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22"/>
  </p:handoutMasterIdLst>
  <p:sldIdLst>
    <p:sldId id="257" r:id="rId3"/>
    <p:sldId id="1079" r:id="rId5"/>
    <p:sldId id="1081" r:id="rId6"/>
    <p:sldId id="477" r:id="rId7"/>
    <p:sldId id="834" r:id="rId8"/>
    <p:sldId id="844" r:id="rId9"/>
    <p:sldId id="1080" r:id="rId10"/>
    <p:sldId id="1083" r:id="rId11"/>
    <p:sldId id="846" r:id="rId12"/>
    <p:sldId id="1082" r:id="rId13"/>
    <p:sldId id="845" r:id="rId14"/>
    <p:sldId id="1084" r:id="rId15"/>
    <p:sldId id="850" r:id="rId16"/>
    <p:sldId id="816" r:id="rId17"/>
    <p:sldId id="1091" r:id="rId18"/>
    <p:sldId id="1090" r:id="rId19"/>
    <p:sldId id="1085" r:id="rId20"/>
    <p:sldId id="1087" r:id="rId21"/>
    <p:sldId id="1088" r:id="rId22"/>
    <p:sldId id="1089" r:id="rId23"/>
    <p:sldId id="1092" r:id="rId24"/>
    <p:sldId id="1093" r:id="rId25"/>
    <p:sldId id="1096" r:id="rId26"/>
    <p:sldId id="1094" r:id="rId27"/>
    <p:sldId id="1097" r:id="rId28"/>
    <p:sldId id="1098" r:id="rId29"/>
    <p:sldId id="1099" r:id="rId30"/>
    <p:sldId id="1252" r:id="rId31"/>
    <p:sldId id="1340" r:id="rId32"/>
    <p:sldId id="1101" r:id="rId33"/>
    <p:sldId id="1103" r:id="rId34"/>
    <p:sldId id="1104" r:id="rId35"/>
    <p:sldId id="1168" r:id="rId36"/>
    <p:sldId id="1341" r:id="rId37"/>
    <p:sldId id="1169" r:id="rId38"/>
    <p:sldId id="1170" r:id="rId39"/>
    <p:sldId id="1171" r:id="rId40"/>
    <p:sldId id="1102" r:id="rId41"/>
    <p:sldId id="1105" r:id="rId42"/>
    <p:sldId id="1107" r:id="rId43"/>
    <p:sldId id="1106" r:id="rId44"/>
    <p:sldId id="1110" r:id="rId45"/>
    <p:sldId id="1108" r:id="rId46"/>
    <p:sldId id="1109" r:id="rId47"/>
    <p:sldId id="1111" r:id="rId48"/>
    <p:sldId id="1429" r:id="rId49"/>
    <p:sldId id="1430" r:id="rId50"/>
    <p:sldId id="1112" r:id="rId51"/>
    <p:sldId id="1113" r:id="rId52"/>
    <p:sldId id="1114" r:id="rId53"/>
    <p:sldId id="1117" r:id="rId54"/>
    <p:sldId id="1116" r:id="rId55"/>
    <p:sldId id="1118" r:id="rId56"/>
    <p:sldId id="1120" r:id="rId57"/>
    <p:sldId id="1121" r:id="rId58"/>
    <p:sldId id="1122" r:id="rId59"/>
    <p:sldId id="1123" r:id="rId60"/>
    <p:sldId id="1127" r:id="rId61"/>
    <p:sldId id="1124" r:id="rId62"/>
    <p:sldId id="1131" r:id="rId63"/>
    <p:sldId id="1130" r:id="rId64"/>
    <p:sldId id="1132" r:id="rId65"/>
    <p:sldId id="1133" r:id="rId66"/>
    <p:sldId id="1134" r:id="rId67"/>
    <p:sldId id="1175" r:id="rId68"/>
    <p:sldId id="1135" r:id="rId69"/>
    <p:sldId id="1137" r:id="rId70"/>
    <p:sldId id="1138" r:id="rId71"/>
    <p:sldId id="1139" r:id="rId72"/>
    <p:sldId id="1176" r:id="rId73"/>
    <p:sldId id="1140" r:id="rId74"/>
    <p:sldId id="1177" r:id="rId75"/>
    <p:sldId id="1141" r:id="rId76"/>
    <p:sldId id="1142" r:id="rId77"/>
    <p:sldId id="1178" r:id="rId78"/>
    <p:sldId id="1179" r:id="rId79"/>
    <p:sldId id="1143" r:id="rId80"/>
    <p:sldId id="1145" r:id="rId81"/>
    <p:sldId id="1147" r:id="rId82"/>
    <p:sldId id="1146" r:id="rId83"/>
    <p:sldId id="1148" r:id="rId84"/>
    <p:sldId id="1149" r:id="rId85"/>
    <p:sldId id="1150" r:id="rId86"/>
    <p:sldId id="1151" r:id="rId87"/>
    <p:sldId id="1152" r:id="rId88"/>
    <p:sldId id="1154" r:id="rId89"/>
    <p:sldId id="1153" r:id="rId90"/>
    <p:sldId id="1155" r:id="rId91"/>
    <p:sldId id="1156" r:id="rId92"/>
    <p:sldId id="1157" r:id="rId93"/>
    <p:sldId id="1158" r:id="rId94"/>
    <p:sldId id="1159" r:id="rId95"/>
    <p:sldId id="1173" r:id="rId96"/>
    <p:sldId id="1160" r:id="rId97"/>
    <p:sldId id="1161" r:id="rId98"/>
    <p:sldId id="1162" r:id="rId99"/>
    <p:sldId id="1163" r:id="rId100"/>
    <p:sldId id="1164" r:id="rId101"/>
    <p:sldId id="1165" r:id="rId102"/>
    <p:sldId id="1166" r:id="rId103"/>
    <p:sldId id="1167" r:id="rId104"/>
    <p:sldId id="1182" r:id="rId105"/>
    <p:sldId id="1184" r:id="rId106"/>
    <p:sldId id="1189" r:id="rId107"/>
    <p:sldId id="1191" r:id="rId108"/>
    <p:sldId id="1190" r:id="rId109"/>
    <p:sldId id="1194" r:id="rId110"/>
    <p:sldId id="1195" r:id="rId111"/>
    <p:sldId id="1192" r:id="rId112"/>
    <p:sldId id="1196" r:id="rId113"/>
    <p:sldId id="1197" r:id="rId114"/>
    <p:sldId id="1198" r:id="rId115"/>
    <p:sldId id="1501" r:id="rId116"/>
    <p:sldId id="1193" r:id="rId117"/>
    <p:sldId id="1185" r:id="rId118"/>
    <p:sldId id="1186" r:id="rId119"/>
    <p:sldId id="1188" r:id="rId120"/>
    <p:sldId id="272" r:id="rId121"/>
  </p:sldIdLst>
  <p:sldSz cx="12192000" cy="6858000"/>
  <p:notesSz cx="7103745" cy="10234295"/>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DF1431"/>
    <a:srgbClr val="E38E84"/>
    <a:srgbClr val="1691B5"/>
    <a:srgbClr val="FFFFEE"/>
    <a:srgbClr val="BF1229"/>
    <a:srgbClr val="367C1E"/>
    <a:srgbClr val="B5CC48"/>
    <a:srgbClr val="44128D"/>
    <a:srgbClr val="805B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zh-CN" altLang="en-US"/>
          </a:p>
        </p:txBody>
      </p:sp>
      <p:sp>
        <p:nvSpPr>
          <p:cNvPr id="3" name="日期占位符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zh-CN" altLang="en-US"/>
          </a:p>
        </p:txBody>
      </p:sp>
      <p:sp>
        <p:nvSpPr>
          <p:cNvPr id="5" name="灯片编号占位符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5B4BD75-86EB-44D2-B751-27C2C604DE63}"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错误发现的越早，改正错误的成本</a:t>
            </a:r>
            <a:r>
              <a:rPr lang="zh-CN" altLang="en-US"/>
              <a:t>越低，正确改正错误的可能性越大，改正错误时可能引发的其他错误的数量也</a:t>
            </a:r>
            <a:r>
              <a:rPr lang="zh-CN" altLang="en-US"/>
              <a:t>越少</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分而不交合而不变类内等</a:t>
            </a:r>
            <a:r>
              <a:rPr lang="zh-CN" altLang="en-US"/>
              <a:t>价</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每个会议处理一个或几个模块或</a:t>
            </a:r>
            <a:r>
              <a:rPr lang="zh-CN" altLang="en-US"/>
              <a:t>子程序</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代码缺陷检查表，检查内容包括</a:t>
            </a:r>
            <a:r>
              <a:rPr lang="en-US" altLang="zh-CN"/>
              <a:t> </a:t>
            </a:r>
            <a:r>
              <a:rPr lang="zh-CN" altLang="en-US"/>
              <a:t>编码标准规范和错误</a:t>
            </a:r>
            <a:r>
              <a:rPr lang="zh-CN" altLang="en-US"/>
              <a:t>列表。</a:t>
            </a:r>
            <a:endParaRPr lang="zh-CN" altLang="en-US"/>
          </a:p>
          <a:p>
            <a:r>
              <a:rPr lang="zh-CN" altLang="en-US"/>
              <a:t>编码规范是指团队根据自己的经验和风格进行设置的一些</a:t>
            </a:r>
            <a:r>
              <a:rPr lang="zh-CN" altLang="en-US"/>
              <a:t>规范</a:t>
            </a:r>
            <a:endParaRPr lang="zh-CN" altLang="en-US"/>
          </a:p>
          <a:p>
            <a:r>
              <a:rPr lang="zh-CN" altLang="en-US"/>
              <a:t>错误列表一般是代码潜在的</a:t>
            </a:r>
            <a:r>
              <a:rPr lang="en-US" altLang="zh-CN"/>
              <a:t>bug</a:t>
            </a:r>
            <a:r>
              <a:rPr lang="zh-CN" altLang="en-US"/>
              <a:t>，由于某种代码写法可能没有语法错误，但是可能存在其他错误，比如会导致线程死锁，这些都是错误列表应该检查</a:t>
            </a:r>
            <a:r>
              <a:rPr lang="zh-CN" altLang="en-US"/>
              <a:t>的</a:t>
            </a:r>
            <a:endParaRPr lang="zh-CN" altLang="en-US"/>
          </a:p>
          <a:p>
            <a:endParaRPr lang="zh-CN" altLang="en-US"/>
          </a:p>
          <a:p>
            <a:r>
              <a:rPr lang="zh-CN" altLang="en-US"/>
              <a:t>测试人员携带测试用例，是为了提供启动代码走查和质疑程序员逻辑思路及其他设想的</a:t>
            </a:r>
            <a:r>
              <a:rPr lang="zh-CN" altLang="en-US"/>
              <a:t>手段</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E</a:t>
            </a:r>
            <a:r>
              <a:rPr lang="zh-CN" altLang="en-US"/>
              <a:t>约束：</a:t>
            </a:r>
            <a:r>
              <a:rPr lang="en-US" altLang="zh-CN"/>
              <a:t>a</a:t>
            </a:r>
            <a:r>
              <a:rPr lang="zh-CN" altLang="en-US"/>
              <a:t>和</a:t>
            </a:r>
            <a:r>
              <a:rPr lang="en-US" altLang="zh-CN"/>
              <a:t>b</a:t>
            </a:r>
            <a:r>
              <a:rPr lang="zh-CN" altLang="en-US"/>
              <a:t>至多有一个可能为</a:t>
            </a:r>
            <a:r>
              <a:rPr lang="en-US" altLang="zh-CN"/>
              <a:t>1</a:t>
            </a:r>
            <a:endParaRPr lang="en-US" altLang="zh-CN"/>
          </a:p>
          <a:p>
            <a:r>
              <a:rPr lang="en-US" altLang="zh-CN"/>
              <a:t>I</a:t>
            </a:r>
            <a:r>
              <a:rPr lang="zh-CN" altLang="en-US"/>
              <a:t>约束：</a:t>
            </a:r>
            <a:r>
              <a:rPr lang="en-US" altLang="zh-CN"/>
              <a:t>a</a:t>
            </a:r>
            <a:r>
              <a:rPr lang="zh-CN" altLang="en-US"/>
              <a:t>，</a:t>
            </a:r>
            <a:r>
              <a:rPr lang="en-US" altLang="zh-CN"/>
              <a:t>b</a:t>
            </a:r>
            <a:r>
              <a:rPr lang="zh-CN" altLang="en-US"/>
              <a:t>，</a:t>
            </a:r>
            <a:r>
              <a:rPr lang="en-US" altLang="zh-CN"/>
              <a:t>c</a:t>
            </a:r>
            <a:r>
              <a:rPr lang="zh-CN" altLang="en-US"/>
              <a:t>中至少有一个必须是</a:t>
            </a:r>
            <a:r>
              <a:rPr lang="en-US" altLang="zh-CN"/>
              <a:t>1</a:t>
            </a:r>
            <a:r>
              <a:rPr lang="zh-CN" altLang="en-US"/>
              <a:t>，即</a:t>
            </a:r>
            <a:r>
              <a:rPr lang="en-US" altLang="zh-CN"/>
              <a:t>abc</a:t>
            </a:r>
            <a:r>
              <a:rPr lang="zh-CN" altLang="en-US"/>
              <a:t>不能同时为</a:t>
            </a:r>
            <a:r>
              <a:rPr lang="en-US" altLang="zh-CN"/>
              <a:t>0</a:t>
            </a:r>
            <a:endParaRPr lang="en-US" altLang="zh-CN"/>
          </a:p>
          <a:p>
            <a:r>
              <a:rPr lang="en-US" altLang="zh-CN"/>
              <a:t>R</a:t>
            </a:r>
            <a:r>
              <a:rPr lang="zh-CN" altLang="en-US"/>
              <a:t>约束：</a:t>
            </a:r>
            <a:r>
              <a:rPr lang="en-US" altLang="zh-CN"/>
              <a:t>a</a:t>
            </a:r>
            <a:r>
              <a:rPr lang="zh-CN" altLang="en-US"/>
              <a:t>是</a:t>
            </a:r>
            <a:r>
              <a:rPr lang="en-US" altLang="zh-CN"/>
              <a:t>1</a:t>
            </a:r>
            <a:r>
              <a:rPr lang="zh-CN" altLang="en-US"/>
              <a:t>时，</a:t>
            </a:r>
            <a:r>
              <a:rPr lang="en-US" altLang="zh-CN"/>
              <a:t>b</a:t>
            </a:r>
            <a:r>
              <a:rPr lang="zh-CN" altLang="en-US"/>
              <a:t>必须是</a:t>
            </a:r>
            <a:r>
              <a:rPr lang="en-US" altLang="zh-CN"/>
              <a:t>1</a:t>
            </a:r>
            <a:endParaRPr lang="en-US" altLang="zh-CN"/>
          </a:p>
          <a:p>
            <a:r>
              <a:rPr lang="en-US" altLang="zh-CN"/>
              <a:t>M</a:t>
            </a:r>
            <a:r>
              <a:rPr lang="zh-CN" altLang="en-US"/>
              <a:t>约束：若结果</a:t>
            </a:r>
            <a:r>
              <a:rPr lang="en-US" altLang="zh-CN"/>
              <a:t>a</a:t>
            </a:r>
            <a:r>
              <a:rPr lang="zh-CN" altLang="en-US"/>
              <a:t>是</a:t>
            </a:r>
            <a:r>
              <a:rPr lang="en-US" altLang="zh-CN"/>
              <a:t>1</a:t>
            </a:r>
            <a:r>
              <a:rPr lang="zh-CN" altLang="en-US"/>
              <a:t>，则结果</a:t>
            </a:r>
            <a:r>
              <a:rPr lang="en-US" altLang="zh-CN"/>
              <a:t>b</a:t>
            </a:r>
            <a:r>
              <a:rPr lang="zh-CN" altLang="en-US"/>
              <a:t>强制为</a:t>
            </a:r>
            <a:r>
              <a:rPr lang="en-US" altLang="zh-CN"/>
              <a:t>0</a:t>
            </a: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32</a:t>
            </a:r>
            <a:r>
              <a:rPr lang="zh-CN" altLang="en-US"/>
              <a:t>学时  深的</a:t>
            </a:r>
            <a:r>
              <a:rPr lang="en-US" altLang="zh-CN"/>
              <a:t>48</a:t>
            </a:r>
            <a:r>
              <a:rPr lang="zh-CN" altLang="en-US"/>
              <a:t>学时  </a:t>
            </a:r>
            <a:r>
              <a:rPr lang="en-US" altLang="zh-CN"/>
              <a:t>2</a:t>
            </a:r>
            <a:r>
              <a:rPr lang="zh-CN" altLang="en-US"/>
              <a:t>学分</a:t>
            </a:r>
            <a:r>
              <a:rPr lang="en-US" altLang="zh-CN"/>
              <a:t>48 3</a:t>
            </a:r>
            <a:r>
              <a:rPr lang="zh-CN" altLang="en-US"/>
              <a:t>学分</a:t>
            </a:r>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5B4BD75-86EB-44D2-B751-27C2C604DE63}"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还是能达到</a:t>
            </a:r>
            <a:r>
              <a:rPr lang="en-US" altLang="zh-CN"/>
              <a:t>100%</a:t>
            </a:r>
            <a:r>
              <a:rPr lang="zh-CN" altLang="en-US"/>
              <a:t>的语句</a:t>
            </a:r>
            <a:r>
              <a:rPr lang="zh-CN" altLang="en-US"/>
              <a:t>覆盖</a:t>
            </a:r>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r>
              <a:rPr lang="zh-CN" altLang="en-US" dirty="0">
                <a:solidFill>
                  <a:srgbClr val="0000FF"/>
                </a:solidFill>
              </a:rPr>
              <a:t>无论哪种测试覆盖，即使其覆盖率达到百分之百，都不能保证把所有隐藏的程序欠缺都揭露出来。</a:t>
            </a:r>
            <a:endParaRPr lang="zh-CN" altLang="en-US" dirty="0">
              <a:solidFill>
                <a:srgbClr val="0000FF"/>
              </a:solidFill>
            </a:endParaRPr>
          </a:p>
          <a:p>
            <a:pPr lvl="0" eaLnBrk="1" hangingPunct="1"/>
            <a:endParaRPr lang="zh-CN" altLang="en-US" dirty="0">
              <a:solidFill>
                <a:srgbClr val="0000FF"/>
              </a:solidFill>
            </a:endParaRPr>
          </a:p>
          <a:p>
            <a:pPr lvl="0" eaLnBrk="1" hangingPunct="1"/>
            <a:r>
              <a:rPr lang="zh-CN" altLang="en-US" dirty="0">
                <a:solidFill>
                  <a:srgbClr val="0000FF"/>
                </a:solidFill>
              </a:rPr>
              <a:t>在实际设计用例中，要从代码分析入手，根据不同的代码逻辑规则，语句执行情况，选用适合的覆盖</a:t>
            </a:r>
            <a:r>
              <a:rPr lang="zh-CN" altLang="en-US" dirty="0">
                <a:solidFill>
                  <a:srgbClr val="0000FF"/>
                </a:solidFill>
              </a:rPr>
              <a:t>方法</a:t>
            </a:r>
            <a:endParaRPr lang="zh-CN" altLang="en-US" dirty="0">
              <a:solidFill>
                <a:srgbClr val="0000FF"/>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如果想要覆盖所有的程序语句、分支</a:t>
            </a:r>
            <a:r>
              <a:rPr lang="zh-CN" altLang="en-US"/>
              <a:t>或路径</a:t>
            </a:r>
            <a:r>
              <a:rPr lang="zh-CN" altLang="en-US"/>
              <a:t>等所需的</a:t>
            </a:r>
            <a:r>
              <a:rPr lang="zh-CN" altLang="en-US"/>
              <a:t>时间可能比编码</a:t>
            </a:r>
            <a:r>
              <a:rPr lang="zh-CN" altLang="en-US"/>
              <a:t>还长</a:t>
            </a:r>
            <a:endParaRPr lang="zh-CN" altLang="en-US"/>
          </a:p>
        </p:txBody>
      </p:sp>
      <p:sp>
        <p:nvSpPr>
          <p:cNvPr id="4" name="灯片编号占位符 3"/>
          <p:cNvSpPr>
            <a:spLocks noGrp="1"/>
          </p:cNvSpPr>
          <p:nvPr>
            <p:ph type="sldNum" sz="quarter" idx="10"/>
          </p:nvPr>
        </p:nvSpPr>
        <p:spPr/>
        <p:txBody>
          <a:bodyPr/>
          <a:lstStyle/>
          <a:p>
            <a:fld id="{8F0DA99E-ADE8-4A70-A149-15A9D77BD632}" type="slidenum">
              <a:rPr lang="zh-CN" altLang="en-US" smtClean="0"/>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buChar char="•"/>
            </a:pPr>
            <a:fld id="{9A0DB2DC-4C9A-4742-B13C-FB6460FD3503}" type="slidenum">
              <a:rPr lang="en-US" altLang="zh-CN" dirty="0"/>
            </a:fld>
            <a:endParaRPr lang="en-US" altLang="zh-CN" dirty="0"/>
          </a:p>
        </p:txBody>
      </p:sp>
      <p:sp>
        <p:nvSpPr>
          <p:cNvPr id="53251" name="Rectangle 2"/>
          <p:cNvSpPr>
            <a:spLocks noRot="1" noTextEdit="1"/>
          </p:cNvSpPr>
          <p:nvPr>
            <p:ph type="sldImg"/>
          </p:nvPr>
        </p:nvSpPr>
        <p:spPr/>
      </p:sp>
      <p:sp>
        <p:nvSpPr>
          <p:cNvPr id="53252" name="Rectangle 3"/>
          <p:cNvSpPr>
            <a:spLocks noGrp="1"/>
          </p:cNvSpPr>
          <p:nvPr>
            <p:ph type="body" idx="1"/>
          </p:nvPr>
        </p:nvSpPr>
        <p:spPr/>
        <p:txBody>
          <a:bodyPr wrap="square" lIns="91440" tIns="45720" rIns="91440" bIns="45720" anchor="t" anchorCtr="0"/>
          <a:p>
            <a:pPr lvl="0" eaLnBrk="1" hangingPunct="1"/>
            <a:endParaRPr lang="zh-CN" altLang="en-US" dirty="0">
              <a:solidFill>
                <a:srgbClr val="0000FF"/>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3684" y="152400"/>
            <a:ext cx="10390716" cy="8382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11200" y="1219200"/>
            <a:ext cx="10363200" cy="5029200"/>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20000"/>
              </a:spcBef>
              <a:spcAft>
                <a:spcPct val="0"/>
              </a:spcAft>
              <a:buClr>
                <a:srgbClr val="FF6600"/>
              </a:buClr>
              <a:buSzPct val="60000"/>
              <a:buFont typeface="Wingdings" panose="05000000000000000000" pitchFamily="2" charset="2"/>
              <a:buChar char="n"/>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j-lt"/>
              <a:ea typeface="宋体"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j-lt"/>
              <a:ea typeface="宋体"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88D13C-4256-46A3-933A-5806778635C8}" type="slidenum">
              <a:rPr kumimoji="0" lang="en-US" altLang="zh-CN" sz="1400" b="0" i="0" u="none" strike="noStrike" kern="1200" cap="none" spc="0" normalizeH="0" baseline="0" noProof="0" smtClean="0">
                <a:ln>
                  <a:noFill/>
                </a:ln>
                <a:solidFill>
                  <a:schemeClr val="tx1"/>
                </a:solidFill>
                <a:effectLst/>
                <a:uLnTx/>
                <a:uFillTx/>
                <a:latin typeface="Tahoma" panose="020B080403050404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804030504040204" pitchFamily="34" charset="0"/>
              <a:ea typeface="宋体"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3684" y="152400"/>
            <a:ext cx="10390716" cy="8382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11200" y="1219200"/>
            <a:ext cx="5080000" cy="5029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994400" y="1219200"/>
            <a:ext cx="5080000" cy="50292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j-lt"/>
              <a:ea typeface="宋体"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j-lt"/>
              <a:ea typeface="宋体"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88D13C-4256-46A3-933A-5806778635C8}" type="slidenum">
              <a:rPr kumimoji="0" lang="en-US" altLang="zh-CN" sz="1400" b="0" i="0" u="none" strike="noStrike" kern="1200" cap="none" spc="0" normalizeH="0" baseline="0" noProof="0" smtClean="0">
                <a:ln>
                  <a:noFill/>
                </a:ln>
                <a:solidFill>
                  <a:schemeClr val="tx1"/>
                </a:solidFill>
                <a:effectLst/>
                <a:uLnTx/>
                <a:uFillTx/>
                <a:latin typeface="Tahoma" panose="020B0804030504040204" pitchFamily="34" charset="0"/>
                <a:ea typeface="宋体"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Tahoma" panose="020B0804030504040204" pitchFamily="34" charset="0"/>
              <a:ea typeface="宋体"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4.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9.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image" Target="../media/image8.png"/><Relationship Id="rId3" Type="http://schemas.openxmlformats.org/officeDocument/2006/relationships/tags" Target="../tags/tag3.xml"/><Relationship Id="rId2" Type="http://schemas.openxmlformats.org/officeDocument/2006/relationships/image" Target="../media/image7.png"/><Relationship Id="rId13" Type="http://schemas.openxmlformats.org/officeDocument/2006/relationships/notesSlide" Target="../notesSlides/notesSlide43.xml"/><Relationship Id="rId12" Type="http://schemas.openxmlformats.org/officeDocument/2006/relationships/slideLayout" Target="../slideLayouts/slideLayout2.xml"/><Relationship Id="rId11" Type="http://schemas.openxmlformats.org/officeDocument/2006/relationships/image" Target="../media/image10.png"/><Relationship Id="rId10" Type="http://schemas.openxmlformats.org/officeDocument/2006/relationships/tags" Target="../tags/tag8.xml"/><Relationship Id="rId1" Type="http://schemas.openxmlformats.org/officeDocument/2006/relationships/tags" Target="../tags/tag2.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image" Target="../media/image11.png"/><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46.xml"/><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47.xml"/><Relationship Id="rId4" Type="http://schemas.openxmlformats.org/officeDocument/2006/relationships/slideLayout" Target="../slideLayouts/slideLayout2.xml"/><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22.xml"/><Relationship Id="rId3" Type="http://schemas.openxmlformats.org/officeDocument/2006/relationships/tags" Target="../tags/tag21.xml"/><Relationship Id="rId2" Type="http://schemas.openxmlformats.org/officeDocument/2006/relationships/image" Target="../media/image14.jpeg"/><Relationship Id="rId1" Type="http://schemas.openxmlformats.org/officeDocument/2006/relationships/tags" Target="../tags/tag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59.xml"/><Relationship Id="rId3" Type="http://schemas.openxmlformats.org/officeDocument/2006/relationships/slideLayout" Target="../slideLayouts/slideLayout12.xml"/><Relationship Id="rId2" Type="http://schemas.openxmlformats.org/officeDocument/2006/relationships/image" Target="../media/image12.png"/><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25.xml"/><Relationship Id="rId3" Type="http://schemas.openxmlformats.org/officeDocument/2006/relationships/image" Target="../media/image14.jpeg"/><Relationship Id="rId2" Type="http://schemas.openxmlformats.org/officeDocument/2006/relationships/tags" Target="../tags/tag24.xml"/><Relationship Id="rId1" Type="http://schemas.openxmlformats.org/officeDocument/2006/relationships/image" Target="../media/image12.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b="1633"/>
          <a:stretch>
            <a:fillRect/>
          </a:stretch>
        </p:blipFill>
        <p:spPr>
          <a:xfrm>
            <a:off x="10160" y="0"/>
            <a:ext cx="12181840" cy="3880485"/>
          </a:xfrm>
          <a:prstGeom prst="rect">
            <a:avLst/>
          </a:prstGeom>
        </p:spPr>
      </p:pic>
      <p:pic>
        <p:nvPicPr>
          <p:cNvPr id="6" name="图片 5" descr="至诚校徽"/>
          <p:cNvPicPr>
            <a:picLocks noChangeAspect="1"/>
          </p:cNvPicPr>
          <p:nvPr/>
        </p:nvPicPr>
        <p:blipFill>
          <a:blip r:embed="rId2"/>
          <a:stretch>
            <a:fillRect/>
          </a:stretch>
        </p:blipFill>
        <p:spPr>
          <a:xfrm>
            <a:off x="1089025" y="1784350"/>
            <a:ext cx="2139315" cy="2072640"/>
          </a:xfrm>
          <a:prstGeom prst="rect">
            <a:avLst/>
          </a:prstGeom>
        </p:spPr>
      </p:pic>
      <p:sp>
        <p:nvSpPr>
          <p:cNvPr id="2" name="Rectangle 1"/>
          <p:cNvSpPr/>
          <p:nvPr/>
        </p:nvSpPr>
        <p:spPr bwMode="auto">
          <a:xfrm>
            <a:off x="4138295" y="2105025"/>
            <a:ext cx="5836920" cy="1106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2860" rIns="22860">
            <a:spAutoFit/>
          </a:bodyPr>
          <a:lstStyle>
            <a:lvl1pPr>
              <a:defRPr sz="4800">
                <a:solidFill>
                  <a:srgbClr val="27282D"/>
                </a:solidFill>
                <a:latin typeface="Calibri" charset="0"/>
                <a:cs typeface="Calibri" charset="0"/>
                <a:sym typeface="Calibri" charset="0"/>
              </a:defRPr>
            </a:lvl1pPr>
            <a:lvl2pPr marL="742950" indent="-285750">
              <a:defRPr sz="4800">
                <a:solidFill>
                  <a:srgbClr val="27282D"/>
                </a:solidFill>
                <a:latin typeface="Calibri" charset="0"/>
                <a:cs typeface="Calibri" charset="0"/>
                <a:sym typeface="Calibri" charset="0"/>
              </a:defRPr>
            </a:lvl2pPr>
            <a:lvl3pPr marL="1143000" indent="-228600">
              <a:defRPr sz="4800">
                <a:solidFill>
                  <a:srgbClr val="27282D"/>
                </a:solidFill>
                <a:latin typeface="Calibri" charset="0"/>
                <a:cs typeface="Calibri" charset="0"/>
                <a:sym typeface="Calibri" charset="0"/>
              </a:defRPr>
            </a:lvl3pPr>
            <a:lvl4pPr marL="1600200" indent="-228600">
              <a:defRPr sz="4800">
                <a:solidFill>
                  <a:srgbClr val="27282D"/>
                </a:solidFill>
                <a:latin typeface="Calibri" charset="0"/>
                <a:cs typeface="Calibri" charset="0"/>
                <a:sym typeface="Calibri" charset="0"/>
              </a:defRPr>
            </a:lvl4pPr>
            <a:lvl5pPr marL="2057400" indent="-228600">
              <a:defRPr sz="4800">
                <a:solidFill>
                  <a:srgbClr val="27282D"/>
                </a:solidFill>
                <a:latin typeface="Calibri" charset="0"/>
                <a:cs typeface="Calibri" charset="0"/>
                <a:sym typeface="Calibri" charset="0"/>
              </a:defRPr>
            </a:lvl5pPr>
            <a:lvl6pPr marL="25146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6pPr>
            <a:lvl7pPr marL="29718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7pPr>
            <a:lvl8pPr marL="34290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8pPr>
            <a:lvl9pPr marL="38862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9pPr>
          </a:lstStyle>
          <a:p>
            <a:pPr lvl="0" algn="l" defTabSz="1218565" fontAlgn="base" hangingPunct="0">
              <a:lnSpc>
                <a:spcPct val="110000"/>
              </a:lnSpc>
              <a:spcBef>
                <a:spcPct val="0"/>
              </a:spcBef>
              <a:spcAft>
                <a:spcPct val="0"/>
              </a:spcAft>
              <a:defRPr/>
            </a:pPr>
            <a:r>
              <a:rPr lang="zh-CN" altLang="en-US" sz="6000" b="1">
                <a:solidFill>
                  <a:schemeClr val="accent1">
                    <a:lumMod val="75000"/>
                  </a:schemeClr>
                </a:solidFill>
                <a:latin typeface="Kaiti SC Bold" panose="02010600040101010101" charset="-122"/>
                <a:ea typeface="Kaiti SC Bold" panose="02010600040101010101" charset="-122"/>
                <a:cs typeface="Xingkai TC Light" panose="02010800040101010101" charset="-122"/>
                <a:sym typeface="Helvetica" pitchFamily="34" charset="0"/>
              </a:rPr>
              <a:t>软件质量与测试</a:t>
            </a:r>
            <a:endParaRPr lang="zh-CN" altLang="en-US" sz="6000" b="1">
              <a:solidFill>
                <a:schemeClr val="accent1">
                  <a:lumMod val="75000"/>
                </a:schemeClr>
              </a:solidFill>
              <a:latin typeface="Kaiti SC Bold" panose="02010600040101010101" charset="-122"/>
              <a:ea typeface="Kaiti SC Bold" panose="02010600040101010101" charset="-122"/>
              <a:cs typeface="Arial Regular" panose="020B0704020202020204" charset="0"/>
              <a:sym typeface="Helvetica" pitchFamily="34" charset="0"/>
            </a:endParaRPr>
          </a:p>
        </p:txBody>
      </p:sp>
      <p:sp>
        <p:nvSpPr>
          <p:cNvPr id="3" name="文本框 2"/>
          <p:cNvSpPr txBox="1"/>
          <p:nvPr/>
        </p:nvSpPr>
        <p:spPr>
          <a:xfrm>
            <a:off x="4138295" y="3211830"/>
            <a:ext cx="7015480" cy="645160"/>
          </a:xfrm>
          <a:prstGeom prst="rect">
            <a:avLst/>
          </a:prstGeom>
          <a:noFill/>
        </p:spPr>
        <p:txBody>
          <a:bodyPr wrap="square" rtlCol="0" anchor="t">
            <a:spAutoFit/>
          </a:bodyPr>
          <a:p>
            <a:r>
              <a:rPr lang="zh-CN" altLang="en-US" sz="36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rPr>
              <a:t>Software Quality and Testing</a:t>
            </a:r>
            <a:endParaRPr lang="zh-CN" altLang="en-US" sz="36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endParaRPr>
          </a:p>
        </p:txBody>
      </p:sp>
      <p:sp>
        <p:nvSpPr>
          <p:cNvPr id="1555459" name="副标题 1555458"/>
          <p:cNvSpPr>
            <a:spLocks noGrp="1"/>
          </p:cNvSpPr>
          <p:nvPr>
            <p:ph type="subTitle" idx="1"/>
          </p:nvPr>
        </p:nvSpPr>
        <p:spPr>
          <a:xfrm>
            <a:off x="4243388" y="5754370"/>
            <a:ext cx="3930650" cy="661988"/>
          </a:xfrm>
        </p:spPr>
        <p:txBody>
          <a:bodyPr anchor="ctr" anchorCtr="0"/>
          <a:p>
            <a:pPr marL="0" indent="0" algn="ctr" defTabSz="914400">
              <a:buSzPct val="90000"/>
              <a:buNone/>
            </a:pPr>
            <a:r>
              <a:rPr lang="zh-CN" altLang="en-US" b="1" i="1" kern="1200" baseline="0" dirty="0">
                <a:solidFill>
                  <a:schemeClr val="hlink"/>
                </a:solidFill>
                <a:latin typeface="微软雅黑" charset="0"/>
                <a:ea typeface="微软雅黑" charset="0"/>
              </a:rPr>
              <a:t>计算机工程系</a:t>
            </a:r>
            <a:endParaRPr lang="en-US" altLang="zh-CN" b="1" kern="1200" baseline="0">
              <a:solidFill>
                <a:schemeClr val="hlink"/>
              </a:solidFill>
              <a:latin typeface="微软雅黑" charset="0"/>
              <a:ea typeface="微软雅黑" charset="0"/>
            </a:endParaRPr>
          </a:p>
        </p:txBody>
      </p:sp>
    </p:spTree>
  </p:cSld>
  <p:clrMapOvr>
    <a:masterClrMapping/>
  </p:clrMapOvr>
  <p:transition advTm="6316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白盒测试优</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缺点</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2082165"/>
            <a:ext cx="8068945" cy="3930650"/>
          </a:xfrm>
          <a:prstGeom prst="rect">
            <a:avLst/>
          </a:prstGeom>
        </p:spPr>
        <p:txBody>
          <a:bodyPr wrap="square">
            <a:spAutoFit/>
          </a:bodyPr>
          <a:p>
            <a:pPr marL="457200" lvl="0" indent="-457200" algn="just">
              <a:lnSpc>
                <a:spcPct val="160000"/>
              </a:lnSpc>
              <a:buFont typeface="+mj-lt"/>
              <a:buAutoNum type="arabicPeriod"/>
            </a:pPr>
            <a:r>
              <a:rPr lang="zh-CN" altLang="en-US" sz="2600">
                <a:latin typeface="微软雅黑" charset="-122"/>
                <a:ea typeface="微软雅黑" charset="-122"/>
              </a:rPr>
              <a:t>对测试人员</a:t>
            </a:r>
            <a:r>
              <a:rPr lang="zh-CN" altLang="en-US" sz="2600">
                <a:latin typeface="微软雅黑" charset="-122"/>
                <a:ea typeface="微软雅黑" charset="-122"/>
              </a:rPr>
              <a:t>要求高</a:t>
            </a:r>
            <a:endParaRPr lang="zh-CN" altLang="en-US" sz="2600">
              <a:latin typeface="微软雅黑" charset="-122"/>
              <a:ea typeface="微软雅黑" charset="-122"/>
            </a:endParaRPr>
          </a:p>
          <a:p>
            <a:pPr lvl="1" indent="0" algn="just">
              <a:lnSpc>
                <a:spcPct val="160000"/>
              </a:lnSpc>
              <a:buFont typeface="+mj-lt"/>
              <a:buNone/>
            </a:pPr>
            <a:r>
              <a:rPr lang="zh-CN" altLang="en-US" sz="2600">
                <a:latin typeface="微软雅黑" charset="-122"/>
                <a:ea typeface="微软雅黑" charset="-122"/>
              </a:rPr>
              <a:t>测试人员需要具备一定的</a:t>
            </a:r>
            <a:r>
              <a:rPr lang="zh-CN" altLang="en-US" sz="2600">
                <a:latin typeface="微软雅黑" charset="-122"/>
                <a:ea typeface="微软雅黑" charset="-122"/>
              </a:rPr>
              <a:t>编程经验</a:t>
            </a:r>
            <a:endParaRPr lang="zh-CN" altLang="en-US" sz="2600">
              <a:latin typeface="微软雅黑" charset="-122"/>
              <a:ea typeface="微软雅黑" charset="-122"/>
            </a:endParaRPr>
          </a:p>
          <a:p>
            <a:pPr lvl="1" indent="0" algn="just">
              <a:lnSpc>
                <a:spcPct val="160000"/>
              </a:lnSpc>
              <a:buFont typeface="+mj-lt"/>
              <a:buNone/>
            </a:pPr>
            <a:r>
              <a:rPr lang="zh-CN" altLang="en-US" sz="2600">
                <a:latin typeface="微软雅黑" charset="-122"/>
                <a:ea typeface="微软雅黑" charset="-122"/>
              </a:rPr>
              <a:t>白盒测试工程师需要广博的</a:t>
            </a:r>
            <a:r>
              <a:rPr lang="zh-CN" altLang="en-US" sz="2600">
                <a:latin typeface="微软雅黑" charset="-122"/>
                <a:ea typeface="微软雅黑" charset="-122"/>
              </a:rPr>
              <a:t>知识面</a:t>
            </a:r>
            <a:endParaRPr lang="zh-CN" altLang="en-US" sz="2600">
              <a:latin typeface="微软雅黑" charset="-122"/>
              <a:ea typeface="微软雅黑" charset="-122"/>
            </a:endParaRPr>
          </a:p>
          <a:p>
            <a:pPr marL="457200" lvl="0" indent="-457200" algn="just">
              <a:lnSpc>
                <a:spcPct val="160000"/>
              </a:lnSpc>
              <a:buFont typeface="+mj-lt"/>
              <a:buAutoNum type="arabicPeriod"/>
            </a:pPr>
            <a:r>
              <a:rPr lang="zh-CN" altLang="en-US" sz="2600">
                <a:latin typeface="微软雅黑" charset="-122"/>
                <a:ea typeface="微软雅黑" charset="-122"/>
              </a:rPr>
              <a:t>成本高</a:t>
            </a:r>
            <a:endParaRPr lang="zh-CN" altLang="en-US" sz="2600">
              <a:latin typeface="微软雅黑" charset="-122"/>
              <a:ea typeface="微软雅黑" charset="-122"/>
            </a:endParaRPr>
          </a:p>
          <a:p>
            <a:pPr lvl="1" indent="0" algn="just">
              <a:lnSpc>
                <a:spcPct val="160000"/>
              </a:lnSpc>
              <a:buFont typeface="+mj-lt"/>
              <a:buNone/>
            </a:pPr>
            <a:r>
              <a:rPr lang="zh-CN" altLang="en-US" sz="2600">
                <a:latin typeface="微软雅黑" charset="-122"/>
                <a:ea typeface="微软雅黑" charset="-122"/>
              </a:rPr>
              <a:t>白盒测试准备时间较长，覆盖所有代码路径难度</a:t>
            </a:r>
            <a:r>
              <a:rPr lang="zh-CN" altLang="en-US" sz="2600">
                <a:latin typeface="微软雅黑" charset="-122"/>
                <a:ea typeface="微软雅黑" charset="-122"/>
              </a:rPr>
              <a:t>大</a:t>
            </a:r>
            <a:endParaRPr lang="zh-CN" altLang="en-US" sz="2600">
              <a:latin typeface="微软雅黑" charset="-122"/>
              <a:ea typeface="微软雅黑" charset="-122"/>
            </a:endParaRPr>
          </a:p>
          <a:p>
            <a:pPr marL="457200" lvl="0" indent="-457200" algn="just">
              <a:lnSpc>
                <a:spcPct val="160000"/>
              </a:lnSpc>
              <a:buFont typeface="+mj-lt"/>
              <a:buAutoNum type="arabicPeriod"/>
            </a:pPr>
            <a:r>
              <a:rPr lang="zh-CN" altLang="en-US" sz="2600">
                <a:latin typeface="微软雅黑" charset="-122"/>
                <a:ea typeface="微软雅黑" charset="-122"/>
              </a:rPr>
              <a:t>业务功能可能覆盖</a:t>
            </a:r>
            <a:r>
              <a:rPr lang="zh-CN" altLang="en-US" sz="2600">
                <a:latin typeface="微软雅黑" charset="-122"/>
                <a:ea typeface="微软雅黑" charset="-122"/>
              </a:rPr>
              <a:t>不全</a:t>
            </a:r>
            <a:endParaRPr lang="zh-CN" altLang="en-US" sz="2600">
              <a:latin typeface="微软雅黑" charset="-122"/>
              <a:ea typeface="微软雅黑" charset="-122"/>
            </a:endParaRPr>
          </a:p>
        </p:txBody>
      </p:sp>
      <p:sp>
        <p:nvSpPr>
          <p:cNvPr id="3" name="文本框 2"/>
          <p:cNvSpPr txBox="1"/>
          <p:nvPr/>
        </p:nvSpPr>
        <p:spPr>
          <a:xfrm>
            <a:off x="2339340" y="1202690"/>
            <a:ext cx="737489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白盒测试不足和</a:t>
            </a:r>
            <a:r>
              <a:rPr lang="zh-CN" altLang="en-US" sz="2800">
                <a:latin typeface="微软雅黑" charset="-122"/>
                <a:ea typeface="微软雅黑" charset="-122"/>
                <a:sym typeface="+mn-ea"/>
              </a:rPr>
              <a:t>弊端：</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blinds(horizontal)">
                                      <p:cBhvr>
                                        <p:cTn id="7" dur="500"/>
                                        <p:tgtEl>
                                          <p:spTgt spid="10">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4" end="4"/>
                                            </p:txEl>
                                          </p:spTgt>
                                        </p:tgtEl>
                                        <p:attrNameLst>
                                          <p:attrName>style.visibility</p:attrName>
                                        </p:attrNameLst>
                                      </p:cBhvr>
                                      <p:to>
                                        <p:strVal val="visible"/>
                                      </p:to>
                                    </p:set>
                                    <p:animEffect transition="in" filter="blinds(horizontal)">
                                      <p:cBhvr>
                                        <p:cTn id="10" dur="500"/>
                                        <p:tgtEl>
                                          <p:spTgt spid="10">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animEffect transition="in" filter="blinds(horizontal)">
                                      <p:cBhvr>
                                        <p:cTn id="15"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4" name="组合 3"/>
          <p:cNvGrpSpPr/>
          <p:nvPr/>
        </p:nvGrpSpPr>
        <p:grpSpPr>
          <a:xfrm>
            <a:off x="724535" y="1056005"/>
            <a:ext cx="3096260" cy="4787265"/>
            <a:chOff x="4266" y="1166"/>
            <a:chExt cx="4876" cy="7539"/>
          </a:xfrm>
        </p:grpSpPr>
        <p:grpSp>
          <p:nvGrpSpPr>
            <p:cNvPr id="17" name="组合 16"/>
            <p:cNvGrpSpPr/>
            <p:nvPr/>
          </p:nvGrpSpPr>
          <p:grpSpPr>
            <a:xfrm>
              <a:off x="5758" y="1166"/>
              <a:ext cx="994" cy="994"/>
              <a:chOff x="7978" y="1719"/>
              <a:chExt cx="994" cy="994"/>
            </a:xfrm>
          </p:grpSpPr>
          <p:sp>
            <p:nvSpPr>
              <p:cNvPr id="12" name="椭圆 11"/>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13" name="文本框 12"/>
              <p:cNvSpPr txBox="1"/>
              <p:nvPr/>
            </p:nvSpPr>
            <p:spPr>
              <a:xfrm>
                <a:off x="8215" y="1802"/>
                <a:ext cx="530" cy="725"/>
              </a:xfrm>
              <a:prstGeom prst="rect">
                <a:avLst/>
              </a:prstGeom>
              <a:noFill/>
            </p:spPr>
            <p:txBody>
              <a:bodyPr wrap="square" rtlCol="0">
                <a:spAutoFit/>
              </a:bodyPr>
              <a:p>
                <a:r>
                  <a:rPr lang="en-US" altLang="zh-CN" sz="2400"/>
                  <a:t>1</a:t>
                </a:r>
                <a:endParaRPr lang="en-US" altLang="zh-CN" sz="2400"/>
              </a:p>
            </p:txBody>
          </p:sp>
        </p:grpSp>
        <p:grpSp>
          <p:nvGrpSpPr>
            <p:cNvPr id="3" name="组合 2"/>
            <p:cNvGrpSpPr/>
            <p:nvPr/>
          </p:nvGrpSpPr>
          <p:grpSpPr>
            <a:xfrm>
              <a:off x="4266" y="1663"/>
              <a:ext cx="4876" cy="7042"/>
              <a:chOff x="6723" y="1351"/>
              <a:chExt cx="4876" cy="7042"/>
            </a:xfrm>
          </p:grpSpPr>
          <p:grpSp>
            <p:nvGrpSpPr>
              <p:cNvPr id="56" name="组合 55"/>
              <p:cNvGrpSpPr/>
              <p:nvPr/>
            </p:nvGrpSpPr>
            <p:grpSpPr>
              <a:xfrm>
                <a:off x="8215" y="2677"/>
                <a:ext cx="994" cy="994"/>
                <a:chOff x="7978" y="1719"/>
                <a:chExt cx="994" cy="994"/>
              </a:xfrm>
            </p:grpSpPr>
            <p:sp>
              <p:nvSpPr>
                <p:cNvPr id="57" name="椭圆 5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58" name="文本框 57"/>
                <p:cNvSpPr txBox="1"/>
                <p:nvPr/>
              </p:nvSpPr>
              <p:spPr>
                <a:xfrm>
                  <a:off x="8215" y="1802"/>
                  <a:ext cx="530" cy="725"/>
                </a:xfrm>
                <a:prstGeom prst="rect">
                  <a:avLst/>
                </a:prstGeom>
                <a:noFill/>
              </p:spPr>
              <p:txBody>
                <a:bodyPr wrap="square" rtlCol="0">
                  <a:spAutoFit/>
                </a:bodyPr>
                <a:p>
                  <a:r>
                    <a:rPr lang="en-US" altLang="zh-CN" sz="2400"/>
                    <a:t>2</a:t>
                  </a:r>
                  <a:endParaRPr lang="en-US" altLang="zh-CN" sz="2400"/>
                </a:p>
              </p:txBody>
            </p:sp>
          </p:grpSp>
          <p:grpSp>
            <p:nvGrpSpPr>
              <p:cNvPr id="59" name="组合 58"/>
              <p:cNvGrpSpPr/>
              <p:nvPr/>
            </p:nvGrpSpPr>
            <p:grpSpPr>
              <a:xfrm>
                <a:off x="7221" y="4168"/>
                <a:ext cx="994" cy="994"/>
                <a:chOff x="7978" y="1719"/>
                <a:chExt cx="994" cy="994"/>
              </a:xfrm>
            </p:grpSpPr>
            <p:sp>
              <p:nvSpPr>
                <p:cNvPr id="60" name="椭圆 59"/>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1" name="文本框 60"/>
                <p:cNvSpPr txBox="1"/>
                <p:nvPr/>
              </p:nvSpPr>
              <p:spPr>
                <a:xfrm>
                  <a:off x="8215" y="1802"/>
                  <a:ext cx="530" cy="725"/>
                </a:xfrm>
                <a:prstGeom prst="rect">
                  <a:avLst/>
                </a:prstGeom>
                <a:noFill/>
              </p:spPr>
              <p:txBody>
                <a:bodyPr wrap="square" rtlCol="0">
                  <a:spAutoFit/>
                </a:bodyPr>
                <a:p>
                  <a:r>
                    <a:rPr lang="en-US" altLang="zh-CN" sz="2400"/>
                    <a:t>3</a:t>
                  </a:r>
                  <a:endParaRPr lang="en-US" altLang="zh-CN" sz="2400"/>
                </a:p>
              </p:txBody>
            </p:sp>
          </p:grpSp>
          <p:grpSp>
            <p:nvGrpSpPr>
              <p:cNvPr id="62" name="组合 61"/>
              <p:cNvGrpSpPr/>
              <p:nvPr/>
            </p:nvGrpSpPr>
            <p:grpSpPr>
              <a:xfrm>
                <a:off x="9611" y="4182"/>
                <a:ext cx="994" cy="994"/>
                <a:chOff x="7978" y="1719"/>
                <a:chExt cx="994" cy="994"/>
              </a:xfrm>
            </p:grpSpPr>
            <p:sp>
              <p:nvSpPr>
                <p:cNvPr id="63" name="椭圆 62"/>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4" name="文本框 63"/>
                <p:cNvSpPr txBox="1"/>
                <p:nvPr/>
              </p:nvSpPr>
              <p:spPr>
                <a:xfrm>
                  <a:off x="8215" y="1802"/>
                  <a:ext cx="530" cy="725"/>
                </a:xfrm>
                <a:prstGeom prst="rect">
                  <a:avLst/>
                </a:prstGeom>
                <a:noFill/>
              </p:spPr>
              <p:txBody>
                <a:bodyPr wrap="square" rtlCol="0">
                  <a:spAutoFit/>
                </a:bodyPr>
                <a:p>
                  <a:r>
                    <a:rPr lang="en-US" altLang="zh-CN" sz="2400"/>
                    <a:t>4</a:t>
                  </a:r>
                  <a:endParaRPr lang="en-US" altLang="zh-CN" sz="2400"/>
                </a:p>
              </p:txBody>
            </p:sp>
          </p:grpSp>
          <p:grpSp>
            <p:nvGrpSpPr>
              <p:cNvPr id="66" name="组合 65"/>
              <p:cNvGrpSpPr/>
              <p:nvPr/>
            </p:nvGrpSpPr>
            <p:grpSpPr>
              <a:xfrm>
                <a:off x="8854" y="5696"/>
                <a:ext cx="994" cy="994"/>
                <a:chOff x="7978" y="1719"/>
                <a:chExt cx="994" cy="994"/>
              </a:xfrm>
            </p:grpSpPr>
            <p:sp>
              <p:nvSpPr>
                <p:cNvPr id="67" name="椭圆 6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8" name="文本框 67"/>
                <p:cNvSpPr txBox="1"/>
                <p:nvPr/>
              </p:nvSpPr>
              <p:spPr>
                <a:xfrm>
                  <a:off x="8215" y="1802"/>
                  <a:ext cx="530" cy="725"/>
                </a:xfrm>
                <a:prstGeom prst="rect">
                  <a:avLst/>
                </a:prstGeom>
                <a:noFill/>
              </p:spPr>
              <p:txBody>
                <a:bodyPr wrap="square" rtlCol="0">
                  <a:spAutoFit/>
                </a:bodyPr>
                <a:p>
                  <a:r>
                    <a:rPr lang="en-US" altLang="zh-CN" sz="2400"/>
                    <a:t>5</a:t>
                  </a:r>
                  <a:endParaRPr lang="en-US" altLang="zh-CN" sz="2400"/>
                </a:p>
              </p:txBody>
            </p:sp>
          </p:grpSp>
          <p:grpSp>
            <p:nvGrpSpPr>
              <p:cNvPr id="69" name="组合 68"/>
              <p:cNvGrpSpPr/>
              <p:nvPr/>
            </p:nvGrpSpPr>
            <p:grpSpPr>
              <a:xfrm>
                <a:off x="10605" y="5647"/>
                <a:ext cx="994" cy="994"/>
                <a:chOff x="7978" y="1719"/>
                <a:chExt cx="994" cy="994"/>
              </a:xfrm>
            </p:grpSpPr>
            <p:sp>
              <p:nvSpPr>
                <p:cNvPr id="70" name="椭圆 69"/>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1" name="文本框 70"/>
                <p:cNvSpPr txBox="1"/>
                <p:nvPr/>
              </p:nvSpPr>
              <p:spPr>
                <a:xfrm>
                  <a:off x="8215" y="1802"/>
                  <a:ext cx="530" cy="725"/>
                </a:xfrm>
                <a:prstGeom prst="rect">
                  <a:avLst/>
                </a:prstGeom>
                <a:noFill/>
              </p:spPr>
              <p:txBody>
                <a:bodyPr wrap="square" rtlCol="0">
                  <a:spAutoFit/>
                </a:bodyPr>
                <a:p>
                  <a:r>
                    <a:rPr lang="en-US" altLang="zh-CN" sz="2400"/>
                    <a:t>6</a:t>
                  </a:r>
                  <a:endParaRPr lang="en-US" altLang="zh-CN" sz="2400"/>
                </a:p>
              </p:txBody>
            </p:sp>
          </p:grpSp>
          <p:grpSp>
            <p:nvGrpSpPr>
              <p:cNvPr id="72" name="组合 71"/>
              <p:cNvGrpSpPr/>
              <p:nvPr/>
            </p:nvGrpSpPr>
            <p:grpSpPr>
              <a:xfrm>
                <a:off x="9611" y="7396"/>
                <a:ext cx="994" cy="994"/>
                <a:chOff x="7978" y="1719"/>
                <a:chExt cx="994" cy="994"/>
              </a:xfrm>
            </p:grpSpPr>
            <p:sp>
              <p:nvSpPr>
                <p:cNvPr id="73" name="椭圆 72"/>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4" name="文本框 73"/>
                <p:cNvSpPr txBox="1"/>
                <p:nvPr/>
              </p:nvSpPr>
              <p:spPr>
                <a:xfrm>
                  <a:off x="8215" y="1802"/>
                  <a:ext cx="530" cy="725"/>
                </a:xfrm>
                <a:prstGeom prst="rect">
                  <a:avLst/>
                </a:prstGeom>
                <a:noFill/>
              </p:spPr>
              <p:txBody>
                <a:bodyPr wrap="square" rtlCol="0">
                  <a:spAutoFit/>
                </a:bodyPr>
                <a:p>
                  <a:r>
                    <a:rPr lang="en-US" altLang="zh-CN" sz="2400"/>
                    <a:t>7</a:t>
                  </a:r>
                  <a:endParaRPr lang="en-US" altLang="zh-CN" sz="2400"/>
                </a:p>
              </p:txBody>
            </p:sp>
          </p:grpSp>
          <p:grpSp>
            <p:nvGrpSpPr>
              <p:cNvPr id="76" name="组合 75"/>
              <p:cNvGrpSpPr/>
              <p:nvPr/>
            </p:nvGrpSpPr>
            <p:grpSpPr>
              <a:xfrm>
                <a:off x="6723" y="7399"/>
                <a:ext cx="994" cy="994"/>
                <a:chOff x="7978" y="1719"/>
                <a:chExt cx="994" cy="994"/>
              </a:xfrm>
            </p:grpSpPr>
            <p:sp>
              <p:nvSpPr>
                <p:cNvPr id="77" name="椭圆 7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8" name="文本框 77"/>
                <p:cNvSpPr txBox="1"/>
                <p:nvPr/>
              </p:nvSpPr>
              <p:spPr>
                <a:xfrm>
                  <a:off x="8215" y="1802"/>
                  <a:ext cx="530" cy="725"/>
                </a:xfrm>
                <a:prstGeom prst="rect">
                  <a:avLst/>
                </a:prstGeom>
                <a:noFill/>
              </p:spPr>
              <p:txBody>
                <a:bodyPr wrap="square" rtlCol="0">
                  <a:spAutoFit/>
                </a:bodyPr>
                <a:p>
                  <a:r>
                    <a:rPr lang="en-US" altLang="zh-CN" sz="2400"/>
                    <a:t>8</a:t>
                  </a:r>
                  <a:endParaRPr lang="en-US" altLang="zh-CN" sz="2400"/>
                </a:p>
              </p:txBody>
            </p:sp>
          </p:grpSp>
          <p:cxnSp>
            <p:nvCxnSpPr>
              <p:cNvPr id="79" name="直接箭头连接符 78"/>
              <p:cNvCxnSpPr>
                <a:stCxn id="12" idx="4"/>
                <a:endCxn id="58" idx="0"/>
              </p:cNvCxnSpPr>
              <p:nvPr/>
            </p:nvCxnSpPr>
            <p:spPr>
              <a:xfrm>
                <a:off x="8712" y="1848"/>
                <a:ext cx="5" cy="91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0" name="直接箭头连接符 79"/>
              <p:cNvCxnSpPr>
                <a:stCxn id="57" idx="4"/>
              </p:cNvCxnSpPr>
              <p:nvPr/>
            </p:nvCxnSpPr>
            <p:spPr>
              <a:xfrm flipH="1">
                <a:off x="8025" y="3671"/>
                <a:ext cx="687" cy="62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1" name="直接箭头连接符 80"/>
              <p:cNvCxnSpPr>
                <a:stCxn id="57" idx="4"/>
                <a:endCxn id="64" idx="0"/>
              </p:cNvCxnSpPr>
              <p:nvPr/>
            </p:nvCxnSpPr>
            <p:spPr>
              <a:xfrm>
                <a:off x="8712" y="3671"/>
                <a:ext cx="1401" cy="594"/>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2" name="直接箭头连接符 81"/>
              <p:cNvCxnSpPr>
                <a:stCxn id="63" idx="4"/>
              </p:cNvCxnSpPr>
              <p:nvPr/>
            </p:nvCxnSpPr>
            <p:spPr>
              <a:xfrm flipH="1">
                <a:off x="9682" y="5176"/>
                <a:ext cx="426" cy="5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3" name="直接箭头连接符 82"/>
              <p:cNvCxnSpPr>
                <a:stCxn id="63" idx="4"/>
                <a:endCxn id="71" idx="0"/>
              </p:cNvCxnSpPr>
              <p:nvPr/>
            </p:nvCxnSpPr>
            <p:spPr>
              <a:xfrm>
                <a:off x="10108" y="5176"/>
                <a:ext cx="999" cy="554"/>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4" name="直接箭头连接符 83"/>
              <p:cNvCxnSpPr>
                <a:stCxn id="67" idx="4"/>
                <a:endCxn id="74" idx="0"/>
              </p:cNvCxnSpPr>
              <p:nvPr/>
            </p:nvCxnSpPr>
            <p:spPr>
              <a:xfrm>
                <a:off x="9351" y="6690"/>
                <a:ext cx="762" cy="789"/>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5" name="直接箭头连接符 84"/>
              <p:cNvCxnSpPr>
                <a:stCxn id="70" idx="4"/>
              </p:cNvCxnSpPr>
              <p:nvPr/>
            </p:nvCxnSpPr>
            <p:spPr>
              <a:xfrm flipH="1">
                <a:off x="10061" y="6641"/>
                <a:ext cx="1041" cy="711"/>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6" name="直接箭头连接符 85"/>
              <p:cNvCxnSpPr>
                <a:stCxn id="60" idx="4"/>
                <a:endCxn id="77" idx="0"/>
              </p:cNvCxnSpPr>
              <p:nvPr/>
            </p:nvCxnSpPr>
            <p:spPr>
              <a:xfrm flipH="1">
                <a:off x="7220" y="5162"/>
                <a:ext cx="498" cy="2237"/>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7" name="曲线连接符 86"/>
              <p:cNvCxnSpPr>
                <a:stCxn id="12" idx="2"/>
                <a:endCxn id="77" idx="2"/>
              </p:cNvCxnSpPr>
              <p:nvPr/>
            </p:nvCxnSpPr>
            <p:spPr>
              <a:xfrm rot="10800000" flipV="1">
                <a:off x="6723" y="1351"/>
                <a:ext cx="1492" cy="6545"/>
              </a:xfrm>
              <a:prstGeom prst="curvedConnector3">
                <a:avLst>
                  <a:gd name="adj1" fmla="val 125134"/>
                </a:avLst>
              </a:prstGeom>
              <a:ln>
                <a:tailEnd type="arrow"/>
              </a:ln>
            </p:spPr>
            <p:style>
              <a:lnRef idx="2">
                <a:schemeClr val="accent1"/>
              </a:lnRef>
              <a:fillRef idx="0">
                <a:srgbClr val="FFFFFF"/>
              </a:fillRef>
              <a:effectRef idx="0">
                <a:srgbClr val="FFFFFF"/>
              </a:effectRef>
              <a:fontRef idx="minor">
                <a:schemeClr val="tx1"/>
              </a:fontRef>
            </p:style>
          </p:cxnSp>
          <p:cxnSp>
            <p:nvCxnSpPr>
              <p:cNvPr id="88" name="曲线连接符 87"/>
              <p:cNvCxnSpPr/>
              <p:nvPr/>
            </p:nvCxnSpPr>
            <p:spPr>
              <a:xfrm flipH="1" flipV="1">
                <a:off x="9209" y="1351"/>
                <a:ext cx="1396" cy="6542"/>
              </a:xfrm>
              <a:prstGeom prst="curvedConnector3">
                <a:avLst>
                  <a:gd name="adj1" fmla="val -128581"/>
                </a:avLst>
              </a:prstGeom>
              <a:ln>
                <a:tailEnd type="arrow"/>
              </a:ln>
            </p:spPr>
            <p:style>
              <a:lnRef idx="2">
                <a:schemeClr val="accent1"/>
              </a:lnRef>
              <a:fillRef idx="0">
                <a:srgbClr val="FFFFFF"/>
              </a:fillRef>
              <a:effectRef idx="0">
                <a:srgbClr val="FFFFFF"/>
              </a:effectRef>
              <a:fontRef idx="minor">
                <a:schemeClr val="tx1"/>
              </a:fontRef>
            </p:style>
          </p:cxnSp>
        </p:grpSp>
      </p:grpSp>
      <p:graphicFrame>
        <p:nvGraphicFramePr>
          <p:cNvPr id="737633" name="Group 1377"/>
          <p:cNvGraphicFramePr>
            <a:graphicFrameLocks noGrp="1"/>
          </p:cNvGraphicFramePr>
          <p:nvPr>
            <p:ph idx="1"/>
          </p:nvPr>
        </p:nvGraphicFramePr>
        <p:xfrm>
          <a:off x="5660073" y="1143000"/>
          <a:ext cx="4968875" cy="4979673"/>
        </p:xfrm>
        <a:graphic>
          <a:graphicData uri="http://schemas.openxmlformats.org/drawingml/2006/table">
            <a:tbl>
              <a:tblPr/>
              <a:tblGrid>
                <a:gridCol w="580390"/>
                <a:gridCol w="527756"/>
                <a:gridCol w="569010"/>
                <a:gridCol w="581812"/>
                <a:gridCol w="559052"/>
                <a:gridCol w="537714"/>
                <a:gridCol w="580390"/>
                <a:gridCol w="516255"/>
                <a:gridCol w="516496"/>
              </a:tblGrid>
              <a:tr h="566420">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2600" b="0" i="0" u="none" strike="noStrike" cap="none" normalizeH="0" baseline="0" dirty="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2</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4</a:t>
                      </a:r>
                      <a:endPar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5</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6</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7</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lang="en-US" altLang="zh-CN" sz="2600" b="1" smtClean="0">
                          <a:ln>
                            <a:noFill/>
                          </a:ln>
                          <a:effectLst/>
                          <a:latin typeface="Times New Roman" panose="02020603050405020304" pitchFamily="18" charset="0"/>
                          <a:ea typeface="宋体" pitchFamily="2" charset="-122"/>
                          <a:cs typeface="Times New Roman" panose="02020603050405020304" pitchFamily="18" charset="0"/>
                          <a:sym typeface="+mn-ea"/>
                        </a:rPr>
                        <a:t>n</a:t>
                      </a:r>
                      <a:r>
                        <a:rPr lang="en-US" altLang="zh-CN" sz="2600" b="1" baseline="-30000" smtClean="0">
                          <a:ln>
                            <a:noFill/>
                          </a:ln>
                          <a:effectLst/>
                          <a:latin typeface="Times New Roman" panose="02020603050405020304" pitchFamily="18" charset="0"/>
                          <a:ea typeface="宋体" pitchFamily="2" charset="-122"/>
                          <a:cs typeface="Times New Roman" panose="02020603050405020304" pitchFamily="18" charset="0"/>
                          <a:sym typeface="+mn-ea"/>
                        </a:rPr>
                        <a:t>8</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mn-ea"/>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0863">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endPar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endPar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lang="en-US" altLang="zh-CN" sz="2600" b="1" dirty="0" smtClean="0">
                          <a:ln>
                            <a:noFill/>
                          </a:ln>
                          <a:effectLst/>
                          <a:latin typeface="Times New Roman" panose="02020603050405020304" pitchFamily="18" charset="0"/>
                          <a:ea typeface="宋体" pitchFamily="2" charset="-122"/>
                          <a:cs typeface="Times New Roman" panose="02020603050405020304" pitchFamily="18" charset="0"/>
                          <a:sym typeface="+mn-ea"/>
                        </a:rPr>
                        <a:t>1</a:t>
                      </a:r>
                      <a:endPar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mn-ea"/>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038">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2</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endPar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lang="en-US" altLang="zh-CN" sz="2600" b="1" dirty="0" smtClean="0">
                          <a:ln>
                            <a:noFill/>
                          </a:ln>
                          <a:effectLst/>
                          <a:latin typeface="Times New Roman" panose="02020603050405020304" pitchFamily="18" charset="0"/>
                          <a:ea typeface="宋体" pitchFamily="2" charset="-122"/>
                          <a:cs typeface="Times New Roman" panose="02020603050405020304" pitchFamily="18" charset="0"/>
                          <a:sym typeface="+mn-ea"/>
                        </a:rPr>
                        <a:t>1</a:t>
                      </a:r>
                      <a:endPar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mn-ea"/>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2450">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3</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lang="en-US" altLang="zh-CN" sz="2600" b="1" dirty="0" smtClean="0">
                          <a:ln>
                            <a:noFill/>
                          </a:ln>
                          <a:effectLst/>
                          <a:latin typeface="Times New Roman" panose="02020603050405020304" pitchFamily="18" charset="0"/>
                          <a:ea typeface="宋体" pitchFamily="2" charset="-122"/>
                          <a:cs typeface="Times New Roman" panose="02020603050405020304" pitchFamily="18" charset="0"/>
                          <a:sym typeface="+mn-ea"/>
                        </a:rPr>
                        <a:t>1</a:t>
                      </a:r>
                      <a:endPar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mn-ea"/>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0863">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4</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lang="en-US" altLang="zh-CN" sz="2600" b="1" dirty="0" smtClean="0">
                          <a:ln>
                            <a:noFill/>
                          </a:ln>
                          <a:effectLst/>
                          <a:latin typeface="Times New Roman" panose="02020603050405020304" pitchFamily="18" charset="0"/>
                          <a:ea typeface="宋体" pitchFamily="2" charset="-122"/>
                          <a:cs typeface="Times New Roman" panose="02020603050405020304" pitchFamily="18" charset="0"/>
                          <a:sym typeface="+mn-ea"/>
                        </a:rPr>
                        <a:t>1</a:t>
                      </a:r>
                      <a:endPar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mn-ea"/>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1</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0863">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5</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lang="en-US" altLang="zh-CN" sz="2600" b="1" dirty="0" smtClean="0">
                          <a:ln>
                            <a:noFill/>
                          </a:ln>
                          <a:effectLst/>
                          <a:latin typeface="Times New Roman" panose="02020603050405020304" pitchFamily="18" charset="0"/>
                          <a:ea typeface="宋体" pitchFamily="2" charset="-122"/>
                          <a:cs typeface="Times New Roman" panose="02020603050405020304" pitchFamily="18" charset="0"/>
                          <a:sym typeface="+mn-ea"/>
                        </a:rPr>
                        <a:t>1</a:t>
                      </a:r>
                      <a:endPar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mn-ea"/>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2450">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6</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lang="en-US" altLang="zh-CN" sz="2600" b="1" dirty="0" smtClean="0">
                          <a:ln>
                            <a:noFill/>
                          </a:ln>
                          <a:effectLst/>
                          <a:latin typeface="Times New Roman" panose="02020603050405020304" pitchFamily="18" charset="0"/>
                          <a:ea typeface="宋体" pitchFamily="2" charset="-122"/>
                          <a:cs typeface="Times New Roman" panose="02020603050405020304" pitchFamily="18" charset="0"/>
                          <a:sym typeface="+mn-ea"/>
                        </a:rPr>
                        <a:t>1</a:t>
                      </a:r>
                      <a:endParaRPr kumimoji="0" lang="en-US" altLang="zh-CN" sz="2600" b="1"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mn-ea"/>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0863">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n</a:t>
                      </a:r>
                      <a:r>
                        <a:rPr kumimoji="0" lang="en-US" altLang="zh-CN" sz="2600" b="1" i="0" u="none" strike="noStrike" cap="none" normalizeH="0" baseline="-3000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7</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rPr>
                        <a:t>1</a:t>
                      </a:r>
                      <a:endPar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0863">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lang="en-US" altLang="zh-CN" sz="2600" b="1" smtClean="0">
                          <a:ln>
                            <a:noFill/>
                          </a:ln>
                          <a:effectLst/>
                          <a:latin typeface="Times New Roman" panose="02020603050405020304" pitchFamily="18" charset="0"/>
                          <a:ea typeface="宋体" pitchFamily="2" charset="-122"/>
                          <a:cs typeface="Times New Roman" panose="02020603050405020304" pitchFamily="18" charset="0"/>
                          <a:sym typeface="+mn-ea"/>
                        </a:rPr>
                        <a:t>n</a:t>
                      </a:r>
                      <a:r>
                        <a:rPr lang="en-US" altLang="zh-CN" sz="2600" b="1" baseline="-30000" smtClean="0">
                          <a:ln>
                            <a:noFill/>
                          </a:ln>
                          <a:effectLst/>
                          <a:latin typeface="Times New Roman" panose="02020603050405020304" pitchFamily="18" charset="0"/>
                          <a:ea typeface="宋体" pitchFamily="2" charset="-122"/>
                          <a:cs typeface="Times New Roman" panose="02020603050405020304" pitchFamily="18" charset="0"/>
                          <a:sym typeface="+mn-ea"/>
                        </a:rPr>
                        <a:t>8</a:t>
                      </a:r>
                      <a:endParaRPr kumimoji="0" lang="en-US" altLang="zh-CN" sz="2600" b="1" i="0" u="none" strike="noStrike" cap="none" normalizeH="0" baseline="0" smtClean="0">
                        <a:ln>
                          <a:noFill/>
                        </a:ln>
                        <a:solidFill>
                          <a:schemeClr val="tx1"/>
                        </a:solidFill>
                        <a:effectLst/>
                        <a:latin typeface="Times New Roman" panose="02020603050405020304" pitchFamily="18" charset="0"/>
                        <a:ea typeface="宋体" pitchFamily="2" charset="-122"/>
                        <a:cs typeface="Times New Roman" panose="02020603050405020304" pitchFamily="18" charset="0"/>
                        <a:sym typeface="+mn-ea"/>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ctr" latinLnBrk="0" hangingPunct="1">
                        <a:lnSpc>
                          <a:spcPct val="100000"/>
                        </a:lnSpc>
                        <a:spcBef>
                          <a:spcPct val="0"/>
                        </a:spcBef>
                        <a:spcAft>
                          <a:spcPct val="0"/>
                        </a:spcAft>
                        <a:buClrTx/>
                        <a:buSzTx/>
                        <a:buFontTx/>
                        <a:buNone/>
                        <a:tabLst>
                          <a:tab pos="269875" algn="l"/>
                          <a:tab pos="609600" algn="l"/>
                          <a:tab pos="1219200" algn="l"/>
                          <a:tab pos="1828800" algn="l"/>
                          <a:tab pos="2438400" algn="l"/>
                          <a:tab pos="3048000" algn="l"/>
                          <a:tab pos="3657600" algn="l"/>
                          <a:tab pos="4267200" algn="l"/>
                          <a:tab pos="4876800" algn="l"/>
                        </a:tabLst>
                      </a:pPr>
                      <a:r>
                        <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rPr>
                        <a:t>0</a:t>
                      </a:r>
                      <a:endParaRPr kumimoji="0" lang="en-US" altLang="zh-CN" sz="2600" b="0" i="0" u="none" strike="noStrike" cap="none" normalizeH="0" baseline="0" dirty="0" smtClean="0">
                        <a:ln>
                          <a:noFill/>
                        </a:ln>
                        <a:solidFill>
                          <a:schemeClr val="tx1"/>
                        </a:solidFill>
                        <a:effectLst/>
                        <a:latin typeface="Arial" panose="020B0704020202020204" pitchFamily="34" charset="0"/>
                        <a:ea typeface="宋体" pitchFamily="2" charset="-122"/>
                        <a:cs typeface="Times New Roman" panose="02020603050405020304" pitchFamily="18" charset="0"/>
                      </a:endParaRPr>
                    </a:p>
                  </a:txBody>
                  <a:tcPr anchor="ctr" anchorCtr="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69405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图形</a:t>
            </a:r>
            <a:r>
              <a:rPr kumimoji="1" lang="zh-CN" altLang="en-US" sz="2800" dirty="0">
                <a:latin typeface="微软雅黑" charset="0"/>
                <a:ea typeface="微软雅黑" charset="0"/>
                <a:cs typeface="+mn-ea"/>
                <a:sym typeface="+mn-ea"/>
              </a:rPr>
              <a:t>矩阵：</a:t>
            </a:r>
            <a:endParaRPr kumimoji="1" lang="zh-CN" altLang="en-US" sz="2800" dirty="0">
              <a:latin typeface="微软雅黑" charset="0"/>
              <a:ea typeface="微软雅黑" charset="0"/>
              <a:cs typeface="+mn-ea"/>
              <a:sym typeface="+mn-ea"/>
            </a:endParaRPr>
          </a:p>
        </p:txBody>
      </p:sp>
      <p:sp>
        <p:nvSpPr>
          <p:cNvPr id="10" name="矩形 9"/>
          <p:cNvSpPr/>
          <p:nvPr/>
        </p:nvSpPr>
        <p:spPr>
          <a:xfrm>
            <a:off x="2233930" y="1798320"/>
            <a:ext cx="8068945" cy="2011045"/>
          </a:xfrm>
          <a:prstGeom prst="rect">
            <a:avLst/>
          </a:prstGeom>
        </p:spPr>
        <p:txBody>
          <a:bodyPr wrap="square">
            <a:spAutoFit/>
          </a:bodyPr>
          <a:p>
            <a:pPr marL="457200" lvl="0" indent="-457200" algn="just">
              <a:lnSpc>
                <a:spcPct val="160000"/>
              </a:lnSpc>
              <a:buFont typeface="Arial" panose="020B0704020202020204" pitchFamily="34" charset="0"/>
              <a:buChar char="•"/>
            </a:pPr>
            <a:r>
              <a:rPr lang="zh-CN" altLang="en-US" sz="2600">
                <a:latin typeface="微软雅黑" charset="-122"/>
                <a:ea typeface="微软雅黑" charset="-122"/>
              </a:rPr>
              <a:t>图中连接权重为</a:t>
            </a:r>
            <a:r>
              <a:rPr lang="en-US" altLang="zh-CN" sz="2600">
                <a:latin typeface="微软雅黑" charset="-122"/>
                <a:ea typeface="微软雅黑" charset="-122"/>
              </a:rPr>
              <a:t>1</a:t>
            </a:r>
            <a:r>
              <a:rPr lang="zh-CN" altLang="en-US" sz="2600">
                <a:latin typeface="微软雅黑" charset="-122"/>
                <a:ea typeface="微软雅黑" charset="-122"/>
              </a:rPr>
              <a:t>表示存在一个连接</a:t>
            </a:r>
            <a:endParaRPr lang="zh-CN" altLang="en-US" sz="2600">
              <a:latin typeface="微软雅黑" charset="-122"/>
              <a:ea typeface="微软雅黑" charset="-122"/>
            </a:endParaRPr>
          </a:p>
          <a:p>
            <a:pPr marL="457200" lvl="0" indent="-457200" algn="just">
              <a:lnSpc>
                <a:spcPct val="160000"/>
              </a:lnSpc>
              <a:buFont typeface="Arial" panose="020B0704020202020204" pitchFamily="34" charset="0"/>
              <a:buChar char="•"/>
            </a:pPr>
            <a:r>
              <a:rPr lang="zh-CN" altLang="en-US" sz="2600">
                <a:latin typeface="微软雅黑" charset="-122"/>
                <a:ea typeface="微软雅黑" charset="-122"/>
              </a:rPr>
              <a:t>在矩阵中如果有一行有</a:t>
            </a:r>
            <a:r>
              <a:rPr lang="en-US" altLang="zh-CN" sz="2600">
                <a:solidFill>
                  <a:schemeClr val="accent1"/>
                </a:solidFill>
                <a:latin typeface="微软雅黑" charset="-122"/>
                <a:ea typeface="微软雅黑" charset="-122"/>
              </a:rPr>
              <a:t>2</a:t>
            </a:r>
            <a:r>
              <a:rPr lang="zh-CN" altLang="en-US" sz="2600">
                <a:solidFill>
                  <a:schemeClr val="accent1"/>
                </a:solidFill>
                <a:latin typeface="微软雅黑" charset="-122"/>
                <a:ea typeface="微软雅黑" charset="-122"/>
              </a:rPr>
              <a:t>个或更多的元素</a:t>
            </a:r>
            <a:r>
              <a:rPr lang="en-US" altLang="zh-CN" sz="2600">
                <a:solidFill>
                  <a:schemeClr val="accent1"/>
                </a:solidFill>
                <a:latin typeface="微软雅黑" charset="-122"/>
                <a:ea typeface="微软雅黑" charset="-122"/>
              </a:rPr>
              <a:t>1</a:t>
            </a:r>
            <a:r>
              <a:rPr lang="zh-CN" altLang="en-US" sz="2600">
                <a:latin typeface="微软雅黑" charset="-122"/>
                <a:ea typeface="微软雅黑" charset="-122"/>
              </a:rPr>
              <a:t>，则这行所代表的结点一定是一个</a:t>
            </a:r>
            <a:r>
              <a:rPr lang="zh-CN" altLang="en-US" sz="2600">
                <a:solidFill>
                  <a:schemeClr val="accent1"/>
                </a:solidFill>
                <a:latin typeface="微软雅黑" charset="-122"/>
                <a:ea typeface="微软雅黑" charset="-122"/>
              </a:rPr>
              <a:t>判定结点</a:t>
            </a:r>
            <a:r>
              <a:rPr lang="zh-CN" altLang="en-US" sz="2600">
                <a:latin typeface="微软雅黑" charset="-122"/>
                <a:ea typeface="微软雅黑" charset="-122"/>
              </a:rPr>
              <a:t>。</a:t>
            </a:r>
            <a:endParaRPr lang="zh-CN" altLang="en-US" sz="2600">
              <a:latin typeface="微软雅黑" charset="-122"/>
              <a:ea typeface="微软雅黑"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总结</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69405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动态白盒</a:t>
            </a:r>
            <a:r>
              <a:rPr kumimoji="1" lang="zh-CN" altLang="en-US" sz="2800" dirty="0">
                <a:latin typeface="微软雅黑" charset="0"/>
                <a:ea typeface="微软雅黑" charset="0"/>
                <a:cs typeface="+mn-ea"/>
                <a:sym typeface="+mn-ea"/>
              </a:rPr>
              <a:t>测试：</a:t>
            </a:r>
            <a:endParaRPr kumimoji="1" lang="zh-CN" altLang="en-US" sz="2800" dirty="0">
              <a:latin typeface="微软雅黑" charset="0"/>
              <a:ea typeface="微软雅黑" charset="0"/>
              <a:cs typeface="+mn-ea"/>
              <a:sym typeface="+mn-ea"/>
            </a:endParaRPr>
          </a:p>
        </p:txBody>
      </p:sp>
      <p:sp>
        <p:nvSpPr>
          <p:cNvPr id="10" name="矩形 9"/>
          <p:cNvSpPr/>
          <p:nvPr/>
        </p:nvSpPr>
        <p:spPr>
          <a:xfrm>
            <a:off x="2233930" y="1798320"/>
            <a:ext cx="8068945" cy="2963545"/>
          </a:xfrm>
          <a:prstGeom prst="rect">
            <a:avLst/>
          </a:prstGeom>
        </p:spPr>
        <p:txBody>
          <a:bodyPr wrap="square">
            <a:spAutoFit/>
          </a:bodyPr>
          <a:p>
            <a:pPr marL="457200" lvl="0" indent="-457200" algn="just">
              <a:lnSpc>
                <a:spcPct val="170000"/>
              </a:lnSpc>
              <a:buClr>
                <a:srgbClr val="000000"/>
              </a:buClr>
              <a:buFont typeface="Arial" panose="020B0704020202020204" pitchFamily="34" charset="0"/>
              <a:buChar char="•"/>
            </a:pPr>
            <a:r>
              <a:rPr lang="zh-CN" altLang="en-US" sz="2600">
                <a:latin typeface="微软雅黑" charset="-122"/>
                <a:ea typeface="微软雅黑" charset="-122"/>
                <a:sym typeface="+mn-ea"/>
              </a:rPr>
              <a:t>逻辑覆盖测试法：</a:t>
            </a:r>
            <a:r>
              <a:rPr lang="zh-CN" altLang="en-US" sz="2600">
                <a:latin typeface="微软雅黑" charset="-122"/>
                <a:ea typeface="微软雅黑" charset="-122"/>
                <a:sym typeface="+mn-ea"/>
              </a:rPr>
              <a:t>语句覆盖、判定覆盖（分支覆盖）、条件覆盖、判定</a:t>
            </a:r>
            <a:r>
              <a:rPr lang="en-US" altLang="zh-CN" sz="2600">
                <a:latin typeface="微软雅黑" charset="-122"/>
                <a:ea typeface="微软雅黑" charset="-122"/>
                <a:sym typeface="+mn-ea"/>
              </a:rPr>
              <a:t>-</a:t>
            </a:r>
            <a:r>
              <a:rPr lang="zh-CN" altLang="en-US" sz="2600">
                <a:latin typeface="微软雅黑" charset="-122"/>
                <a:ea typeface="微软雅黑" charset="-122"/>
                <a:sym typeface="+mn-ea"/>
              </a:rPr>
              <a:t>条件覆盖、条件组合覆盖、路径覆盖六种</a:t>
            </a:r>
            <a:endParaRPr lang="zh-CN" altLang="en-US" sz="2600">
              <a:latin typeface="微软雅黑" charset="-122"/>
              <a:ea typeface="微软雅黑" charset="-122"/>
              <a:sym typeface="+mn-ea"/>
            </a:endParaRPr>
          </a:p>
          <a:p>
            <a:pPr marL="457200" lvl="0" indent="-457200" algn="just" fontAlgn="auto">
              <a:lnSpc>
                <a:spcPct val="170000"/>
              </a:lnSpc>
              <a:spcBef>
                <a:spcPts val="1200"/>
              </a:spcBef>
              <a:buClr>
                <a:srgbClr val="000000"/>
              </a:buClr>
              <a:buFont typeface="Arial" panose="020B0704020202020204" pitchFamily="34" charset="0"/>
              <a:buChar char="•"/>
            </a:pPr>
            <a:r>
              <a:rPr lang="zh-CN" altLang="en-US" sz="2600">
                <a:latin typeface="微软雅黑" charset="-122"/>
                <a:ea typeface="微软雅黑" charset="-122"/>
                <a:sym typeface="+mn-ea"/>
              </a:rPr>
              <a:t>基本路径测试</a:t>
            </a:r>
            <a:r>
              <a:rPr lang="zh-CN" altLang="en-US" sz="2600">
                <a:latin typeface="微软雅黑" charset="-122"/>
                <a:ea typeface="微软雅黑" charset="-122"/>
                <a:sym typeface="+mn-ea"/>
              </a:rPr>
              <a:t>法</a:t>
            </a:r>
            <a:endParaRPr lang="zh-CN" altLang="en-US" sz="2600">
              <a:latin typeface="微软雅黑" charset="-122"/>
              <a:ea typeface="微软雅黑" charset="-122"/>
              <a:sym typeface="+mn-ea"/>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32805" y="3628390"/>
            <a:ext cx="5003800" cy="504190"/>
          </a:xfrm>
          <a:prstGeom prst="rect">
            <a:avLst/>
          </a:prstGeom>
        </p:spPr>
        <p:txBody>
          <a:bodyPr lIns="0" tIns="0" rIns="0" bIns="0">
            <a:noAutofit/>
          </a:bodyPr>
          <a:lstStyle/>
          <a:p>
            <a:pPr>
              <a:lnSpc>
                <a:spcPts val="4075"/>
              </a:lnSpc>
            </a:pPr>
            <a:r>
              <a:rPr lang="zh-CN" altLang="en-US" sz="4500" dirty="0">
                <a:solidFill>
                  <a:schemeClr val="tx1"/>
                </a:solidFill>
                <a:latin typeface="微软雅黑" charset="-122"/>
                <a:sym typeface="+mn-ea"/>
              </a:rPr>
              <a:t>程序插桩</a:t>
            </a:r>
            <a:r>
              <a:rPr lang="zh-CN" altLang="en-US" sz="4500" dirty="0">
                <a:solidFill>
                  <a:schemeClr val="tx1"/>
                </a:solidFill>
                <a:latin typeface="微软雅黑" charset="-122"/>
                <a:sym typeface="+mn-ea"/>
              </a:rPr>
              <a:t>法</a:t>
            </a:r>
            <a:endParaRPr lang="zh-CN" altLang="en-US" sz="45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05</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程序插桩</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1727200" y="992505"/>
            <a:ext cx="8404860" cy="4650105"/>
          </a:xfrm>
          <a:prstGeom prst="rect">
            <a:avLst/>
          </a:prstGeom>
        </p:spPr>
        <p:txBody>
          <a:bodyPr wrap="square">
            <a:spAutoFit/>
          </a:bodyPr>
          <a:p>
            <a:pPr marL="457200" lvl="0" indent="-457200" algn="just">
              <a:lnSpc>
                <a:spcPct val="190000"/>
              </a:lnSpc>
              <a:buClr>
                <a:srgbClr val="00B0F0"/>
              </a:buClr>
              <a:buFont typeface="Wingdings" panose="05000000000000000000" charset="0"/>
              <a:buChar char=""/>
            </a:pPr>
            <a:r>
              <a:rPr lang="zh-CN" altLang="en-US" sz="2600">
                <a:latin typeface="微软雅黑" charset="-122"/>
                <a:ea typeface="微软雅黑" charset="-122"/>
                <a:sym typeface="+mn-ea"/>
              </a:rPr>
              <a:t>程序插桩是一种被广泛使用的软件测试技术。简单来说，程序插桩就是</a:t>
            </a:r>
            <a:r>
              <a:rPr lang="zh-CN" altLang="en-US" sz="2600">
                <a:solidFill>
                  <a:schemeClr val="accent5"/>
                </a:solidFill>
                <a:latin typeface="微软雅黑" charset="-122"/>
                <a:ea typeface="微软雅黑" charset="-122"/>
                <a:sym typeface="+mn-ea"/>
              </a:rPr>
              <a:t>往被测程序中插入测试代码</a:t>
            </a:r>
            <a:r>
              <a:rPr lang="zh-CN" altLang="en-US" sz="2600">
                <a:latin typeface="微软雅黑" charset="-122"/>
                <a:ea typeface="微软雅黑" charset="-122"/>
                <a:sym typeface="+mn-ea"/>
              </a:rPr>
              <a:t>以达到测试的目的的方法</a:t>
            </a:r>
            <a:r>
              <a:rPr lang="en-US" altLang="zh-CN" sz="2600">
                <a:latin typeface="微软雅黑" charset="-122"/>
                <a:ea typeface="微软雅黑" charset="-122"/>
                <a:sym typeface="+mn-ea"/>
              </a:rPr>
              <a:t> </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marL="457200" lvl="0" indent="-457200" algn="just">
              <a:lnSpc>
                <a:spcPct val="190000"/>
              </a:lnSpc>
              <a:buClr>
                <a:srgbClr val="00B0F0"/>
              </a:buClr>
              <a:buFont typeface="Wingdings" panose="05000000000000000000" charset="0"/>
              <a:buChar char=""/>
            </a:pPr>
            <a:r>
              <a:rPr lang="zh-CN" altLang="en-US" sz="2600">
                <a:latin typeface="微软雅黑" charset="-122"/>
                <a:ea typeface="微软雅黑" charset="-122"/>
                <a:sym typeface="+mn-ea"/>
              </a:rPr>
              <a:t>插入的测试代码被称为</a:t>
            </a:r>
            <a:r>
              <a:rPr lang="zh-CN" altLang="en-US" sz="2600">
                <a:solidFill>
                  <a:schemeClr val="accent1"/>
                </a:solidFill>
                <a:latin typeface="微软雅黑" charset="-122"/>
                <a:ea typeface="微软雅黑" charset="-122"/>
                <a:sym typeface="+mn-ea"/>
              </a:rPr>
              <a:t>探针</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a:p>
            <a:pPr marL="457200" lvl="0" indent="-457200" algn="just">
              <a:lnSpc>
                <a:spcPct val="190000"/>
              </a:lnSpc>
              <a:buClr>
                <a:srgbClr val="00B0F0"/>
              </a:buClr>
              <a:buFont typeface="Wingdings" panose="05000000000000000000" charset="0"/>
              <a:buChar char=""/>
            </a:pPr>
            <a:r>
              <a:rPr lang="zh-CN" altLang="en-US" sz="2600">
                <a:latin typeface="微软雅黑" charset="-122"/>
                <a:ea typeface="微软雅黑" charset="-122"/>
                <a:sym typeface="+mn-ea"/>
              </a:rPr>
              <a:t>根据测试代码插入的时间可以将程序插桩法分为</a:t>
            </a:r>
            <a:r>
              <a:rPr lang="zh-CN" altLang="en-US" sz="2600" b="1" i="1">
                <a:latin typeface="微软雅黑" charset="-122"/>
                <a:ea typeface="微软雅黑" charset="-122"/>
                <a:sym typeface="+mn-ea"/>
              </a:rPr>
              <a:t>目标代码插桩</a:t>
            </a:r>
            <a:r>
              <a:rPr lang="zh-CN" altLang="en-US" sz="2600">
                <a:latin typeface="微软雅黑" charset="-122"/>
                <a:ea typeface="微软雅黑" charset="-122"/>
                <a:sym typeface="+mn-ea"/>
              </a:rPr>
              <a:t>和</a:t>
            </a:r>
            <a:r>
              <a:rPr lang="zh-CN" altLang="en-US" sz="2600" b="1" i="1">
                <a:latin typeface="微软雅黑" charset="-122"/>
                <a:ea typeface="微软雅黑" charset="-122"/>
                <a:sym typeface="+mn-ea"/>
              </a:rPr>
              <a:t>源代码插桩</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程序插桩</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1727200" y="653415"/>
            <a:ext cx="8734425" cy="6862445"/>
          </a:xfrm>
          <a:prstGeom prst="rect">
            <a:avLst/>
          </a:prstGeom>
        </p:spPr>
        <p:txBody>
          <a:bodyPr wrap="square">
            <a:spAutoFit/>
          </a:bodyPr>
          <a:p>
            <a:pPr marL="457200" lvl="0" indent="-457200" algn="just">
              <a:lnSpc>
                <a:spcPct val="200000"/>
              </a:lnSpc>
              <a:buClr>
                <a:srgbClr val="00B0F0"/>
              </a:buClr>
              <a:buFont typeface="Wingdings" panose="05000000000000000000" charset="0"/>
              <a:buChar char=""/>
            </a:pPr>
            <a:r>
              <a:rPr lang="en-US" altLang="zh-CN" sz="2200">
                <a:solidFill>
                  <a:schemeClr val="accent1"/>
                </a:solidFill>
                <a:latin typeface="微软雅黑" charset="-122"/>
                <a:ea typeface="微软雅黑" charset="-122"/>
                <a:sym typeface="+mn-ea"/>
              </a:rPr>
              <a:t>目标代码插桩</a:t>
            </a:r>
            <a:r>
              <a:rPr lang="en-US" altLang="zh-CN" sz="2200">
                <a:latin typeface="微软雅黑" charset="-122"/>
                <a:ea typeface="微软雅黑" charset="-122"/>
                <a:sym typeface="+mn-ea"/>
              </a:rPr>
              <a:t>是指向目标代码(二进制代码)插入测试代码获取程序运行信息的测试方法，也称为动态程序分析方法。在进行目标代码插桩之前，测试人员要对目标代码逻辑结构进行分析，从而确认需要插桩的位置。</a:t>
            </a:r>
            <a:endParaRPr lang="en-US" altLang="zh-CN" sz="2200">
              <a:latin typeface="微软雅黑" charset="-122"/>
              <a:ea typeface="微软雅黑" charset="-122"/>
              <a:sym typeface="+mn-ea"/>
            </a:endParaRPr>
          </a:p>
          <a:p>
            <a:pPr marL="457200" lvl="0" indent="-457200" algn="just">
              <a:lnSpc>
                <a:spcPct val="200000"/>
              </a:lnSpc>
              <a:buClr>
                <a:srgbClr val="00B0F0"/>
              </a:buClr>
              <a:buFont typeface="Wingdings" panose="05000000000000000000" charset="0"/>
              <a:buChar char=""/>
            </a:pPr>
            <a:r>
              <a:rPr lang="zh-CN" altLang="en-US" sz="2200">
                <a:latin typeface="微软雅黑" charset="-122"/>
                <a:ea typeface="微软雅黑" charset="-122"/>
                <a:sym typeface="+mn-ea"/>
              </a:rPr>
              <a:t>目标代码插桩对程序运行时的</a:t>
            </a:r>
            <a:r>
              <a:rPr lang="zh-CN" altLang="en-US" sz="2200" u="sng">
                <a:latin typeface="微软雅黑" charset="-122"/>
                <a:ea typeface="微软雅黑" charset="-122"/>
                <a:sym typeface="+mn-ea"/>
              </a:rPr>
              <a:t>内存监控、指令跟踪、错误检测</a:t>
            </a:r>
            <a:r>
              <a:rPr lang="zh-CN" altLang="en-US" sz="2200">
                <a:latin typeface="微软雅黑" charset="-122"/>
                <a:ea typeface="微软雅黑" charset="-122"/>
                <a:sym typeface="+mn-ea"/>
              </a:rPr>
              <a:t>等有着重要意义。相比于逻辑覆盖法，目标代码插桩在测试过程中</a:t>
            </a:r>
            <a:r>
              <a:rPr lang="zh-CN" altLang="en-US" sz="2200">
                <a:solidFill>
                  <a:schemeClr val="accent5"/>
                </a:solidFill>
                <a:latin typeface="微软雅黑" charset="-122"/>
                <a:ea typeface="微软雅黑" charset="-122"/>
                <a:sym typeface="+mn-ea"/>
              </a:rPr>
              <a:t>不需要代码重新编译或链接程序</a:t>
            </a:r>
            <a:r>
              <a:rPr lang="zh-CN" altLang="en-US" sz="2200">
                <a:latin typeface="微软雅黑" charset="-122"/>
                <a:ea typeface="微软雅黑" charset="-122"/>
                <a:sym typeface="+mn-ea"/>
              </a:rPr>
              <a:t>，并且目标代码的格式和具体的</a:t>
            </a:r>
            <a:r>
              <a:rPr lang="zh-CN" altLang="en-US" sz="2200">
                <a:solidFill>
                  <a:schemeClr val="accent5"/>
                </a:solidFill>
                <a:latin typeface="微软雅黑" charset="-122"/>
                <a:ea typeface="微软雅黑" charset="-122"/>
                <a:sym typeface="+mn-ea"/>
              </a:rPr>
              <a:t>编程语言无关</a:t>
            </a:r>
            <a:r>
              <a:rPr lang="zh-CN" altLang="en-US" sz="2200">
                <a:latin typeface="微软雅黑" charset="-122"/>
                <a:ea typeface="微软雅黑" charset="-122"/>
                <a:sym typeface="+mn-ea"/>
              </a:rPr>
              <a:t>，主要</a:t>
            </a:r>
            <a:r>
              <a:rPr lang="zh-CN" altLang="en-US" sz="2200">
                <a:solidFill>
                  <a:schemeClr val="accent5"/>
                </a:solidFill>
                <a:latin typeface="微软雅黑" charset="-122"/>
                <a:ea typeface="微软雅黑" charset="-122"/>
                <a:sym typeface="+mn-ea"/>
              </a:rPr>
              <a:t>和操作系统相关</a:t>
            </a:r>
            <a:r>
              <a:rPr lang="zh-CN" altLang="en-US" sz="2200">
                <a:latin typeface="微软雅黑" charset="-122"/>
                <a:ea typeface="微软雅黑" charset="-122"/>
                <a:sym typeface="+mn-ea"/>
              </a:rPr>
              <a:t>，因此目标代码插桩有着广泛的使用。</a:t>
            </a:r>
            <a:endParaRPr lang="zh-CN" altLang="en-US" sz="2200">
              <a:latin typeface="微软雅黑" charset="-122"/>
              <a:ea typeface="微软雅黑" charset="-122"/>
              <a:sym typeface="+mn-ea"/>
            </a:endParaRPr>
          </a:p>
          <a:p>
            <a:pPr marL="457200" lvl="0" indent="-457200" algn="just">
              <a:lnSpc>
                <a:spcPct val="200000"/>
              </a:lnSpc>
              <a:buClr>
                <a:srgbClr val="00B0F0"/>
              </a:buClr>
              <a:buFont typeface="Wingdings" panose="05000000000000000000" charset="0"/>
              <a:buChar char=""/>
            </a:pPr>
            <a:endParaRPr lang="en-US" altLang="zh-CN" sz="2200">
              <a:latin typeface="微软雅黑" charset="-122"/>
              <a:ea typeface="微软雅黑"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程序插桩</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1727200" y="1109980"/>
            <a:ext cx="8734425" cy="4523105"/>
          </a:xfrm>
          <a:prstGeom prst="rect">
            <a:avLst/>
          </a:prstGeom>
        </p:spPr>
        <p:txBody>
          <a:bodyPr wrap="square">
            <a:spAutoFit/>
          </a:bodyPr>
          <a:p>
            <a:pPr marL="457200" lvl="0" indent="-457200" algn="just">
              <a:lnSpc>
                <a:spcPct val="200000"/>
              </a:lnSpc>
              <a:buClr>
                <a:srgbClr val="00B0F0"/>
              </a:buClr>
              <a:buFont typeface="Wingdings" panose="05000000000000000000" charset="0"/>
              <a:buChar char=""/>
            </a:pPr>
            <a:r>
              <a:rPr lang="zh-CN" altLang="en-US" sz="2400">
                <a:latin typeface="微软雅黑" charset="-122"/>
                <a:ea typeface="微软雅黑" charset="-122"/>
                <a:sym typeface="+mn-ea"/>
              </a:rPr>
              <a:t>目标代码插桩法的原理是在程序运行平台和底层操作系统之间建立中间层，通过中间层检查执行程序、修改指令</a:t>
            </a:r>
            <a:endParaRPr lang="zh-CN" altLang="en-US" sz="2400">
              <a:latin typeface="微软雅黑" charset="-122"/>
              <a:ea typeface="微软雅黑" charset="-122"/>
              <a:sym typeface="+mn-ea"/>
            </a:endParaRPr>
          </a:p>
          <a:p>
            <a:pPr marL="457200" lvl="0" indent="-457200" algn="just">
              <a:lnSpc>
                <a:spcPct val="200000"/>
              </a:lnSpc>
              <a:buClr>
                <a:srgbClr val="00B0F0"/>
              </a:buClr>
              <a:buFont typeface="Wingdings" panose="05000000000000000000" charset="0"/>
              <a:buChar char=""/>
            </a:pPr>
            <a:endParaRPr lang="zh-CN" altLang="en-US" sz="2400">
              <a:latin typeface="微软雅黑" charset="-122"/>
              <a:ea typeface="微软雅黑" charset="-122"/>
              <a:sym typeface="+mn-ea"/>
            </a:endParaRPr>
          </a:p>
          <a:p>
            <a:pPr marL="457200" lvl="0" indent="-457200" algn="just">
              <a:lnSpc>
                <a:spcPct val="200000"/>
              </a:lnSpc>
              <a:buClr>
                <a:srgbClr val="00B0F0"/>
              </a:buClr>
              <a:buFont typeface="Wingdings" panose="05000000000000000000" charset="0"/>
              <a:buChar char=""/>
            </a:pPr>
            <a:r>
              <a:rPr lang="zh-CN" altLang="en-US" sz="2400">
                <a:latin typeface="微软雅黑" charset="-122"/>
                <a:ea typeface="微软雅黑" charset="-122"/>
                <a:sym typeface="+mn-ea"/>
              </a:rPr>
              <a:t>开发人员、软件分析工程师等对运行的程序进行观察，判断程序是否被恶意攻击或者出现异常行为，从而提高程序的整体质量。</a:t>
            </a:r>
            <a:endParaRPr lang="zh-CN" altLang="en-US" sz="2400">
              <a:latin typeface="微软雅黑" charset="-122"/>
              <a:ea typeface="微软雅黑" charset="-122"/>
              <a:sym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程序插桩</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1398270" y="577215"/>
            <a:ext cx="9278620" cy="6862445"/>
          </a:xfrm>
          <a:prstGeom prst="rect">
            <a:avLst/>
          </a:prstGeom>
        </p:spPr>
        <p:txBody>
          <a:bodyPr wrap="square">
            <a:spAutoFit/>
          </a:bodyPr>
          <a:p>
            <a:pPr marL="457200" lvl="0" indent="-457200" algn="just">
              <a:lnSpc>
                <a:spcPct val="200000"/>
              </a:lnSpc>
              <a:buClr>
                <a:srgbClr val="00B0F0"/>
              </a:buClr>
              <a:buFont typeface="Wingdings" panose="05000000000000000000" charset="0"/>
              <a:buChar char=""/>
            </a:pPr>
            <a:r>
              <a:rPr lang="zh-CN" altLang="en-US" sz="2200">
                <a:latin typeface="微软雅黑" charset="-122"/>
                <a:ea typeface="微软雅黑" charset="-122"/>
                <a:sym typeface="+mn-ea"/>
              </a:rPr>
              <a:t>由于</a:t>
            </a:r>
            <a:r>
              <a:rPr lang="zh-CN" altLang="en-US" sz="2200">
                <a:solidFill>
                  <a:schemeClr val="accent1"/>
                </a:solidFill>
                <a:latin typeface="微软雅黑" charset="-122"/>
                <a:ea typeface="微软雅黑" charset="-122"/>
                <a:sym typeface="+mn-ea"/>
              </a:rPr>
              <a:t>目标的程序是可执行的二进制文件</a:t>
            </a:r>
            <a:r>
              <a:rPr lang="zh-CN" altLang="en-US" sz="2200">
                <a:latin typeface="微软雅黑" charset="-122"/>
                <a:ea typeface="微软雅黑" charset="-122"/>
                <a:sym typeface="+mn-ea"/>
              </a:rPr>
              <a:t>，</a:t>
            </a:r>
            <a:r>
              <a:rPr lang="zh-CN" altLang="en-US" sz="2200">
                <a:solidFill>
                  <a:schemeClr val="accent1"/>
                </a:solidFill>
                <a:latin typeface="微软雅黑" charset="-122"/>
                <a:ea typeface="微软雅黑" charset="-122"/>
                <a:sym typeface="+mn-ea"/>
              </a:rPr>
              <a:t>人工插入代码是无法实现的</a:t>
            </a:r>
            <a:r>
              <a:rPr lang="zh-CN" altLang="en-US" sz="2200">
                <a:latin typeface="微软雅黑" charset="-122"/>
                <a:ea typeface="微软雅黑" charset="-122"/>
                <a:sym typeface="+mn-ea"/>
              </a:rPr>
              <a:t>，因此目标代码插桩</a:t>
            </a:r>
            <a:r>
              <a:rPr lang="zh-CN" altLang="en-US" sz="2200">
                <a:solidFill>
                  <a:schemeClr val="accent5"/>
                </a:solidFill>
                <a:latin typeface="微软雅黑" charset="-122"/>
                <a:ea typeface="微软雅黑" charset="-122"/>
                <a:sym typeface="+mn-ea"/>
              </a:rPr>
              <a:t>一般是通过</a:t>
            </a:r>
            <a:r>
              <a:rPr lang="zh-CN" altLang="en-US" sz="2200">
                <a:latin typeface="微软雅黑" charset="-122"/>
                <a:ea typeface="微软雅黑" charset="-122"/>
                <a:sym typeface="+mn-ea"/>
              </a:rPr>
              <a:t>相应的</a:t>
            </a:r>
            <a:r>
              <a:rPr lang="zh-CN" altLang="en-US" sz="2200">
                <a:solidFill>
                  <a:schemeClr val="accent5"/>
                </a:solidFill>
                <a:latin typeface="微软雅黑" charset="-122"/>
                <a:ea typeface="微软雅黑" charset="-122"/>
                <a:sym typeface="+mn-ea"/>
              </a:rPr>
              <a:t>插桩工具</a:t>
            </a:r>
            <a:r>
              <a:rPr lang="zh-CN" altLang="en-US" sz="2200">
                <a:latin typeface="微软雅黑" charset="-122"/>
                <a:ea typeface="微软雅黑" charset="-122"/>
                <a:sym typeface="+mn-ea"/>
              </a:rPr>
              <a:t>来实现，插桩工具的</a:t>
            </a:r>
            <a:r>
              <a:rPr lang="en-US" altLang="zh-CN" sz="2200">
                <a:latin typeface="微软雅黑" charset="-122"/>
                <a:ea typeface="微软雅黑" charset="-122"/>
                <a:sym typeface="+mn-ea"/>
              </a:rPr>
              <a:t>API</a:t>
            </a:r>
            <a:r>
              <a:rPr lang="zh-CN" altLang="en-US" sz="2200">
                <a:latin typeface="微软雅黑" charset="-122"/>
                <a:ea typeface="微软雅黑" charset="-122"/>
                <a:sym typeface="+mn-ea"/>
              </a:rPr>
              <a:t>可以为用户提供访问</a:t>
            </a:r>
            <a:r>
              <a:rPr lang="zh-CN" altLang="en-US" sz="2200">
                <a:latin typeface="微软雅黑" charset="-122"/>
                <a:ea typeface="微软雅黑" charset="-122"/>
                <a:sym typeface="+mn-ea"/>
              </a:rPr>
              <a:t>指令。</a:t>
            </a:r>
            <a:endParaRPr lang="zh-CN" altLang="en-US" sz="2200">
              <a:latin typeface="微软雅黑" charset="-122"/>
              <a:ea typeface="微软雅黑" charset="-122"/>
              <a:sym typeface="+mn-ea"/>
            </a:endParaRPr>
          </a:p>
          <a:p>
            <a:pPr marL="457200" lvl="0" indent="-457200" algn="just">
              <a:lnSpc>
                <a:spcPct val="200000"/>
              </a:lnSpc>
              <a:buClr>
                <a:srgbClr val="00B0F0"/>
              </a:buClr>
              <a:buFont typeface="Wingdings" panose="05000000000000000000" charset="0"/>
              <a:buChar char=""/>
            </a:pPr>
            <a:r>
              <a:rPr lang="zh-CN" altLang="en-US" sz="2200">
                <a:latin typeface="微软雅黑" charset="-122"/>
                <a:ea typeface="微软雅黑" charset="-122"/>
                <a:sym typeface="+mn-ea"/>
              </a:rPr>
              <a:t>常见的目标代码插桩</a:t>
            </a:r>
            <a:r>
              <a:rPr lang="zh-CN" altLang="en-US" sz="2200">
                <a:latin typeface="微软雅黑" charset="-122"/>
                <a:ea typeface="微软雅黑" charset="-122"/>
                <a:sym typeface="+mn-ea"/>
              </a:rPr>
              <a:t>工具</a:t>
            </a:r>
            <a:endParaRPr lang="zh-CN" altLang="en-US" sz="2200">
              <a:latin typeface="微软雅黑" charset="-122"/>
              <a:ea typeface="微软雅黑" charset="-122"/>
              <a:sym typeface="+mn-ea"/>
            </a:endParaRPr>
          </a:p>
          <a:p>
            <a:pPr marL="914400" lvl="1" indent="-457200" algn="just">
              <a:lnSpc>
                <a:spcPct val="200000"/>
              </a:lnSpc>
              <a:buClr>
                <a:srgbClr val="00B0F0"/>
              </a:buClr>
              <a:buFont typeface="Wingdings" panose="05000000000000000000" charset="0"/>
              <a:buChar char=""/>
            </a:pPr>
            <a:r>
              <a:rPr lang="en-US" altLang="zh-CN" sz="2200">
                <a:latin typeface="微软雅黑" charset="-122"/>
                <a:ea typeface="微软雅黑" charset="-122"/>
                <a:sym typeface="+mn-ea"/>
              </a:rPr>
              <a:t>Pin </a:t>
            </a:r>
            <a:r>
              <a:rPr lang="zh-CN" altLang="en-US" sz="2200">
                <a:latin typeface="微软雅黑" charset="-122"/>
                <a:ea typeface="微软雅黑" charset="-122"/>
                <a:sym typeface="+mn-ea"/>
              </a:rPr>
              <a:t>：</a:t>
            </a:r>
            <a:endParaRPr lang="zh-CN" altLang="en-US" sz="2200">
              <a:latin typeface="微软雅黑" charset="-122"/>
              <a:ea typeface="微软雅黑" charset="-122"/>
              <a:sym typeface="+mn-ea"/>
            </a:endParaRPr>
          </a:p>
          <a:p>
            <a:pPr lvl="2" indent="0" algn="just">
              <a:lnSpc>
                <a:spcPct val="200000"/>
              </a:lnSpc>
              <a:buClr>
                <a:srgbClr val="00B0F0"/>
              </a:buClr>
              <a:buFont typeface="Wingdings" panose="05000000000000000000" charset="0"/>
              <a:buNone/>
            </a:pPr>
            <a:r>
              <a:rPr lang="en-US" altLang="zh-CN" sz="2200">
                <a:latin typeface="微软雅黑" charset="-122"/>
                <a:ea typeface="微软雅黑" charset="-122"/>
                <a:sym typeface="+mn-ea"/>
              </a:rPr>
              <a:t>Pin</a:t>
            </a:r>
            <a:r>
              <a:rPr lang="zh-CN" altLang="en-US" sz="2200">
                <a:latin typeface="微软雅黑" charset="-122"/>
                <a:ea typeface="微软雅黑" charset="-122"/>
                <a:sym typeface="+mn-ea"/>
              </a:rPr>
              <a:t>是</a:t>
            </a:r>
            <a:r>
              <a:rPr lang="en-US" altLang="zh-CN" sz="2200">
                <a:latin typeface="微软雅黑" charset="-122"/>
                <a:ea typeface="微软雅黑" charset="-122"/>
                <a:sym typeface="+mn-ea"/>
              </a:rPr>
              <a:t>Intel</a:t>
            </a:r>
            <a:r>
              <a:rPr lang="zh-CN" altLang="en-US" sz="2200">
                <a:latin typeface="微软雅黑" charset="-122"/>
                <a:ea typeface="微软雅黑" charset="-122"/>
                <a:sym typeface="+mn-ea"/>
              </a:rPr>
              <a:t>公司开发的免费框架。可以用于二进制代码检测与源代码检测。使用该工具可以创建程序分析工具、监视程序的运行的状态信息等。</a:t>
            </a:r>
            <a:r>
              <a:rPr lang="en-US" altLang="zh-CN" sz="2200">
                <a:latin typeface="微软雅黑" charset="-122"/>
                <a:ea typeface="微软雅黑" charset="-122"/>
                <a:sym typeface="+mn-ea"/>
              </a:rPr>
              <a:t>Pin</a:t>
            </a:r>
            <a:r>
              <a:rPr lang="zh-CN" altLang="en-US" sz="2200">
                <a:latin typeface="微软雅黑" charset="-122"/>
                <a:ea typeface="微软雅黑" charset="-122"/>
                <a:sym typeface="+mn-ea"/>
              </a:rPr>
              <a:t>非常稳定可靠，常用于大型程序测试，如</a:t>
            </a:r>
            <a:r>
              <a:rPr lang="en-US" altLang="zh-CN" sz="2200">
                <a:latin typeface="微软雅黑" charset="-122"/>
                <a:ea typeface="微软雅黑" charset="-122"/>
                <a:sym typeface="+mn-ea"/>
              </a:rPr>
              <a:t>Office</a:t>
            </a:r>
            <a:r>
              <a:rPr lang="zh-CN" altLang="en-US" sz="2200">
                <a:latin typeface="微软雅黑" charset="-122"/>
                <a:ea typeface="微软雅黑" charset="-122"/>
                <a:sym typeface="+mn-ea"/>
              </a:rPr>
              <a:t>办公软件、模拟现实引擎等。</a:t>
            </a:r>
            <a:endParaRPr lang="en-US" altLang="zh-CN" sz="2200">
              <a:latin typeface="微软雅黑" charset="-122"/>
              <a:ea typeface="微软雅黑" charset="-122"/>
              <a:sym typeface="+mn-ea"/>
            </a:endParaRPr>
          </a:p>
          <a:p>
            <a:pPr lvl="1" indent="0" algn="just">
              <a:lnSpc>
                <a:spcPct val="200000"/>
              </a:lnSpc>
              <a:buClr>
                <a:srgbClr val="00B0F0"/>
              </a:buClr>
              <a:buFont typeface="Wingdings" panose="05000000000000000000" charset="0"/>
              <a:buNone/>
            </a:pPr>
            <a:endParaRPr lang="zh-CN" altLang="en-US" sz="2200">
              <a:latin typeface="微软雅黑" charset="-122"/>
              <a:ea typeface="微软雅黑"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blinds(horizontal)">
                                      <p:cBhvr>
                                        <p:cTn id="1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程序插桩</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1398270" y="932180"/>
            <a:ext cx="9278620" cy="3476625"/>
          </a:xfrm>
          <a:prstGeom prst="rect">
            <a:avLst/>
          </a:prstGeom>
        </p:spPr>
        <p:txBody>
          <a:bodyPr wrap="square">
            <a:spAutoFit/>
          </a:bodyPr>
          <a:p>
            <a:pPr marL="457200" lvl="0" indent="-457200" algn="just">
              <a:lnSpc>
                <a:spcPct val="200000"/>
              </a:lnSpc>
              <a:buClr>
                <a:srgbClr val="00B0F0"/>
              </a:buClr>
              <a:buFont typeface="Wingdings" panose="05000000000000000000" charset="0"/>
              <a:buChar char=""/>
            </a:pPr>
            <a:r>
              <a:rPr lang="zh-CN" altLang="en-US" sz="2200">
                <a:latin typeface="微软雅黑" charset="-122"/>
                <a:ea typeface="微软雅黑" charset="-122"/>
                <a:sym typeface="+mn-ea"/>
              </a:rPr>
              <a:t>常见的目标代码插桩</a:t>
            </a:r>
            <a:r>
              <a:rPr lang="zh-CN" altLang="en-US" sz="2200">
                <a:latin typeface="微软雅黑" charset="-122"/>
                <a:ea typeface="微软雅黑" charset="-122"/>
                <a:sym typeface="+mn-ea"/>
              </a:rPr>
              <a:t>工具</a:t>
            </a:r>
            <a:endParaRPr lang="zh-CN" altLang="en-US" sz="2200">
              <a:latin typeface="微软雅黑" charset="-122"/>
              <a:ea typeface="微软雅黑" charset="-122"/>
              <a:sym typeface="+mn-ea"/>
            </a:endParaRPr>
          </a:p>
          <a:p>
            <a:pPr marL="914400" lvl="1" indent="-457200" algn="just">
              <a:lnSpc>
                <a:spcPct val="200000"/>
              </a:lnSpc>
              <a:buClr>
                <a:srgbClr val="00B0F0"/>
              </a:buClr>
              <a:buFont typeface="Wingdings" panose="05000000000000000000" charset="0"/>
              <a:buChar char=""/>
            </a:pPr>
            <a:r>
              <a:rPr lang="en-US" altLang="zh-CN" sz="2200">
                <a:latin typeface="微软雅黑" charset="-122"/>
                <a:ea typeface="微软雅黑" charset="-122"/>
                <a:sym typeface="+mn-ea"/>
              </a:rPr>
              <a:t>DynamoRIO </a:t>
            </a:r>
            <a:r>
              <a:rPr lang="zh-CN" altLang="en-US" sz="2200">
                <a:latin typeface="微软雅黑" charset="-122"/>
                <a:ea typeface="微软雅黑" charset="-122"/>
                <a:sym typeface="+mn-ea"/>
              </a:rPr>
              <a:t>：</a:t>
            </a:r>
            <a:endParaRPr lang="zh-CN" altLang="en-US" sz="2200">
              <a:latin typeface="微软雅黑" charset="-122"/>
              <a:ea typeface="微软雅黑" charset="-122"/>
              <a:sym typeface="+mn-ea"/>
            </a:endParaRPr>
          </a:p>
          <a:p>
            <a:pPr lvl="2" indent="0" algn="just">
              <a:lnSpc>
                <a:spcPct val="200000"/>
              </a:lnSpc>
              <a:buClr>
                <a:srgbClr val="00B0F0"/>
              </a:buClr>
              <a:buFont typeface="Wingdings" panose="05000000000000000000" charset="0"/>
              <a:buNone/>
            </a:pPr>
            <a:r>
              <a:rPr lang="zh-CN" altLang="en-US" sz="2200">
                <a:latin typeface="微软雅黑" charset="-122"/>
                <a:ea typeface="微软雅黑" charset="-122"/>
                <a:sym typeface="+mn-ea"/>
              </a:rPr>
              <a:t>是一个许可的动态二进制代码检测框架，作为应用程序和操作系统的中间平台，它可以在程序执行时实现程序任何部分的代码转化。</a:t>
            </a:r>
            <a:r>
              <a:rPr lang="en-US" altLang="zh-CN" sz="2200">
                <a:latin typeface="微软雅黑" charset="-122"/>
                <a:ea typeface="微软雅黑" charset="-122"/>
                <a:sym typeface="+mn-ea"/>
              </a:rPr>
              <a:t>DynamoRIO</a:t>
            </a:r>
            <a:r>
              <a:rPr lang="zh-CN" altLang="en-US" sz="2200">
                <a:latin typeface="微软雅黑" charset="-122"/>
                <a:ea typeface="微软雅黑" charset="-122"/>
                <a:sym typeface="+mn-ea"/>
              </a:rPr>
              <a:t>包含内存调试工具、内存跟踪工具、指令跟踪工具</a:t>
            </a:r>
            <a:r>
              <a:rPr lang="zh-CN" altLang="en-US" sz="2200">
                <a:latin typeface="微软雅黑" charset="-122"/>
                <a:ea typeface="微软雅黑" charset="-122"/>
                <a:sym typeface="+mn-ea"/>
              </a:rPr>
              <a:t>等。</a:t>
            </a:r>
            <a:endParaRPr lang="zh-CN" altLang="en-US" sz="2200">
              <a:latin typeface="微软雅黑" charset="-122"/>
              <a:ea typeface="微软雅黑" charset="-122"/>
              <a:sym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程序插桩</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1727200" y="857250"/>
            <a:ext cx="8734425" cy="6000750"/>
          </a:xfrm>
          <a:prstGeom prst="rect">
            <a:avLst/>
          </a:prstGeom>
        </p:spPr>
        <p:txBody>
          <a:bodyPr wrap="square">
            <a:spAutoFit/>
          </a:bodyPr>
          <a:p>
            <a:pPr marL="457200" lvl="0" indent="-457200" algn="just">
              <a:lnSpc>
                <a:spcPct val="200000"/>
              </a:lnSpc>
              <a:buClr>
                <a:srgbClr val="00B0F0"/>
              </a:buClr>
              <a:buFont typeface="Wingdings" panose="05000000000000000000" charset="0"/>
              <a:buChar char=""/>
            </a:pPr>
            <a:r>
              <a:rPr lang="zh-CN" altLang="en-US" sz="2400">
                <a:latin typeface="微软雅黑" charset="-122"/>
                <a:ea typeface="微软雅黑" charset="-122"/>
                <a:sym typeface="+mn-ea"/>
              </a:rPr>
              <a:t>源代码插桩法：</a:t>
            </a:r>
            <a:endParaRPr lang="zh-CN" altLang="en-US" sz="2400">
              <a:latin typeface="微软雅黑" charset="-122"/>
              <a:ea typeface="微软雅黑" charset="-122"/>
              <a:sym typeface="+mn-ea"/>
            </a:endParaRPr>
          </a:p>
          <a:p>
            <a:pPr marL="342900" lvl="0" indent="-342900" algn="just">
              <a:lnSpc>
                <a:spcPct val="200000"/>
              </a:lnSpc>
              <a:buClr>
                <a:srgbClr val="00B0F0"/>
              </a:buClr>
              <a:buFont typeface="Arial" panose="020B0704020202020204" pitchFamily="34" charset="0"/>
              <a:buChar char="•"/>
            </a:pPr>
            <a:r>
              <a:rPr lang="zh-CN" altLang="en-US" sz="2400">
                <a:latin typeface="微软雅黑" charset="-122"/>
                <a:ea typeface="微软雅黑" charset="-122"/>
                <a:sym typeface="+mn-ea"/>
              </a:rPr>
              <a:t>源代码插桩法</a:t>
            </a:r>
            <a:r>
              <a:rPr lang="zh-CN" altLang="en-US" sz="2400">
                <a:latin typeface="微软雅黑" charset="-122"/>
                <a:ea typeface="微软雅黑" charset="-122"/>
                <a:sym typeface="+mn-ea"/>
              </a:rPr>
              <a:t>是指对源文件进行完整的词法、语法分析后，确认插桩的位置，插入探针代码（测试代码）。</a:t>
            </a:r>
            <a:endParaRPr lang="zh-CN" altLang="en-US" sz="2400">
              <a:latin typeface="微软雅黑" charset="-122"/>
              <a:ea typeface="微软雅黑" charset="-122"/>
              <a:sym typeface="+mn-ea"/>
            </a:endParaRPr>
          </a:p>
          <a:p>
            <a:pPr marL="342900" lvl="0" indent="-342900" algn="just">
              <a:lnSpc>
                <a:spcPct val="200000"/>
              </a:lnSpc>
              <a:buClr>
                <a:srgbClr val="00B0F0"/>
              </a:buClr>
              <a:buFont typeface="Arial" panose="020B0704020202020204" pitchFamily="34" charset="0"/>
              <a:buChar char="•"/>
            </a:pPr>
            <a:r>
              <a:rPr lang="zh-CN" altLang="en-US" sz="2400">
                <a:latin typeface="微软雅黑" charset="-122"/>
                <a:ea typeface="微软雅黑" charset="-122"/>
                <a:sym typeface="+mn-ea"/>
              </a:rPr>
              <a:t>相比目标代码插桩，源代码插桩</a:t>
            </a:r>
            <a:r>
              <a:rPr lang="zh-CN" altLang="en-US" sz="2400">
                <a:solidFill>
                  <a:schemeClr val="accent1"/>
                </a:solidFill>
                <a:latin typeface="微软雅黑" charset="-122"/>
                <a:ea typeface="微软雅黑" charset="-122"/>
                <a:sym typeface="+mn-ea"/>
              </a:rPr>
              <a:t>具有针对性</a:t>
            </a:r>
            <a:r>
              <a:rPr lang="zh-CN" altLang="en-US" sz="2400">
                <a:latin typeface="微软雅黑" charset="-122"/>
                <a:ea typeface="微软雅黑" charset="-122"/>
                <a:sym typeface="+mn-ea"/>
              </a:rPr>
              <a:t>和</a:t>
            </a:r>
            <a:r>
              <a:rPr lang="zh-CN" altLang="en-US" sz="2400">
                <a:solidFill>
                  <a:schemeClr val="accent1"/>
                </a:solidFill>
                <a:latin typeface="微软雅黑" charset="-122"/>
                <a:ea typeface="微软雅黑" charset="-122"/>
                <a:sym typeface="+mn-ea"/>
              </a:rPr>
              <a:t>更高的精确性，</a:t>
            </a:r>
            <a:r>
              <a:rPr lang="zh-CN" altLang="en-US" sz="2400">
                <a:latin typeface="微软雅黑" charset="-122"/>
                <a:ea typeface="微软雅黑" charset="-122"/>
                <a:sym typeface="+mn-ea"/>
              </a:rPr>
              <a:t>实现的</a:t>
            </a:r>
            <a:r>
              <a:rPr lang="zh-CN" altLang="en-US" sz="2400">
                <a:solidFill>
                  <a:schemeClr val="accent1"/>
                </a:solidFill>
                <a:latin typeface="微软雅黑" charset="-122"/>
                <a:ea typeface="微软雅黑" charset="-122"/>
                <a:sym typeface="+mn-ea"/>
              </a:rPr>
              <a:t>复杂程度</a:t>
            </a:r>
            <a:r>
              <a:rPr lang="zh-CN" altLang="en-US" sz="2400">
                <a:latin typeface="微软雅黑" charset="-122"/>
                <a:ea typeface="微软雅黑" charset="-122"/>
                <a:sym typeface="+mn-ea"/>
              </a:rPr>
              <a:t>更</a:t>
            </a:r>
            <a:r>
              <a:rPr lang="zh-CN" altLang="en-US" sz="2400">
                <a:solidFill>
                  <a:schemeClr val="accent1"/>
                </a:solidFill>
                <a:latin typeface="微软雅黑" charset="-122"/>
                <a:ea typeface="微软雅黑" charset="-122"/>
                <a:sym typeface="+mn-ea"/>
              </a:rPr>
              <a:t>低</a:t>
            </a:r>
            <a:r>
              <a:rPr lang="zh-CN" altLang="en-US" sz="2400">
                <a:latin typeface="微软雅黑" charset="-122"/>
                <a:ea typeface="微软雅黑" charset="-122"/>
                <a:sym typeface="+mn-ea"/>
              </a:rPr>
              <a:t>。</a:t>
            </a:r>
            <a:endParaRPr lang="zh-CN" altLang="en-US" sz="2400">
              <a:latin typeface="微软雅黑" charset="-122"/>
              <a:ea typeface="微软雅黑" charset="-122"/>
              <a:sym typeface="+mn-ea"/>
            </a:endParaRPr>
          </a:p>
          <a:p>
            <a:pPr marL="342900" lvl="0" indent="-342900" algn="just">
              <a:lnSpc>
                <a:spcPct val="200000"/>
              </a:lnSpc>
              <a:buClr>
                <a:srgbClr val="00B0F0"/>
              </a:buClr>
              <a:buFont typeface="Arial" panose="020B0704020202020204" pitchFamily="34" charset="0"/>
              <a:buChar char="•"/>
            </a:pPr>
            <a:r>
              <a:rPr lang="zh-CN" altLang="en-US" sz="2400">
                <a:latin typeface="微软雅黑" charset="-122"/>
                <a:ea typeface="微软雅黑" charset="-122"/>
                <a:sym typeface="+mn-ea"/>
              </a:rPr>
              <a:t>源代码插桩是</a:t>
            </a:r>
            <a:r>
              <a:rPr lang="zh-CN" altLang="en-US" sz="2400" u="sng">
                <a:latin typeface="微软雅黑" charset="-122"/>
                <a:ea typeface="微软雅黑" charset="-122"/>
                <a:sym typeface="+mn-ea"/>
              </a:rPr>
              <a:t>源代码级别</a:t>
            </a:r>
            <a:r>
              <a:rPr lang="zh-CN" altLang="en-US" sz="2400">
                <a:latin typeface="微软雅黑" charset="-122"/>
                <a:ea typeface="微软雅黑" charset="-122"/>
                <a:sym typeface="+mn-ea"/>
              </a:rPr>
              <a:t>的测试技术，</a:t>
            </a:r>
            <a:r>
              <a:rPr lang="zh-CN" altLang="en-US" sz="2400">
                <a:solidFill>
                  <a:schemeClr val="accent1"/>
                </a:solidFill>
                <a:latin typeface="微软雅黑" charset="-122"/>
                <a:ea typeface="微软雅黑" charset="-122"/>
                <a:sym typeface="+mn-ea"/>
              </a:rPr>
              <a:t>探针</a:t>
            </a:r>
            <a:r>
              <a:rPr lang="zh-CN" altLang="en-US" sz="2400">
                <a:latin typeface="微软雅黑" charset="-122"/>
                <a:ea typeface="微软雅黑" charset="-122"/>
                <a:sym typeface="+mn-ea"/>
              </a:rPr>
              <a:t>程序代码</a:t>
            </a:r>
            <a:r>
              <a:rPr lang="zh-CN" altLang="en-US" sz="2400">
                <a:solidFill>
                  <a:schemeClr val="accent1"/>
                </a:solidFill>
                <a:latin typeface="微软雅黑" charset="-122"/>
                <a:ea typeface="微软雅黑" charset="-122"/>
                <a:sym typeface="+mn-ea"/>
              </a:rPr>
              <a:t>有较好的通用性</a:t>
            </a:r>
            <a:r>
              <a:rPr lang="zh-CN" altLang="en-US" sz="2400">
                <a:latin typeface="微软雅黑" charset="-122"/>
                <a:ea typeface="微软雅黑" charset="-122"/>
                <a:sym typeface="+mn-ea"/>
              </a:rPr>
              <a:t>，使用</a:t>
            </a:r>
            <a:r>
              <a:rPr lang="zh-CN" altLang="en-US" sz="2400" u="sng">
                <a:latin typeface="微软雅黑" charset="-122"/>
                <a:ea typeface="微软雅黑" charset="-122"/>
                <a:sym typeface="+mn-ea"/>
              </a:rPr>
              <a:t>同一种编程语言</a:t>
            </a:r>
            <a:r>
              <a:rPr lang="zh-CN" altLang="en-US" sz="2400">
                <a:latin typeface="微软雅黑" charset="-122"/>
                <a:ea typeface="微软雅黑" charset="-122"/>
                <a:sym typeface="+mn-ea"/>
              </a:rPr>
              <a:t>编写的程序可以</a:t>
            </a:r>
            <a:r>
              <a:rPr lang="zh-CN" altLang="en-US" sz="2400" u="sng">
                <a:latin typeface="微软雅黑" charset="-122"/>
                <a:ea typeface="微软雅黑" charset="-122"/>
                <a:sym typeface="+mn-ea"/>
              </a:rPr>
              <a:t>使用一个探针代码程序</a:t>
            </a:r>
            <a:r>
              <a:rPr lang="zh-CN" altLang="en-US" sz="2400">
                <a:latin typeface="微软雅黑" charset="-122"/>
                <a:ea typeface="微软雅黑" charset="-122"/>
                <a:sym typeface="+mn-ea"/>
              </a:rPr>
              <a:t>来完成</a:t>
            </a:r>
            <a:r>
              <a:rPr lang="zh-CN" altLang="en-US" sz="2400">
                <a:latin typeface="微软雅黑" charset="-122"/>
                <a:ea typeface="微软雅黑" charset="-122"/>
                <a:sym typeface="+mn-ea"/>
              </a:rPr>
              <a:t>测试。</a:t>
            </a:r>
            <a:endParaRPr lang="zh-CN" altLang="en-US" sz="2400">
              <a:latin typeface="微软雅黑" charset="-122"/>
              <a:ea typeface="微软雅黑"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3" end="3"/>
                                            </p:txEl>
                                          </p:spTgt>
                                        </p:tgtEl>
                                        <p:attrNameLst>
                                          <p:attrName>style.visibility</p:attrName>
                                        </p:attrNameLst>
                                      </p:cBhvr>
                                      <p:to>
                                        <p:strVal val="visible"/>
                                      </p:to>
                                    </p:set>
                                    <p:animEffect transition="in" filter="blinds(horizontal)">
                                      <p:cBhvr>
                                        <p:cTn id="1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白盒测试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05635" y="125222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514600" y="982345"/>
            <a:ext cx="737489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静态测试和动态</a:t>
            </a:r>
            <a:r>
              <a:rPr lang="zh-CN" altLang="en-US" sz="2800">
                <a:latin typeface="微软雅黑" charset="-122"/>
                <a:ea typeface="微软雅黑" charset="-122"/>
                <a:sym typeface="+mn-ea"/>
              </a:rPr>
              <a:t>测试：</a:t>
            </a:r>
            <a:endParaRPr lang="zh-CN" altLang="en-US" sz="2800">
              <a:latin typeface="微软雅黑" charset="-122"/>
              <a:ea typeface="微软雅黑" charset="-122"/>
              <a:sym typeface="+mn-ea"/>
            </a:endParaRPr>
          </a:p>
        </p:txBody>
      </p:sp>
      <p:sp>
        <p:nvSpPr>
          <p:cNvPr id="463877" name="文本框 463876"/>
          <p:cNvSpPr txBox="1"/>
          <p:nvPr/>
        </p:nvSpPr>
        <p:spPr>
          <a:xfrm>
            <a:off x="3174365" y="1803400"/>
            <a:ext cx="3133725" cy="4697730"/>
          </a:xfrm>
          <a:prstGeom prst="rect">
            <a:avLst/>
          </a:prstGeom>
          <a:noFill/>
          <a:ln w="12700">
            <a:noFill/>
          </a:ln>
        </p:spPr>
        <p:txBody>
          <a:bodyPr wrap="none" anchor="t" anchorCtr="0">
            <a:spAutoFit/>
          </a:bodyPr>
          <a:p>
            <a:pPr eaLnBrk="0" hangingPunct="0">
              <a:lnSpc>
                <a:spcPct val="95000"/>
              </a:lnSpc>
            </a:pPr>
            <a:endParaRPr lang="en-US" altLang="zh-CN" sz="2800" b="1" dirty="0">
              <a:solidFill>
                <a:schemeClr val="accent2"/>
              </a:solidFill>
              <a:latin typeface="微软雅黑" charset="0"/>
              <a:ea typeface="微软雅黑" charset="0"/>
              <a:cs typeface="微软雅黑" charset="0"/>
            </a:endParaRPr>
          </a:p>
          <a:p>
            <a:pPr eaLnBrk="0" hangingPunct="0">
              <a:lnSpc>
                <a:spcPct val="95000"/>
              </a:lnSpc>
            </a:pPr>
            <a:r>
              <a:rPr lang="zh-CN" altLang="en-US" sz="2800" b="1" dirty="0">
                <a:solidFill>
                  <a:schemeClr val="accent2"/>
                </a:solidFill>
                <a:latin typeface="+mn-ea"/>
                <a:cs typeface="+mn-ea"/>
              </a:rPr>
              <a:t>汽车的检查过程</a:t>
            </a:r>
            <a:r>
              <a:rPr lang="en-US" altLang="zh-CN" sz="2800" b="1">
                <a:solidFill>
                  <a:schemeClr val="accent2"/>
                </a:solidFill>
                <a:latin typeface="+mn-ea"/>
                <a:cs typeface="+mn-ea"/>
              </a:rPr>
              <a:t>:</a:t>
            </a:r>
            <a:endParaRPr lang="en-US" altLang="zh-CN" sz="2800" b="1">
              <a:latin typeface="+mn-ea"/>
              <a:cs typeface="+mn-ea"/>
            </a:endParaRPr>
          </a:p>
          <a:p>
            <a:pPr lvl="1" algn="l" eaLnBrk="0" hangingPunct="0">
              <a:lnSpc>
                <a:spcPct val="140000"/>
              </a:lnSpc>
              <a:buClr>
                <a:schemeClr val="tx1"/>
              </a:buClr>
              <a:buFont typeface="Wingdings" panose="05000000000000000000" pitchFamily="2" charset="2"/>
            </a:pPr>
            <a:r>
              <a:rPr lang="zh-CN" altLang="en-US" sz="2800" b="1" dirty="0">
                <a:latin typeface="+mn-ea"/>
                <a:cs typeface="+mn-ea"/>
              </a:rPr>
              <a:t>踩油门</a:t>
            </a:r>
            <a:endParaRPr lang="zh-CN" altLang="en-US" sz="2800" b="1" dirty="0">
              <a:latin typeface="+mn-ea"/>
              <a:cs typeface="+mn-ea"/>
            </a:endParaRPr>
          </a:p>
          <a:p>
            <a:pPr lvl="1" algn="l" eaLnBrk="0" hangingPunct="0">
              <a:lnSpc>
                <a:spcPct val="140000"/>
              </a:lnSpc>
              <a:buClr>
                <a:schemeClr val="tx1"/>
              </a:buClr>
              <a:buFont typeface="Wingdings" panose="05000000000000000000" pitchFamily="2" charset="2"/>
            </a:pPr>
            <a:r>
              <a:rPr lang="zh-CN" altLang="en-US" sz="2800" b="1" dirty="0">
                <a:latin typeface="+mn-ea"/>
                <a:cs typeface="+mn-ea"/>
              </a:rPr>
              <a:t>看车漆</a:t>
            </a:r>
            <a:endParaRPr lang="zh-CN" altLang="en-US" sz="2800" b="1" dirty="0">
              <a:latin typeface="+mn-ea"/>
              <a:cs typeface="+mn-ea"/>
            </a:endParaRPr>
          </a:p>
          <a:p>
            <a:pPr lvl="1" algn="l" eaLnBrk="0" hangingPunct="0">
              <a:lnSpc>
                <a:spcPct val="140000"/>
              </a:lnSpc>
              <a:buClr>
                <a:schemeClr val="tx1"/>
              </a:buClr>
              <a:buFont typeface="Wingdings" panose="05000000000000000000" pitchFamily="2" charset="2"/>
            </a:pPr>
            <a:r>
              <a:rPr lang="zh-CN" altLang="en-US" sz="2800" b="1" dirty="0">
                <a:latin typeface="+mn-ea"/>
                <a:cs typeface="+mn-ea"/>
              </a:rPr>
              <a:t>打开前盖检查</a:t>
            </a:r>
            <a:endParaRPr lang="zh-CN" altLang="en-US" sz="2800" b="1" dirty="0">
              <a:latin typeface="+mn-ea"/>
              <a:cs typeface="+mn-ea"/>
            </a:endParaRPr>
          </a:p>
          <a:p>
            <a:pPr lvl="1" algn="l" eaLnBrk="0" hangingPunct="0">
              <a:lnSpc>
                <a:spcPct val="140000"/>
              </a:lnSpc>
              <a:spcBef>
                <a:spcPct val="40000"/>
              </a:spcBef>
              <a:buClr>
                <a:schemeClr val="tx1"/>
              </a:buClr>
              <a:buFont typeface="Wingdings" panose="05000000000000000000" pitchFamily="2" charset="2"/>
            </a:pPr>
            <a:r>
              <a:rPr lang="zh-CN" altLang="en-US" sz="2800" b="1" dirty="0">
                <a:latin typeface="+mn-ea"/>
                <a:cs typeface="+mn-ea"/>
              </a:rPr>
              <a:t>发动汽车</a:t>
            </a:r>
            <a:endParaRPr lang="zh-CN" altLang="en-US" sz="2800" b="1" dirty="0">
              <a:latin typeface="+mn-ea"/>
              <a:cs typeface="+mn-ea"/>
            </a:endParaRPr>
          </a:p>
          <a:p>
            <a:pPr lvl="1" algn="l" eaLnBrk="0" hangingPunct="0">
              <a:lnSpc>
                <a:spcPct val="140000"/>
              </a:lnSpc>
              <a:buClr>
                <a:schemeClr val="tx1"/>
              </a:buClr>
              <a:buFont typeface="Wingdings" panose="05000000000000000000" pitchFamily="2" charset="2"/>
            </a:pPr>
            <a:r>
              <a:rPr lang="zh-CN" altLang="en-US" sz="2800" b="1" dirty="0">
                <a:latin typeface="+mn-ea"/>
                <a:cs typeface="+mn-ea"/>
              </a:rPr>
              <a:t>听听发动机声音</a:t>
            </a:r>
            <a:endParaRPr lang="zh-CN" altLang="en-US" sz="2800" b="1" dirty="0">
              <a:latin typeface="+mn-ea"/>
              <a:cs typeface="+mn-ea"/>
            </a:endParaRPr>
          </a:p>
          <a:p>
            <a:pPr lvl="1" algn="l" eaLnBrk="0" hangingPunct="0">
              <a:lnSpc>
                <a:spcPct val="140000"/>
              </a:lnSpc>
              <a:buClr>
                <a:schemeClr val="tx1"/>
              </a:buClr>
              <a:buFont typeface="Wingdings" panose="05000000000000000000" pitchFamily="2" charset="2"/>
            </a:pPr>
            <a:r>
              <a:rPr lang="zh-CN" altLang="en-US" sz="2800" b="1" dirty="0">
                <a:latin typeface="+mn-ea"/>
                <a:cs typeface="+mn-ea"/>
              </a:rPr>
              <a:t>上路</a:t>
            </a:r>
            <a:r>
              <a:rPr lang="zh-CN" altLang="en-US" sz="2800" b="1" dirty="0">
                <a:latin typeface="+mn-ea"/>
                <a:cs typeface="+mn-ea"/>
              </a:rPr>
              <a:t>行驶</a:t>
            </a:r>
            <a:endParaRPr lang="zh-CN" altLang="en-US" sz="2800" b="1" dirty="0">
              <a:latin typeface="+mn-ea"/>
              <a:cs typeface="+mn-ea"/>
            </a:endParaRPr>
          </a:p>
        </p:txBody>
      </p:sp>
      <p:sp>
        <p:nvSpPr>
          <p:cNvPr id="463878" name="右大括号 463877"/>
          <p:cNvSpPr/>
          <p:nvPr/>
        </p:nvSpPr>
        <p:spPr>
          <a:xfrm>
            <a:off x="6703060" y="4899025"/>
            <a:ext cx="369570" cy="1513205"/>
          </a:xfrm>
          <a:prstGeom prst="rightBrace">
            <a:avLst>
              <a:gd name="adj1" fmla="val 34084"/>
              <a:gd name="adj2" fmla="val 50000"/>
            </a:avLst>
          </a:prstGeom>
          <a:noFill/>
          <a:ln w="38100" cap="flat" cmpd="sng">
            <a:solidFill>
              <a:schemeClr val="accent1">
                <a:lumMod val="75000"/>
              </a:schemeClr>
            </a:solidFill>
            <a:prstDash val="solid"/>
            <a:headEnd type="none" w="med" len="med"/>
            <a:tailEnd type="none" w="med" len="med"/>
          </a:ln>
        </p:spPr>
        <p:txBody>
          <a:bodyPr/>
          <a:p>
            <a:endParaRPr lang="zh-CN" altLang="en-US"/>
          </a:p>
        </p:txBody>
      </p:sp>
      <p:sp>
        <p:nvSpPr>
          <p:cNvPr id="463879" name="矩形 463878"/>
          <p:cNvSpPr/>
          <p:nvPr/>
        </p:nvSpPr>
        <p:spPr>
          <a:xfrm>
            <a:off x="7106285" y="3371850"/>
            <a:ext cx="1612900" cy="519430"/>
          </a:xfrm>
          <a:prstGeom prst="rect">
            <a:avLst/>
          </a:prstGeom>
          <a:noFill/>
          <a:ln w="12700">
            <a:noFill/>
          </a:ln>
        </p:spPr>
        <p:txBody>
          <a:bodyPr wrap="none" anchor="t" anchorCtr="0">
            <a:spAutoFit/>
          </a:bodyPr>
          <a:p>
            <a:pPr eaLnBrk="0" hangingPunct="0"/>
            <a:r>
              <a:rPr lang="zh-CN" altLang="en-US" sz="2800" b="1" dirty="0">
                <a:latin typeface="宋体" pitchFamily="2" charset="-122"/>
              </a:rPr>
              <a:t>静态测试</a:t>
            </a:r>
            <a:endParaRPr lang="zh-CN" altLang="en-US" sz="2800" b="1" dirty="0">
              <a:latin typeface="宋体" pitchFamily="2" charset="-122"/>
            </a:endParaRPr>
          </a:p>
        </p:txBody>
      </p:sp>
      <p:sp>
        <p:nvSpPr>
          <p:cNvPr id="463880" name="矩形 463879"/>
          <p:cNvSpPr/>
          <p:nvPr/>
        </p:nvSpPr>
        <p:spPr>
          <a:xfrm>
            <a:off x="7134860" y="5403850"/>
            <a:ext cx="1612900" cy="519430"/>
          </a:xfrm>
          <a:prstGeom prst="rect">
            <a:avLst/>
          </a:prstGeom>
          <a:noFill/>
          <a:ln w="12700">
            <a:noFill/>
          </a:ln>
        </p:spPr>
        <p:txBody>
          <a:bodyPr wrap="none" anchor="t" anchorCtr="0">
            <a:spAutoFit/>
          </a:bodyPr>
          <a:p>
            <a:pPr eaLnBrk="0" hangingPunct="0"/>
            <a:r>
              <a:rPr lang="zh-CN" altLang="en-US" sz="2800" b="1" dirty="0">
                <a:latin typeface="宋体" pitchFamily="2" charset="-122"/>
              </a:rPr>
              <a:t>动态</a:t>
            </a:r>
            <a:r>
              <a:rPr lang="zh-CN" altLang="en-US" sz="2800" b="1" dirty="0">
                <a:latin typeface="宋体" pitchFamily="2" charset="-122"/>
              </a:rPr>
              <a:t>测试</a:t>
            </a:r>
            <a:endParaRPr lang="zh-CN" altLang="en-US" sz="2800" b="1" dirty="0">
              <a:latin typeface="宋体" pitchFamily="2" charset="-122"/>
            </a:endParaRPr>
          </a:p>
        </p:txBody>
      </p:sp>
      <p:sp>
        <p:nvSpPr>
          <p:cNvPr id="463881" name="右大括号 463880"/>
          <p:cNvSpPr/>
          <p:nvPr/>
        </p:nvSpPr>
        <p:spPr>
          <a:xfrm>
            <a:off x="6703060" y="2882900"/>
            <a:ext cx="369570" cy="1513205"/>
          </a:xfrm>
          <a:prstGeom prst="rightBrace">
            <a:avLst>
              <a:gd name="adj1" fmla="val 34084"/>
              <a:gd name="adj2" fmla="val 50000"/>
            </a:avLst>
          </a:prstGeom>
          <a:noFill/>
          <a:ln w="38100" cap="flat" cmpd="sng">
            <a:solidFill>
              <a:schemeClr val="accent1">
                <a:lumMod val="75000"/>
              </a:schemeClr>
            </a:solidFill>
            <a:prstDash val="solid"/>
            <a:headEnd type="none" w="med" len="med"/>
            <a:tailEnd type="none" w="med" len="med"/>
          </a:ln>
        </p:spPr>
        <p:txBody>
          <a:bodyPr/>
          <a:p>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3877">
                                            <p:txEl>
                                              <p:pRg st="1" end="1"/>
                                            </p:txEl>
                                          </p:spTgt>
                                        </p:tgtEl>
                                        <p:attrNameLst>
                                          <p:attrName>style.visibility</p:attrName>
                                        </p:attrNameLst>
                                      </p:cBhvr>
                                      <p:to>
                                        <p:strVal val="visible"/>
                                      </p:to>
                                    </p:set>
                                    <p:animEffect transition="in" filter="blinds(horizontal)">
                                      <p:cBhvr>
                                        <p:cTn id="7" dur="500"/>
                                        <p:tgtEl>
                                          <p:spTgt spid="46387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3877">
                                            <p:txEl>
                                              <p:pRg st="2" end="2"/>
                                            </p:txEl>
                                          </p:spTgt>
                                        </p:tgtEl>
                                        <p:attrNameLst>
                                          <p:attrName>style.visibility</p:attrName>
                                        </p:attrNameLst>
                                      </p:cBhvr>
                                      <p:to>
                                        <p:strVal val="visible"/>
                                      </p:to>
                                    </p:set>
                                    <p:animEffect transition="in" filter="blinds(horizontal)">
                                      <p:cBhvr>
                                        <p:cTn id="12" dur="500"/>
                                        <p:tgtEl>
                                          <p:spTgt spid="463877">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63877">
                                            <p:txEl>
                                              <p:pRg st="3" end="3"/>
                                            </p:txEl>
                                          </p:spTgt>
                                        </p:tgtEl>
                                        <p:attrNameLst>
                                          <p:attrName>style.visibility</p:attrName>
                                        </p:attrNameLst>
                                      </p:cBhvr>
                                      <p:to>
                                        <p:strVal val="visible"/>
                                      </p:to>
                                    </p:set>
                                    <p:animEffect transition="in" filter="blinds(horizontal)">
                                      <p:cBhvr>
                                        <p:cTn id="15" dur="500"/>
                                        <p:tgtEl>
                                          <p:spTgt spid="463877">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63877">
                                            <p:txEl>
                                              <p:pRg st="4" end="4"/>
                                            </p:txEl>
                                          </p:spTgt>
                                        </p:tgtEl>
                                        <p:attrNameLst>
                                          <p:attrName>style.visibility</p:attrName>
                                        </p:attrNameLst>
                                      </p:cBhvr>
                                      <p:to>
                                        <p:strVal val="visible"/>
                                      </p:to>
                                    </p:set>
                                    <p:animEffect transition="in" filter="blinds(horizontal)">
                                      <p:cBhvr>
                                        <p:cTn id="18" dur="500"/>
                                        <p:tgtEl>
                                          <p:spTgt spid="46387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63879"/>
                                        </p:tgtEl>
                                        <p:attrNameLst>
                                          <p:attrName>style.visibility</p:attrName>
                                        </p:attrNameLst>
                                      </p:cBhvr>
                                      <p:to>
                                        <p:strVal val="visible"/>
                                      </p:to>
                                    </p:set>
                                    <p:animEffect transition="in" filter="blinds(horizontal)">
                                      <p:cBhvr>
                                        <p:cTn id="23" dur="500"/>
                                        <p:tgtEl>
                                          <p:spTgt spid="46387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63881"/>
                                        </p:tgtEl>
                                        <p:attrNameLst>
                                          <p:attrName>style.visibility</p:attrName>
                                        </p:attrNameLst>
                                      </p:cBhvr>
                                      <p:to>
                                        <p:strVal val="visible"/>
                                      </p:to>
                                    </p:set>
                                    <p:animEffect transition="in" filter="blinds(horizontal)">
                                      <p:cBhvr>
                                        <p:cTn id="26" dur="500"/>
                                        <p:tgtEl>
                                          <p:spTgt spid="46388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63877">
                                            <p:txEl>
                                              <p:pRg st="5" end="5"/>
                                            </p:txEl>
                                          </p:spTgt>
                                        </p:tgtEl>
                                        <p:attrNameLst>
                                          <p:attrName>style.visibility</p:attrName>
                                        </p:attrNameLst>
                                      </p:cBhvr>
                                      <p:to>
                                        <p:strVal val="visible"/>
                                      </p:to>
                                    </p:set>
                                    <p:animEffect transition="in" filter="blinds(horizontal)">
                                      <p:cBhvr>
                                        <p:cTn id="31" dur="500"/>
                                        <p:tgtEl>
                                          <p:spTgt spid="463877">
                                            <p:txEl>
                                              <p:pRg st="5" end="5"/>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63877">
                                            <p:txEl>
                                              <p:pRg st="6" end="6"/>
                                            </p:txEl>
                                          </p:spTgt>
                                        </p:tgtEl>
                                        <p:attrNameLst>
                                          <p:attrName>style.visibility</p:attrName>
                                        </p:attrNameLst>
                                      </p:cBhvr>
                                      <p:to>
                                        <p:strVal val="visible"/>
                                      </p:to>
                                    </p:set>
                                    <p:animEffect transition="in" filter="blinds(horizontal)">
                                      <p:cBhvr>
                                        <p:cTn id="34" dur="500"/>
                                        <p:tgtEl>
                                          <p:spTgt spid="463877">
                                            <p:txEl>
                                              <p:pRg st="6" end="6"/>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63877">
                                            <p:txEl>
                                              <p:pRg st="7" end="7"/>
                                            </p:txEl>
                                          </p:spTgt>
                                        </p:tgtEl>
                                        <p:attrNameLst>
                                          <p:attrName>style.visibility</p:attrName>
                                        </p:attrNameLst>
                                      </p:cBhvr>
                                      <p:to>
                                        <p:strVal val="visible"/>
                                      </p:to>
                                    </p:set>
                                    <p:animEffect transition="in" filter="blinds(horizontal)">
                                      <p:cBhvr>
                                        <p:cTn id="37" dur="500"/>
                                        <p:tgtEl>
                                          <p:spTgt spid="46387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63880"/>
                                        </p:tgtEl>
                                        <p:attrNameLst>
                                          <p:attrName>style.visibility</p:attrName>
                                        </p:attrNameLst>
                                      </p:cBhvr>
                                      <p:to>
                                        <p:strVal val="visible"/>
                                      </p:to>
                                    </p:set>
                                    <p:animEffect transition="in" filter="blinds(horizontal)">
                                      <p:cBhvr>
                                        <p:cTn id="42" dur="500"/>
                                        <p:tgtEl>
                                          <p:spTgt spid="46388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463878"/>
                                        </p:tgtEl>
                                        <p:attrNameLst>
                                          <p:attrName>style.visibility</p:attrName>
                                        </p:attrNameLst>
                                      </p:cBhvr>
                                      <p:to>
                                        <p:strVal val="visible"/>
                                      </p:to>
                                    </p:set>
                                    <p:animEffect transition="in" filter="blinds(horizontal)">
                                      <p:cBhvr>
                                        <p:cTn id="45" dur="500"/>
                                        <p:tgtEl>
                                          <p:spTgt spid="463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9" grpId="0"/>
      <p:bldP spid="463881" grpId="0" animBg="1"/>
      <p:bldP spid="463880" grpId="0"/>
      <p:bldP spid="463878"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程序插桩</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1727200" y="652780"/>
            <a:ext cx="8734425" cy="829945"/>
          </a:xfrm>
          <a:prstGeom prst="rect">
            <a:avLst/>
          </a:prstGeom>
        </p:spPr>
        <p:txBody>
          <a:bodyPr wrap="square">
            <a:spAutoFit/>
          </a:bodyPr>
          <a:p>
            <a:pPr marL="457200" lvl="0" indent="-457200" algn="just">
              <a:lnSpc>
                <a:spcPct val="200000"/>
              </a:lnSpc>
              <a:buClr>
                <a:srgbClr val="00B0F0"/>
              </a:buClr>
              <a:buFont typeface="Wingdings" panose="05000000000000000000" charset="0"/>
              <a:buChar char=""/>
            </a:pPr>
            <a:r>
              <a:rPr lang="zh-CN" altLang="en-US" sz="2400">
                <a:latin typeface="微软雅黑" charset="-122"/>
                <a:ea typeface="微软雅黑" charset="-122"/>
                <a:sym typeface="+mn-ea"/>
              </a:rPr>
              <a:t>源代码插桩</a:t>
            </a:r>
            <a:r>
              <a:rPr lang="zh-CN" altLang="en-US" sz="2400">
                <a:latin typeface="微软雅黑" charset="-122"/>
                <a:ea typeface="微软雅黑" charset="-122"/>
                <a:sym typeface="+mn-ea"/>
              </a:rPr>
              <a:t>模型：</a:t>
            </a:r>
            <a:endParaRPr lang="zh-CN" altLang="en-US" sz="2400">
              <a:latin typeface="微软雅黑" charset="-122"/>
              <a:ea typeface="微软雅黑" charset="-122"/>
              <a:sym typeface="+mn-ea"/>
            </a:endParaRPr>
          </a:p>
        </p:txBody>
      </p:sp>
      <p:pic>
        <p:nvPicPr>
          <p:cNvPr id="3" name="图片 2"/>
          <p:cNvPicPr>
            <a:picLocks noChangeAspect="1"/>
          </p:cNvPicPr>
          <p:nvPr/>
        </p:nvPicPr>
        <p:blipFill>
          <a:blip r:embed="rId1"/>
          <a:stretch>
            <a:fillRect/>
          </a:stretch>
        </p:blipFill>
        <p:spPr>
          <a:xfrm>
            <a:off x="2783205" y="1546225"/>
            <a:ext cx="6485255" cy="5273675"/>
          </a:xfrm>
          <a:prstGeom prst="rect">
            <a:avLst/>
          </a:prstGeom>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程序插桩</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1727200" y="652780"/>
            <a:ext cx="8734425" cy="829945"/>
          </a:xfrm>
          <a:prstGeom prst="rect">
            <a:avLst/>
          </a:prstGeom>
        </p:spPr>
        <p:txBody>
          <a:bodyPr wrap="square">
            <a:spAutoFit/>
          </a:bodyPr>
          <a:p>
            <a:pPr marL="457200" lvl="0" indent="-457200" algn="just">
              <a:lnSpc>
                <a:spcPct val="200000"/>
              </a:lnSpc>
              <a:buClr>
                <a:srgbClr val="00B0F0"/>
              </a:buClr>
              <a:buFont typeface="Wingdings" panose="05000000000000000000" charset="0"/>
              <a:buChar char=""/>
            </a:pPr>
            <a:r>
              <a:rPr lang="zh-CN" altLang="en-US" sz="2400">
                <a:latin typeface="微软雅黑" charset="-122"/>
                <a:ea typeface="微软雅黑" charset="-122"/>
                <a:sym typeface="+mn-ea"/>
              </a:rPr>
              <a:t>该案例是一个除法运算，代码</a:t>
            </a:r>
            <a:r>
              <a:rPr lang="zh-CN" altLang="en-US" sz="2400">
                <a:latin typeface="微软雅黑" charset="-122"/>
                <a:ea typeface="微软雅黑" charset="-122"/>
                <a:sym typeface="+mn-ea"/>
              </a:rPr>
              <a:t>如下：</a:t>
            </a:r>
            <a:endParaRPr lang="zh-CN" altLang="en-US" sz="2400">
              <a:latin typeface="微软雅黑" charset="-122"/>
              <a:ea typeface="微软雅黑" charset="-122"/>
              <a:sym typeface="+mn-ea"/>
            </a:endParaRPr>
          </a:p>
        </p:txBody>
      </p:sp>
      <p:sp>
        <p:nvSpPr>
          <p:cNvPr id="4" name="矩形 3"/>
          <p:cNvSpPr/>
          <p:nvPr/>
        </p:nvSpPr>
        <p:spPr>
          <a:xfrm>
            <a:off x="1258570" y="1514475"/>
            <a:ext cx="9456420" cy="4154170"/>
          </a:xfrm>
          <a:prstGeom prst="rect">
            <a:avLst/>
          </a:prstGeom>
        </p:spPr>
        <p:txBody>
          <a:bodyPr wrap="square">
            <a:spAutoFit/>
          </a:bodyPr>
          <a:p>
            <a:pPr lvl="0" indent="0" algn="just">
              <a:lnSpc>
                <a:spcPct val="200000"/>
              </a:lnSpc>
              <a:buClr>
                <a:srgbClr val="00B0F0"/>
              </a:buClr>
              <a:buFont typeface="Wingdings" panose="05000000000000000000" charset="0"/>
              <a:buNone/>
            </a:pPr>
            <a:r>
              <a:rPr lang="en-US" altLang="zh-CN" sz="2200">
                <a:latin typeface="Times New Roman Regular" panose="02020603050405020304" charset="0"/>
                <a:ea typeface="微软雅黑" charset="-122"/>
                <a:cs typeface="Times New Roman Regular" panose="02020603050405020304" charset="0"/>
                <a:sym typeface="+mn-ea"/>
              </a:rPr>
              <a:t>#include &lt;stdio.h&gt;</a:t>
            </a:r>
            <a:endParaRPr lang="en-US" altLang="zh-CN" sz="2200">
              <a:latin typeface="Times New Roman Regular" panose="02020603050405020304" charset="0"/>
              <a:ea typeface="微软雅黑" charset="-122"/>
              <a:cs typeface="Times New Roman Regular" panose="02020603050405020304" charset="0"/>
              <a:sym typeface="+mn-ea"/>
            </a:endParaRPr>
          </a:p>
          <a:p>
            <a:pPr lvl="0" indent="0" algn="just">
              <a:lnSpc>
                <a:spcPct val="200000"/>
              </a:lnSpc>
              <a:buClr>
                <a:srgbClr val="00B0F0"/>
              </a:buClr>
              <a:buFont typeface="Wingdings" panose="05000000000000000000" charset="0"/>
              <a:buNone/>
            </a:pPr>
            <a:r>
              <a:rPr lang="en-US" altLang="zh-CN" sz="2200">
                <a:latin typeface="Times New Roman Regular" panose="02020603050405020304" charset="0"/>
                <a:ea typeface="微软雅黑" charset="-122"/>
                <a:cs typeface="Times New Roman Regular" panose="02020603050405020304" charset="0"/>
                <a:sym typeface="+mn-ea"/>
              </a:rPr>
              <a:t>#define ASSERT(y) if{   printf(“</a:t>
            </a:r>
            <a:r>
              <a:rPr lang="zh-CN" altLang="en-US" sz="2200">
                <a:latin typeface="Times New Roman Regular" panose="02020603050405020304" charset="0"/>
                <a:ea typeface="微软雅黑" charset="-122"/>
                <a:cs typeface="Times New Roman Regular" panose="02020603050405020304" charset="0"/>
                <a:sym typeface="+mn-ea"/>
              </a:rPr>
              <a:t>出错文件</a:t>
            </a:r>
            <a:r>
              <a:rPr lang="en-US" altLang="zh-CN" sz="2200">
                <a:latin typeface="Times New Roman Regular" panose="02020603050405020304" charset="0"/>
                <a:ea typeface="微软雅黑" charset="-122"/>
                <a:cs typeface="Times New Roman Regular" panose="02020603050405020304" charset="0"/>
                <a:sym typeface="+mn-ea"/>
              </a:rPr>
              <a:t>:%s\n”,__FILE__);\</a:t>
            </a:r>
            <a:endParaRPr lang="en-US" altLang="zh-CN" sz="2200">
              <a:latin typeface="Times New Roman Regular" panose="02020603050405020304" charset="0"/>
              <a:ea typeface="微软雅黑" charset="-122"/>
              <a:cs typeface="Times New Roman Regular" panose="02020603050405020304" charset="0"/>
              <a:sym typeface="+mn-ea"/>
            </a:endParaRPr>
          </a:p>
          <a:p>
            <a:pPr marL="2286000" lvl="5" indent="457200" algn="just">
              <a:lnSpc>
                <a:spcPct val="200000"/>
              </a:lnSpc>
              <a:buClr>
                <a:srgbClr val="00B0F0"/>
              </a:buClr>
              <a:buFont typeface="Wingdings" panose="05000000000000000000" charset="0"/>
              <a:buNone/>
            </a:pPr>
            <a:r>
              <a:rPr lang="en-US" altLang="zh-CN" sz="2200">
                <a:latin typeface="Times New Roman Regular" panose="02020603050405020304" charset="0"/>
                <a:ea typeface="微软雅黑" charset="-122"/>
                <a:cs typeface="Times New Roman Regular" panose="02020603050405020304" charset="0"/>
                <a:sym typeface="+mn-ea"/>
              </a:rPr>
              <a:t>       printf(“</a:t>
            </a:r>
            <a:r>
              <a:rPr lang="zh-CN" altLang="en-US" sz="2200">
                <a:latin typeface="Times New Roman Regular" panose="02020603050405020304" charset="0"/>
                <a:ea typeface="微软雅黑" charset="-122"/>
                <a:cs typeface="Times New Roman Regular" panose="02020603050405020304" charset="0"/>
                <a:sym typeface="+mn-ea"/>
              </a:rPr>
              <a:t>在第</a:t>
            </a:r>
            <a:r>
              <a:rPr lang="en-US" altLang="zh-CN" sz="2200">
                <a:latin typeface="Times New Roman Regular" panose="02020603050405020304" charset="0"/>
                <a:ea typeface="微软雅黑" charset="-122"/>
                <a:cs typeface="Times New Roman Regular" panose="02020603050405020304" charset="0"/>
                <a:sym typeface="+mn-ea"/>
              </a:rPr>
              <a:t>%d</a:t>
            </a:r>
            <a:r>
              <a:rPr lang="zh-CN" altLang="en-US" sz="2200">
                <a:latin typeface="Times New Roman Regular" panose="02020603050405020304" charset="0"/>
                <a:ea typeface="微软雅黑" charset="-122"/>
                <a:cs typeface="Times New Roman Regular" panose="02020603050405020304" charset="0"/>
                <a:sym typeface="+mn-ea"/>
              </a:rPr>
              <a:t>行</a:t>
            </a:r>
            <a:r>
              <a:rPr lang="en-US" altLang="zh-CN" sz="2200">
                <a:latin typeface="Times New Roman Regular" panose="02020603050405020304" charset="0"/>
                <a:ea typeface="微软雅黑" charset="-122"/>
                <a:cs typeface="Times New Roman Regular" panose="02020603050405020304" charset="0"/>
                <a:sym typeface="+mn-ea"/>
              </a:rPr>
              <a:t>:\n”,__LINE__\);</a:t>
            </a:r>
            <a:endParaRPr lang="en-US" altLang="zh-CN" sz="2200">
              <a:latin typeface="Times New Roman Regular" panose="02020603050405020304" charset="0"/>
              <a:ea typeface="微软雅黑" charset="-122"/>
              <a:cs typeface="Times New Roman Regular" panose="02020603050405020304" charset="0"/>
              <a:sym typeface="+mn-ea"/>
            </a:endParaRPr>
          </a:p>
          <a:p>
            <a:pPr marL="2286000" lvl="5" indent="457200" algn="just">
              <a:lnSpc>
                <a:spcPct val="200000"/>
              </a:lnSpc>
              <a:buClr>
                <a:srgbClr val="00B0F0"/>
              </a:buClr>
              <a:buFont typeface="Wingdings" panose="05000000000000000000" charset="0"/>
              <a:buNone/>
            </a:pPr>
            <a:r>
              <a:rPr lang="en-US" altLang="zh-CN" sz="2200">
                <a:latin typeface="Times New Roman Regular" panose="02020603050405020304" charset="0"/>
                <a:ea typeface="微软雅黑" charset="-122"/>
                <a:cs typeface="Times New Roman Regular" panose="02020603050405020304" charset="0"/>
                <a:sym typeface="+mn-ea"/>
              </a:rPr>
              <a:t>       printf(“</a:t>
            </a:r>
            <a:r>
              <a:rPr lang="zh-CN" altLang="en-US" sz="2200">
                <a:latin typeface="Times New Roman Regular" panose="02020603050405020304" charset="0"/>
                <a:ea typeface="微软雅黑" charset="-122"/>
                <a:cs typeface="Times New Roman Regular" panose="02020603050405020304" charset="0"/>
                <a:sym typeface="+mn-ea"/>
              </a:rPr>
              <a:t>提示：除数不能为</a:t>
            </a:r>
            <a:r>
              <a:rPr lang="en-US" altLang="zh-CN" sz="2200">
                <a:latin typeface="Times New Roman Regular" panose="02020603050405020304" charset="0"/>
                <a:ea typeface="微软雅黑" charset="-122"/>
                <a:cs typeface="Times New Roman Regular" panose="02020603050405020304" charset="0"/>
                <a:sym typeface="+mn-ea"/>
              </a:rPr>
              <a:t>0</a:t>
            </a:r>
            <a:r>
              <a:rPr lang="zh-CN" altLang="en-US" sz="2200">
                <a:latin typeface="Times New Roman Regular" panose="02020603050405020304" charset="0"/>
                <a:ea typeface="微软雅黑" charset="-122"/>
                <a:cs typeface="Times New Roman Regular" panose="02020603050405020304" charset="0"/>
                <a:sym typeface="+mn-ea"/>
              </a:rPr>
              <a:t>！</a:t>
            </a:r>
            <a:r>
              <a:rPr lang="en-US" altLang="zh-CN" sz="2200">
                <a:latin typeface="Times New Roman Regular" panose="02020603050405020304" charset="0"/>
                <a:ea typeface="微软雅黑" charset="-122"/>
                <a:cs typeface="Times New Roman Regular" panose="02020603050405020304" charset="0"/>
                <a:sym typeface="+mn-ea"/>
              </a:rPr>
              <a:t>\n”</a:t>
            </a:r>
            <a:r>
              <a:rPr lang="zh-CN" altLang="en-US" sz="2200">
                <a:latin typeface="Times New Roman Regular" panose="02020603050405020304" charset="0"/>
                <a:ea typeface="微软雅黑" charset="-122"/>
                <a:cs typeface="Times New Roman Regular" panose="02020603050405020304" charset="0"/>
                <a:sym typeface="+mn-ea"/>
              </a:rPr>
              <a:t>）</a:t>
            </a:r>
            <a:r>
              <a:rPr lang="en-US" altLang="zh-CN" sz="2200">
                <a:latin typeface="Times New Roman Regular" panose="02020603050405020304" charset="0"/>
                <a:ea typeface="微软雅黑" charset="-122"/>
                <a:cs typeface="Times New Roman Regular" panose="02020603050405020304" charset="0"/>
                <a:sym typeface="+mn-ea"/>
              </a:rPr>
              <a:t>;\</a:t>
            </a:r>
            <a:endParaRPr lang="en-US" altLang="zh-CN" sz="2200">
              <a:latin typeface="Times New Roman Regular" panose="02020603050405020304" charset="0"/>
              <a:ea typeface="微软雅黑" charset="-122"/>
              <a:cs typeface="Times New Roman Regular" panose="02020603050405020304" charset="0"/>
              <a:sym typeface="+mn-ea"/>
            </a:endParaRPr>
          </a:p>
          <a:p>
            <a:pPr lvl="0" indent="0" algn="just">
              <a:lnSpc>
                <a:spcPct val="200000"/>
              </a:lnSpc>
              <a:buClr>
                <a:srgbClr val="00B0F0"/>
              </a:buClr>
              <a:buFont typeface="Wingdings" panose="05000000000000000000" charset="0"/>
              <a:buNone/>
            </a:pPr>
            <a:r>
              <a:rPr lang="en-US" altLang="zh-CN" sz="2200">
                <a:latin typeface="Times New Roman Regular" panose="02020603050405020304" charset="0"/>
                <a:ea typeface="微软雅黑" charset="-122"/>
                <a:cs typeface="Times New Roman Regular" panose="02020603050405020304" charset="0"/>
                <a:sym typeface="+mn-ea"/>
              </a:rPr>
              <a:t>} // </a:t>
            </a:r>
            <a:r>
              <a:rPr lang="zh-CN" altLang="en-US" sz="2200">
                <a:latin typeface="Times New Roman Regular" panose="02020603050405020304" charset="0"/>
                <a:ea typeface="微软雅黑" charset="-122"/>
                <a:cs typeface="Times New Roman Regular" panose="02020603050405020304" charset="0"/>
                <a:sym typeface="+mn-ea"/>
              </a:rPr>
              <a:t>定义</a:t>
            </a:r>
            <a:r>
              <a:rPr lang="en-US" altLang="zh-CN" sz="2200">
                <a:latin typeface="Times New Roman Regular" panose="02020603050405020304" charset="0"/>
                <a:ea typeface="微软雅黑" charset="-122"/>
                <a:cs typeface="Times New Roman Regular" panose="02020603050405020304" charset="0"/>
                <a:sym typeface="+mn-ea"/>
              </a:rPr>
              <a:t>ASSERT(y)</a:t>
            </a:r>
            <a:endParaRPr lang="en-US" altLang="zh-CN" sz="2200">
              <a:latin typeface="Times New Roman Regular" panose="02020603050405020304" charset="0"/>
              <a:ea typeface="微软雅黑" charset="-122"/>
              <a:cs typeface="Times New Roman Regular" panose="02020603050405020304" charset="0"/>
              <a:sym typeface="+mn-ea"/>
            </a:endParaRPr>
          </a:p>
          <a:p>
            <a:pPr lvl="0" indent="0" algn="just">
              <a:lnSpc>
                <a:spcPct val="200000"/>
              </a:lnSpc>
              <a:buClr>
                <a:srgbClr val="00B0F0"/>
              </a:buClr>
              <a:buFont typeface="Wingdings" panose="05000000000000000000" charset="0"/>
              <a:buNone/>
            </a:pPr>
            <a:endParaRPr lang="en-US" altLang="zh-CN" sz="2200">
              <a:latin typeface="Times New Roman Regular" panose="02020603050405020304" charset="0"/>
              <a:ea typeface="微软雅黑" charset="-122"/>
              <a:cs typeface="Times New Roman Regular" panose="02020603050405020304" charset="0"/>
              <a:sym typeface="+mn-ea"/>
            </a:endParaRPr>
          </a:p>
        </p:txBody>
      </p:sp>
      <p:sp>
        <p:nvSpPr>
          <p:cNvPr id="5" name="文本框 4"/>
          <p:cNvSpPr txBox="1"/>
          <p:nvPr/>
        </p:nvSpPr>
        <p:spPr>
          <a:xfrm>
            <a:off x="429260" y="1788160"/>
            <a:ext cx="671830" cy="3138170"/>
          </a:xfrm>
          <a:prstGeom prst="rect">
            <a:avLst/>
          </a:prstGeom>
          <a:noFill/>
        </p:spPr>
        <p:txBody>
          <a:bodyPr wrap="square" rtlCol="0" anchor="t">
            <a:spAutoFit/>
          </a:bodyPr>
          <a:p>
            <a:r>
              <a:rPr lang="en-US" altLang="zh-CN" sz="2200">
                <a:latin typeface="Times New Roman Regular" panose="02020603050405020304" charset="0"/>
                <a:ea typeface="微软雅黑" charset="-122"/>
                <a:cs typeface="Times New Roman Regular" panose="02020603050405020304" charset="0"/>
                <a:sym typeface="+mn-ea"/>
              </a:rPr>
              <a:t>1</a:t>
            </a:r>
            <a:endParaRPr lang="en-US" altLang="zh-CN" sz="2200">
              <a:latin typeface="Times New Roman Regular" panose="02020603050405020304" charset="0"/>
              <a:ea typeface="微软雅黑" charset="-122"/>
              <a:cs typeface="Times New Roman Regular" panose="02020603050405020304" charset="0"/>
              <a:sym typeface="+mn-ea"/>
            </a:endParaRPr>
          </a:p>
          <a:p>
            <a:endParaRPr lang="en-US" altLang="zh-CN" sz="2200">
              <a:latin typeface="Times New Roman Regular" panose="02020603050405020304" charset="0"/>
              <a:ea typeface="微软雅黑" charset="-122"/>
              <a:cs typeface="Times New Roman Regular" panose="02020603050405020304" charset="0"/>
              <a:sym typeface="+mn-ea"/>
            </a:endParaRPr>
          </a:p>
          <a:p>
            <a:r>
              <a:rPr lang="en-US" altLang="zh-CN" sz="2200">
                <a:latin typeface="Times New Roman Regular" panose="02020603050405020304" charset="0"/>
                <a:ea typeface="微软雅黑" charset="-122"/>
                <a:cs typeface="Times New Roman Regular" panose="02020603050405020304" charset="0"/>
                <a:sym typeface="+mn-ea"/>
              </a:rPr>
              <a:t>2</a:t>
            </a:r>
            <a:endParaRPr lang="en-US" altLang="zh-CN" sz="2200">
              <a:latin typeface="Times New Roman Regular" panose="02020603050405020304" charset="0"/>
              <a:ea typeface="微软雅黑" charset="-122"/>
              <a:cs typeface="Times New Roman Regular" panose="02020603050405020304" charset="0"/>
              <a:sym typeface="+mn-ea"/>
            </a:endParaRPr>
          </a:p>
          <a:p>
            <a:endParaRPr lang="en-US" altLang="zh-CN" sz="2200">
              <a:latin typeface="Times New Roman Regular" panose="02020603050405020304" charset="0"/>
              <a:ea typeface="微软雅黑" charset="-122"/>
              <a:cs typeface="Times New Roman Regular" panose="02020603050405020304" charset="0"/>
              <a:sym typeface="+mn-ea"/>
            </a:endParaRPr>
          </a:p>
          <a:p>
            <a:r>
              <a:rPr lang="en-US" altLang="zh-CN" sz="2200">
                <a:latin typeface="Times New Roman Regular" panose="02020603050405020304" charset="0"/>
                <a:ea typeface="微软雅黑" charset="-122"/>
                <a:cs typeface="Times New Roman Regular" panose="02020603050405020304" charset="0"/>
                <a:sym typeface="+mn-ea"/>
              </a:rPr>
              <a:t>3</a:t>
            </a:r>
            <a:endParaRPr lang="en-US" altLang="zh-CN" sz="2200">
              <a:latin typeface="Times New Roman Regular" panose="02020603050405020304" charset="0"/>
              <a:ea typeface="微软雅黑" charset="-122"/>
              <a:cs typeface="Times New Roman Regular" panose="02020603050405020304" charset="0"/>
              <a:sym typeface="+mn-ea"/>
            </a:endParaRPr>
          </a:p>
          <a:p>
            <a:endParaRPr lang="en-US" altLang="zh-CN" sz="2200">
              <a:latin typeface="Times New Roman Regular" panose="02020603050405020304" charset="0"/>
              <a:ea typeface="微软雅黑" charset="-122"/>
              <a:cs typeface="Times New Roman Regular" panose="02020603050405020304" charset="0"/>
              <a:sym typeface="+mn-ea"/>
            </a:endParaRPr>
          </a:p>
          <a:p>
            <a:r>
              <a:rPr lang="en-US" altLang="zh-CN" sz="2200">
                <a:latin typeface="Times New Roman Regular" panose="02020603050405020304" charset="0"/>
                <a:ea typeface="微软雅黑" charset="-122"/>
                <a:cs typeface="Times New Roman Regular" panose="02020603050405020304" charset="0"/>
                <a:sym typeface="+mn-ea"/>
              </a:rPr>
              <a:t>4</a:t>
            </a:r>
            <a:endParaRPr lang="en-US" altLang="zh-CN" sz="2200">
              <a:latin typeface="Times New Roman Regular" panose="02020603050405020304" charset="0"/>
              <a:ea typeface="微软雅黑" charset="-122"/>
              <a:cs typeface="Times New Roman Regular" panose="02020603050405020304" charset="0"/>
              <a:sym typeface="+mn-ea"/>
            </a:endParaRPr>
          </a:p>
          <a:p>
            <a:endParaRPr lang="en-US" altLang="zh-CN" sz="2200">
              <a:latin typeface="Times New Roman Regular" panose="02020603050405020304" charset="0"/>
              <a:ea typeface="微软雅黑" charset="-122"/>
              <a:cs typeface="Times New Roman Regular" panose="02020603050405020304" charset="0"/>
              <a:sym typeface="+mn-ea"/>
            </a:endParaRPr>
          </a:p>
          <a:p>
            <a:r>
              <a:rPr lang="en-US" altLang="zh-CN" sz="2200">
                <a:latin typeface="Times New Roman Regular" panose="02020603050405020304" charset="0"/>
                <a:ea typeface="微软雅黑" charset="-122"/>
                <a:cs typeface="Times New Roman Regular" panose="02020603050405020304" charset="0"/>
                <a:sym typeface="+mn-ea"/>
              </a:rPr>
              <a:t>5</a:t>
            </a:r>
            <a:endParaRPr lang="en-US" altLang="zh-CN" sz="2200">
              <a:latin typeface="Times New Roman Regular" panose="02020603050405020304" charset="0"/>
              <a:ea typeface="微软雅黑" charset="-122"/>
              <a:cs typeface="Times New Roman Regular" panose="02020603050405020304" charset="0"/>
              <a:sym typeface="+mn-ea"/>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程序插桩</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10130" y="652780"/>
            <a:ext cx="5958205" cy="6247130"/>
          </a:xfrm>
          <a:prstGeom prst="rect">
            <a:avLst/>
          </a:prstGeom>
        </p:spPr>
        <p:txBody>
          <a:bodyPr wrap="square">
            <a:spAutoFit/>
          </a:bodyPr>
          <a:p>
            <a:pPr lvl="0" indent="0" algn="just">
              <a:lnSpc>
                <a:spcPct val="200000"/>
              </a:lnSpc>
              <a:buClr>
                <a:srgbClr val="00B0F0"/>
              </a:buClr>
              <a:buFont typeface="Wingdings" panose="05000000000000000000" charset="0"/>
              <a:buNone/>
            </a:pPr>
            <a:r>
              <a:rPr lang="en-US" altLang="zh-CN" sz="2000">
                <a:latin typeface="Times New Roman Regular" panose="02020603050405020304" charset="0"/>
                <a:ea typeface="微软雅黑" charset="-122"/>
                <a:cs typeface="Times New Roman Regular" panose="02020603050405020304" charset="0"/>
                <a:sym typeface="+mn-ea"/>
              </a:rPr>
              <a:t>int main() {</a:t>
            </a:r>
            <a:endParaRPr lang="en-US" altLang="zh-CN" sz="2000">
              <a:latin typeface="Times New Roman Regular" panose="02020603050405020304" charset="0"/>
              <a:ea typeface="微软雅黑" charset="-122"/>
              <a:cs typeface="Times New Roman Regular" panose="02020603050405020304" charset="0"/>
              <a:sym typeface="+mn-ea"/>
            </a:endParaRPr>
          </a:p>
          <a:p>
            <a:pPr lvl="1" indent="0" algn="just">
              <a:lnSpc>
                <a:spcPct val="200000"/>
              </a:lnSpc>
              <a:buClr>
                <a:srgbClr val="00B0F0"/>
              </a:buClr>
              <a:buFont typeface="Wingdings" panose="05000000000000000000" charset="0"/>
              <a:buNone/>
            </a:pPr>
            <a:r>
              <a:rPr lang="en-US" altLang="zh-CN" sz="2000">
                <a:latin typeface="Times New Roman Regular" panose="02020603050405020304" charset="0"/>
                <a:ea typeface="微软雅黑" charset="-122"/>
                <a:cs typeface="Times New Roman Regular" panose="02020603050405020304" charset="0"/>
                <a:sym typeface="+mn-ea"/>
              </a:rPr>
              <a:t>int x,y;</a:t>
            </a:r>
            <a:endParaRPr lang="en-US" altLang="zh-CN" sz="2000">
              <a:latin typeface="Times New Roman Regular" panose="02020603050405020304" charset="0"/>
              <a:ea typeface="微软雅黑" charset="-122"/>
              <a:cs typeface="Times New Roman Regular" panose="02020603050405020304" charset="0"/>
              <a:sym typeface="+mn-ea"/>
            </a:endParaRPr>
          </a:p>
          <a:p>
            <a:pPr lvl="1" indent="0" algn="just">
              <a:lnSpc>
                <a:spcPct val="200000"/>
              </a:lnSpc>
              <a:buClr>
                <a:srgbClr val="00B0F0"/>
              </a:buClr>
              <a:buFont typeface="Wingdings" panose="05000000000000000000" charset="0"/>
              <a:buNone/>
            </a:pPr>
            <a:r>
              <a:rPr lang="en-US" altLang="zh-CN" sz="2000">
                <a:latin typeface="Times New Roman Regular" panose="02020603050405020304" charset="0"/>
                <a:ea typeface="微软雅黑" charset="-122"/>
                <a:cs typeface="Times New Roman Regular" panose="02020603050405020304" charset="0"/>
                <a:sym typeface="+mn-ea"/>
              </a:rPr>
              <a:t>printf(“</a:t>
            </a:r>
            <a:r>
              <a:rPr lang="zh-CN" altLang="en-US" sz="2000">
                <a:latin typeface="Times New Roman Regular" panose="02020603050405020304" charset="0"/>
                <a:ea typeface="微软雅黑" charset="-122"/>
                <a:cs typeface="Times New Roman Regular" panose="02020603050405020304" charset="0"/>
                <a:sym typeface="+mn-ea"/>
              </a:rPr>
              <a:t>请输入被除数</a:t>
            </a:r>
            <a:r>
              <a:rPr lang="en-US" altLang="zh-CN" sz="2000">
                <a:latin typeface="Times New Roman Regular" panose="02020603050405020304" charset="0"/>
                <a:ea typeface="微软雅黑" charset="-122"/>
                <a:cs typeface="Times New Roman Regular" panose="02020603050405020304" charset="0"/>
                <a:sym typeface="+mn-ea"/>
              </a:rPr>
              <a:t>”);</a:t>
            </a:r>
            <a:endParaRPr lang="en-US" altLang="zh-CN" sz="2000">
              <a:latin typeface="Times New Roman Regular" panose="02020603050405020304" charset="0"/>
              <a:ea typeface="微软雅黑" charset="-122"/>
              <a:cs typeface="Times New Roman Regular" panose="02020603050405020304" charset="0"/>
              <a:sym typeface="+mn-ea"/>
            </a:endParaRPr>
          </a:p>
          <a:p>
            <a:pPr lvl="1" indent="0" algn="just">
              <a:lnSpc>
                <a:spcPct val="200000"/>
              </a:lnSpc>
              <a:buClr>
                <a:srgbClr val="00B0F0"/>
              </a:buClr>
              <a:buFont typeface="Wingdings" panose="05000000000000000000" charset="0"/>
              <a:buNone/>
            </a:pPr>
            <a:r>
              <a:rPr lang="en-US" altLang="zh-CN" sz="2000">
                <a:latin typeface="Times New Roman Regular" panose="02020603050405020304" charset="0"/>
                <a:ea typeface="微软雅黑" charset="-122"/>
                <a:cs typeface="Times New Roman Regular" panose="02020603050405020304" charset="0"/>
                <a:sym typeface="+mn-ea"/>
              </a:rPr>
              <a:t>scanf(“%d”,&amp;x);</a:t>
            </a:r>
            <a:endParaRPr lang="en-US" altLang="zh-CN" sz="2000">
              <a:latin typeface="Times New Roman Regular" panose="02020603050405020304" charset="0"/>
              <a:ea typeface="微软雅黑" charset="-122"/>
              <a:cs typeface="Times New Roman Regular" panose="02020603050405020304" charset="0"/>
              <a:sym typeface="+mn-ea"/>
            </a:endParaRPr>
          </a:p>
          <a:p>
            <a:pPr lvl="1" indent="0" algn="just">
              <a:lnSpc>
                <a:spcPct val="200000"/>
              </a:lnSpc>
              <a:buClr>
                <a:srgbClr val="00B0F0"/>
              </a:buClr>
              <a:buFont typeface="Wingdings" panose="05000000000000000000" charset="0"/>
              <a:buNone/>
            </a:pPr>
            <a:r>
              <a:rPr lang="en-US" altLang="zh-CN" sz="2000">
                <a:latin typeface="Times New Roman Regular" panose="02020603050405020304" charset="0"/>
                <a:ea typeface="微软雅黑" charset="-122"/>
                <a:cs typeface="Times New Roman Regular" panose="02020603050405020304" charset="0"/>
                <a:sym typeface="+mn-ea"/>
              </a:rPr>
              <a:t>printf(“</a:t>
            </a:r>
            <a:r>
              <a:rPr lang="zh-CN" altLang="en-US" sz="2000">
                <a:latin typeface="Times New Roman Regular" panose="02020603050405020304" charset="0"/>
                <a:ea typeface="微软雅黑" charset="-122"/>
                <a:cs typeface="Times New Roman Regular" panose="02020603050405020304" charset="0"/>
                <a:sym typeface="+mn-ea"/>
              </a:rPr>
              <a:t>请输入除数</a:t>
            </a:r>
            <a:r>
              <a:rPr lang="en-US" altLang="zh-CN" sz="2000">
                <a:latin typeface="Times New Roman Regular" panose="02020603050405020304" charset="0"/>
                <a:ea typeface="微软雅黑" charset="-122"/>
                <a:cs typeface="Times New Roman Regular" panose="02020603050405020304" charset="0"/>
                <a:sym typeface="+mn-ea"/>
              </a:rPr>
              <a:t>:”);</a:t>
            </a:r>
            <a:endParaRPr lang="en-US" altLang="zh-CN" sz="2000">
              <a:latin typeface="Times New Roman Regular" panose="02020603050405020304" charset="0"/>
              <a:ea typeface="微软雅黑" charset="-122"/>
              <a:cs typeface="Times New Roman Regular" panose="02020603050405020304" charset="0"/>
              <a:sym typeface="+mn-ea"/>
            </a:endParaRPr>
          </a:p>
          <a:p>
            <a:pPr lvl="1" indent="0" algn="just">
              <a:lnSpc>
                <a:spcPct val="200000"/>
              </a:lnSpc>
              <a:buClr>
                <a:srgbClr val="00B0F0"/>
              </a:buClr>
              <a:buFont typeface="Wingdings" panose="05000000000000000000" charset="0"/>
              <a:buNone/>
            </a:pPr>
            <a:r>
              <a:rPr lang="en-US" altLang="zh-CN" sz="2000">
                <a:latin typeface="Times New Roman Regular" panose="02020603050405020304" charset="0"/>
                <a:ea typeface="微软雅黑" charset="-122"/>
                <a:cs typeface="Times New Roman Regular" panose="02020603050405020304" charset="0"/>
                <a:sym typeface="+mn-ea"/>
              </a:rPr>
              <a:t>scanf(“%d”,&amp;y);</a:t>
            </a:r>
            <a:endParaRPr lang="en-US" altLang="zh-CN" sz="2000">
              <a:latin typeface="Times New Roman Regular" panose="02020603050405020304" charset="0"/>
              <a:ea typeface="微软雅黑" charset="-122"/>
              <a:cs typeface="Times New Roman Regular" panose="02020603050405020304" charset="0"/>
              <a:sym typeface="+mn-ea"/>
            </a:endParaRPr>
          </a:p>
          <a:p>
            <a:pPr lvl="1" indent="0" algn="just">
              <a:lnSpc>
                <a:spcPct val="200000"/>
              </a:lnSpc>
              <a:buClr>
                <a:srgbClr val="00B0F0"/>
              </a:buClr>
              <a:buFont typeface="Wingdings" panose="05000000000000000000" charset="0"/>
              <a:buNone/>
            </a:pPr>
            <a:r>
              <a:rPr lang="en-US" altLang="zh-CN" sz="2000">
                <a:latin typeface="Times New Roman Regular" panose="02020603050405020304" charset="0"/>
                <a:ea typeface="微软雅黑" charset="-122"/>
                <a:cs typeface="Times New Roman Regular" panose="02020603050405020304" charset="0"/>
                <a:sym typeface="+mn-ea"/>
              </a:rPr>
              <a:t>ASSERT(y==0);          //</a:t>
            </a:r>
            <a:r>
              <a:rPr lang="zh-CN" altLang="en-US" sz="2000">
                <a:latin typeface="Times New Roman Regular" panose="02020603050405020304" charset="0"/>
                <a:ea typeface="微软雅黑" charset="-122"/>
                <a:cs typeface="Times New Roman Regular" panose="02020603050405020304" charset="0"/>
                <a:sym typeface="+mn-ea"/>
              </a:rPr>
              <a:t>插入的桩（即</a:t>
            </a:r>
            <a:r>
              <a:rPr lang="zh-CN" altLang="en-US" sz="2000">
                <a:latin typeface="Times New Roman Regular" panose="02020603050405020304" charset="0"/>
                <a:ea typeface="微软雅黑" charset="-122"/>
                <a:cs typeface="Times New Roman Regular" panose="02020603050405020304" charset="0"/>
                <a:sym typeface="+mn-ea"/>
              </a:rPr>
              <a:t>探针代码）</a:t>
            </a:r>
            <a:endParaRPr lang="zh-CN" altLang="en-US" sz="2000">
              <a:latin typeface="Times New Roman Regular" panose="02020603050405020304" charset="0"/>
              <a:ea typeface="微软雅黑" charset="-122"/>
              <a:cs typeface="Times New Roman Regular" panose="02020603050405020304" charset="0"/>
              <a:sym typeface="+mn-ea"/>
            </a:endParaRPr>
          </a:p>
          <a:p>
            <a:pPr lvl="1" indent="0" algn="just">
              <a:lnSpc>
                <a:spcPct val="200000"/>
              </a:lnSpc>
              <a:buClr>
                <a:srgbClr val="00B0F0"/>
              </a:buClr>
              <a:buFont typeface="Wingdings" panose="05000000000000000000" charset="0"/>
              <a:buNone/>
            </a:pPr>
            <a:r>
              <a:rPr lang="en-US" altLang="zh-CN" sz="2000">
                <a:latin typeface="Times New Roman Regular" panose="02020603050405020304" charset="0"/>
                <a:ea typeface="微软雅黑" charset="-122"/>
                <a:cs typeface="Times New Roman Regular" panose="02020603050405020304" charset="0"/>
                <a:sym typeface="+mn-ea"/>
              </a:rPr>
              <a:t>printf(“%d”,x/y);</a:t>
            </a:r>
            <a:endParaRPr lang="en-US" altLang="zh-CN" sz="2000">
              <a:latin typeface="Times New Roman Regular" panose="02020603050405020304" charset="0"/>
              <a:ea typeface="微软雅黑" charset="-122"/>
              <a:cs typeface="Times New Roman Regular" panose="02020603050405020304" charset="0"/>
              <a:sym typeface="+mn-ea"/>
            </a:endParaRPr>
          </a:p>
          <a:p>
            <a:pPr lvl="1" indent="0" algn="just">
              <a:lnSpc>
                <a:spcPct val="200000"/>
              </a:lnSpc>
              <a:buClr>
                <a:srgbClr val="00B0F0"/>
              </a:buClr>
              <a:buFont typeface="Wingdings" panose="05000000000000000000" charset="0"/>
              <a:buNone/>
            </a:pPr>
            <a:r>
              <a:rPr lang="en-US" altLang="zh-CN" sz="2000">
                <a:latin typeface="Times New Roman Regular" panose="02020603050405020304" charset="0"/>
                <a:ea typeface="微软雅黑" charset="-122"/>
                <a:cs typeface="Times New Roman Regular" panose="02020603050405020304" charset="0"/>
                <a:sym typeface="+mn-ea"/>
              </a:rPr>
              <a:t>return 0;</a:t>
            </a:r>
            <a:endParaRPr lang="en-US" altLang="zh-CN" sz="2000">
              <a:latin typeface="Times New Roman Regular" panose="02020603050405020304" charset="0"/>
              <a:ea typeface="微软雅黑" charset="-122"/>
              <a:cs typeface="Times New Roman Regular" panose="02020603050405020304" charset="0"/>
              <a:sym typeface="+mn-ea"/>
            </a:endParaRPr>
          </a:p>
          <a:p>
            <a:pPr lvl="0" indent="0" algn="just">
              <a:lnSpc>
                <a:spcPct val="200000"/>
              </a:lnSpc>
              <a:buClr>
                <a:srgbClr val="00B0F0"/>
              </a:buClr>
              <a:buFont typeface="Wingdings" panose="05000000000000000000" charset="0"/>
              <a:buNone/>
            </a:pPr>
            <a:r>
              <a:rPr lang="en-US" altLang="zh-CN" sz="2000">
                <a:latin typeface="Times New Roman Regular" panose="02020603050405020304" charset="0"/>
                <a:ea typeface="微软雅黑" charset="-122"/>
                <a:cs typeface="Times New Roman Regular" panose="02020603050405020304" charset="0"/>
                <a:sym typeface="+mn-ea"/>
              </a:rPr>
              <a:t>}</a:t>
            </a:r>
            <a:endParaRPr lang="en-US" altLang="zh-CN" sz="2000">
              <a:latin typeface="Times New Roman Regular" panose="02020603050405020304" charset="0"/>
              <a:ea typeface="微软雅黑" charset="-122"/>
              <a:cs typeface="Times New Roman Regular" panose="02020603050405020304" charset="0"/>
              <a:sym typeface="+mn-ea"/>
            </a:endParaRPr>
          </a:p>
        </p:txBody>
      </p:sp>
      <p:sp>
        <p:nvSpPr>
          <p:cNvPr id="5" name="文本框 4"/>
          <p:cNvSpPr txBox="1"/>
          <p:nvPr/>
        </p:nvSpPr>
        <p:spPr>
          <a:xfrm>
            <a:off x="1638300" y="904875"/>
            <a:ext cx="671830" cy="5742940"/>
          </a:xfrm>
          <a:prstGeom prst="rect">
            <a:avLst/>
          </a:prstGeom>
          <a:noFill/>
        </p:spPr>
        <p:txBody>
          <a:bodyPr wrap="square" rtlCol="0" anchor="t">
            <a:noAutofit/>
          </a:bodyPr>
          <a:p>
            <a:r>
              <a:rPr lang="en-US" altLang="zh-CN" sz="2000">
                <a:latin typeface="Times New Roman Regular" panose="02020603050405020304" charset="0"/>
                <a:ea typeface="微软雅黑" charset="-122"/>
                <a:cs typeface="Times New Roman Regular" panose="02020603050405020304" charset="0"/>
                <a:sym typeface="+mn-ea"/>
              </a:rPr>
              <a:t>6</a:t>
            </a:r>
            <a:endParaRPr lang="en-US" altLang="zh-CN" sz="2000">
              <a:latin typeface="Times New Roman Regular" panose="02020603050405020304" charset="0"/>
              <a:ea typeface="微软雅黑" charset="-122"/>
              <a:cs typeface="Times New Roman Regular" panose="02020603050405020304" charset="0"/>
              <a:sym typeface="+mn-ea"/>
            </a:endParaRPr>
          </a:p>
          <a:p>
            <a:endParaRPr lang="en-US" altLang="zh-CN" sz="2000">
              <a:latin typeface="Times New Roman Regular" panose="02020603050405020304" charset="0"/>
              <a:ea typeface="微软雅黑" charset="-122"/>
              <a:cs typeface="Times New Roman Regular" panose="02020603050405020304" charset="0"/>
              <a:sym typeface="+mn-ea"/>
            </a:endParaRPr>
          </a:p>
          <a:p>
            <a:r>
              <a:rPr lang="en-US" altLang="zh-CN" sz="2000">
                <a:latin typeface="Times New Roman Regular" panose="02020603050405020304" charset="0"/>
                <a:ea typeface="微软雅黑" charset="-122"/>
                <a:cs typeface="Times New Roman Regular" panose="02020603050405020304" charset="0"/>
                <a:sym typeface="+mn-ea"/>
              </a:rPr>
              <a:t>7</a:t>
            </a:r>
            <a:endParaRPr lang="en-US" altLang="zh-CN" sz="2000">
              <a:latin typeface="Times New Roman Regular" panose="02020603050405020304" charset="0"/>
              <a:ea typeface="微软雅黑" charset="-122"/>
              <a:cs typeface="Times New Roman Regular" panose="02020603050405020304" charset="0"/>
              <a:sym typeface="+mn-ea"/>
            </a:endParaRPr>
          </a:p>
          <a:p>
            <a:endParaRPr lang="en-US" altLang="zh-CN" sz="2000">
              <a:latin typeface="Times New Roman Regular" panose="02020603050405020304" charset="0"/>
              <a:ea typeface="微软雅黑" charset="-122"/>
              <a:cs typeface="Times New Roman Regular" panose="02020603050405020304" charset="0"/>
              <a:sym typeface="+mn-ea"/>
            </a:endParaRPr>
          </a:p>
          <a:p>
            <a:r>
              <a:rPr lang="en-US" altLang="zh-CN" sz="2000">
                <a:latin typeface="Times New Roman Regular" panose="02020603050405020304" charset="0"/>
                <a:ea typeface="微软雅黑" charset="-122"/>
                <a:cs typeface="Times New Roman Regular" panose="02020603050405020304" charset="0"/>
                <a:sym typeface="+mn-ea"/>
              </a:rPr>
              <a:t>8</a:t>
            </a:r>
            <a:endParaRPr lang="en-US" altLang="zh-CN" sz="2000">
              <a:latin typeface="Times New Roman Regular" panose="02020603050405020304" charset="0"/>
              <a:ea typeface="微软雅黑" charset="-122"/>
              <a:cs typeface="Times New Roman Regular" panose="02020603050405020304" charset="0"/>
              <a:sym typeface="+mn-ea"/>
            </a:endParaRPr>
          </a:p>
          <a:p>
            <a:endParaRPr lang="en-US" altLang="zh-CN" sz="2000">
              <a:latin typeface="Times New Roman Regular" panose="02020603050405020304" charset="0"/>
              <a:ea typeface="微软雅黑" charset="-122"/>
              <a:cs typeface="Times New Roman Regular" panose="02020603050405020304" charset="0"/>
              <a:sym typeface="+mn-ea"/>
            </a:endParaRPr>
          </a:p>
          <a:p>
            <a:r>
              <a:rPr lang="en-US" altLang="zh-CN" sz="2000">
                <a:latin typeface="Times New Roman Regular" panose="02020603050405020304" charset="0"/>
                <a:ea typeface="微软雅黑" charset="-122"/>
                <a:cs typeface="Times New Roman Regular" panose="02020603050405020304" charset="0"/>
                <a:sym typeface="+mn-ea"/>
              </a:rPr>
              <a:t>9</a:t>
            </a:r>
            <a:endParaRPr lang="en-US" altLang="zh-CN" sz="2000">
              <a:latin typeface="Times New Roman Regular" panose="02020603050405020304" charset="0"/>
              <a:ea typeface="微软雅黑" charset="-122"/>
              <a:cs typeface="Times New Roman Regular" panose="02020603050405020304" charset="0"/>
              <a:sym typeface="+mn-ea"/>
            </a:endParaRPr>
          </a:p>
          <a:p>
            <a:endParaRPr lang="en-US" altLang="zh-CN" sz="2000">
              <a:latin typeface="Times New Roman Regular" panose="02020603050405020304" charset="0"/>
              <a:ea typeface="微软雅黑" charset="-122"/>
              <a:cs typeface="Times New Roman Regular" panose="02020603050405020304" charset="0"/>
              <a:sym typeface="+mn-ea"/>
            </a:endParaRPr>
          </a:p>
          <a:p>
            <a:r>
              <a:rPr lang="en-US" altLang="zh-CN" sz="2000">
                <a:latin typeface="Times New Roman Regular" panose="02020603050405020304" charset="0"/>
                <a:ea typeface="微软雅黑" charset="-122"/>
                <a:cs typeface="Times New Roman Regular" panose="02020603050405020304" charset="0"/>
                <a:sym typeface="+mn-ea"/>
              </a:rPr>
              <a:t>10</a:t>
            </a:r>
            <a:endParaRPr lang="en-US" altLang="zh-CN" sz="2000">
              <a:latin typeface="Times New Roman Regular" panose="02020603050405020304" charset="0"/>
              <a:ea typeface="微软雅黑" charset="-122"/>
              <a:cs typeface="Times New Roman Regular" panose="02020603050405020304" charset="0"/>
              <a:sym typeface="+mn-ea"/>
            </a:endParaRPr>
          </a:p>
          <a:p>
            <a:endParaRPr lang="en-US" altLang="zh-CN" sz="2000">
              <a:latin typeface="Times New Roman Regular" panose="02020603050405020304" charset="0"/>
              <a:ea typeface="微软雅黑" charset="-122"/>
              <a:cs typeface="Times New Roman Regular" panose="02020603050405020304" charset="0"/>
              <a:sym typeface="+mn-ea"/>
            </a:endParaRPr>
          </a:p>
          <a:p>
            <a:r>
              <a:rPr lang="en-US" altLang="zh-CN" sz="2000">
                <a:latin typeface="Times New Roman Regular" panose="02020603050405020304" charset="0"/>
                <a:ea typeface="微软雅黑" charset="-122"/>
                <a:cs typeface="Times New Roman Regular" panose="02020603050405020304" charset="0"/>
                <a:sym typeface="+mn-ea"/>
              </a:rPr>
              <a:t>11</a:t>
            </a:r>
            <a:endParaRPr lang="en-US" altLang="zh-CN" sz="2000">
              <a:latin typeface="Times New Roman Regular" panose="02020603050405020304" charset="0"/>
              <a:ea typeface="微软雅黑" charset="-122"/>
              <a:cs typeface="Times New Roman Regular" panose="02020603050405020304" charset="0"/>
              <a:sym typeface="+mn-ea"/>
            </a:endParaRPr>
          </a:p>
          <a:p>
            <a:endParaRPr lang="en-US" altLang="zh-CN" sz="2000">
              <a:latin typeface="Times New Roman Regular" panose="02020603050405020304" charset="0"/>
              <a:ea typeface="微软雅黑" charset="-122"/>
              <a:cs typeface="Times New Roman Regular" panose="02020603050405020304" charset="0"/>
              <a:sym typeface="+mn-ea"/>
            </a:endParaRPr>
          </a:p>
          <a:p>
            <a:r>
              <a:rPr lang="en-US" altLang="zh-CN" sz="2000">
                <a:latin typeface="Times New Roman Regular" panose="02020603050405020304" charset="0"/>
                <a:ea typeface="微软雅黑" charset="-122"/>
                <a:cs typeface="Times New Roman Regular" panose="02020603050405020304" charset="0"/>
                <a:sym typeface="+mn-ea"/>
              </a:rPr>
              <a:t>12</a:t>
            </a:r>
            <a:endParaRPr lang="en-US" altLang="zh-CN" sz="2000">
              <a:latin typeface="Times New Roman Regular" panose="02020603050405020304" charset="0"/>
              <a:ea typeface="微软雅黑" charset="-122"/>
              <a:cs typeface="Times New Roman Regular" panose="02020603050405020304" charset="0"/>
              <a:sym typeface="+mn-ea"/>
            </a:endParaRPr>
          </a:p>
          <a:p>
            <a:endParaRPr lang="en-US" altLang="zh-CN" sz="2000">
              <a:latin typeface="Times New Roman Regular" panose="02020603050405020304" charset="0"/>
              <a:ea typeface="微软雅黑" charset="-122"/>
              <a:cs typeface="Times New Roman Regular" panose="02020603050405020304" charset="0"/>
              <a:sym typeface="+mn-ea"/>
            </a:endParaRPr>
          </a:p>
          <a:p>
            <a:r>
              <a:rPr lang="en-US" altLang="zh-CN" sz="2000">
                <a:latin typeface="Times New Roman Regular" panose="02020603050405020304" charset="0"/>
                <a:ea typeface="微软雅黑" charset="-122"/>
                <a:cs typeface="Times New Roman Regular" panose="02020603050405020304" charset="0"/>
                <a:sym typeface="+mn-ea"/>
              </a:rPr>
              <a:t>13</a:t>
            </a:r>
            <a:endParaRPr lang="en-US" altLang="zh-CN" sz="2000">
              <a:latin typeface="Times New Roman Regular" panose="02020603050405020304" charset="0"/>
              <a:ea typeface="微软雅黑" charset="-122"/>
              <a:cs typeface="Times New Roman Regular" panose="02020603050405020304" charset="0"/>
              <a:sym typeface="+mn-ea"/>
            </a:endParaRPr>
          </a:p>
          <a:p>
            <a:endParaRPr lang="en-US" altLang="zh-CN" sz="2000">
              <a:latin typeface="Times New Roman Regular" panose="02020603050405020304" charset="0"/>
              <a:ea typeface="微软雅黑" charset="-122"/>
              <a:cs typeface="Times New Roman Regular" panose="02020603050405020304" charset="0"/>
              <a:sym typeface="+mn-ea"/>
            </a:endParaRPr>
          </a:p>
          <a:p>
            <a:r>
              <a:rPr lang="en-US" altLang="zh-CN" sz="2000">
                <a:latin typeface="Times New Roman Regular" panose="02020603050405020304" charset="0"/>
                <a:ea typeface="微软雅黑" charset="-122"/>
                <a:cs typeface="Times New Roman Regular" panose="02020603050405020304" charset="0"/>
                <a:sym typeface="+mn-ea"/>
              </a:rPr>
              <a:t>14</a:t>
            </a:r>
            <a:endParaRPr lang="en-US" altLang="zh-CN" sz="2000">
              <a:latin typeface="Times New Roman Regular" panose="02020603050405020304" charset="0"/>
              <a:ea typeface="微软雅黑" charset="-122"/>
              <a:cs typeface="Times New Roman Regular" panose="02020603050405020304" charset="0"/>
              <a:sym typeface="+mn-ea"/>
            </a:endParaRPr>
          </a:p>
          <a:p>
            <a:endParaRPr lang="en-US" altLang="zh-CN" sz="2000">
              <a:latin typeface="Times New Roman Regular" panose="02020603050405020304" charset="0"/>
              <a:ea typeface="微软雅黑" charset="-122"/>
              <a:cs typeface="Times New Roman Regular" panose="02020603050405020304" charset="0"/>
              <a:sym typeface="+mn-ea"/>
            </a:endParaRPr>
          </a:p>
          <a:p>
            <a:r>
              <a:rPr lang="en-US" altLang="zh-CN" sz="2000">
                <a:latin typeface="Times New Roman Regular" panose="02020603050405020304" charset="0"/>
                <a:ea typeface="微软雅黑" charset="-122"/>
                <a:cs typeface="Times New Roman Regular" panose="02020603050405020304" charset="0"/>
                <a:sym typeface="+mn-ea"/>
              </a:rPr>
              <a:t>15</a:t>
            </a:r>
            <a:endParaRPr lang="en-US" altLang="zh-CN" sz="2000">
              <a:latin typeface="Times New Roman Regular" panose="02020603050405020304" charset="0"/>
              <a:ea typeface="微软雅黑" charset="-122"/>
              <a:cs typeface="Times New Roman Regular"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4">
                                            <p:txEl>
                                              <p:pRg st="6" end="6"/>
                                            </p:txEl>
                                          </p:spTgt>
                                        </p:tgtEl>
                                        <p:attrNameLst>
                                          <p:attrName>style.color</p:attrName>
                                        </p:attrNameLst>
                                      </p:cBhvr>
                                      <p:to>
                                        <a:srgbClr val="bf122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程序插桩</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1727200" y="930910"/>
            <a:ext cx="8734425" cy="3784600"/>
          </a:xfrm>
          <a:prstGeom prst="rect">
            <a:avLst/>
          </a:prstGeom>
        </p:spPr>
        <p:txBody>
          <a:bodyPr wrap="square">
            <a:spAutoFit/>
          </a:bodyPr>
          <a:p>
            <a:pPr marL="457200" lvl="0" indent="-457200" algn="just">
              <a:lnSpc>
                <a:spcPct val="200000"/>
              </a:lnSpc>
              <a:buClr>
                <a:srgbClr val="00B0F0"/>
              </a:buClr>
              <a:buFont typeface="Wingdings" panose="05000000000000000000" charset="0"/>
              <a:buChar char=""/>
            </a:pPr>
            <a:r>
              <a:rPr lang="zh-CN" altLang="en-US" sz="2400">
                <a:latin typeface="微软雅黑" charset="-122"/>
                <a:ea typeface="微软雅黑" charset="-122"/>
                <a:sym typeface="+mn-ea"/>
              </a:rPr>
              <a:t>设计程序插桩需要考虑的问题</a:t>
            </a:r>
            <a:r>
              <a:rPr lang="zh-CN" altLang="en-US" sz="2400">
                <a:latin typeface="微软雅黑" charset="-122"/>
                <a:ea typeface="微软雅黑" charset="-122"/>
                <a:sym typeface="+mn-ea"/>
              </a:rPr>
              <a:t>包括：</a:t>
            </a:r>
            <a:endParaRPr lang="zh-CN" altLang="en-US" sz="2400">
              <a:latin typeface="微软雅黑" charset="-122"/>
              <a:ea typeface="微软雅黑" charset="-122"/>
              <a:sym typeface="+mn-ea"/>
            </a:endParaRPr>
          </a:p>
          <a:p>
            <a:pPr lvl="0" indent="0" algn="just">
              <a:lnSpc>
                <a:spcPct val="200000"/>
              </a:lnSpc>
              <a:buClr>
                <a:srgbClr val="00B0F0"/>
              </a:buClr>
              <a:buFont typeface="Wingdings" panose="05000000000000000000" charset="0"/>
              <a:buNone/>
            </a:pPr>
            <a:r>
              <a:rPr lang="zh-CN" altLang="en-US" sz="2400">
                <a:latin typeface="微软雅黑" charset="-122"/>
                <a:ea typeface="微软雅黑" charset="-122"/>
                <a:sym typeface="+mn-ea"/>
              </a:rPr>
              <a:t>（</a:t>
            </a:r>
            <a:r>
              <a:rPr lang="en-US" altLang="zh-CN" sz="2400">
                <a:latin typeface="微软雅黑" charset="-122"/>
                <a:ea typeface="微软雅黑" charset="-122"/>
                <a:sym typeface="+mn-ea"/>
              </a:rPr>
              <a:t>1</a:t>
            </a:r>
            <a:r>
              <a:rPr lang="zh-CN" altLang="en-US" sz="2400">
                <a:latin typeface="微软雅黑" charset="-122"/>
                <a:ea typeface="微软雅黑" charset="-122"/>
                <a:sym typeface="+mn-ea"/>
              </a:rPr>
              <a:t>）探测哪些</a:t>
            </a:r>
            <a:r>
              <a:rPr lang="zh-CN" altLang="en-US" sz="2400">
                <a:latin typeface="微软雅黑" charset="-122"/>
                <a:ea typeface="微软雅黑" charset="-122"/>
                <a:sym typeface="+mn-ea"/>
              </a:rPr>
              <a:t>信息</a:t>
            </a:r>
            <a:endParaRPr lang="zh-CN" altLang="en-US" sz="2400">
              <a:latin typeface="微软雅黑" charset="-122"/>
              <a:ea typeface="微软雅黑" charset="-122"/>
              <a:sym typeface="+mn-ea"/>
            </a:endParaRPr>
          </a:p>
          <a:p>
            <a:pPr lvl="0" indent="0" algn="just">
              <a:lnSpc>
                <a:spcPct val="200000"/>
              </a:lnSpc>
              <a:buClr>
                <a:srgbClr val="00B0F0"/>
              </a:buClr>
              <a:buFont typeface="Wingdings" panose="05000000000000000000" charset="0"/>
              <a:buNone/>
            </a:pPr>
            <a:r>
              <a:rPr lang="zh-CN" altLang="en-US" sz="2400">
                <a:latin typeface="微软雅黑" charset="-122"/>
                <a:ea typeface="微软雅黑" charset="-122"/>
                <a:sym typeface="+mn-ea"/>
              </a:rPr>
              <a:t>（</a:t>
            </a:r>
            <a:r>
              <a:rPr lang="en-US" altLang="zh-CN" sz="2400">
                <a:latin typeface="微软雅黑" charset="-122"/>
                <a:ea typeface="微软雅黑" charset="-122"/>
                <a:sym typeface="+mn-ea"/>
              </a:rPr>
              <a:t>2</a:t>
            </a:r>
            <a:r>
              <a:rPr lang="zh-CN" altLang="en-US" sz="2400">
                <a:latin typeface="微软雅黑" charset="-122"/>
                <a:ea typeface="微软雅黑" charset="-122"/>
                <a:sym typeface="+mn-ea"/>
              </a:rPr>
              <a:t>）在程序的什么部位设置</a:t>
            </a:r>
            <a:r>
              <a:rPr lang="zh-CN" altLang="en-US" sz="2400">
                <a:latin typeface="微软雅黑" charset="-122"/>
                <a:ea typeface="微软雅黑" charset="-122"/>
                <a:sym typeface="+mn-ea"/>
              </a:rPr>
              <a:t>探测点</a:t>
            </a:r>
            <a:endParaRPr lang="zh-CN" altLang="en-US" sz="2400">
              <a:latin typeface="微软雅黑" charset="-122"/>
              <a:ea typeface="微软雅黑" charset="-122"/>
              <a:sym typeface="+mn-ea"/>
            </a:endParaRPr>
          </a:p>
          <a:p>
            <a:pPr lvl="0" indent="0" algn="just">
              <a:lnSpc>
                <a:spcPct val="200000"/>
              </a:lnSpc>
              <a:buClr>
                <a:srgbClr val="00B0F0"/>
              </a:buClr>
              <a:buFont typeface="Wingdings" panose="05000000000000000000" charset="0"/>
              <a:buNone/>
            </a:pPr>
            <a:r>
              <a:rPr lang="zh-CN" altLang="en-US" sz="2400">
                <a:latin typeface="微软雅黑" charset="-122"/>
                <a:ea typeface="微软雅黑" charset="-122"/>
                <a:sym typeface="+mn-ea"/>
              </a:rPr>
              <a:t>（</a:t>
            </a:r>
            <a:r>
              <a:rPr lang="en-US" altLang="zh-CN" sz="2400">
                <a:latin typeface="微软雅黑" charset="-122"/>
                <a:ea typeface="微软雅黑" charset="-122"/>
                <a:sym typeface="+mn-ea"/>
              </a:rPr>
              <a:t>3</a:t>
            </a:r>
            <a:r>
              <a:rPr lang="zh-CN" altLang="en-US" sz="2400">
                <a:latin typeface="微软雅黑" charset="-122"/>
                <a:ea typeface="微软雅黑" charset="-122"/>
                <a:sym typeface="+mn-ea"/>
              </a:rPr>
              <a:t>）需要设置多少个</a:t>
            </a:r>
            <a:r>
              <a:rPr lang="zh-CN" altLang="en-US" sz="2400">
                <a:latin typeface="微软雅黑" charset="-122"/>
                <a:ea typeface="微软雅黑" charset="-122"/>
                <a:sym typeface="+mn-ea"/>
              </a:rPr>
              <a:t>探测点</a:t>
            </a:r>
            <a:endParaRPr lang="zh-CN" altLang="en-US" sz="2400">
              <a:latin typeface="微软雅黑" charset="-122"/>
              <a:ea typeface="微软雅黑" charset="-122"/>
              <a:sym typeface="+mn-ea"/>
            </a:endParaRPr>
          </a:p>
          <a:p>
            <a:pPr marL="457200" lvl="0" indent="-457200" algn="just">
              <a:lnSpc>
                <a:spcPct val="200000"/>
              </a:lnSpc>
              <a:buClr>
                <a:srgbClr val="00B0F0"/>
              </a:buClr>
              <a:buFont typeface="Wingdings" panose="05000000000000000000" charset="0"/>
              <a:buChar char=""/>
            </a:pPr>
            <a:endParaRPr lang="zh-CN" altLang="en-US" sz="2400">
              <a:latin typeface="微软雅黑" charset="-122"/>
              <a:ea typeface="微软雅黑" charset="-122"/>
              <a:sym typeface="+mn-ea"/>
            </a:endParaRPr>
          </a:p>
        </p:txBody>
      </p:sp>
      <p:sp>
        <p:nvSpPr>
          <p:cNvPr id="3" name="文本框 2"/>
          <p:cNvSpPr txBox="1"/>
          <p:nvPr/>
        </p:nvSpPr>
        <p:spPr>
          <a:xfrm>
            <a:off x="7633970" y="2275205"/>
            <a:ext cx="3048635" cy="460375"/>
          </a:xfrm>
          <a:prstGeom prst="rect">
            <a:avLst/>
          </a:prstGeom>
          <a:noFill/>
        </p:spPr>
        <p:txBody>
          <a:bodyPr wrap="square" rtlCol="0" anchor="t">
            <a:spAutoFit/>
          </a:bodyPr>
          <a:p>
            <a:r>
              <a:rPr lang="zh-CN" altLang="en-US" sz="2400">
                <a:solidFill>
                  <a:schemeClr val="accent5"/>
                </a:solidFill>
                <a:latin typeface="微软雅黑" charset="-122"/>
                <a:ea typeface="微软雅黑" charset="-122"/>
                <a:sym typeface="+mn-ea"/>
              </a:rPr>
              <a:t>结合具体题目解决</a:t>
            </a:r>
            <a:endParaRPr lang="zh-CN" altLang="en-US" sz="2400">
              <a:solidFill>
                <a:schemeClr val="accent5"/>
              </a:solidFill>
              <a:latin typeface="微软雅黑" charset="-122"/>
              <a:ea typeface="微软雅黑" charset="-122"/>
              <a:sym typeface="+mn-ea"/>
            </a:endParaRPr>
          </a:p>
        </p:txBody>
      </p:sp>
      <p:sp>
        <p:nvSpPr>
          <p:cNvPr id="4" name="右大括号 3"/>
          <p:cNvSpPr/>
          <p:nvPr/>
        </p:nvSpPr>
        <p:spPr>
          <a:xfrm>
            <a:off x="7143115" y="1944370"/>
            <a:ext cx="313055" cy="1122045"/>
          </a:xfrm>
          <a:prstGeom prst="rightBrace">
            <a:avLst/>
          </a:prstGeom>
          <a:ln w="34925" cap="flat" cmpd="sng">
            <a:solidFill>
              <a:schemeClr val="accent1">
                <a:shade val="50000"/>
              </a:schemeClr>
            </a:solidFill>
            <a:prstDash val="solid"/>
            <a:miter lim="800000"/>
            <a:headEnd type="none"/>
            <a:tailEnd type="none"/>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 name="文本框 4"/>
          <p:cNvSpPr txBox="1"/>
          <p:nvPr/>
        </p:nvSpPr>
        <p:spPr>
          <a:xfrm>
            <a:off x="2514600" y="3889375"/>
            <a:ext cx="6096000" cy="2968625"/>
          </a:xfrm>
          <a:prstGeom prst="rect">
            <a:avLst/>
          </a:prstGeom>
          <a:noFill/>
        </p:spPr>
        <p:txBody>
          <a:bodyPr wrap="square" rtlCol="0" anchor="t">
            <a:spAutoFit/>
          </a:bodyPr>
          <a:p>
            <a:pPr marL="457200" indent="-457200">
              <a:lnSpc>
                <a:spcPct val="130000"/>
              </a:lnSpc>
              <a:buFont typeface="+mj-ea"/>
              <a:buAutoNum type="circleNumDbPlain"/>
            </a:pPr>
            <a:r>
              <a:rPr lang="zh-CN" altLang="en-US" sz="2400">
                <a:latin typeface="微软雅黑" charset="-122"/>
                <a:ea typeface="微软雅黑" charset="-122"/>
                <a:sym typeface="+mn-ea"/>
              </a:rPr>
              <a:t>程序的第</a:t>
            </a:r>
            <a:r>
              <a:rPr lang="en-US" altLang="zh-CN" sz="2400">
                <a:latin typeface="微软雅黑" charset="-122"/>
                <a:ea typeface="微软雅黑" charset="-122"/>
                <a:sym typeface="+mn-ea"/>
              </a:rPr>
              <a:t>1</a:t>
            </a:r>
            <a:r>
              <a:rPr lang="zh-CN" altLang="en-US" sz="2400">
                <a:latin typeface="微软雅黑" charset="-122"/>
                <a:ea typeface="微软雅黑" charset="-122"/>
                <a:sym typeface="+mn-ea"/>
              </a:rPr>
              <a:t>个可执行语句</a:t>
            </a:r>
            <a:r>
              <a:rPr lang="zh-CN" altLang="en-US" sz="2400">
                <a:latin typeface="微软雅黑" charset="-122"/>
                <a:ea typeface="微软雅黑" charset="-122"/>
                <a:sym typeface="+mn-ea"/>
              </a:rPr>
              <a:t>之前；</a:t>
            </a:r>
            <a:endParaRPr lang="zh-CN" altLang="en-US" sz="2400">
              <a:latin typeface="微软雅黑" charset="-122"/>
              <a:ea typeface="微软雅黑" charset="-122"/>
              <a:sym typeface="+mn-ea"/>
            </a:endParaRPr>
          </a:p>
          <a:p>
            <a:pPr marL="457200" indent="-457200">
              <a:lnSpc>
                <a:spcPct val="130000"/>
              </a:lnSpc>
              <a:buFont typeface="+mj-ea"/>
              <a:buAutoNum type="circleNumDbPlain"/>
            </a:pPr>
            <a:r>
              <a:rPr lang="en-US" altLang="zh-CN" sz="2400">
                <a:latin typeface="微软雅黑" charset="-122"/>
                <a:ea typeface="微软雅黑" charset="-122"/>
                <a:sym typeface="+mn-ea"/>
              </a:rPr>
              <a:t>for</a:t>
            </a:r>
            <a:r>
              <a:rPr lang="zh-CN" altLang="en-US" sz="2400">
                <a:latin typeface="微软雅黑" charset="-122"/>
                <a:ea typeface="微软雅黑" charset="-122"/>
                <a:sym typeface="+mn-ea"/>
              </a:rPr>
              <a:t>、</a:t>
            </a:r>
            <a:r>
              <a:rPr lang="en-US" altLang="zh-CN" sz="2400">
                <a:latin typeface="微软雅黑" charset="-122"/>
                <a:ea typeface="微软雅黑" charset="-122"/>
                <a:sym typeface="+mn-ea"/>
              </a:rPr>
              <a:t>do</a:t>
            </a:r>
            <a:r>
              <a:rPr lang="zh-CN" altLang="en-US" sz="2400">
                <a:latin typeface="微软雅黑" charset="-122"/>
                <a:ea typeface="微软雅黑" charset="-122"/>
                <a:sym typeface="+mn-ea"/>
              </a:rPr>
              <a:t>、</a:t>
            </a:r>
            <a:r>
              <a:rPr lang="en-US" altLang="zh-CN" sz="2400">
                <a:latin typeface="微软雅黑" charset="-122"/>
                <a:ea typeface="微软雅黑" charset="-122"/>
                <a:sym typeface="+mn-ea"/>
              </a:rPr>
              <a:t>do while</a:t>
            </a:r>
            <a:r>
              <a:rPr lang="zh-CN" altLang="en-US" sz="2400">
                <a:latin typeface="微软雅黑" charset="-122"/>
                <a:ea typeface="微软雅黑" charset="-122"/>
                <a:sym typeface="+mn-ea"/>
              </a:rPr>
              <a:t>等循环语句</a:t>
            </a:r>
            <a:r>
              <a:rPr lang="zh-CN" altLang="en-US" sz="2400">
                <a:latin typeface="微软雅黑" charset="-122"/>
                <a:ea typeface="微软雅黑" charset="-122"/>
                <a:sym typeface="+mn-ea"/>
              </a:rPr>
              <a:t>处；</a:t>
            </a:r>
            <a:endParaRPr lang="zh-CN" altLang="en-US" sz="2400">
              <a:latin typeface="微软雅黑" charset="-122"/>
              <a:ea typeface="微软雅黑" charset="-122"/>
              <a:sym typeface="+mn-ea"/>
            </a:endParaRPr>
          </a:p>
          <a:p>
            <a:pPr marL="457200" indent="-457200">
              <a:lnSpc>
                <a:spcPct val="130000"/>
              </a:lnSpc>
              <a:buFont typeface="+mj-ea"/>
              <a:buAutoNum type="circleNumDbPlain"/>
            </a:pPr>
            <a:r>
              <a:rPr lang="en-US" altLang="zh-CN" sz="2400">
                <a:latin typeface="微软雅黑" charset="-122"/>
                <a:ea typeface="微软雅黑" charset="-122"/>
                <a:sym typeface="+mn-ea"/>
              </a:rPr>
              <a:t>if</a:t>
            </a:r>
            <a:r>
              <a:rPr lang="zh-CN" altLang="en-US" sz="2400">
                <a:latin typeface="微软雅黑" charset="-122"/>
                <a:ea typeface="微软雅黑" charset="-122"/>
                <a:sym typeface="+mn-ea"/>
              </a:rPr>
              <a:t>、</a:t>
            </a:r>
            <a:r>
              <a:rPr lang="en-US" altLang="zh-CN" sz="2400">
                <a:latin typeface="微软雅黑" charset="-122"/>
                <a:ea typeface="微软雅黑" charset="-122"/>
                <a:sym typeface="+mn-ea"/>
              </a:rPr>
              <a:t>else if</a:t>
            </a:r>
            <a:r>
              <a:rPr lang="zh-CN" altLang="en-US" sz="2400">
                <a:latin typeface="微软雅黑" charset="-122"/>
                <a:ea typeface="微软雅黑" charset="-122"/>
                <a:sym typeface="+mn-ea"/>
              </a:rPr>
              <a:t>、</a:t>
            </a:r>
            <a:r>
              <a:rPr lang="en-US" altLang="zh-CN" sz="2400">
                <a:latin typeface="微软雅黑" charset="-122"/>
                <a:ea typeface="微软雅黑" charset="-122"/>
                <a:sym typeface="+mn-ea"/>
              </a:rPr>
              <a:t>else</a:t>
            </a:r>
            <a:r>
              <a:rPr lang="zh-CN" altLang="en-US" sz="2400">
                <a:latin typeface="微软雅黑" charset="-122"/>
                <a:ea typeface="微软雅黑" charset="-122"/>
                <a:sym typeface="+mn-ea"/>
              </a:rPr>
              <a:t>、</a:t>
            </a:r>
            <a:r>
              <a:rPr lang="en-US" altLang="zh-CN" sz="2400">
                <a:latin typeface="微软雅黑" charset="-122"/>
                <a:ea typeface="微软雅黑" charset="-122"/>
                <a:sym typeface="+mn-ea"/>
              </a:rPr>
              <a:t>end if</a:t>
            </a:r>
            <a:r>
              <a:rPr lang="zh-CN" altLang="en-US" sz="2400">
                <a:latin typeface="微软雅黑" charset="-122"/>
                <a:ea typeface="微软雅黑" charset="-122"/>
                <a:sym typeface="+mn-ea"/>
              </a:rPr>
              <a:t>等；</a:t>
            </a:r>
            <a:endParaRPr lang="zh-CN" altLang="en-US" sz="2400">
              <a:latin typeface="微软雅黑" charset="-122"/>
              <a:ea typeface="微软雅黑" charset="-122"/>
              <a:sym typeface="+mn-ea"/>
            </a:endParaRPr>
          </a:p>
          <a:p>
            <a:pPr marL="457200" indent="-457200">
              <a:lnSpc>
                <a:spcPct val="130000"/>
              </a:lnSpc>
              <a:buFont typeface="+mj-ea"/>
              <a:buAutoNum type="circleNumDbPlain"/>
            </a:pPr>
            <a:r>
              <a:rPr lang="zh-CN" altLang="en-US" sz="2400">
                <a:latin typeface="微软雅黑" charset="-122"/>
                <a:ea typeface="微软雅黑" charset="-122"/>
                <a:sym typeface="+mn-ea"/>
              </a:rPr>
              <a:t>输入</a:t>
            </a:r>
            <a:r>
              <a:rPr lang="en-US" altLang="zh-CN" sz="2400">
                <a:latin typeface="微软雅黑" charset="-122"/>
                <a:ea typeface="微软雅黑" charset="-122"/>
                <a:sym typeface="+mn-ea"/>
              </a:rPr>
              <a:t>/</a:t>
            </a:r>
            <a:r>
              <a:rPr lang="zh-CN" altLang="en-US" sz="2400">
                <a:latin typeface="微软雅黑" charset="-122"/>
                <a:ea typeface="微软雅黑" charset="-122"/>
                <a:sym typeface="+mn-ea"/>
              </a:rPr>
              <a:t>输出语句</a:t>
            </a:r>
            <a:r>
              <a:rPr lang="zh-CN" altLang="en-US" sz="2400">
                <a:latin typeface="微软雅黑" charset="-122"/>
                <a:ea typeface="微软雅黑" charset="-122"/>
                <a:sym typeface="+mn-ea"/>
              </a:rPr>
              <a:t>之后；</a:t>
            </a:r>
            <a:endParaRPr lang="zh-CN" altLang="en-US" sz="2400">
              <a:latin typeface="微软雅黑" charset="-122"/>
              <a:ea typeface="微软雅黑" charset="-122"/>
              <a:sym typeface="+mn-ea"/>
            </a:endParaRPr>
          </a:p>
          <a:p>
            <a:pPr marL="457200" indent="-457200">
              <a:lnSpc>
                <a:spcPct val="130000"/>
              </a:lnSpc>
              <a:buFont typeface="+mj-ea"/>
              <a:buAutoNum type="circleNumDbPlain"/>
            </a:pPr>
            <a:r>
              <a:rPr lang="zh-CN" altLang="en-US" sz="2400">
                <a:latin typeface="微软雅黑" charset="-122"/>
                <a:ea typeface="微软雅黑" charset="-122"/>
                <a:sym typeface="+mn-ea"/>
              </a:rPr>
              <a:t>函数、过程、子程序调用语句</a:t>
            </a:r>
            <a:r>
              <a:rPr lang="zh-CN" altLang="en-US" sz="2400">
                <a:latin typeface="微软雅黑" charset="-122"/>
                <a:ea typeface="微软雅黑" charset="-122"/>
                <a:sym typeface="+mn-ea"/>
              </a:rPr>
              <a:t>之后；</a:t>
            </a:r>
            <a:endParaRPr lang="zh-CN" altLang="en-US" sz="2400">
              <a:latin typeface="微软雅黑" charset="-122"/>
              <a:ea typeface="微软雅黑" charset="-122"/>
              <a:sym typeface="+mn-ea"/>
            </a:endParaRPr>
          </a:p>
          <a:p>
            <a:pPr marL="457200" indent="-457200">
              <a:lnSpc>
                <a:spcPct val="130000"/>
              </a:lnSpc>
              <a:buFont typeface="+mj-ea"/>
              <a:buAutoNum type="circleNumDbPlain"/>
            </a:pPr>
            <a:r>
              <a:rPr lang="en-US" altLang="zh-CN" sz="2400">
                <a:latin typeface="微软雅黑" charset="-122"/>
                <a:ea typeface="微软雅黑" charset="-122"/>
                <a:sym typeface="+mn-ea"/>
              </a:rPr>
              <a:t>return</a:t>
            </a:r>
            <a:r>
              <a:rPr lang="zh-CN" altLang="en-US" sz="2400">
                <a:latin typeface="微软雅黑" charset="-122"/>
                <a:ea typeface="微软雅黑" charset="-122"/>
                <a:sym typeface="+mn-ea"/>
              </a:rPr>
              <a:t>语句之后</a:t>
            </a:r>
            <a:r>
              <a:rPr lang="zh-CN" altLang="en-US" sz="2400">
                <a:latin typeface="微软雅黑" charset="-122"/>
                <a:ea typeface="微软雅黑" charset="-122"/>
                <a:sym typeface="+mn-ea"/>
              </a:rPr>
              <a:t>等</a:t>
            </a:r>
            <a:endParaRPr lang="zh-CN" altLang="en-US" sz="2400">
              <a:latin typeface="微软雅黑" charset="-122"/>
              <a:ea typeface="微软雅黑"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程序插桩</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1727200" y="1211580"/>
            <a:ext cx="8734425" cy="5262245"/>
          </a:xfrm>
          <a:prstGeom prst="rect">
            <a:avLst/>
          </a:prstGeom>
        </p:spPr>
        <p:txBody>
          <a:bodyPr wrap="square">
            <a:spAutoFit/>
          </a:bodyPr>
          <a:p>
            <a:pPr marL="457200" lvl="0" indent="-457200" algn="just">
              <a:lnSpc>
                <a:spcPct val="200000"/>
              </a:lnSpc>
              <a:buClr>
                <a:srgbClr val="00B0F0"/>
              </a:buClr>
              <a:buFont typeface="Wingdings" panose="05000000000000000000" charset="0"/>
              <a:buChar char=""/>
            </a:pPr>
            <a:r>
              <a:rPr lang="zh-CN" altLang="en-US" sz="2400">
                <a:latin typeface="微软雅黑" charset="-122"/>
                <a:ea typeface="微软雅黑" charset="-122"/>
                <a:sym typeface="+mn-ea"/>
              </a:rPr>
              <a:t>程序插桩测试方法</a:t>
            </a:r>
            <a:r>
              <a:rPr lang="zh-CN" altLang="en-US" sz="2400">
                <a:solidFill>
                  <a:srgbClr val="E38E84"/>
                </a:solidFill>
                <a:latin typeface="微软雅黑" charset="-122"/>
                <a:ea typeface="微软雅黑" charset="-122"/>
                <a:sym typeface="+mn-ea"/>
              </a:rPr>
              <a:t>有效提高了代码测试覆盖率</a:t>
            </a:r>
            <a:r>
              <a:rPr lang="zh-CN" altLang="en-US" sz="2400">
                <a:latin typeface="微软雅黑" charset="-122"/>
                <a:ea typeface="微软雅黑" charset="-122"/>
                <a:sym typeface="+mn-ea"/>
              </a:rPr>
              <a:t>，但是插桩测试会带来</a:t>
            </a:r>
            <a:r>
              <a:rPr lang="zh-CN" altLang="en-US" sz="2400">
                <a:solidFill>
                  <a:srgbClr val="7030A0"/>
                </a:solidFill>
                <a:latin typeface="微软雅黑" charset="-122"/>
                <a:ea typeface="微软雅黑" charset="-122"/>
                <a:sym typeface="+mn-ea"/>
              </a:rPr>
              <a:t>代码膨胀、执行效率低下</a:t>
            </a:r>
            <a:r>
              <a:rPr lang="zh-CN" altLang="en-US" sz="2400">
                <a:latin typeface="微软雅黑" charset="-122"/>
                <a:ea typeface="微软雅黑" charset="-122"/>
                <a:sym typeface="+mn-ea"/>
              </a:rPr>
              <a:t>和</a:t>
            </a:r>
            <a:r>
              <a:rPr lang="en-US" altLang="zh-CN" sz="2400">
                <a:solidFill>
                  <a:srgbClr val="7030A0"/>
                </a:solidFill>
                <a:latin typeface="微软雅黑" charset="-122"/>
                <a:ea typeface="微软雅黑" charset="-122"/>
                <a:sym typeface="+mn-ea"/>
              </a:rPr>
              <a:t>HeisenBugs</a:t>
            </a:r>
            <a:r>
              <a:rPr lang="zh-CN" altLang="en-US" sz="2400">
                <a:latin typeface="微软雅黑" charset="-122"/>
                <a:ea typeface="微软雅黑" charset="-122"/>
                <a:sym typeface="+mn-ea"/>
              </a:rPr>
              <a:t>，在一般情况下插桩后的代码膨胀率在</a:t>
            </a:r>
            <a:r>
              <a:rPr lang="en-US" altLang="zh-CN" sz="2400">
                <a:latin typeface="微软雅黑" charset="-122"/>
                <a:ea typeface="微软雅黑" charset="-122"/>
                <a:sym typeface="+mn-ea"/>
              </a:rPr>
              <a:t>20%</a:t>
            </a:r>
            <a:r>
              <a:rPr lang="zh-CN" altLang="en-US" sz="2400">
                <a:latin typeface="微软雅黑" charset="-122"/>
                <a:ea typeface="微软雅黑" charset="-122"/>
                <a:sym typeface="+mn-ea"/>
              </a:rPr>
              <a:t>～</a:t>
            </a:r>
            <a:r>
              <a:rPr lang="en-US" altLang="zh-CN" sz="2400">
                <a:latin typeface="微软雅黑" charset="-122"/>
                <a:ea typeface="微软雅黑" charset="-122"/>
                <a:sym typeface="+mn-ea"/>
              </a:rPr>
              <a:t>40%</a:t>
            </a:r>
            <a:r>
              <a:rPr lang="zh-CN" altLang="en-US" sz="2400">
                <a:latin typeface="微软雅黑" charset="-122"/>
                <a:ea typeface="微软雅黑" charset="-122"/>
                <a:sym typeface="+mn-ea"/>
              </a:rPr>
              <a:t>，甚至能达到</a:t>
            </a:r>
            <a:r>
              <a:rPr lang="en-US" altLang="zh-CN" sz="2400">
                <a:latin typeface="微软雅黑" charset="-122"/>
                <a:ea typeface="微软雅黑" charset="-122"/>
                <a:sym typeface="+mn-ea"/>
              </a:rPr>
              <a:t>100%</a:t>
            </a:r>
            <a:r>
              <a:rPr lang="zh-CN" altLang="en-US" sz="2400">
                <a:latin typeface="微软雅黑" charset="-122"/>
                <a:ea typeface="微软雅黑" charset="-122"/>
                <a:sym typeface="+mn-ea"/>
              </a:rPr>
              <a:t>导致插桩测试</a:t>
            </a:r>
            <a:r>
              <a:rPr lang="zh-CN" altLang="en-US" sz="2400">
                <a:latin typeface="微软雅黑" charset="-122"/>
                <a:ea typeface="微软雅黑" charset="-122"/>
                <a:sym typeface="+mn-ea"/>
              </a:rPr>
              <a:t>失败。</a:t>
            </a:r>
            <a:endParaRPr lang="zh-CN" altLang="en-US" sz="2400">
              <a:latin typeface="微软雅黑" charset="-122"/>
              <a:ea typeface="微软雅黑" charset="-122"/>
              <a:sym typeface="+mn-ea"/>
            </a:endParaRPr>
          </a:p>
          <a:p>
            <a:pPr marL="457200" lvl="0" indent="-457200" algn="just">
              <a:lnSpc>
                <a:spcPct val="200000"/>
              </a:lnSpc>
              <a:buClr>
                <a:srgbClr val="00B0F0"/>
              </a:buClr>
              <a:buFont typeface="Wingdings" panose="05000000000000000000" charset="0"/>
              <a:buChar char=""/>
            </a:pPr>
            <a:endParaRPr lang="zh-CN" altLang="en-US" sz="2400">
              <a:latin typeface="微软雅黑" charset="-122"/>
              <a:ea typeface="微软雅黑" charset="-122"/>
              <a:sym typeface="+mn-ea"/>
            </a:endParaRPr>
          </a:p>
          <a:p>
            <a:pPr marL="457200" lvl="0" indent="-457200" algn="just">
              <a:lnSpc>
                <a:spcPct val="200000"/>
              </a:lnSpc>
              <a:buClr>
                <a:srgbClr val="00B0F0"/>
              </a:buClr>
              <a:buFont typeface="Wingdings" panose="05000000000000000000" charset="0"/>
              <a:buChar char=""/>
            </a:pPr>
            <a:r>
              <a:rPr lang="en-US" altLang="zh-CN" sz="2400">
                <a:latin typeface="微软雅黑" charset="-122"/>
                <a:ea typeface="微软雅黑" charset="-122"/>
                <a:sym typeface="+mn-ea"/>
              </a:rPr>
              <a:t>HeisenBugs</a:t>
            </a:r>
            <a:r>
              <a:rPr lang="zh-CN" altLang="en-US" sz="2400">
                <a:latin typeface="微软雅黑" charset="-122"/>
                <a:ea typeface="微软雅黑" charset="-122"/>
                <a:sym typeface="+mn-ea"/>
              </a:rPr>
              <a:t>，即海森堡</a:t>
            </a:r>
            <a:r>
              <a:rPr lang="en-US" altLang="zh-CN" sz="2400">
                <a:latin typeface="微软雅黑" charset="-122"/>
                <a:ea typeface="微软雅黑" charset="-122"/>
                <a:sym typeface="+mn-ea"/>
              </a:rPr>
              <a:t>Bug</a:t>
            </a:r>
            <a:r>
              <a:rPr lang="zh-CN" altLang="en-US" sz="2400">
                <a:latin typeface="微软雅黑" charset="-122"/>
                <a:ea typeface="微软雅黑" charset="-122"/>
                <a:sym typeface="+mn-ea"/>
              </a:rPr>
              <a:t>，它是一种软件缺陷，这种缺陷重现率很低，当人们</a:t>
            </a:r>
            <a:r>
              <a:rPr lang="zh-CN" altLang="en-US" sz="2400">
                <a:latin typeface="微软雅黑" charset="-122"/>
                <a:ea typeface="微软雅黑" charset="-122"/>
                <a:sym typeface="+mn-ea"/>
              </a:rPr>
              <a:t>试图研究时</a:t>
            </a:r>
            <a:r>
              <a:rPr lang="en-US" altLang="zh-CN" sz="2400">
                <a:latin typeface="微软雅黑" charset="-122"/>
                <a:ea typeface="微软雅黑" charset="-122"/>
                <a:sym typeface="+mn-ea"/>
              </a:rPr>
              <a:t>bug</a:t>
            </a:r>
            <a:r>
              <a:rPr lang="zh-CN" altLang="en-US" sz="2400">
                <a:latin typeface="微软雅黑" charset="-122"/>
                <a:ea typeface="微软雅黑" charset="-122"/>
                <a:sym typeface="+mn-ea"/>
              </a:rPr>
              <a:t>会消失或</a:t>
            </a:r>
            <a:r>
              <a:rPr lang="zh-CN" altLang="en-US" sz="2400">
                <a:latin typeface="微软雅黑" charset="-122"/>
                <a:ea typeface="微软雅黑" charset="-122"/>
                <a:sym typeface="+mn-ea"/>
              </a:rPr>
              <a:t>改变行为。</a:t>
            </a:r>
            <a:endParaRPr lang="zh-CN" altLang="en-US" sz="2400">
              <a:latin typeface="微软雅黑" charset="-122"/>
              <a:ea typeface="微软雅黑"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32805" y="3628390"/>
            <a:ext cx="5827395" cy="504190"/>
          </a:xfrm>
          <a:prstGeom prst="rect">
            <a:avLst/>
          </a:prstGeom>
        </p:spPr>
        <p:txBody>
          <a:bodyPr lIns="0" tIns="0" rIns="0" bIns="0">
            <a:noAutofit/>
          </a:bodyPr>
          <a:lstStyle/>
          <a:p>
            <a:pPr>
              <a:lnSpc>
                <a:spcPts val="4075"/>
              </a:lnSpc>
            </a:pPr>
            <a:r>
              <a:rPr lang="zh-CN" altLang="en-US" sz="4500" dirty="0">
                <a:solidFill>
                  <a:schemeClr val="tx1"/>
                </a:solidFill>
                <a:latin typeface="微软雅黑" charset="-122"/>
                <a:sym typeface="+mn-ea"/>
              </a:rPr>
              <a:t>白盒测试应用方法</a:t>
            </a:r>
            <a:r>
              <a:rPr lang="zh-CN" altLang="en-US" sz="4500" dirty="0">
                <a:solidFill>
                  <a:schemeClr val="tx1"/>
                </a:solidFill>
                <a:latin typeface="微软雅黑" charset="-122"/>
                <a:sym typeface="+mn-ea"/>
              </a:rPr>
              <a:t>策略</a:t>
            </a:r>
            <a:endParaRPr lang="zh-CN" altLang="en-US" sz="45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06</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白盒测试应用方法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策略</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69405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以下是白盒测试综合应用</a:t>
            </a:r>
            <a:r>
              <a:rPr kumimoji="1" lang="zh-CN" altLang="en-US" sz="2800" dirty="0">
                <a:latin typeface="微软雅黑" charset="0"/>
                <a:ea typeface="微软雅黑" charset="0"/>
                <a:cs typeface="+mn-ea"/>
                <a:sym typeface="+mn-ea"/>
              </a:rPr>
              <a:t>策略：</a:t>
            </a:r>
            <a:endParaRPr kumimoji="1" lang="zh-CN" altLang="en-US" sz="2800" dirty="0">
              <a:latin typeface="微软雅黑" charset="0"/>
              <a:ea typeface="微软雅黑" charset="0"/>
              <a:cs typeface="+mn-ea"/>
              <a:sym typeface="+mn-ea"/>
            </a:endParaRPr>
          </a:p>
        </p:txBody>
      </p:sp>
      <p:sp>
        <p:nvSpPr>
          <p:cNvPr id="10" name="矩形 9"/>
          <p:cNvSpPr/>
          <p:nvPr/>
        </p:nvSpPr>
        <p:spPr>
          <a:xfrm>
            <a:off x="2233930" y="1798320"/>
            <a:ext cx="8068945" cy="4169410"/>
          </a:xfrm>
          <a:prstGeom prst="rect">
            <a:avLst/>
          </a:prstGeom>
        </p:spPr>
        <p:txBody>
          <a:bodyPr wrap="square">
            <a:spAutoFit/>
          </a:bodyPr>
          <a:p>
            <a:pPr marL="457200" lvl="0" indent="-457200" algn="just">
              <a:lnSpc>
                <a:spcPct val="170000"/>
              </a:lnSpc>
              <a:buClr>
                <a:srgbClr val="000000"/>
              </a:buClr>
              <a:buFont typeface="Arial" panose="020B0704020202020204" pitchFamily="34" charset="0"/>
              <a:buChar char="•"/>
            </a:pPr>
            <a:r>
              <a:rPr lang="zh-CN" altLang="en-US" sz="2600">
                <a:latin typeface="微软雅黑" charset="-122"/>
                <a:ea typeface="微软雅黑" charset="-122"/>
                <a:sym typeface="+mn-ea"/>
              </a:rPr>
              <a:t>在测试中，应尽量先使用工具进行静态结构</a:t>
            </a:r>
            <a:r>
              <a:rPr lang="zh-CN" altLang="en-US" sz="2600">
                <a:latin typeface="微软雅黑" charset="-122"/>
                <a:ea typeface="微软雅黑" charset="-122"/>
                <a:sym typeface="+mn-ea"/>
              </a:rPr>
              <a:t>分析；</a:t>
            </a:r>
            <a:endParaRPr lang="zh-CN" altLang="en-US" sz="2600">
              <a:latin typeface="微软雅黑" charset="-122"/>
              <a:ea typeface="微软雅黑" charset="-122"/>
              <a:sym typeface="+mn-ea"/>
            </a:endParaRPr>
          </a:p>
          <a:p>
            <a:pPr marL="457200" lvl="0" indent="-457200" algn="just">
              <a:lnSpc>
                <a:spcPct val="170000"/>
              </a:lnSpc>
              <a:buClr>
                <a:srgbClr val="000000"/>
              </a:buClr>
              <a:buFont typeface="Arial" panose="020B0704020202020204" pitchFamily="34" charset="0"/>
              <a:buChar char="•"/>
            </a:pPr>
            <a:r>
              <a:rPr lang="zh-CN" altLang="en-US" sz="2600">
                <a:latin typeface="微软雅黑" charset="-122"/>
                <a:ea typeface="微软雅黑" charset="-122"/>
                <a:sym typeface="+mn-ea"/>
              </a:rPr>
              <a:t>测试中可采用</a:t>
            </a:r>
            <a:r>
              <a:rPr lang="zh-CN" altLang="en-US" sz="2600">
                <a:solidFill>
                  <a:srgbClr val="E38E84"/>
                </a:solidFill>
                <a:latin typeface="微软雅黑" charset="-122"/>
                <a:ea typeface="微软雅黑" charset="-122"/>
                <a:sym typeface="+mn-ea"/>
              </a:rPr>
              <a:t>先静态后动态</a:t>
            </a:r>
            <a:r>
              <a:rPr lang="zh-CN" altLang="en-US" sz="2600">
                <a:latin typeface="微软雅黑" charset="-122"/>
                <a:ea typeface="微软雅黑" charset="-122"/>
                <a:sym typeface="+mn-ea"/>
              </a:rPr>
              <a:t>的组合方式：先进行静态结构分析、代码检查，再进行覆盖率</a:t>
            </a:r>
            <a:r>
              <a:rPr lang="zh-CN" altLang="en-US" sz="2600">
                <a:latin typeface="微软雅黑" charset="-122"/>
                <a:ea typeface="微软雅黑" charset="-122"/>
                <a:sym typeface="+mn-ea"/>
              </a:rPr>
              <a:t>测试；</a:t>
            </a:r>
            <a:endParaRPr lang="zh-CN" altLang="en-US" sz="2600">
              <a:latin typeface="微软雅黑" charset="-122"/>
              <a:ea typeface="微软雅黑" charset="-122"/>
              <a:sym typeface="+mn-ea"/>
            </a:endParaRPr>
          </a:p>
          <a:p>
            <a:pPr marL="457200" lvl="0" indent="-457200" algn="just">
              <a:lnSpc>
                <a:spcPct val="170000"/>
              </a:lnSpc>
              <a:buClr>
                <a:srgbClr val="000000"/>
              </a:buClr>
              <a:buFont typeface="Arial" panose="020B0704020202020204" pitchFamily="34" charset="0"/>
              <a:buChar char="•"/>
            </a:pPr>
            <a:r>
              <a:rPr lang="zh-CN" altLang="en-US" sz="2600">
                <a:latin typeface="微软雅黑" charset="-122"/>
                <a:ea typeface="微软雅黑" charset="-122"/>
                <a:sym typeface="+mn-ea"/>
              </a:rPr>
              <a:t>利用静态分析的结果作为导引，通过代码检查和动态测试的方式对静态发现结果进行进一步确认，使测试工作更为</a:t>
            </a:r>
            <a:r>
              <a:rPr lang="zh-CN" altLang="en-US" sz="2600">
                <a:latin typeface="微软雅黑" charset="-122"/>
                <a:ea typeface="微软雅黑" charset="-122"/>
                <a:sym typeface="+mn-ea"/>
              </a:rPr>
              <a:t>有效。</a:t>
            </a:r>
            <a:endParaRPr lang="zh-CN" altLang="en-US" sz="2600">
              <a:latin typeface="微软雅黑" charset="-122"/>
              <a:ea typeface="微软雅黑"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白盒测试应用方法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策略</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69405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以下是白盒测试综合应用</a:t>
            </a:r>
            <a:r>
              <a:rPr kumimoji="1" lang="zh-CN" altLang="en-US" sz="2800" dirty="0">
                <a:latin typeface="微软雅黑" charset="0"/>
                <a:ea typeface="微软雅黑" charset="0"/>
                <a:cs typeface="+mn-ea"/>
                <a:sym typeface="+mn-ea"/>
              </a:rPr>
              <a:t>策略：</a:t>
            </a:r>
            <a:endParaRPr kumimoji="1" lang="zh-CN" altLang="en-US" sz="2800" dirty="0">
              <a:latin typeface="微软雅黑" charset="0"/>
              <a:ea typeface="微软雅黑" charset="0"/>
              <a:cs typeface="+mn-ea"/>
              <a:sym typeface="+mn-ea"/>
            </a:endParaRPr>
          </a:p>
        </p:txBody>
      </p:sp>
      <p:sp>
        <p:nvSpPr>
          <p:cNvPr id="10" name="矩形 9"/>
          <p:cNvSpPr/>
          <p:nvPr/>
        </p:nvSpPr>
        <p:spPr>
          <a:xfrm>
            <a:off x="2233930" y="1798320"/>
            <a:ext cx="8068945" cy="4848860"/>
          </a:xfrm>
          <a:prstGeom prst="rect">
            <a:avLst/>
          </a:prstGeom>
        </p:spPr>
        <p:txBody>
          <a:bodyPr wrap="square">
            <a:spAutoFit/>
          </a:bodyPr>
          <a:p>
            <a:pPr marL="457200" lvl="0" indent="-457200" algn="just">
              <a:lnSpc>
                <a:spcPct val="170000"/>
              </a:lnSpc>
              <a:buClr>
                <a:srgbClr val="000000"/>
              </a:buClr>
              <a:buFont typeface="Arial" panose="020B0704020202020204" pitchFamily="34" charset="0"/>
              <a:buChar char="•"/>
            </a:pPr>
            <a:r>
              <a:rPr lang="zh-CN" altLang="en-US" sz="2600">
                <a:solidFill>
                  <a:srgbClr val="FF0000"/>
                </a:solidFill>
                <a:latin typeface="微软雅黑" charset="-122"/>
                <a:ea typeface="微软雅黑" charset="-122"/>
                <a:sym typeface="+mn-ea"/>
              </a:rPr>
              <a:t>覆盖率测试</a:t>
            </a:r>
            <a:r>
              <a:rPr lang="zh-CN" altLang="en-US" sz="2600">
                <a:latin typeface="微软雅黑" charset="-122"/>
                <a:ea typeface="微软雅黑" charset="-122"/>
                <a:sym typeface="+mn-ea"/>
              </a:rPr>
              <a:t>是白盒测试的重点，一般可使用基本路径测试法达到语句覆盖标准；对于软件的重点模块，应使用多组覆盖率标准衡量代码的</a:t>
            </a:r>
            <a:r>
              <a:rPr lang="zh-CN" altLang="en-US" sz="2600">
                <a:latin typeface="微软雅黑" charset="-122"/>
                <a:ea typeface="微软雅黑" charset="-122"/>
                <a:sym typeface="+mn-ea"/>
              </a:rPr>
              <a:t>覆盖率；</a:t>
            </a:r>
            <a:endParaRPr lang="zh-CN" altLang="en-US" sz="2600">
              <a:latin typeface="微软雅黑" charset="-122"/>
              <a:ea typeface="微软雅黑" charset="-122"/>
              <a:sym typeface="+mn-ea"/>
            </a:endParaRPr>
          </a:p>
          <a:p>
            <a:pPr marL="457200" lvl="0" indent="-457200" algn="just">
              <a:lnSpc>
                <a:spcPct val="170000"/>
              </a:lnSpc>
              <a:buClr>
                <a:srgbClr val="000000"/>
              </a:buClr>
              <a:buFont typeface="Arial" panose="020B0704020202020204" pitchFamily="34" charset="0"/>
              <a:buChar char="•"/>
            </a:pPr>
            <a:r>
              <a:rPr lang="zh-CN" altLang="en-US" sz="2600">
                <a:latin typeface="微软雅黑" charset="-122"/>
                <a:ea typeface="微软雅黑" charset="-122"/>
                <a:sym typeface="+mn-ea"/>
              </a:rPr>
              <a:t>在不同的测试阶段，测试的侧重点不同：在</a:t>
            </a:r>
            <a:r>
              <a:rPr lang="zh-CN" altLang="en-US" sz="2600">
                <a:solidFill>
                  <a:schemeClr val="accent2"/>
                </a:solidFill>
                <a:latin typeface="微软雅黑" charset="-122"/>
                <a:ea typeface="微软雅黑" charset="-122"/>
                <a:sym typeface="+mn-ea"/>
              </a:rPr>
              <a:t>单元测试</a:t>
            </a:r>
            <a:r>
              <a:rPr lang="zh-CN" altLang="en-US" sz="2600">
                <a:latin typeface="微软雅黑" charset="-122"/>
                <a:ea typeface="微软雅黑" charset="-122"/>
                <a:sym typeface="+mn-ea"/>
              </a:rPr>
              <a:t>阶段，以</a:t>
            </a:r>
            <a:r>
              <a:rPr lang="zh-CN" altLang="en-US" sz="2600">
                <a:solidFill>
                  <a:schemeClr val="accent2"/>
                </a:solidFill>
                <a:latin typeface="微软雅黑" charset="-122"/>
                <a:ea typeface="微软雅黑" charset="-122"/>
                <a:sym typeface="+mn-ea"/>
              </a:rPr>
              <a:t>代码检查、逻辑覆盖</a:t>
            </a:r>
            <a:r>
              <a:rPr lang="zh-CN" altLang="en-US" sz="2600">
                <a:latin typeface="微软雅黑" charset="-122"/>
                <a:ea typeface="微软雅黑" charset="-122"/>
                <a:sym typeface="+mn-ea"/>
              </a:rPr>
              <a:t>为主；在</a:t>
            </a:r>
            <a:r>
              <a:rPr lang="zh-CN" altLang="en-US" sz="2600">
                <a:solidFill>
                  <a:schemeClr val="accent5"/>
                </a:solidFill>
                <a:latin typeface="微软雅黑" charset="-122"/>
                <a:ea typeface="微软雅黑" charset="-122"/>
                <a:sym typeface="+mn-ea"/>
              </a:rPr>
              <a:t>集成测试</a:t>
            </a:r>
            <a:r>
              <a:rPr lang="zh-CN" altLang="en-US" sz="2600">
                <a:latin typeface="微软雅黑" charset="-122"/>
                <a:ea typeface="微软雅黑" charset="-122"/>
                <a:sym typeface="+mn-ea"/>
              </a:rPr>
              <a:t>阶段，需要增加</a:t>
            </a:r>
            <a:r>
              <a:rPr lang="zh-CN" altLang="en-US" sz="2600">
                <a:solidFill>
                  <a:schemeClr val="accent5"/>
                </a:solidFill>
                <a:latin typeface="微软雅黑" charset="-122"/>
                <a:ea typeface="微软雅黑" charset="-122"/>
                <a:sym typeface="+mn-ea"/>
              </a:rPr>
              <a:t>静态结构分析</a:t>
            </a:r>
            <a:r>
              <a:rPr lang="zh-CN" altLang="en-US" sz="2600">
                <a:latin typeface="微软雅黑" charset="-122"/>
                <a:ea typeface="微软雅黑" charset="-122"/>
                <a:sym typeface="+mn-ea"/>
              </a:rPr>
              <a:t>；在系统测试阶段，应根据黑盒测试的结果，采取相应的白盒</a:t>
            </a:r>
            <a:r>
              <a:rPr lang="zh-CN" altLang="en-US" sz="2600">
                <a:latin typeface="微软雅黑" charset="-122"/>
                <a:ea typeface="微软雅黑" charset="-122"/>
                <a:sym typeface="+mn-ea"/>
              </a:rPr>
              <a:t>测试。</a:t>
            </a:r>
            <a:endParaRPr lang="zh-CN" altLang="en-US" sz="2600">
              <a:latin typeface="微软雅黑" charset="-122"/>
              <a:ea typeface="微软雅黑"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10" name="Rectangle 1"/>
          <p:cNvSpPr/>
          <p:nvPr/>
        </p:nvSpPr>
        <p:spPr bwMode="auto">
          <a:xfrm>
            <a:off x="3512242" y="2427381"/>
            <a:ext cx="4847360" cy="1580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2860" rIns="22860">
            <a:spAutoFit/>
          </a:bodyPr>
          <a:lstStyle>
            <a:lvl1pPr>
              <a:defRPr sz="4800">
                <a:solidFill>
                  <a:srgbClr val="27282D"/>
                </a:solidFill>
                <a:latin typeface="Calibri" charset="0"/>
                <a:cs typeface="Calibri" charset="0"/>
                <a:sym typeface="Calibri" charset="0"/>
              </a:defRPr>
            </a:lvl1pPr>
            <a:lvl2pPr marL="742950" indent="-285750">
              <a:defRPr sz="4800">
                <a:solidFill>
                  <a:srgbClr val="27282D"/>
                </a:solidFill>
                <a:latin typeface="Calibri" charset="0"/>
                <a:cs typeface="Calibri" charset="0"/>
                <a:sym typeface="Calibri" charset="0"/>
              </a:defRPr>
            </a:lvl2pPr>
            <a:lvl3pPr marL="1143000" indent="-228600">
              <a:defRPr sz="4800">
                <a:solidFill>
                  <a:srgbClr val="27282D"/>
                </a:solidFill>
                <a:latin typeface="Calibri" charset="0"/>
                <a:cs typeface="Calibri" charset="0"/>
                <a:sym typeface="Calibri" charset="0"/>
              </a:defRPr>
            </a:lvl3pPr>
            <a:lvl4pPr marL="1600200" indent="-228600">
              <a:defRPr sz="4800">
                <a:solidFill>
                  <a:srgbClr val="27282D"/>
                </a:solidFill>
                <a:latin typeface="Calibri" charset="0"/>
                <a:cs typeface="Calibri" charset="0"/>
                <a:sym typeface="Calibri" charset="0"/>
              </a:defRPr>
            </a:lvl4pPr>
            <a:lvl5pPr marL="2057400" indent="-228600">
              <a:defRPr sz="4800">
                <a:solidFill>
                  <a:srgbClr val="27282D"/>
                </a:solidFill>
                <a:latin typeface="Calibri" charset="0"/>
                <a:cs typeface="Calibri" charset="0"/>
                <a:sym typeface="Calibri" charset="0"/>
              </a:defRPr>
            </a:lvl5pPr>
            <a:lvl6pPr marL="25146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6pPr>
            <a:lvl7pPr marL="29718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7pPr>
            <a:lvl8pPr marL="34290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8pPr>
            <a:lvl9pPr marL="38862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9pPr>
          </a:lstStyle>
          <a:p>
            <a:pPr marL="0" marR="0" lvl="0" indent="0" algn="ctr" defTabSz="1218565" rtl="0" eaLnBrk="1" fontAlgn="base" latinLnBrk="0" hangingPunct="0">
              <a:lnSpc>
                <a:spcPct val="110000"/>
              </a:lnSpc>
              <a:spcBef>
                <a:spcPct val="0"/>
              </a:spcBef>
              <a:spcAft>
                <a:spcPct val="0"/>
              </a:spcAft>
              <a:buClrTx/>
              <a:buSzTx/>
              <a:buFontTx/>
              <a:buNone/>
              <a:defRPr/>
            </a:pPr>
            <a:r>
              <a:rPr kumimoji="0" lang="zh-CN" altLang="en-US" sz="8800" b="0" i="0" u="none" strike="noStrike" kern="1200" cap="none" spc="0" normalizeH="0" baseline="0" noProof="0" dirty="0" smtClean="0">
                <a:ln>
                  <a:noFill/>
                </a:ln>
                <a:solidFill>
                  <a:srgbClr val="000000">
                    <a:lumMod val="65000"/>
                    <a:lumOff val="35000"/>
                  </a:srgbClr>
                </a:solidFill>
                <a:effectLst/>
                <a:uLnTx/>
                <a:uFillTx/>
                <a:latin typeface="Kaiti SC Regular" panose="02010600040101010101" charset="-122"/>
                <a:ea typeface="Kaiti SC Regular" panose="02010600040101010101" charset="-122"/>
                <a:cs typeface="Kaiti SC Regular" panose="02010600040101010101" charset="-122"/>
                <a:sym typeface="Helvetica" pitchFamily="34" charset="0"/>
              </a:rPr>
              <a:t>谢谢</a:t>
            </a:r>
            <a:r>
              <a:rPr kumimoji="0" lang="en-US" altLang="zh-CN" sz="8800" b="0" i="0" u="none" strike="noStrike" kern="1200" cap="none" spc="0" normalizeH="0" baseline="0" noProof="0" dirty="0" smtClean="0">
                <a:ln>
                  <a:noFill/>
                </a:ln>
                <a:solidFill>
                  <a:srgbClr val="000000">
                    <a:lumMod val="65000"/>
                    <a:lumOff val="35000"/>
                  </a:srgbClr>
                </a:solidFill>
                <a:effectLst/>
                <a:uLnTx/>
                <a:uFillTx/>
                <a:latin typeface="Kaiti SC Regular" panose="02010600040101010101" charset="-122"/>
                <a:ea typeface="Kaiti SC Regular" panose="02010600040101010101" charset="-122"/>
                <a:cs typeface="Kaiti SC Regular" panose="02010600040101010101" charset="-122"/>
                <a:sym typeface="Helvetica" pitchFamily="34" charset="0"/>
              </a:rPr>
              <a:t>!</a:t>
            </a:r>
            <a:endParaRPr kumimoji="0" lang="zh-CN" altLang="en-US" sz="8800" b="0" i="0" u="none" strike="noStrike" kern="1200" cap="none" spc="0" normalizeH="0" baseline="0" noProof="0" dirty="0">
              <a:ln>
                <a:noFill/>
              </a:ln>
              <a:solidFill>
                <a:srgbClr val="000000">
                  <a:lumMod val="65000"/>
                  <a:lumOff val="35000"/>
                </a:srgbClr>
              </a:solidFill>
              <a:effectLst/>
              <a:uLnTx/>
              <a:uFillTx/>
              <a:latin typeface="Kaiti SC Regular" panose="02010600040101010101" charset="-122"/>
              <a:ea typeface="Kaiti SC Regular" panose="02010600040101010101" charset="-122"/>
              <a:cs typeface="Kaiti SC Regular" panose="02010600040101010101" charset="-122"/>
              <a:sym typeface="Helvetica" pitchFamily="34" charset="0"/>
            </a:endParaRPr>
          </a:p>
        </p:txBody>
      </p:sp>
    </p:spTree>
  </p:cSld>
  <p:clrMapOvr>
    <a:masterClrMapping/>
  </p:clrMapOvr>
  <p:transition advTm="1635"/>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白盒测试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05635" y="125222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514600" y="2077720"/>
            <a:ext cx="7717790" cy="1891665"/>
          </a:xfrm>
          <a:prstGeom prst="rect">
            <a:avLst/>
          </a:prstGeom>
        </p:spPr>
        <p:txBody>
          <a:bodyPr wrap="square">
            <a:spAutoFit/>
          </a:bodyPr>
          <a:p>
            <a:pPr marL="457200" lvl="0" indent="-457200" algn="just">
              <a:lnSpc>
                <a:spcPct val="150000"/>
              </a:lnSpc>
              <a:buClr>
                <a:srgbClr val="2E75B6"/>
              </a:buClr>
              <a:buFont typeface="Wingdings" panose="05000000000000000000" charset="0"/>
              <a:buChar char=""/>
            </a:pPr>
            <a:r>
              <a:rPr lang="zh-CN" altLang="en-US" sz="2600">
                <a:latin typeface="微软雅黑" charset="-122"/>
                <a:ea typeface="微软雅黑" charset="-122"/>
              </a:rPr>
              <a:t>静态白盒测试是在不执行软件的条件下，有条理地仔细</a:t>
            </a:r>
            <a:r>
              <a:rPr lang="zh-CN" altLang="en-US" sz="2600">
                <a:solidFill>
                  <a:srgbClr val="E38E84"/>
                </a:solidFill>
                <a:latin typeface="微软雅黑" charset="-122"/>
                <a:ea typeface="微软雅黑" charset="-122"/>
              </a:rPr>
              <a:t>审查</a:t>
            </a:r>
            <a:r>
              <a:rPr lang="zh-CN" altLang="en-US" sz="2600" u="sng">
                <a:latin typeface="微软雅黑" charset="-122"/>
                <a:ea typeface="微软雅黑" charset="-122"/>
              </a:rPr>
              <a:t>软件设计</a:t>
            </a:r>
            <a:r>
              <a:rPr lang="zh-CN" altLang="en-US" sz="2600">
                <a:latin typeface="微软雅黑" charset="-122"/>
                <a:ea typeface="微软雅黑" charset="-122"/>
              </a:rPr>
              <a:t>、</a:t>
            </a:r>
            <a:r>
              <a:rPr lang="zh-CN" altLang="en-US" sz="2600" u="sng">
                <a:latin typeface="微软雅黑" charset="-122"/>
                <a:ea typeface="微软雅黑" charset="-122"/>
              </a:rPr>
              <a:t>体系结构</a:t>
            </a:r>
            <a:r>
              <a:rPr lang="zh-CN" altLang="en-US" sz="2600">
                <a:latin typeface="微软雅黑" charset="-122"/>
                <a:ea typeface="微软雅黑" charset="-122"/>
              </a:rPr>
              <a:t>和</a:t>
            </a:r>
            <a:r>
              <a:rPr lang="zh-CN" altLang="en-US" sz="2600" u="sng">
                <a:latin typeface="微软雅黑" charset="-122"/>
                <a:ea typeface="微软雅黑" charset="-122"/>
              </a:rPr>
              <a:t>代码</a:t>
            </a:r>
            <a:r>
              <a:rPr lang="zh-CN" altLang="en-US" sz="2600">
                <a:latin typeface="微软雅黑" charset="-122"/>
                <a:ea typeface="微软雅黑" charset="-122"/>
              </a:rPr>
              <a:t>，从而找出软件缺陷的</a:t>
            </a:r>
            <a:r>
              <a:rPr lang="zh-CN" altLang="en-US" sz="2600">
                <a:latin typeface="微软雅黑" charset="-122"/>
                <a:ea typeface="微软雅黑" charset="-122"/>
              </a:rPr>
              <a:t>过程</a:t>
            </a:r>
            <a:endParaRPr lang="zh-CN" altLang="en-US" sz="2600">
              <a:latin typeface="微软雅黑" charset="-122"/>
              <a:ea typeface="微软雅黑" charset="-122"/>
            </a:endParaRPr>
          </a:p>
        </p:txBody>
      </p:sp>
      <p:sp>
        <p:nvSpPr>
          <p:cNvPr id="3" name="文本框 2"/>
          <p:cNvSpPr txBox="1"/>
          <p:nvPr/>
        </p:nvSpPr>
        <p:spPr>
          <a:xfrm>
            <a:off x="2514600" y="1066165"/>
            <a:ext cx="737489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白盒测试分为静态和动态</a:t>
            </a:r>
            <a:r>
              <a:rPr lang="zh-CN" altLang="en-US" sz="2800">
                <a:latin typeface="微软雅黑" charset="-122"/>
                <a:ea typeface="微软雅黑" charset="-122"/>
                <a:sym typeface="+mn-ea"/>
              </a:rPr>
              <a:t>两种：</a:t>
            </a:r>
            <a:endParaRPr lang="zh-CN" altLang="en-US" sz="2800">
              <a:latin typeface="微软雅黑" charset="-122"/>
              <a:ea typeface="微软雅黑" charset="-122"/>
              <a:sym typeface="+mn-ea"/>
            </a:endParaRPr>
          </a:p>
        </p:txBody>
      </p:sp>
      <p:sp>
        <p:nvSpPr>
          <p:cNvPr id="4" name="矩形 3"/>
          <p:cNvSpPr/>
          <p:nvPr/>
        </p:nvSpPr>
        <p:spPr>
          <a:xfrm>
            <a:off x="2514600" y="4464685"/>
            <a:ext cx="7717790" cy="1291590"/>
          </a:xfrm>
          <a:prstGeom prst="rect">
            <a:avLst/>
          </a:prstGeom>
        </p:spPr>
        <p:txBody>
          <a:bodyPr wrap="square">
            <a:spAutoFit/>
          </a:bodyPr>
          <a:p>
            <a:pPr marL="457200" lvl="0" indent="-457200" algn="just">
              <a:lnSpc>
                <a:spcPct val="150000"/>
              </a:lnSpc>
              <a:buClr>
                <a:srgbClr val="2E75B6"/>
              </a:buClr>
              <a:buFont typeface="Wingdings" panose="05000000000000000000" charset="0"/>
              <a:buChar char=""/>
            </a:pPr>
            <a:r>
              <a:rPr lang="zh-CN" altLang="en-US" sz="2600">
                <a:latin typeface="微软雅黑" charset="-122"/>
                <a:ea typeface="微软雅黑" charset="-122"/>
              </a:rPr>
              <a:t>动态白盒测试也称为结构化测试，通过</a:t>
            </a:r>
            <a:r>
              <a:rPr lang="zh-CN" altLang="en-US" sz="2600" u="sng">
                <a:latin typeface="微软雅黑" charset="-122"/>
                <a:ea typeface="微软雅黑" charset="-122"/>
              </a:rPr>
              <a:t>查看并使用</a:t>
            </a:r>
            <a:r>
              <a:rPr lang="zh-CN" altLang="en-US" sz="2600">
                <a:latin typeface="微软雅黑" charset="-122"/>
                <a:ea typeface="微软雅黑" charset="-122"/>
              </a:rPr>
              <a:t>代码</a:t>
            </a:r>
            <a:r>
              <a:rPr lang="zh-CN" altLang="en-US" sz="2600">
                <a:latin typeface="微软雅黑" charset="-122"/>
                <a:ea typeface="微软雅黑" charset="-122"/>
              </a:rPr>
              <a:t>的内部结构，设计和</a:t>
            </a:r>
            <a:r>
              <a:rPr lang="zh-CN" altLang="en-US" sz="2600">
                <a:latin typeface="微软雅黑" charset="-122"/>
                <a:ea typeface="微软雅黑" charset="-122"/>
              </a:rPr>
              <a:t>执行测试</a:t>
            </a:r>
            <a:endParaRPr lang="zh-CN" altLang="en-US" sz="26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32805" y="3628390"/>
            <a:ext cx="5003800" cy="504190"/>
          </a:xfrm>
          <a:prstGeom prst="rect">
            <a:avLst/>
          </a:prstGeom>
        </p:spPr>
        <p:txBody>
          <a:bodyPr lIns="0" tIns="0" rIns="0" bIns="0">
            <a:noAutofit/>
          </a:bodyPr>
          <a:lstStyle/>
          <a:p>
            <a:pPr>
              <a:lnSpc>
                <a:spcPts val="4075"/>
              </a:lnSpc>
            </a:pPr>
            <a:r>
              <a:rPr lang="zh-CN" altLang="en-US" sz="4500" dirty="0">
                <a:solidFill>
                  <a:schemeClr val="tx1"/>
                </a:solidFill>
                <a:latin typeface="微软雅黑" charset="-122"/>
                <a:sym typeface="+mn-ea"/>
              </a:rPr>
              <a:t>静态白盒测试</a:t>
            </a:r>
            <a:endParaRPr lang="zh-CN" altLang="en-US" sz="45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02</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静态测试的典型</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案例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9" name="组合 8"/>
          <p:cNvGrpSpPr/>
          <p:nvPr/>
        </p:nvGrpSpPr>
        <p:grpSpPr>
          <a:xfrm>
            <a:off x="1941195" y="1798955"/>
            <a:ext cx="7462520" cy="491490"/>
            <a:chOff x="2623" y="2785"/>
            <a:chExt cx="11752" cy="774"/>
          </a:xfrm>
        </p:grpSpPr>
        <p:sp>
          <p:nvSpPr>
            <p:cNvPr id="7" name="燕尾形 6"/>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3454" y="2785"/>
              <a:ext cx="10921" cy="774"/>
            </a:xfrm>
            <a:prstGeom prst="rect">
              <a:avLst/>
            </a:prstGeom>
            <a:noFill/>
          </p:spPr>
          <p:txBody>
            <a:bodyPr wrap="square" rtlCol="0">
              <a:spAutoFit/>
            </a:bodyPr>
            <a:p>
              <a:r>
                <a:rPr lang="zh-CN" altLang="en-US" sz="2600" b="1">
                  <a:solidFill>
                    <a:schemeClr val="bg2">
                      <a:lumMod val="25000"/>
                    </a:schemeClr>
                  </a:solidFill>
                </a:rPr>
                <a:t>贝尔实验室在其开发中引入审查</a:t>
              </a:r>
              <a:r>
                <a:rPr lang="zh-CN" altLang="en-US" sz="2600" b="1">
                  <a:solidFill>
                    <a:schemeClr val="bg2">
                      <a:lumMod val="25000"/>
                    </a:schemeClr>
                  </a:solidFill>
                </a:rPr>
                <a:t>后：</a:t>
              </a:r>
              <a:endParaRPr lang="zh-CN" altLang="en-US" sz="2600" b="1">
                <a:solidFill>
                  <a:schemeClr val="bg2">
                    <a:lumMod val="25000"/>
                  </a:schemeClr>
                </a:solidFill>
              </a:endParaRPr>
            </a:p>
          </p:txBody>
        </p:sp>
      </p:grpSp>
      <p:sp>
        <p:nvSpPr>
          <p:cNvPr id="87" name="矩形 86"/>
          <p:cNvSpPr/>
          <p:nvPr/>
        </p:nvSpPr>
        <p:spPr>
          <a:xfrm>
            <a:off x="3198495" y="2789555"/>
            <a:ext cx="6934200" cy="1568450"/>
          </a:xfrm>
          <a:prstGeom prst="rect">
            <a:avLst/>
          </a:prstGeom>
        </p:spPr>
        <p:txBody>
          <a:bodyPr wrap="square">
            <a:spAutoFit/>
          </a:bodyPr>
          <a:p>
            <a:pPr lvl="0" indent="0" algn="just">
              <a:lnSpc>
                <a:spcPct val="160000"/>
              </a:lnSpc>
              <a:buFont typeface="Arial" panose="020B0704020202020204" pitchFamily="34" charset="0"/>
              <a:buNone/>
            </a:pPr>
            <a:r>
              <a:rPr lang="zh-CN" altLang="en-US" sz="2600">
                <a:latin typeface="微软雅黑" charset="-122"/>
                <a:ea typeface="微软雅黑" charset="-122"/>
                <a:sym typeface="+mn-ea"/>
              </a:rPr>
              <a:t>生产率</a:t>
            </a:r>
            <a:r>
              <a:rPr lang="en-US" altLang="zh-CN" sz="2600">
                <a:latin typeface="微软雅黑" charset="-122"/>
                <a:ea typeface="微软雅黑" charset="-122"/>
                <a:sym typeface="+mn-ea"/>
              </a:rPr>
              <a:t>  </a:t>
            </a:r>
            <a:r>
              <a:rPr lang="zh-CN" altLang="en-US" sz="3000">
                <a:solidFill>
                  <a:schemeClr val="accent2">
                    <a:lumMod val="75000"/>
                  </a:schemeClr>
                </a:solidFill>
                <a:latin typeface="微软雅黑" charset="-122"/>
                <a:ea typeface="微软雅黑" charset="-122"/>
                <a:sym typeface="+mn-ea"/>
              </a:rPr>
              <a:t>提高</a:t>
            </a:r>
            <a:r>
              <a:rPr lang="en-US" altLang="zh-CN" sz="3000">
                <a:solidFill>
                  <a:schemeClr val="accent2">
                    <a:lumMod val="75000"/>
                  </a:schemeClr>
                </a:solidFill>
                <a:latin typeface="微软雅黑" charset="-122"/>
                <a:ea typeface="微软雅黑" charset="-122"/>
                <a:sym typeface="+mn-ea"/>
              </a:rPr>
              <a:t>14%</a:t>
            </a:r>
            <a:endParaRPr lang="en-US" altLang="zh-CN" sz="2600">
              <a:latin typeface="微软雅黑" charset="-122"/>
              <a:ea typeface="微软雅黑" charset="-122"/>
              <a:sym typeface="+mn-ea"/>
            </a:endParaRPr>
          </a:p>
          <a:p>
            <a:pPr lvl="0" indent="0" algn="just">
              <a:lnSpc>
                <a:spcPct val="160000"/>
              </a:lnSpc>
              <a:buFont typeface="Arial" panose="020B0704020202020204" pitchFamily="34" charset="0"/>
              <a:buNone/>
            </a:pPr>
            <a:r>
              <a:rPr lang="zh-CN" altLang="en-US" sz="2600">
                <a:latin typeface="微软雅黑" charset="-122"/>
                <a:ea typeface="微软雅黑" charset="-122"/>
                <a:sym typeface="+mn-ea"/>
              </a:rPr>
              <a:t>质量</a:t>
            </a:r>
            <a:r>
              <a:rPr lang="en-US" altLang="zh-CN" sz="2600">
                <a:latin typeface="微软雅黑" charset="-122"/>
                <a:ea typeface="微软雅黑" charset="-122"/>
                <a:sym typeface="+mn-ea"/>
              </a:rPr>
              <a:t>  </a:t>
            </a:r>
            <a:r>
              <a:rPr lang="zh-CN" altLang="en-US" sz="3000">
                <a:solidFill>
                  <a:schemeClr val="accent1">
                    <a:lumMod val="50000"/>
                  </a:schemeClr>
                </a:solidFill>
                <a:latin typeface="微软雅黑" charset="-122"/>
                <a:ea typeface="微软雅黑" charset="-122"/>
                <a:sym typeface="+mn-ea"/>
              </a:rPr>
              <a:t>提高</a:t>
            </a:r>
            <a:r>
              <a:rPr lang="en-US" altLang="zh-CN" sz="3000">
                <a:solidFill>
                  <a:schemeClr val="accent1">
                    <a:lumMod val="50000"/>
                  </a:schemeClr>
                </a:solidFill>
                <a:latin typeface="微软雅黑" charset="-122"/>
                <a:ea typeface="微软雅黑" charset="-122"/>
                <a:sym typeface="+mn-ea"/>
              </a:rPr>
              <a:t>10</a:t>
            </a:r>
            <a:r>
              <a:rPr lang="zh-CN" altLang="en-US" sz="3000">
                <a:solidFill>
                  <a:schemeClr val="accent1">
                    <a:lumMod val="50000"/>
                  </a:schemeClr>
                </a:solidFill>
                <a:latin typeface="微软雅黑" charset="-122"/>
                <a:ea typeface="微软雅黑" charset="-122"/>
                <a:sym typeface="+mn-ea"/>
              </a:rPr>
              <a:t>倍</a:t>
            </a:r>
            <a:endParaRPr lang="zh-CN" altLang="en-US" sz="3000">
              <a:solidFill>
                <a:schemeClr val="accent1">
                  <a:lumMod val="50000"/>
                </a:schemeClr>
              </a:solidFill>
              <a:latin typeface="微软雅黑" charset="-122"/>
              <a:ea typeface="微软雅黑" charset="-122"/>
              <a:sym typeface="+mn-ea"/>
            </a:endParaRPr>
          </a:p>
        </p:txBody>
      </p:sp>
      <p:sp>
        <p:nvSpPr>
          <p:cNvPr id="15" name="空心弧 14"/>
          <p:cNvSpPr/>
          <p:nvPr/>
        </p:nvSpPr>
        <p:spPr>
          <a:xfrm rot="16200000">
            <a:off x="2543810" y="3192145"/>
            <a:ext cx="874395" cy="1024255"/>
          </a:xfrm>
          <a:prstGeom prst="blockArc">
            <a:avLst/>
          </a:prstGeom>
          <a:solidFill>
            <a:schemeClr val="accent2">
              <a:lumMod val="60000"/>
              <a:lumOff val="4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16" name="矩形 15"/>
          <p:cNvSpPr/>
          <p:nvPr/>
        </p:nvSpPr>
        <p:spPr>
          <a:xfrm>
            <a:off x="1819910" y="4883785"/>
            <a:ext cx="7917180" cy="1614805"/>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200">
                <a:latin typeface="微软雅黑" charset="-122"/>
                <a:ea typeface="微软雅黑" charset="-122"/>
                <a:sym typeface="+mn-ea"/>
              </a:rPr>
              <a:t>美国贝尔实验室是晶体管、激光器、太阳能电池、发光二极管、数字交换机、通信卫星、电子数字计算机、C语言、UNIX操作系统等许多重大发明的诞生地</a:t>
            </a:r>
            <a:endParaRPr lang="zh-CN" altLang="en-US" sz="22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linds(horizontal)">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5"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静态测试的典型</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案例</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9" name="组合 8"/>
          <p:cNvGrpSpPr/>
          <p:nvPr/>
        </p:nvGrpSpPr>
        <p:grpSpPr>
          <a:xfrm>
            <a:off x="1941195" y="1583690"/>
            <a:ext cx="8192135" cy="891540"/>
            <a:chOff x="2623" y="2785"/>
            <a:chExt cx="11752" cy="1404"/>
          </a:xfrm>
        </p:grpSpPr>
        <p:sp>
          <p:nvSpPr>
            <p:cNvPr id="7" name="燕尾形 6"/>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3454" y="2785"/>
              <a:ext cx="10921" cy="1404"/>
            </a:xfrm>
            <a:prstGeom prst="rect">
              <a:avLst/>
            </a:prstGeom>
            <a:noFill/>
          </p:spPr>
          <p:txBody>
            <a:bodyPr wrap="square" rtlCol="0">
              <a:spAutoFit/>
            </a:bodyPr>
            <a:p>
              <a:r>
                <a:rPr lang="zh-CN" altLang="en-US" sz="2600" b="1">
                  <a:solidFill>
                    <a:schemeClr val="bg2">
                      <a:lumMod val="25000"/>
                    </a:schemeClr>
                  </a:solidFill>
                </a:rPr>
                <a:t>美国天合汽车集团对某大型软件系统的研究发现，2019个由用户发现的错误导致代码变更：</a:t>
              </a:r>
              <a:endParaRPr lang="zh-CN" altLang="en-US" sz="2600" b="1">
                <a:solidFill>
                  <a:schemeClr val="bg2">
                    <a:lumMod val="25000"/>
                  </a:schemeClr>
                </a:solidFill>
              </a:endParaRPr>
            </a:p>
          </p:txBody>
        </p:sp>
      </p:grpSp>
      <p:sp>
        <p:nvSpPr>
          <p:cNvPr id="87" name="矩形 86"/>
          <p:cNvSpPr/>
          <p:nvPr/>
        </p:nvSpPr>
        <p:spPr>
          <a:xfrm>
            <a:off x="3249930" y="2920365"/>
            <a:ext cx="6934200" cy="1568450"/>
          </a:xfrm>
          <a:prstGeom prst="rect">
            <a:avLst/>
          </a:prstGeom>
        </p:spPr>
        <p:txBody>
          <a:bodyPr wrap="square">
            <a:spAutoFit/>
          </a:bodyPr>
          <a:p>
            <a:pPr lvl="0" indent="0" algn="just">
              <a:lnSpc>
                <a:spcPct val="160000"/>
              </a:lnSpc>
              <a:buFont typeface="Arial" panose="020B0704020202020204" pitchFamily="34" charset="0"/>
              <a:buNone/>
            </a:pPr>
            <a:r>
              <a:rPr lang="zh-CN" altLang="en-US" sz="2600">
                <a:latin typeface="微软雅黑" charset="-122"/>
                <a:ea typeface="微软雅黑" charset="-122"/>
                <a:sym typeface="+mn-ea"/>
              </a:rPr>
              <a:t>代码审查可发现</a:t>
            </a:r>
            <a:r>
              <a:rPr lang="en-US" altLang="zh-CN" sz="2600">
                <a:latin typeface="微软雅黑" charset="-122"/>
                <a:ea typeface="微软雅黑" charset="-122"/>
                <a:sym typeface="+mn-ea"/>
              </a:rPr>
              <a:t>  </a:t>
            </a:r>
            <a:r>
              <a:rPr lang="en-US" altLang="zh-CN" sz="3000">
                <a:solidFill>
                  <a:schemeClr val="accent2">
                    <a:lumMod val="75000"/>
                  </a:schemeClr>
                </a:solidFill>
                <a:latin typeface="微软雅黑" charset="-122"/>
                <a:ea typeface="微软雅黑" charset="-122"/>
                <a:sym typeface="+mn-ea"/>
              </a:rPr>
              <a:t>62.7% </a:t>
            </a:r>
            <a:r>
              <a:rPr lang="zh-CN" altLang="en-US" sz="2600">
                <a:latin typeface="微软雅黑" charset="-122"/>
                <a:ea typeface="微软雅黑" charset="-122"/>
                <a:sym typeface="+mn-ea"/>
              </a:rPr>
              <a:t>的</a:t>
            </a:r>
            <a:r>
              <a:rPr lang="zh-CN" altLang="en-US" sz="2600">
                <a:latin typeface="微软雅黑" charset="-122"/>
                <a:ea typeface="微软雅黑" charset="-122"/>
                <a:sym typeface="+mn-ea"/>
              </a:rPr>
              <a:t>错误</a:t>
            </a:r>
            <a:r>
              <a:rPr lang="en-US" altLang="zh-CN" sz="3000">
                <a:solidFill>
                  <a:schemeClr val="accent2">
                    <a:lumMod val="75000"/>
                  </a:schemeClr>
                </a:solidFill>
                <a:latin typeface="微软雅黑" charset="-122"/>
                <a:ea typeface="微软雅黑" charset="-122"/>
                <a:sym typeface="+mn-ea"/>
              </a:rPr>
              <a:t>  </a:t>
            </a:r>
            <a:endParaRPr lang="en-US" altLang="zh-CN" sz="2600">
              <a:latin typeface="微软雅黑" charset="-122"/>
              <a:ea typeface="微软雅黑" charset="-122"/>
              <a:sym typeface="+mn-ea"/>
            </a:endParaRPr>
          </a:p>
          <a:p>
            <a:pPr lvl="0" indent="0" algn="just">
              <a:lnSpc>
                <a:spcPct val="160000"/>
              </a:lnSpc>
              <a:buFont typeface="Arial" panose="020B0704020202020204" pitchFamily="34" charset="0"/>
              <a:buNone/>
            </a:pPr>
            <a:r>
              <a:rPr lang="zh-CN" altLang="en-US" sz="2600">
                <a:latin typeface="微软雅黑" charset="-122"/>
                <a:ea typeface="微软雅黑" charset="-122"/>
                <a:sym typeface="+mn-ea"/>
              </a:rPr>
              <a:t>设计审查可发现</a:t>
            </a:r>
            <a:r>
              <a:rPr lang="en-US" altLang="zh-CN" sz="2600">
                <a:latin typeface="微软雅黑" charset="-122"/>
                <a:ea typeface="微软雅黑" charset="-122"/>
                <a:sym typeface="+mn-ea"/>
              </a:rPr>
              <a:t>  </a:t>
            </a:r>
            <a:r>
              <a:rPr lang="en-US" altLang="zh-CN" sz="3000">
                <a:solidFill>
                  <a:schemeClr val="accent1">
                    <a:lumMod val="50000"/>
                  </a:schemeClr>
                </a:solidFill>
                <a:latin typeface="微软雅黑" charset="-122"/>
                <a:ea typeface="微软雅黑" charset="-122"/>
                <a:sym typeface="+mn-ea"/>
              </a:rPr>
              <a:t>57.7% </a:t>
            </a:r>
            <a:r>
              <a:rPr lang="zh-CN" altLang="en-US" sz="2600">
                <a:latin typeface="微软雅黑" charset="-122"/>
                <a:ea typeface="微软雅黑" charset="-122"/>
                <a:sym typeface="+mn-ea"/>
              </a:rPr>
              <a:t>的</a:t>
            </a:r>
            <a:r>
              <a:rPr lang="zh-CN" altLang="en-US" sz="2600">
                <a:latin typeface="微软雅黑" charset="-122"/>
                <a:ea typeface="微软雅黑" charset="-122"/>
                <a:sym typeface="+mn-ea"/>
              </a:rPr>
              <a:t>错误</a:t>
            </a:r>
            <a:endParaRPr lang="zh-CN" altLang="en-US" sz="2600">
              <a:latin typeface="微软雅黑" charset="-122"/>
              <a:ea typeface="微软雅黑" charset="-122"/>
              <a:sym typeface="+mn-ea"/>
            </a:endParaRPr>
          </a:p>
        </p:txBody>
      </p:sp>
      <p:sp>
        <p:nvSpPr>
          <p:cNvPr id="15" name="空心弧 14"/>
          <p:cNvSpPr/>
          <p:nvPr/>
        </p:nvSpPr>
        <p:spPr>
          <a:xfrm rot="16200000">
            <a:off x="2595245" y="3322955"/>
            <a:ext cx="874395" cy="1024255"/>
          </a:xfrm>
          <a:prstGeom prst="blockArc">
            <a:avLst/>
          </a:prstGeom>
          <a:solidFill>
            <a:schemeClr val="accent2">
              <a:lumMod val="60000"/>
              <a:lumOff val="40000"/>
            </a:schemeClr>
          </a:solidFill>
          <a:ln>
            <a:solidFill>
              <a:schemeClr val="accent2">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静态白盒</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9" name="组合 8"/>
          <p:cNvGrpSpPr/>
          <p:nvPr/>
        </p:nvGrpSpPr>
        <p:grpSpPr>
          <a:xfrm>
            <a:off x="1941830" y="1054735"/>
            <a:ext cx="3041650" cy="491490"/>
            <a:chOff x="2623" y="2785"/>
            <a:chExt cx="4790" cy="774"/>
          </a:xfrm>
        </p:grpSpPr>
        <p:sp>
          <p:nvSpPr>
            <p:cNvPr id="7" name="燕尾形 6"/>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3454" y="2785"/>
              <a:ext cx="3959" cy="774"/>
            </a:xfrm>
            <a:prstGeom prst="rect">
              <a:avLst/>
            </a:prstGeom>
            <a:noFill/>
          </p:spPr>
          <p:txBody>
            <a:bodyPr wrap="square" rtlCol="0">
              <a:spAutoFit/>
            </a:bodyPr>
            <a:p>
              <a:r>
                <a:rPr lang="zh-CN" altLang="en-US" sz="2600" b="1">
                  <a:solidFill>
                    <a:schemeClr val="bg2">
                      <a:lumMod val="25000"/>
                    </a:schemeClr>
                  </a:solidFill>
                </a:rPr>
                <a:t>定义</a:t>
              </a:r>
              <a:r>
                <a:rPr lang="zh-CN" altLang="en-US" sz="2600" b="1">
                  <a:solidFill>
                    <a:schemeClr val="bg2">
                      <a:lumMod val="25000"/>
                    </a:schemeClr>
                  </a:solidFill>
                </a:rPr>
                <a:t>：</a:t>
              </a:r>
              <a:endParaRPr lang="zh-CN" altLang="en-US" sz="2600" b="1">
                <a:solidFill>
                  <a:schemeClr val="bg2">
                    <a:lumMod val="25000"/>
                  </a:schemeClr>
                </a:solidFill>
              </a:endParaRPr>
            </a:p>
          </p:txBody>
        </p:sp>
      </p:grpSp>
      <p:sp>
        <p:nvSpPr>
          <p:cNvPr id="87" name="矩形 86"/>
          <p:cNvSpPr/>
          <p:nvPr/>
        </p:nvSpPr>
        <p:spPr>
          <a:xfrm>
            <a:off x="2469515" y="1624330"/>
            <a:ext cx="6934200" cy="1753235"/>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400">
                <a:latin typeface="微软雅黑" charset="-122"/>
                <a:ea typeface="微软雅黑" charset="-122"/>
                <a:sym typeface="+mn-ea"/>
              </a:rPr>
              <a:t>静态白盒测试也称为结构分析，是在</a:t>
            </a:r>
            <a:r>
              <a:rPr lang="zh-CN" altLang="en-US" sz="2400">
                <a:solidFill>
                  <a:srgbClr val="E38E84"/>
                </a:solidFill>
                <a:latin typeface="微软雅黑" charset="-122"/>
                <a:ea typeface="微软雅黑" charset="-122"/>
                <a:sym typeface="+mn-ea"/>
              </a:rPr>
              <a:t>不执行程序</a:t>
            </a:r>
            <a:r>
              <a:rPr lang="zh-CN" altLang="en-US" sz="2400">
                <a:latin typeface="微软雅黑" charset="-122"/>
                <a:ea typeface="微软雅黑" charset="-122"/>
                <a:sym typeface="+mn-ea"/>
              </a:rPr>
              <a:t>的条件下</a:t>
            </a:r>
            <a:r>
              <a:rPr lang="zh-CN" altLang="en-US" sz="2400">
                <a:solidFill>
                  <a:srgbClr val="E38E84"/>
                </a:solidFill>
                <a:latin typeface="微软雅黑" charset="-122"/>
                <a:ea typeface="微软雅黑" charset="-122"/>
                <a:sym typeface="+mn-ea"/>
              </a:rPr>
              <a:t>审查软件设计、体系结构和代码</a:t>
            </a:r>
            <a:r>
              <a:rPr lang="zh-CN" altLang="en-US" sz="2400">
                <a:latin typeface="微软雅黑" charset="-122"/>
                <a:ea typeface="微软雅黑" charset="-122"/>
                <a:sym typeface="+mn-ea"/>
              </a:rPr>
              <a:t>，从而找出缺陷的</a:t>
            </a:r>
            <a:r>
              <a:rPr lang="zh-CN" altLang="en-US" sz="2400">
                <a:latin typeface="微软雅黑" charset="-122"/>
                <a:ea typeface="微软雅黑" charset="-122"/>
                <a:sym typeface="+mn-ea"/>
              </a:rPr>
              <a:t>过程。</a:t>
            </a:r>
            <a:endParaRPr kumimoji="0" lang="en-US" altLang="zh-CN" sz="2400" b="0" i="0" u="none" strike="noStrike" kern="1200" cap="none" spc="0" normalizeH="0" baseline="0" noProof="0" dirty="0">
              <a:ln>
                <a:noFill/>
              </a:ln>
              <a:effectLst/>
              <a:uLnTx/>
              <a:uFillTx/>
              <a:latin typeface="微软雅黑" charset="-122"/>
              <a:ea typeface="微软雅黑" charset="-122"/>
            </a:endParaRPr>
          </a:p>
        </p:txBody>
      </p:sp>
      <p:grpSp>
        <p:nvGrpSpPr>
          <p:cNvPr id="3" name="组合 2"/>
          <p:cNvGrpSpPr/>
          <p:nvPr/>
        </p:nvGrpSpPr>
        <p:grpSpPr>
          <a:xfrm>
            <a:off x="1970405" y="3895725"/>
            <a:ext cx="4496435" cy="491490"/>
            <a:chOff x="2623" y="2785"/>
            <a:chExt cx="7081" cy="774"/>
          </a:xfrm>
        </p:grpSpPr>
        <p:sp>
          <p:nvSpPr>
            <p:cNvPr id="10" name="燕尾形 9"/>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1" name="文本框 10"/>
            <p:cNvSpPr txBox="1"/>
            <p:nvPr/>
          </p:nvSpPr>
          <p:spPr>
            <a:xfrm>
              <a:off x="3454" y="2785"/>
              <a:ext cx="6250" cy="774"/>
            </a:xfrm>
            <a:prstGeom prst="rect">
              <a:avLst/>
            </a:prstGeom>
            <a:noFill/>
          </p:spPr>
          <p:txBody>
            <a:bodyPr wrap="square" rtlCol="0">
              <a:spAutoFit/>
            </a:bodyPr>
            <a:p>
              <a:r>
                <a:rPr lang="zh-CN" altLang="en-US" sz="2600" b="1">
                  <a:solidFill>
                    <a:schemeClr val="bg2">
                      <a:lumMod val="25000"/>
                    </a:schemeClr>
                  </a:solidFill>
                </a:rPr>
                <a:t>实施静态测试的</a:t>
              </a:r>
              <a:r>
                <a:rPr lang="zh-CN" altLang="en-US" sz="2600" b="1">
                  <a:solidFill>
                    <a:schemeClr val="bg2">
                      <a:lumMod val="25000"/>
                    </a:schemeClr>
                  </a:solidFill>
                </a:rPr>
                <a:t>理由：</a:t>
              </a:r>
              <a:endParaRPr lang="zh-CN" altLang="en-US" sz="2600" b="1">
                <a:solidFill>
                  <a:schemeClr val="bg2">
                    <a:lumMod val="25000"/>
                  </a:schemeClr>
                </a:solidFill>
              </a:endParaRPr>
            </a:p>
          </p:txBody>
        </p:sp>
      </p:grpSp>
      <p:sp>
        <p:nvSpPr>
          <p:cNvPr id="12" name="矩形 11"/>
          <p:cNvSpPr/>
          <p:nvPr/>
        </p:nvSpPr>
        <p:spPr>
          <a:xfrm>
            <a:off x="2498090" y="4603115"/>
            <a:ext cx="6934200" cy="119888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400">
                <a:latin typeface="微软雅黑" charset="-122"/>
                <a:ea typeface="微软雅黑" charset="-122"/>
                <a:sym typeface="+mn-ea"/>
              </a:rPr>
              <a:t>尽早发现软件</a:t>
            </a:r>
            <a:r>
              <a:rPr lang="zh-CN" altLang="en-US" sz="2400">
                <a:latin typeface="微软雅黑" charset="-122"/>
                <a:ea typeface="微软雅黑" charset="-122"/>
                <a:sym typeface="+mn-ea"/>
              </a:rPr>
              <a:t>缺陷</a:t>
            </a:r>
            <a:endParaRPr lang="zh-CN" altLang="en-US" sz="24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zh-CN" altLang="en-US" sz="2400">
                <a:latin typeface="微软雅黑" charset="-122"/>
                <a:ea typeface="微软雅黑" charset="-122"/>
                <a:sym typeface="+mn-ea"/>
              </a:rPr>
              <a:t>为后继测试中设计测试用例提供</a:t>
            </a:r>
            <a:r>
              <a:rPr lang="zh-CN" altLang="en-US" sz="2400">
                <a:latin typeface="微软雅黑" charset="-122"/>
                <a:ea typeface="微软雅黑" charset="-122"/>
                <a:sym typeface="+mn-ea"/>
              </a:rPr>
              <a:t>思路</a:t>
            </a:r>
            <a:endParaRPr lang="zh-CN" altLang="en-US" sz="24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静态白盒</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9" name="组合 8"/>
          <p:cNvGrpSpPr/>
          <p:nvPr/>
        </p:nvGrpSpPr>
        <p:grpSpPr>
          <a:xfrm>
            <a:off x="1941830" y="1239520"/>
            <a:ext cx="3041650" cy="491490"/>
            <a:chOff x="2623" y="2785"/>
            <a:chExt cx="4790" cy="774"/>
          </a:xfrm>
        </p:grpSpPr>
        <p:sp>
          <p:nvSpPr>
            <p:cNvPr id="7" name="燕尾形 6"/>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3454" y="2785"/>
              <a:ext cx="3959" cy="774"/>
            </a:xfrm>
            <a:prstGeom prst="rect">
              <a:avLst/>
            </a:prstGeom>
            <a:noFill/>
          </p:spPr>
          <p:txBody>
            <a:bodyPr wrap="square" rtlCol="0">
              <a:spAutoFit/>
            </a:bodyPr>
            <a:p>
              <a:r>
                <a:rPr lang="zh-CN" altLang="en-US" sz="2600" b="1">
                  <a:solidFill>
                    <a:schemeClr val="bg2">
                      <a:lumMod val="25000"/>
                    </a:schemeClr>
                  </a:solidFill>
                </a:rPr>
                <a:t>测试</a:t>
              </a:r>
              <a:r>
                <a:rPr lang="zh-CN" altLang="en-US" sz="2600" b="1">
                  <a:solidFill>
                    <a:schemeClr val="bg2">
                      <a:lumMod val="25000"/>
                    </a:schemeClr>
                  </a:solidFill>
                </a:rPr>
                <a:t>条件：</a:t>
              </a:r>
              <a:endParaRPr lang="zh-CN" altLang="en-US" sz="2600" b="1">
                <a:solidFill>
                  <a:schemeClr val="bg2">
                    <a:lumMod val="25000"/>
                  </a:schemeClr>
                </a:solidFill>
              </a:endParaRPr>
            </a:p>
          </p:txBody>
        </p:sp>
      </p:grpSp>
      <p:sp>
        <p:nvSpPr>
          <p:cNvPr id="87" name="矩形 86"/>
          <p:cNvSpPr/>
          <p:nvPr/>
        </p:nvSpPr>
        <p:spPr>
          <a:xfrm>
            <a:off x="2469515" y="1809115"/>
            <a:ext cx="7663180" cy="1291590"/>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只要求提供软件源代码，不要求提供可执行程序，即</a:t>
            </a:r>
            <a:r>
              <a:rPr lang="zh-CN" altLang="en-US" sz="2600">
                <a:solidFill>
                  <a:srgbClr val="E38E84"/>
                </a:solidFill>
                <a:latin typeface="微软雅黑" charset="-122"/>
                <a:ea typeface="微软雅黑" charset="-122"/>
                <a:sym typeface="+mn-ea"/>
              </a:rPr>
              <a:t>不用在计算机上执行程序</a:t>
            </a:r>
            <a:r>
              <a:rPr lang="zh-CN" altLang="en-US" sz="2600">
                <a:latin typeface="微软雅黑" charset="-122"/>
                <a:ea typeface="微软雅黑" charset="-122"/>
                <a:sym typeface="+mn-ea"/>
              </a:rPr>
              <a:t>，而是</a:t>
            </a:r>
            <a:r>
              <a:rPr kumimoji="0" lang="en-US" altLang="zh-CN" sz="2600" b="0" i="0" u="none" strike="noStrike" kern="1200" cap="none" spc="0" normalizeH="0" baseline="0" noProof="0" dirty="0">
                <a:ln>
                  <a:noFill/>
                </a:ln>
                <a:solidFill>
                  <a:srgbClr val="E38E84"/>
                </a:solidFill>
                <a:effectLst/>
                <a:uLnTx/>
                <a:uFillTx/>
                <a:latin typeface="微软雅黑" charset="-122"/>
                <a:ea typeface="微软雅黑" charset="-122"/>
                <a:sym typeface="+mn-ea"/>
              </a:rPr>
              <a:t>由人阅读代码</a:t>
            </a:r>
            <a:r>
              <a:rPr lang="zh-CN" altLang="en-US" sz="2600">
                <a:latin typeface="微软雅黑" charset="-122"/>
                <a:ea typeface="微软雅黑" charset="-122"/>
                <a:sym typeface="+mn-ea"/>
              </a:rPr>
              <a:t>。</a:t>
            </a:r>
            <a:endParaRPr kumimoji="0" lang="en-US" altLang="zh-CN" sz="2600" b="0" i="0" u="none" strike="noStrike" kern="1200" cap="none" spc="0" normalizeH="0" baseline="0" noProof="0" dirty="0">
              <a:ln>
                <a:noFill/>
              </a:ln>
              <a:effectLst/>
              <a:uLnTx/>
              <a:uFillTx/>
              <a:latin typeface="微软雅黑" charset="-122"/>
              <a:ea typeface="微软雅黑" charset="-122"/>
            </a:endParaRPr>
          </a:p>
        </p:txBody>
      </p:sp>
      <p:grpSp>
        <p:nvGrpSpPr>
          <p:cNvPr id="3" name="组合 2"/>
          <p:cNvGrpSpPr/>
          <p:nvPr/>
        </p:nvGrpSpPr>
        <p:grpSpPr>
          <a:xfrm>
            <a:off x="1970405" y="3891280"/>
            <a:ext cx="4496435" cy="491490"/>
            <a:chOff x="2623" y="2785"/>
            <a:chExt cx="7081" cy="774"/>
          </a:xfrm>
        </p:grpSpPr>
        <p:sp>
          <p:nvSpPr>
            <p:cNvPr id="10" name="燕尾形 9"/>
            <p:cNvSpPr/>
            <p:nvPr/>
          </p:nvSpPr>
          <p:spPr>
            <a:xfrm>
              <a:off x="2623" y="2860"/>
              <a:ext cx="676" cy="576"/>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1" name="文本框 10"/>
            <p:cNvSpPr txBox="1"/>
            <p:nvPr/>
          </p:nvSpPr>
          <p:spPr>
            <a:xfrm>
              <a:off x="3454" y="2785"/>
              <a:ext cx="6250" cy="774"/>
            </a:xfrm>
            <a:prstGeom prst="rect">
              <a:avLst/>
            </a:prstGeom>
            <a:noFill/>
          </p:spPr>
          <p:txBody>
            <a:bodyPr wrap="square" rtlCol="0">
              <a:spAutoFit/>
            </a:bodyPr>
            <a:p>
              <a:r>
                <a:rPr lang="zh-CN" altLang="en-US" sz="2600" b="1">
                  <a:solidFill>
                    <a:schemeClr val="bg2">
                      <a:lumMod val="25000"/>
                    </a:schemeClr>
                  </a:solidFill>
                </a:rPr>
                <a:t>测试</a:t>
              </a:r>
              <a:r>
                <a:rPr lang="zh-CN" altLang="en-US" sz="2600" b="1">
                  <a:solidFill>
                    <a:schemeClr val="bg2">
                      <a:lumMod val="25000"/>
                    </a:schemeClr>
                  </a:solidFill>
                </a:rPr>
                <a:t>对象：</a:t>
              </a:r>
              <a:endParaRPr lang="zh-CN" altLang="en-US" sz="2600" b="1">
                <a:solidFill>
                  <a:schemeClr val="bg2">
                    <a:lumMod val="25000"/>
                  </a:schemeClr>
                </a:solidFill>
              </a:endParaRPr>
            </a:p>
          </p:txBody>
        </p:sp>
      </p:grpSp>
      <p:sp>
        <p:nvSpPr>
          <p:cNvPr id="12" name="矩形 11"/>
          <p:cNvSpPr/>
          <p:nvPr/>
        </p:nvSpPr>
        <p:spPr>
          <a:xfrm>
            <a:off x="2498090" y="4505325"/>
            <a:ext cx="6934200" cy="1891665"/>
          </a:xfrm>
          <a:prstGeom prst="rect">
            <a:avLst/>
          </a:prstGeom>
        </p:spPr>
        <p:txBody>
          <a:bodyPr wrap="square">
            <a:spAutoFit/>
          </a:bodyPr>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文档</a:t>
            </a:r>
            <a:endParaRPr lang="zh-CN" altLang="en-US"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代码</a:t>
            </a:r>
            <a:endParaRPr lang="zh-CN" altLang="en-US" sz="2600">
              <a:latin typeface="微软雅黑" charset="-122"/>
              <a:ea typeface="微软雅黑" charset="-122"/>
              <a:sym typeface="+mn-ea"/>
            </a:endParaRPr>
          </a:p>
          <a:p>
            <a:pPr marL="285750" lvl="0" indent="-285750" algn="just">
              <a:lnSpc>
                <a:spcPct val="150000"/>
              </a:lnSpc>
              <a:buFont typeface="Arial" panose="020B0704020202020204" pitchFamily="34" charset="0"/>
              <a:buChar char="•"/>
            </a:pPr>
            <a:r>
              <a:rPr lang="zh-CN" altLang="en-US" sz="2600">
                <a:latin typeface="微软雅黑" charset="-122"/>
                <a:ea typeface="微软雅黑" charset="-122"/>
                <a:sym typeface="+mn-ea"/>
              </a:rPr>
              <a:t>非计算机执行的</a:t>
            </a:r>
            <a:r>
              <a:rPr lang="zh-CN" altLang="en-US" sz="2600">
                <a:latin typeface="微软雅黑" charset="-122"/>
                <a:ea typeface="微软雅黑" charset="-122"/>
                <a:sym typeface="+mn-ea"/>
              </a:rPr>
              <a:t>部分</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blinds(horizontal)">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linds(horizontal)">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blinds(horizontal)">
                                      <p:cBhvr>
                                        <p:cTn id="17" dur="500"/>
                                        <p:tgtEl>
                                          <p:spTgt spid="12">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Effect transition="in" filter="blinds(horizontal)">
                                      <p:cBhvr>
                                        <p:cTn id="20"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静态白盒测试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方法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2113915"/>
            <a:ext cx="8068945" cy="3877945"/>
          </a:xfrm>
          <a:prstGeom prst="rect">
            <a:avLst/>
          </a:prstGeom>
        </p:spPr>
        <p:txBody>
          <a:bodyPr wrap="square">
            <a:spAutoFit/>
          </a:bodyPr>
          <a:p>
            <a:pPr marL="457200" lvl="0" indent="-457200" algn="just">
              <a:lnSpc>
                <a:spcPct val="170000"/>
              </a:lnSpc>
              <a:buClr>
                <a:srgbClr val="E38E84"/>
              </a:buClr>
              <a:buFont typeface="Wingdings" panose="05000000000000000000" charset="0"/>
              <a:buChar char=""/>
            </a:pPr>
            <a:r>
              <a:rPr lang="zh-CN" altLang="en-US" sz="2800">
                <a:latin typeface="微软雅黑" charset="-122"/>
                <a:ea typeface="微软雅黑" charset="-122"/>
              </a:rPr>
              <a:t>代码检查法</a:t>
            </a:r>
            <a:endParaRPr lang="zh-CN" altLang="en-US" sz="2800">
              <a:latin typeface="微软雅黑" charset="-122"/>
              <a:ea typeface="微软雅黑" charset="-122"/>
            </a:endParaRPr>
          </a:p>
          <a:p>
            <a:pPr lvl="0" indent="457200" algn="just">
              <a:lnSpc>
                <a:spcPct val="170000"/>
              </a:lnSpc>
              <a:buFont typeface="Arial" panose="020B0704020202020204" pitchFamily="34" charset="0"/>
              <a:buNone/>
            </a:pPr>
            <a:r>
              <a:rPr lang="zh-CN" altLang="en-US" sz="2600">
                <a:latin typeface="微软雅黑" charset="-122"/>
                <a:ea typeface="微软雅黑" charset="-122"/>
              </a:rPr>
              <a:t>这些方法在程序</a:t>
            </a:r>
            <a:r>
              <a:rPr lang="zh-CN" altLang="en-US" sz="2600">
                <a:solidFill>
                  <a:srgbClr val="E38E84"/>
                </a:solidFill>
                <a:latin typeface="微软雅黑" charset="-122"/>
                <a:ea typeface="微软雅黑" charset="-122"/>
              </a:rPr>
              <a:t>开始编码之后</a:t>
            </a:r>
            <a:r>
              <a:rPr lang="zh-CN" altLang="en-US" sz="2600">
                <a:latin typeface="微软雅黑" charset="-122"/>
                <a:ea typeface="微软雅黑" charset="-122"/>
              </a:rPr>
              <a:t>、基于计算机的</a:t>
            </a:r>
            <a:r>
              <a:rPr lang="zh-CN" altLang="en-US" sz="2600">
                <a:solidFill>
                  <a:srgbClr val="E38E84"/>
                </a:solidFill>
                <a:latin typeface="微软雅黑" charset="-122"/>
                <a:ea typeface="微软雅黑" charset="-122"/>
              </a:rPr>
              <a:t>动态测试开始之前</a:t>
            </a:r>
            <a:r>
              <a:rPr lang="zh-CN" altLang="en-US" sz="2600">
                <a:latin typeface="微软雅黑" charset="-122"/>
                <a:ea typeface="微软雅黑" charset="-122"/>
              </a:rPr>
              <a:t>。</a:t>
            </a:r>
            <a:endParaRPr lang="zh-CN" altLang="en-US" sz="2600">
              <a:latin typeface="微软雅黑" charset="-122"/>
              <a:ea typeface="微软雅黑" charset="-122"/>
            </a:endParaRPr>
          </a:p>
          <a:p>
            <a:pPr marL="457200" lvl="0" indent="-457200" algn="just" fontAlgn="auto">
              <a:lnSpc>
                <a:spcPct val="170000"/>
              </a:lnSpc>
              <a:spcBef>
                <a:spcPts val="1800"/>
              </a:spcBef>
              <a:buFont typeface="Wingdings" panose="05000000000000000000" charset="0"/>
              <a:buChar char=""/>
            </a:pPr>
            <a:r>
              <a:rPr lang="zh-CN" altLang="en-US" sz="2800">
                <a:latin typeface="微软雅黑" charset="-122"/>
                <a:ea typeface="微软雅黑" charset="-122"/>
              </a:rPr>
              <a:t>静态结构分析法</a:t>
            </a:r>
            <a:endParaRPr lang="zh-CN" altLang="en-US" sz="2800">
              <a:latin typeface="微软雅黑" charset="-122"/>
              <a:ea typeface="微软雅黑" charset="-122"/>
            </a:endParaRPr>
          </a:p>
          <a:p>
            <a:pPr marL="457200" lvl="0" indent="-457200" algn="just">
              <a:lnSpc>
                <a:spcPct val="170000"/>
              </a:lnSpc>
              <a:buFont typeface="Wingdings" panose="05000000000000000000" charset="0"/>
              <a:buChar char=""/>
            </a:pPr>
            <a:r>
              <a:rPr lang="zh-CN" altLang="en-US" sz="2800">
                <a:latin typeface="微软雅黑" charset="-122"/>
                <a:ea typeface="微软雅黑" charset="-122"/>
              </a:rPr>
              <a:t>静态质量度量法</a:t>
            </a:r>
            <a:endParaRPr lang="zh-CN" altLang="en-US" sz="2800">
              <a:latin typeface="微软雅黑" charset="-122"/>
              <a:ea typeface="微软雅黑" charset="-122"/>
            </a:endParaRPr>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静态测试</a:t>
            </a:r>
            <a:r>
              <a:rPr lang="zh-CN" altLang="en-US" sz="3000">
                <a:latin typeface="微软雅黑" charset="-122"/>
                <a:ea typeface="微软雅黑" charset="-122"/>
                <a:sym typeface="+mn-ea"/>
              </a:rPr>
              <a:t>方法：</a:t>
            </a:r>
            <a:endParaRPr lang="zh-CN" altLang="en-US" sz="30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代码检查</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1939925"/>
            <a:ext cx="8068945" cy="4169410"/>
          </a:xfrm>
          <a:prstGeom prst="rect">
            <a:avLst/>
          </a:prstGeom>
        </p:spPr>
        <p:txBody>
          <a:bodyPr wrap="square">
            <a:spAutoFit/>
          </a:bodyPr>
          <a:p>
            <a:pPr marL="457200" lvl="0" indent="-457200" algn="just">
              <a:lnSpc>
                <a:spcPct val="170000"/>
              </a:lnSpc>
              <a:buFont typeface="Arial" panose="020B0704020202020204" pitchFamily="34" charset="0"/>
              <a:buChar char="•"/>
            </a:pPr>
            <a:r>
              <a:rPr lang="zh-CN" altLang="en-US" sz="2600">
                <a:latin typeface="微软雅黑" charset="-122"/>
                <a:ea typeface="微软雅黑" charset="-122"/>
              </a:rPr>
              <a:t>主要</a:t>
            </a:r>
            <a:r>
              <a:rPr lang="zh-CN" altLang="en-US" sz="2600">
                <a:solidFill>
                  <a:schemeClr val="tx1"/>
                </a:solidFill>
                <a:latin typeface="微软雅黑" charset="-122"/>
                <a:ea typeface="微软雅黑" charset="-122"/>
              </a:rPr>
              <a:t>检查</a:t>
            </a:r>
            <a:r>
              <a:rPr lang="zh-CN" altLang="en-US" sz="2600">
                <a:solidFill>
                  <a:srgbClr val="E38E84"/>
                </a:solidFill>
                <a:latin typeface="微软雅黑" charset="-122"/>
                <a:ea typeface="微软雅黑" charset="-122"/>
              </a:rPr>
              <a:t>代码</a:t>
            </a:r>
            <a:r>
              <a:rPr lang="zh-CN" altLang="en-US" sz="2600">
                <a:latin typeface="微软雅黑" charset="-122"/>
                <a:ea typeface="微软雅黑" charset="-122"/>
              </a:rPr>
              <a:t>和</a:t>
            </a:r>
            <a:r>
              <a:rPr lang="zh-CN" altLang="en-US" sz="2600">
                <a:solidFill>
                  <a:srgbClr val="E38E84"/>
                </a:solidFill>
                <a:latin typeface="微软雅黑" charset="-122"/>
                <a:ea typeface="微软雅黑" charset="-122"/>
              </a:rPr>
              <a:t>程序设计</a:t>
            </a:r>
            <a:r>
              <a:rPr lang="zh-CN" altLang="en-US" sz="2600">
                <a:latin typeface="微软雅黑" charset="-122"/>
                <a:ea typeface="微软雅黑" charset="-122"/>
              </a:rPr>
              <a:t>的</a:t>
            </a:r>
            <a:r>
              <a:rPr lang="zh-CN" altLang="en-US" sz="2600">
                <a:solidFill>
                  <a:schemeClr val="tx1"/>
                </a:solidFill>
                <a:latin typeface="微软雅黑" charset="-122"/>
                <a:ea typeface="微软雅黑" charset="-122"/>
              </a:rPr>
              <a:t>一致</a:t>
            </a:r>
            <a:r>
              <a:rPr lang="zh-CN" altLang="en-US" sz="2600">
                <a:latin typeface="微软雅黑" charset="-122"/>
                <a:ea typeface="微软雅黑" charset="-122"/>
              </a:rPr>
              <a:t>性，</a:t>
            </a:r>
            <a:r>
              <a:rPr lang="zh-CN" altLang="en-US" sz="2600">
                <a:solidFill>
                  <a:srgbClr val="E38E84"/>
                </a:solidFill>
                <a:latin typeface="微软雅黑" charset="-122"/>
                <a:ea typeface="微软雅黑" charset="-122"/>
              </a:rPr>
              <a:t>代码结构</a:t>
            </a:r>
            <a:r>
              <a:rPr lang="zh-CN" altLang="en-US" sz="2600">
                <a:latin typeface="微软雅黑" charset="-122"/>
                <a:ea typeface="微软雅黑" charset="-122"/>
              </a:rPr>
              <a:t>的合理性，</a:t>
            </a:r>
            <a:r>
              <a:rPr lang="zh-CN" altLang="en-US" sz="2600">
                <a:solidFill>
                  <a:srgbClr val="E38E84"/>
                </a:solidFill>
                <a:latin typeface="微软雅黑" charset="-122"/>
                <a:ea typeface="微软雅黑" charset="-122"/>
              </a:rPr>
              <a:t>代码编写</a:t>
            </a:r>
            <a:r>
              <a:rPr lang="zh-CN" altLang="en-US" sz="2600">
                <a:latin typeface="微软雅黑" charset="-122"/>
                <a:ea typeface="微软雅黑" charset="-122"/>
              </a:rPr>
              <a:t>的标准性、可读性，</a:t>
            </a:r>
            <a:r>
              <a:rPr lang="zh-CN" altLang="en-US" sz="2600">
                <a:solidFill>
                  <a:srgbClr val="E38E84"/>
                </a:solidFill>
                <a:latin typeface="微软雅黑" charset="-122"/>
                <a:ea typeface="微软雅黑" charset="-122"/>
              </a:rPr>
              <a:t>代码逻辑表达</a:t>
            </a:r>
            <a:r>
              <a:rPr lang="zh-CN" altLang="en-US" sz="2600">
                <a:latin typeface="微软雅黑" charset="-122"/>
                <a:ea typeface="微软雅黑" charset="-122"/>
              </a:rPr>
              <a:t>的正确性</a:t>
            </a:r>
            <a:r>
              <a:rPr lang="zh-CN" altLang="en-US" sz="2600">
                <a:latin typeface="微软雅黑" charset="-122"/>
                <a:ea typeface="微软雅黑" charset="-122"/>
              </a:rPr>
              <a:t>等。</a:t>
            </a:r>
            <a:endParaRPr lang="zh-CN" altLang="en-US" sz="2600">
              <a:latin typeface="微软雅黑" charset="-122"/>
              <a:ea typeface="微软雅黑" charset="-122"/>
            </a:endParaRPr>
          </a:p>
          <a:p>
            <a:pPr marL="457200" lvl="0" indent="-457200" algn="just">
              <a:lnSpc>
                <a:spcPct val="170000"/>
              </a:lnSpc>
              <a:buFont typeface="Arial" panose="020B0704020202020204" pitchFamily="34" charset="0"/>
              <a:buChar char="•"/>
            </a:pPr>
            <a:endParaRPr lang="zh-CN" altLang="en-US" sz="2600">
              <a:latin typeface="微软雅黑" charset="-122"/>
              <a:ea typeface="微软雅黑" charset="-122"/>
            </a:endParaRPr>
          </a:p>
          <a:p>
            <a:pPr marL="457200" lvl="0" indent="-457200" algn="just">
              <a:lnSpc>
                <a:spcPct val="170000"/>
              </a:lnSpc>
              <a:buFont typeface="Arial" panose="020B0704020202020204" pitchFamily="34" charset="0"/>
              <a:buChar char="•"/>
            </a:pPr>
            <a:r>
              <a:rPr lang="zh-CN" altLang="en-US" sz="2600">
                <a:latin typeface="微软雅黑" charset="-122"/>
                <a:ea typeface="微软雅黑" charset="-122"/>
              </a:rPr>
              <a:t>主要参考文档：程序设计文档、程序的源代码清单、编码规范、代码缺陷检查表</a:t>
            </a:r>
            <a:r>
              <a:rPr lang="zh-CN" altLang="en-US" sz="2600">
                <a:latin typeface="微软雅黑" charset="-122"/>
                <a:ea typeface="微软雅黑" charset="-122"/>
              </a:rPr>
              <a:t>等。</a:t>
            </a:r>
            <a:endParaRPr lang="zh-CN" altLang="en-US" sz="2600">
              <a:latin typeface="微软雅黑" charset="-122"/>
              <a:ea typeface="微软雅黑" charset="-122"/>
            </a:endParaRPr>
          </a:p>
        </p:txBody>
      </p:sp>
      <p:sp>
        <p:nvSpPr>
          <p:cNvPr id="3" name="文本框 2"/>
          <p:cNvSpPr txBox="1"/>
          <p:nvPr/>
        </p:nvSpPr>
        <p:spPr>
          <a:xfrm>
            <a:off x="2339340" y="1202690"/>
            <a:ext cx="737489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代码检查法：</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回顾习题</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燕尾形 2"/>
          <p:cNvSpPr/>
          <p:nvPr/>
        </p:nvSpPr>
        <p:spPr>
          <a:xfrm>
            <a:off x="1739900" y="29006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2169160" y="2909570"/>
            <a:ext cx="8326755" cy="2306955"/>
          </a:xfrm>
          <a:prstGeom prst="rect">
            <a:avLst/>
          </a:prstGeom>
          <a:noFill/>
        </p:spPr>
        <p:txBody>
          <a:bodyPr wrap="square" rtlCol="0" anchor="t">
            <a:spAutoFit/>
          </a:bodyPr>
          <a:p>
            <a:pPr algn="l" eaLnBrk="0" hangingPunct="0"/>
            <a:r>
              <a:rPr lang="zh-CN" altLang="en-US" sz="2400" b="1" dirty="0">
                <a:latin typeface="Arial" panose="020B0704020202020204" pitchFamily="34" charset="0"/>
                <a:sym typeface="+mn-ea"/>
              </a:rPr>
              <a:t>在等价类划分法中，下列对等价类划分的标准理解不正确的</a:t>
            </a:r>
            <a:r>
              <a:rPr lang="zh-CN" altLang="en-US" sz="2400" b="1" dirty="0">
                <a:latin typeface="Arial" panose="020B0704020202020204" pitchFamily="34" charset="0"/>
                <a:sym typeface="+mn-ea"/>
              </a:rPr>
              <a:t>是_____。</a:t>
            </a:r>
            <a:endParaRPr lang="zh-CN" altLang="en-US" sz="2400" b="1" dirty="0">
              <a:latin typeface="Arial" panose="020B0704020202020204" pitchFamily="34" charset="0"/>
            </a:endParaRPr>
          </a:p>
          <a:p>
            <a:pPr algn="l" eaLnBrk="0" hangingPunct="0"/>
            <a:r>
              <a:rPr lang="en-US" altLang="zh-CN" sz="2400" b="1">
                <a:latin typeface="Arial" panose="020B0704020202020204" pitchFamily="34" charset="0"/>
                <a:sym typeface="+mn-ea"/>
              </a:rPr>
              <a:t>   A.</a:t>
            </a:r>
            <a:r>
              <a:rPr lang="zh-CN" altLang="en-US" sz="2400" b="1">
                <a:latin typeface="Arial" panose="020B0704020202020204" pitchFamily="34" charset="0"/>
                <a:sym typeface="+mn-ea"/>
              </a:rPr>
              <a:t>根据等价关系对输入或输出数据的集合进行划分</a:t>
            </a:r>
            <a:endParaRPr lang="zh-CN" altLang="en-US" sz="2400" b="1">
              <a:latin typeface="Arial" panose="020B0704020202020204" pitchFamily="34" charset="0"/>
              <a:sym typeface="+mn-ea"/>
            </a:endParaRPr>
          </a:p>
          <a:p>
            <a:pPr algn="l" eaLnBrk="0" hangingPunct="0"/>
            <a:r>
              <a:rPr lang="en-US" altLang="zh-CN" sz="2400" b="1">
                <a:latin typeface="Arial" panose="020B0704020202020204" pitchFamily="34" charset="0"/>
                <a:sym typeface="+mn-ea"/>
              </a:rPr>
              <a:t>   B.</a:t>
            </a:r>
            <a:r>
              <a:rPr lang="zh-CN" altLang="en-US" sz="2400" b="1">
                <a:latin typeface="Arial" panose="020B0704020202020204" pitchFamily="34" charset="0"/>
                <a:sym typeface="+mn-ea"/>
              </a:rPr>
              <a:t>划分子集的并</a:t>
            </a:r>
            <a:r>
              <a:rPr lang="zh-CN" altLang="en-US" sz="2400" b="1">
                <a:latin typeface="Arial" panose="020B0704020202020204" pitchFamily="34" charset="0"/>
                <a:sym typeface="+mn-ea"/>
              </a:rPr>
              <a:t>集是整个集合</a:t>
            </a:r>
            <a:endParaRPr lang="en-US" altLang="zh-CN" sz="2400" b="1">
              <a:latin typeface="Arial" panose="020B0704020202020204" pitchFamily="34" charset="0"/>
            </a:endParaRPr>
          </a:p>
          <a:p>
            <a:pPr algn="l" eaLnBrk="0" hangingPunct="0"/>
            <a:r>
              <a:rPr lang="en-US" altLang="zh-CN" sz="2400" b="1">
                <a:latin typeface="Arial" panose="020B0704020202020204" pitchFamily="34" charset="0"/>
                <a:sym typeface="+mn-ea"/>
              </a:rPr>
              <a:t>   C.</a:t>
            </a:r>
            <a:r>
              <a:rPr lang="zh-CN" altLang="en-US" sz="2400" b="1">
                <a:latin typeface="Arial" panose="020B0704020202020204" pitchFamily="34" charset="0"/>
                <a:sym typeface="+mn-ea"/>
              </a:rPr>
              <a:t>将集合划分成互不相交的子集</a:t>
            </a:r>
            <a:endParaRPr lang="zh-CN" altLang="en-US" sz="2400" b="1">
              <a:latin typeface="Arial" panose="020B0704020202020204" pitchFamily="34" charset="0"/>
              <a:sym typeface="+mn-ea"/>
            </a:endParaRPr>
          </a:p>
          <a:p>
            <a:pPr algn="l" eaLnBrk="0" hangingPunct="0"/>
            <a:r>
              <a:rPr lang="en-US" altLang="zh-CN" sz="2400" b="1">
                <a:latin typeface="Arial" panose="020B0704020202020204" pitchFamily="34" charset="0"/>
                <a:sym typeface="+mn-ea"/>
              </a:rPr>
              <a:t>   D.</a:t>
            </a:r>
            <a:r>
              <a:rPr lang="zh-CN" altLang="en-US" sz="2400" b="1">
                <a:latin typeface="Arial" panose="020B0704020202020204" pitchFamily="34" charset="0"/>
                <a:sym typeface="+mn-ea"/>
              </a:rPr>
              <a:t>集合可以划分为相交的</a:t>
            </a:r>
            <a:r>
              <a:rPr lang="zh-CN" altLang="en-US" sz="2400" b="1">
                <a:latin typeface="Arial" panose="020B0704020202020204" pitchFamily="34" charset="0"/>
                <a:sym typeface="+mn-ea"/>
              </a:rPr>
              <a:t>子集</a:t>
            </a:r>
            <a:endParaRPr lang="zh-CN" altLang="en-US" sz="2400" b="1">
              <a:latin typeface="Arial" panose="020B0704020202020204" pitchFamily="34" charset="0"/>
              <a:sym typeface="+mn-ea"/>
            </a:endParaRPr>
          </a:p>
        </p:txBody>
      </p:sp>
      <p:sp>
        <p:nvSpPr>
          <p:cNvPr id="10" name="燕尾形 9"/>
          <p:cNvSpPr/>
          <p:nvPr/>
        </p:nvSpPr>
        <p:spPr>
          <a:xfrm>
            <a:off x="1738630" y="55372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1" name="文本框 10"/>
          <p:cNvSpPr txBox="1"/>
          <p:nvPr/>
        </p:nvSpPr>
        <p:spPr>
          <a:xfrm>
            <a:off x="2167890" y="5546090"/>
            <a:ext cx="8326755" cy="1198880"/>
          </a:xfrm>
          <a:prstGeom prst="rect">
            <a:avLst/>
          </a:prstGeom>
          <a:noFill/>
        </p:spPr>
        <p:txBody>
          <a:bodyPr wrap="square" rtlCol="0" anchor="t">
            <a:spAutoFit/>
          </a:bodyPr>
          <a:p>
            <a:pPr algn="l" eaLnBrk="0" hangingPunct="0"/>
            <a:r>
              <a:rPr lang="zh-CN" altLang="en-US" sz="2400" b="1" dirty="0">
                <a:latin typeface="Arial" panose="020B0704020202020204" pitchFamily="34" charset="0"/>
                <a:sym typeface="+mn-ea"/>
              </a:rPr>
              <a:t>在黑盒测试中，着重检查输入条件组合的方法</a:t>
            </a:r>
            <a:r>
              <a:rPr lang="zh-CN" altLang="en-US" sz="2400" b="1" dirty="0">
                <a:latin typeface="Arial" panose="020B0704020202020204" pitchFamily="34" charset="0"/>
                <a:sym typeface="+mn-ea"/>
              </a:rPr>
              <a:t>是_____。</a:t>
            </a:r>
            <a:endParaRPr lang="zh-CN" altLang="en-US" sz="2400" b="1" dirty="0">
              <a:latin typeface="Arial" panose="020B0704020202020204" pitchFamily="34" charset="0"/>
            </a:endParaRPr>
          </a:p>
          <a:p>
            <a:pPr algn="l" eaLnBrk="0" hangingPunct="0"/>
            <a:r>
              <a:rPr lang="en-US" altLang="zh-CN" sz="2400" b="1">
                <a:latin typeface="Arial" panose="020B0704020202020204" pitchFamily="34" charset="0"/>
                <a:sym typeface="+mn-ea"/>
              </a:rPr>
              <a:t>   A.</a:t>
            </a:r>
            <a:r>
              <a:rPr lang="zh-CN" altLang="en-US" sz="2400" b="1">
                <a:latin typeface="Arial" panose="020B0704020202020204" pitchFamily="34" charset="0"/>
                <a:sym typeface="+mn-ea"/>
              </a:rPr>
              <a:t>等价类划分法</a:t>
            </a:r>
            <a:r>
              <a:rPr lang="en-US" altLang="zh-CN" sz="2400" b="1">
                <a:latin typeface="Arial" panose="020B0704020202020204" pitchFamily="34" charset="0"/>
                <a:sym typeface="+mn-ea"/>
              </a:rPr>
              <a:t>                   B.</a:t>
            </a:r>
            <a:r>
              <a:rPr lang="zh-CN" altLang="en-US" sz="2400" b="1">
                <a:latin typeface="Arial" panose="020B0704020202020204" pitchFamily="34" charset="0"/>
                <a:sym typeface="+mn-ea"/>
              </a:rPr>
              <a:t>边界值分析法</a:t>
            </a:r>
            <a:endParaRPr lang="en-US" altLang="zh-CN" sz="2400" b="1">
              <a:latin typeface="Arial" panose="020B0704020202020204" pitchFamily="34" charset="0"/>
              <a:sym typeface="+mn-ea"/>
            </a:endParaRPr>
          </a:p>
          <a:p>
            <a:pPr algn="l" eaLnBrk="0" hangingPunct="0"/>
            <a:r>
              <a:rPr lang="en-US" altLang="zh-CN" sz="2400" b="1">
                <a:latin typeface="Arial" panose="020B0704020202020204" pitchFamily="34" charset="0"/>
                <a:sym typeface="+mn-ea"/>
              </a:rPr>
              <a:t>   C.</a:t>
            </a:r>
            <a:r>
              <a:rPr lang="zh-CN" altLang="en-US" sz="2400" b="1">
                <a:latin typeface="Arial" panose="020B0704020202020204" pitchFamily="34" charset="0"/>
                <a:sym typeface="+mn-ea"/>
              </a:rPr>
              <a:t>错误推测法</a:t>
            </a:r>
            <a:r>
              <a:rPr lang="en-US" altLang="zh-CN" sz="2400" b="1">
                <a:latin typeface="Arial" panose="020B0704020202020204" pitchFamily="34" charset="0"/>
                <a:sym typeface="+mn-ea"/>
              </a:rPr>
              <a:t>                       D.</a:t>
            </a:r>
            <a:r>
              <a:rPr lang="zh-CN" altLang="en-US" sz="2400" b="1">
                <a:latin typeface="Arial" panose="020B0704020202020204" pitchFamily="34" charset="0"/>
                <a:sym typeface="+mn-ea"/>
              </a:rPr>
              <a:t>决策表法</a:t>
            </a:r>
            <a:r>
              <a:rPr lang="en-US" altLang="zh-CN" sz="2400" b="1">
                <a:latin typeface="Arial" panose="020B0704020202020204" pitchFamily="34" charset="0"/>
                <a:sym typeface="+mn-ea"/>
              </a:rPr>
              <a:t> </a:t>
            </a:r>
            <a:endParaRPr lang="en-US" altLang="zh-CN" sz="2400" b="1">
              <a:latin typeface="Arial" panose="020B0704020202020204" pitchFamily="34" charset="0"/>
              <a:sym typeface="+mn-ea"/>
            </a:endParaRPr>
          </a:p>
        </p:txBody>
      </p:sp>
      <p:sp>
        <p:nvSpPr>
          <p:cNvPr id="139269" name="矩形 139268"/>
          <p:cNvSpPr/>
          <p:nvPr/>
        </p:nvSpPr>
        <p:spPr>
          <a:xfrm>
            <a:off x="8940800" y="5471795"/>
            <a:ext cx="328930" cy="368935"/>
          </a:xfrm>
          <a:prstGeom prst="rect">
            <a:avLst/>
          </a:prstGeom>
          <a:noFill/>
          <a:ln w="9525">
            <a:noFill/>
          </a:ln>
        </p:spPr>
        <p:txBody>
          <a:bodyPr wrap="square" lIns="0" tIns="0" rIns="0" bIns="0" anchor="t" anchorCtr="0">
            <a:spAutoFit/>
          </a:bodyPr>
          <a:p>
            <a:r>
              <a:rPr lang="en-US" altLang="zh-CN" sz="2400">
                <a:solidFill>
                  <a:schemeClr val="accent2"/>
                </a:solidFill>
                <a:latin typeface="Arial" panose="020B0704020202020204" pitchFamily="34" charset="0"/>
              </a:rPr>
              <a:t>D</a:t>
            </a:r>
            <a:endParaRPr lang="en-US" altLang="zh-CN" sz="2400">
              <a:solidFill>
                <a:schemeClr val="accent2"/>
              </a:solidFill>
              <a:latin typeface="Arial" panose="020B0704020202020204" pitchFamily="34" charset="0"/>
            </a:endParaRPr>
          </a:p>
        </p:txBody>
      </p:sp>
      <p:sp>
        <p:nvSpPr>
          <p:cNvPr id="2" name="燕尾形 1"/>
          <p:cNvSpPr/>
          <p:nvPr/>
        </p:nvSpPr>
        <p:spPr>
          <a:xfrm>
            <a:off x="1739900" y="90805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359025" y="912813"/>
            <a:ext cx="8135938" cy="1477010"/>
          </a:xfrm>
          <a:prstGeom prst="rect">
            <a:avLst/>
          </a:prstGeom>
          <a:noFill/>
          <a:ln w="9525">
            <a:noFill/>
          </a:ln>
        </p:spPr>
        <p:txBody>
          <a:bodyPr lIns="0" tIns="0" rIns="0" bIns="0" anchor="ctr" anchorCtr="0">
            <a:spAutoFit/>
          </a:bodyPr>
          <a:p>
            <a:pPr algn="l" eaLnBrk="0" hangingPunct="0"/>
            <a:r>
              <a:rPr lang="zh-CN" altLang="en-US" sz="2400" b="1" dirty="0">
                <a:latin typeface="Arial" panose="020B0704020202020204" pitchFamily="34" charset="0"/>
              </a:rPr>
              <a:t>如果一个函数有</a:t>
            </a:r>
            <a:r>
              <a:rPr lang="en-US" altLang="zh-CN" sz="2400" b="1" dirty="0">
                <a:latin typeface="Arial" panose="020B0704020202020204" pitchFamily="34" charset="0"/>
              </a:rPr>
              <a:t>n</a:t>
            </a:r>
            <a:r>
              <a:rPr lang="zh-CN" altLang="en-US" sz="2400" b="1" dirty="0">
                <a:latin typeface="Arial" panose="020B0704020202020204" pitchFamily="34" charset="0"/>
              </a:rPr>
              <a:t>个变量，采用标准边界值的方法进行黑盒测试那么总共需要的测试用例数目是</a:t>
            </a:r>
            <a:r>
              <a:rPr lang="zh-CN" altLang="en-US" sz="2400" b="1" dirty="0">
                <a:latin typeface="Arial" panose="020B0704020202020204" pitchFamily="34" charset="0"/>
                <a:sym typeface="+mn-ea"/>
              </a:rPr>
              <a:t>_____</a:t>
            </a:r>
            <a:r>
              <a:rPr lang="zh-CN" altLang="en-US" sz="2400" b="1" u="sng" dirty="0">
                <a:latin typeface="Arial" panose="020B0704020202020204" pitchFamily="34" charset="0"/>
                <a:sym typeface="+mn-ea"/>
              </a:rPr>
              <a:t>  </a:t>
            </a:r>
            <a:endParaRPr lang="zh-CN" altLang="en-US" sz="2400" b="1" u="sng" dirty="0">
              <a:latin typeface="Arial" panose="020B0704020202020204" pitchFamily="34" charset="0"/>
              <a:sym typeface="+mn-ea"/>
            </a:endParaRPr>
          </a:p>
          <a:p>
            <a:pPr algn="l" eaLnBrk="0" hangingPunct="0"/>
            <a:r>
              <a:rPr lang="zh-CN" altLang="en-US" sz="2400" b="1" u="sng" dirty="0">
                <a:latin typeface="Arial" panose="020B0704020202020204" pitchFamily="34" charset="0"/>
                <a:sym typeface="+mn-ea"/>
              </a:rPr>
              <a:t>   </a:t>
            </a:r>
            <a:r>
              <a:rPr lang="en-US" altLang="zh-CN" sz="2400" b="1" u="sng">
                <a:latin typeface="Arial" panose="020B0704020202020204" pitchFamily="34" charset="0"/>
                <a:sym typeface="+mn-ea"/>
              </a:rPr>
              <a:t>     </a:t>
            </a:r>
            <a:r>
              <a:rPr lang="zh-CN" altLang="en-US" sz="2400" b="1" u="sng" dirty="0">
                <a:latin typeface="Arial" panose="020B0704020202020204" pitchFamily="34" charset="0"/>
                <a:sym typeface="+mn-ea"/>
              </a:rPr>
              <a:t>   </a:t>
            </a:r>
            <a:r>
              <a:rPr lang="en-US" altLang="zh-CN" sz="2400" b="1" u="sng">
                <a:latin typeface="Arial" panose="020B0704020202020204" pitchFamily="34" charset="0"/>
                <a:sym typeface="+mn-ea"/>
              </a:rPr>
              <a:t> </a:t>
            </a:r>
            <a:r>
              <a:rPr lang="zh-CN" altLang="en-US" sz="2400" b="1" u="sng" dirty="0">
                <a:latin typeface="Arial" panose="020B0704020202020204" pitchFamily="34" charset="0"/>
                <a:sym typeface="+mn-ea"/>
              </a:rPr>
              <a:t>   </a:t>
            </a:r>
            <a:r>
              <a:rPr lang="en-US" altLang="zh-CN" sz="2400" b="1" u="sng" dirty="0">
                <a:latin typeface="Arial" panose="020B0704020202020204" pitchFamily="34" charset="0"/>
                <a:sym typeface="+mn-ea"/>
              </a:rPr>
              <a:t>       </a:t>
            </a:r>
            <a:endParaRPr lang="zh-CN" altLang="en-US" sz="2400" b="1" u="sng" dirty="0">
              <a:latin typeface="Arial" panose="020B0704020202020204" pitchFamily="34" charset="0"/>
            </a:endParaRPr>
          </a:p>
          <a:p>
            <a:pPr algn="l" eaLnBrk="0" hangingPunct="0"/>
            <a:r>
              <a:rPr lang="en-US" altLang="zh-CN" sz="2400" b="1" dirty="0">
                <a:latin typeface="Arial" panose="020B0704020202020204" pitchFamily="34" charset="0"/>
              </a:rPr>
              <a:t>A.5</a:t>
            </a:r>
            <a:r>
              <a:rPr lang="en-US" altLang="zh-CN" sz="2400" b="1" baseline="30000" dirty="0">
                <a:latin typeface="Arial" panose="020B0704020202020204" pitchFamily="34" charset="0"/>
              </a:rPr>
              <a:t>n</a:t>
            </a:r>
            <a:r>
              <a:rPr lang="en-US" altLang="zh-CN" sz="2400" b="1" dirty="0">
                <a:latin typeface="Arial" panose="020B0704020202020204" pitchFamily="34" charset="0"/>
              </a:rPr>
              <a:t>     B.4n+1     C.2n     D.</a:t>
            </a:r>
            <a:r>
              <a:rPr lang="en-US" sz="2400" b="1" dirty="0">
                <a:latin typeface="Arial" panose="020B0704020202020204" pitchFamily="34" charset="0"/>
              </a:rPr>
              <a:t>7</a:t>
            </a:r>
            <a:r>
              <a:rPr lang="en-US" sz="2400" b="1" baseline="30000" dirty="0">
                <a:latin typeface="Arial" panose="020B0704020202020204" pitchFamily="34" charset="0"/>
              </a:rPr>
              <a:t>n</a:t>
            </a:r>
            <a:endParaRPr lang="en-US" sz="2400" b="1" baseline="30000" dirty="0">
              <a:latin typeface="Arial" panose="020B0704020202020204" pitchFamily="34" charset="0"/>
            </a:endParaRPr>
          </a:p>
        </p:txBody>
      </p:sp>
      <p:sp>
        <p:nvSpPr>
          <p:cNvPr id="12" name="文本框 11"/>
          <p:cNvSpPr txBox="1"/>
          <p:nvPr/>
        </p:nvSpPr>
        <p:spPr>
          <a:xfrm>
            <a:off x="7172325" y="1273810"/>
            <a:ext cx="429260" cy="460375"/>
          </a:xfrm>
          <a:prstGeom prst="rect">
            <a:avLst/>
          </a:prstGeom>
          <a:noFill/>
        </p:spPr>
        <p:txBody>
          <a:bodyPr wrap="square" rtlCol="0" anchor="t">
            <a:spAutoFit/>
          </a:bodyPr>
          <a:p>
            <a:r>
              <a:rPr lang="en-US" altLang="zh-CN" sz="2400">
                <a:solidFill>
                  <a:schemeClr val="accent2"/>
                </a:solidFill>
                <a:latin typeface="Arial" panose="020B0704020202020204" pitchFamily="34" charset="0"/>
                <a:sym typeface="+mn-ea"/>
              </a:rPr>
              <a:t>B</a:t>
            </a:r>
            <a:endParaRPr lang="en-US" altLang="zh-CN" sz="2400">
              <a:solidFill>
                <a:schemeClr val="accent2"/>
              </a:solidFill>
              <a:latin typeface="Arial" panose="020B0704020202020204" pitchFamily="34" charset="0"/>
              <a:sym typeface="+mn-ea"/>
            </a:endParaRPr>
          </a:p>
        </p:txBody>
      </p:sp>
      <p:grpSp>
        <p:nvGrpSpPr>
          <p:cNvPr id="17" name="组合 16"/>
          <p:cNvGrpSpPr/>
          <p:nvPr/>
        </p:nvGrpSpPr>
        <p:grpSpPr>
          <a:xfrm>
            <a:off x="897255" y="1167130"/>
            <a:ext cx="1640840" cy="1003300"/>
            <a:chOff x="1265" y="2006"/>
            <a:chExt cx="2584" cy="1580"/>
          </a:xfrm>
        </p:grpSpPr>
        <p:sp>
          <p:nvSpPr>
            <p:cNvPr id="15" name="云形标注 14"/>
            <p:cNvSpPr/>
            <p:nvPr/>
          </p:nvSpPr>
          <p:spPr>
            <a:xfrm flipH="1">
              <a:off x="1265" y="2006"/>
              <a:ext cx="2585" cy="1581"/>
            </a:xfrm>
            <a:prstGeom prst="cloudCallout">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16" name="文本框 15"/>
            <p:cNvSpPr txBox="1"/>
            <p:nvPr/>
          </p:nvSpPr>
          <p:spPr>
            <a:xfrm>
              <a:off x="1775" y="2208"/>
              <a:ext cx="1810" cy="1210"/>
            </a:xfrm>
            <a:prstGeom prst="rect">
              <a:avLst/>
            </a:prstGeom>
            <a:noFill/>
          </p:spPr>
          <p:txBody>
            <a:bodyPr wrap="square" rtlCol="0">
              <a:spAutoFit/>
            </a:bodyPr>
            <a:p>
              <a:r>
                <a:rPr lang="zh-CN" altLang="en-US" sz="2200"/>
                <a:t>最坏情况测试</a:t>
              </a:r>
              <a:endParaRPr lang="zh-CN" altLang="en-US" sz="2200"/>
            </a:p>
          </p:txBody>
        </p:sp>
      </p:grpSp>
      <p:sp>
        <p:nvSpPr>
          <p:cNvPr id="24" name="文本框 23"/>
          <p:cNvSpPr txBox="1"/>
          <p:nvPr/>
        </p:nvSpPr>
        <p:spPr>
          <a:xfrm>
            <a:off x="2795270" y="3198495"/>
            <a:ext cx="429260" cy="460375"/>
          </a:xfrm>
          <a:prstGeom prst="rect">
            <a:avLst/>
          </a:prstGeom>
          <a:noFill/>
        </p:spPr>
        <p:txBody>
          <a:bodyPr wrap="square" rtlCol="0" anchor="t">
            <a:spAutoFit/>
          </a:bodyPr>
          <a:p>
            <a:r>
              <a:rPr lang="en-US" altLang="zh-CN" sz="2400">
                <a:solidFill>
                  <a:schemeClr val="accent2"/>
                </a:solidFill>
                <a:latin typeface="Arial" panose="020B0704020202020204" pitchFamily="34" charset="0"/>
                <a:sym typeface="+mn-ea"/>
              </a:rPr>
              <a:t>D</a:t>
            </a:r>
            <a:endParaRPr lang="en-US" altLang="zh-CN" sz="2400">
              <a:solidFill>
                <a:schemeClr val="accent2"/>
              </a:solidFill>
              <a:latin typeface="Arial" panose="020B0704020202020204" pitchFamily="34" charset="0"/>
              <a:sym typeface="+mn-ea"/>
            </a:endParaRPr>
          </a:p>
        </p:txBody>
      </p:sp>
      <p:grpSp>
        <p:nvGrpSpPr>
          <p:cNvPr id="25" name="组合 24"/>
          <p:cNvGrpSpPr/>
          <p:nvPr/>
        </p:nvGrpSpPr>
        <p:grpSpPr>
          <a:xfrm>
            <a:off x="897255" y="3996055"/>
            <a:ext cx="1641475" cy="1003935"/>
            <a:chOff x="1265" y="2006"/>
            <a:chExt cx="2585" cy="1581"/>
          </a:xfrm>
        </p:grpSpPr>
        <p:sp>
          <p:nvSpPr>
            <p:cNvPr id="26" name="云形标注 25"/>
            <p:cNvSpPr/>
            <p:nvPr/>
          </p:nvSpPr>
          <p:spPr>
            <a:xfrm flipH="1">
              <a:off x="1265" y="2006"/>
              <a:ext cx="2585" cy="1581"/>
            </a:xfrm>
            <a:prstGeom prst="cloudCallout">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27" name="文本框 26"/>
            <p:cNvSpPr txBox="1"/>
            <p:nvPr/>
          </p:nvSpPr>
          <p:spPr>
            <a:xfrm>
              <a:off x="1522" y="2458"/>
              <a:ext cx="2183" cy="677"/>
            </a:xfrm>
            <a:prstGeom prst="rect">
              <a:avLst/>
            </a:prstGeom>
            <a:noFill/>
          </p:spPr>
          <p:txBody>
            <a:bodyPr wrap="square" rtlCol="0">
              <a:spAutoFit/>
            </a:bodyPr>
            <a:p>
              <a:r>
                <a:rPr lang="zh-CN" altLang="en-US" sz="2200"/>
                <a:t>分而不交</a:t>
              </a:r>
              <a:endParaRPr lang="zh-CN" altLang="en-US" sz="2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strips(downLeft)">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 calcmode="lin" valueType="num">
                                      <p:cBhvr additive="base">
                                        <p:cTn id="18" dur="500" fill="hold"/>
                                        <p:tgtEl>
                                          <p:spTgt spid="24"/>
                                        </p:tgtEl>
                                        <p:attrNameLst>
                                          <p:attrName>ppt_x</p:attrName>
                                        </p:attrNameLst>
                                      </p:cBhvr>
                                      <p:tavLst>
                                        <p:tav tm="0">
                                          <p:val>
                                            <p:strVal val="#ppt_x"/>
                                          </p:val>
                                        </p:tav>
                                        <p:tav tm="100000">
                                          <p:val>
                                            <p:strVal val="#ppt_x"/>
                                          </p:val>
                                        </p:tav>
                                      </p:tavLst>
                                    </p:anim>
                                    <p:anim calcmode="lin" valueType="num">
                                      <p:cBhvr additive="base">
                                        <p:cTn id="19"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strips(downLef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39269"/>
                                        </p:tgtEl>
                                        <p:attrNameLst>
                                          <p:attrName>style.visibility</p:attrName>
                                        </p:attrNameLst>
                                      </p:cBhvr>
                                      <p:to>
                                        <p:strVal val="visible"/>
                                      </p:to>
                                    </p:set>
                                    <p:anim calcmode="lin" valueType="num">
                                      <p:cBhvr additive="base">
                                        <p:cTn id="29" dur="500" fill="hold"/>
                                        <p:tgtEl>
                                          <p:spTgt spid="139269"/>
                                        </p:tgtEl>
                                        <p:attrNameLst>
                                          <p:attrName>ppt_x</p:attrName>
                                        </p:attrNameLst>
                                      </p:cBhvr>
                                      <p:tavLst>
                                        <p:tav tm="0">
                                          <p:val>
                                            <p:strVal val="1+#ppt_w/2"/>
                                          </p:val>
                                        </p:tav>
                                        <p:tav tm="100000">
                                          <p:val>
                                            <p:strVal val="#ppt_x"/>
                                          </p:val>
                                        </p:tav>
                                      </p:tavLst>
                                    </p:anim>
                                    <p:anim calcmode="lin" valueType="num">
                                      <p:cBhvr additive="base">
                                        <p:cTn id="30" dur="500" fill="hold"/>
                                        <p:tgtEl>
                                          <p:spTgt spid="139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9" grpId="0"/>
      <p:bldP spid="12"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代码检查</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1939925"/>
            <a:ext cx="8068945" cy="4169410"/>
          </a:xfrm>
          <a:prstGeom prst="rect">
            <a:avLst/>
          </a:prstGeom>
        </p:spPr>
        <p:txBody>
          <a:bodyPr wrap="square">
            <a:spAutoFit/>
          </a:bodyPr>
          <a:p>
            <a:pPr marL="457200" lvl="0" indent="-457200" algn="just">
              <a:lnSpc>
                <a:spcPct val="170000"/>
              </a:lnSpc>
              <a:buFont typeface="Arial" panose="020B0704020202020204" pitchFamily="34" charset="0"/>
              <a:buChar char="•"/>
            </a:pPr>
            <a:r>
              <a:rPr lang="zh-CN" altLang="en-US" sz="2600">
                <a:latin typeface="微软雅黑" charset="-122"/>
                <a:ea typeface="微软雅黑" charset="-122"/>
              </a:rPr>
              <a:t>代码检查法</a:t>
            </a:r>
            <a:r>
              <a:rPr lang="zh-CN" altLang="en-US" sz="2600">
                <a:solidFill>
                  <a:schemeClr val="accent1"/>
                </a:solidFill>
                <a:latin typeface="微软雅黑" charset="-122"/>
                <a:ea typeface="微软雅黑" charset="-122"/>
              </a:rPr>
              <a:t>能够快速找到缺陷</a:t>
            </a:r>
            <a:r>
              <a:rPr lang="zh-CN" altLang="en-US" sz="2600">
                <a:latin typeface="微软雅黑" charset="-122"/>
                <a:ea typeface="微软雅黑" charset="-122"/>
              </a:rPr>
              <a:t>，一旦发现错误，能够在代码中对其进行</a:t>
            </a:r>
            <a:r>
              <a:rPr lang="zh-CN" altLang="en-US" sz="2600">
                <a:solidFill>
                  <a:schemeClr val="accent1"/>
                </a:solidFill>
                <a:latin typeface="微软雅黑" charset="-122"/>
                <a:ea typeface="微软雅黑" charset="-122"/>
              </a:rPr>
              <a:t>精确定位</a:t>
            </a:r>
            <a:r>
              <a:rPr lang="zh-CN" altLang="en-US" sz="2600">
                <a:latin typeface="微软雅黑" charset="-122"/>
                <a:ea typeface="微软雅黑" charset="-122"/>
              </a:rPr>
              <a:t>，从而</a:t>
            </a:r>
            <a:r>
              <a:rPr lang="zh-CN" altLang="en-US" sz="2600">
                <a:solidFill>
                  <a:schemeClr val="accent1"/>
                </a:solidFill>
                <a:latin typeface="微软雅黑" charset="-122"/>
                <a:ea typeface="微软雅黑" charset="-122"/>
              </a:rPr>
              <a:t>降低</a:t>
            </a:r>
            <a:r>
              <a:rPr lang="zh-CN" altLang="en-US" sz="2600">
                <a:latin typeface="微软雅黑" charset="-122"/>
                <a:ea typeface="微软雅黑" charset="-122"/>
              </a:rPr>
              <a:t>了错误修正的</a:t>
            </a:r>
            <a:r>
              <a:rPr lang="zh-CN" altLang="en-US" sz="2600">
                <a:solidFill>
                  <a:schemeClr val="accent1"/>
                </a:solidFill>
                <a:latin typeface="微软雅黑" charset="-122"/>
                <a:ea typeface="微软雅黑" charset="-122"/>
              </a:rPr>
              <a:t>成本</a:t>
            </a:r>
            <a:r>
              <a:rPr lang="zh-CN" altLang="en-US" sz="2600">
                <a:latin typeface="微软雅黑" charset="-122"/>
                <a:ea typeface="微软雅黑" charset="-122"/>
              </a:rPr>
              <a:t>。</a:t>
            </a:r>
            <a:endParaRPr lang="zh-CN" altLang="en-US" sz="2600">
              <a:latin typeface="微软雅黑" charset="-122"/>
              <a:ea typeface="微软雅黑" charset="-122"/>
            </a:endParaRPr>
          </a:p>
          <a:p>
            <a:pPr marL="457200" lvl="0" indent="-457200" algn="just">
              <a:lnSpc>
                <a:spcPct val="170000"/>
              </a:lnSpc>
              <a:buFont typeface="Arial" panose="020B0704020202020204" pitchFamily="34" charset="0"/>
              <a:buChar char="•"/>
            </a:pPr>
            <a:r>
              <a:rPr lang="zh-CN" altLang="en-US" sz="2600">
                <a:latin typeface="微软雅黑" charset="-122"/>
                <a:ea typeface="微软雅黑" charset="-122"/>
              </a:rPr>
              <a:t>代码检查看到的是问题本身而非问题的</a:t>
            </a:r>
            <a:r>
              <a:rPr lang="zh-CN" altLang="en-US" sz="2600">
                <a:latin typeface="微软雅黑" charset="-122"/>
                <a:ea typeface="微软雅黑" charset="-122"/>
              </a:rPr>
              <a:t>征兆。</a:t>
            </a:r>
            <a:endParaRPr lang="zh-CN" altLang="en-US" sz="2600">
              <a:latin typeface="微软雅黑" charset="-122"/>
              <a:ea typeface="微软雅黑" charset="-122"/>
            </a:endParaRPr>
          </a:p>
          <a:p>
            <a:pPr marL="457200" lvl="0" indent="-457200" algn="just">
              <a:lnSpc>
                <a:spcPct val="170000"/>
              </a:lnSpc>
              <a:buFont typeface="Arial" panose="020B0704020202020204" pitchFamily="34" charset="0"/>
              <a:buChar char="•"/>
            </a:pPr>
            <a:r>
              <a:rPr lang="zh-CN" altLang="en-US" sz="2600">
                <a:latin typeface="微软雅黑" charset="-122"/>
                <a:ea typeface="微软雅黑" charset="-122"/>
              </a:rPr>
              <a:t>代码检查</a:t>
            </a:r>
            <a:r>
              <a:rPr lang="zh-CN" altLang="en-US" sz="2600">
                <a:solidFill>
                  <a:srgbClr val="7030A0"/>
                </a:solidFill>
                <a:latin typeface="微软雅黑" charset="-122"/>
                <a:ea typeface="微软雅黑" charset="-122"/>
              </a:rPr>
              <a:t>非常耗费时间</a:t>
            </a:r>
            <a:r>
              <a:rPr lang="zh-CN" altLang="en-US" sz="2600">
                <a:latin typeface="微软雅黑" charset="-122"/>
                <a:ea typeface="微软雅黑" charset="-122"/>
              </a:rPr>
              <a:t>。</a:t>
            </a:r>
            <a:endParaRPr lang="zh-CN" altLang="en-US" sz="2600">
              <a:latin typeface="微软雅黑" charset="-122"/>
              <a:ea typeface="微软雅黑" charset="-122"/>
            </a:endParaRPr>
          </a:p>
          <a:p>
            <a:pPr marL="457200" lvl="0" indent="-457200" algn="just">
              <a:lnSpc>
                <a:spcPct val="170000"/>
              </a:lnSpc>
              <a:buFont typeface="Arial" panose="020B0704020202020204" pitchFamily="34" charset="0"/>
              <a:buChar char="•"/>
            </a:pPr>
            <a:r>
              <a:rPr lang="zh-CN" altLang="en-US" sz="2600">
                <a:latin typeface="微软雅黑" charset="-122"/>
                <a:ea typeface="微软雅黑" charset="-122"/>
              </a:rPr>
              <a:t>代码检查</a:t>
            </a:r>
            <a:r>
              <a:rPr lang="zh-CN" altLang="en-US" sz="2600">
                <a:solidFill>
                  <a:srgbClr val="7030A0"/>
                </a:solidFill>
                <a:latin typeface="微软雅黑" charset="-122"/>
                <a:ea typeface="微软雅黑" charset="-122"/>
              </a:rPr>
              <a:t>需要</a:t>
            </a:r>
            <a:r>
              <a:rPr lang="zh-CN" altLang="en-US" sz="2600">
                <a:latin typeface="微软雅黑" charset="-122"/>
                <a:ea typeface="微软雅黑" charset="-122"/>
              </a:rPr>
              <a:t>知识和经验的</a:t>
            </a:r>
            <a:r>
              <a:rPr lang="zh-CN" altLang="en-US" sz="2600">
                <a:solidFill>
                  <a:srgbClr val="7030A0"/>
                </a:solidFill>
                <a:latin typeface="微软雅黑" charset="-122"/>
                <a:ea typeface="微软雅黑" charset="-122"/>
              </a:rPr>
              <a:t>积累</a:t>
            </a:r>
            <a:r>
              <a:rPr lang="zh-CN" altLang="en-US" sz="2600">
                <a:latin typeface="微软雅黑" charset="-122"/>
                <a:ea typeface="微软雅黑" charset="-122"/>
              </a:rPr>
              <a:t>。</a:t>
            </a:r>
            <a:endParaRPr lang="zh-CN" altLang="en-US" sz="2600">
              <a:latin typeface="微软雅黑" charset="-122"/>
              <a:ea typeface="微软雅黑" charset="-122"/>
            </a:endParaRPr>
          </a:p>
        </p:txBody>
      </p:sp>
      <p:sp>
        <p:nvSpPr>
          <p:cNvPr id="3" name="文本框 2"/>
          <p:cNvSpPr txBox="1"/>
          <p:nvPr/>
        </p:nvSpPr>
        <p:spPr>
          <a:xfrm>
            <a:off x="2339340" y="1202690"/>
            <a:ext cx="737489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代码检查法：</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2" end="2"/>
                                            </p:txEl>
                                          </p:spTgt>
                                        </p:tgtEl>
                                        <p:attrNameLst>
                                          <p:attrName>style.visibility</p:attrName>
                                        </p:attrNameLst>
                                      </p:cBhvr>
                                      <p:to>
                                        <p:strVal val="visible"/>
                                      </p:to>
                                    </p:set>
                                    <p:animEffect transition="in" filter="blinds(horizontal)">
                                      <p:cBhvr>
                                        <p:cTn id="10" dur="500"/>
                                        <p:tgtEl>
                                          <p:spTgt spid="10">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animEffect transition="in" filter="blinds(horizontal)">
                                      <p:cBhvr>
                                        <p:cTn id="1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代码检查</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2350770"/>
            <a:ext cx="8068945" cy="2287905"/>
          </a:xfrm>
          <a:prstGeom prst="rect">
            <a:avLst/>
          </a:prstGeom>
        </p:spPr>
        <p:txBody>
          <a:bodyPr wrap="square">
            <a:spAutoFit/>
          </a:bodyPr>
          <a:p>
            <a:pPr marL="457200" lvl="0" indent="-457200" algn="just">
              <a:lnSpc>
                <a:spcPct val="170000"/>
              </a:lnSpc>
              <a:buFont typeface="Arial" panose="020B0704020202020204" pitchFamily="34" charset="0"/>
              <a:buChar char="•"/>
            </a:pPr>
            <a:r>
              <a:rPr lang="zh-CN" altLang="en-US" sz="2800">
                <a:latin typeface="微软雅黑" charset="-122"/>
                <a:ea typeface="微软雅黑" charset="-122"/>
                <a:sym typeface="+mn-ea"/>
              </a:rPr>
              <a:t>桌面</a:t>
            </a:r>
            <a:r>
              <a:rPr lang="zh-CN" altLang="en-US" sz="2800">
                <a:latin typeface="微软雅黑" charset="-122"/>
                <a:ea typeface="微软雅黑" charset="-122"/>
                <a:sym typeface="+mn-ea"/>
              </a:rPr>
              <a:t>检查</a:t>
            </a:r>
            <a:endParaRPr lang="zh-CN" altLang="en-US" sz="2800">
              <a:latin typeface="微软雅黑" charset="-122"/>
              <a:ea typeface="微软雅黑" charset="-122"/>
              <a:sym typeface="+mn-ea"/>
            </a:endParaRPr>
          </a:p>
          <a:p>
            <a:pPr marL="457200" lvl="0" indent="-457200" algn="just">
              <a:lnSpc>
                <a:spcPct val="170000"/>
              </a:lnSpc>
              <a:buFont typeface="Arial" panose="020B0704020202020204" pitchFamily="34" charset="0"/>
              <a:buChar char="•"/>
            </a:pPr>
            <a:r>
              <a:rPr lang="zh-CN" altLang="en-US" sz="2800">
                <a:latin typeface="微软雅黑" charset="-122"/>
                <a:ea typeface="微软雅黑" charset="-122"/>
                <a:sym typeface="+mn-ea"/>
              </a:rPr>
              <a:t>代码走查</a:t>
            </a:r>
            <a:endParaRPr lang="zh-CN" altLang="en-US" sz="2800">
              <a:latin typeface="微软雅黑" charset="-122"/>
              <a:ea typeface="微软雅黑" charset="-122"/>
              <a:sym typeface="+mn-ea"/>
            </a:endParaRPr>
          </a:p>
          <a:p>
            <a:pPr marL="457200" lvl="0" indent="-457200" algn="just">
              <a:lnSpc>
                <a:spcPct val="170000"/>
              </a:lnSpc>
              <a:buFont typeface="Arial" panose="020B0704020202020204" pitchFamily="34" charset="0"/>
              <a:buChar char="•"/>
            </a:pPr>
            <a:r>
              <a:rPr lang="zh-CN" altLang="en-US" sz="2800">
                <a:latin typeface="微软雅黑" charset="-122"/>
                <a:ea typeface="微软雅黑" charset="-122"/>
                <a:sym typeface="+mn-ea"/>
              </a:rPr>
              <a:t>代码</a:t>
            </a:r>
            <a:r>
              <a:rPr lang="zh-CN" altLang="en-US" sz="2800">
                <a:latin typeface="微软雅黑" charset="-122"/>
                <a:ea typeface="微软雅黑" charset="-122"/>
                <a:sym typeface="+mn-ea"/>
              </a:rPr>
              <a:t>审查</a:t>
            </a:r>
            <a:endParaRPr lang="zh-CN" altLang="en-US" sz="2800">
              <a:latin typeface="微软雅黑" charset="-122"/>
              <a:ea typeface="微软雅黑" charset="-122"/>
              <a:sym typeface="+mn-ea"/>
            </a:endParaRPr>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代码检查法包括：</a:t>
            </a:r>
            <a:endParaRPr lang="zh-CN" altLang="en-US" sz="3000">
              <a:latin typeface="微软雅黑" charset="-122"/>
              <a:ea typeface="微软雅黑" charset="-122"/>
              <a:sym typeface="+mn-ea"/>
            </a:endParaRPr>
          </a:p>
        </p:txBody>
      </p:sp>
      <p:sp>
        <p:nvSpPr>
          <p:cNvPr id="5" name="下箭头 4"/>
          <p:cNvSpPr/>
          <p:nvPr/>
        </p:nvSpPr>
        <p:spPr>
          <a:xfrm>
            <a:off x="6019800" y="2397125"/>
            <a:ext cx="429260" cy="250761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6805930" y="3016885"/>
            <a:ext cx="2290445" cy="823595"/>
          </a:xfrm>
          <a:prstGeom prst="rect">
            <a:avLst/>
          </a:prstGeom>
          <a:noFill/>
        </p:spPr>
        <p:txBody>
          <a:bodyPr wrap="square" rtlCol="0" anchor="t">
            <a:spAutoFit/>
          </a:bodyPr>
          <a:p>
            <a:pPr lvl="0" indent="0" algn="just">
              <a:lnSpc>
                <a:spcPct val="170000"/>
              </a:lnSpc>
              <a:buFont typeface="Arial" panose="020B0704020202020204" pitchFamily="34" charset="0"/>
              <a:buNone/>
            </a:pPr>
            <a:r>
              <a:rPr lang="zh-CN" altLang="en-US" sz="2800">
                <a:latin typeface="微软雅黑" charset="-122"/>
                <a:ea typeface="微软雅黑" charset="-122"/>
                <a:sym typeface="+mn-ea"/>
              </a:rPr>
              <a:t>规范化</a:t>
            </a:r>
            <a:r>
              <a:rPr lang="zh-CN" altLang="en-US" sz="2800">
                <a:latin typeface="微软雅黑" charset="-122"/>
                <a:ea typeface="微软雅黑" charset="-122"/>
                <a:sym typeface="+mn-ea"/>
              </a:rPr>
              <a:t>程度</a:t>
            </a:r>
            <a:endParaRPr lang="zh-CN" altLang="en-US" sz="2800">
              <a:latin typeface="微软雅黑" charset="-122"/>
              <a:ea typeface="微软雅黑" charset="-122"/>
              <a:sym typeface="+mn-ea"/>
            </a:endParaRPr>
          </a:p>
        </p:txBody>
      </p:sp>
      <p:sp>
        <p:nvSpPr>
          <p:cNvPr id="9" name="文本框 8"/>
          <p:cNvSpPr txBox="1"/>
          <p:nvPr/>
        </p:nvSpPr>
        <p:spPr>
          <a:xfrm>
            <a:off x="6019800" y="1582420"/>
            <a:ext cx="429260" cy="783590"/>
          </a:xfrm>
          <a:prstGeom prst="rect">
            <a:avLst/>
          </a:prstGeom>
          <a:noFill/>
        </p:spPr>
        <p:txBody>
          <a:bodyPr wrap="square" rtlCol="0" anchor="t">
            <a:noAutofit/>
          </a:bodyPr>
          <a:p>
            <a:pPr lvl="0" indent="0" algn="just">
              <a:lnSpc>
                <a:spcPct val="170000"/>
              </a:lnSpc>
              <a:buFont typeface="Arial" panose="020B0704020202020204" pitchFamily="34" charset="0"/>
              <a:buNone/>
            </a:pPr>
            <a:r>
              <a:rPr lang="zh-CN" altLang="en-US" sz="2800">
                <a:latin typeface="微软雅黑" charset="-122"/>
                <a:ea typeface="微软雅黑" charset="-122"/>
                <a:sym typeface="+mn-ea"/>
              </a:rPr>
              <a:t>弱</a:t>
            </a:r>
            <a:endParaRPr lang="zh-CN" altLang="en-US" sz="2800">
              <a:latin typeface="微软雅黑" charset="-122"/>
              <a:ea typeface="微软雅黑" charset="-122"/>
              <a:sym typeface="+mn-ea"/>
            </a:endParaRPr>
          </a:p>
        </p:txBody>
      </p:sp>
      <p:sp>
        <p:nvSpPr>
          <p:cNvPr id="11" name="文本框 10"/>
          <p:cNvSpPr txBox="1"/>
          <p:nvPr/>
        </p:nvSpPr>
        <p:spPr>
          <a:xfrm>
            <a:off x="6019800" y="4730750"/>
            <a:ext cx="429260" cy="783590"/>
          </a:xfrm>
          <a:prstGeom prst="rect">
            <a:avLst/>
          </a:prstGeom>
          <a:noFill/>
        </p:spPr>
        <p:txBody>
          <a:bodyPr wrap="square" rtlCol="0" anchor="t">
            <a:noAutofit/>
          </a:bodyPr>
          <a:p>
            <a:pPr lvl="0" indent="0" algn="just">
              <a:lnSpc>
                <a:spcPct val="170000"/>
              </a:lnSpc>
              <a:buFont typeface="Arial" panose="020B0704020202020204" pitchFamily="34" charset="0"/>
              <a:buNone/>
            </a:pPr>
            <a:r>
              <a:rPr lang="zh-CN" altLang="en-US" sz="2800">
                <a:latin typeface="微软雅黑" charset="-122"/>
                <a:ea typeface="微软雅黑" charset="-122"/>
                <a:sym typeface="+mn-ea"/>
              </a:rPr>
              <a:t>强</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桌面</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检查</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1986280"/>
            <a:ext cx="8068945" cy="3364230"/>
          </a:xfrm>
          <a:prstGeom prst="rect">
            <a:avLst/>
          </a:prstGeom>
        </p:spPr>
        <p:txBody>
          <a:bodyPr wrap="square">
            <a:spAutoFit/>
          </a:bodyPr>
          <a:p>
            <a:pPr marL="457200" lvl="0" indent="-457200" algn="just">
              <a:lnSpc>
                <a:spcPct val="190000"/>
              </a:lnSpc>
              <a:buFont typeface="Arial" panose="020B0704020202020204" pitchFamily="34" charset="0"/>
              <a:buChar char="•"/>
            </a:pPr>
            <a:r>
              <a:rPr lang="zh-CN" altLang="en-US" sz="2800">
                <a:latin typeface="微软雅黑" charset="-122"/>
                <a:ea typeface="微软雅黑" charset="-122"/>
                <a:sym typeface="+mn-ea"/>
              </a:rPr>
              <a:t>桌面检查是一种传统的检查方法，由</a:t>
            </a:r>
            <a:r>
              <a:rPr lang="zh-CN" altLang="en-US" sz="2800">
                <a:solidFill>
                  <a:schemeClr val="accent1"/>
                </a:solidFill>
                <a:latin typeface="微软雅黑" charset="-122"/>
                <a:ea typeface="微软雅黑" charset="-122"/>
                <a:sym typeface="+mn-ea"/>
              </a:rPr>
              <a:t>程序员检查自己</a:t>
            </a:r>
            <a:r>
              <a:rPr lang="zh-CN" altLang="en-US" sz="2800">
                <a:latin typeface="微软雅黑" charset="-122"/>
                <a:ea typeface="微软雅黑" charset="-122"/>
                <a:sym typeface="+mn-ea"/>
              </a:rPr>
              <a:t>编写的</a:t>
            </a:r>
            <a:r>
              <a:rPr lang="zh-CN" altLang="en-US" sz="2800">
                <a:latin typeface="微软雅黑" charset="-122"/>
                <a:ea typeface="微软雅黑" charset="-122"/>
                <a:sym typeface="+mn-ea"/>
              </a:rPr>
              <a:t>程序。</a:t>
            </a:r>
            <a:endParaRPr lang="zh-CN" altLang="en-US" sz="2800">
              <a:latin typeface="微软雅黑" charset="-122"/>
              <a:ea typeface="微软雅黑" charset="-122"/>
              <a:sym typeface="+mn-ea"/>
            </a:endParaRPr>
          </a:p>
          <a:p>
            <a:pPr marL="457200" lvl="0" indent="-457200" algn="just">
              <a:lnSpc>
                <a:spcPct val="190000"/>
              </a:lnSpc>
              <a:buFont typeface="Arial" panose="020B0704020202020204" pitchFamily="34" charset="0"/>
              <a:buChar char="•"/>
            </a:pPr>
            <a:r>
              <a:rPr lang="zh-CN" altLang="en-US" sz="2800">
                <a:latin typeface="微软雅黑" charset="-122"/>
                <a:ea typeface="微软雅黑" charset="-122"/>
                <a:sym typeface="+mn-ea"/>
              </a:rPr>
              <a:t>程序员在程序通过编译后，对源代码进行分析、检验，并补充相关</a:t>
            </a:r>
            <a:r>
              <a:rPr lang="zh-CN" altLang="en-US" sz="2800">
                <a:latin typeface="微软雅黑" charset="-122"/>
                <a:ea typeface="微软雅黑" charset="-122"/>
                <a:sym typeface="+mn-ea"/>
              </a:rPr>
              <a:t>文档。</a:t>
            </a:r>
            <a:endParaRPr lang="zh-CN" altLang="en-US" sz="2800">
              <a:latin typeface="微软雅黑" charset="-122"/>
              <a:ea typeface="微软雅黑" charset="-122"/>
              <a:sym typeface="+mn-ea"/>
            </a:endParaRPr>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桌面检查：</a:t>
            </a:r>
            <a:endParaRPr lang="zh-CN" altLang="en-US" sz="30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桌面</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检查</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1986280"/>
            <a:ext cx="8068945" cy="4182110"/>
          </a:xfrm>
          <a:prstGeom prst="rect">
            <a:avLst/>
          </a:prstGeom>
        </p:spPr>
        <p:txBody>
          <a:bodyPr wrap="square">
            <a:spAutoFit/>
          </a:bodyPr>
          <a:p>
            <a:pPr lvl="0" indent="0" algn="just">
              <a:lnSpc>
                <a:spcPct val="190000"/>
              </a:lnSpc>
              <a:buFont typeface="Arial" panose="020B0704020202020204" pitchFamily="34" charset="0"/>
              <a:buNone/>
            </a:pPr>
            <a:r>
              <a:rPr lang="zh-CN" altLang="en-US" sz="2800">
                <a:latin typeface="微软雅黑" charset="-122"/>
                <a:ea typeface="微软雅黑" charset="-122"/>
                <a:sym typeface="+mn-ea"/>
              </a:rPr>
              <a:t>优点：</a:t>
            </a:r>
            <a:endParaRPr lang="zh-CN" altLang="en-US" sz="2800">
              <a:latin typeface="微软雅黑" charset="-122"/>
              <a:ea typeface="微软雅黑" charset="-122"/>
              <a:sym typeface="+mn-ea"/>
            </a:endParaRPr>
          </a:p>
          <a:p>
            <a:pPr marL="971550" lvl="1" indent="-514350" algn="just">
              <a:lnSpc>
                <a:spcPct val="190000"/>
              </a:lnSpc>
              <a:buFont typeface="Arial" panose="020B0704020202020204" pitchFamily="34" charset="0"/>
              <a:buAutoNum type="arabicPeriod"/>
            </a:pPr>
            <a:r>
              <a:rPr lang="zh-CN" altLang="en-US" sz="2800">
                <a:latin typeface="微软雅黑" charset="-122"/>
                <a:ea typeface="微软雅黑" charset="-122"/>
                <a:sym typeface="+mn-ea"/>
              </a:rPr>
              <a:t>程序员自己进行可以</a:t>
            </a:r>
            <a:r>
              <a:rPr lang="zh-CN" altLang="en-US" sz="2800">
                <a:solidFill>
                  <a:schemeClr val="accent1"/>
                </a:solidFill>
                <a:latin typeface="微软雅黑" charset="-122"/>
                <a:ea typeface="微软雅黑" charset="-122"/>
                <a:sym typeface="+mn-ea"/>
              </a:rPr>
              <a:t>节省时间</a:t>
            </a:r>
            <a:r>
              <a:rPr lang="zh-CN" altLang="en-US" sz="2800">
                <a:latin typeface="微软雅黑" charset="-122"/>
                <a:ea typeface="微软雅黑" charset="-122"/>
                <a:sym typeface="+mn-ea"/>
              </a:rPr>
              <a:t>，编码者容易理解和阅读自己的</a:t>
            </a:r>
            <a:r>
              <a:rPr lang="zh-CN" altLang="en-US" sz="2800">
                <a:latin typeface="微软雅黑" charset="-122"/>
                <a:ea typeface="微软雅黑" charset="-122"/>
                <a:sym typeface="+mn-ea"/>
              </a:rPr>
              <a:t>代码</a:t>
            </a:r>
            <a:endParaRPr lang="zh-CN" altLang="en-US" sz="2800">
              <a:latin typeface="微软雅黑" charset="-122"/>
              <a:ea typeface="微软雅黑" charset="-122"/>
              <a:sym typeface="+mn-ea"/>
            </a:endParaRPr>
          </a:p>
          <a:p>
            <a:pPr marL="971550" lvl="1" indent="-514350" algn="just">
              <a:lnSpc>
                <a:spcPct val="190000"/>
              </a:lnSpc>
              <a:buFont typeface="Arial" panose="020B0704020202020204" pitchFamily="34" charset="0"/>
              <a:buAutoNum type="arabicPeriod"/>
            </a:pPr>
            <a:r>
              <a:rPr lang="zh-CN" altLang="en-US" sz="2800">
                <a:solidFill>
                  <a:schemeClr val="accent1"/>
                </a:solidFill>
                <a:latin typeface="微软雅黑" charset="-122"/>
                <a:ea typeface="微软雅黑" charset="-122"/>
                <a:sym typeface="+mn-ea"/>
              </a:rPr>
              <a:t>开销小</a:t>
            </a:r>
            <a:r>
              <a:rPr lang="zh-CN" altLang="en-US" sz="2800">
                <a:latin typeface="微软雅黑" charset="-122"/>
                <a:ea typeface="微软雅黑" charset="-122"/>
                <a:sym typeface="+mn-ea"/>
              </a:rPr>
              <a:t>，没有指定</a:t>
            </a:r>
            <a:r>
              <a:rPr lang="zh-CN" altLang="en-US" sz="2800">
                <a:latin typeface="微软雅黑" charset="-122"/>
                <a:ea typeface="微软雅黑" charset="-122"/>
                <a:sym typeface="+mn-ea"/>
              </a:rPr>
              <a:t>进度</a:t>
            </a:r>
            <a:endParaRPr lang="zh-CN" altLang="en-US" sz="2800">
              <a:latin typeface="微软雅黑" charset="-122"/>
              <a:ea typeface="微软雅黑" charset="-122"/>
              <a:sym typeface="+mn-ea"/>
            </a:endParaRPr>
          </a:p>
          <a:p>
            <a:pPr marL="971550" lvl="1" indent="-514350" algn="just">
              <a:lnSpc>
                <a:spcPct val="190000"/>
              </a:lnSpc>
              <a:buFont typeface="Arial" panose="020B0704020202020204" pitchFamily="34" charset="0"/>
              <a:buAutoNum type="arabicPeriod"/>
            </a:pPr>
            <a:r>
              <a:rPr lang="zh-CN" altLang="en-US" sz="2800">
                <a:latin typeface="微软雅黑" charset="-122"/>
                <a:ea typeface="微软雅黑" charset="-122"/>
                <a:sym typeface="+mn-ea"/>
              </a:rPr>
              <a:t>尽早发现</a:t>
            </a:r>
            <a:r>
              <a:rPr lang="zh-CN" altLang="en-US" sz="2800">
                <a:latin typeface="微软雅黑" charset="-122"/>
                <a:ea typeface="微软雅黑" charset="-122"/>
                <a:sym typeface="+mn-ea"/>
              </a:rPr>
              <a:t>缺陷</a:t>
            </a:r>
            <a:endParaRPr lang="zh-CN" altLang="en-US" sz="2800">
              <a:latin typeface="微软雅黑" charset="-122"/>
              <a:ea typeface="微软雅黑" charset="-122"/>
              <a:sym typeface="+mn-ea"/>
            </a:endParaRPr>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桌面检查</a:t>
            </a:r>
            <a:endParaRPr lang="zh-CN" altLang="en-US" sz="30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桌面</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检查</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1986280"/>
            <a:ext cx="8068945" cy="3364230"/>
          </a:xfrm>
          <a:prstGeom prst="rect">
            <a:avLst/>
          </a:prstGeom>
        </p:spPr>
        <p:txBody>
          <a:bodyPr wrap="square">
            <a:spAutoFit/>
          </a:bodyPr>
          <a:p>
            <a:pPr lvl="0" indent="0" algn="just">
              <a:lnSpc>
                <a:spcPct val="190000"/>
              </a:lnSpc>
              <a:buFont typeface="Arial" panose="020B0704020202020204" pitchFamily="34" charset="0"/>
              <a:buNone/>
            </a:pPr>
            <a:r>
              <a:rPr lang="zh-CN" altLang="en-US" sz="2800">
                <a:latin typeface="微软雅黑" charset="-122"/>
                <a:ea typeface="微软雅黑" charset="-122"/>
                <a:sym typeface="+mn-ea"/>
              </a:rPr>
              <a:t>不足：</a:t>
            </a:r>
            <a:endParaRPr lang="zh-CN" altLang="en-US" sz="2800">
              <a:latin typeface="微软雅黑" charset="-122"/>
              <a:ea typeface="微软雅黑" charset="-122"/>
              <a:sym typeface="+mn-ea"/>
            </a:endParaRPr>
          </a:p>
          <a:p>
            <a:pPr marL="971550" lvl="1" indent="-514350" algn="just">
              <a:lnSpc>
                <a:spcPct val="190000"/>
              </a:lnSpc>
              <a:buFont typeface="Arial" panose="020B0704020202020204" pitchFamily="34" charset="0"/>
              <a:buAutoNum type="arabicPeriod"/>
            </a:pPr>
            <a:r>
              <a:rPr lang="zh-CN" altLang="en-US" sz="2800">
                <a:latin typeface="微软雅黑" charset="-122"/>
                <a:ea typeface="微软雅黑" charset="-122"/>
                <a:sym typeface="+mn-ea"/>
              </a:rPr>
              <a:t>存在</a:t>
            </a:r>
            <a:r>
              <a:rPr lang="zh-CN" altLang="en-US" sz="2800">
                <a:solidFill>
                  <a:schemeClr val="accent1"/>
                </a:solidFill>
                <a:latin typeface="微软雅黑" charset="-122"/>
                <a:ea typeface="微软雅黑" charset="-122"/>
                <a:sym typeface="+mn-ea"/>
              </a:rPr>
              <a:t>主观片面</a:t>
            </a:r>
            <a:r>
              <a:rPr lang="zh-CN" altLang="en-US" sz="2800">
                <a:latin typeface="微软雅黑" charset="-122"/>
                <a:ea typeface="微软雅黑" charset="-122"/>
                <a:sym typeface="+mn-ea"/>
              </a:rPr>
              <a:t>性</a:t>
            </a:r>
            <a:endParaRPr lang="zh-CN" altLang="en-US" sz="2800">
              <a:latin typeface="微软雅黑" charset="-122"/>
              <a:ea typeface="微软雅黑" charset="-122"/>
              <a:sym typeface="+mn-ea"/>
            </a:endParaRPr>
          </a:p>
          <a:p>
            <a:pPr marL="971550" lvl="1" indent="-514350" algn="just">
              <a:lnSpc>
                <a:spcPct val="190000"/>
              </a:lnSpc>
              <a:buFont typeface="Arial" panose="020B0704020202020204" pitchFamily="34" charset="0"/>
              <a:buAutoNum type="arabicPeriod"/>
            </a:pPr>
            <a:r>
              <a:rPr lang="zh-CN" altLang="en-US" sz="2800">
                <a:latin typeface="微软雅黑" charset="-122"/>
                <a:ea typeface="微软雅黑" charset="-122"/>
                <a:sym typeface="+mn-ea"/>
              </a:rPr>
              <a:t>依靠个人勤奋和技能，</a:t>
            </a:r>
            <a:r>
              <a:rPr lang="zh-CN" altLang="en-US" sz="2800">
                <a:solidFill>
                  <a:schemeClr val="accent1"/>
                </a:solidFill>
                <a:latin typeface="微软雅黑" charset="-122"/>
                <a:ea typeface="微软雅黑" charset="-122"/>
                <a:sym typeface="+mn-ea"/>
              </a:rPr>
              <a:t>有效性</a:t>
            </a:r>
            <a:r>
              <a:rPr lang="zh-CN" altLang="en-US" sz="2800">
                <a:latin typeface="微软雅黑" charset="-122"/>
                <a:ea typeface="微软雅黑" charset="-122"/>
                <a:sym typeface="+mn-ea"/>
              </a:rPr>
              <a:t>难以</a:t>
            </a:r>
            <a:r>
              <a:rPr lang="zh-CN" altLang="en-US" sz="2800">
                <a:latin typeface="微软雅黑" charset="-122"/>
                <a:ea typeface="微软雅黑" charset="-122"/>
                <a:sym typeface="+mn-ea"/>
              </a:rPr>
              <a:t>保证</a:t>
            </a:r>
            <a:endParaRPr lang="zh-CN" altLang="en-US" sz="2800">
              <a:latin typeface="微软雅黑" charset="-122"/>
              <a:ea typeface="微软雅黑" charset="-122"/>
              <a:sym typeface="+mn-ea"/>
            </a:endParaRPr>
          </a:p>
          <a:p>
            <a:pPr marL="971550" lvl="1" indent="-514350" algn="just">
              <a:lnSpc>
                <a:spcPct val="190000"/>
              </a:lnSpc>
              <a:buFont typeface="Arial" panose="020B0704020202020204" pitchFamily="34" charset="0"/>
              <a:buAutoNum type="arabicPeriod"/>
            </a:pPr>
            <a:r>
              <a:rPr lang="zh-CN" altLang="en-US" sz="2800">
                <a:latin typeface="微软雅黑" charset="-122"/>
                <a:ea typeface="微软雅黑" charset="-122"/>
                <a:sym typeface="+mn-ea"/>
              </a:rPr>
              <a:t>效果略逊色于代码</a:t>
            </a:r>
            <a:r>
              <a:rPr lang="zh-CN" altLang="en-US" sz="2800">
                <a:latin typeface="微软雅黑" charset="-122"/>
                <a:ea typeface="微软雅黑" charset="-122"/>
                <a:sym typeface="+mn-ea"/>
              </a:rPr>
              <a:t>审查和走查</a:t>
            </a:r>
            <a:endParaRPr lang="zh-CN" altLang="en-US" sz="2800">
              <a:latin typeface="微软雅黑" charset="-122"/>
              <a:ea typeface="微软雅黑" charset="-122"/>
              <a:sym typeface="+mn-ea"/>
            </a:endParaRPr>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桌面检查</a:t>
            </a:r>
            <a:endParaRPr lang="zh-CN" altLang="en-US" sz="30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animEffect transition="in" filter="blinds(horizontal)">
                                      <p:cBhvr>
                                        <p:cTn id="15"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代码审查</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走</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查</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1986280"/>
            <a:ext cx="8068945" cy="3364230"/>
          </a:xfrm>
          <a:prstGeom prst="rect">
            <a:avLst/>
          </a:prstGeom>
        </p:spPr>
        <p:txBody>
          <a:bodyPr wrap="square">
            <a:spAutoFit/>
          </a:bodyPr>
          <a:p>
            <a:pPr marL="457200" lvl="0" indent="-457200" algn="just">
              <a:lnSpc>
                <a:spcPct val="190000"/>
              </a:lnSpc>
              <a:buFont typeface="Arial" panose="020B0704020202020204" pitchFamily="34" charset="0"/>
              <a:buChar char="•"/>
            </a:pPr>
            <a:r>
              <a:rPr lang="zh-CN" altLang="en-US" sz="2800">
                <a:latin typeface="微软雅黑" charset="-122"/>
                <a:ea typeface="微软雅黑" charset="-122"/>
                <a:sym typeface="+mn-ea"/>
              </a:rPr>
              <a:t>代码审查和走查这两种方法的形成、流程一样，规程、方法</a:t>
            </a:r>
            <a:r>
              <a:rPr lang="zh-CN" altLang="en-US" sz="2800">
                <a:latin typeface="微软雅黑" charset="-122"/>
                <a:ea typeface="微软雅黑" charset="-122"/>
                <a:sym typeface="+mn-ea"/>
              </a:rPr>
              <a:t>不一样。</a:t>
            </a:r>
            <a:endParaRPr lang="zh-CN" altLang="en-US" sz="2800">
              <a:latin typeface="微软雅黑" charset="-122"/>
              <a:ea typeface="微软雅黑" charset="-122"/>
              <a:sym typeface="+mn-ea"/>
            </a:endParaRPr>
          </a:p>
          <a:p>
            <a:pPr marL="457200" lvl="0" indent="-457200" algn="just">
              <a:lnSpc>
                <a:spcPct val="190000"/>
              </a:lnSpc>
              <a:buFont typeface="Arial" panose="020B0704020202020204" pitchFamily="34" charset="0"/>
              <a:buChar char="•"/>
            </a:pPr>
            <a:endParaRPr lang="zh-CN" altLang="en-US" sz="2800">
              <a:latin typeface="微软雅黑" charset="-122"/>
              <a:ea typeface="微软雅黑" charset="-122"/>
              <a:sym typeface="+mn-ea"/>
            </a:endParaRPr>
          </a:p>
          <a:p>
            <a:pPr marL="457200" lvl="0" indent="-457200" algn="just">
              <a:lnSpc>
                <a:spcPct val="190000"/>
              </a:lnSpc>
              <a:buFont typeface="Arial" panose="020B0704020202020204" pitchFamily="34" charset="0"/>
              <a:buChar char="•"/>
            </a:pPr>
            <a:r>
              <a:rPr lang="zh-CN" altLang="en-US" sz="2800">
                <a:latin typeface="微软雅黑" charset="-122"/>
                <a:ea typeface="微软雅黑" charset="-122"/>
                <a:sym typeface="+mn-ea"/>
              </a:rPr>
              <a:t>两者</a:t>
            </a:r>
            <a:r>
              <a:rPr lang="zh-CN" altLang="en-US" sz="2800">
                <a:solidFill>
                  <a:schemeClr val="accent1"/>
                </a:solidFill>
                <a:latin typeface="微软雅黑" charset="-122"/>
                <a:ea typeface="微软雅黑" charset="-122"/>
                <a:sym typeface="+mn-ea"/>
              </a:rPr>
              <a:t>都是以小组为单位</a:t>
            </a:r>
            <a:r>
              <a:rPr lang="zh-CN" altLang="en-US" sz="2800">
                <a:latin typeface="微软雅黑" charset="-122"/>
                <a:ea typeface="微软雅黑" charset="-122"/>
                <a:sym typeface="+mn-ea"/>
              </a:rPr>
              <a:t>阅读</a:t>
            </a:r>
            <a:r>
              <a:rPr lang="zh-CN" altLang="en-US" sz="2800">
                <a:latin typeface="微软雅黑" charset="-122"/>
                <a:ea typeface="微软雅黑" charset="-122"/>
                <a:sym typeface="+mn-ea"/>
              </a:rPr>
              <a:t>代码</a:t>
            </a:r>
            <a:endParaRPr lang="zh-CN" altLang="en-US" sz="2800">
              <a:latin typeface="微软雅黑" charset="-122"/>
              <a:ea typeface="微软雅黑" charset="-122"/>
              <a:sym typeface="+mn-ea"/>
            </a:endParaRPr>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代码审查</a:t>
            </a:r>
            <a:r>
              <a:rPr lang="en-US" altLang="zh-CN" sz="3000">
                <a:latin typeface="微软雅黑" charset="-122"/>
                <a:ea typeface="微软雅黑" charset="-122"/>
                <a:sym typeface="+mn-ea"/>
              </a:rPr>
              <a:t>/</a:t>
            </a:r>
            <a:r>
              <a:rPr lang="zh-CN" altLang="en-US" sz="3000">
                <a:latin typeface="微软雅黑" charset="-122"/>
                <a:ea typeface="微软雅黑" charset="-122"/>
                <a:sym typeface="+mn-ea"/>
              </a:rPr>
              <a:t>代码走查：</a:t>
            </a:r>
            <a:endParaRPr lang="zh-CN" altLang="en-US" sz="30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代码审查</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走</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查</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1822450"/>
            <a:ext cx="8068945" cy="3364230"/>
          </a:xfrm>
          <a:prstGeom prst="rect">
            <a:avLst/>
          </a:prstGeom>
        </p:spPr>
        <p:txBody>
          <a:bodyPr wrap="square">
            <a:spAutoFit/>
          </a:bodyPr>
          <a:p>
            <a:pPr marL="971550" lvl="1" indent="-514350" algn="just">
              <a:lnSpc>
                <a:spcPct val="190000"/>
              </a:lnSpc>
              <a:buFont typeface="+mj-ea"/>
              <a:buAutoNum type="circleNumDbPlain"/>
            </a:pPr>
            <a:r>
              <a:rPr lang="zh-CN" altLang="en-US" sz="2800">
                <a:latin typeface="微软雅黑" charset="-122"/>
                <a:ea typeface="微软雅黑" charset="-122"/>
                <a:sym typeface="+mn-ea"/>
              </a:rPr>
              <a:t>不需要对代码很了解的协调人员</a:t>
            </a:r>
            <a:endParaRPr lang="zh-CN" altLang="en-US" sz="2800">
              <a:latin typeface="微软雅黑" charset="-122"/>
              <a:ea typeface="微软雅黑" charset="-122"/>
              <a:sym typeface="+mn-ea"/>
            </a:endParaRPr>
          </a:p>
          <a:p>
            <a:pPr marL="971550" lvl="1" indent="-514350" algn="just">
              <a:lnSpc>
                <a:spcPct val="190000"/>
              </a:lnSpc>
              <a:buFont typeface="+mj-ea"/>
              <a:buAutoNum type="circleNumDbPlain"/>
            </a:pPr>
            <a:r>
              <a:rPr lang="zh-CN" altLang="en-US" sz="2800">
                <a:latin typeface="微软雅黑" charset="-122"/>
                <a:ea typeface="微软雅黑" charset="-122"/>
                <a:sym typeface="+mn-ea"/>
              </a:rPr>
              <a:t>程序的编码人员</a:t>
            </a:r>
            <a:endParaRPr lang="zh-CN" altLang="en-US" sz="2800">
              <a:latin typeface="微软雅黑" charset="-122"/>
              <a:ea typeface="微软雅黑" charset="-122"/>
              <a:sym typeface="+mn-ea"/>
            </a:endParaRPr>
          </a:p>
          <a:p>
            <a:pPr marL="971550" lvl="1" indent="-514350" algn="just">
              <a:lnSpc>
                <a:spcPct val="190000"/>
              </a:lnSpc>
              <a:buFont typeface="+mj-ea"/>
              <a:buAutoNum type="circleNumDbPlain"/>
            </a:pPr>
            <a:r>
              <a:rPr lang="zh-CN" altLang="en-US" sz="2800">
                <a:latin typeface="微软雅黑" charset="-122"/>
                <a:ea typeface="微软雅黑" charset="-122"/>
                <a:sym typeface="+mn-ea"/>
              </a:rPr>
              <a:t>程序的设计人员</a:t>
            </a:r>
            <a:endParaRPr lang="zh-CN" altLang="en-US" sz="2800">
              <a:latin typeface="微软雅黑" charset="-122"/>
              <a:ea typeface="微软雅黑" charset="-122"/>
              <a:sym typeface="+mn-ea"/>
            </a:endParaRPr>
          </a:p>
          <a:p>
            <a:pPr marL="971550" lvl="1" indent="-514350" algn="just">
              <a:lnSpc>
                <a:spcPct val="190000"/>
              </a:lnSpc>
              <a:buFont typeface="+mj-ea"/>
              <a:buAutoNum type="circleNumDbPlain"/>
            </a:pPr>
            <a:r>
              <a:rPr lang="zh-CN" altLang="en-US" sz="2800">
                <a:latin typeface="微软雅黑" charset="-122"/>
                <a:ea typeface="微软雅黑" charset="-122"/>
                <a:sym typeface="+mn-ea"/>
              </a:rPr>
              <a:t>测试专家</a:t>
            </a:r>
            <a:endParaRPr lang="zh-CN" altLang="en-US" sz="2800">
              <a:latin typeface="微软雅黑" charset="-122"/>
              <a:ea typeface="微软雅黑" charset="-122"/>
              <a:sym typeface="+mn-ea"/>
            </a:endParaRPr>
          </a:p>
        </p:txBody>
      </p:sp>
      <p:sp>
        <p:nvSpPr>
          <p:cNvPr id="3" name="文本框 2"/>
          <p:cNvSpPr txBox="1"/>
          <p:nvPr/>
        </p:nvSpPr>
        <p:spPr>
          <a:xfrm>
            <a:off x="2339340" y="1202690"/>
            <a:ext cx="737489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代码走查</a:t>
            </a:r>
            <a:r>
              <a:rPr lang="en-US" altLang="zh-CN" sz="2800">
                <a:latin typeface="微软雅黑" charset="-122"/>
                <a:ea typeface="微软雅黑" charset="-122"/>
                <a:sym typeface="+mn-ea"/>
              </a:rPr>
              <a:t>/</a:t>
            </a:r>
            <a:r>
              <a:rPr lang="zh-CN" altLang="en-US" sz="2800">
                <a:latin typeface="微软雅黑" charset="-122"/>
                <a:ea typeface="微软雅黑" charset="-122"/>
                <a:sym typeface="+mn-ea"/>
              </a:rPr>
              <a:t>审查小组通常由</a:t>
            </a:r>
            <a:r>
              <a:rPr lang="zh-CN" altLang="en-US" sz="2800">
                <a:latin typeface="微软雅黑" charset="-122"/>
                <a:ea typeface="微软雅黑" charset="-122"/>
                <a:sym typeface="+mn-ea"/>
              </a:rPr>
              <a:t>：</a:t>
            </a:r>
            <a:endParaRPr lang="zh-CN" altLang="en-US" sz="2800">
              <a:latin typeface="微软雅黑" charset="-122"/>
              <a:ea typeface="微软雅黑" charset="-122"/>
              <a:sym typeface="+mn-ea"/>
            </a:endParaRPr>
          </a:p>
        </p:txBody>
      </p:sp>
      <p:sp>
        <p:nvSpPr>
          <p:cNvPr id="4" name="文本框 3"/>
          <p:cNvSpPr txBox="1"/>
          <p:nvPr/>
        </p:nvSpPr>
        <p:spPr>
          <a:xfrm>
            <a:off x="1487170" y="5130165"/>
            <a:ext cx="9530715" cy="1727835"/>
          </a:xfrm>
          <a:prstGeom prst="rect">
            <a:avLst/>
          </a:prstGeom>
          <a:noFill/>
        </p:spPr>
        <p:txBody>
          <a:bodyPr wrap="square" rtlCol="0" anchor="t">
            <a:spAutoFit/>
          </a:bodyPr>
          <a:p>
            <a:pPr marL="457200" lvl="0" indent="-457200" algn="just">
              <a:lnSpc>
                <a:spcPct val="190000"/>
              </a:lnSpc>
              <a:buFont typeface="Arial" panose="020B0704020202020204" pitchFamily="34" charset="0"/>
              <a:buChar char="•"/>
            </a:pPr>
            <a:r>
              <a:rPr lang="zh-CN" altLang="en-US" sz="2800">
                <a:latin typeface="微软雅黑" charset="-122"/>
                <a:ea typeface="微软雅黑" charset="-122"/>
                <a:sym typeface="+mn-ea"/>
              </a:rPr>
              <a:t>以</a:t>
            </a:r>
            <a:r>
              <a:rPr lang="zh-CN" altLang="en-US" sz="2800">
                <a:solidFill>
                  <a:schemeClr val="accent1"/>
                </a:solidFill>
                <a:latin typeface="微软雅黑" charset="-122"/>
                <a:ea typeface="微软雅黑" charset="-122"/>
                <a:sym typeface="+mn-ea"/>
              </a:rPr>
              <a:t>会议形式</a:t>
            </a:r>
            <a:r>
              <a:rPr lang="zh-CN" altLang="en-US" sz="2800">
                <a:latin typeface="微软雅黑" charset="-122"/>
                <a:ea typeface="微软雅黑" charset="-122"/>
                <a:sym typeface="+mn-ea"/>
              </a:rPr>
              <a:t>进行。对大型软件应安排多个会议同时</a:t>
            </a:r>
            <a:r>
              <a:rPr lang="zh-CN" altLang="en-US" sz="2800">
                <a:latin typeface="微软雅黑" charset="-122"/>
                <a:ea typeface="微软雅黑" charset="-122"/>
                <a:sym typeface="+mn-ea"/>
              </a:rPr>
              <a:t>进行。</a:t>
            </a:r>
            <a:endParaRPr lang="zh-CN" altLang="en-US" sz="2800">
              <a:latin typeface="微软雅黑" charset="-122"/>
              <a:ea typeface="微软雅黑" charset="-122"/>
              <a:sym typeface="+mn-ea"/>
            </a:endParaRPr>
          </a:p>
          <a:p>
            <a:pPr lvl="0" indent="0" algn="just">
              <a:lnSpc>
                <a:spcPct val="190000"/>
              </a:lnSpc>
              <a:buFont typeface="Arial" panose="020B0704020202020204" pitchFamily="34" charset="0"/>
              <a:buNone/>
            </a:pPr>
            <a:r>
              <a:rPr lang="zh-CN" altLang="en-US" sz="2800">
                <a:latin typeface="微软雅黑" charset="-122"/>
                <a:ea typeface="微软雅黑" charset="-122"/>
                <a:sym typeface="+mn-ea"/>
              </a:rPr>
              <a:t>会议理想时间为</a:t>
            </a:r>
            <a:r>
              <a:rPr lang="en-US" altLang="zh-CN" sz="2800">
                <a:latin typeface="微软雅黑" charset="-122"/>
                <a:ea typeface="微软雅黑" charset="-122"/>
                <a:sym typeface="+mn-ea"/>
              </a:rPr>
              <a:t>90-120</a:t>
            </a:r>
            <a:r>
              <a:rPr lang="zh-CN" altLang="en-US" sz="2800">
                <a:latin typeface="微软雅黑" charset="-122"/>
                <a:ea typeface="微软雅黑" charset="-122"/>
                <a:sym typeface="+mn-ea"/>
              </a:rPr>
              <a:t>分钟，每小时阅读</a:t>
            </a:r>
            <a:r>
              <a:rPr lang="en-US" altLang="zh-CN" sz="2800">
                <a:latin typeface="微软雅黑" charset="-122"/>
                <a:ea typeface="微软雅黑" charset="-122"/>
                <a:sym typeface="+mn-ea"/>
              </a:rPr>
              <a:t>150</a:t>
            </a:r>
            <a:r>
              <a:rPr lang="zh-CN" altLang="en-US" sz="2800">
                <a:latin typeface="微软雅黑" charset="-122"/>
                <a:ea typeface="微软雅黑" charset="-122"/>
                <a:sym typeface="+mn-ea"/>
              </a:rPr>
              <a:t>行</a:t>
            </a:r>
            <a:r>
              <a:rPr lang="zh-CN" altLang="en-US" sz="2800">
                <a:latin typeface="微软雅黑" charset="-122"/>
                <a:ea typeface="微软雅黑" charset="-122"/>
                <a:sym typeface="+mn-ea"/>
              </a:rPr>
              <a:t>代码。</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代码审查</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走</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查</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4" name="表格 3"/>
          <p:cNvGraphicFramePr/>
          <p:nvPr/>
        </p:nvGraphicFramePr>
        <p:xfrm>
          <a:off x="919480" y="953135"/>
          <a:ext cx="10434320" cy="4511040"/>
        </p:xfrm>
        <a:graphic>
          <a:graphicData uri="http://schemas.openxmlformats.org/drawingml/2006/table">
            <a:tbl>
              <a:tblPr firstRow="1" bandRow="1">
                <a:tableStyleId>{5C22544A-7EE6-4342-B048-85BDC9FD1C3A}</a:tableStyleId>
              </a:tblPr>
              <a:tblGrid>
                <a:gridCol w="2327275"/>
                <a:gridCol w="8107045"/>
              </a:tblGrid>
              <a:tr h="487680">
                <a:tc gridSpan="2">
                  <a:txBody>
                    <a:bodyPr/>
                    <a:p>
                      <a:pPr algn="ctr">
                        <a:buNone/>
                      </a:pPr>
                      <a:r>
                        <a:rPr lang="zh-CN" altLang="en-US" sz="2600"/>
                        <a:t>代码</a:t>
                      </a:r>
                      <a:r>
                        <a:rPr lang="zh-CN" altLang="en-US" sz="2600"/>
                        <a:t>审查和代码走查</a:t>
                      </a:r>
                      <a:endParaRPr lang="zh-CN" altLang="en-US" sz="2600"/>
                    </a:p>
                  </a:txBody>
                  <a:tcPr anchor="ctr" anchorCtr="0"/>
                </a:tc>
                <a:tc hMerge="1">
                  <a:tcPr/>
                </a:tc>
              </a:tr>
              <a:tr h="457200">
                <a:tc gridSpan="2">
                  <a:txBody>
                    <a:bodyPr/>
                    <a:p>
                      <a:pPr algn="ctr">
                        <a:buNone/>
                      </a:pPr>
                      <a:r>
                        <a:rPr lang="zh-CN" altLang="en-US" sz="2400"/>
                        <a:t>规程和</a:t>
                      </a:r>
                      <a:r>
                        <a:rPr lang="zh-CN" altLang="en-US" sz="2400"/>
                        <a:t>方法上的区别</a:t>
                      </a:r>
                      <a:endParaRPr lang="zh-CN" altLang="en-US" sz="2400"/>
                    </a:p>
                  </a:txBody>
                  <a:tcPr anchor="ctr" anchorCtr="0"/>
                </a:tc>
                <a:tc hMerge="1">
                  <a:tcPr/>
                </a:tc>
              </a:tr>
              <a:tr h="381000">
                <a:tc rowSpan="3">
                  <a:txBody>
                    <a:bodyPr/>
                    <a:p>
                      <a:pPr algn="ctr">
                        <a:buNone/>
                      </a:pPr>
                      <a:r>
                        <a:rPr lang="zh-CN" altLang="en-US" sz="2400"/>
                        <a:t>代码</a:t>
                      </a:r>
                      <a:r>
                        <a:rPr lang="zh-CN" altLang="en-US" sz="2400"/>
                        <a:t>审查</a:t>
                      </a:r>
                      <a:endParaRPr lang="zh-CN" altLang="en-US" sz="2400"/>
                    </a:p>
                    <a:p>
                      <a:pPr algn="ctr">
                        <a:buNone/>
                      </a:pPr>
                      <a:r>
                        <a:rPr lang="zh-CN" altLang="en-US" sz="2400"/>
                        <a:t>（最</a:t>
                      </a:r>
                      <a:r>
                        <a:rPr lang="zh-CN" altLang="en-US" sz="2400"/>
                        <a:t>正式）</a:t>
                      </a:r>
                      <a:endParaRPr lang="zh-CN" altLang="en-US" sz="2400"/>
                    </a:p>
                  </a:txBody>
                  <a:tcPr anchor="ctr" anchorCtr="0"/>
                </a:tc>
                <a:tc>
                  <a:txBody>
                    <a:bodyPr/>
                    <a:p>
                      <a:pPr algn="l">
                        <a:buNone/>
                      </a:pPr>
                      <a:r>
                        <a:rPr lang="zh-CN" altLang="en-US" sz="2400"/>
                        <a:t>（</a:t>
                      </a:r>
                      <a:r>
                        <a:rPr lang="en-US" altLang="zh-CN" sz="2400"/>
                        <a:t>1</a:t>
                      </a:r>
                      <a:r>
                        <a:rPr lang="zh-CN" altLang="en-US" sz="2400"/>
                        <a:t>）</a:t>
                      </a:r>
                      <a:r>
                        <a:rPr lang="zh-CN" altLang="en-US" sz="2400">
                          <a:solidFill>
                            <a:schemeClr val="tx1"/>
                          </a:solidFill>
                        </a:rPr>
                        <a:t>编码者逐条语句讲述</a:t>
                      </a:r>
                      <a:r>
                        <a:rPr lang="zh-CN" altLang="en-US" sz="2400"/>
                        <a:t>程序的逻辑</a:t>
                      </a:r>
                      <a:r>
                        <a:rPr lang="zh-CN" altLang="en-US" sz="2400"/>
                        <a:t>结构</a:t>
                      </a:r>
                      <a:endParaRPr lang="zh-CN" altLang="en-US" sz="2400"/>
                    </a:p>
                  </a:txBody>
                  <a:tcPr anchor="ctr" anchorCtr="0"/>
                </a:tc>
              </a:tr>
              <a:tr h="381000">
                <a:tc vMerge="1">
                  <a:tcPr anchor="ctr" anchorCtr="0"/>
                </a:tc>
                <a:tc>
                  <a:txBody>
                    <a:bodyPr/>
                    <a:p>
                      <a:pPr algn="l">
                        <a:buNone/>
                      </a:pPr>
                      <a:r>
                        <a:rPr lang="zh-CN" altLang="en-US" sz="2400"/>
                        <a:t>（</a:t>
                      </a:r>
                      <a:r>
                        <a:rPr lang="en-US" altLang="zh-CN" sz="2400"/>
                        <a:t>2</a:t>
                      </a:r>
                      <a:r>
                        <a:rPr lang="zh-CN" altLang="en-US" sz="2400"/>
                        <a:t>）与会人员根据“</a:t>
                      </a:r>
                      <a:r>
                        <a:rPr lang="zh-CN" altLang="en-US" sz="2400">
                          <a:solidFill>
                            <a:srgbClr val="FF0000"/>
                          </a:solidFill>
                        </a:rPr>
                        <a:t>代码缺陷检查表</a:t>
                      </a:r>
                      <a:r>
                        <a:rPr lang="zh-CN" altLang="en-US" sz="2400"/>
                        <a:t>”分析程序，</a:t>
                      </a:r>
                      <a:r>
                        <a:rPr lang="zh-CN" altLang="en-US" sz="2400">
                          <a:sym typeface="+mn-ea"/>
                        </a:rPr>
                        <a:t>检查内容包括</a:t>
                      </a:r>
                      <a:r>
                        <a:rPr lang="en-US" altLang="zh-CN" sz="2400">
                          <a:sym typeface="+mn-ea"/>
                        </a:rPr>
                        <a:t> </a:t>
                      </a:r>
                      <a:r>
                        <a:rPr lang="zh-CN" altLang="en-US" sz="2400" i="1" u="sng">
                          <a:sym typeface="+mn-ea"/>
                        </a:rPr>
                        <a:t>编码标准规范</a:t>
                      </a:r>
                      <a:r>
                        <a:rPr lang="en-US" altLang="zh-CN" sz="2400">
                          <a:sym typeface="+mn-ea"/>
                        </a:rPr>
                        <a:t> </a:t>
                      </a:r>
                      <a:r>
                        <a:rPr lang="zh-CN" altLang="en-US" sz="2400">
                          <a:sym typeface="+mn-ea"/>
                        </a:rPr>
                        <a:t>和</a:t>
                      </a:r>
                      <a:r>
                        <a:rPr lang="en-US" altLang="zh-CN" sz="2400">
                          <a:sym typeface="+mn-ea"/>
                        </a:rPr>
                        <a:t> </a:t>
                      </a:r>
                      <a:r>
                        <a:rPr lang="zh-CN" altLang="en-US" sz="2400" i="1" u="sng">
                          <a:sym typeface="+mn-ea"/>
                        </a:rPr>
                        <a:t>错误列表</a:t>
                      </a:r>
                      <a:endParaRPr lang="zh-CN" altLang="en-US" sz="2400" i="1" u="sng"/>
                    </a:p>
                  </a:txBody>
                  <a:tcPr anchor="ctr" anchorCtr="0"/>
                </a:tc>
              </a:tr>
              <a:tr h="381000">
                <a:tc vMerge="1">
                  <a:tcPr anchor="ctr" anchorCtr="0"/>
                </a:tc>
                <a:tc>
                  <a:txBody>
                    <a:bodyPr/>
                    <a:p>
                      <a:pPr algn="l">
                        <a:buNone/>
                      </a:pPr>
                      <a:r>
                        <a:rPr lang="zh-CN" altLang="en-US" sz="2400"/>
                        <a:t>（</a:t>
                      </a:r>
                      <a:r>
                        <a:rPr lang="en-US" altLang="zh-CN" sz="2400"/>
                        <a:t>3</a:t>
                      </a:r>
                      <a:r>
                        <a:rPr lang="zh-CN" altLang="en-US" sz="2400"/>
                        <a:t>）结束会议后，把经验汇成列表，作为下次代码审查的依据，并针对错误修正进行跟踪。输出文档“代码检查记录</a:t>
                      </a:r>
                      <a:r>
                        <a:rPr lang="zh-CN" altLang="en-US" sz="2400"/>
                        <a:t>表”</a:t>
                      </a:r>
                      <a:endParaRPr lang="zh-CN" altLang="en-US" sz="2400"/>
                    </a:p>
                  </a:txBody>
                  <a:tcPr anchor="ctr" anchorCtr="0"/>
                </a:tc>
              </a:tr>
              <a:tr h="381000">
                <a:tc rowSpan="4">
                  <a:txBody>
                    <a:bodyPr/>
                    <a:p>
                      <a:pPr algn="ctr">
                        <a:buNone/>
                      </a:pPr>
                      <a:r>
                        <a:rPr lang="zh-CN" altLang="en-US" sz="2400"/>
                        <a:t>代码</a:t>
                      </a:r>
                      <a:r>
                        <a:rPr lang="zh-CN" altLang="en-US" sz="2400"/>
                        <a:t>走查</a:t>
                      </a:r>
                      <a:endParaRPr lang="zh-CN" altLang="en-US" sz="2400"/>
                    </a:p>
                  </a:txBody>
                  <a:tcPr anchor="ctr" anchorCtr="0"/>
                </a:tc>
                <a:tc>
                  <a:txBody>
                    <a:bodyPr/>
                    <a:p>
                      <a:pPr algn="l">
                        <a:buNone/>
                      </a:pPr>
                      <a:r>
                        <a:rPr lang="zh-CN" altLang="en-US" sz="2400"/>
                        <a:t>（</a:t>
                      </a:r>
                      <a:r>
                        <a:rPr lang="en-US" altLang="zh-CN" sz="2400"/>
                        <a:t>1</a:t>
                      </a:r>
                      <a:r>
                        <a:rPr lang="zh-CN" altLang="en-US" sz="2400"/>
                        <a:t>）参与者参考“</a:t>
                      </a:r>
                      <a:r>
                        <a:rPr lang="zh-CN" altLang="en-US" sz="2400">
                          <a:solidFill>
                            <a:srgbClr val="FF0000"/>
                          </a:solidFill>
                        </a:rPr>
                        <a:t>设计规格书</a:t>
                      </a:r>
                      <a:r>
                        <a:rPr lang="zh-CN" altLang="en-US" sz="2400"/>
                        <a:t>”使用计算机来执行</a:t>
                      </a:r>
                      <a:r>
                        <a:rPr lang="zh-CN" altLang="en-US" sz="2400"/>
                        <a:t>代码</a:t>
                      </a:r>
                      <a:endParaRPr lang="zh-CN" altLang="en-US" sz="2400"/>
                    </a:p>
                  </a:txBody>
                  <a:tcPr anchor="ctr" anchorCtr="0"/>
                </a:tc>
              </a:tr>
              <a:tr h="457200">
                <a:tc vMerge="1">
                  <a:tcPr anchor="ctr" anchorCtr="0"/>
                </a:tc>
                <a:tc>
                  <a:txBody>
                    <a:bodyPr/>
                    <a:p>
                      <a:pPr algn="l">
                        <a:buNone/>
                      </a:pPr>
                      <a:r>
                        <a:rPr lang="zh-CN" altLang="en-US" sz="2400">
                          <a:sym typeface="+mn-ea"/>
                        </a:rPr>
                        <a:t>（</a:t>
                      </a:r>
                      <a:r>
                        <a:rPr lang="en-US" altLang="zh-CN" sz="2400">
                          <a:sym typeface="+mn-ea"/>
                        </a:rPr>
                        <a:t>2</a:t>
                      </a:r>
                      <a:r>
                        <a:rPr lang="zh-CN" altLang="en-US" sz="2400">
                          <a:sym typeface="+mn-ea"/>
                        </a:rPr>
                        <a:t>）测试人员会带着事先准备好的简单测试用例参加会议</a:t>
                      </a:r>
                      <a:endParaRPr lang="zh-CN" altLang="en-US" sz="2400"/>
                    </a:p>
                  </a:txBody>
                  <a:tcPr anchor="ctr" anchorCtr="0"/>
                </a:tc>
              </a:tr>
              <a:tr h="381000">
                <a:tc vMerge="1">
                  <a:tcPr anchor="ctr" anchorCtr="0"/>
                </a:tc>
                <a:tc>
                  <a:txBody>
                    <a:bodyPr/>
                    <a:p>
                      <a:pPr algn="l">
                        <a:buNone/>
                      </a:pPr>
                      <a:r>
                        <a:rPr lang="zh-CN" altLang="en-US" sz="2400"/>
                        <a:t>（</a:t>
                      </a:r>
                      <a:r>
                        <a:rPr lang="en-US" altLang="zh-CN" sz="2400"/>
                        <a:t>3</a:t>
                      </a:r>
                      <a:r>
                        <a:rPr lang="zh-CN" altLang="en-US" sz="2400"/>
                        <a:t>）把测试数据</a:t>
                      </a:r>
                      <a:r>
                        <a:rPr lang="zh-CN" altLang="en-US" sz="2400">
                          <a:solidFill>
                            <a:srgbClr val="FF0000"/>
                          </a:solidFill>
                        </a:rPr>
                        <a:t>沿程序逻辑结构走一遍</a:t>
                      </a:r>
                      <a:r>
                        <a:rPr lang="zh-CN" altLang="en-US" sz="2400"/>
                        <a:t>，把程序的状态记录在纸或白板</a:t>
                      </a:r>
                      <a:r>
                        <a:rPr lang="zh-CN" altLang="en-US" sz="2400"/>
                        <a:t>上</a:t>
                      </a:r>
                      <a:endParaRPr lang="zh-CN" altLang="en-US" sz="2400"/>
                    </a:p>
                  </a:txBody>
                  <a:tcPr anchor="ctr" anchorCtr="0"/>
                </a:tc>
              </a:tr>
              <a:tr h="381000">
                <a:tc vMerge="1">
                  <a:tcPr anchor="ctr" anchorCtr="0"/>
                </a:tc>
                <a:tc>
                  <a:txBody>
                    <a:bodyPr/>
                    <a:p>
                      <a:pPr algn="l">
                        <a:buNone/>
                      </a:pPr>
                      <a:r>
                        <a:rPr lang="zh-CN" altLang="en-US" sz="2400"/>
                        <a:t>（</a:t>
                      </a:r>
                      <a:r>
                        <a:rPr lang="en-US" altLang="zh-CN" sz="2400"/>
                        <a:t>4</a:t>
                      </a:r>
                      <a:r>
                        <a:rPr lang="zh-CN" altLang="en-US" sz="2400"/>
                        <a:t>）走查时，很多问题都是在向程序员提问的过程发现</a:t>
                      </a:r>
                      <a:r>
                        <a:rPr lang="zh-CN" altLang="en-US" sz="2400"/>
                        <a:t>的</a:t>
                      </a:r>
                      <a:endParaRPr lang="zh-CN" altLang="en-US" sz="2400"/>
                    </a:p>
                  </a:txBody>
                  <a:tcPr anchor="ctr" anchorCtr="0"/>
                </a:tc>
              </a:tr>
            </a:tbl>
          </a:graphicData>
        </a:graphic>
      </p:graphicFrame>
      <p:pic>
        <p:nvPicPr>
          <p:cNvPr id="3" name="图片 2"/>
          <p:cNvPicPr>
            <a:picLocks noChangeAspect="1"/>
          </p:cNvPicPr>
          <p:nvPr/>
        </p:nvPicPr>
        <p:blipFill>
          <a:blip r:embed="rId1"/>
          <a:stretch>
            <a:fillRect/>
          </a:stretch>
        </p:blipFill>
        <p:spPr>
          <a:xfrm>
            <a:off x="3359150" y="3255645"/>
            <a:ext cx="7765415" cy="1036320"/>
          </a:xfrm>
          <a:prstGeom prst="rect">
            <a:avLst/>
          </a:prstGeom>
        </p:spPr>
      </p:pic>
      <p:pic>
        <p:nvPicPr>
          <p:cNvPr id="5" name="图片 4"/>
          <p:cNvPicPr>
            <a:picLocks noChangeAspect="1"/>
          </p:cNvPicPr>
          <p:nvPr/>
        </p:nvPicPr>
        <p:blipFill>
          <a:blip r:embed="rId1"/>
          <a:stretch>
            <a:fillRect/>
          </a:stretch>
        </p:blipFill>
        <p:spPr>
          <a:xfrm>
            <a:off x="3359150" y="6021070"/>
            <a:ext cx="7765415" cy="503555"/>
          </a:xfrm>
          <a:prstGeom prst="rect">
            <a:avLst/>
          </a:prstGeom>
        </p:spPr>
      </p:pic>
      <p:pic>
        <p:nvPicPr>
          <p:cNvPr id="7" name="图片 6"/>
          <p:cNvPicPr>
            <a:picLocks noChangeAspect="1"/>
          </p:cNvPicPr>
          <p:nvPr/>
        </p:nvPicPr>
        <p:blipFill>
          <a:blip r:embed="rId2"/>
          <a:stretch>
            <a:fillRect/>
          </a:stretch>
        </p:blipFill>
        <p:spPr>
          <a:xfrm>
            <a:off x="3359785" y="2392045"/>
            <a:ext cx="7764780" cy="757555"/>
          </a:xfrm>
          <a:prstGeom prst="rect">
            <a:avLst/>
          </a:prstGeom>
        </p:spPr>
      </p:pic>
      <p:pic>
        <p:nvPicPr>
          <p:cNvPr id="8" name="图片 7"/>
          <p:cNvPicPr>
            <a:picLocks noChangeAspect="1"/>
          </p:cNvPicPr>
          <p:nvPr/>
        </p:nvPicPr>
        <p:blipFill>
          <a:blip r:embed="rId2"/>
          <a:stretch>
            <a:fillRect/>
          </a:stretch>
        </p:blipFill>
        <p:spPr>
          <a:xfrm>
            <a:off x="3359785" y="5379085"/>
            <a:ext cx="7764780" cy="641985"/>
          </a:xfrm>
          <a:prstGeom prst="rect">
            <a:avLst/>
          </a:prstGeom>
        </p:spPr>
      </p:pic>
      <p:pic>
        <p:nvPicPr>
          <p:cNvPr id="9" name="图片 8"/>
          <p:cNvPicPr>
            <a:picLocks noChangeAspect="1"/>
          </p:cNvPicPr>
          <p:nvPr>
            <p:custDataLst>
              <p:tags r:id="rId3"/>
            </p:custDataLst>
          </p:nvPr>
        </p:nvPicPr>
        <p:blipFill>
          <a:blip r:embed="rId2"/>
          <a:stretch>
            <a:fillRect/>
          </a:stretch>
        </p:blipFill>
        <p:spPr>
          <a:xfrm>
            <a:off x="3359150" y="4457065"/>
            <a:ext cx="7764780" cy="798830"/>
          </a:xfrm>
          <a:prstGeom prst="rect">
            <a:avLst/>
          </a:prstGeom>
        </p:spPr>
      </p:pic>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nodeType="clickEffect">
                                  <p:stCondLst>
                                    <p:cond delay="0"/>
                                  </p:stCondLst>
                                  <p:childTnLst>
                                    <p:animEffect transition="out" filter="blinds(horizontal)">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nodeType="clickEffect">
                                  <p:stCondLst>
                                    <p:cond delay="0"/>
                                  </p:stCondLst>
                                  <p:childTnLst>
                                    <p:animEffect transition="out" filter="blinds(horizont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代码审查</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走</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查</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4" name="表格 3"/>
          <p:cNvGraphicFramePr/>
          <p:nvPr/>
        </p:nvGraphicFramePr>
        <p:xfrm>
          <a:off x="709930" y="930275"/>
          <a:ext cx="10697845" cy="5791200"/>
        </p:xfrm>
        <a:graphic>
          <a:graphicData uri="http://schemas.openxmlformats.org/drawingml/2006/table">
            <a:tbl>
              <a:tblPr firstRow="1" bandRow="1">
                <a:tableStyleId>{5C22544A-7EE6-4342-B048-85BDC9FD1C3A}</a:tableStyleId>
              </a:tblPr>
              <a:tblGrid>
                <a:gridCol w="1717040"/>
                <a:gridCol w="2823210"/>
                <a:gridCol w="3054350"/>
                <a:gridCol w="3103245"/>
              </a:tblGrid>
              <a:tr h="487680">
                <a:tc>
                  <a:txBody>
                    <a:bodyPr/>
                    <a:p>
                      <a:pPr algn="ctr">
                        <a:buNone/>
                      </a:pPr>
                      <a:r>
                        <a:rPr lang="zh-CN" altLang="en-US" sz="2600"/>
                        <a:t>项目</a:t>
                      </a:r>
                      <a:endParaRPr lang="zh-CN" altLang="en-US" sz="2600"/>
                    </a:p>
                  </a:txBody>
                  <a:tcPr anchor="ctr" anchorCtr="0"/>
                </a:tc>
                <a:tc>
                  <a:txBody>
                    <a:bodyPr/>
                    <a:p>
                      <a:pPr algn="ctr">
                        <a:buNone/>
                      </a:pPr>
                      <a:r>
                        <a:rPr lang="zh-CN" altLang="en-US" sz="2600"/>
                        <a:t>桌面</a:t>
                      </a:r>
                      <a:r>
                        <a:rPr lang="zh-CN" altLang="en-US" sz="2600"/>
                        <a:t>检查</a:t>
                      </a:r>
                      <a:endParaRPr lang="zh-CN" altLang="en-US" sz="2600"/>
                    </a:p>
                  </a:txBody>
                  <a:tcPr anchor="ctr" anchorCtr="0"/>
                </a:tc>
                <a:tc>
                  <a:txBody>
                    <a:bodyPr/>
                    <a:p>
                      <a:pPr algn="ctr">
                        <a:buNone/>
                      </a:pPr>
                      <a:r>
                        <a:rPr lang="zh-CN" altLang="en-US" sz="2600"/>
                        <a:t>代码</a:t>
                      </a:r>
                      <a:r>
                        <a:rPr lang="zh-CN" altLang="en-US" sz="2600"/>
                        <a:t>走查</a:t>
                      </a:r>
                      <a:endParaRPr lang="zh-CN" altLang="en-US" sz="2600"/>
                    </a:p>
                  </a:txBody>
                  <a:tcPr anchor="ctr" anchorCtr="0"/>
                </a:tc>
                <a:tc>
                  <a:txBody>
                    <a:bodyPr/>
                    <a:p>
                      <a:pPr algn="ctr">
                        <a:buNone/>
                      </a:pPr>
                      <a:r>
                        <a:rPr lang="zh-CN" altLang="en-US" sz="2600"/>
                        <a:t>代码</a:t>
                      </a:r>
                      <a:r>
                        <a:rPr lang="zh-CN" altLang="en-US" sz="2600"/>
                        <a:t>审查</a:t>
                      </a:r>
                      <a:endParaRPr lang="zh-CN" altLang="en-US" sz="2600"/>
                    </a:p>
                  </a:txBody>
                  <a:tcPr anchor="ctr" anchorCtr="0"/>
                </a:tc>
              </a:tr>
              <a:tr h="457200">
                <a:tc>
                  <a:txBody>
                    <a:bodyPr/>
                    <a:p>
                      <a:pPr algn="ctr">
                        <a:buNone/>
                      </a:pPr>
                      <a:r>
                        <a:rPr lang="zh-CN" altLang="en-US" sz="2600"/>
                        <a:t>准备</a:t>
                      </a:r>
                      <a:endParaRPr lang="zh-CN" altLang="en-US" sz="2600"/>
                    </a:p>
                  </a:txBody>
                  <a:tcPr anchor="ctr" anchorCtr="0"/>
                </a:tc>
                <a:tc>
                  <a:txBody>
                    <a:bodyPr/>
                    <a:p>
                      <a:pPr algn="l">
                        <a:buNone/>
                      </a:pPr>
                      <a:r>
                        <a:rPr lang="zh-CN" altLang="en-US" sz="2600"/>
                        <a:t>程序的规格说明、编码规范、错误列表、源代码</a:t>
                      </a:r>
                      <a:endParaRPr lang="zh-CN" altLang="en-US" sz="2600"/>
                    </a:p>
                  </a:txBody>
                  <a:tcPr anchor="ctr" anchorCtr="0"/>
                </a:tc>
                <a:tc>
                  <a:txBody>
                    <a:bodyPr/>
                    <a:p>
                      <a:pPr algn="l">
                        <a:buNone/>
                      </a:pPr>
                      <a:r>
                        <a:rPr lang="zh-CN" altLang="en-US" sz="2600"/>
                        <a:t>参加人员实现阅读设计和源代码，准备代表性测试用例</a:t>
                      </a:r>
                      <a:endParaRPr lang="zh-CN" altLang="en-US" sz="2600"/>
                    </a:p>
                  </a:txBody>
                  <a:tcPr anchor="ctr" anchorCtr="0"/>
                </a:tc>
                <a:tc>
                  <a:txBody>
                    <a:bodyPr/>
                    <a:p>
                      <a:pPr algn="l">
                        <a:buNone/>
                      </a:pPr>
                      <a:r>
                        <a:rPr lang="zh-CN" altLang="en-US" sz="2600"/>
                        <a:t>需求与设计文档、源代码、编码规范、缺陷检查表、会议计划与流程</a:t>
                      </a:r>
                      <a:endParaRPr lang="zh-CN" altLang="en-US" sz="2600"/>
                    </a:p>
                  </a:txBody>
                  <a:tcPr anchor="ctr" anchorCtr="0"/>
                </a:tc>
              </a:tr>
              <a:tr h="457200">
                <a:tc>
                  <a:txBody>
                    <a:bodyPr/>
                    <a:p>
                      <a:pPr algn="ctr">
                        <a:buNone/>
                      </a:pPr>
                      <a:r>
                        <a:rPr lang="zh-CN" altLang="en-US" sz="2600"/>
                        <a:t>形式</a:t>
                      </a:r>
                      <a:endParaRPr lang="zh-CN" altLang="en-US" sz="2600"/>
                    </a:p>
                  </a:txBody>
                  <a:tcPr anchor="ctr" anchorCtr="0"/>
                </a:tc>
                <a:tc>
                  <a:txBody>
                    <a:bodyPr/>
                    <a:p>
                      <a:pPr algn="l">
                        <a:buNone/>
                      </a:pPr>
                      <a:r>
                        <a:rPr lang="zh-CN" altLang="en-US" sz="2600"/>
                        <a:t>无</a:t>
                      </a:r>
                      <a:endParaRPr lang="zh-CN" altLang="en-US" sz="2600"/>
                    </a:p>
                  </a:txBody>
                  <a:tcPr anchor="ctr" anchorCtr="0"/>
                </a:tc>
                <a:tc>
                  <a:txBody>
                    <a:bodyPr/>
                    <a:p>
                      <a:pPr algn="l">
                        <a:buNone/>
                      </a:pPr>
                      <a:r>
                        <a:rPr lang="zh-CN" altLang="en-US" sz="2600"/>
                        <a:t>非正式会议</a:t>
                      </a:r>
                      <a:endParaRPr lang="zh-CN" altLang="en-US" sz="2600"/>
                    </a:p>
                  </a:txBody>
                  <a:tcPr anchor="ctr" anchorCtr="0"/>
                </a:tc>
                <a:tc>
                  <a:txBody>
                    <a:bodyPr/>
                    <a:p>
                      <a:pPr algn="l">
                        <a:buNone/>
                      </a:pPr>
                      <a:r>
                        <a:rPr lang="zh-CN" altLang="en-US" sz="2600"/>
                        <a:t>正式会议</a:t>
                      </a:r>
                      <a:endParaRPr lang="zh-CN" altLang="en-US" sz="2600"/>
                    </a:p>
                  </a:txBody>
                  <a:tcPr anchor="ctr" anchorCtr="0"/>
                </a:tc>
              </a:tr>
              <a:tr h="822960">
                <a:tc>
                  <a:txBody>
                    <a:bodyPr/>
                    <a:p>
                      <a:pPr algn="ctr">
                        <a:buNone/>
                      </a:pPr>
                      <a:r>
                        <a:rPr lang="zh-CN" altLang="en-US" sz="2600"/>
                        <a:t>参加人员</a:t>
                      </a:r>
                      <a:endParaRPr lang="zh-CN" altLang="en-US" sz="2600"/>
                    </a:p>
                  </a:txBody>
                  <a:tcPr anchor="ctr" anchorCtr="0"/>
                </a:tc>
                <a:tc>
                  <a:txBody>
                    <a:bodyPr/>
                    <a:p>
                      <a:pPr algn="l">
                        <a:buNone/>
                      </a:pPr>
                      <a:r>
                        <a:rPr lang="zh-CN" altLang="en-US" sz="2600"/>
                        <a:t>程序</a:t>
                      </a:r>
                      <a:r>
                        <a:rPr lang="zh-CN" altLang="en-US" sz="2600">
                          <a:solidFill>
                            <a:srgbClr val="FF0000"/>
                          </a:solidFill>
                        </a:rPr>
                        <a:t>编写者本人</a:t>
                      </a:r>
                      <a:endParaRPr lang="zh-CN" altLang="en-US" sz="2600">
                        <a:solidFill>
                          <a:srgbClr val="FF0000"/>
                        </a:solidFill>
                      </a:endParaRPr>
                    </a:p>
                  </a:txBody>
                  <a:tcPr anchor="ctr" anchorCtr="0"/>
                </a:tc>
                <a:tc>
                  <a:txBody>
                    <a:bodyPr/>
                    <a:p>
                      <a:pPr algn="l">
                        <a:buNone/>
                      </a:pPr>
                      <a:r>
                        <a:rPr lang="zh-CN" altLang="en-US" sz="2600"/>
                        <a:t>开发组内部人员</a:t>
                      </a:r>
                      <a:endParaRPr lang="zh-CN" altLang="en-US" sz="2600"/>
                    </a:p>
                  </a:txBody>
                  <a:tcPr anchor="ctr" anchorCtr="0"/>
                </a:tc>
                <a:tc>
                  <a:txBody>
                    <a:bodyPr/>
                    <a:p>
                      <a:pPr algn="l">
                        <a:buNone/>
                      </a:pPr>
                      <a:r>
                        <a:rPr lang="zh-CN" altLang="en-US" sz="2600">
                          <a:solidFill>
                            <a:srgbClr val="FF0000"/>
                          </a:solidFill>
                        </a:rPr>
                        <a:t>开发、测试和相关人员</a:t>
                      </a:r>
                      <a:endParaRPr lang="zh-CN" altLang="en-US" sz="2600">
                        <a:solidFill>
                          <a:srgbClr val="FF0000"/>
                        </a:solidFill>
                      </a:endParaRPr>
                    </a:p>
                  </a:txBody>
                  <a:tcPr anchor="ctr" anchorCtr="0"/>
                </a:tc>
              </a:tr>
              <a:tr h="822960">
                <a:tc>
                  <a:txBody>
                    <a:bodyPr/>
                    <a:p>
                      <a:pPr algn="ctr">
                        <a:buNone/>
                      </a:pPr>
                      <a:r>
                        <a:rPr lang="zh-CN" altLang="en-US" sz="2600"/>
                        <a:t>主要技术方法</a:t>
                      </a:r>
                      <a:endParaRPr lang="zh-CN" altLang="en-US" sz="2600"/>
                    </a:p>
                  </a:txBody>
                  <a:tcPr anchor="ctr" anchorCtr="0"/>
                </a:tc>
                <a:tc>
                  <a:txBody>
                    <a:bodyPr/>
                    <a:p>
                      <a:pPr algn="l">
                        <a:buNone/>
                      </a:pPr>
                      <a:r>
                        <a:rPr lang="zh-CN" altLang="en-US" sz="2600"/>
                        <a:t>无</a:t>
                      </a:r>
                      <a:endParaRPr lang="zh-CN" altLang="en-US" sz="2600"/>
                    </a:p>
                  </a:txBody>
                  <a:tcPr anchor="ctr" anchorCtr="0"/>
                </a:tc>
                <a:tc>
                  <a:txBody>
                    <a:bodyPr/>
                    <a:p>
                      <a:pPr algn="l">
                        <a:buNone/>
                      </a:pPr>
                      <a:r>
                        <a:rPr lang="zh-CN" altLang="en-US" sz="2600">
                          <a:solidFill>
                            <a:srgbClr val="FF0000"/>
                          </a:solidFill>
                        </a:rPr>
                        <a:t>逻辑运行</a:t>
                      </a:r>
                      <a:r>
                        <a:rPr lang="zh-CN" altLang="en-US" sz="2600"/>
                        <a:t>测试用例</a:t>
                      </a:r>
                      <a:endParaRPr lang="zh-CN" altLang="en-US" sz="2600"/>
                    </a:p>
                  </a:txBody>
                  <a:tcPr anchor="ctr" anchorCtr="0"/>
                </a:tc>
                <a:tc>
                  <a:txBody>
                    <a:bodyPr/>
                    <a:p>
                      <a:pPr algn="l">
                        <a:buNone/>
                      </a:pPr>
                      <a:r>
                        <a:rPr lang="zh-CN" altLang="en-US" sz="2600">
                          <a:solidFill>
                            <a:srgbClr val="FF0000"/>
                          </a:solidFill>
                        </a:rPr>
                        <a:t>代码缺陷检查表</a:t>
                      </a:r>
                      <a:endParaRPr lang="zh-CN" altLang="en-US" sz="2600">
                        <a:solidFill>
                          <a:srgbClr val="FF0000"/>
                        </a:solidFill>
                      </a:endParaRPr>
                    </a:p>
                  </a:txBody>
                  <a:tcPr anchor="ctr" anchorCtr="0"/>
                </a:tc>
              </a:tr>
              <a:tr h="822960">
                <a:tc>
                  <a:txBody>
                    <a:bodyPr/>
                    <a:p>
                      <a:pPr algn="ctr">
                        <a:buNone/>
                      </a:pPr>
                      <a:r>
                        <a:rPr lang="zh-CN" altLang="en-US" sz="2600"/>
                        <a:t>注意事项</a:t>
                      </a:r>
                      <a:endParaRPr lang="zh-CN" altLang="en-US" sz="2600"/>
                    </a:p>
                  </a:txBody>
                  <a:tcPr anchor="ctr" anchorCtr="0"/>
                </a:tc>
                <a:tc>
                  <a:txBody>
                    <a:bodyPr/>
                    <a:p>
                      <a:pPr algn="l">
                        <a:buNone/>
                      </a:pPr>
                      <a:r>
                        <a:rPr lang="zh-CN" altLang="en-US" sz="2600"/>
                        <a:t>注释与编码规范</a:t>
                      </a:r>
                      <a:endParaRPr lang="zh-CN" altLang="en-US" sz="2600"/>
                    </a:p>
                  </a:txBody>
                  <a:tcPr anchor="ctr" anchorCtr="0"/>
                </a:tc>
                <a:tc>
                  <a:txBody>
                    <a:bodyPr/>
                    <a:p>
                      <a:pPr algn="l">
                        <a:buNone/>
                      </a:pPr>
                      <a:r>
                        <a:rPr lang="zh-CN" altLang="en-US" sz="2600"/>
                        <a:t>限时、不当场修改代码</a:t>
                      </a:r>
                      <a:endParaRPr lang="zh-CN" altLang="en-US" sz="2600"/>
                    </a:p>
                  </a:txBody>
                  <a:tcPr anchor="ctr" anchorCtr="0"/>
                </a:tc>
                <a:tc>
                  <a:txBody>
                    <a:bodyPr/>
                    <a:p>
                      <a:pPr algn="l">
                        <a:buNone/>
                      </a:pPr>
                      <a:r>
                        <a:rPr lang="zh-CN" altLang="en-US" sz="2600">
                          <a:sym typeface="+mn-ea"/>
                        </a:rPr>
                        <a:t>限时、不当场修改代码</a:t>
                      </a:r>
                      <a:endParaRPr lang="zh-CN" altLang="en-US" sz="2600">
                        <a:sym typeface="+mn-ea"/>
                      </a:endParaRPr>
                    </a:p>
                  </a:txBody>
                  <a:tcPr anchor="ctr" anchorCtr="0"/>
                </a:tc>
              </a:tr>
              <a:tr h="457200">
                <a:tc>
                  <a:txBody>
                    <a:bodyPr/>
                    <a:p>
                      <a:pPr algn="ctr">
                        <a:buNone/>
                      </a:pPr>
                      <a:r>
                        <a:rPr lang="zh-CN" altLang="en-US" sz="2600"/>
                        <a:t>生成文档</a:t>
                      </a:r>
                      <a:endParaRPr lang="zh-CN" altLang="en-US" sz="2600"/>
                    </a:p>
                  </a:txBody>
                  <a:tcPr anchor="ctr" anchorCtr="0"/>
                </a:tc>
                <a:tc>
                  <a:txBody>
                    <a:bodyPr/>
                    <a:p>
                      <a:pPr algn="l">
                        <a:buNone/>
                      </a:pPr>
                      <a:r>
                        <a:rPr lang="zh-CN" altLang="en-US" sz="2600"/>
                        <a:t>无</a:t>
                      </a:r>
                      <a:endParaRPr lang="zh-CN" altLang="en-US" sz="2600"/>
                    </a:p>
                  </a:txBody>
                  <a:tcPr anchor="ctr" anchorCtr="0"/>
                </a:tc>
                <a:tc>
                  <a:txBody>
                    <a:bodyPr/>
                    <a:p>
                      <a:pPr algn="l">
                        <a:buNone/>
                      </a:pPr>
                      <a:r>
                        <a:rPr lang="zh-CN" altLang="en-US" sz="2600"/>
                        <a:t>静态分析错误报告</a:t>
                      </a:r>
                      <a:endParaRPr lang="zh-CN" altLang="en-US" sz="2600"/>
                    </a:p>
                  </a:txBody>
                  <a:tcPr anchor="ctr" anchorCtr="0"/>
                </a:tc>
                <a:tc>
                  <a:txBody>
                    <a:bodyPr/>
                    <a:p>
                      <a:pPr algn="l">
                        <a:buNone/>
                      </a:pPr>
                      <a:r>
                        <a:rPr lang="zh-CN" altLang="en-US" sz="2600"/>
                        <a:t>结果报告</a:t>
                      </a:r>
                      <a:endParaRPr lang="zh-CN" altLang="en-US" sz="2600"/>
                    </a:p>
                  </a:txBody>
                  <a:tcPr anchor="ctr" anchorCtr="0"/>
                </a:tc>
              </a:tr>
            </a:tbl>
          </a:graphicData>
        </a:graphic>
      </p:graphicFrame>
    </p:spTree>
  </p:cSld>
  <p:clrMapOvr>
    <a:masterClrMapping/>
  </p:clrMapOvr>
  <p:transition advTm="36034"/>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代码审查</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走</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查</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aphicFrame>
        <p:nvGraphicFramePr>
          <p:cNvPr id="4" name="表格 3"/>
          <p:cNvGraphicFramePr/>
          <p:nvPr/>
        </p:nvGraphicFramePr>
        <p:xfrm>
          <a:off x="655955" y="1507490"/>
          <a:ext cx="10697845" cy="5791200"/>
        </p:xfrm>
        <a:graphic>
          <a:graphicData uri="http://schemas.openxmlformats.org/drawingml/2006/table">
            <a:tbl>
              <a:tblPr firstRow="1" bandRow="1">
                <a:tableStyleId>{5C22544A-7EE6-4342-B048-85BDC9FD1C3A}</a:tableStyleId>
              </a:tblPr>
              <a:tblGrid>
                <a:gridCol w="1717040"/>
                <a:gridCol w="2823210"/>
                <a:gridCol w="3054350"/>
                <a:gridCol w="3103245"/>
              </a:tblGrid>
              <a:tr h="487680">
                <a:tc>
                  <a:txBody>
                    <a:bodyPr/>
                    <a:p>
                      <a:pPr algn="ctr">
                        <a:buNone/>
                      </a:pPr>
                      <a:r>
                        <a:rPr lang="zh-CN" altLang="en-US" sz="2600"/>
                        <a:t>项目</a:t>
                      </a:r>
                      <a:endParaRPr lang="zh-CN" altLang="en-US" sz="2600"/>
                    </a:p>
                  </a:txBody>
                  <a:tcPr anchor="ctr" anchorCtr="0"/>
                </a:tc>
                <a:tc>
                  <a:txBody>
                    <a:bodyPr/>
                    <a:p>
                      <a:pPr algn="ctr">
                        <a:buNone/>
                      </a:pPr>
                      <a:r>
                        <a:rPr lang="zh-CN" altLang="en-US" sz="2600"/>
                        <a:t>桌面</a:t>
                      </a:r>
                      <a:r>
                        <a:rPr lang="zh-CN" altLang="en-US" sz="2600"/>
                        <a:t>检查</a:t>
                      </a:r>
                      <a:endParaRPr lang="zh-CN" altLang="en-US" sz="2600"/>
                    </a:p>
                  </a:txBody>
                  <a:tcPr anchor="ctr" anchorCtr="0"/>
                </a:tc>
                <a:tc>
                  <a:txBody>
                    <a:bodyPr/>
                    <a:p>
                      <a:pPr algn="ctr">
                        <a:buNone/>
                      </a:pPr>
                      <a:r>
                        <a:rPr lang="zh-CN" altLang="en-US" sz="2600"/>
                        <a:t>代码</a:t>
                      </a:r>
                      <a:r>
                        <a:rPr lang="zh-CN" altLang="en-US" sz="2600"/>
                        <a:t>走查</a:t>
                      </a:r>
                      <a:endParaRPr lang="zh-CN" altLang="en-US" sz="2600"/>
                    </a:p>
                  </a:txBody>
                  <a:tcPr anchor="ctr" anchorCtr="0"/>
                </a:tc>
                <a:tc>
                  <a:txBody>
                    <a:bodyPr/>
                    <a:p>
                      <a:pPr algn="ctr">
                        <a:buNone/>
                      </a:pPr>
                      <a:r>
                        <a:rPr lang="zh-CN" altLang="en-US" sz="2600"/>
                        <a:t>代码</a:t>
                      </a:r>
                      <a:r>
                        <a:rPr lang="zh-CN" altLang="en-US" sz="2600"/>
                        <a:t>审查</a:t>
                      </a:r>
                      <a:endParaRPr lang="zh-CN" altLang="en-US" sz="2600"/>
                    </a:p>
                  </a:txBody>
                  <a:tcPr anchor="ctr" anchorCtr="0"/>
                </a:tc>
              </a:tr>
              <a:tr h="457200">
                <a:tc>
                  <a:txBody>
                    <a:bodyPr/>
                    <a:p>
                      <a:pPr algn="ctr">
                        <a:buNone/>
                      </a:pPr>
                      <a:r>
                        <a:rPr lang="zh-CN" altLang="en-US" sz="2600"/>
                        <a:t>目标</a:t>
                      </a:r>
                      <a:endParaRPr lang="zh-CN" altLang="en-US" sz="2600"/>
                    </a:p>
                  </a:txBody>
                  <a:tcPr anchor="ctr" anchorCtr="0"/>
                </a:tc>
                <a:tc>
                  <a:txBody>
                    <a:bodyPr/>
                    <a:p>
                      <a:pPr algn="l">
                        <a:buNone/>
                      </a:pPr>
                      <a:r>
                        <a:rPr lang="zh-CN" altLang="en-US" sz="2600"/>
                        <a:t>无</a:t>
                      </a:r>
                      <a:endParaRPr lang="zh-CN" altLang="en-US" sz="2600"/>
                    </a:p>
                  </a:txBody>
                  <a:tcPr anchor="ctr" anchorCtr="0"/>
                </a:tc>
                <a:tc>
                  <a:txBody>
                    <a:bodyPr/>
                    <a:p>
                      <a:pPr algn="l">
                        <a:buNone/>
                      </a:pPr>
                      <a:r>
                        <a:rPr lang="zh-CN" altLang="en-US" sz="2600"/>
                        <a:t>代码标准规范、无逻辑</a:t>
                      </a:r>
                      <a:r>
                        <a:rPr lang="zh-CN" altLang="en-US" sz="2600"/>
                        <a:t>错误</a:t>
                      </a:r>
                      <a:endParaRPr lang="zh-CN" altLang="en-US" sz="2600"/>
                    </a:p>
                  </a:txBody>
                  <a:tcPr anchor="ctr" anchorCtr="0"/>
                </a:tc>
                <a:tc>
                  <a:txBody>
                    <a:bodyPr/>
                    <a:p>
                      <a:pPr algn="l">
                        <a:buNone/>
                      </a:pPr>
                      <a:r>
                        <a:rPr lang="zh-CN" altLang="en-US" sz="2600">
                          <a:sym typeface="+mn-ea"/>
                        </a:rPr>
                        <a:t>代码标准规范、无逻辑错误</a:t>
                      </a:r>
                      <a:endParaRPr lang="zh-CN" altLang="en-US" sz="2600"/>
                    </a:p>
                  </a:txBody>
                  <a:tcPr anchor="ctr" anchorCtr="0"/>
                </a:tc>
              </a:tr>
              <a:tr h="457200">
                <a:tc>
                  <a:txBody>
                    <a:bodyPr/>
                    <a:p>
                      <a:pPr algn="ctr">
                        <a:buNone/>
                      </a:pPr>
                      <a:r>
                        <a:rPr lang="zh-CN" altLang="en-US" sz="2600"/>
                        <a:t>优点</a:t>
                      </a:r>
                      <a:endParaRPr lang="zh-CN" altLang="en-US" sz="2600"/>
                    </a:p>
                  </a:txBody>
                  <a:tcPr anchor="ctr" anchorCtr="0"/>
                </a:tc>
                <a:tc>
                  <a:txBody>
                    <a:bodyPr/>
                    <a:p>
                      <a:pPr algn="l">
                        <a:buNone/>
                      </a:pPr>
                      <a:r>
                        <a:rPr lang="zh-CN" altLang="en-US" sz="2600"/>
                        <a:t>省时</a:t>
                      </a:r>
                      <a:endParaRPr lang="zh-CN" altLang="en-US" sz="2600"/>
                    </a:p>
                  </a:txBody>
                  <a:tcPr anchor="ctr" anchorCtr="0"/>
                </a:tc>
                <a:tc>
                  <a:txBody>
                    <a:bodyPr/>
                    <a:p>
                      <a:pPr algn="l">
                        <a:buNone/>
                      </a:pPr>
                      <a:r>
                        <a:rPr lang="zh-CN" altLang="en-US" sz="2600"/>
                        <a:t>便于项目组成员交流，共同理解</a:t>
                      </a:r>
                      <a:r>
                        <a:rPr lang="zh-CN" altLang="en-US" sz="2600"/>
                        <a:t>产品</a:t>
                      </a:r>
                      <a:endParaRPr lang="zh-CN" altLang="en-US" sz="2600"/>
                    </a:p>
                  </a:txBody>
                  <a:tcPr anchor="ctr" anchorCtr="0"/>
                </a:tc>
                <a:tc>
                  <a:txBody>
                    <a:bodyPr/>
                    <a:p>
                      <a:pPr algn="l">
                        <a:buNone/>
                      </a:pPr>
                      <a:r>
                        <a:rPr lang="zh-CN" altLang="en-US" sz="2600"/>
                        <a:t>有计划的对产品进行编码质量</a:t>
                      </a:r>
                      <a:r>
                        <a:rPr lang="zh-CN" altLang="en-US" sz="2600"/>
                        <a:t>控制</a:t>
                      </a:r>
                      <a:endParaRPr lang="zh-CN" altLang="en-US" sz="2600"/>
                    </a:p>
                  </a:txBody>
                  <a:tcPr anchor="ctr" anchorCtr="0"/>
                </a:tc>
              </a:tr>
              <a:tr h="822960">
                <a:tc>
                  <a:txBody>
                    <a:bodyPr/>
                    <a:p>
                      <a:pPr algn="ctr">
                        <a:buNone/>
                      </a:pPr>
                      <a:r>
                        <a:rPr lang="zh-CN" altLang="en-US" sz="2600"/>
                        <a:t>缺点</a:t>
                      </a:r>
                      <a:endParaRPr lang="zh-CN" altLang="en-US" sz="2600"/>
                    </a:p>
                  </a:txBody>
                  <a:tcPr anchor="ctr" anchorCtr="0"/>
                </a:tc>
                <a:tc>
                  <a:txBody>
                    <a:bodyPr/>
                    <a:p>
                      <a:pPr algn="l">
                        <a:buNone/>
                      </a:pPr>
                      <a:r>
                        <a:rPr lang="zh-CN" altLang="en-US" sz="2600"/>
                        <a:t>不正式、依赖个人能力、效率</a:t>
                      </a:r>
                      <a:r>
                        <a:rPr lang="zh-CN" altLang="en-US" sz="2600"/>
                        <a:t>低</a:t>
                      </a:r>
                      <a:endParaRPr lang="zh-CN" altLang="en-US" sz="2600"/>
                    </a:p>
                  </a:txBody>
                  <a:tcPr anchor="ctr" anchorCtr="0"/>
                </a:tc>
                <a:tc>
                  <a:txBody>
                    <a:bodyPr/>
                    <a:p>
                      <a:pPr algn="l">
                        <a:buNone/>
                      </a:pPr>
                      <a:r>
                        <a:rPr lang="zh-CN" altLang="en-US" sz="2600"/>
                        <a:t>耗时</a:t>
                      </a:r>
                      <a:endParaRPr lang="zh-CN" altLang="en-US" sz="2600"/>
                    </a:p>
                  </a:txBody>
                  <a:tcPr anchor="ctr" anchorCtr="0"/>
                </a:tc>
                <a:tc>
                  <a:txBody>
                    <a:bodyPr/>
                    <a:p>
                      <a:pPr algn="l">
                        <a:buNone/>
                      </a:pPr>
                      <a:r>
                        <a:rPr lang="zh-CN" altLang="en-US" sz="2600">
                          <a:solidFill>
                            <a:schemeClr val="tx1"/>
                          </a:solidFill>
                        </a:rPr>
                        <a:t>耗时</a:t>
                      </a:r>
                      <a:endParaRPr lang="zh-CN" altLang="en-US" sz="2600">
                        <a:solidFill>
                          <a:schemeClr val="tx1"/>
                        </a:solidFill>
                      </a:endParaRPr>
                    </a:p>
                  </a:txBody>
                  <a:tcPr anchor="ctr" anchorCtr="0"/>
                </a:tc>
              </a:tr>
            </a:tbl>
          </a:graphicData>
        </a:graphic>
      </p:graphicFrame>
    </p:spTree>
  </p:cSld>
  <p:clrMapOvr>
    <a:masterClrMapping/>
  </p:clrMapOvr>
  <p:transition advTm="36034"/>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回顾习题</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2" name="燕尾形 1"/>
          <p:cNvSpPr/>
          <p:nvPr/>
        </p:nvSpPr>
        <p:spPr>
          <a:xfrm>
            <a:off x="1739900" y="90805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359025" y="912813"/>
            <a:ext cx="8135938" cy="1477010"/>
          </a:xfrm>
          <a:prstGeom prst="rect">
            <a:avLst/>
          </a:prstGeom>
          <a:noFill/>
          <a:ln w="9525">
            <a:noFill/>
          </a:ln>
        </p:spPr>
        <p:txBody>
          <a:bodyPr lIns="0" tIns="0" rIns="0" bIns="0" anchor="ctr" anchorCtr="0">
            <a:spAutoFit/>
          </a:bodyPr>
          <a:p>
            <a:pPr algn="l" eaLnBrk="0" hangingPunct="0"/>
            <a:r>
              <a:rPr lang="zh-CN" altLang="en-US" sz="2400" b="1" dirty="0">
                <a:latin typeface="Arial" panose="020B0704020202020204" pitchFamily="34" charset="0"/>
              </a:rPr>
              <a:t>下列选项中，哪一项是因果图输出之间的约束</a:t>
            </a:r>
            <a:r>
              <a:rPr lang="zh-CN" altLang="en-US" sz="2400" b="1" dirty="0">
                <a:latin typeface="Arial" panose="020B0704020202020204" pitchFamily="34" charset="0"/>
              </a:rPr>
              <a:t>关系？</a:t>
            </a:r>
            <a:r>
              <a:rPr lang="zh-CN" altLang="en-US" sz="2400" b="1" dirty="0">
                <a:latin typeface="Arial" panose="020B0704020202020204" pitchFamily="34" charset="0"/>
                <a:sym typeface="+mn-ea"/>
              </a:rPr>
              <a:t>_____</a:t>
            </a:r>
            <a:r>
              <a:rPr lang="zh-CN" altLang="en-US" sz="2400" b="1" u="sng" dirty="0">
                <a:latin typeface="Arial" panose="020B0704020202020204" pitchFamily="34" charset="0"/>
                <a:sym typeface="+mn-ea"/>
              </a:rPr>
              <a:t>  </a:t>
            </a:r>
            <a:endParaRPr lang="zh-CN" altLang="en-US" sz="2400" b="1" u="sng" dirty="0">
              <a:latin typeface="Arial" panose="020B0704020202020204" pitchFamily="34" charset="0"/>
              <a:sym typeface="+mn-ea"/>
            </a:endParaRPr>
          </a:p>
          <a:p>
            <a:pPr algn="l" eaLnBrk="0" hangingPunct="0"/>
            <a:r>
              <a:rPr lang="zh-CN" altLang="en-US" sz="2400" b="1" u="sng" dirty="0">
                <a:latin typeface="Arial" panose="020B0704020202020204" pitchFamily="34" charset="0"/>
                <a:sym typeface="+mn-ea"/>
              </a:rPr>
              <a:t>   </a:t>
            </a:r>
            <a:r>
              <a:rPr lang="en-US" altLang="zh-CN" sz="2400" b="1" u="sng">
                <a:latin typeface="Arial" panose="020B0704020202020204" pitchFamily="34" charset="0"/>
                <a:sym typeface="+mn-ea"/>
              </a:rPr>
              <a:t>     </a:t>
            </a:r>
            <a:r>
              <a:rPr lang="zh-CN" altLang="en-US" sz="2400" b="1" u="sng" dirty="0">
                <a:latin typeface="Arial" panose="020B0704020202020204" pitchFamily="34" charset="0"/>
                <a:sym typeface="+mn-ea"/>
              </a:rPr>
              <a:t>   </a:t>
            </a:r>
            <a:r>
              <a:rPr lang="en-US" altLang="zh-CN" sz="2400" b="1" u="sng">
                <a:latin typeface="Arial" panose="020B0704020202020204" pitchFamily="34" charset="0"/>
                <a:sym typeface="+mn-ea"/>
              </a:rPr>
              <a:t> </a:t>
            </a:r>
            <a:r>
              <a:rPr lang="zh-CN" altLang="en-US" sz="2400" b="1" u="sng" dirty="0">
                <a:latin typeface="Arial" panose="020B0704020202020204" pitchFamily="34" charset="0"/>
                <a:sym typeface="+mn-ea"/>
              </a:rPr>
              <a:t>   </a:t>
            </a:r>
            <a:r>
              <a:rPr lang="en-US" altLang="zh-CN" sz="2400" b="1" u="sng" dirty="0">
                <a:latin typeface="Arial" panose="020B0704020202020204" pitchFamily="34" charset="0"/>
                <a:sym typeface="+mn-ea"/>
              </a:rPr>
              <a:t>       </a:t>
            </a:r>
            <a:endParaRPr lang="zh-CN" altLang="en-US" sz="2400" b="1" u="sng" dirty="0">
              <a:latin typeface="Arial" panose="020B0704020202020204" pitchFamily="34" charset="0"/>
            </a:endParaRPr>
          </a:p>
          <a:p>
            <a:pPr algn="l" eaLnBrk="0" hangingPunct="0"/>
            <a:r>
              <a:rPr lang="en-US" altLang="zh-CN" sz="2400" b="1" dirty="0">
                <a:latin typeface="Arial" panose="020B0704020202020204" pitchFamily="34" charset="0"/>
              </a:rPr>
              <a:t>A.</a:t>
            </a:r>
            <a:r>
              <a:rPr lang="zh-CN" altLang="en-US" sz="2400" b="1" dirty="0">
                <a:latin typeface="Arial" panose="020B0704020202020204" pitchFamily="34" charset="0"/>
              </a:rPr>
              <a:t>异</a:t>
            </a:r>
            <a:r>
              <a:rPr lang="en-US" altLang="zh-CN" sz="2400" b="1" dirty="0">
                <a:latin typeface="Arial" panose="020B0704020202020204" pitchFamily="34" charset="0"/>
              </a:rPr>
              <a:t>(</a:t>
            </a:r>
            <a:r>
              <a:rPr lang="en-US" altLang="zh-CN" sz="2400" b="1" dirty="0">
                <a:latin typeface="Arial" panose="020B0704020202020204" pitchFamily="34" charset="0"/>
              </a:rPr>
              <a:t>Exclusive)    	  	B.</a:t>
            </a:r>
            <a:r>
              <a:rPr lang="zh-CN" altLang="en-US" sz="2400" b="1" dirty="0">
                <a:latin typeface="Arial" panose="020B0704020202020204" pitchFamily="34" charset="0"/>
              </a:rPr>
              <a:t>或</a:t>
            </a:r>
            <a:r>
              <a:rPr lang="en-US" altLang="zh-CN" sz="2400" b="1" dirty="0">
                <a:latin typeface="Arial" panose="020B0704020202020204" pitchFamily="34" charset="0"/>
              </a:rPr>
              <a:t>(</a:t>
            </a:r>
            <a:r>
              <a:rPr lang="en-US" altLang="zh-CN" sz="2400" b="1" dirty="0">
                <a:latin typeface="Arial" panose="020B0704020202020204" pitchFamily="34" charset="0"/>
              </a:rPr>
              <a:t>Inclusive)     </a:t>
            </a:r>
            <a:endParaRPr lang="en-US" altLang="zh-CN" sz="2400" b="1" dirty="0">
              <a:latin typeface="Arial" panose="020B0704020202020204" pitchFamily="34" charset="0"/>
            </a:endParaRPr>
          </a:p>
          <a:p>
            <a:pPr algn="l" eaLnBrk="0" hangingPunct="0"/>
            <a:r>
              <a:rPr lang="en-US" altLang="zh-CN" sz="2400" b="1" dirty="0">
                <a:latin typeface="Arial" panose="020B0704020202020204" pitchFamily="34" charset="0"/>
              </a:rPr>
              <a:t>C.</a:t>
            </a:r>
            <a:r>
              <a:rPr lang="zh-CN" altLang="en-US" sz="2400" b="1" dirty="0">
                <a:latin typeface="Arial" panose="020B0704020202020204" pitchFamily="34" charset="0"/>
              </a:rPr>
              <a:t>强制</a:t>
            </a:r>
            <a:r>
              <a:rPr lang="en-US" altLang="zh-CN" sz="2400" b="1" dirty="0">
                <a:latin typeface="Arial" panose="020B0704020202020204" pitchFamily="34" charset="0"/>
              </a:rPr>
              <a:t>(Masks)     	 	D.</a:t>
            </a:r>
            <a:r>
              <a:rPr lang="zh-CN" altLang="en-US" sz="2400" b="1" dirty="0">
                <a:latin typeface="Arial" panose="020B0704020202020204" pitchFamily="34" charset="0"/>
              </a:rPr>
              <a:t>要求</a:t>
            </a:r>
            <a:r>
              <a:rPr lang="en-US" altLang="zh-CN" sz="2400" b="1" dirty="0">
                <a:latin typeface="Arial" panose="020B0704020202020204" pitchFamily="34" charset="0"/>
              </a:rPr>
              <a:t>(</a:t>
            </a:r>
            <a:r>
              <a:rPr lang="en-US" altLang="zh-CN" sz="2400" b="1" dirty="0">
                <a:latin typeface="Arial" panose="020B0704020202020204" pitchFamily="34" charset="0"/>
              </a:rPr>
              <a:t>Request)</a:t>
            </a:r>
            <a:endParaRPr lang="en-US" altLang="zh-CN" sz="2400" b="1" dirty="0">
              <a:latin typeface="Arial" panose="020B0704020202020204" pitchFamily="34" charset="0"/>
            </a:endParaRPr>
          </a:p>
        </p:txBody>
      </p:sp>
      <p:sp>
        <p:nvSpPr>
          <p:cNvPr id="12" name="文本框 11"/>
          <p:cNvSpPr txBox="1"/>
          <p:nvPr/>
        </p:nvSpPr>
        <p:spPr>
          <a:xfrm>
            <a:off x="9569450" y="908050"/>
            <a:ext cx="429260" cy="460375"/>
          </a:xfrm>
          <a:prstGeom prst="rect">
            <a:avLst/>
          </a:prstGeom>
          <a:noFill/>
        </p:spPr>
        <p:txBody>
          <a:bodyPr wrap="square" rtlCol="0" anchor="t">
            <a:spAutoFit/>
          </a:bodyPr>
          <a:p>
            <a:r>
              <a:rPr lang="en-US" altLang="zh-CN" sz="2400">
                <a:solidFill>
                  <a:schemeClr val="accent2"/>
                </a:solidFill>
                <a:latin typeface="Arial" panose="020B0704020202020204" pitchFamily="34" charset="0"/>
                <a:sym typeface="+mn-ea"/>
              </a:rPr>
              <a:t>C</a:t>
            </a:r>
            <a:endParaRPr lang="en-US" altLang="zh-CN" sz="2400">
              <a:solidFill>
                <a:schemeClr val="accent2"/>
              </a:solidFill>
              <a:latin typeface="Arial" panose="020B0704020202020204" pitchFamily="34" charset="0"/>
              <a:sym typeface="+mn-ea"/>
            </a:endParaRPr>
          </a:p>
        </p:txBody>
      </p:sp>
      <p:sp>
        <p:nvSpPr>
          <p:cNvPr id="24" name="文本框 23"/>
          <p:cNvSpPr txBox="1"/>
          <p:nvPr/>
        </p:nvSpPr>
        <p:spPr>
          <a:xfrm>
            <a:off x="9458960" y="2806065"/>
            <a:ext cx="429260" cy="460375"/>
          </a:xfrm>
          <a:prstGeom prst="rect">
            <a:avLst/>
          </a:prstGeom>
          <a:noFill/>
        </p:spPr>
        <p:txBody>
          <a:bodyPr wrap="square" rtlCol="0" anchor="t">
            <a:spAutoFit/>
          </a:bodyPr>
          <a:p>
            <a:r>
              <a:rPr lang="en-US" altLang="zh-CN" sz="2400">
                <a:solidFill>
                  <a:schemeClr val="accent2"/>
                </a:solidFill>
                <a:latin typeface="Arial" panose="020B0704020202020204" pitchFamily="34" charset="0"/>
                <a:sym typeface="+mn-ea"/>
              </a:rPr>
              <a:t>A</a:t>
            </a:r>
            <a:endParaRPr lang="en-US" altLang="zh-CN" sz="2400">
              <a:solidFill>
                <a:schemeClr val="accent2"/>
              </a:solidFill>
              <a:latin typeface="Arial" panose="020B0704020202020204" pitchFamily="34" charset="0"/>
              <a:sym typeface="+mn-ea"/>
            </a:endParaRPr>
          </a:p>
        </p:txBody>
      </p:sp>
      <p:sp>
        <p:nvSpPr>
          <p:cNvPr id="7" name="燕尾形 6"/>
          <p:cNvSpPr/>
          <p:nvPr/>
        </p:nvSpPr>
        <p:spPr>
          <a:xfrm>
            <a:off x="1739265" y="450469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33126" name="矩形 133125"/>
          <p:cNvSpPr/>
          <p:nvPr/>
        </p:nvSpPr>
        <p:spPr>
          <a:xfrm>
            <a:off x="2358390" y="4500245"/>
            <a:ext cx="8135938" cy="738505"/>
          </a:xfrm>
          <a:prstGeom prst="rect">
            <a:avLst/>
          </a:prstGeom>
          <a:noFill/>
          <a:ln w="9525">
            <a:noFill/>
          </a:ln>
        </p:spPr>
        <p:txBody>
          <a:bodyPr lIns="0" tIns="0" rIns="0" bIns="0" anchor="ctr" anchorCtr="0">
            <a:spAutoFit/>
          </a:bodyPr>
          <a:p>
            <a:pPr algn="l" eaLnBrk="0" hangingPunct="0"/>
            <a:r>
              <a:rPr lang="zh-CN" altLang="en-US" sz="2400" b="1" dirty="0">
                <a:latin typeface="Arial" panose="020B0704020202020204" pitchFamily="34" charset="0"/>
              </a:rPr>
              <a:t>决策表通常由</a:t>
            </a:r>
            <a:r>
              <a:rPr lang="zh-CN" altLang="en-US" sz="2400" b="1" u="sng" dirty="0">
                <a:latin typeface="Arial" panose="020B0704020202020204" pitchFamily="34" charset="0"/>
              </a:rPr>
              <a:t>     </a:t>
            </a:r>
            <a:r>
              <a:rPr lang="en-US" altLang="zh-CN" sz="2400" b="1" u="sng">
                <a:latin typeface="Arial" panose="020B0704020202020204" pitchFamily="34" charset="0"/>
              </a:rPr>
              <a:t>a       </a:t>
            </a:r>
            <a:r>
              <a:rPr lang="zh-CN" altLang="en-US" sz="2400" b="1" dirty="0">
                <a:latin typeface="Arial" panose="020B0704020202020204" pitchFamily="34" charset="0"/>
              </a:rPr>
              <a:t>、</a:t>
            </a:r>
            <a:r>
              <a:rPr lang="zh-CN" altLang="en-US" sz="2400" b="1" u="sng" dirty="0">
                <a:latin typeface="Arial" panose="020B0704020202020204" pitchFamily="34" charset="0"/>
              </a:rPr>
              <a:t>    </a:t>
            </a:r>
            <a:r>
              <a:rPr lang="en-US" altLang="zh-CN" sz="2400" b="1" u="sng">
                <a:latin typeface="Arial" panose="020B0704020202020204" pitchFamily="34" charset="0"/>
              </a:rPr>
              <a:t>b       </a:t>
            </a:r>
            <a:r>
              <a:rPr lang="zh-CN" altLang="en-US" sz="2400" b="1" dirty="0">
                <a:latin typeface="Arial" panose="020B0704020202020204" pitchFamily="34" charset="0"/>
              </a:rPr>
              <a:t>、</a:t>
            </a:r>
            <a:r>
              <a:rPr lang="zh-CN" altLang="en-US" sz="2400" b="1" u="sng" dirty="0">
                <a:latin typeface="Arial" panose="020B0704020202020204" pitchFamily="34" charset="0"/>
              </a:rPr>
              <a:t>    </a:t>
            </a:r>
            <a:r>
              <a:rPr lang="en-US" altLang="zh-CN" sz="2400" b="1" u="sng">
                <a:latin typeface="Arial" panose="020B0704020202020204" pitchFamily="34" charset="0"/>
              </a:rPr>
              <a:t>c     </a:t>
            </a:r>
            <a:r>
              <a:rPr lang="zh-CN" altLang="en-US" sz="2400" b="1" dirty="0">
                <a:latin typeface="Arial" panose="020B0704020202020204" pitchFamily="34" charset="0"/>
              </a:rPr>
              <a:t>、</a:t>
            </a:r>
            <a:r>
              <a:rPr lang="zh-CN" altLang="en-US" sz="2400" b="1" u="sng" dirty="0">
                <a:latin typeface="Arial" panose="020B0704020202020204" pitchFamily="34" charset="0"/>
              </a:rPr>
              <a:t>       </a:t>
            </a:r>
            <a:r>
              <a:rPr lang="en-US" altLang="zh-CN" sz="2400" b="1" u="sng">
                <a:latin typeface="Arial" panose="020B0704020202020204" pitchFamily="34" charset="0"/>
              </a:rPr>
              <a:t>d        </a:t>
            </a:r>
            <a:r>
              <a:rPr lang="en-US" altLang="zh-CN" sz="2400" b="1" dirty="0">
                <a:latin typeface="Arial" panose="020B0704020202020204" pitchFamily="34" charset="0"/>
              </a:rPr>
              <a:t>4</a:t>
            </a:r>
            <a:r>
              <a:rPr lang="zh-CN" altLang="en-US" sz="2400" b="1" dirty="0">
                <a:latin typeface="Arial" panose="020B0704020202020204" pitchFamily="34" charset="0"/>
              </a:rPr>
              <a:t>部分</a:t>
            </a:r>
            <a:r>
              <a:rPr lang="zh-CN" altLang="en-US" sz="2400" b="1" dirty="0">
                <a:latin typeface="Arial" panose="020B0704020202020204" pitchFamily="34" charset="0"/>
              </a:rPr>
              <a:t>组成。</a:t>
            </a:r>
            <a:endParaRPr lang="en-US" altLang="zh-CN" sz="2400" b="1">
              <a:latin typeface="Arial" panose="020B0704020202020204" pitchFamily="34" charset="0"/>
            </a:endParaRPr>
          </a:p>
        </p:txBody>
      </p:sp>
      <p:sp>
        <p:nvSpPr>
          <p:cNvPr id="133127" name="文本框 133126"/>
          <p:cNvSpPr txBox="1"/>
          <p:nvPr/>
        </p:nvSpPr>
        <p:spPr>
          <a:xfrm>
            <a:off x="3221038" y="5230495"/>
            <a:ext cx="5976937" cy="368935"/>
          </a:xfrm>
          <a:prstGeom prst="rect">
            <a:avLst/>
          </a:prstGeom>
          <a:noFill/>
          <a:ln w="9525">
            <a:noFill/>
          </a:ln>
        </p:spPr>
        <p:txBody>
          <a:bodyPr lIns="0" tIns="0" rIns="0" bIns="0">
            <a:spAutoFit/>
          </a:bodyPr>
          <a:p>
            <a:pPr algn="l">
              <a:spcBef>
                <a:spcPct val="50000"/>
              </a:spcBef>
            </a:pPr>
            <a:r>
              <a:rPr lang="en-US" altLang="zh-CN" sz="2400" b="1">
                <a:solidFill>
                  <a:schemeClr val="accent2"/>
                </a:solidFill>
                <a:latin typeface="Arial" panose="020B0704020202020204" pitchFamily="34" charset="0"/>
              </a:rPr>
              <a:t>a.</a:t>
            </a:r>
            <a:r>
              <a:rPr lang="zh-CN" altLang="en-US" sz="2400" b="1">
                <a:solidFill>
                  <a:schemeClr val="accent2"/>
                </a:solidFill>
                <a:latin typeface="Arial" panose="020B0704020202020204" pitchFamily="34" charset="0"/>
              </a:rPr>
              <a:t>条件桩</a:t>
            </a:r>
            <a:r>
              <a:rPr lang="zh-CN" altLang="en-US" sz="2400" b="1" dirty="0">
                <a:solidFill>
                  <a:schemeClr val="accent2"/>
                </a:solidFill>
                <a:latin typeface="Arial" panose="020B0704020202020204" pitchFamily="34" charset="0"/>
              </a:rPr>
              <a:t>     </a:t>
            </a:r>
            <a:r>
              <a:rPr lang="en-US" altLang="zh-CN" sz="2400" b="1">
                <a:solidFill>
                  <a:schemeClr val="accent2"/>
                </a:solidFill>
                <a:latin typeface="Arial" panose="020B0704020202020204" pitchFamily="34" charset="0"/>
              </a:rPr>
              <a:t>b.</a:t>
            </a:r>
            <a:r>
              <a:rPr lang="zh-CN" altLang="en-US" sz="2400" b="1">
                <a:solidFill>
                  <a:schemeClr val="accent2"/>
                </a:solidFill>
                <a:latin typeface="Arial" panose="020B0704020202020204" pitchFamily="34" charset="0"/>
              </a:rPr>
              <a:t>条件项</a:t>
            </a:r>
            <a:r>
              <a:rPr lang="zh-CN" altLang="en-US" sz="2400" b="1" dirty="0">
                <a:solidFill>
                  <a:schemeClr val="accent2"/>
                </a:solidFill>
                <a:latin typeface="Arial" panose="020B0704020202020204" pitchFamily="34" charset="0"/>
              </a:rPr>
              <a:t>    </a:t>
            </a:r>
            <a:r>
              <a:rPr lang="en-US" altLang="zh-CN" sz="2400" b="1">
                <a:solidFill>
                  <a:schemeClr val="accent2"/>
                </a:solidFill>
                <a:latin typeface="Arial" panose="020B0704020202020204" pitchFamily="34" charset="0"/>
              </a:rPr>
              <a:t>c.</a:t>
            </a:r>
            <a:r>
              <a:rPr lang="zh-CN" altLang="en-US" sz="2400" b="1">
                <a:solidFill>
                  <a:schemeClr val="accent2"/>
                </a:solidFill>
                <a:latin typeface="Arial" panose="020B0704020202020204" pitchFamily="34" charset="0"/>
              </a:rPr>
              <a:t>动作桩</a:t>
            </a:r>
            <a:r>
              <a:rPr lang="zh-CN" altLang="en-US" sz="2400" b="1" dirty="0">
                <a:solidFill>
                  <a:schemeClr val="accent2"/>
                </a:solidFill>
                <a:latin typeface="Arial" panose="020B0704020202020204" pitchFamily="34" charset="0"/>
              </a:rPr>
              <a:t>   </a:t>
            </a:r>
            <a:r>
              <a:rPr lang="en-US" altLang="zh-CN" sz="2400" b="1">
                <a:solidFill>
                  <a:schemeClr val="accent2"/>
                </a:solidFill>
                <a:latin typeface="Arial" panose="020B0704020202020204" pitchFamily="34" charset="0"/>
              </a:rPr>
              <a:t>d.</a:t>
            </a:r>
            <a:r>
              <a:rPr lang="zh-CN" altLang="en-US" sz="2400" b="1">
                <a:solidFill>
                  <a:schemeClr val="accent2"/>
                </a:solidFill>
                <a:latin typeface="Arial" panose="020B0704020202020204" pitchFamily="34" charset="0"/>
              </a:rPr>
              <a:t>动作</a:t>
            </a:r>
            <a:r>
              <a:rPr lang="zh-CN" altLang="en-US" sz="2400" b="1">
                <a:solidFill>
                  <a:schemeClr val="accent2"/>
                </a:solidFill>
                <a:latin typeface="Arial" panose="020B0704020202020204" pitchFamily="34" charset="0"/>
              </a:rPr>
              <a:t>项</a:t>
            </a:r>
            <a:endParaRPr lang="zh-CN" altLang="en-US" sz="2400" b="1">
              <a:solidFill>
                <a:schemeClr val="accent2"/>
              </a:solidFill>
              <a:latin typeface="Arial" panose="020B0704020202020204" pitchFamily="34" charset="0"/>
            </a:endParaRPr>
          </a:p>
        </p:txBody>
      </p:sp>
      <p:grpSp>
        <p:nvGrpSpPr>
          <p:cNvPr id="22" name="组合 21"/>
          <p:cNvGrpSpPr/>
          <p:nvPr/>
        </p:nvGrpSpPr>
        <p:grpSpPr>
          <a:xfrm>
            <a:off x="709295" y="1144905"/>
            <a:ext cx="1459230" cy="792480"/>
            <a:chOff x="1118" y="2005"/>
            <a:chExt cx="2298" cy="1248"/>
          </a:xfrm>
        </p:grpSpPr>
        <p:sp>
          <p:nvSpPr>
            <p:cNvPr id="19" name="流程图: 顺序访问存储器 18"/>
            <p:cNvSpPr/>
            <p:nvPr/>
          </p:nvSpPr>
          <p:spPr>
            <a:xfrm>
              <a:off x="1118" y="2005"/>
              <a:ext cx="2298" cy="1249"/>
            </a:xfrm>
            <a:prstGeom prst="flowChartMagneticTap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21" name="文本框 20"/>
            <p:cNvSpPr txBox="1"/>
            <p:nvPr/>
          </p:nvSpPr>
          <p:spPr>
            <a:xfrm>
              <a:off x="1413" y="2043"/>
              <a:ext cx="2002" cy="1210"/>
            </a:xfrm>
            <a:prstGeom prst="rect">
              <a:avLst/>
            </a:prstGeom>
            <a:noFill/>
          </p:spPr>
          <p:txBody>
            <a:bodyPr wrap="square" rtlCol="0">
              <a:spAutoFit/>
            </a:bodyPr>
            <a:p>
              <a:r>
                <a:rPr lang="en-US" altLang="zh-CN" sz="2200"/>
                <a:t>ab</a:t>
              </a:r>
              <a:r>
                <a:rPr lang="zh-CN" altLang="en-US" sz="2200"/>
                <a:t>最多一个为</a:t>
              </a:r>
              <a:r>
                <a:rPr lang="en-US" altLang="zh-CN" sz="2200"/>
                <a:t>1</a:t>
              </a:r>
              <a:endParaRPr lang="en-US" altLang="zh-CN" sz="2200"/>
            </a:p>
          </p:txBody>
        </p:sp>
      </p:grpSp>
      <p:grpSp>
        <p:nvGrpSpPr>
          <p:cNvPr id="23" name="组合 22"/>
          <p:cNvGrpSpPr/>
          <p:nvPr/>
        </p:nvGrpSpPr>
        <p:grpSpPr>
          <a:xfrm>
            <a:off x="8338820" y="1169035"/>
            <a:ext cx="1459230" cy="793115"/>
            <a:chOff x="1118" y="2005"/>
            <a:chExt cx="2298" cy="1249"/>
          </a:xfrm>
        </p:grpSpPr>
        <p:sp>
          <p:nvSpPr>
            <p:cNvPr id="28" name="流程图: 顺序访问存储器 27"/>
            <p:cNvSpPr/>
            <p:nvPr/>
          </p:nvSpPr>
          <p:spPr>
            <a:xfrm flipH="1">
              <a:off x="1118" y="2005"/>
              <a:ext cx="2298" cy="1249"/>
            </a:xfrm>
            <a:prstGeom prst="flowChartMagneticTap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29" name="文本框 28"/>
            <p:cNvSpPr txBox="1"/>
            <p:nvPr/>
          </p:nvSpPr>
          <p:spPr>
            <a:xfrm>
              <a:off x="1413" y="2043"/>
              <a:ext cx="2002" cy="1210"/>
            </a:xfrm>
            <a:prstGeom prst="rect">
              <a:avLst/>
            </a:prstGeom>
            <a:noFill/>
          </p:spPr>
          <p:txBody>
            <a:bodyPr wrap="square" rtlCol="0">
              <a:spAutoFit/>
            </a:bodyPr>
            <a:p>
              <a:r>
                <a:rPr lang="en-US" altLang="zh-CN" sz="2200"/>
                <a:t>abc</a:t>
              </a:r>
              <a:r>
                <a:rPr lang="zh-CN" altLang="en-US" sz="2200"/>
                <a:t>不能同时为</a:t>
              </a:r>
              <a:r>
                <a:rPr lang="en-US" altLang="zh-CN" sz="2200"/>
                <a:t>0</a:t>
              </a:r>
              <a:endParaRPr lang="en-US" altLang="zh-CN" sz="22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blinds(horizontal)">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ppt_x"/>
                                          </p:val>
                                        </p:tav>
                                        <p:tav tm="100000">
                                          <p:val>
                                            <p:strVal val="#ppt_x"/>
                                          </p:val>
                                        </p:tav>
                                      </p:tavLst>
                                    </p:anim>
                                    <p:anim calcmode="lin" valueType="num">
                                      <p:cBhvr additive="base">
                                        <p:cTn id="2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33127"/>
                                        </p:tgtEl>
                                        <p:attrNameLst>
                                          <p:attrName>style.visibility</p:attrName>
                                        </p:attrNameLst>
                                      </p:cBhvr>
                                      <p:to>
                                        <p:strVal val="visible"/>
                                      </p:to>
                                    </p:set>
                                    <p:animEffect transition="in" filter="blinds(horizontal)">
                                      <p:cBhvr>
                                        <p:cTn id="29" dur="500"/>
                                        <p:tgtEl>
                                          <p:spTgt spid="133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4" grpId="0"/>
      <p:bldP spid="13312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静态白盒测试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方法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2113915"/>
            <a:ext cx="8068945" cy="2287905"/>
          </a:xfrm>
          <a:prstGeom prst="rect">
            <a:avLst/>
          </a:prstGeom>
        </p:spPr>
        <p:txBody>
          <a:bodyPr wrap="square">
            <a:spAutoFit/>
          </a:bodyPr>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rPr>
              <a:t>代码检查法</a:t>
            </a:r>
            <a:endParaRPr lang="zh-CN" altLang="en-US" sz="2800">
              <a:latin typeface="微软雅黑" charset="-122"/>
              <a:ea typeface="微软雅黑" charset="-122"/>
            </a:endParaRPr>
          </a:p>
          <a:p>
            <a:pPr marL="457200" lvl="0" indent="-457200" algn="just">
              <a:lnSpc>
                <a:spcPct val="170000"/>
              </a:lnSpc>
              <a:buClr>
                <a:srgbClr val="E38E84"/>
              </a:buClr>
              <a:buFont typeface="Wingdings" panose="05000000000000000000" charset="0"/>
              <a:buChar char=""/>
            </a:pPr>
            <a:r>
              <a:rPr lang="zh-CN" altLang="en-US" sz="2800">
                <a:latin typeface="微软雅黑" charset="-122"/>
                <a:ea typeface="微软雅黑" charset="-122"/>
              </a:rPr>
              <a:t>静态结构分析法</a:t>
            </a:r>
            <a:endParaRPr lang="zh-CN" altLang="en-US" sz="2800">
              <a:latin typeface="微软雅黑" charset="-122"/>
              <a:ea typeface="微软雅黑" charset="-122"/>
            </a:endParaRPr>
          </a:p>
          <a:p>
            <a:pPr marL="457200" lvl="0" indent="-457200" algn="just">
              <a:lnSpc>
                <a:spcPct val="170000"/>
              </a:lnSpc>
              <a:buFont typeface="Arial" panose="020B0704020202020204" pitchFamily="34" charset="0"/>
              <a:buChar char="•"/>
            </a:pPr>
            <a:r>
              <a:rPr lang="zh-CN" altLang="en-US" sz="2800">
                <a:latin typeface="微软雅黑" charset="-122"/>
                <a:ea typeface="微软雅黑" charset="-122"/>
              </a:rPr>
              <a:t>静态质量度量法</a:t>
            </a:r>
            <a:endParaRPr lang="zh-CN" altLang="en-US" sz="2800">
              <a:latin typeface="微软雅黑" charset="-122"/>
              <a:ea typeface="微软雅黑" charset="-122"/>
            </a:endParaRPr>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静态测试</a:t>
            </a:r>
            <a:r>
              <a:rPr lang="zh-CN" altLang="en-US" sz="3000">
                <a:latin typeface="微软雅黑" charset="-122"/>
                <a:ea typeface="微软雅黑" charset="-122"/>
                <a:sym typeface="+mn-ea"/>
              </a:rPr>
              <a:t>方法：</a:t>
            </a:r>
            <a:endParaRPr lang="zh-CN" altLang="en-US" sz="30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静态结构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1986280"/>
            <a:ext cx="8068945" cy="3890645"/>
          </a:xfrm>
          <a:prstGeom prst="rect">
            <a:avLst/>
          </a:prstGeom>
        </p:spPr>
        <p:txBody>
          <a:bodyPr wrap="square">
            <a:spAutoFit/>
          </a:bodyPr>
          <a:p>
            <a:pPr marL="457200" lvl="0" indent="-457200" algn="just">
              <a:lnSpc>
                <a:spcPct val="190000"/>
              </a:lnSpc>
              <a:buFont typeface="Arial" panose="020B0704020202020204" pitchFamily="34" charset="0"/>
              <a:buChar char="•"/>
            </a:pPr>
            <a:r>
              <a:rPr lang="zh-CN" altLang="en-US" sz="2600">
                <a:latin typeface="微软雅黑" charset="-122"/>
                <a:ea typeface="微软雅黑" charset="-122"/>
                <a:sym typeface="+mn-ea"/>
              </a:rPr>
              <a:t>主要是以</a:t>
            </a:r>
            <a:r>
              <a:rPr lang="zh-CN" altLang="en-US" sz="2600">
                <a:solidFill>
                  <a:srgbClr val="FF0000"/>
                </a:solidFill>
                <a:latin typeface="微软雅黑" charset="-122"/>
                <a:ea typeface="微软雅黑" charset="-122"/>
                <a:sym typeface="+mn-ea"/>
              </a:rPr>
              <a:t>图形</a:t>
            </a:r>
            <a:r>
              <a:rPr lang="zh-CN" altLang="en-US" sz="2600">
                <a:latin typeface="微软雅黑" charset="-122"/>
                <a:ea typeface="微软雅黑" charset="-122"/>
                <a:sym typeface="+mn-ea"/>
              </a:rPr>
              <a:t>的方式表现程序的内部</a:t>
            </a:r>
            <a:r>
              <a:rPr lang="zh-CN" altLang="en-US" sz="2600">
                <a:latin typeface="微软雅黑" charset="-122"/>
                <a:ea typeface="微软雅黑" charset="-122"/>
                <a:sym typeface="+mn-ea"/>
              </a:rPr>
              <a:t>结构</a:t>
            </a:r>
            <a:endParaRPr lang="zh-CN" altLang="en-US" sz="2600">
              <a:latin typeface="微软雅黑" charset="-122"/>
              <a:ea typeface="微软雅黑" charset="-122"/>
              <a:sym typeface="+mn-ea"/>
            </a:endParaRPr>
          </a:p>
          <a:p>
            <a:pPr marL="457200" lvl="0" indent="-457200" algn="just">
              <a:lnSpc>
                <a:spcPct val="190000"/>
              </a:lnSpc>
              <a:buFont typeface="Arial" panose="020B0704020202020204" pitchFamily="34" charset="0"/>
              <a:buChar char="•"/>
            </a:pPr>
            <a:r>
              <a:rPr lang="zh-CN" altLang="en-US" sz="2600">
                <a:latin typeface="微软雅黑" charset="-122"/>
                <a:ea typeface="微软雅黑" charset="-122"/>
                <a:sym typeface="+mn-ea"/>
              </a:rPr>
              <a:t>测试者</a:t>
            </a:r>
            <a:r>
              <a:rPr lang="zh-CN" altLang="en-US" sz="2600">
                <a:solidFill>
                  <a:schemeClr val="tx1"/>
                </a:solidFill>
                <a:latin typeface="微软雅黑" charset="-122"/>
                <a:ea typeface="微软雅黑" charset="-122"/>
                <a:sym typeface="+mn-ea"/>
              </a:rPr>
              <a:t>通过</a:t>
            </a:r>
            <a:r>
              <a:rPr lang="zh-CN" altLang="en-US" sz="2600">
                <a:solidFill>
                  <a:srgbClr val="FF0000"/>
                </a:solidFill>
                <a:latin typeface="微软雅黑" charset="-122"/>
                <a:ea typeface="微软雅黑" charset="-122"/>
                <a:sym typeface="+mn-ea"/>
              </a:rPr>
              <a:t>使用测试工具</a:t>
            </a:r>
            <a:r>
              <a:rPr lang="zh-CN" altLang="en-US" sz="2600">
                <a:latin typeface="微软雅黑" charset="-122"/>
                <a:ea typeface="微软雅黑" charset="-122"/>
                <a:sym typeface="+mn-ea"/>
              </a:rPr>
              <a:t>分析程序源代码的系统结构、数据结构、内部控制逻辑等内部</a:t>
            </a:r>
            <a:r>
              <a:rPr lang="zh-CN" altLang="en-US" sz="2600">
                <a:latin typeface="微软雅黑" charset="-122"/>
                <a:ea typeface="微软雅黑" charset="-122"/>
                <a:sym typeface="+mn-ea"/>
              </a:rPr>
              <a:t>结构</a:t>
            </a:r>
            <a:endParaRPr lang="zh-CN" altLang="en-US" sz="2600">
              <a:latin typeface="微软雅黑" charset="-122"/>
              <a:ea typeface="微软雅黑" charset="-122"/>
              <a:sym typeface="+mn-ea"/>
            </a:endParaRPr>
          </a:p>
          <a:p>
            <a:pPr marL="457200" lvl="0" indent="-457200" algn="just">
              <a:lnSpc>
                <a:spcPct val="190000"/>
              </a:lnSpc>
              <a:buFont typeface="Arial" panose="020B0704020202020204" pitchFamily="34" charset="0"/>
              <a:buChar char="•"/>
            </a:pPr>
            <a:r>
              <a:rPr lang="zh-CN" altLang="en-US" sz="2600">
                <a:latin typeface="微软雅黑" charset="-122"/>
                <a:ea typeface="微软雅黑" charset="-122"/>
                <a:sym typeface="+mn-ea"/>
              </a:rPr>
              <a:t>生成</a:t>
            </a:r>
            <a:r>
              <a:rPr lang="zh-CN" altLang="en-US" sz="2600" u="sng">
                <a:latin typeface="微软雅黑" charset="-122"/>
                <a:ea typeface="微软雅黑" charset="-122"/>
                <a:sym typeface="+mn-ea"/>
              </a:rPr>
              <a:t>函数调用关系图</a:t>
            </a:r>
            <a:r>
              <a:rPr lang="zh-CN" altLang="en-US" sz="2600">
                <a:latin typeface="微软雅黑" charset="-122"/>
                <a:ea typeface="微软雅黑" charset="-122"/>
                <a:sym typeface="+mn-ea"/>
              </a:rPr>
              <a:t>、</a:t>
            </a:r>
            <a:r>
              <a:rPr lang="zh-CN" altLang="en-US" sz="2600" u="sng">
                <a:latin typeface="微软雅黑" charset="-122"/>
                <a:ea typeface="微软雅黑" charset="-122"/>
                <a:sym typeface="+mn-ea"/>
              </a:rPr>
              <a:t>模块控制流图</a:t>
            </a:r>
            <a:r>
              <a:rPr lang="zh-CN" altLang="en-US" sz="2600">
                <a:latin typeface="微软雅黑" charset="-122"/>
                <a:ea typeface="微软雅黑" charset="-122"/>
                <a:sym typeface="+mn-ea"/>
              </a:rPr>
              <a:t>、</a:t>
            </a:r>
            <a:r>
              <a:rPr lang="zh-CN" altLang="en-US" sz="2600" u="sng">
                <a:latin typeface="微软雅黑" charset="-122"/>
                <a:ea typeface="微软雅黑" charset="-122"/>
                <a:sym typeface="+mn-ea"/>
              </a:rPr>
              <a:t>函数内部控制流图等</a:t>
            </a:r>
            <a:r>
              <a:rPr lang="zh-CN" altLang="en-US" sz="2600">
                <a:latin typeface="微软雅黑" charset="-122"/>
                <a:ea typeface="微软雅黑" charset="-122"/>
                <a:sym typeface="+mn-ea"/>
              </a:rPr>
              <a:t>各种</a:t>
            </a:r>
            <a:r>
              <a:rPr lang="zh-CN" altLang="en-US" sz="2600">
                <a:latin typeface="微软雅黑" charset="-122"/>
                <a:ea typeface="微软雅黑" charset="-122"/>
                <a:sym typeface="+mn-ea"/>
              </a:rPr>
              <a:t>图形图表</a:t>
            </a:r>
            <a:endParaRPr lang="zh-CN" altLang="en-US" sz="2600">
              <a:latin typeface="微软雅黑" charset="-122"/>
              <a:ea typeface="微软雅黑" charset="-122"/>
              <a:sym typeface="+mn-ea"/>
            </a:endParaRPr>
          </a:p>
        </p:txBody>
      </p:sp>
      <p:sp>
        <p:nvSpPr>
          <p:cNvPr id="3" name="文本框 2"/>
          <p:cNvSpPr txBox="1"/>
          <p:nvPr/>
        </p:nvSpPr>
        <p:spPr>
          <a:xfrm>
            <a:off x="2339340" y="1202690"/>
            <a:ext cx="737489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静态结构分析法</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静态结构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95780" y="11791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488565" y="1931670"/>
            <a:ext cx="8068945" cy="3890645"/>
          </a:xfrm>
          <a:prstGeom prst="rect">
            <a:avLst/>
          </a:prstGeom>
        </p:spPr>
        <p:txBody>
          <a:bodyPr wrap="square">
            <a:spAutoFit/>
          </a:bodyPr>
          <a:p>
            <a:pPr marL="514350" lvl="0" indent="-514350" algn="just">
              <a:lnSpc>
                <a:spcPct val="190000"/>
              </a:lnSpc>
              <a:buFont typeface="+mj-ea"/>
              <a:buAutoNum type="circleNumDbPlain"/>
            </a:pPr>
            <a:r>
              <a:rPr lang="zh-CN" altLang="en-US" sz="2600">
                <a:latin typeface="微软雅黑" charset="-122"/>
                <a:ea typeface="微软雅黑" charset="-122"/>
                <a:sym typeface="+mn-ea"/>
              </a:rPr>
              <a:t>通过生成各种图表，来帮助对源程序的静态分析</a:t>
            </a:r>
            <a:endParaRPr lang="zh-CN" altLang="en-US" sz="2600">
              <a:latin typeface="微软雅黑" charset="-122"/>
              <a:ea typeface="微软雅黑" charset="-122"/>
              <a:sym typeface="+mn-ea"/>
            </a:endParaRPr>
          </a:p>
          <a:p>
            <a:pPr marL="514350" lvl="0" indent="-514350" algn="just">
              <a:lnSpc>
                <a:spcPct val="190000"/>
              </a:lnSpc>
              <a:buFont typeface="+mj-ea"/>
              <a:buAutoNum type="circleNumDbPlain"/>
            </a:pPr>
            <a:endParaRPr lang="zh-CN" altLang="en-US" sz="2600">
              <a:latin typeface="微软雅黑" charset="-122"/>
              <a:ea typeface="微软雅黑" charset="-122"/>
              <a:sym typeface="+mn-ea"/>
            </a:endParaRPr>
          </a:p>
          <a:p>
            <a:pPr marL="514350" lvl="0" indent="-514350" algn="just">
              <a:lnSpc>
                <a:spcPct val="190000"/>
              </a:lnSpc>
              <a:buFont typeface="+mj-ea"/>
              <a:buAutoNum type="circleNumDbPlain"/>
            </a:pPr>
            <a:endParaRPr lang="zh-CN" altLang="en-US" sz="2600">
              <a:latin typeface="微软雅黑" charset="-122"/>
              <a:ea typeface="微软雅黑" charset="-122"/>
              <a:sym typeface="+mn-ea"/>
            </a:endParaRPr>
          </a:p>
          <a:p>
            <a:pPr marL="514350" lvl="0" indent="-514350" algn="just">
              <a:lnSpc>
                <a:spcPct val="190000"/>
              </a:lnSpc>
              <a:buFont typeface="+mj-ea"/>
              <a:buAutoNum type="circleNumDbPlain"/>
            </a:pPr>
            <a:r>
              <a:rPr lang="zh-CN" altLang="en-US" sz="2600">
                <a:latin typeface="微软雅黑" charset="-122"/>
                <a:ea typeface="微软雅黑" charset="-122"/>
                <a:sym typeface="+mn-ea"/>
              </a:rPr>
              <a:t>静态错误分析。静态错误分析主要用于确定在源程序中是否存在某类错误或“危险”</a:t>
            </a:r>
            <a:r>
              <a:rPr lang="zh-CN" altLang="en-US" sz="2600">
                <a:latin typeface="微软雅黑" charset="-122"/>
                <a:ea typeface="微软雅黑" charset="-122"/>
                <a:sym typeface="+mn-ea"/>
              </a:rPr>
              <a:t>结构</a:t>
            </a:r>
            <a:endParaRPr lang="zh-CN" altLang="en-US" sz="2600">
              <a:latin typeface="微软雅黑" charset="-122"/>
              <a:ea typeface="微软雅黑" charset="-122"/>
              <a:sym typeface="+mn-ea"/>
            </a:endParaRPr>
          </a:p>
        </p:txBody>
      </p:sp>
      <p:sp>
        <p:nvSpPr>
          <p:cNvPr id="3" name="文本框 2"/>
          <p:cNvSpPr txBox="1"/>
          <p:nvPr/>
        </p:nvSpPr>
        <p:spPr>
          <a:xfrm>
            <a:off x="2339340" y="1016000"/>
            <a:ext cx="806831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latin typeface="微软雅黑" charset="-122"/>
                <a:ea typeface="微软雅黑" charset="-122"/>
                <a:sym typeface="+mn-ea"/>
              </a:rPr>
              <a:t>静态结构分析法两种</a:t>
            </a:r>
            <a:r>
              <a:rPr lang="zh-CN" altLang="en-US" sz="2600">
                <a:latin typeface="微软雅黑" charset="-122"/>
                <a:ea typeface="微软雅黑" charset="-122"/>
                <a:sym typeface="+mn-ea"/>
              </a:rPr>
              <a:t>方法：</a:t>
            </a:r>
            <a:endParaRPr lang="zh-CN" altLang="en-US" sz="2600">
              <a:latin typeface="微软雅黑" charset="-122"/>
              <a:ea typeface="微软雅黑" charset="-122"/>
              <a:sym typeface="+mn-ea"/>
            </a:endParaRPr>
          </a:p>
        </p:txBody>
      </p:sp>
      <p:sp>
        <p:nvSpPr>
          <p:cNvPr id="4" name="左大括号 3"/>
          <p:cNvSpPr/>
          <p:nvPr/>
        </p:nvSpPr>
        <p:spPr>
          <a:xfrm>
            <a:off x="1433195" y="2421890"/>
            <a:ext cx="906145" cy="2755265"/>
          </a:xfrm>
          <a:prstGeom prst="leftBrace">
            <a:avLst>
              <a:gd name="adj1" fmla="val 8333"/>
              <a:gd name="adj2" fmla="val 50000"/>
            </a:avLst>
          </a:prstGeom>
          <a:ln w="47625" cap="flat" cmpd="sng">
            <a:solidFill>
              <a:schemeClr val="accent1">
                <a:shade val="50000"/>
              </a:schemeClr>
            </a:solidFill>
            <a:prstDash val="solid"/>
            <a:miter lim="800000"/>
            <a:headEnd type="none"/>
            <a:tailEnd type="none"/>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静态结构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95780" y="11791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225040" y="1707515"/>
            <a:ext cx="8068945" cy="4650105"/>
          </a:xfrm>
          <a:prstGeom prst="rect">
            <a:avLst/>
          </a:prstGeom>
        </p:spPr>
        <p:txBody>
          <a:bodyPr wrap="square">
            <a:spAutoFit/>
          </a:bodyPr>
          <a:p>
            <a:pPr marL="457200" lvl="0" indent="-457200" algn="just">
              <a:lnSpc>
                <a:spcPct val="190000"/>
              </a:lnSpc>
              <a:buFont typeface="Arial" panose="020B0704020202020204" pitchFamily="34" charset="0"/>
              <a:buChar char="•"/>
            </a:pPr>
            <a:r>
              <a:rPr lang="zh-CN" altLang="en-US" sz="2600">
                <a:latin typeface="微软雅黑" charset="-122"/>
                <a:ea typeface="微软雅黑" charset="-122"/>
                <a:sym typeface="+mn-ea"/>
              </a:rPr>
              <a:t>常见的各种</a:t>
            </a:r>
            <a:r>
              <a:rPr lang="zh-CN" altLang="en-US" sz="2600">
                <a:latin typeface="微软雅黑" charset="-122"/>
                <a:ea typeface="微软雅黑" charset="-122"/>
                <a:sym typeface="+mn-ea"/>
              </a:rPr>
              <a:t>引用表：</a:t>
            </a:r>
            <a:endParaRPr lang="zh-CN" altLang="en-US" sz="2600">
              <a:latin typeface="微软雅黑" charset="-122"/>
              <a:ea typeface="微软雅黑" charset="-122"/>
              <a:sym typeface="+mn-ea"/>
            </a:endParaRPr>
          </a:p>
          <a:p>
            <a:pPr marL="971550" lvl="1" indent="-514350" algn="just">
              <a:lnSpc>
                <a:spcPct val="190000"/>
              </a:lnSpc>
              <a:buFont typeface="+mj-ea"/>
              <a:buAutoNum type="circleNumDbPlain"/>
            </a:pPr>
            <a:r>
              <a:rPr lang="zh-CN" altLang="en-US" sz="2600">
                <a:latin typeface="微软雅黑" charset="-122"/>
                <a:ea typeface="微软雅黑" charset="-122"/>
                <a:sym typeface="+mn-ea"/>
              </a:rPr>
              <a:t>标号交叉</a:t>
            </a:r>
            <a:r>
              <a:rPr lang="zh-CN" altLang="en-US" sz="2600">
                <a:latin typeface="微软雅黑" charset="-122"/>
                <a:ea typeface="微软雅黑" charset="-122"/>
                <a:sym typeface="+mn-ea"/>
              </a:rPr>
              <a:t>引用表</a:t>
            </a:r>
            <a:endParaRPr lang="zh-CN" altLang="en-US" sz="2600">
              <a:latin typeface="微软雅黑" charset="-122"/>
              <a:ea typeface="微软雅黑" charset="-122"/>
              <a:sym typeface="+mn-ea"/>
            </a:endParaRPr>
          </a:p>
          <a:p>
            <a:pPr marL="971550" lvl="1" indent="-514350" algn="just">
              <a:lnSpc>
                <a:spcPct val="190000"/>
              </a:lnSpc>
              <a:buFont typeface="+mj-ea"/>
              <a:buAutoNum type="circleNumDbPlain"/>
            </a:pPr>
            <a:r>
              <a:rPr lang="zh-CN" altLang="en-US" sz="2600">
                <a:latin typeface="微软雅黑" charset="-122"/>
                <a:ea typeface="微软雅黑" charset="-122"/>
                <a:sym typeface="+mn-ea"/>
              </a:rPr>
              <a:t>变量交叉</a:t>
            </a:r>
            <a:r>
              <a:rPr lang="zh-CN" altLang="en-US" sz="2600">
                <a:latin typeface="微软雅黑" charset="-122"/>
                <a:ea typeface="微软雅黑" charset="-122"/>
                <a:sym typeface="+mn-ea"/>
              </a:rPr>
              <a:t>引用表</a:t>
            </a:r>
            <a:endParaRPr lang="zh-CN" altLang="en-US" sz="2600">
              <a:latin typeface="微软雅黑" charset="-122"/>
              <a:ea typeface="微软雅黑" charset="-122"/>
              <a:sym typeface="+mn-ea"/>
            </a:endParaRPr>
          </a:p>
          <a:p>
            <a:pPr marL="971550" lvl="1" indent="-514350" algn="just">
              <a:lnSpc>
                <a:spcPct val="190000"/>
              </a:lnSpc>
              <a:buFont typeface="+mj-ea"/>
              <a:buAutoNum type="circleNumDbPlain"/>
            </a:pPr>
            <a:r>
              <a:rPr lang="zh-CN" altLang="en-US" sz="2600">
                <a:latin typeface="微软雅黑" charset="-122"/>
                <a:ea typeface="微软雅黑" charset="-122"/>
                <a:sym typeface="+mn-ea"/>
              </a:rPr>
              <a:t>子程序（宏、函数）</a:t>
            </a:r>
            <a:r>
              <a:rPr lang="zh-CN" altLang="en-US" sz="2600">
                <a:latin typeface="微软雅黑" charset="-122"/>
                <a:ea typeface="微软雅黑" charset="-122"/>
                <a:sym typeface="+mn-ea"/>
              </a:rPr>
              <a:t>引用表</a:t>
            </a:r>
            <a:endParaRPr lang="zh-CN" altLang="en-US" sz="2600">
              <a:latin typeface="微软雅黑" charset="-122"/>
              <a:ea typeface="微软雅黑" charset="-122"/>
              <a:sym typeface="+mn-ea"/>
            </a:endParaRPr>
          </a:p>
          <a:p>
            <a:pPr marL="971550" lvl="1" indent="-514350" algn="just">
              <a:lnSpc>
                <a:spcPct val="190000"/>
              </a:lnSpc>
              <a:buFont typeface="+mj-ea"/>
              <a:buAutoNum type="circleNumDbPlain"/>
            </a:pPr>
            <a:r>
              <a:rPr lang="zh-CN" altLang="en-US" sz="2600">
                <a:latin typeface="微软雅黑" charset="-122"/>
                <a:ea typeface="微软雅黑" charset="-122"/>
                <a:sym typeface="+mn-ea"/>
              </a:rPr>
              <a:t>等价表</a:t>
            </a:r>
            <a:endParaRPr lang="zh-CN" altLang="en-US" sz="2600">
              <a:latin typeface="微软雅黑" charset="-122"/>
              <a:ea typeface="微软雅黑" charset="-122"/>
              <a:sym typeface="+mn-ea"/>
            </a:endParaRPr>
          </a:p>
          <a:p>
            <a:pPr marL="971550" lvl="1" indent="-514350" algn="just">
              <a:lnSpc>
                <a:spcPct val="190000"/>
              </a:lnSpc>
              <a:buFont typeface="+mj-ea"/>
              <a:buAutoNum type="circleNumDbPlain"/>
            </a:pPr>
            <a:r>
              <a:rPr lang="zh-CN" altLang="en-US" sz="2600">
                <a:latin typeface="微软雅黑" charset="-122"/>
                <a:ea typeface="微软雅黑" charset="-122"/>
                <a:sym typeface="+mn-ea"/>
              </a:rPr>
              <a:t>常数</a:t>
            </a:r>
            <a:r>
              <a:rPr lang="zh-CN" altLang="en-US" sz="2600">
                <a:latin typeface="微软雅黑" charset="-122"/>
                <a:ea typeface="微软雅黑" charset="-122"/>
                <a:sym typeface="+mn-ea"/>
              </a:rPr>
              <a:t>表</a:t>
            </a:r>
            <a:endParaRPr lang="zh-CN" altLang="en-US" sz="2600">
              <a:latin typeface="微软雅黑" charset="-122"/>
              <a:ea typeface="微软雅黑" charset="-122"/>
              <a:sym typeface="+mn-ea"/>
            </a:endParaRPr>
          </a:p>
        </p:txBody>
      </p:sp>
      <p:sp>
        <p:nvSpPr>
          <p:cNvPr id="3" name="文本框 2"/>
          <p:cNvSpPr txBox="1"/>
          <p:nvPr/>
        </p:nvSpPr>
        <p:spPr>
          <a:xfrm>
            <a:off x="2339340" y="1016000"/>
            <a:ext cx="833882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chemeClr val="accent1"/>
                </a:solidFill>
                <a:latin typeface="微软雅黑" charset="-122"/>
                <a:ea typeface="微软雅黑" charset="-122"/>
                <a:sym typeface="+mn-ea"/>
              </a:rPr>
              <a:t>通过生成各种图表，来帮助对源程序的静态分析</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481455" y="2851150"/>
            <a:ext cx="9482455" cy="4117975"/>
          </a:xfrm>
          <a:prstGeom prst="rect">
            <a:avLst/>
          </a:prstGeom>
        </p:spPr>
      </p:pic>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静态结构</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分析法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95780" y="11791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225040" y="1707515"/>
            <a:ext cx="8068945" cy="1610995"/>
          </a:xfrm>
          <a:prstGeom prst="rect">
            <a:avLst/>
          </a:prstGeom>
        </p:spPr>
        <p:txBody>
          <a:bodyPr wrap="square">
            <a:spAutoFit/>
          </a:bodyPr>
          <a:p>
            <a:pPr marL="457200" lvl="0" indent="-457200" algn="just">
              <a:lnSpc>
                <a:spcPct val="190000"/>
              </a:lnSpc>
              <a:buFont typeface="Arial" panose="020B0704020202020204" pitchFamily="34" charset="0"/>
              <a:buChar char="•"/>
            </a:pPr>
            <a:r>
              <a:rPr lang="zh-CN" altLang="en-US" sz="2600">
                <a:latin typeface="微软雅黑" charset="-122"/>
                <a:ea typeface="微软雅黑" charset="-122"/>
                <a:sym typeface="+mn-ea"/>
              </a:rPr>
              <a:t>常见的各种关系、控制流图主要有</a:t>
            </a:r>
            <a:r>
              <a:rPr lang="zh-CN" altLang="en-US" sz="2600">
                <a:solidFill>
                  <a:schemeClr val="accent5"/>
                </a:solidFill>
                <a:latin typeface="微软雅黑" charset="-122"/>
                <a:ea typeface="微软雅黑" charset="-122"/>
                <a:sym typeface="+mn-ea"/>
              </a:rPr>
              <a:t>函数调用关系图</a:t>
            </a:r>
            <a:r>
              <a:rPr lang="zh-CN" altLang="en-US" sz="2600">
                <a:latin typeface="微软雅黑" charset="-122"/>
                <a:ea typeface="微软雅黑" charset="-122"/>
                <a:sym typeface="+mn-ea"/>
              </a:rPr>
              <a:t>和</a:t>
            </a:r>
            <a:r>
              <a:rPr lang="zh-CN" altLang="en-US" sz="2600">
                <a:solidFill>
                  <a:schemeClr val="accent5"/>
                </a:solidFill>
                <a:latin typeface="微软雅黑" charset="-122"/>
                <a:ea typeface="微软雅黑" charset="-122"/>
                <a:sym typeface="+mn-ea"/>
              </a:rPr>
              <a:t>模块控制流图</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
        <p:nvSpPr>
          <p:cNvPr id="3" name="文本框 2"/>
          <p:cNvSpPr txBox="1"/>
          <p:nvPr/>
        </p:nvSpPr>
        <p:spPr>
          <a:xfrm>
            <a:off x="2339340" y="1016000"/>
            <a:ext cx="833882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chemeClr val="accent1"/>
                </a:solidFill>
                <a:latin typeface="微软雅黑" charset="-122"/>
                <a:ea typeface="微软雅黑" charset="-122"/>
                <a:sym typeface="+mn-ea"/>
              </a:rPr>
              <a:t>通过生成各种图表，来帮助对源程序的静态分析</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静态结构分析法：</a:t>
              </a:r>
              <a:r>
                <a:rPr lang="zh-CN" altLang="en-US" sz="2800">
                  <a:solidFill>
                    <a:schemeClr val="accent1"/>
                  </a:solidFill>
                  <a:latin typeface="微软雅黑" charset="-122"/>
                  <a:ea typeface="微软雅黑" charset="-122"/>
                  <a:sym typeface="+mn-ea"/>
                </a:rPr>
                <a:t>静态错误分析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95780" y="11791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225040" y="2207895"/>
            <a:ext cx="8068945" cy="4650105"/>
          </a:xfrm>
          <a:prstGeom prst="rect">
            <a:avLst/>
          </a:prstGeom>
        </p:spPr>
        <p:txBody>
          <a:bodyPr wrap="square">
            <a:spAutoFit/>
          </a:bodyPr>
          <a:p>
            <a:pPr marL="514350" lvl="0" indent="-514350" algn="just">
              <a:lnSpc>
                <a:spcPct val="190000"/>
              </a:lnSpc>
              <a:buFont typeface="+mj-lt"/>
              <a:buAutoNum type="arabicPeriod"/>
            </a:pPr>
            <a:r>
              <a:rPr lang="zh-CN" altLang="en-US" sz="2600">
                <a:solidFill>
                  <a:srgbClr val="E38E84"/>
                </a:solidFill>
                <a:latin typeface="微软雅黑" charset="-122"/>
                <a:ea typeface="微软雅黑" charset="-122"/>
                <a:sym typeface="+mn-ea"/>
              </a:rPr>
              <a:t>类型和单位分析。</a:t>
            </a:r>
            <a:r>
              <a:rPr lang="zh-CN" altLang="en-US" sz="2600">
                <a:latin typeface="微软雅黑" charset="-122"/>
                <a:ea typeface="微软雅黑" charset="-122"/>
                <a:sym typeface="+mn-ea"/>
              </a:rPr>
              <a:t>为了强化对源程序中数据类型的检查，发现在</a:t>
            </a:r>
            <a:r>
              <a:rPr lang="zh-CN" altLang="en-US" sz="2600" u="sng">
                <a:latin typeface="微软雅黑" charset="-122"/>
                <a:ea typeface="微软雅黑" charset="-122"/>
                <a:sym typeface="+mn-ea"/>
              </a:rPr>
              <a:t>数据类型上的错误</a:t>
            </a:r>
            <a:r>
              <a:rPr lang="zh-CN" altLang="en-US" sz="2600">
                <a:latin typeface="微软雅黑" charset="-122"/>
                <a:ea typeface="微软雅黑" charset="-122"/>
                <a:sym typeface="+mn-ea"/>
              </a:rPr>
              <a:t>和</a:t>
            </a:r>
            <a:r>
              <a:rPr lang="zh-CN" altLang="en-US" sz="2600" u="sng">
                <a:latin typeface="微软雅黑" charset="-122"/>
                <a:ea typeface="微软雅黑" charset="-122"/>
                <a:sym typeface="+mn-ea"/>
              </a:rPr>
              <a:t>单位不一致性</a:t>
            </a:r>
            <a:endParaRPr lang="zh-CN" altLang="en-US" sz="2600">
              <a:latin typeface="微软雅黑" charset="-122"/>
              <a:ea typeface="微软雅黑" charset="-122"/>
              <a:sym typeface="+mn-ea"/>
            </a:endParaRPr>
          </a:p>
          <a:p>
            <a:pPr marL="514350" lvl="0" indent="-514350" algn="just">
              <a:lnSpc>
                <a:spcPct val="190000"/>
              </a:lnSpc>
              <a:buFont typeface="+mj-lt"/>
              <a:buAutoNum type="arabicPeriod"/>
            </a:pPr>
            <a:r>
              <a:rPr lang="zh-CN" altLang="en-US" sz="2600">
                <a:solidFill>
                  <a:srgbClr val="E38E84"/>
                </a:solidFill>
                <a:latin typeface="微软雅黑" charset="-122"/>
                <a:ea typeface="微软雅黑" charset="-122"/>
                <a:sym typeface="+mn-ea"/>
              </a:rPr>
              <a:t>引用分析。</a:t>
            </a:r>
            <a:r>
              <a:rPr lang="zh-CN" altLang="en-US" sz="2600">
                <a:latin typeface="微软雅黑" charset="-122"/>
                <a:ea typeface="微软雅黑" charset="-122"/>
                <a:sym typeface="+mn-ea"/>
              </a:rPr>
              <a:t>最广泛使用的静态错误分析方法就是发现引用异常。如果沿着程序的控制路径，</a:t>
            </a:r>
            <a:r>
              <a:rPr lang="zh-CN" altLang="en-US" sz="2600" u="sng">
                <a:latin typeface="微软雅黑" charset="-122"/>
                <a:ea typeface="微软雅黑" charset="-122"/>
                <a:sym typeface="+mn-ea"/>
              </a:rPr>
              <a:t>变量在赋值以前被引用</a:t>
            </a:r>
            <a:r>
              <a:rPr lang="zh-CN" altLang="en-US" sz="2600">
                <a:latin typeface="微软雅黑" charset="-122"/>
                <a:ea typeface="微软雅黑" charset="-122"/>
                <a:sym typeface="+mn-ea"/>
              </a:rPr>
              <a:t>，或</a:t>
            </a:r>
            <a:r>
              <a:rPr lang="zh-CN" altLang="en-US" sz="2600" u="sng">
                <a:latin typeface="微软雅黑" charset="-122"/>
                <a:ea typeface="微软雅黑" charset="-122"/>
                <a:sym typeface="+mn-ea"/>
              </a:rPr>
              <a:t>变量在赋值以后未被引用</a:t>
            </a:r>
            <a:r>
              <a:rPr lang="zh-CN" altLang="en-US" sz="2600">
                <a:latin typeface="微软雅黑" charset="-122"/>
                <a:ea typeface="微软雅黑" charset="-122"/>
                <a:sym typeface="+mn-ea"/>
              </a:rPr>
              <a:t>，都会引发引用</a:t>
            </a:r>
            <a:r>
              <a:rPr lang="zh-CN" altLang="en-US" sz="2600">
                <a:latin typeface="微软雅黑" charset="-122"/>
                <a:ea typeface="微软雅黑" charset="-122"/>
                <a:sym typeface="+mn-ea"/>
              </a:rPr>
              <a:t>异常。</a:t>
            </a:r>
            <a:endParaRPr lang="zh-CN" altLang="en-US" sz="2600">
              <a:latin typeface="微软雅黑" charset="-122"/>
              <a:ea typeface="微软雅黑" charset="-122"/>
              <a:sym typeface="+mn-ea"/>
            </a:endParaRPr>
          </a:p>
        </p:txBody>
      </p:sp>
      <p:sp>
        <p:nvSpPr>
          <p:cNvPr id="3" name="文本框 2"/>
          <p:cNvSpPr txBox="1"/>
          <p:nvPr/>
        </p:nvSpPr>
        <p:spPr>
          <a:xfrm>
            <a:off x="2339340" y="1016000"/>
            <a:ext cx="8338820" cy="1291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600">
                <a:solidFill>
                  <a:schemeClr val="accent1"/>
                </a:solidFill>
                <a:latin typeface="微软雅黑" charset="-122"/>
                <a:ea typeface="微软雅黑" charset="-122"/>
                <a:sym typeface="+mn-ea"/>
              </a:rPr>
              <a:t>静态错误分析。</a:t>
            </a:r>
            <a:r>
              <a:rPr lang="zh-CN" altLang="en-US" sz="2600">
                <a:latin typeface="微软雅黑" charset="-122"/>
                <a:ea typeface="微软雅黑" charset="-122"/>
                <a:sym typeface="+mn-ea"/>
              </a:rPr>
              <a:t>主要用于确定在源程序中是否有某类错误或“危险结果”：</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静态结构分析法：</a:t>
              </a:r>
              <a:r>
                <a:rPr lang="zh-CN" altLang="en-US" sz="2800">
                  <a:solidFill>
                    <a:schemeClr val="accent1"/>
                  </a:solidFill>
                  <a:latin typeface="微软雅黑" charset="-122"/>
                  <a:ea typeface="微软雅黑" charset="-122"/>
                  <a:sym typeface="+mn-ea"/>
                </a:rPr>
                <a:t>静态错误分析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795780" y="11791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225040" y="1782445"/>
            <a:ext cx="8068945" cy="3130550"/>
          </a:xfrm>
          <a:prstGeom prst="rect">
            <a:avLst/>
          </a:prstGeom>
        </p:spPr>
        <p:txBody>
          <a:bodyPr wrap="square">
            <a:spAutoFit/>
          </a:bodyPr>
          <a:p>
            <a:pPr marL="514350" lvl="0" indent="-514350" algn="just">
              <a:lnSpc>
                <a:spcPct val="190000"/>
              </a:lnSpc>
              <a:buFont typeface="+mj-ea"/>
              <a:buAutoNum type="circleNumDbPlain"/>
            </a:pPr>
            <a:r>
              <a:rPr lang="zh-CN" altLang="en-US" sz="2600">
                <a:latin typeface="微软雅黑" charset="-122"/>
                <a:ea typeface="微软雅黑" charset="-122"/>
                <a:sym typeface="+mn-ea"/>
              </a:rPr>
              <a:t>在表达式中不正确地使用了括号造成的</a:t>
            </a:r>
            <a:r>
              <a:rPr lang="zh-CN" altLang="en-US" sz="2600">
                <a:latin typeface="微软雅黑" charset="-122"/>
                <a:ea typeface="微软雅黑" charset="-122"/>
                <a:sym typeface="+mn-ea"/>
              </a:rPr>
              <a:t>错误；</a:t>
            </a:r>
            <a:endParaRPr lang="zh-CN" altLang="en-US" sz="2600">
              <a:latin typeface="微软雅黑" charset="-122"/>
              <a:ea typeface="微软雅黑" charset="-122"/>
              <a:sym typeface="+mn-ea"/>
            </a:endParaRPr>
          </a:p>
          <a:p>
            <a:pPr marL="514350" lvl="0" indent="-514350" algn="just">
              <a:lnSpc>
                <a:spcPct val="190000"/>
              </a:lnSpc>
              <a:buFont typeface="+mj-ea"/>
              <a:buAutoNum type="circleNumDbPlain"/>
            </a:pPr>
            <a:r>
              <a:rPr lang="zh-CN" altLang="en-US" sz="2600">
                <a:latin typeface="微软雅黑" charset="-122"/>
                <a:ea typeface="微软雅黑" charset="-122"/>
                <a:sym typeface="+mn-ea"/>
              </a:rPr>
              <a:t>数组下标越界造成</a:t>
            </a:r>
            <a:r>
              <a:rPr lang="zh-CN" altLang="en-US" sz="2600">
                <a:latin typeface="微软雅黑" charset="-122"/>
                <a:ea typeface="微软雅黑" charset="-122"/>
                <a:sym typeface="+mn-ea"/>
              </a:rPr>
              <a:t>错误；</a:t>
            </a:r>
            <a:endParaRPr lang="zh-CN" altLang="en-US" sz="2600">
              <a:latin typeface="微软雅黑" charset="-122"/>
              <a:ea typeface="微软雅黑" charset="-122"/>
              <a:sym typeface="+mn-ea"/>
            </a:endParaRPr>
          </a:p>
          <a:p>
            <a:pPr marL="514350" lvl="0" indent="-514350" algn="just">
              <a:lnSpc>
                <a:spcPct val="190000"/>
              </a:lnSpc>
              <a:buFont typeface="+mj-ea"/>
              <a:buAutoNum type="circleNumDbPlain"/>
            </a:pPr>
            <a:r>
              <a:rPr lang="zh-CN" altLang="en-US" sz="2600">
                <a:latin typeface="微软雅黑" charset="-122"/>
                <a:ea typeface="微软雅黑" charset="-122"/>
                <a:sym typeface="+mn-ea"/>
              </a:rPr>
              <a:t>除数为</a:t>
            </a:r>
            <a:r>
              <a:rPr lang="en-US" altLang="zh-CN" sz="2600">
                <a:latin typeface="微软雅黑" charset="-122"/>
                <a:ea typeface="微软雅黑" charset="-122"/>
                <a:sym typeface="+mn-ea"/>
              </a:rPr>
              <a:t>0</a:t>
            </a:r>
            <a:r>
              <a:rPr lang="zh-CN" altLang="en-US" sz="2600">
                <a:latin typeface="微软雅黑" charset="-122"/>
                <a:ea typeface="微软雅黑" charset="-122"/>
                <a:sym typeface="+mn-ea"/>
              </a:rPr>
              <a:t>造成</a:t>
            </a:r>
            <a:r>
              <a:rPr lang="zh-CN" altLang="en-US" sz="2600">
                <a:latin typeface="微软雅黑" charset="-122"/>
                <a:ea typeface="微软雅黑" charset="-122"/>
                <a:sym typeface="+mn-ea"/>
              </a:rPr>
              <a:t>错误；</a:t>
            </a:r>
            <a:endParaRPr lang="zh-CN" altLang="en-US" sz="2600">
              <a:latin typeface="微软雅黑" charset="-122"/>
              <a:ea typeface="微软雅黑" charset="-122"/>
              <a:sym typeface="+mn-ea"/>
            </a:endParaRPr>
          </a:p>
          <a:p>
            <a:pPr marL="514350" lvl="0" indent="-514350" algn="just">
              <a:lnSpc>
                <a:spcPct val="190000"/>
              </a:lnSpc>
              <a:buFont typeface="+mj-ea"/>
              <a:buAutoNum type="circleNumDbPlain"/>
            </a:pPr>
            <a:r>
              <a:rPr lang="zh-CN" altLang="en-US" sz="2600">
                <a:latin typeface="微软雅黑" charset="-122"/>
                <a:ea typeface="微软雅黑" charset="-122"/>
                <a:sym typeface="+mn-ea"/>
              </a:rPr>
              <a:t>对负数开</a:t>
            </a:r>
            <a:r>
              <a:rPr lang="zh-CN" altLang="en-US" sz="2600">
                <a:latin typeface="微软雅黑" charset="-122"/>
                <a:ea typeface="微软雅黑" charset="-122"/>
                <a:sym typeface="+mn-ea"/>
              </a:rPr>
              <a:t>平方</a:t>
            </a:r>
            <a:endParaRPr lang="zh-CN" altLang="en-US" sz="2600">
              <a:latin typeface="微软雅黑" charset="-122"/>
              <a:ea typeface="微软雅黑" charset="-122"/>
              <a:sym typeface="+mn-ea"/>
            </a:endParaRPr>
          </a:p>
        </p:txBody>
      </p:sp>
      <p:sp>
        <p:nvSpPr>
          <p:cNvPr id="3" name="文本框 2"/>
          <p:cNvSpPr txBox="1"/>
          <p:nvPr/>
        </p:nvSpPr>
        <p:spPr>
          <a:xfrm>
            <a:off x="2339340" y="1016000"/>
            <a:ext cx="833882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en-US" altLang="zh-CN" sz="2600">
                <a:solidFill>
                  <a:srgbClr val="E38E84"/>
                </a:solidFill>
                <a:latin typeface="微软雅黑" charset="-122"/>
                <a:ea typeface="微软雅黑" charset="-122"/>
                <a:sym typeface="+mn-ea"/>
              </a:rPr>
              <a:t>3. </a:t>
            </a:r>
            <a:r>
              <a:rPr lang="zh-CN" altLang="en-US" sz="2600">
                <a:solidFill>
                  <a:srgbClr val="E38E84"/>
                </a:solidFill>
                <a:latin typeface="微软雅黑" charset="-122"/>
                <a:ea typeface="微软雅黑" charset="-122"/>
                <a:sym typeface="+mn-ea"/>
              </a:rPr>
              <a:t>表达式分析</a:t>
            </a:r>
            <a:r>
              <a:rPr lang="zh-CN" altLang="en-US" sz="2600">
                <a:latin typeface="微软雅黑" charset="-122"/>
                <a:ea typeface="微软雅黑" charset="-122"/>
                <a:sym typeface="+mn-ea"/>
              </a:rPr>
              <a:t>。主要包括以下四方面</a:t>
            </a:r>
            <a:r>
              <a:rPr lang="zh-CN" altLang="en-US" sz="2600">
                <a:latin typeface="微软雅黑" charset="-122"/>
                <a:ea typeface="微软雅黑" charset="-122"/>
                <a:sym typeface="+mn-ea"/>
              </a:rPr>
              <a:t>内容：</a:t>
            </a:r>
            <a:endParaRPr lang="zh-CN" altLang="en-US" sz="2600">
              <a:latin typeface="微软雅黑" charset="-122"/>
              <a:ea typeface="微软雅黑" charset="-122"/>
              <a:sym typeface="+mn-ea"/>
            </a:endParaRPr>
          </a:p>
        </p:txBody>
      </p:sp>
      <p:sp>
        <p:nvSpPr>
          <p:cNvPr id="4" name="文本框 3"/>
          <p:cNvSpPr txBox="1"/>
          <p:nvPr/>
        </p:nvSpPr>
        <p:spPr>
          <a:xfrm>
            <a:off x="1433830" y="4927600"/>
            <a:ext cx="9324340" cy="1610995"/>
          </a:xfrm>
          <a:prstGeom prst="rect">
            <a:avLst/>
          </a:prstGeom>
          <a:noFill/>
        </p:spPr>
        <p:txBody>
          <a:bodyPr wrap="square" rtlCol="0" anchor="t">
            <a:spAutoFit/>
          </a:bodyPr>
          <a:p>
            <a:pPr lvl="0" indent="0" algn="just">
              <a:lnSpc>
                <a:spcPct val="190000"/>
              </a:lnSpc>
              <a:buFont typeface="Arial" panose="020B0704020202020204" pitchFamily="34" charset="0"/>
              <a:buNone/>
            </a:pPr>
            <a:r>
              <a:rPr lang="zh-CN" altLang="en-US" sz="2600">
                <a:latin typeface="微软雅黑" charset="-122"/>
                <a:ea typeface="微软雅黑" charset="-122"/>
                <a:sym typeface="+mn-ea"/>
              </a:rPr>
              <a:t>最复杂的一类是对浮点数计算的误差进行检查，由于使用二进制数不精确地表示十进制浮点数，常常使计算结果</a:t>
            </a:r>
            <a:r>
              <a:rPr lang="zh-CN" altLang="en-US" sz="2600">
                <a:latin typeface="微软雅黑" charset="-122"/>
                <a:ea typeface="微软雅黑" charset="-122"/>
                <a:sym typeface="+mn-ea"/>
              </a:rPr>
              <a:t>出乎意料</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blinds(horizontal)">
                                      <p:cBhvr>
                                        <p:cTn id="10" dur="500"/>
                                        <p:tgtEl>
                                          <p:spTgt spid="1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Effect transition="in" filter="blinds(horizontal)">
                                      <p:cBhvr>
                                        <p:cTn id="13" dur="500"/>
                                        <p:tgtEl>
                                          <p:spTgt spid="1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blinds(horizontal)">
                                      <p:cBhvr>
                                        <p:cTn id="16" dur="500"/>
                                        <p:tgtEl>
                                          <p:spTgt spid="1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blinds(horizontal)">
                                      <p:cBhvr>
                                        <p:cTn id="2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静态结构分析法：</a:t>
              </a:r>
              <a:r>
                <a:rPr lang="zh-CN" altLang="en-US" sz="2800">
                  <a:solidFill>
                    <a:schemeClr val="accent1"/>
                  </a:solidFill>
                  <a:latin typeface="微软雅黑" charset="-122"/>
                  <a:ea typeface="微软雅黑" charset="-122"/>
                  <a:sym typeface="+mn-ea"/>
                </a:rPr>
                <a:t>静态错误分析</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60525" y="110363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089785" y="1469390"/>
            <a:ext cx="8068945" cy="5410200"/>
          </a:xfrm>
          <a:prstGeom prst="rect">
            <a:avLst/>
          </a:prstGeom>
        </p:spPr>
        <p:txBody>
          <a:bodyPr wrap="square">
            <a:spAutoFit/>
          </a:bodyPr>
          <a:p>
            <a:pPr marL="514350" lvl="0" indent="-514350" algn="just">
              <a:lnSpc>
                <a:spcPct val="190000"/>
              </a:lnSpc>
              <a:buFont typeface="Arial" panose="020B0704020202020204" pitchFamily="34" charset="0"/>
              <a:buChar char="•"/>
            </a:pPr>
            <a:r>
              <a:rPr lang="zh-CN" altLang="en-US" sz="2600">
                <a:latin typeface="微软雅黑" charset="-122"/>
                <a:ea typeface="微软雅黑" charset="-122"/>
                <a:sym typeface="+mn-ea"/>
              </a:rPr>
              <a:t>接口分析可以检查</a:t>
            </a:r>
            <a:r>
              <a:rPr lang="zh-CN" altLang="en-US" sz="2600">
                <a:solidFill>
                  <a:schemeClr val="accent1"/>
                </a:solidFill>
                <a:latin typeface="微软雅黑" charset="-122"/>
                <a:ea typeface="微软雅黑" charset="-122"/>
                <a:sym typeface="+mn-ea"/>
              </a:rPr>
              <a:t>模块之间的接口</a:t>
            </a:r>
            <a:r>
              <a:rPr lang="zh-CN" altLang="en-US" sz="2600">
                <a:latin typeface="微软雅黑" charset="-122"/>
                <a:ea typeface="微软雅黑" charset="-122"/>
                <a:sym typeface="+mn-ea"/>
              </a:rPr>
              <a:t>的一致性和</a:t>
            </a:r>
            <a:r>
              <a:rPr lang="zh-CN" altLang="en-US" sz="2600">
                <a:solidFill>
                  <a:schemeClr val="accent1"/>
                </a:solidFill>
                <a:latin typeface="微软雅黑" charset="-122"/>
                <a:ea typeface="微软雅黑" charset="-122"/>
                <a:sym typeface="+mn-ea"/>
              </a:rPr>
              <a:t>模块与外部数据库之间接口</a:t>
            </a:r>
            <a:r>
              <a:rPr lang="zh-CN" altLang="en-US" sz="2600">
                <a:latin typeface="微软雅黑" charset="-122"/>
                <a:ea typeface="微软雅黑" charset="-122"/>
                <a:sym typeface="+mn-ea"/>
              </a:rPr>
              <a:t>的</a:t>
            </a:r>
            <a:r>
              <a:rPr lang="zh-CN" altLang="en-US" sz="2600">
                <a:latin typeface="微软雅黑" charset="-122"/>
                <a:ea typeface="微软雅黑" charset="-122"/>
                <a:sym typeface="+mn-ea"/>
              </a:rPr>
              <a:t>一致性。</a:t>
            </a:r>
            <a:endParaRPr lang="zh-CN" altLang="en-US" sz="2600">
              <a:latin typeface="微软雅黑" charset="-122"/>
              <a:ea typeface="微软雅黑" charset="-122"/>
              <a:sym typeface="+mn-ea"/>
            </a:endParaRPr>
          </a:p>
          <a:p>
            <a:pPr marL="514350" lvl="0" indent="-514350" algn="just">
              <a:lnSpc>
                <a:spcPct val="190000"/>
              </a:lnSpc>
              <a:buFont typeface="Arial" panose="020B0704020202020204" pitchFamily="34" charset="0"/>
              <a:buChar char="•"/>
            </a:pPr>
            <a:r>
              <a:rPr lang="zh-CN" altLang="en-US" sz="2600">
                <a:latin typeface="微软雅黑" charset="-122"/>
                <a:ea typeface="微软雅黑" charset="-122"/>
                <a:sym typeface="+mn-ea"/>
              </a:rPr>
              <a:t>程序关于接口的静态错误分析主要检查过程、函数过程之间接口的</a:t>
            </a:r>
            <a:r>
              <a:rPr lang="zh-CN" altLang="en-US" sz="2600">
                <a:latin typeface="微软雅黑" charset="-122"/>
                <a:ea typeface="微软雅黑" charset="-122"/>
                <a:sym typeface="+mn-ea"/>
              </a:rPr>
              <a:t>一致性。</a:t>
            </a:r>
            <a:endParaRPr lang="zh-CN" altLang="en-US" sz="2600">
              <a:latin typeface="微软雅黑" charset="-122"/>
              <a:ea typeface="微软雅黑" charset="-122"/>
              <a:sym typeface="+mn-ea"/>
            </a:endParaRPr>
          </a:p>
          <a:p>
            <a:pPr marL="514350" lvl="0" indent="-514350" algn="just">
              <a:lnSpc>
                <a:spcPct val="190000"/>
              </a:lnSpc>
              <a:buFont typeface="Arial" panose="020B0704020202020204" pitchFamily="34" charset="0"/>
              <a:buChar char="•"/>
            </a:pPr>
            <a:r>
              <a:rPr lang="zh-CN" altLang="en-US" sz="2600">
                <a:latin typeface="微软雅黑" charset="-122"/>
                <a:ea typeface="微软雅黑" charset="-122"/>
                <a:sym typeface="+mn-ea"/>
              </a:rPr>
              <a:t>因此要检查</a:t>
            </a:r>
            <a:r>
              <a:rPr lang="zh-CN" altLang="en-US" sz="2600">
                <a:solidFill>
                  <a:schemeClr val="accent1"/>
                </a:solidFill>
                <a:latin typeface="微软雅黑" charset="-122"/>
                <a:ea typeface="微软雅黑" charset="-122"/>
                <a:sym typeface="+mn-ea"/>
              </a:rPr>
              <a:t>形式参数</a:t>
            </a:r>
            <a:r>
              <a:rPr lang="zh-CN" altLang="en-US" sz="2600">
                <a:latin typeface="微软雅黑" charset="-122"/>
                <a:ea typeface="微软雅黑" charset="-122"/>
                <a:sym typeface="+mn-ea"/>
              </a:rPr>
              <a:t>和</a:t>
            </a:r>
            <a:r>
              <a:rPr lang="zh-CN" altLang="en-US" sz="2600">
                <a:solidFill>
                  <a:schemeClr val="accent1"/>
                </a:solidFill>
                <a:latin typeface="微软雅黑" charset="-122"/>
                <a:ea typeface="微软雅黑" charset="-122"/>
                <a:sym typeface="+mn-ea"/>
              </a:rPr>
              <a:t>实际参数</a:t>
            </a:r>
            <a:r>
              <a:rPr lang="zh-CN" altLang="en-US" sz="2600">
                <a:latin typeface="微软雅黑" charset="-122"/>
                <a:ea typeface="微软雅黑" charset="-122"/>
                <a:sym typeface="+mn-ea"/>
              </a:rPr>
              <a:t>在类型、数量、维数、顺序使用上的一致性，检查</a:t>
            </a:r>
            <a:r>
              <a:rPr lang="zh-CN" altLang="en-US" sz="2600">
                <a:latin typeface="微软雅黑" charset="-122"/>
                <a:ea typeface="微软雅黑" charset="-122"/>
                <a:sym typeface="+mn-ea"/>
              </a:rPr>
              <a:t>全局变量和公共数据区在使用上的</a:t>
            </a:r>
            <a:r>
              <a:rPr lang="zh-CN" altLang="en-US" sz="2600">
                <a:latin typeface="微软雅黑" charset="-122"/>
                <a:ea typeface="微软雅黑" charset="-122"/>
                <a:sym typeface="+mn-ea"/>
              </a:rPr>
              <a:t>一致。</a:t>
            </a:r>
            <a:endParaRPr lang="zh-CN" altLang="en-US" sz="2600">
              <a:latin typeface="微软雅黑" charset="-122"/>
              <a:ea typeface="微软雅黑" charset="-122"/>
              <a:sym typeface="+mn-ea"/>
            </a:endParaRPr>
          </a:p>
        </p:txBody>
      </p:sp>
      <p:sp>
        <p:nvSpPr>
          <p:cNvPr id="3" name="文本框 2"/>
          <p:cNvSpPr txBox="1"/>
          <p:nvPr/>
        </p:nvSpPr>
        <p:spPr>
          <a:xfrm>
            <a:off x="2225040" y="941070"/>
            <a:ext cx="8338820" cy="691515"/>
          </a:xfrm>
          <a:prstGeom prst="rect">
            <a:avLst/>
          </a:prstGeom>
          <a:noFill/>
        </p:spPr>
        <p:txBody>
          <a:bodyPr wrap="square" rtlCol="0" anchor="t">
            <a:spAutoFit/>
          </a:bodyPr>
          <a:p>
            <a:pPr lvl="0" indent="0" algn="just">
              <a:lnSpc>
                <a:spcPct val="150000"/>
              </a:lnSpc>
              <a:buFont typeface="Arial" panose="020B0704020202020204" pitchFamily="34" charset="0"/>
              <a:buNone/>
            </a:pPr>
            <a:r>
              <a:rPr lang="en-US" altLang="zh-CN" sz="2600">
                <a:solidFill>
                  <a:schemeClr val="accent1"/>
                </a:solidFill>
                <a:latin typeface="微软雅黑" charset="-122"/>
                <a:ea typeface="微软雅黑" charset="-122"/>
                <a:sym typeface="+mn-ea"/>
              </a:rPr>
              <a:t>4. </a:t>
            </a:r>
            <a:r>
              <a:rPr lang="zh-CN" altLang="en-US" sz="2600">
                <a:solidFill>
                  <a:schemeClr val="accent1"/>
                </a:solidFill>
                <a:latin typeface="微软雅黑" charset="-122"/>
                <a:ea typeface="微软雅黑" charset="-122"/>
                <a:sym typeface="+mn-ea"/>
              </a:rPr>
              <a:t>接口分析</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静态白盒测试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方法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2113915"/>
            <a:ext cx="8068945" cy="2287905"/>
          </a:xfrm>
          <a:prstGeom prst="rect">
            <a:avLst/>
          </a:prstGeom>
        </p:spPr>
        <p:txBody>
          <a:bodyPr wrap="square">
            <a:spAutoFit/>
          </a:bodyPr>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rPr>
              <a:t>代码检查法</a:t>
            </a:r>
            <a:endParaRPr lang="zh-CN" altLang="en-US" sz="2800">
              <a:latin typeface="微软雅黑" charset="-122"/>
              <a:ea typeface="微软雅黑" charset="-122"/>
            </a:endParaRPr>
          </a:p>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rPr>
              <a:t>静态结构分析法</a:t>
            </a:r>
            <a:endParaRPr lang="zh-CN" altLang="en-US" sz="2800">
              <a:latin typeface="微软雅黑" charset="-122"/>
              <a:ea typeface="微软雅黑" charset="-122"/>
            </a:endParaRPr>
          </a:p>
          <a:p>
            <a:pPr marL="457200" lvl="0" indent="-457200" algn="just">
              <a:lnSpc>
                <a:spcPct val="170000"/>
              </a:lnSpc>
              <a:buClr>
                <a:srgbClr val="E38E84"/>
              </a:buClr>
              <a:buFont typeface="Wingdings" panose="05000000000000000000" charset="0"/>
              <a:buChar char=""/>
            </a:pPr>
            <a:r>
              <a:rPr lang="zh-CN" altLang="en-US" sz="2800">
                <a:latin typeface="微软雅黑" charset="-122"/>
                <a:ea typeface="微软雅黑" charset="-122"/>
              </a:rPr>
              <a:t>静态质量度量法</a:t>
            </a:r>
            <a:endParaRPr lang="zh-CN" altLang="en-US" sz="2800">
              <a:latin typeface="微软雅黑" charset="-122"/>
              <a:ea typeface="微软雅黑" charset="-122"/>
            </a:endParaRPr>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静态测试</a:t>
            </a:r>
            <a:r>
              <a:rPr lang="zh-CN" altLang="en-US" sz="3000">
                <a:latin typeface="微软雅黑" charset="-122"/>
                <a:ea typeface="微软雅黑" charset="-122"/>
                <a:sym typeface="+mn-ea"/>
              </a:rPr>
              <a:t>方法：</a:t>
            </a:r>
            <a:endParaRPr lang="zh-CN" altLang="en-US" sz="30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静态质量</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度量法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1110615"/>
            <a:ext cx="8068945" cy="1610995"/>
          </a:xfrm>
          <a:prstGeom prst="rect">
            <a:avLst/>
          </a:prstGeom>
        </p:spPr>
        <p:txBody>
          <a:bodyPr wrap="square">
            <a:spAutoFit/>
          </a:bodyPr>
          <a:p>
            <a:pPr lvl="0" indent="0" algn="just">
              <a:lnSpc>
                <a:spcPct val="190000"/>
              </a:lnSpc>
              <a:buFont typeface="Arial" panose="020B0704020202020204" pitchFamily="34" charset="0"/>
              <a:buNone/>
            </a:pPr>
            <a:r>
              <a:rPr lang="zh-CN" altLang="en-US" sz="2600">
                <a:latin typeface="微软雅黑" charset="-122"/>
                <a:ea typeface="微软雅黑" charset="-122"/>
                <a:sym typeface="+mn-ea"/>
              </a:rPr>
              <a:t>根据</a:t>
            </a:r>
            <a:r>
              <a:rPr lang="en-US" altLang="zh-CN" sz="2600">
                <a:solidFill>
                  <a:schemeClr val="accent1"/>
                </a:solidFill>
                <a:latin typeface="微软雅黑" charset="-122"/>
                <a:ea typeface="微软雅黑" charset="-122"/>
                <a:sym typeface="+mn-ea"/>
              </a:rPr>
              <a:t>ISO/IEC 9126</a:t>
            </a:r>
            <a:r>
              <a:rPr lang="zh-CN" altLang="en-US" sz="2600">
                <a:solidFill>
                  <a:schemeClr val="accent1"/>
                </a:solidFill>
                <a:latin typeface="微软雅黑" charset="-122"/>
                <a:ea typeface="微软雅黑" charset="-122"/>
                <a:sym typeface="+mn-ea"/>
              </a:rPr>
              <a:t>质量模型</a:t>
            </a:r>
            <a:r>
              <a:rPr lang="zh-CN" altLang="en-US" sz="2600">
                <a:latin typeface="微软雅黑" charset="-122"/>
                <a:ea typeface="微软雅黑" charset="-122"/>
                <a:sym typeface="+mn-ea"/>
              </a:rPr>
              <a:t>作为基础，来构造质量度量模型，用于评估软件的各个</a:t>
            </a:r>
            <a:r>
              <a:rPr lang="zh-CN" altLang="en-US" sz="2600">
                <a:latin typeface="微软雅黑" charset="-122"/>
                <a:ea typeface="微软雅黑" charset="-122"/>
                <a:sym typeface="+mn-ea"/>
              </a:rPr>
              <a:t>方面。</a:t>
            </a:r>
            <a:endParaRPr lang="zh-CN" altLang="en-US" sz="2600">
              <a:latin typeface="微软雅黑" charset="-122"/>
              <a:ea typeface="微软雅黑" charset="-122"/>
              <a:sym typeface="+mn-ea"/>
            </a:endParaRPr>
          </a:p>
        </p:txBody>
      </p:sp>
      <p:sp>
        <p:nvSpPr>
          <p:cNvPr id="4" name="燕尾形 3"/>
          <p:cNvSpPr/>
          <p:nvPr/>
        </p:nvSpPr>
        <p:spPr>
          <a:xfrm>
            <a:off x="1647190" y="36188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矩形 4"/>
          <p:cNvSpPr/>
          <p:nvPr/>
        </p:nvSpPr>
        <p:spPr>
          <a:xfrm>
            <a:off x="2339340" y="3294380"/>
            <a:ext cx="8068945" cy="2370455"/>
          </a:xfrm>
          <a:prstGeom prst="rect">
            <a:avLst/>
          </a:prstGeom>
        </p:spPr>
        <p:txBody>
          <a:bodyPr wrap="square">
            <a:spAutoFit/>
          </a:bodyPr>
          <a:p>
            <a:pPr lvl="0" indent="0" algn="just">
              <a:lnSpc>
                <a:spcPct val="190000"/>
              </a:lnSpc>
              <a:buFont typeface="Arial" panose="020B0704020202020204" pitchFamily="34" charset="0"/>
              <a:buNone/>
            </a:pPr>
            <a:r>
              <a:rPr lang="zh-CN" altLang="en-US" sz="2600">
                <a:latin typeface="微软雅黑" charset="-122"/>
                <a:ea typeface="微软雅黑" charset="-122"/>
                <a:sym typeface="+mn-ea"/>
              </a:rPr>
              <a:t>该模型从上到下分为三层。分别</a:t>
            </a:r>
            <a:r>
              <a:rPr lang="zh-CN" altLang="en-US" sz="2600" b="1">
                <a:solidFill>
                  <a:schemeClr val="accent1"/>
                </a:solidFill>
                <a:latin typeface="微软雅黑" charset="-122"/>
                <a:ea typeface="微软雅黑" charset="-122"/>
                <a:sym typeface="+mn-ea"/>
              </a:rPr>
              <a:t>质量因素、分类标准和度量规则</a:t>
            </a:r>
            <a:r>
              <a:rPr lang="zh-CN" altLang="en-US" sz="2600">
                <a:latin typeface="微软雅黑" charset="-122"/>
                <a:ea typeface="微软雅黑" charset="-122"/>
                <a:sym typeface="+mn-ea"/>
              </a:rPr>
              <a:t>。每个</a:t>
            </a:r>
            <a:r>
              <a:rPr lang="zh-CN" altLang="en-US" sz="2600" u="sng">
                <a:latin typeface="微软雅黑" charset="-122"/>
                <a:ea typeface="微软雅黑" charset="-122"/>
                <a:sym typeface="+mn-ea"/>
              </a:rPr>
              <a:t>分类标准</a:t>
            </a:r>
            <a:r>
              <a:rPr lang="zh-CN" altLang="en-US" sz="2600">
                <a:latin typeface="微软雅黑" charset="-122"/>
                <a:ea typeface="微软雅黑" charset="-122"/>
                <a:sym typeface="+mn-ea"/>
              </a:rPr>
              <a:t>由一系列</a:t>
            </a:r>
            <a:r>
              <a:rPr lang="zh-CN" altLang="en-US" sz="2600" u="sng">
                <a:latin typeface="微软雅黑" charset="-122"/>
                <a:ea typeface="微软雅黑" charset="-122"/>
                <a:sym typeface="+mn-ea"/>
              </a:rPr>
              <a:t>度量规则组成</a:t>
            </a:r>
            <a:r>
              <a:rPr lang="zh-CN" altLang="en-US" sz="2600">
                <a:latin typeface="微软雅黑" charset="-122"/>
                <a:ea typeface="微软雅黑" charset="-122"/>
                <a:sym typeface="+mn-ea"/>
              </a:rPr>
              <a:t>，各个</a:t>
            </a:r>
            <a:r>
              <a:rPr lang="zh-CN" altLang="en-US" sz="2600" u="sng">
                <a:latin typeface="微软雅黑" charset="-122"/>
                <a:ea typeface="微软雅黑" charset="-122"/>
                <a:sym typeface="+mn-ea"/>
              </a:rPr>
              <a:t>规则分配</a:t>
            </a:r>
            <a:r>
              <a:rPr lang="zh-CN" altLang="en-US" sz="2600">
                <a:latin typeface="微软雅黑" charset="-122"/>
                <a:ea typeface="微软雅黑" charset="-122"/>
                <a:sym typeface="+mn-ea"/>
              </a:rPr>
              <a:t>一个</a:t>
            </a:r>
            <a:r>
              <a:rPr lang="zh-CN" altLang="en-US" sz="2600" u="sng">
                <a:latin typeface="微软雅黑" charset="-122"/>
                <a:ea typeface="微软雅黑" charset="-122"/>
                <a:sym typeface="+mn-ea"/>
              </a:rPr>
              <a:t>权重</a:t>
            </a:r>
            <a:r>
              <a:rPr lang="zh-CN" altLang="en-US" sz="2600">
                <a:latin typeface="微软雅黑" charset="-122"/>
                <a:ea typeface="微软雅黑" charset="-122"/>
                <a:sym typeface="+mn-ea"/>
              </a:rPr>
              <a:t>。</a:t>
            </a:r>
            <a:endParaRPr lang="zh-CN" altLang="en-US" sz="26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b="1633"/>
          <a:stretch>
            <a:fillRect/>
          </a:stretch>
        </p:blipFill>
        <p:spPr>
          <a:xfrm>
            <a:off x="10160" y="0"/>
            <a:ext cx="12181840" cy="3880485"/>
          </a:xfrm>
          <a:prstGeom prst="rect">
            <a:avLst/>
          </a:prstGeom>
        </p:spPr>
      </p:pic>
      <p:sp>
        <p:nvSpPr>
          <p:cNvPr id="2" name="Rectangle 1"/>
          <p:cNvSpPr/>
          <p:nvPr/>
        </p:nvSpPr>
        <p:spPr bwMode="auto">
          <a:xfrm>
            <a:off x="2853690" y="2096770"/>
            <a:ext cx="6482080" cy="17837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22860" rIns="22860">
            <a:spAutoFit/>
          </a:bodyPr>
          <a:lstStyle>
            <a:lvl1pPr>
              <a:defRPr sz="4800">
                <a:solidFill>
                  <a:srgbClr val="27282D"/>
                </a:solidFill>
                <a:latin typeface="Calibri" charset="0"/>
                <a:cs typeface="Calibri" charset="0"/>
                <a:sym typeface="Calibri" charset="0"/>
              </a:defRPr>
            </a:lvl1pPr>
            <a:lvl2pPr marL="742950" indent="-285750">
              <a:defRPr sz="4800">
                <a:solidFill>
                  <a:srgbClr val="27282D"/>
                </a:solidFill>
                <a:latin typeface="Calibri" charset="0"/>
                <a:cs typeface="Calibri" charset="0"/>
                <a:sym typeface="Calibri" charset="0"/>
              </a:defRPr>
            </a:lvl2pPr>
            <a:lvl3pPr marL="1143000" indent="-228600">
              <a:defRPr sz="4800">
                <a:solidFill>
                  <a:srgbClr val="27282D"/>
                </a:solidFill>
                <a:latin typeface="Calibri" charset="0"/>
                <a:cs typeface="Calibri" charset="0"/>
                <a:sym typeface="Calibri" charset="0"/>
              </a:defRPr>
            </a:lvl3pPr>
            <a:lvl4pPr marL="1600200" indent="-228600">
              <a:defRPr sz="4800">
                <a:solidFill>
                  <a:srgbClr val="27282D"/>
                </a:solidFill>
                <a:latin typeface="Calibri" charset="0"/>
                <a:cs typeface="Calibri" charset="0"/>
                <a:sym typeface="Calibri" charset="0"/>
              </a:defRPr>
            </a:lvl4pPr>
            <a:lvl5pPr marL="2057400" indent="-228600">
              <a:defRPr sz="4800">
                <a:solidFill>
                  <a:srgbClr val="27282D"/>
                </a:solidFill>
                <a:latin typeface="Calibri" charset="0"/>
                <a:cs typeface="Calibri" charset="0"/>
                <a:sym typeface="Calibri" charset="0"/>
              </a:defRPr>
            </a:lvl5pPr>
            <a:lvl6pPr marL="25146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6pPr>
            <a:lvl7pPr marL="29718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7pPr>
            <a:lvl8pPr marL="34290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8pPr>
            <a:lvl9pPr marL="3886200" indent="-228600" defTabSz="2437130" eaLnBrk="0" fontAlgn="base" hangingPunct="0">
              <a:spcBef>
                <a:spcPct val="0"/>
              </a:spcBef>
              <a:spcAft>
                <a:spcPct val="0"/>
              </a:spcAft>
              <a:defRPr sz="4800">
                <a:solidFill>
                  <a:srgbClr val="27282D"/>
                </a:solidFill>
                <a:latin typeface="Calibri" charset="0"/>
                <a:cs typeface="Calibri" charset="0"/>
                <a:sym typeface="Calibri" charset="0"/>
              </a:defRPr>
            </a:lvl9pPr>
          </a:lstStyle>
          <a:p>
            <a:pPr lvl="0" algn="ctr" defTabSz="1218565" fontAlgn="base" hangingPunct="0">
              <a:lnSpc>
                <a:spcPct val="110000"/>
              </a:lnSpc>
              <a:spcBef>
                <a:spcPct val="0"/>
              </a:spcBef>
              <a:spcAft>
                <a:spcPct val="0"/>
              </a:spcAft>
              <a:defRPr/>
            </a:pPr>
            <a:r>
              <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第</a:t>
            </a:r>
            <a:r>
              <a:rPr lang="en-US" altLang="zh-CN"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 4</a:t>
            </a:r>
            <a:r>
              <a:rPr lang="en-US" altLang="zh-CN" sz="5000">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 </a:t>
            </a:r>
            <a:r>
              <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讲</a:t>
            </a:r>
            <a:r>
              <a:rPr lang="en-US" altLang="zh-CN"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 </a:t>
            </a:r>
            <a:endParaRPr lang="en-US" altLang="zh-CN"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endParaRPr>
          </a:p>
          <a:p>
            <a:pPr lvl="0" algn="ctr" defTabSz="1218565" fontAlgn="base" hangingPunct="0">
              <a:lnSpc>
                <a:spcPct val="110000"/>
              </a:lnSpc>
              <a:spcBef>
                <a:spcPct val="0"/>
              </a:spcBef>
              <a:spcAft>
                <a:spcPct val="0"/>
              </a:spcAft>
              <a:defRPr/>
            </a:pPr>
            <a:r>
              <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rPr>
              <a:t>白盒测试</a:t>
            </a:r>
            <a:endParaRPr lang="zh-CN" altLang="en-US" sz="5000" b="1">
              <a:solidFill>
                <a:schemeClr val="accent1">
                  <a:lumMod val="75000"/>
                </a:schemeClr>
              </a:solidFill>
              <a:latin typeface="Kaiti SC Bold" panose="02010600040101010101" charset="-122"/>
              <a:ea typeface="Kaiti SC Bold" panose="02010600040101010101" charset="-122"/>
              <a:cs typeface="Kaiti SC Bold" panose="02010600040101010101" charset="-122"/>
              <a:sym typeface="Helvetica" pitchFamily="34" charset="0"/>
            </a:endParaRPr>
          </a:p>
        </p:txBody>
      </p:sp>
      <p:grpSp>
        <p:nvGrpSpPr>
          <p:cNvPr id="5" name="组合 4"/>
          <p:cNvGrpSpPr/>
          <p:nvPr/>
        </p:nvGrpSpPr>
        <p:grpSpPr>
          <a:xfrm>
            <a:off x="3180080" y="5875655"/>
            <a:ext cx="5829300" cy="797560"/>
            <a:chOff x="5008" y="9253"/>
            <a:chExt cx="9180" cy="1256"/>
          </a:xfrm>
        </p:grpSpPr>
        <p:sp>
          <p:nvSpPr>
            <p:cNvPr id="3" name="文本框 2"/>
            <p:cNvSpPr txBox="1"/>
            <p:nvPr/>
          </p:nvSpPr>
          <p:spPr>
            <a:xfrm>
              <a:off x="5008" y="9881"/>
              <a:ext cx="9180" cy="628"/>
            </a:xfrm>
            <a:prstGeom prst="rect">
              <a:avLst/>
            </a:prstGeom>
            <a:noFill/>
          </p:spPr>
          <p:txBody>
            <a:bodyPr wrap="square" rtlCol="0" anchor="t">
              <a:spAutoFit/>
            </a:bodyPr>
            <a:p>
              <a:pPr algn="ctr"/>
              <a:r>
                <a:rPr lang="zh-CN" altLang="en-US" sz="20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rPr>
                <a:t>Software Quality and Testing</a:t>
              </a:r>
              <a:endParaRPr lang="zh-CN" altLang="en-US" sz="2000" i="1">
                <a:solidFill>
                  <a:schemeClr val="accent1">
                    <a:lumMod val="75000"/>
                  </a:schemeClr>
                </a:solidFill>
                <a:latin typeface="Times New Roman Italic" panose="02020603050405020304" charset="0"/>
                <a:ea typeface="微软雅黑" charset="0"/>
                <a:cs typeface="Times New Roman Italic" panose="02020603050405020304" charset="0"/>
                <a:sym typeface="Helvetica" pitchFamily="34" charset="0"/>
              </a:endParaRPr>
            </a:p>
          </p:txBody>
        </p:sp>
        <p:sp>
          <p:nvSpPr>
            <p:cNvPr id="4" name="文本框 3"/>
            <p:cNvSpPr txBox="1"/>
            <p:nvPr/>
          </p:nvSpPr>
          <p:spPr>
            <a:xfrm>
              <a:off x="5008" y="9253"/>
              <a:ext cx="9180" cy="628"/>
            </a:xfrm>
            <a:prstGeom prst="rect">
              <a:avLst/>
            </a:prstGeom>
            <a:noFill/>
          </p:spPr>
          <p:txBody>
            <a:bodyPr wrap="square" rtlCol="0" anchor="t">
              <a:spAutoFit/>
            </a:bodyPr>
            <a:p>
              <a:pPr algn="ctr"/>
              <a:r>
                <a:rPr lang="zh-CN" altLang="en-US" sz="2000">
                  <a:solidFill>
                    <a:schemeClr val="accent1">
                      <a:lumMod val="75000"/>
                    </a:schemeClr>
                  </a:solidFill>
                  <a:latin typeface="Kaiti SC Regular" panose="02010600040101010101" charset="-122"/>
                  <a:ea typeface="Kaiti SC Regular" panose="02010600040101010101" charset="-122"/>
                  <a:cs typeface="Baskerville Regular" panose="02020502070401020303" charset="0"/>
                  <a:sym typeface="Helvetica" pitchFamily="34" charset="0"/>
                </a:rPr>
                <a:t>软件质量与测试</a:t>
              </a:r>
              <a:endParaRPr lang="zh-CN" altLang="en-US" sz="2000">
                <a:solidFill>
                  <a:schemeClr val="accent1">
                    <a:lumMod val="75000"/>
                  </a:schemeClr>
                </a:solidFill>
                <a:latin typeface="Kaiti SC Regular" panose="02010600040101010101" charset="-122"/>
                <a:ea typeface="Kaiti SC Regular" panose="02010600040101010101" charset="-122"/>
                <a:cs typeface="Baskerville Regular" panose="02020502070401020303" charset="0"/>
                <a:sym typeface="Helvetica" pitchFamily="34" charset="0"/>
              </a:endParaRPr>
            </a:p>
          </p:txBody>
        </p:sp>
      </p:grpSp>
    </p:spTree>
  </p:cSld>
  <p:clrMapOvr>
    <a:masterClrMapping/>
  </p:clrMapOvr>
  <p:transition advTm="63169"/>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动态</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白盒测试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905635" y="125222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414905" y="1803400"/>
            <a:ext cx="7717790" cy="4292600"/>
          </a:xfrm>
          <a:prstGeom prst="rect">
            <a:avLst/>
          </a:prstGeom>
        </p:spPr>
        <p:txBody>
          <a:bodyPr wrap="square">
            <a:spAutoFit/>
          </a:bodyPr>
          <a:p>
            <a:pPr marL="457200" lvl="0" indent="-457200" algn="just">
              <a:lnSpc>
                <a:spcPct val="150000"/>
              </a:lnSpc>
              <a:buClr>
                <a:srgbClr val="2E75B6"/>
              </a:buClr>
              <a:buFont typeface="Wingdings" panose="05000000000000000000" charset="0"/>
              <a:buChar char=""/>
            </a:pPr>
            <a:r>
              <a:rPr lang="zh-CN" altLang="en-US" sz="2600">
                <a:latin typeface="微软雅黑" charset="-122"/>
                <a:ea typeface="微软雅黑" charset="-122"/>
              </a:rPr>
              <a:t>动态白盒测试也称为结构化测试，是在使用和</a:t>
            </a:r>
            <a:r>
              <a:rPr lang="zh-CN" altLang="en-US" sz="2600">
                <a:solidFill>
                  <a:srgbClr val="E38E84"/>
                </a:solidFill>
                <a:latin typeface="微软雅黑" charset="-122"/>
                <a:ea typeface="微软雅黑" charset="-122"/>
              </a:rPr>
              <a:t>运行程序</a:t>
            </a:r>
            <a:r>
              <a:rPr lang="zh-CN" altLang="en-US" sz="2600">
                <a:latin typeface="微软雅黑" charset="-122"/>
                <a:ea typeface="微软雅黑" charset="-122"/>
              </a:rPr>
              <a:t>的条件下，查看代码</a:t>
            </a:r>
            <a:r>
              <a:rPr lang="zh-CN" altLang="en-US" sz="2600">
                <a:solidFill>
                  <a:srgbClr val="E38E84"/>
                </a:solidFill>
                <a:latin typeface="微软雅黑" charset="-122"/>
                <a:ea typeface="微软雅黑" charset="-122"/>
              </a:rPr>
              <a:t>内部结构</a:t>
            </a:r>
            <a:r>
              <a:rPr lang="zh-CN" altLang="en-US" sz="2600">
                <a:latin typeface="微软雅黑" charset="-122"/>
                <a:ea typeface="微软雅黑" charset="-122"/>
              </a:rPr>
              <a:t>和</a:t>
            </a:r>
            <a:r>
              <a:rPr lang="zh-CN" altLang="en-US" sz="2600">
                <a:solidFill>
                  <a:srgbClr val="E38E84"/>
                </a:solidFill>
                <a:latin typeface="微软雅黑" charset="-122"/>
                <a:ea typeface="微软雅黑" charset="-122"/>
              </a:rPr>
              <a:t>实现方式</a:t>
            </a:r>
            <a:r>
              <a:rPr lang="zh-CN" altLang="en-US" sz="2600">
                <a:latin typeface="微软雅黑" charset="-122"/>
                <a:ea typeface="微软雅黑" charset="-122"/>
              </a:rPr>
              <a:t>来确定哪些要测试，哪些不要测试，如何开展测试，怎样设计和执行测试</a:t>
            </a:r>
            <a:r>
              <a:rPr lang="zh-CN" altLang="en-US" sz="2600">
                <a:latin typeface="微软雅黑" charset="-122"/>
                <a:ea typeface="微软雅黑" charset="-122"/>
              </a:rPr>
              <a:t>用例。</a:t>
            </a:r>
            <a:endParaRPr lang="zh-CN" altLang="en-US" sz="2600">
              <a:latin typeface="微软雅黑" charset="-122"/>
              <a:ea typeface="微软雅黑" charset="-122"/>
            </a:endParaRPr>
          </a:p>
          <a:p>
            <a:pPr marL="457200" lvl="0" indent="-457200" algn="just">
              <a:lnSpc>
                <a:spcPct val="150000"/>
              </a:lnSpc>
              <a:buClr>
                <a:srgbClr val="2E75B6"/>
              </a:buClr>
              <a:buFont typeface="Wingdings" panose="05000000000000000000" charset="0"/>
              <a:buChar char=""/>
            </a:pPr>
            <a:endParaRPr lang="zh-CN" altLang="en-US" sz="2600">
              <a:latin typeface="微软雅黑" charset="-122"/>
              <a:ea typeface="微软雅黑" charset="-122"/>
            </a:endParaRPr>
          </a:p>
          <a:p>
            <a:pPr marL="457200" lvl="0" indent="-457200" algn="just">
              <a:lnSpc>
                <a:spcPct val="150000"/>
              </a:lnSpc>
              <a:buClr>
                <a:srgbClr val="2E75B6"/>
              </a:buClr>
              <a:buFont typeface="Wingdings" panose="05000000000000000000" charset="0"/>
              <a:buChar char=""/>
            </a:pPr>
            <a:r>
              <a:rPr lang="zh-CN" altLang="en-US" sz="2600">
                <a:latin typeface="微软雅黑" charset="-122"/>
                <a:ea typeface="微软雅黑" charset="-122"/>
              </a:rPr>
              <a:t>动态白盒测试常用的测试用例设计方法是</a:t>
            </a:r>
            <a:r>
              <a:rPr lang="zh-CN" altLang="en-US" sz="2600">
                <a:solidFill>
                  <a:schemeClr val="accent1"/>
                </a:solidFill>
                <a:latin typeface="微软雅黑" charset="-122"/>
                <a:ea typeface="微软雅黑" charset="-122"/>
              </a:rPr>
              <a:t>逻辑覆盖测试法</a:t>
            </a:r>
            <a:r>
              <a:rPr lang="zh-CN" altLang="en-US" sz="2600">
                <a:latin typeface="微软雅黑" charset="-122"/>
                <a:ea typeface="微软雅黑" charset="-122"/>
              </a:rPr>
              <a:t>和</a:t>
            </a:r>
            <a:r>
              <a:rPr lang="zh-CN" altLang="en-US" sz="2600">
                <a:solidFill>
                  <a:schemeClr val="accent1"/>
                </a:solidFill>
                <a:latin typeface="微软雅黑" charset="-122"/>
                <a:ea typeface="微软雅黑" charset="-122"/>
              </a:rPr>
              <a:t>基本</a:t>
            </a:r>
            <a:r>
              <a:rPr lang="zh-CN" altLang="en-US" sz="2600">
                <a:solidFill>
                  <a:schemeClr val="accent1"/>
                </a:solidFill>
                <a:latin typeface="微软雅黑" charset="-122"/>
                <a:ea typeface="微软雅黑" charset="-122"/>
              </a:rPr>
              <a:t>路径测试法</a:t>
            </a:r>
            <a:r>
              <a:rPr lang="zh-CN" altLang="en-US" sz="2600">
                <a:latin typeface="微软雅黑" charset="-122"/>
                <a:ea typeface="微软雅黑" charset="-122"/>
              </a:rPr>
              <a:t>两种。</a:t>
            </a:r>
            <a:endParaRPr lang="zh-CN" altLang="en-US" sz="2600">
              <a:latin typeface="微软雅黑" charset="-122"/>
              <a:ea typeface="微软雅黑" charset="-122"/>
            </a:endParaRPr>
          </a:p>
        </p:txBody>
      </p:sp>
      <p:sp>
        <p:nvSpPr>
          <p:cNvPr id="3" name="文本框 2"/>
          <p:cNvSpPr txBox="1"/>
          <p:nvPr/>
        </p:nvSpPr>
        <p:spPr>
          <a:xfrm>
            <a:off x="2514600" y="1066165"/>
            <a:ext cx="737489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动态白盒测试：</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32805" y="3628390"/>
            <a:ext cx="5003800" cy="504190"/>
          </a:xfrm>
          <a:prstGeom prst="rect">
            <a:avLst/>
          </a:prstGeom>
        </p:spPr>
        <p:txBody>
          <a:bodyPr lIns="0" tIns="0" rIns="0" bIns="0">
            <a:noAutofit/>
          </a:bodyPr>
          <a:lstStyle/>
          <a:p>
            <a:pPr>
              <a:lnSpc>
                <a:spcPts val="4075"/>
              </a:lnSpc>
            </a:pPr>
            <a:r>
              <a:rPr lang="zh-CN" altLang="en-US" sz="4500" dirty="0">
                <a:solidFill>
                  <a:schemeClr val="tx1"/>
                </a:solidFill>
                <a:latin typeface="微软雅黑" charset="-122"/>
                <a:sym typeface="+mn-ea"/>
              </a:rPr>
              <a:t>逻辑覆盖测试</a:t>
            </a:r>
            <a:r>
              <a:rPr lang="zh-CN" altLang="en-US" sz="4500" dirty="0">
                <a:solidFill>
                  <a:schemeClr val="tx1"/>
                </a:solidFill>
                <a:latin typeface="微软雅黑" charset="-122"/>
                <a:sym typeface="+mn-ea"/>
              </a:rPr>
              <a:t>法</a:t>
            </a:r>
            <a:endParaRPr lang="zh-CN" altLang="en-US" sz="45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02</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逻辑</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覆盖测试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2496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191385" y="1800860"/>
            <a:ext cx="8217535" cy="4537075"/>
          </a:xfrm>
          <a:prstGeom prst="rect">
            <a:avLst/>
          </a:prstGeom>
        </p:spPr>
        <p:txBody>
          <a:bodyPr wrap="square">
            <a:spAutoFit/>
          </a:bodyPr>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rPr>
              <a:t>以</a:t>
            </a:r>
            <a:r>
              <a:rPr lang="zh-CN" altLang="en-US" sz="2800">
                <a:solidFill>
                  <a:schemeClr val="accent1"/>
                </a:solidFill>
                <a:latin typeface="微软雅黑" charset="-122"/>
                <a:ea typeface="微软雅黑" charset="-122"/>
              </a:rPr>
              <a:t>程序内部的</a:t>
            </a:r>
            <a:r>
              <a:rPr lang="zh-CN" altLang="en-US" sz="2800" u="sng">
                <a:solidFill>
                  <a:schemeClr val="accent1"/>
                </a:solidFill>
                <a:latin typeface="微软雅黑" charset="-122"/>
                <a:ea typeface="微软雅黑" charset="-122"/>
              </a:rPr>
              <a:t>逻辑结构</a:t>
            </a:r>
            <a:r>
              <a:rPr lang="zh-CN" altLang="en-US" sz="2800">
                <a:latin typeface="微软雅黑" charset="-122"/>
                <a:ea typeface="微软雅黑" charset="-122"/>
              </a:rPr>
              <a:t>作为</a:t>
            </a:r>
            <a:r>
              <a:rPr lang="zh-CN" altLang="en-US" sz="2800">
                <a:solidFill>
                  <a:srgbClr val="FF0000"/>
                </a:solidFill>
                <a:latin typeface="微软雅黑" charset="-122"/>
                <a:ea typeface="微软雅黑" charset="-122"/>
              </a:rPr>
              <a:t>基础</a:t>
            </a:r>
            <a:r>
              <a:rPr lang="zh-CN" altLang="en-US" sz="2800">
                <a:latin typeface="微软雅黑" charset="-122"/>
                <a:ea typeface="微软雅黑" charset="-122"/>
              </a:rPr>
              <a:t>的用例设计方法，它通过对</a:t>
            </a:r>
            <a:r>
              <a:rPr lang="zh-CN" altLang="en-US" sz="2800">
                <a:solidFill>
                  <a:schemeClr val="accent1"/>
                </a:solidFill>
                <a:latin typeface="微软雅黑" charset="-122"/>
                <a:ea typeface="微软雅黑" charset="-122"/>
              </a:rPr>
              <a:t>程序逻辑结构的</a:t>
            </a:r>
            <a:r>
              <a:rPr lang="zh-CN" altLang="en-US" sz="2800">
                <a:solidFill>
                  <a:srgbClr val="FF0000"/>
                </a:solidFill>
                <a:latin typeface="微软雅黑" charset="-122"/>
                <a:ea typeface="微软雅黑" charset="-122"/>
              </a:rPr>
              <a:t>遍历</a:t>
            </a:r>
            <a:r>
              <a:rPr lang="zh-CN" altLang="en-US" sz="2800">
                <a:latin typeface="微软雅黑" charset="-122"/>
                <a:ea typeface="微软雅黑" charset="-122"/>
              </a:rPr>
              <a:t>实现程序的</a:t>
            </a:r>
            <a:r>
              <a:rPr lang="zh-CN" altLang="en-US" sz="2800">
                <a:latin typeface="微软雅黑" charset="-122"/>
                <a:ea typeface="微软雅黑" charset="-122"/>
              </a:rPr>
              <a:t>覆盖。</a:t>
            </a:r>
            <a:endParaRPr lang="zh-CN" altLang="en-US" sz="2800">
              <a:latin typeface="微软雅黑" charset="-122"/>
              <a:ea typeface="微软雅黑" charset="-122"/>
            </a:endParaRPr>
          </a:p>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rPr>
              <a:t>根据覆盖目标的不同，逻辑覆盖分为</a:t>
            </a:r>
            <a:r>
              <a:rPr lang="zh-CN" altLang="en-US" sz="2800" i="1" u="sng">
                <a:latin typeface="微软雅黑" charset="-122"/>
                <a:ea typeface="微软雅黑" charset="-122"/>
              </a:rPr>
              <a:t>语句覆盖</a:t>
            </a:r>
            <a:r>
              <a:rPr lang="zh-CN" altLang="en-US" sz="2800">
                <a:latin typeface="微软雅黑" charset="-122"/>
                <a:ea typeface="微软雅黑" charset="-122"/>
              </a:rPr>
              <a:t>、</a:t>
            </a:r>
            <a:r>
              <a:rPr lang="zh-CN" altLang="en-US" sz="2800" i="1" u="sng">
                <a:latin typeface="微软雅黑" charset="-122"/>
                <a:ea typeface="微软雅黑" charset="-122"/>
              </a:rPr>
              <a:t>判定覆盖</a:t>
            </a:r>
            <a:r>
              <a:rPr lang="zh-CN" altLang="en-US" sz="2800">
                <a:latin typeface="微软雅黑" charset="-122"/>
                <a:ea typeface="微软雅黑" charset="-122"/>
              </a:rPr>
              <a:t>（分支覆盖）、</a:t>
            </a:r>
            <a:r>
              <a:rPr lang="zh-CN" altLang="en-US" sz="2800" i="1" u="sng">
                <a:latin typeface="微软雅黑" charset="-122"/>
                <a:ea typeface="微软雅黑" charset="-122"/>
              </a:rPr>
              <a:t>条件覆盖</a:t>
            </a:r>
            <a:r>
              <a:rPr lang="zh-CN" altLang="en-US" sz="2800">
                <a:latin typeface="微软雅黑" charset="-122"/>
                <a:ea typeface="微软雅黑" charset="-122"/>
              </a:rPr>
              <a:t>、</a:t>
            </a:r>
            <a:r>
              <a:rPr lang="zh-CN" altLang="en-US" sz="2800" i="1" u="sng">
                <a:latin typeface="微软雅黑" charset="-122"/>
                <a:ea typeface="微软雅黑" charset="-122"/>
              </a:rPr>
              <a:t>判定</a:t>
            </a:r>
            <a:r>
              <a:rPr lang="en-US" altLang="zh-CN" sz="2800" i="1" u="sng">
                <a:latin typeface="微软雅黑" charset="-122"/>
                <a:ea typeface="微软雅黑" charset="-122"/>
              </a:rPr>
              <a:t>-</a:t>
            </a:r>
            <a:r>
              <a:rPr lang="zh-CN" altLang="en-US" sz="2800" i="1" u="sng">
                <a:latin typeface="微软雅黑" charset="-122"/>
                <a:ea typeface="微软雅黑" charset="-122"/>
              </a:rPr>
              <a:t>条件覆盖</a:t>
            </a:r>
            <a:r>
              <a:rPr lang="zh-CN" altLang="en-US" sz="2800">
                <a:latin typeface="微软雅黑" charset="-122"/>
                <a:ea typeface="微软雅黑" charset="-122"/>
              </a:rPr>
              <a:t>、</a:t>
            </a:r>
            <a:r>
              <a:rPr lang="zh-CN" altLang="en-US" sz="2800" i="1" u="sng">
                <a:latin typeface="微软雅黑" charset="-122"/>
                <a:ea typeface="微软雅黑" charset="-122"/>
              </a:rPr>
              <a:t>条件组合覆盖</a:t>
            </a:r>
            <a:r>
              <a:rPr lang="zh-CN" altLang="en-US" sz="2800">
                <a:latin typeface="微软雅黑" charset="-122"/>
                <a:ea typeface="微软雅黑" charset="-122"/>
              </a:rPr>
              <a:t>、</a:t>
            </a:r>
            <a:r>
              <a:rPr lang="zh-CN" altLang="en-US" sz="2800" i="1" u="sng">
                <a:latin typeface="微软雅黑" charset="-122"/>
                <a:ea typeface="微软雅黑" charset="-122"/>
              </a:rPr>
              <a:t>路径覆盖</a:t>
            </a:r>
            <a:r>
              <a:rPr lang="en-US" altLang="zh-CN" sz="2800">
                <a:latin typeface="微软雅黑" charset="-122"/>
                <a:ea typeface="微软雅黑" charset="-122"/>
              </a:rPr>
              <a:t> </a:t>
            </a:r>
            <a:r>
              <a:rPr lang="zh-CN" altLang="en-US" sz="3000">
                <a:solidFill>
                  <a:srgbClr val="FF0000"/>
                </a:solidFill>
                <a:latin typeface="微软雅黑" charset="-122"/>
                <a:ea typeface="微软雅黑" charset="-122"/>
              </a:rPr>
              <a:t>六种</a:t>
            </a:r>
            <a:r>
              <a:rPr lang="zh-CN" altLang="en-US" sz="2800">
                <a:latin typeface="微软雅黑" charset="-122"/>
                <a:ea typeface="微软雅黑" charset="-122"/>
              </a:rPr>
              <a:t>覆盖测试</a:t>
            </a:r>
            <a:r>
              <a:rPr lang="zh-CN" altLang="en-US" sz="2800">
                <a:latin typeface="微软雅黑" charset="-122"/>
                <a:ea typeface="微软雅黑" charset="-122"/>
              </a:rPr>
              <a:t>方法。</a:t>
            </a:r>
            <a:endParaRPr lang="zh-CN" altLang="en-US" sz="2800">
              <a:latin typeface="微软雅黑" charset="-122"/>
              <a:ea typeface="微软雅黑" charset="-122"/>
            </a:endParaRPr>
          </a:p>
        </p:txBody>
      </p:sp>
      <p:sp>
        <p:nvSpPr>
          <p:cNvPr id="3" name="文本框 2"/>
          <p:cNvSpPr txBox="1"/>
          <p:nvPr/>
        </p:nvSpPr>
        <p:spPr>
          <a:xfrm>
            <a:off x="2339340" y="101727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逻辑覆盖测试</a:t>
            </a:r>
            <a:r>
              <a:rPr lang="zh-CN" altLang="en-US" sz="3000">
                <a:latin typeface="微软雅黑" charset="-122"/>
                <a:ea typeface="微软雅黑" charset="-122"/>
                <a:sym typeface="+mn-ea"/>
              </a:rPr>
              <a:t>法：</a:t>
            </a:r>
            <a:endParaRPr lang="zh-CN" altLang="en-US" sz="30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逻辑</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覆盖测试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487930" y="2113915"/>
            <a:ext cx="8068945" cy="3752215"/>
          </a:xfrm>
          <a:prstGeom prst="rect">
            <a:avLst/>
          </a:prstGeom>
        </p:spPr>
        <p:txBody>
          <a:bodyPr wrap="square">
            <a:spAutoFit/>
          </a:bodyPr>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rPr>
              <a:t>用于确定测试所</a:t>
            </a:r>
            <a:r>
              <a:rPr lang="zh-CN" altLang="en-US" sz="2800">
                <a:solidFill>
                  <a:srgbClr val="FF0000"/>
                </a:solidFill>
                <a:latin typeface="微软雅黑" charset="-122"/>
                <a:ea typeface="微软雅黑" charset="-122"/>
              </a:rPr>
              <a:t>执行到的覆盖项</a:t>
            </a:r>
            <a:r>
              <a:rPr lang="zh-CN" altLang="en-US" sz="2800">
                <a:latin typeface="微软雅黑" charset="-122"/>
                <a:ea typeface="微软雅黑" charset="-122"/>
              </a:rPr>
              <a:t>的</a:t>
            </a:r>
            <a:r>
              <a:rPr lang="zh-CN" altLang="en-US" sz="2800">
                <a:latin typeface="微软雅黑" charset="-122"/>
                <a:ea typeface="微软雅黑" charset="-122"/>
              </a:rPr>
              <a:t>百分比。</a:t>
            </a:r>
            <a:endParaRPr lang="zh-CN" altLang="en-US" sz="2800">
              <a:latin typeface="微软雅黑" charset="-122"/>
              <a:ea typeface="微软雅黑" charset="-122"/>
            </a:endParaRPr>
          </a:p>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rPr>
              <a:t>覆盖项指的是作为测试基础的一个入口或属性，例如</a:t>
            </a:r>
            <a:r>
              <a:rPr lang="zh-CN" altLang="en-US" sz="2800" u="sng">
                <a:latin typeface="微软雅黑" charset="-122"/>
                <a:ea typeface="微软雅黑" charset="-122"/>
              </a:rPr>
              <a:t>语句、分支、条件</a:t>
            </a:r>
            <a:r>
              <a:rPr lang="zh-CN" altLang="en-US" sz="2800">
                <a:latin typeface="微软雅黑" charset="-122"/>
                <a:ea typeface="微软雅黑" charset="-122"/>
              </a:rPr>
              <a:t>等。</a:t>
            </a:r>
            <a:endParaRPr lang="zh-CN" altLang="en-US" sz="2800">
              <a:latin typeface="微软雅黑" charset="-122"/>
              <a:ea typeface="微软雅黑" charset="-122"/>
            </a:endParaRPr>
          </a:p>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rPr>
              <a:t>测试覆盖率可以表示测试的充分性，在测试分析报告中作为</a:t>
            </a:r>
            <a:r>
              <a:rPr lang="zh-CN" altLang="en-US" sz="2800">
                <a:solidFill>
                  <a:srgbClr val="FF0000"/>
                </a:solidFill>
                <a:latin typeface="微软雅黑" charset="-122"/>
                <a:ea typeface="微软雅黑" charset="-122"/>
              </a:rPr>
              <a:t>量化指标</a:t>
            </a:r>
            <a:r>
              <a:rPr lang="zh-CN" altLang="en-US" sz="2800">
                <a:latin typeface="微软雅黑" charset="-122"/>
                <a:ea typeface="微软雅黑" charset="-122"/>
              </a:rPr>
              <a:t>的</a:t>
            </a:r>
            <a:r>
              <a:rPr lang="zh-CN" altLang="en-US" sz="2800">
                <a:latin typeface="微软雅黑" charset="-122"/>
                <a:ea typeface="微软雅黑" charset="-122"/>
              </a:rPr>
              <a:t>依据。</a:t>
            </a:r>
            <a:endParaRPr lang="zh-CN" altLang="en-US" sz="2800">
              <a:latin typeface="微软雅黑" charset="-122"/>
              <a:ea typeface="微软雅黑" charset="-122"/>
            </a:endParaRPr>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测试</a:t>
            </a:r>
            <a:r>
              <a:rPr lang="zh-CN" altLang="en-US" sz="3000">
                <a:latin typeface="微软雅黑" charset="-122"/>
                <a:ea typeface="微软雅黑" charset="-122"/>
                <a:sym typeface="+mn-ea"/>
              </a:rPr>
              <a:t>覆盖率：</a:t>
            </a:r>
            <a:endParaRPr lang="zh-CN" altLang="en-US" sz="30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逻辑</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覆盖测试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2113915"/>
            <a:ext cx="8068945" cy="4326890"/>
          </a:xfrm>
          <a:prstGeom prst="rect">
            <a:avLst/>
          </a:prstGeom>
        </p:spPr>
        <p:txBody>
          <a:bodyPr wrap="square">
            <a:spAutoFit/>
          </a:bodyPr>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rPr>
              <a:t>一般来说，测试覆盖率越高，效果</a:t>
            </a:r>
            <a:r>
              <a:rPr lang="zh-CN" altLang="en-US" sz="2800">
                <a:latin typeface="微软雅黑" charset="-122"/>
                <a:ea typeface="微软雅黑" charset="-122"/>
              </a:rPr>
              <a:t>越好。</a:t>
            </a:r>
            <a:endParaRPr lang="zh-CN" altLang="en-US" sz="2800">
              <a:latin typeface="微软雅黑" charset="-122"/>
              <a:ea typeface="微软雅黑" charset="-122"/>
            </a:endParaRPr>
          </a:p>
          <a:p>
            <a:pPr marL="457200" lvl="0" indent="-457200" algn="just">
              <a:lnSpc>
                <a:spcPct val="170000"/>
              </a:lnSpc>
              <a:buClr>
                <a:srgbClr val="000000"/>
              </a:buClr>
              <a:buFont typeface="Arial" panose="020B0704020202020204" pitchFamily="34" charset="0"/>
              <a:buChar char="•"/>
            </a:pPr>
            <a:r>
              <a:rPr lang="zh-CN" altLang="en-US" sz="2800">
                <a:solidFill>
                  <a:schemeClr val="accent5"/>
                </a:solidFill>
                <a:latin typeface="微软雅黑" charset="-122"/>
                <a:ea typeface="微软雅黑" charset="-122"/>
              </a:rPr>
              <a:t>功能点覆盖率</a:t>
            </a:r>
            <a:r>
              <a:rPr lang="zh-CN" altLang="en-US" sz="2800">
                <a:latin typeface="微软雅黑" charset="-122"/>
                <a:ea typeface="微软雅黑" charset="-122"/>
              </a:rPr>
              <a:t>：</a:t>
            </a:r>
            <a:endParaRPr lang="zh-CN" altLang="en-US" sz="2800">
              <a:latin typeface="微软雅黑" charset="-122"/>
              <a:ea typeface="微软雅黑" charset="-122"/>
            </a:endParaRPr>
          </a:p>
          <a:p>
            <a:pPr lvl="1" indent="457200" algn="just">
              <a:lnSpc>
                <a:spcPct val="170000"/>
              </a:lnSpc>
              <a:buClr>
                <a:srgbClr val="000000"/>
              </a:buClr>
              <a:buFont typeface="Arial" panose="020B0704020202020204" pitchFamily="34" charset="0"/>
              <a:buNone/>
            </a:pPr>
            <a:r>
              <a:rPr lang="zh-CN" altLang="en-US" sz="2600">
                <a:latin typeface="微软雅黑" charset="-122"/>
                <a:ea typeface="微软雅黑" charset="-122"/>
              </a:rPr>
              <a:t>用于表示软件已经实现的功能与软件需求实现的功能之间的比例关系。</a:t>
            </a:r>
            <a:endParaRPr lang="zh-CN" altLang="en-US" sz="2600">
              <a:latin typeface="微软雅黑" charset="-122"/>
              <a:ea typeface="微软雅黑" charset="-122"/>
            </a:endParaRPr>
          </a:p>
          <a:p>
            <a:pPr marL="457200" lvl="0" indent="-457200" algn="just">
              <a:lnSpc>
                <a:spcPct val="170000"/>
              </a:lnSpc>
              <a:buClr>
                <a:srgbClr val="000000"/>
              </a:buClr>
              <a:buFont typeface="Arial" panose="020B0704020202020204" pitchFamily="34" charset="0"/>
              <a:buChar char="•"/>
            </a:pPr>
            <a:r>
              <a:rPr lang="zh-CN" altLang="en-US" sz="2800">
                <a:solidFill>
                  <a:schemeClr val="accent5"/>
                </a:solidFill>
                <a:latin typeface="微软雅黑" charset="-122"/>
                <a:ea typeface="微软雅黑" charset="-122"/>
              </a:rPr>
              <a:t>结构覆盖率</a:t>
            </a:r>
            <a:r>
              <a:rPr lang="zh-CN" altLang="en-US" sz="2800">
                <a:latin typeface="微软雅黑" charset="-122"/>
                <a:ea typeface="微软雅黑" charset="-122"/>
              </a:rPr>
              <a:t>：</a:t>
            </a:r>
            <a:endParaRPr lang="zh-CN" altLang="en-US" sz="2800">
              <a:latin typeface="微软雅黑" charset="-122"/>
              <a:ea typeface="微软雅黑" charset="-122"/>
            </a:endParaRPr>
          </a:p>
          <a:p>
            <a:pPr lvl="1" indent="457200" algn="just">
              <a:lnSpc>
                <a:spcPct val="170000"/>
              </a:lnSpc>
              <a:buClr>
                <a:srgbClr val="000000"/>
              </a:buClr>
              <a:buFont typeface="Arial" panose="020B0704020202020204" pitchFamily="34" charset="0"/>
              <a:buNone/>
            </a:pPr>
            <a:r>
              <a:rPr lang="zh-CN" altLang="en-US" sz="2600">
                <a:latin typeface="微软雅黑" charset="-122"/>
                <a:ea typeface="微软雅黑" charset="-122"/>
              </a:rPr>
              <a:t>语句覆盖率、分支覆盖率、循环覆盖率等。</a:t>
            </a:r>
            <a:endParaRPr lang="zh-CN" altLang="en-US" sz="2600">
              <a:latin typeface="微软雅黑" charset="-122"/>
              <a:ea typeface="微软雅黑" charset="-122"/>
            </a:endParaRPr>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测试</a:t>
            </a:r>
            <a:r>
              <a:rPr lang="zh-CN" altLang="en-US" sz="3000">
                <a:latin typeface="微软雅黑" charset="-122"/>
                <a:ea typeface="微软雅黑" charset="-122"/>
                <a:sym typeface="+mn-ea"/>
              </a:rPr>
              <a:t>覆盖率：</a:t>
            </a:r>
            <a:endParaRPr lang="zh-CN" altLang="en-US" sz="30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
                                            <p:txEl>
                                              <p:pRg st="3" end="3"/>
                                            </p:txEl>
                                          </p:spTgt>
                                        </p:tgtEl>
                                        <p:attrNameLst>
                                          <p:attrName>style.visibility</p:attrName>
                                        </p:attrNameLst>
                                      </p:cBhvr>
                                      <p:to>
                                        <p:strVal val="visible"/>
                                      </p:to>
                                    </p:set>
                                    <p:animEffect transition="in" filter="blinds(horizontal)">
                                      <p:cBhvr>
                                        <p:cTn id="10" dur="500"/>
                                        <p:tgtEl>
                                          <p:spTgt spid="10">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blinds(horizontal)">
                                      <p:cBhvr>
                                        <p:cTn id="15" dur="500"/>
                                        <p:tgtEl>
                                          <p:spTgt spid="1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
                                            <p:txEl>
                                              <p:pRg st="4" end="4"/>
                                            </p:txEl>
                                          </p:spTgt>
                                        </p:tgtEl>
                                        <p:attrNameLst>
                                          <p:attrName>style.visibility</p:attrName>
                                        </p:attrNameLst>
                                      </p:cBhvr>
                                      <p:to>
                                        <p:strVal val="visible"/>
                                      </p:to>
                                    </p:set>
                                    <p:animEffect transition="in" filter="blinds(horizontal)">
                                      <p:cBhvr>
                                        <p:cTn id="20"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R="0" lvl="0" indent="0" algn="l" defTabSz="914400" rtl="0" eaLnBrk="1" fontAlgn="auto" latinLnBrk="0" hangingPunct="1">
                <a:lnSpc>
                  <a:spcPct val="100000"/>
                </a:lnSpc>
                <a:spcBef>
                  <a:spcPct val="0"/>
                </a:spcBef>
                <a:spcAft>
                  <a:spcPts val="0"/>
                </a:spcAft>
                <a:buClrTx/>
                <a:buSzTx/>
                <a:buFont typeface="+mj-ea"/>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逻辑覆盖测试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2496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191385" y="1873250"/>
            <a:ext cx="8217535" cy="1555750"/>
          </a:xfrm>
          <a:prstGeom prst="rect">
            <a:avLst/>
          </a:prstGeom>
        </p:spPr>
        <p:txBody>
          <a:bodyPr wrap="square">
            <a:spAutoFit/>
          </a:bodyPr>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rPr>
              <a:t>判定（</a:t>
            </a:r>
            <a:r>
              <a:rPr lang="en-US" altLang="zh-CN" sz="2800">
                <a:latin typeface="微软雅黑" charset="-122"/>
                <a:ea typeface="微软雅黑" charset="-122"/>
              </a:rPr>
              <a:t>Decision</a:t>
            </a:r>
            <a:r>
              <a:rPr lang="zh-CN" altLang="en-US" sz="2800">
                <a:latin typeface="微软雅黑" charset="-122"/>
                <a:ea typeface="微软雅黑" charset="-122"/>
              </a:rPr>
              <a:t>）：控制程序语句的</a:t>
            </a:r>
            <a:r>
              <a:rPr lang="zh-CN" altLang="en-US" sz="2800">
                <a:latin typeface="微软雅黑" charset="-122"/>
                <a:ea typeface="微软雅黑" charset="-122"/>
              </a:rPr>
              <a:t>执行路径</a:t>
            </a:r>
            <a:endParaRPr lang="zh-CN" altLang="en-US" sz="2800">
              <a:latin typeface="微软雅黑" charset="-122"/>
              <a:ea typeface="微软雅黑" charset="-122"/>
            </a:endParaRPr>
          </a:p>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rPr>
              <a:t>条件（</a:t>
            </a:r>
            <a:r>
              <a:rPr lang="en-US" altLang="zh-CN" sz="2800">
                <a:latin typeface="微软雅黑" charset="-122"/>
                <a:ea typeface="微软雅黑" charset="-122"/>
              </a:rPr>
              <a:t>Condition</a:t>
            </a:r>
            <a:r>
              <a:rPr lang="zh-CN" altLang="en-US" sz="2800">
                <a:latin typeface="微软雅黑" charset="-122"/>
                <a:ea typeface="微软雅黑" charset="-122"/>
              </a:rPr>
              <a:t>）：判定的组成部分</a:t>
            </a:r>
            <a:endParaRPr lang="en-US" altLang="zh-CN" sz="2800">
              <a:latin typeface="微软雅黑" charset="-122"/>
              <a:ea typeface="微软雅黑" charset="-122"/>
            </a:endParaRPr>
          </a:p>
        </p:txBody>
      </p:sp>
      <p:sp>
        <p:nvSpPr>
          <p:cNvPr id="3" name="文本框 2"/>
          <p:cNvSpPr txBox="1"/>
          <p:nvPr/>
        </p:nvSpPr>
        <p:spPr>
          <a:xfrm>
            <a:off x="2339340" y="101727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判定</a:t>
            </a:r>
            <a:r>
              <a:rPr lang="en-US" altLang="zh-CN" sz="3000">
                <a:latin typeface="微软雅黑" charset="-122"/>
                <a:ea typeface="微软雅黑" charset="-122"/>
                <a:sym typeface="+mn-ea"/>
              </a:rPr>
              <a:t> VS </a:t>
            </a:r>
            <a:r>
              <a:rPr lang="zh-CN" altLang="en-US" sz="3000">
                <a:latin typeface="微软雅黑" charset="-122"/>
                <a:ea typeface="微软雅黑" charset="-122"/>
                <a:sym typeface="+mn-ea"/>
              </a:rPr>
              <a:t>条件：</a:t>
            </a:r>
            <a:endParaRPr lang="zh-CN" altLang="en-US" sz="3000">
              <a:latin typeface="微软雅黑" charset="-122"/>
              <a:ea typeface="微软雅黑" charset="-122"/>
              <a:sym typeface="+mn-ea"/>
            </a:endParaRPr>
          </a:p>
        </p:txBody>
      </p:sp>
      <p:sp>
        <p:nvSpPr>
          <p:cNvPr id="4" name="矩形 3"/>
          <p:cNvSpPr/>
          <p:nvPr/>
        </p:nvSpPr>
        <p:spPr>
          <a:xfrm>
            <a:off x="2191385" y="4330700"/>
            <a:ext cx="8095615" cy="1032510"/>
          </a:xfrm>
          <a:prstGeom prst="rect">
            <a:avLst/>
          </a:prstGeom>
        </p:spPr>
        <p:txBody>
          <a:bodyPr wrap="square">
            <a:spAutoFit/>
          </a:bodyPr>
          <a:p>
            <a:pPr lvl="0" indent="0" algn="just">
              <a:lnSpc>
                <a:spcPct val="170000"/>
              </a:lnSpc>
              <a:buClr>
                <a:srgbClr val="000000"/>
              </a:buClr>
              <a:buFont typeface="Arial" panose="020B0704020202020204" pitchFamily="34" charset="0"/>
              <a:buNone/>
            </a:pPr>
            <a:r>
              <a:rPr lang="en-US" altLang="zh-CN" sz="3600">
                <a:latin typeface="Times New Roman Regular" panose="02020603050405020304" charset="0"/>
                <a:ea typeface="微软雅黑" charset="-122"/>
                <a:cs typeface="Times New Roman Regular" panose="02020603050405020304" charset="0"/>
              </a:rPr>
              <a:t>if ( (a&gt;b) &amp;&amp; (b&gt;c) &amp;&amp; (c&gt;=0) ) { ... }</a:t>
            </a:r>
            <a:endParaRPr lang="en-US" altLang="zh-CN" sz="3600">
              <a:latin typeface="Times New Roman Regular" panose="02020603050405020304" charset="0"/>
              <a:ea typeface="微软雅黑" charset="-122"/>
              <a:cs typeface="Times New Roman Regular" panose="02020603050405020304" charset="0"/>
            </a:endParaRPr>
          </a:p>
        </p:txBody>
      </p:sp>
      <p:sp>
        <p:nvSpPr>
          <p:cNvPr id="5" name="文本框 4"/>
          <p:cNvSpPr txBox="1"/>
          <p:nvPr/>
        </p:nvSpPr>
        <p:spPr>
          <a:xfrm>
            <a:off x="3047365" y="3501390"/>
            <a:ext cx="8306435" cy="823595"/>
          </a:xfrm>
          <a:prstGeom prst="rect">
            <a:avLst/>
          </a:prstGeom>
          <a:noFill/>
        </p:spPr>
        <p:txBody>
          <a:bodyPr wrap="square" rtlCol="0" anchor="t">
            <a:spAutoFit/>
          </a:bodyPr>
          <a:p>
            <a:pPr lvl="0" indent="0" algn="just">
              <a:lnSpc>
                <a:spcPct val="170000"/>
              </a:lnSpc>
              <a:buClr>
                <a:srgbClr val="000000"/>
              </a:buClr>
              <a:buFont typeface="Arial" panose="020B0704020202020204" pitchFamily="34" charset="0"/>
              <a:buNone/>
            </a:pPr>
            <a:r>
              <a:rPr lang="zh-CN" altLang="en-US" sz="2800">
                <a:solidFill>
                  <a:srgbClr val="00B0F0"/>
                </a:solidFill>
                <a:latin typeface="微软雅黑" charset="-122"/>
                <a:ea typeface="微软雅黑" charset="-122"/>
                <a:sym typeface="+mn-ea"/>
              </a:rPr>
              <a:t>由三个条件组成的一个判定</a:t>
            </a:r>
            <a:endParaRPr lang="zh-CN" altLang="en-US" sz="2800">
              <a:solidFill>
                <a:srgbClr val="00B0F0"/>
              </a:solidFill>
              <a:latin typeface="微软雅黑" charset="-122"/>
              <a:ea typeface="微软雅黑" charset="-122"/>
              <a:sym typeface="+mn-ea"/>
            </a:endParaRPr>
          </a:p>
        </p:txBody>
      </p:sp>
      <p:sp>
        <p:nvSpPr>
          <p:cNvPr id="8" name="矩形 7"/>
          <p:cNvSpPr/>
          <p:nvPr/>
        </p:nvSpPr>
        <p:spPr>
          <a:xfrm>
            <a:off x="2922270" y="4701540"/>
            <a:ext cx="1024255" cy="646430"/>
          </a:xfrm>
          <a:prstGeom prst="rect">
            <a:avLst/>
          </a:prstGeom>
          <a:ln w="28575"/>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9" name="矩形 8"/>
          <p:cNvSpPr/>
          <p:nvPr/>
        </p:nvSpPr>
        <p:spPr>
          <a:xfrm>
            <a:off x="4868545" y="4716780"/>
            <a:ext cx="1024255" cy="646430"/>
          </a:xfrm>
          <a:prstGeom prst="rect">
            <a:avLst/>
          </a:prstGeom>
          <a:ln w="28575"/>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11" name="矩形 10"/>
          <p:cNvSpPr/>
          <p:nvPr/>
        </p:nvSpPr>
        <p:spPr>
          <a:xfrm>
            <a:off x="6814820" y="4709160"/>
            <a:ext cx="1317625" cy="646430"/>
          </a:xfrm>
          <a:prstGeom prst="rect">
            <a:avLst/>
          </a:prstGeom>
          <a:ln w="28575"/>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12" name="文本框 11"/>
          <p:cNvSpPr txBox="1"/>
          <p:nvPr/>
        </p:nvSpPr>
        <p:spPr>
          <a:xfrm>
            <a:off x="3061335" y="5897880"/>
            <a:ext cx="1106170" cy="823595"/>
          </a:xfrm>
          <a:prstGeom prst="rect">
            <a:avLst/>
          </a:prstGeom>
          <a:noFill/>
        </p:spPr>
        <p:txBody>
          <a:bodyPr wrap="square" rtlCol="0" anchor="t">
            <a:spAutoFit/>
          </a:bodyPr>
          <a:p>
            <a:pPr lvl="0" indent="0" algn="just">
              <a:lnSpc>
                <a:spcPct val="170000"/>
              </a:lnSpc>
              <a:buClr>
                <a:srgbClr val="000000"/>
              </a:buClr>
              <a:buFont typeface="Arial" panose="020B0704020202020204" pitchFamily="34" charset="0"/>
              <a:buNone/>
            </a:pPr>
            <a:r>
              <a:rPr lang="zh-CN" altLang="en-US" sz="2800">
                <a:solidFill>
                  <a:srgbClr val="00B0F0"/>
                </a:solidFill>
                <a:latin typeface="微软雅黑" charset="-122"/>
                <a:ea typeface="微软雅黑" charset="-122"/>
                <a:sym typeface="+mn-ea"/>
              </a:rPr>
              <a:t>判定</a:t>
            </a:r>
            <a:endParaRPr lang="zh-CN" altLang="en-US" sz="2800">
              <a:solidFill>
                <a:srgbClr val="00B0F0"/>
              </a:solidFill>
              <a:latin typeface="微软雅黑" charset="-122"/>
              <a:ea typeface="微软雅黑" charset="-122"/>
              <a:sym typeface="+mn-ea"/>
            </a:endParaRPr>
          </a:p>
        </p:txBody>
      </p:sp>
      <p:sp>
        <p:nvSpPr>
          <p:cNvPr id="13" name="文本框 12"/>
          <p:cNvSpPr txBox="1"/>
          <p:nvPr/>
        </p:nvSpPr>
        <p:spPr>
          <a:xfrm>
            <a:off x="5829300" y="5897880"/>
            <a:ext cx="1106170" cy="823595"/>
          </a:xfrm>
          <a:prstGeom prst="rect">
            <a:avLst/>
          </a:prstGeom>
          <a:noFill/>
        </p:spPr>
        <p:txBody>
          <a:bodyPr wrap="square" rtlCol="0" anchor="t">
            <a:spAutoFit/>
          </a:bodyPr>
          <a:p>
            <a:pPr lvl="0" indent="0" algn="just">
              <a:lnSpc>
                <a:spcPct val="170000"/>
              </a:lnSpc>
              <a:buClr>
                <a:srgbClr val="000000"/>
              </a:buClr>
              <a:buFont typeface="Arial" panose="020B0704020202020204" pitchFamily="34" charset="0"/>
              <a:buNone/>
            </a:pPr>
            <a:r>
              <a:rPr lang="zh-CN" altLang="en-US" sz="2800">
                <a:solidFill>
                  <a:srgbClr val="00B0F0"/>
                </a:solidFill>
                <a:latin typeface="微软雅黑" charset="-122"/>
                <a:ea typeface="微软雅黑" charset="-122"/>
                <a:sym typeface="+mn-ea"/>
              </a:rPr>
              <a:t>条件</a:t>
            </a:r>
            <a:endParaRPr lang="zh-CN" altLang="en-US" sz="2800">
              <a:solidFill>
                <a:srgbClr val="00B0F0"/>
              </a:solidFill>
              <a:latin typeface="微软雅黑" charset="-122"/>
              <a:ea typeface="微软雅黑" charset="-122"/>
              <a:sym typeface="+mn-ea"/>
            </a:endParaRPr>
          </a:p>
        </p:txBody>
      </p:sp>
      <p:cxnSp>
        <p:nvCxnSpPr>
          <p:cNvPr id="14" name="直接箭头连接符 13"/>
          <p:cNvCxnSpPr>
            <a:endCxn id="8" idx="2"/>
          </p:cNvCxnSpPr>
          <p:nvPr/>
        </p:nvCxnSpPr>
        <p:spPr>
          <a:xfrm flipH="1" flipV="1">
            <a:off x="3434715" y="5347970"/>
            <a:ext cx="2505710" cy="795020"/>
          </a:xfrm>
          <a:prstGeom prst="straightConnector1">
            <a:avLst/>
          </a:prstGeom>
          <a:ln w="34925">
            <a:tailEnd type="arrow" w="med" len="med"/>
          </a:ln>
        </p:spPr>
        <p:style>
          <a:lnRef idx="3">
            <a:schemeClr val="accent1"/>
          </a:lnRef>
          <a:fillRef idx="0">
            <a:srgbClr val="FFFFFF"/>
          </a:fillRef>
          <a:effectRef idx="0">
            <a:srgbClr val="FFFFFF"/>
          </a:effectRef>
          <a:fontRef idx="minor">
            <a:schemeClr val="tx1"/>
          </a:fontRef>
        </p:style>
      </p:cxnSp>
      <p:cxnSp>
        <p:nvCxnSpPr>
          <p:cNvPr id="15" name="直接箭头连接符 14"/>
          <p:cNvCxnSpPr>
            <a:endCxn id="9" idx="2"/>
          </p:cNvCxnSpPr>
          <p:nvPr/>
        </p:nvCxnSpPr>
        <p:spPr>
          <a:xfrm flipH="1" flipV="1">
            <a:off x="5380990" y="5363210"/>
            <a:ext cx="842645" cy="807085"/>
          </a:xfrm>
          <a:prstGeom prst="straightConnector1">
            <a:avLst/>
          </a:prstGeom>
          <a:ln w="34925">
            <a:tailEnd type="arrow" w="med" len="med"/>
          </a:ln>
        </p:spPr>
        <p:style>
          <a:lnRef idx="3">
            <a:schemeClr val="accent1"/>
          </a:lnRef>
          <a:fillRef idx="0">
            <a:srgbClr val="FFFFFF"/>
          </a:fillRef>
          <a:effectRef idx="0">
            <a:srgbClr val="FFFFFF"/>
          </a:effectRef>
          <a:fontRef idx="minor">
            <a:schemeClr val="tx1"/>
          </a:fontRef>
        </p:style>
      </p:cxnSp>
      <p:cxnSp>
        <p:nvCxnSpPr>
          <p:cNvPr id="16" name="直接箭头连接符 15"/>
          <p:cNvCxnSpPr>
            <a:endCxn id="11" idx="2"/>
          </p:cNvCxnSpPr>
          <p:nvPr/>
        </p:nvCxnSpPr>
        <p:spPr>
          <a:xfrm flipV="1">
            <a:off x="6358255" y="5355590"/>
            <a:ext cx="1115695" cy="760730"/>
          </a:xfrm>
          <a:prstGeom prst="straightConnector1">
            <a:avLst/>
          </a:prstGeom>
          <a:ln w="34925">
            <a:tailEnd type="arrow" w="med" len="med"/>
          </a:ln>
        </p:spPr>
        <p:style>
          <a:lnRef idx="3">
            <a:schemeClr val="accent1"/>
          </a:lnRef>
          <a:fillRef idx="0">
            <a:srgbClr val="FFFFFF"/>
          </a:fillRef>
          <a:effectRef idx="0">
            <a:srgbClr val="FFFFFF"/>
          </a:effectRef>
          <a:fontRef idx="minor">
            <a:schemeClr val="tx1"/>
          </a:fontRef>
        </p:style>
      </p:cxnSp>
      <p:sp>
        <p:nvSpPr>
          <p:cNvPr id="17" name="矩形 16"/>
          <p:cNvSpPr/>
          <p:nvPr/>
        </p:nvSpPr>
        <p:spPr>
          <a:xfrm>
            <a:off x="2599055" y="4566920"/>
            <a:ext cx="5861050" cy="929640"/>
          </a:xfrm>
          <a:prstGeom prst="rect">
            <a:avLst/>
          </a:prstGeom>
          <a:ln w="34925">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cxnSp>
        <p:nvCxnSpPr>
          <p:cNvPr id="18" name="直接箭头连接符 17"/>
          <p:cNvCxnSpPr/>
          <p:nvPr/>
        </p:nvCxnSpPr>
        <p:spPr>
          <a:xfrm flipV="1">
            <a:off x="3434715" y="5496560"/>
            <a:ext cx="0" cy="673735"/>
          </a:xfrm>
          <a:prstGeom prst="straightConnector1">
            <a:avLst/>
          </a:prstGeom>
          <a:ln w="34925">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par>
                          <p:cTn id="28" fill="hold">
                            <p:stCondLst>
                              <p:cond delay="1000"/>
                            </p:stCondLst>
                            <p:childTnLst>
                              <p:par>
                                <p:cTn id="29" presetID="3" presetClass="entr" presetSubtype="10"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linds(horizontal)">
                                      <p:cBhvr>
                                        <p:cTn id="31" dur="500"/>
                                        <p:tgtEl>
                                          <p:spTgt spid="15"/>
                                        </p:tgtEl>
                                      </p:cBhvr>
                                    </p:animEffect>
                                  </p:childTnLst>
                                </p:cTn>
                              </p:par>
                            </p:childTnLst>
                          </p:cTn>
                        </p:par>
                        <p:par>
                          <p:cTn id="32" fill="hold">
                            <p:stCondLst>
                              <p:cond delay="1500"/>
                            </p:stCondLst>
                            <p:childTnLst>
                              <p:par>
                                <p:cTn id="33" presetID="3" presetClass="entr" presetSubtype="1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linds(horizontal)">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linds(horizontal)">
                                      <p:cBhvr>
                                        <p:cTn id="40" dur="500"/>
                                        <p:tgtEl>
                                          <p:spTgt spid="17"/>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childTnLst>
                          </p:cTn>
                        </p:par>
                        <p:par>
                          <p:cTn id="45" fill="hold">
                            <p:stCondLst>
                              <p:cond delay="1000"/>
                            </p:stCondLst>
                            <p:childTnLst>
                              <p:par>
                                <p:cTn id="46" presetID="3" presetClass="entr" presetSubtype="5"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vertical)">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linds(horizontal)">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3" grpId="0"/>
      <p:bldP spid="12" grpId="0"/>
      <p:bldP spid="17" grpId="0" animBg="1"/>
      <p:bldP spid="5"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custDataLst>
              <p:tags r:id="rId1"/>
            </p:custDataLst>
          </p:nvPr>
        </p:nvPicPr>
        <p:blipFill>
          <a:blip r:embed="rId2"/>
          <a:stretch>
            <a:fillRect/>
          </a:stretch>
        </p:blipFill>
        <p:spPr>
          <a:xfrm>
            <a:off x="7914640" y="2559685"/>
            <a:ext cx="4167505" cy="1864995"/>
          </a:xfrm>
          <a:prstGeom prst="rect">
            <a:avLst/>
          </a:prstGeom>
        </p:spPr>
      </p:pic>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逻辑</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覆盖测试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796290" y="2146935"/>
            <a:ext cx="1272540" cy="770890"/>
          </a:xfrm>
          <a:prstGeom prst="rect">
            <a:avLst/>
          </a:prstGeom>
        </p:spPr>
        <p:txBody>
          <a:bodyPr wrap="square">
            <a:spAutoFit/>
          </a:bodyPr>
          <a:p>
            <a:pPr lvl="0" indent="0" algn="just">
              <a:lnSpc>
                <a:spcPct val="170000"/>
              </a:lnSpc>
              <a:buClr>
                <a:srgbClr val="000000"/>
              </a:buClr>
              <a:buFont typeface="Arial" panose="020B0704020202020204" pitchFamily="34" charset="0"/>
              <a:buNone/>
            </a:pPr>
            <a:r>
              <a:rPr lang="zh-CN" altLang="en-US" sz="2600">
                <a:latin typeface="微软雅黑" charset="-122"/>
                <a:ea typeface="微软雅黑" charset="-122"/>
              </a:rPr>
              <a:t>起始</a:t>
            </a:r>
            <a:r>
              <a:rPr lang="zh-CN" altLang="en-US" sz="2600">
                <a:latin typeface="微软雅黑" charset="-122"/>
                <a:ea typeface="微软雅黑" charset="-122"/>
              </a:rPr>
              <a:t>框</a:t>
            </a:r>
            <a:endParaRPr lang="zh-CN" altLang="en-US" sz="2600">
              <a:latin typeface="微软雅黑" charset="-122"/>
              <a:ea typeface="微软雅黑" charset="-122"/>
            </a:endParaRPr>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程序</a:t>
            </a:r>
            <a:r>
              <a:rPr lang="zh-CN" altLang="en-US" sz="3000">
                <a:latin typeface="微软雅黑" charset="-122"/>
                <a:ea typeface="微软雅黑" charset="-122"/>
                <a:sym typeface="+mn-ea"/>
              </a:rPr>
              <a:t>流程图：</a:t>
            </a:r>
            <a:endParaRPr lang="zh-CN" altLang="en-US" sz="3000">
              <a:latin typeface="微软雅黑" charset="-122"/>
              <a:ea typeface="微软雅黑" charset="-122"/>
              <a:sym typeface="+mn-ea"/>
            </a:endParaRPr>
          </a:p>
        </p:txBody>
      </p:sp>
      <p:pic>
        <p:nvPicPr>
          <p:cNvPr id="5" name="图片 4"/>
          <p:cNvPicPr>
            <a:picLocks noChangeAspect="1"/>
          </p:cNvPicPr>
          <p:nvPr>
            <p:custDataLst>
              <p:tags r:id="rId3"/>
            </p:custDataLst>
          </p:nvPr>
        </p:nvPicPr>
        <p:blipFill>
          <a:blip r:embed="rId4"/>
          <a:stretch>
            <a:fillRect/>
          </a:stretch>
        </p:blipFill>
        <p:spPr>
          <a:xfrm>
            <a:off x="429260" y="3263900"/>
            <a:ext cx="2000250" cy="1871980"/>
          </a:xfrm>
          <a:prstGeom prst="rect">
            <a:avLst/>
          </a:prstGeom>
        </p:spPr>
      </p:pic>
      <p:sp>
        <p:nvSpPr>
          <p:cNvPr id="8" name="矩形 7"/>
          <p:cNvSpPr/>
          <p:nvPr>
            <p:custDataLst>
              <p:tags r:id="rId5"/>
            </p:custDataLst>
          </p:nvPr>
        </p:nvSpPr>
        <p:spPr>
          <a:xfrm>
            <a:off x="3430905" y="2146300"/>
            <a:ext cx="1272540" cy="770890"/>
          </a:xfrm>
          <a:prstGeom prst="rect">
            <a:avLst/>
          </a:prstGeom>
        </p:spPr>
        <p:txBody>
          <a:bodyPr wrap="square">
            <a:spAutoFit/>
          </a:bodyPr>
          <a:p>
            <a:pPr lvl="0" indent="0" algn="just">
              <a:lnSpc>
                <a:spcPct val="170000"/>
              </a:lnSpc>
              <a:buClr>
                <a:srgbClr val="000000"/>
              </a:buClr>
              <a:buFont typeface="Arial" panose="020B0704020202020204" pitchFamily="34" charset="0"/>
              <a:buNone/>
            </a:pPr>
            <a:r>
              <a:rPr lang="zh-CN" altLang="en-US" sz="2600">
                <a:latin typeface="微软雅黑" charset="-122"/>
                <a:ea typeface="微软雅黑" charset="-122"/>
              </a:rPr>
              <a:t>终止框</a:t>
            </a:r>
            <a:endParaRPr lang="zh-CN" altLang="en-US" sz="2600">
              <a:latin typeface="微软雅黑" charset="-122"/>
              <a:ea typeface="微软雅黑" charset="-122"/>
            </a:endParaRPr>
          </a:p>
        </p:txBody>
      </p:sp>
      <p:sp>
        <p:nvSpPr>
          <p:cNvPr id="11" name="矩形 10"/>
          <p:cNvSpPr/>
          <p:nvPr>
            <p:custDataLst>
              <p:tags r:id="rId6"/>
            </p:custDataLst>
          </p:nvPr>
        </p:nvSpPr>
        <p:spPr>
          <a:xfrm>
            <a:off x="6197600" y="2146300"/>
            <a:ext cx="1272540" cy="770890"/>
          </a:xfrm>
          <a:prstGeom prst="rect">
            <a:avLst/>
          </a:prstGeom>
        </p:spPr>
        <p:txBody>
          <a:bodyPr wrap="square">
            <a:spAutoFit/>
          </a:bodyPr>
          <a:p>
            <a:pPr lvl="0" indent="0" algn="just">
              <a:lnSpc>
                <a:spcPct val="170000"/>
              </a:lnSpc>
              <a:buClr>
                <a:srgbClr val="000000"/>
              </a:buClr>
              <a:buFont typeface="Arial" panose="020B0704020202020204" pitchFamily="34" charset="0"/>
              <a:buNone/>
            </a:pPr>
            <a:r>
              <a:rPr lang="zh-CN" altLang="en-US" sz="2600">
                <a:latin typeface="微软雅黑" charset="-122"/>
                <a:ea typeface="微软雅黑" charset="-122"/>
              </a:rPr>
              <a:t>执行框</a:t>
            </a:r>
            <a:endParaRPr lang="zh-CN" altLang="en-US" sz="2600">
              <a:latin typeface="微软雅黑" charset="-122"/>
              <a:ea typeface="微软雅黑" charset="-122"/>
            </a:endParaRPr>
          </a:p>
        </p:txBody>
      </p:sp>
      <p:pic>
        <p:nvPicPr>
          <p:cNvPr id="13" name="图片 12"/>
          <p:cNvPicPr>
            <a:picLocks noChangeAspect="1"/>
          </p:cNvPicPr>
          <p:nvPr>
            <p:custDataLst>
              <p:tags r:id="rId7"/>
            </p:custDataLst>
          </p:nvPr>
        </p:nvPicPr>
        <p:blipFill>
          <a:blip r:embed="rId8"/>
          <a:stretch>
            <a:fillRect/>
          </a:stretch>
        </p:blipFill>
        <p:spPr>
          <a:xfrm>
            <a:off x="3211195" y="3077210"/>
            <a:ext cx="1837055" cy="1764030"/>
          </a:xfrm>
          <a:prstGeom prst="rect">
            <a:avLst/>
          </a:prstGeom>
        </p:spPr>
      </p:pic>
      <p:sp>
        <p:nvSpPr>
          <p:cNvPr id="15" name="矩形 14"/>
          <p:cNvSpPr/>
          <p:nvPr>
            <p:custDataLst>
              <p:tags r:id="rId9"/>
            </p:custDataLst>
          </p:nvPr>
        </p:nvSpPr>
        <p:spPr>
          <a:xfrm>
            <a:off x="9345930" y="2146300"/>
            <a:ext cx="1272540" cy="770890"/>
          </a:xfrm>
          <a:prstGeom prst="rect">
            <a:avLst/>
          </a:prstGeom>
        </p:spPr>
        <p:txBody>
          <a:bodyPr wrap="square">
            <a:spAutoFit/>
          </a:bodyPr>
          <a:p>
            <a:pPr lvl="0" indent="0" algn="just">
              <a:lnSpc>
                <a:spcPct val="170000"/>
              </a:lnSpc>
              <a:buClr>
                <a:srgbClr val="000000"/>
              </a:buClr>
              <a:buFont typeface="Arial" panose="020B0704020202020204" pitchFamily="34" charset="0"/>
              <a:buNone/>
            </a:pPr>
            <a:r>
              <a:rPr lang="zh-CN" altLang="en-US" sz="2600">
                <a:latin typeface="微软雅黑" charset="-122"/>
                <a:ea typeface="微软雅黑" charset="-122"/>
              </a:rPr>
              <a:t>判别框</a:t>
            </a:r>
            <a:endParaRPr lang="zh-CN" altLang="en-US" sz="2600">
              <a:latin typeface="微软雅黑" charset="-122"/>
              <a:ea typeface="微软雅黑" charset="-122"/>
            </a:endParaRPr>
          </a:p>
        </p:txBody>
      </p:sp>
      <p:pic>
        <p:nvPicPr>
          <p:cNvPr id="16" name="图片 15"/>
          <p:cNvPicPr>
            <a:picLocks noChangeAspect="1"/>
          </p:cNvPicPr>
          <p:nvPr>
            <p:custDataLst>
              <p:tags r:id="rId10"/>
            </p:custDataLst>
          </p:nvPr>
        </p:nvPicPr>
        <p:blipFill>
          <a:blip r:embed="rId11"/>
          <a:stretch>
            <a:fillRect/>
          </a:stretch>
        </p:blipFill>
        <p:spPr>
          <a:xfrm>
            <a:off x="6010275" y="2950845"/>
            <a:ext cx="1651000" cy="2294255"/>
          </a:xfrm>
          <a:prstGeom prst="rect">
            <a:avLst/>
          </a:prstGeom>
        </p:spPr>
      </p:pic>
    </p:spTree>
  </p:cSld>
  <p:clrMapOvr>
    <a:masterClrMapping/>
  </p:clrMapOvr>
  <p:transition advTm="36034"/>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4758055" y="-186690"/>
            <a:ext cx="5531485" cy="7250430"/>
          </a:xfrm>
          <a:prstGeom prst="rect">
            <a:avLst/>
          </a:prstGeom>
        </p:spPr>
      </p:pic>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逻辑</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覆盖测试</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339340" y="120269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程序</a:t>
            </a:r>
            <a:r>
              <a:rPr lang="zh-CN" altLang="en-US" sz="3000">
                <a:latin typeface="微软雅黑" charset="-122"/>
                <a:ea typeface="微软雅黑" charset="-122"/>
                <a:sym typeface="+mn-ea"/>
              </a:rPr>
              <a:t>流程图：</a:t>
            </a:r>
            <a:endParaRPr lang="zh-CN" altLang="en-US" sz="3000">
              <a:latin typeface="微软雅黑" charset="-122"/>
              <a:ea typeface="微软雅黑" charset="-122"/>
              <a:sym typeface="+mn-ea"/>
            </a:endParaRPr>
          </a:p>
        </p:txBody>
      </p:sp>
      <p:sp>
        <p:nvSpPr>
          <p:cNvPr id="9" name="文本框 8"/>
          <p:cNvSpPr txBox="1"/>
          <p:nvPr>
            <p:custDataLst>
              <p:tags r:id="rId3"/>
            </p:custDataLst>
          </p:nvPr>
        </p:nvSpPr>
        <p:spPr>
          <a:xfrm>
            <a:off x="429260" y="2861310"/>
            <a:ext cx="7374890" cy="2168525"/>
          </a:xfrm>
          <a:prstGeom prst="rect">
            <a:avLst/>
          </a:prstGeom>
          <a:noFill/>
        </p:spPr>
        <p:txBody>
          <a:bodyPr wrap="square" rtlCol="0" anchor="t">
            <a:spAutoFit/>
          </a:bodyPr>
          <a:p>
            <a:pPr lvl="0" indent="0" algn="just">
              <a:lnSpc>
                <a:spcPct val="150000"/>
              </a:lnSpc>
              <a:buFont typeface="Arial" panose="020B0704020202020204" pitchFamily="34" charset="0"/>
              <a:buNone/>
            </a:pPr>
            <a:r>
              <a:rPr lang="en-US" altLang="zh-CN" sz="3000">
                <a:latin typeface="微软雅黑" charset="-122"/>
                <a:ea typeface="微软雅黑" charset="-122"/>
                <a:sym typeface="+mn-ea"/>
              </a:rPr>
              <a:t>for(i=0;i&lt;5;i++){</a:t>
            </a:r>
            <a:endParaRPr lang="en-US" altLang="zh-CN" sz="3000">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sz="3000">
                <a:latin typeface="微软雅黑" charset="-122"/>
                <a:ea typeface="微软雅黑" charset="-122"/>
                <a:sym typeface="+mn-ea"/>
              </a:rPr>
              <a:t>   x++;</a:t>
            </a:r>
            <a:endParaRPr lang="en-US" altLang="zh-CN" sz="3000">
              <a:latin typeface="微软雅黑" charset="-122"/>
              <a:ea typeface="微软雅黑" charset="-122"/>
              <a:sym typeface="+mn-ea"/>
            </a:endParaRPr>
          </a:p>
          <a:p>
            <a:pPr lvl="0" indent="0" algn="just">
              <a:lnSpc>
                <a:spcPct val="150000"/>
              </a:lnSpc>
              <a:buFont typeface="Arial" panose="020B0704020202020204" pitchFamily="34" charset="0"/>
              <a:buNone/>
            </a:pPr>
            <a:r>
              <a:rPr lang="en-US" altLang="zh-CN" sz="3000">
                <a:latin typeface="微软雅黑" charset="-122"/>
                <a:ea typeface="微软雅黑" charset="-122"/>
                <a:sym typeface="+mn-ea"/>
              </a:rPr>
              <a:t>}</a:t>
            </a:r>
            <a:endParaRPr lang="en-US" altLang="zh-CN" sz="30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①</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语句覆盖（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SC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3665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519680" y="1502410"/>
            <a:ext cx="7781925" cy="5217160"/>
          </a:xfrm>
          <a:prstGeom prst="rect">
            <a:avLst/>
          </a:prstGeom>
          <a:ln>
            <a:solidFill>
              <a:schemeClr val="tx1">
                <a:lumMod val="50000"/>
                <a:lumOff val="50000"/>
              </a:schemeClr>
            </a:solidFill>
          </a:ln>
        </p:spPr>
        <p:txBody>
          <a:bodyPr wrap="square">
            <a:spAutoFit/>
          </a:bodyPr>
          <a:p>
            <a:pPr lvl="0" indent="0" algn="just">
              <a:lnSpc>
                <a:spcPct val="170000"/>
              </a:lnSpc>
              <a:buClr>
                <a:srgbClr val="000000"/>
              </a:buClr>
              <a:buFont typeface="Arial" panose="020B0704020202020204" pitchFamily="34" charset="0"/>
              <a:buNone/>
            </a:pPr>
            <a:r>
              <a:rPr lang="en-US" altLang="zh-CN" sz="2800">
                <a:latin typeface="微软雅黑" charset="-122"/>
                <a:ea typeface="微软雅黑" charset="-122"/>
              </a:rPr>
              <a:t>public static int exa</a:t>
            </a:r>
            <a:r>
              <a:rPr lang="en-US" altLang="zh-CN" sz="2800">
                <a:latin typeface="微软雅黑" charset="-122"/>
                <a:ea typeface="微软雅黑" charset="-122"/>
              </a:rPr>
              <a:t>mple(int A, int B, int X) {</a:t>
            </a:r>
            <a:endParaRPr lang="en-US" altLang="zh-CN" sz="2800">
              <a:latin typeface="微软雅黑" charset="-122"/>
              <a:ea typeface="微软雅黑" charset="-122"/>
            </a:endParaRPr>
          </a:p>
          <a:p>
            <a:pPr lvl="0" indent="457200" algn="just">
              <a:lnSpc>
                <a:spcPct val="170000"/>
              </a:lnSpc>
              <a:buClr>
                <a:srgbClr val="000000"/>
              </a:buClr>
              <a:buFont typeface="Arial" panose="020B0704020202020204" pitchFamily="34" charset="0"/>
              <a:buNone/>
            </a:pPr>
            <a:r>
              <a:rPr lang="en-US" altLang="zh-CN" sz="2800">
                <a:latin typeface="微软雅黑" charset="-122"/>
                <a:ea typeface="微软雅黑" charset="-122"/>
              </a:rPr>
              <a:t>if( ( A &gt; 1) &amp;&amp; (B == 0)) {</a:t>
            </a:r>
            <a:endParaRPr lang="en-US" altLang="zh-CN" sz="2800">
              <a:latin typeface="微软雅黑" charset="-122"/>
              <a:ea typeface="微软雅黑" charset="-122"/>
            </a:endParaRPr>
          </a:p>
          <a:p>
            <a:pPr marL="457200" lvl="1" indent="457200" algn="just">
              <a:lnSpc>
                <a:spcPct val="170000"/>
              </a:lnSpc>
              <a:buClr>
                <a:srgbClr val="000000"/>
              </a:buClr>
              <a:buFont typeface="Arial" panose="020B0704020202020204" pitchFamily="34" charset="0"/>
              <a:buNone/>
            </a:pPr>
            <a:r>
              <a:rPr lang="en-US" altLang="zh-CN" sz="2800">
                <a:latin typeface="微软雅黑" charset="-122"/>
                <a:ea typeface="微软雅黑" charset="-122"/>
              </a:rPr>
              <a:t>X = X / A; }</a:t>
            </a:r>
            <a:endParaRPr lang="en-US" altLang="zh-CN" sz="2800">
              <a:latin typeface="微软雅黑" charset="-122"/>
              <a:ea typeface="微软雅黑" charset="-122"/>
            </a:endParaRPr>
          </a:p>
          <a:p>
            <a:pPr lvl="0" indent="457200" algn="just">
              <a:lnSpc>
                <a:spcPct val="170000"/>
              </a:lnSpc>
              <a:buClr>
                <a:srgbClr val="000000"/>
              </a:buClr>
              <a:buFont typeface="Arial" panose="020B0704020202020204" pitchFamily="34" charset="0"/>
              <a:buNone/>
            </a:pPr>
            <a:r>
              <a:rPr lang="en-US" altLang="zh-CN" sz="2800">
                <a:latin typeface="微软雅黑" charset="-122"/>
                <a:ea typeface="微软雅黑" charset="-122"/>
              </a:rPr>
              <a:t>if (( A == 2) || ( X &gt; 1 )) {       </a:t>
            </a:r>
            <a:endParaRPr lang="en-US" altLang="zh-CN" sz="2800">
              <a:latin typeface="微软雅黑" charset="-122"/>
              <a:ea typeface="微软雅黑" charset="-122"/>
            </a:endParaRPr>
          </a:p>
          <a:p>
            <a:pPr marL="457200" lvl="1" indent="457200" algn="just">
              <a:lnSpc>
                <a:spcPct val="170000"/>
              </a:lnSpc>
              <a:buClr>
                <a:srgbClr val="000000"/>
              </a:buClr>
              <a:buFont typeface="Arial" panose="020B0704020202020204" pitchFamily="34" charset="0"/>
              <a:buNone/>
            </a:pPr>
            <a:r>
              <a:rPr lang="en-US" altLang="zh-CN" sz="2800">
                <a:latin typeface="微软雅黑" charset="-122"/>
                <a:ea typeface="微软雅黑" charset="-122"/>
              </a:rPr>
              <a:t>X = X + 1; }</a:t>
            </a:r>
            <a:endParaRPr lang="en-US" altLang="zh-CN" sz="2800">
              <a:latin typeface="微软雅黑" charset="-122"/>
              <a:ea typeface="微软雅黑" charset="-122"/>
            </a:endParaRPr>
          </a:p>
          <a:p>
            <a:pPr lvl="0" indent="457200" algn="just">
              <a:lnSpc>
                <a:spcPct val="170000"/>
              </a:lnSpc>
              <a:buClr>
                <a:srgbClr val="000000"/>
              </a:buClr>
              <a:buFont typeface="Arial" panose="020B0704020202020204" pitchFamily="34" charset="0"/>
              <a:buNone/>
            </a:pPr>
            <a:r>
              <a:rPr lang="en-US" altLang="zh-CN" sz="2800">
                <a:latin typeface="微软雅黑" charset="-122"/>
                <a:ea typeface="微软雅黑" charset="-122"/>
              </a:rPr>
              <a:t>return X;</a:t>
            </a:r>
            <a:endParaRPr lang="en-US" altLang="zh-CN" sz="2800">
              <a:latin typeface="微软雅黑" charset="-122"/>
              <a:ea typeface="微软雅黑" charset="-122"/>
            </a:endParaRPr>
          </a:p>
          <a:p>
            <a:pPr lvl="0" indent="0" algn="just">
              <a:lnSpc>
                <a:spcPct val="170000"/>
              </a:lnSpc>
              <a:buClr>
                <a:srgbClr val="000000"/>
              </a:buClr>
              <a:buFont typeface="Arial" panose="020B0704020202020204" pitchFamily="34" charset="0"/>
              <a:buNone/>
            </a:pPr>
            <a:r>
              <a:rPr lang="en-US" altLang="zh-CN" sz="2800">
                <a:latin typeface="微软雅黑" charset="-122"/>
                <a:ea typeface="微软雅黑" charset="-122"/>
              </a:rPr>
              <a:t>}</a:t>
            </a:r>
            <a:endParaRPr lang="en-US" altLang="zh-CN" sz="2800">
              <a:latin typeface="微软雅黑" charset="-122"/>
              <a:ea typeface="微软雅黑" charset="-122"/>
            </a:endParaRPr>
          </a:p>
        </p:txBody>
      </p:sp>
      <p:sp>
        <p:nvSpPr>
          <p:cNvPr id="3" name="文本框 2"/>
          <p:cNvSpPr txBox="1"/>
          <p:nvPr/>
        </p:nvSpPr>
        <p:spPr>
          <a:xfrm>
            <a:off x="2076450" y="844550"/>
            <a:ext cx="7374890" cy="783590"/>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3000">
                <a:latin typeface="微软雅黑" charset="-122"/>
                <a:ea typeface="微软雅黑" charset="-122"/>
                <a:sym typeface="+mn-ea"/>
              </a:rPr>
              <a:t>例子</a:t>
            </a:r>
            <a:r>
              <a:rPr lang="zh-CN" altLang="en-US" sz="3000">
                <a:latin typeface="微软雅黑" charset="-122"/>
                <a:ea typeface="微软雅黑" charset="-122"/>
                <a:sym typeface="+mn-ea"/>
              </a:rPr>
              <a:t>程序：</a:t>
            </a:r>
            <a:endParaRPr lang="zh-CN" altLang="en-US" sz="30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①</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语句覆盖（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SC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文本框 4"/>
          <p:cNvSpPr txBox="1"/>
          <p:nvPr/>
        </p:nvSpPr>
        <p:spPr>
          <a:xfrm>
            <a:off x="3639185" y="287655"/>
            <a:ext cx="2713990" cy="521970"/>
          </a:xfrm>
          <a:prstGeom prst="rect">
            <a:avLst/>
          </a:prstGeom>
          <a:noFill/>
        </p:spPr>
        <p:txBody>
          <a:bodyPr wrap="square" rtlCol="0" anchor="t">
            <a:spAutoFit/>
          </a:bodyPr>
          <a:p>
            <a:r>
              <a:rPr lang="zh-CN" altLang="en-US" sz="2800">
                <a:latin typeface="微软雅黑" charset="-122"/>
                <a:ea typeface="微软雅黑" charset="-122"/>
                <a:sym typeface="+mn-ea"/>
              </a:rPr>
              <a:t>程序</a:t>
            </a:r>
            <a:r>
              <a:rPr lang="zh-CN" altLang="en-US" sz="2800">
                <a:latin typeface="微软雅黑" charset="-122"/>
                <a:ea typeface="微软雅黑" charset="-122"/>
                <a:sym typeface="+mn-ea"/>
              </a:rPr>
              <a:t>流程图</a:t>
            </a:r>
            <a:endParaRPr lang="zh-CN" altLang="en-US" sz="2800">
              <a:latin typeface="微软雅黑" charset="-122"/>
              <a:ea typeface="微软雅黑" charset="-122"/>
              <a:sym typeface="+mn-ea"/>
            </a:endParaRPr>
          </a:p>
        </p:txBody>
      </p:sp>
      <p:sp>
        <p:nvSpPr>
          <p:cNvPr id="10" name="矩形 9"/>
          <p:cNvSpPr/>
          <p:nvPr/>
        </p:nvSpPr>
        <p:spPr>
          <a:xfrm>
            <a:off x="189230" y="1316990"/>
            <a:ext cx="4222750" cy="4692650"/>
          </a:xfrm>
          <a:prstGeom prst="rect">
            <a:avLst/>
          </a:prstGeom>
          <a:ln>
            <a:solidFill>
              <a:schemeClr val="tx1">
                <a:lumMod val="50000"/>
                <a:lumOff val="50000"/>
              </a:schemeClr>
            </a:solidFill>
          </a:ln>
        </p:spPr>
        <p:txBody>
          <a:bodyPr wrap="square">
            <a:spAutoFit/>
          </a:bodyPr>
          <a:p>
            <a:pPr lvl="0" indent="0" algn="just">
              <a:lnSpc>
                <a:spcPct val="170000"/>
              </a:lnSpc>
              <a:buClr>
                <a:srgbClr val="000000"/>
              </a:buClr>
              <a:buFont typeface="Arial" panose="020B0704020202020204" pitchFamily="34" charset="0"/>
              <a:buNone/>
            </a:pPr>
            <a:r>
              <a:rPr lang="en-US" altLang="zh-CN" sz="2200">
                <a:latin typeface="微软雅黑" charset="-122"/>
                <a:ea typeface="微软雅黑" charset="-122"/>
              </a:rPr>
              <a:t>public static int example(int A, int B, int X) {</a:t>
            </a:r>
            <a:endParaRPr lang="en-US" altLang="zh-CN" sz="2200">
              <a:latin typeface="微软雅黑" charset="-122"/>
              <a:ea typeface="微软雅黑" charset="-122"/>
            </a:endParaRPr>
          </a:p>
          <a:p>
            <a:pPr lvl="0" indent="457200" algn="just">
              <a:lnSpc>
                <a:spcPct val="170000"/>
              </a:lnSpc>
              <a:buClr>
                <a:srgbClr val="000000"/>
              </a:buClr>
              <a:buFont typeface="Arial" panose="020B0704020202020204" pitchFamily="34" charset="0"/>
              <a:buNone/>
            </a:pPr>
            <a:r>
              <a:rPr lang="en-US" altLang="zh-CN" sz="2200">
                <a:latin typeface="微软雅黑" charset="-122"/>
                <a:ea typeface="微软雅黑" charset="-122"/>
              </a:rPr>
              <a:t>if( ( A &gt; 1) &amp;&amp; (B == 0)) {</a:t>
            </a:r>
            <a:endParaRPr lang="en-US" altLang="zh-CN" sz="2200">
              <a:latin typeface="微软雅黑" charset="-122"/>
              <a:ea typeface="微软雅黑" charset="-122"/>
            </a:endParaRPr>
          </a:p>
          <a:p>
            <a:pPr marL="457200" lvl="1" indent="457200" algn="just">
              <a:lnSpc>
                <a:spcPct val="170000"/>
              </a:lnSpc>
              <a:buClr>
                <a:srgbClr val="000000"/>
              </a:buClr>
              <a:buFont typeface="Arial" panose="020B0704020202020204" pitchFamily="34" charset="0"/>
              <a:buNone/>
            </a:pPr>
            <a:r>
              <a:rPr lang="en-US" altLang="zh-CN" sz="2200">
                <a:latin typeface="微软雅黑" charset="-122"/>
                <a:ea typeface="微软雅黑" charset="-122"/>
              </a:rPr>
              <a:t>X = X / A; }</a:t>
            </a:r>
            <a:endParaRPr lang="en-US" altLang="zh-CN" sz="2200">
              <a:latin typeface="微软雅黑" charset="-122"/>
              <a:ea typeface="微软雅黑" charset="-122"/>
            </a:endParaRPr>
          </a:p>
          <a:p>
            <a:pPr lvl="0" indent="457200" algn="just">
              <a:lnSpc>
                <a:spcPct val="170000"/>
              </a:lnSpc>
              <a:buClr>
                <a:srgbClr val="000000"/>
              </a:buClr>
              <a:buFont typeface="Arial" panose="020B0704020202020204" pitchFamily="34" charset="0"/>
              <a:buNone/>
            </a:pPr>
            <a:r>
              <a:rPr lang="en-US" altLang="zh-CN" sz="2200">
                <a:latin typeface="微软雅黑" charset="-122"/>
                <a:ea typeface="微软雅黑" charset="-122"/>
              </a:rPr>
              <a:t>if (( A == 2) || ( X &gt; 1 )) {       </a:t>
            </a:r>
            <a:endParaRPr lang="en-US" altLang="zh-CN" sz="2200">
              <a:latin typeface="微软雅黑" charset="-122"/>
              <a:ea typeface="微软雅黑" charset="-122"/>
            </a:endParaRPr>
          </a:p>
          <a:p>
            <a:pPr marL="457200" lvl="1" indent="457200" algn="just">
              <a:lnSpc>
                <a:spcPct val="170000"/>
              </a:lnSpc>
              <a:buClr>
                <a:srgbClr val="000000"/>
              </a:buClr>
              <a:buFont typeface="Arial" panose="020B0704020202020204" pitchFamily="34" charset="0"/>
              <a:buNone/>
            </a:pPr>
            <a:r>
              <a:rPr lang="en-US" altLang="zh-CN" sz="2200">
                <a:latin typeface="微软雅黑" charset="-122"/>
                <a:ea typeface="微软雅黑" charset="-122"/>
              </a:rPr>
              <a:t>X = X + 1; }</a:t>
            </a:r>
            <a:endParaRPr lang="en-US" altLang="zh-CN" sz="2200">
              <a:latin typeface="微软雅黑" charset="-122"/>
              <a:ea typeface="微软雅黑" charset="-122"/>
            </a:endParaRPr>
          </a:p>
          <a:p>
            <a:pPr lvl="0" indent="457200" algn="just">
              <a:lnSpc>
                <a:spcPct val="170000"/>
              </a:lnSpc>
              <a:buClr>
                <a:srgbClr val="000000"/>
              </a:buClr>
              <a:buFont typeface="Arial" panose="020B0704020202020204" pitchFamily="34" charset="0"/>
              <a:buNone/>
            </a:pPr>
            <a:r>
              <a:rPr lang="en-US" altLang="zh-CN" sz="2200">
                <a:latin typeface="微软雅黑" charset="-122"/>
                <a:ea typeface="微软雅黑" charset="-122"/>
              </a:rPr>
              <a:t>return X;</a:t>
            </a:r>
            <a:endParaRPr lang="en-US" altLang="zh-CN" sz="2200">
              <a:latin typeface="微软雅黑" charset="-122"/>
              <a:ea typeface="微软雅黑" charset="-122"/>
            </a:endParaRPr>
          </a:p>
          <a:p>
            <a:pPr lvl="0" indent="0" algn="just">
              <a:lnSpc>
                <a:spcPct val="170000"/>
              </a:lnSpc>
              <a:buClr>
                <a:srgbClr val="000000"/>
              </a:buClr>
              <a:buFont typeface="Arial" panose="020B0704020202020204" pitchFamily="34" charset="0"/>
              <a:buNone/>
            </a:pPr>
            <a:r>
              <a:rPr lang="en-US" altLang="zh-CN" sz="2200">
                <a:latin typeface="微软雅黑" charset="-122"/>
                <a:ea typeface="微软雅黑" charset="-122"/>
              </a:rPr>
              <a:t>}</a:t>
            </a:r>
            <a:endParaRPr lang="en-US" altLang="zh-CN" sz="2200">
              <a:latin typeface="微软雅黑" charset="-122"/>
              <a:ea typeface="微软雅黑" charset="-122"/>
            </a:endParaRPr>
          </a:p>
        </p:txBody>
      </p:sp>
      <p:grpSp>
        <p:nvGrpSpPr>
          <p:cNvPr id="22" name="组合 21"/>
          <p:cNvGrpSpPr/>
          <p:nvPr/>
        </p:nvGrpSpPr>
        <p:grpSpPr>
          <a:xfrm>
            <a:off x="5605780" y="64135"/>
            <a:ext cx="5311140" cy="6657975"/>
            <a:chOff x="8577" y="702"/>
            <a:chExt cx="8364" cy="10485"/>
          </a:xfrm>
        </p:grpSpPr>
        <p:cxnSp>
          <p:nvCxnSpPr>
            <p:cNvPr id="14" name="直接连接符 13"/>
            <p:cNvCxnSpPr>
              <a:stCxn id="27679" idx="0"/>
            </p:cNvCxnSpPr>
            <p:nvPr/>
          </p:nvCxnSpPr>
          <p:spPr>
            <a:xfrm>
              <a:off x="12248" y="5239"/>
              <a:ext cx="3634"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grpSp>
          <p:nvGrpSpPr>
            <p:cNvPr id="21" name="组合 20"/>
            <p:cNvGrpSpPr/>
            <p:nvPr/>
          </p:nvGrpSpPr>
          <p:grpSpPr>
            <a:xfrm>
              <a:off x="8577" y="702"/>
              <a:ext cx="8364" cy="10485"/>
              <a:chOff x="8577" y="702"/>
              <a:chExt cx="8364" cy="10485"/>
            </a:xfrm>
          </p:grpSpPr>
          <p:sp>
            <p:nvSpPr>
              <p:cNvPr id="27657" name="Line 15"/>
              <p:cNvSpPr/>
              <p:nvPr/>
            </p:nvSpPr>
            <p:spPr>
              <a:xfrm flipH="1">
                <a:off x="8577" y="2879"/>
                <a:ext cx="1142" cy="0"/>
              </a:xfrm>
              <a:prstGeom prst="line">
                <a:avLst/>
              </a:prstGeom>
              <a:ln w="19050" cap="flat" cmpd="sng">
                <a:solidFill>
                  <a:schemeClr val="tx1"/>
                </a:solidFill>
                <a:prstDash val="solid"/>
                <a:headEnd type="none" w="med" len="med"/>
                <a:tailEnd type="none" w="med" len="med"/>
              </a:ln>
            </p:spPr>
          </p:sp>
          <p:cxnSp>
            <p:nvCxnSpPr>
              <p:cNvPr id="13" name="直接连接符 12"/>
              <p:cNvCxnSpPr>
                <a:stCxn id="27676" idx="1"/>
                <a:endCxn id="27679" idx="0"/>
              </p:cNvCxnSpPr>
              <p:nvPr/>
            </p:nvCxnSpPr>
            <p:spPr>
              <a:xfrm>
                <a:off x="8578" y="5239"/>
                <a:ext cx="3670"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grpSp>
            <p:nvGrpSpPr>
              <p:cNvPr id="20" name="组合 19"/>
              <p:cNvGrpSpPr/>
              <p:nvPr/>
            </p:nvGrpSpPr>
            <p:grpSpPr>
              <a:xfrm>
                <a:off x="8577" y="702"/>
                <a:ext cx="8364" cy="10485"/>
                <a:chOff x="8577" y="702"/>
                <a:chExt cx="8364" cy="10485"/>
              </a:xfrm>
            </p:grpSpPr>
            <p:sp>
              <p:nvSpPr>
                <p:cNvPr id="27652" name="AutoShape 9"/>
                <p:cNvSpPr/>
                <p:nvPr/>
              </p:nvSpPr>
              <p:spPr>
                <a:xfrm>
                  <a:off x="9719" y="2074"/>
                  <a:ext cx="4839" cy="1609"/>
                </a:xfrm>
                <a:prstGeom prst="diamond">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(A&gt;1) </a:t>
                  </a:r>
                  <a:r>
                    <a:rPr lang="en-US" altLang="zh-CN" sz="2400" b="1" dirty="0">
                      <a:solidFill>
                        <a:srgbClr val="FF0000"/>
                      </a:solidFill>
                      <a:latin typeface="Times New Roman" panose="02020603050405020304" pitchFamily="18" charset="0"/>
                      <a:ea typeface="黑体" pitchFamily="2" charset="-122"/>
                    </a:rPr>
                    <a:t>AND</a:t>
                  </a:r>
                  <a:r>
                    <a:rPr lang="en-US" altLang="zh-CN" sz="2400" b="1" dirty="0">
                      <a:solidFill>
                        <a:srgbClr val="0000FF"/>
                      </a:solidFill>
                      <a:latin typeface="Times New Roman" panose="02020603050405020304" pitchFamily="18" charset="0"/>
                      <a:ea typeface="黑体" pitchFamily="2" charset="-122"/>
                    </a:rPr>
                    <a:t> </a:t>
                  </a:r>
                  <a:r>
                    <a:rPr lang="en-US" altLang="zh-CN" sz="2400" b="1" dirty="0">
                      <a:latin typeface="Times New Roman" panose="02020603050405020304" pitchFamily="18" charset="0"/>
                      <a:ea typeface="黑体" pitchFamily="2" charset="-122"/>
                    </a:rPr>
                    <a:t>(B==0)</a:t>
                  </a:r>
                  <a:endParaRPr lang="en-US" altLang="zh-CN" sz="2400" b="1" dirty="0">
                    <a:latin typeface="Times New Roman" panose="02020603050405020304" pitchFamily="18" charset="0"/>
                    <a:ea typeface="黑体" pitchFamily="2" charset="-122"/>
                  </a:endParaRPr>
                </a:p>
              </p:txBody>
            </p:sp>
            <p:sp>
              <p:nvSpPr>
                <p:cNvPr id="27653" name="AutoShape 10"/>
                <p:cNvSpPr/>
                <p:nvPr/>
              </p:nvSpPr>
              <p:spPr>
                <a:xfrm>
                  <a:off x="9719" y="5962"/>
                  <a:ext cx="4840" cy="1609"/>
                </a:xfrm>
                <a:prstGeom prst="diamond">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(A==2) </a:t>
                  </a:r>
                  <a:r>
                    <a:rPr lang="en-US" altLang="zh-CN" sz="2400" b="1" dirty="0">
                      <a:solidFill>
                        <a:srgbClr val="FF0000"/>
                      </a:solidFill>
                      <a:latin typeface="Times New Roman" panose="02020603050405020304" pitchFamily="18" charset="0"/>
                      <a:ea typeface="黑体" pitchFamily="2" charset="-122"/>
                    </a:rPr>
                    <a:t>OR</a:t>
                  </a:r>
                  <a:r>
                    <a:rPr lang="en-US" altLang="zh-CN" sz="2400" b="1" dirty="0">
                      <a:latin typeface="Times New Roman" panose="02020603050405020304" pitchFamily="18" charset="0"/>
                      <a:ea typeface="黑体" pitchFamily="2" charset="-122"/>
                    </a:rPr>
                    <a:t> (X&gt;1)</a:t>
                  </a:r>
                  <a:endParaRPr lang="en-US" altLang="zh-CN" sz="2400" b="1" dirty="0">
                    <a:latin typeface="Times New Roman" panose="02020603050405020304" pitchFamily="18" charset="0"/>
                    <a:ea typeface="黑体" pitchFamily="2" charset="-122"/>
                  </a:endParaRPr>
                </a:p>
              </p:txBody>
            </p:sp>
            <p:grpSp>
              <p:nvGrpSpPr>
                <p:cNvPr id="27654" name="Group 45"/>
                <p:cNvGrpSpPr/>
                <p:nvPr/>
              </p:nvGrpSpPr>
              <p:grpSpPr>
                <a:xfrm rot="0">
                  <a:off x="12774" y="1403"/>
                  <a:ext cx="786" cy="828"/>
                  <a:chOff x="2562" y="1162"/>
                  <a:chExt cx="334" cy="363"/>
                </a:xfrm>
              </p:grpSpPr>
              <p:sp>
                <p:nvSpPr>
                  <p:cNvPr id="27689" name="Oval 37"/>
                  <p:cNvSpPr/>
                  <p:nvPr/>
                </p:nvSpPr>
                <p:spPr>
                  <a:xfrm>
                    <a:off x="2562" y="1207"/>
                    <a:ext cx="318" cy="318"/>
                  </a:xfrm>
                  <a:prstGeom prst="ellipse">
                    <a:avLst/>
                  </a:prstGeom>
                  <a:solidFill>
                    <a:srgbClr val="FFFFFF"/>
                  </a:solid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7690" name="Rectangle 7"/>
                  <p:cNvSpPr/>
                  <p:nvPr/>
                </p:nvSpPr>
                <p:spPr>
                  <a:xfrm>
                    <a:off x="2608" y="1162"/>
                    <a:ext cx="288" cy="359"/>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a</a:t>
                    </a:r>
                    <a:endParaRPr lang="en-US" altLang="zh-CN" sz="2800" b="1" dirty="0">
                      <a:latin typeface="Times New Roman" panose="02020603050405020304" pitchFamily="18" charset="0"/>
                      <a:ea typeface="黑体" pitchFamily="2" charset="-122"/>
                    </a:endParaRPr>
                  </a:p>
                </p:txBody>
              </p:sp>
            </p:grpSp>
            <p:sp>
              <p:nvSpPr>
                <p:cNvPr id="27655" name="Rectangle 11"/>
                <p:cNvSpPr/>
                <p:nvPr/>
              </p:nvSpPr>
              <p:spPr>
                <a:xfrm>
                  <a:off x="14843" y="3918"/>
                  <a:ext cx="1845" cy="672"/>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X=X/A</a:t>
                  </a:r>
                  <a:endParaRPr lang="en-US" altLang="zh-CN" sz="2400" dirty="0">
                    <a:ea typeface="宋体" pitchFamily="2" charset="-122"/>
                  </a:endParaRPr>
                </a:p>
              </p:txBody>
            </p:sp>
            <p:sp>
              <p:nvSpPr>
                <p:cNvPr id="27656" name="Rectangle 12"/>
                <p:cNvSpPr/>
                <p:nvPr/>
              </p:nvSpPr>
              <p:spPr>
                <a:xfrm>
                  <a:off x="14864" y="7571"/>
                  <a:ext cx="1822" cy="723"/>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X=X+1</a:t>
                  </a:r>
                  <a:endParaRPr lang="en-US" altLang="zh-CN" sz="2400" dirty="0">
                    <a:ea typeface="宋体" pitchFamily="2" charset="-122"/>
                  </a:endParaRPr>
                </a:p>
              </p:txBody>
            </p:sp>
            <p:sp>
              <p:nvSpPr>
                <p:cNvPr id="27660" name="Line 20"/>
                <p:cNvSpPr/>
                <p:nvPr/>
              </p:nvSpPr>
              <p:spPr>
                <a:xfrm flipV="1">
                  <a:off x="14558" y="6763"/>
                  <a:ext cx="1318" cy="4"/>
                </a:xfrm>
                <a:prstGeom prst="line">
                  <a:avLst/>
                </a:prstGeom>
                <a:ln w="19050" cap="flat" cmpd="sng">
                  <a:solidFill>
                    <a:schemeClr val="tx1"/>
                  </a:solidFill>
                  <a:prstDash val="solid"/>
                  <a:headEnd type="none" w="med" len="med"/>
                  <a:tailEnd type="none" w="med" len="med"/>
                </a:ln>
              </p:spPr>
            </p:sp>
            <p:grpSp>
              <p:nvGrpSpPr>
                <p:cNvPr id="27661" name="Group 54"/>
                <p:cNvGrpSpPr/>
                <p:nvPr/>
              </p:nvGrpSpPr>
              <p:grpSpPr>
                <a:xfrm rot="0">
                  <a:off x="16265" y="6511"/>
                  <a:ext cx="676" cy="828"/>
                  <a:chOff x="5227" y="2750"/>
                  <a:chExt cx="318" cy="402"/>
                </a:xfrm>
              </p:grpSpPr>
              <p:sp>
                <p:nvSpPr>
                  <p:cNvPr id="27687" name="Oval 41"/>
                  <p:cNvSpPr/>
                  <p:nvPr/>
                </p:nvSpPr>
                <p:spPr>
                  <a:xfrm>
                    <a:off x="5227" y="2834"/>
                    <a:ext cx="318" cy="318"/>
                  </a:xfrm>
                  <a:prstGeom prst="ellipse">
                    <a:avLst/>
                  </a:prstGeom>
                  <a:solidFill>
                    <a:srgbClr val="FFFFFF"/>
                  </a:solid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7688" name="Rectangle 34"/>
                  <p:cNvSpPr/>
                  <p:nvPr/>
                </p:nvSpPr>
                <p:spPr>
                  <a:xfrm>
                    <a:off x="5256" y="2750"/>
                    <a:ext cx="288" cy="397"/>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e</a:t>
                    </a:r>
                    <a:endParaRPr lang="en-US" altLang="zh-CN" sz="2800" b="1" dirty="0">
                      <a:latin typeface="Times New Roman" panose="02020603050405020304" pitchFamily="18" charset="0"/>
                      <a:ea typeface="黑体" pitchFamily="2" charset="-122"/>
                    </a:endParaRPr>
                  </a:p>
                </p:txBody>
              </p:sp>
            </p:grpSp>
            <p:sp>
              <p:nvSpPr>
                <p:cNvPr id="27662" name="Line 23"/>
                <p:cNvSpPr/>
                <p:nvPr/>
              </p:nvSpPr>
              <p:spPr>
                <a:xfrm flipH="1">
                  <a:off x="8577" y="6765"/>
                  <a:ext cx="1142" cy="2"/>
                </a:xfrm>
                <a:prstGeom prst="line">
                  <a:avLst/>
                </a:prstGeom>
                <a:ln w="19050" cap="flat" cmpd="sng">
                  <a:solidFill>
                    <a:schemeClr val="tx1"/>
                  </a:solidFill>
                  <a:prstDash val="solid"/>
                  <a:headEnd type="none" w="med" len="med"/>
                  <a:tailEnd type="none" w="med" len="med"/>
                </a:ln>
              </p:spPr>
            </p:sp>
            <p:sp>
              <p:nvSpPr>
                <p:cNvPr id="27663" name="Line 24"/>
                <p:cNvSpPr/>
                <p:nvPr/>
              </p:nvSpPr>
              <p:spPr>
                <a:xfrm>
                  <a:off x="8578" y="6765"/>
                  <a:ext cx="2" cy="1983"/>
                </a:xfrm>
                <a:prstGeom prst="line">
                  <a:avLst/>
                </a:prstGeom>
                <a:ln w="19050" cap="flat" cmpd="sng">
                  <a:solidFill>
                    <a:schemeClr val="tx1"/>
                  </a:solidFill>
                  <a:prstDash val="solid"/>
                  <a:headEnd type="none" w="med" len="med"/>
                  <a:tailEnd type="none" w="med" len="med"/>
                </a:ln>
              </p:spPr>
            </p:sp>
            <p:sp>
              <p:nvSpPr>
                <p:cNvPr id="27665" name="Rectangle 27"/>
                <p:cNvSpPr/>
                <p:nvPr/>
              </p:nvSpPr>
              <p:spPr>
                <a:xfrm>
                  <a:off x="9113" y="2074"/>
                  <a:ext cx="678" cy="770"/>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600" b="1" dirty="0">
                      <a:latin typeface="Times New Roman" panose="02020603050405020304" pitchFamily="18" charset="0"/>
                      <a:ea typeface="黑体" pitchFamily="2" charset="-122"/>
                    </a:rPr>
                    <a:t>F</a:t>
                  </a:r>
                  <a:endParaRPr lang="en-US" altLang="zh-CN" sz="2600" b="1" dirty="0">
                    <a:latin typeface="Times New Roman" panose="02020603050405020304" pitchFamily="18" charset="0"/>
                    <a:ea typeface="黑体" pitchFamily="2" charset="-122"/>
                  </a:endParaRPr>
                </a:p>
              </p:txBody>
            </p:sp>
            <p:sp>
              <p:nvSpPr>
                <p:cNvPr id="27666" name="Rectangle 28"/>
                <p:cNvSpPr/>
                <p:nvPr/>
              </p:nvSpPr>
              <p:spPr>
                <a:xfrm>
                  <a:off x="9113" y="5913"/>
                  <a:ext cx="676" cy="770"/>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600" b="1" dirty="0">
                      <a:latin typeface="Times New Roman" panose="02020603050405020304" pitchFamily="18" charset="0"/>
                      <a:ea typeface="黑体" pitchFamily="2" charset="-122"/>
                    </a:rPr>
                    <a:t>F</a:t>
                  </a:r>
                  <a:endParaRPr lang="en-US" altLang="zh-CN" sz="2600" b="1" dirty="0">
                    <a:latin typeface="Times New Roman" panose="02020603050405020304" pitchFamily="18" charset="0"/>
                    <a:ea typeface="黑体" pitchFamily="2" charset="-122"/>
                  </a:endParaRPr>
                </a:p>
              </p:txBody>
            </p:sp>
            <p:sp>
              <p:nvSpPr>
                <p:cNvPr id="27667" name="Rectangle 29"/>
                <p:cNvSpPr/>
                <p:nvPr/>
              </p:nvSpPr>
              <p:spPr>
                <a:xfrm>
                  <a:off x="14622" y="2074"/>
                  <a:ext cx="612" cy="770"/>
                </a:xfrm>
                <a:prstGeom prst="rect">
                  <a:avLst/>
                </a:prstGeom>
                <a:noFill/>
                <a:ln w="19050">
                  <a:noFill/>
                </a:ln>
              </p:spPr>
              <p:txBody>
                <a:bodyPr wrap="square"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600" b="1" dirty="0">
                      <a:latin typeface="Times New Roman" panose="02020603050405020304" pitchFamily="18" charset="0"/>
                      <a:ea typeface="黑体" pitchFamily="2" charset="-122"/>
                    </a:rPr>
                    <a:t>T</a:t>
                  </a:r>
                  <a:endParaRPr lang="en-US" altLang="zh-CN" sz="2600" b="1" dirty="0">
                    <a:latin typeface="Times New Roman" panose="02020603050405020304" pitchFamily="18" charset="0"/>
                    <a:ea typeface="黑体" pitchFamily="2" charset="-122"/>
                  </a:endParaRPr>
                </a:p>
              </p:txBody>
            </p:sp>
            <p:sp>
              <p:nvSpPr>
                <p:cNvPr id="27668" name="Rectangle 30"/>
                <p:cNvSpPr/>
                <p:nvPr/>
              </p:nvSpPr>
              <p:spPr>
                <a:xfrm>
                  <a:off x="14558" y="5962"/>
                  <a:ext cx="676" cy="770"/>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600" b="1" dirty="0">
                      <a:latin typeface="Times New Roman" panose="02020603050405020304" pitchFamily="18" charset="0"/>
                      <a:ea typeface="黑体" pitchFamily="2" charset="-122"/>
                    </a:rPr>
                    <a:t>T</a:t>
                  </a:r>
                  <a:endParaRPr lang="en-US" altLang="zh-CN" sz="2600" b="1" dirty="0">
                    <a:latin typeface="Times New Roman" panose="02020603050405020304" pitchFamily="18" charset="0"/>
                    <a:ea typeface="黑体" pitchFamily="2" charset="-122"/>
                  </a:endParaRPr>
                </a:p>
              </p:txBody>
            </p:sp>
            <p:grpSp>
              <p:nvGrpSpPr>
                <p:cNvPr id="27669" name="Group 49"/>
                <p:cNvGrpSpPr/>
                <p:nvPr/>
              </p:nvGrpSpPr>
              <p:grpSpPr>
                <a:xfrm rot="0">
                  <a:off x="8825" y="3490"/>
                  <a:ext cx="677" cy="721"/>
                  <a:chOff x="657" y="1933"/>
                  <a:chExt cx="334" cy="365"/>
                </a:xfrm>
              </p:grpSpPr>
              <p:sp>
                <p:nvSpPr>
                  <p:cNvPr id="27685" name="Oval 43"/>
                  <p:cNvSpPr/>
                  <p:nvPr/>
                </p:nvSpPr>
                <p:spPr>
                  <a:xfrm>
                    <a:off x="657" y="1979"/>
                    <a:ext cx="318" cy="318"/>
                  </a:xfrm>
                  <a:prstGeom prst="ellipse">
                    <a:avLst/>
                  </a:prstGeom>
                  <a:solidFill>
                    <a:srgbClr val="FFFFFF"/>
                  </a:solid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7686" name="Rectangle 31"/>
                  <p:cNvSpPr/>
                  <p:nvPr/>
                </p:nvSpPr>
                <p:spPr>
                  <a:xfrm>
                    <a:off x="703" y="1933"/>
                    <a:ext cx="288" cy="365"/>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b</a:t>
                    </a:r>
                    <a:endParaRPr lang="en-US" altLang="zh-CN" sz="2400" b="1" dirty="0">
                      <a:latin typeface="Times New Roman" panose="02020603050405020304" pitchFamily="18" charset="0"/>
                      <a:ea typeface="黑体" pitchFamily="2" charset="-122"/>
                    </a:endParaRPr>
                  </a:p>
                </p:txBody>
              </p:sp>
            </p:grpSp>
            <p:grpSp>
              <p:nvGrpSpPr>
                <p:cNvPr id="27670" name="Group 48"/>
                <p:cNvGrpSpPr/>
                <p:nvPr/>
              </p:nvGrpSpPr>
              <p:grpSpPr>
                <a:xfrm rot="0">
                  <a:off x="9041" y="7329"/>
                  <a:ext cx="678" cy="726"/>
                  <a:chOff x="748" y="3113"/>
                  <a:chExt cx="318" cy="363"/>
                </a:xfrm>
              </p:grpSpPr>
              <p:sp>
                <p:nvSpPr>
                  <p:cNvPr id="27683" name="Oval 42"/>
                  <p:cNvSpPr/>
                  <p:nvPr/>
                </p:nvSpPr>
                <p:spPr>
                  <a:xfrm>
                    <a:off x="748" y="3158"/>
                    <a:ext cx="318" cy="318"/>
                  </a:xfrm>
                  <a:prstGeom prst="ellipse">
                    <a:avLst/>
                  </a:prstGeom>
                  <a:solidFill>
                    <a:srgbClr val="FFFFFF"/>
                  </a:solid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7684" name="Rectangle 32"/>
                  <p:cNvSpPr/>
                  <p:nvPr/>
                </p:nvSpPr>
                <p:spPr>
                  <a:xfrm>
                    <a:off x="779" y="3113"/>
                    <a:ext cx="287" cy="317"/>
                  </a:xfrm>
                  <a:prstGeom prst="rect">
                    <a:avLst/>
                  </a:prstGeom>
                  <a:noFill/>
                  <a:ln w="19050">
                    <a:noFill/>
                  </a:ln>
                </p:spPr>
                <p:txBody>
                  <a:bodyPr lIns="90488" tIns="44450" rIns="90488" bIns="44450">
                    <a:no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d</a:t>
                    </a:r>
                    <a:endParaRPr lang="en-US" altLang="zh-CN" sz="2400" b="1" dirty="0">
                      <a:latin typeface="Times New Roman" panose="02020603050405020304" pitchFamily="18" charset="0"/>
                      <a:ea typeface="黑体" pitchFamily="2" charset="-122"/>
                    </a:endParaRPr>
                  </a:p>
                </p:txBody>
              </p:sp>
            </p:grpSp>
            <p:grpSp>
              <p:nvGrpSpPr>
                <p:cNvPr id="27671" name="Group 46"/>
                <p:cNvGrpSpPr/>
                <p:nvPr/>
              </p:nvGrpSpPr>
              <p:grpSpPr>
                <a:xfrm rot="0">
                  <a:off x="16157" y="2879"/>
                  <a:ext cx="679" cy="720"/>
                  <a:chOff x="4921" y="1661"/>
                  <a:chExt cx="333" cy="389"/>
                </a:xfrm>
              </p:grpSpPr>
              <p:sp>
                <p:nvSpPr>
                  <p:cNvPr id="27681" name="Oval 38"/>
                  <p:cNvSpPr/>
                  <p:nvPr/>
                </p:nvSpPr>
                <p:spPr>
                  <a:xfrm>
                    <a:off x="4921" y="1706"/>
                    <a:ext cx="318" cy="318"/>
                  </a:xfrm>
                  <a:prstGeom prst="ellipse">
                    <a:avLst/>
                  </a:prstGeom>
                  <a:solidFill>
                    <a:srgbClr val="FFFFFF"/>
                  </a:solid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7682" name="Rectangle 33"/>
                  <p:cNvSpPr/>
                  <p:nvPr/>
                </p:nvSpPr>
                <p:spPr>
                  <a:xfrm>
                    <a:off x="4967" y="1661"/>
                    <a:ext cx="287" cy="389"/>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c</a:t>
                    </a:r>
                    <a:endParaRPr lang="en-US" altLang="zh-CN" sz="2400" b="1" dirty="0">
                      <a:latin typeface="Times New Roman" panose="02020603050405020304" pitchFamily="18" charset="0"/>
                      <a:ea typeface="黑体" pitchFamily="2" charset="-122"/>
                    </a:endParaRPr>
                  </a:p>
                </p:txBody>
              </p:sp>
            </p:grpSp>
            <p:sp>
              <p:nvSpPr>
                <p:cNvPr id="27673" name="Line 50"/>
                <p:cNvSpPr/>
                <p:nvPr/>
              </p:nvSpPr>
              <p:spPr>
                <a:xfrm>
                  <a:off x="12140" y="1403"/>
                  <a:ext cx="4" cy="672"/>
                </a:xfrm>
                <a:prstGeom prst="line">
                  <a:avLst/>
                </a:prstGeom>
                <a:ln w="19050" cap="flat" cmpd="sng">
                  <a:solidFill>
                    <a:srgbClr val="000000"/>
                  </a:solidFill>
                  <a:prstDash val="solid"/>
                  <a:headEnd type="none" w="med" len="med"/>
                  <a:tailEnd type="triangle" w="med" len="med"/>
                </a:ln>
              </p:spPr>
            </p:sp>
            <p:sp>
              <p:nvSpPr>
                <p:cNvPr id="27674" name="Line 51"/>
                <p:cNvSpPr/>
                <p:nvPr/>
              </p:nvSpPr>
              <p:spPr>
                <a:xfrm>
                  <a:off x="15880" y="2879"/>
                  <a:ext cx="2" cy="1039"/>
                </a:xfrm>
                <a:prstGeom prst="line">
                  <a:avLst/>
                </a:prstGeom>
                <a:ln w="19050" cap="flat" cmpd="sng">
                  <a:solidFill>
                    <a:srgbClr val="000000"/>
                  </a:solidFill>
                  <a:prstDash val="solid"/>
                  <a:headEnd type="none" w="med" len="med"/>
                  <a:tailEnd type="triangle" w="med" len="med"/>
                </a:ln>
              </p:spPr>
            </p:sp>
            <p:sp>
              <p:nvSpPr>
                <p:cNvPr id="27675" name="Line 52"/>
                <p:cNvSpPr/>
                <p:nvPr/>
              </p:nvSpPr>
              <p:spPr>
                <a:xfrm>
                  <a:off x="15876" y="4590"/>
                  <a:ext cx="4" cy="650"/>
                </a:xfrm>
                <a:prstGeom prst="line">
                  <a:avLst/>
                </a:prstGeom>
                <a:ln w="19050" cap="flat" cmpd="sng">
                  <a:solidFill>
                    <a:srgbClr val="000000"/>
                  </a:solidFill>
                  <a:prstDash val="solid"/>
                  <a:headEnd type="none" w="med" len="med"/>
                  <a:tailEnd type="none" w="med" len="med"/>
                </a:ln>
              </p:spPr>
            </p:sp>
            <p:sp>
              <p:nvSpPr>
                <p:cNvPr id="27676" name="Line 53"/>
                <p:cNvSpPr/>
                <p:nvPr/>
              </p:nvSpPr>
              <p:spPr>
                <a:xfrm>
                  <a:off x="8577" y="2879"/>
                  <a:ext cx="1" cy="2360"/>
                </a:xfrm>
                <a:prstGeom prst="line">
                  <a:avLst/>
                </a:prstGeom>
                <a:ln w="19050" cap="flat" cmpd="sng">
                  <a:solidFill>
                    <a:srgbClr val="000000"/>
                  </a:solidFill>
                  <a:prstDash val="solid"/>
                  <a:headEnd type="none" w="med" len="med"/>
                  <a:tailEnd type="none" w="med" len="med"/>
                </a:ln>
              </p:spPr>
            </p:sp>
            <p:sp>
              <p:nvSpPr>
                <p:cNvPr id="27677" name="Line 55"/>
                <p:cNvSpPr/>
                <p:nvPr/>
              </p:nvSpPr>
              <p:spPr>
                <a:xfrm>
                  <a:off x="15876" y="6767"/>
                  <a:ext cx="0" cy="825"/>
                </a:xfrm>
                <a:prstGeom prst="line">
                  <a:avLst/>
                </a:prstGeom>
                <a:ln w="19050" cap="flat" cmpd="sng">
                  <a:solidFill>
                    <a:srgbClr val="000000"/>
                  </a:solidFill>
                  <a:prstDash val="solid"/>
                  <a:headEnd type="none" w="med" len="med"/>
                  <a:tailEnd type="triangle" w="med" len="med"/>
                </a:ln>
              </p:spPr>
            </p:sp>
            <p:sp>
              <p:nvSpPr>
                <p:cNvPr id="27678" name="Line 59"/>
                <p:cNvSpPr/>
                <p:nvPr/>
              </p:nvSpPr>
              <p:spPr>
                <a:xfrm>
                  <a:off x="15875" y="8294"/>
                  <a:ext cx="2" cy="455"/>
                </a:xfrm>
                <a:prstGeom prst="line">
                  <a:avLst/>
                </a:prstGeom>
                <a:ln w="19050" cap="flat" cmpd="sng">
                  <a:solidFill>
                    <a:srgbClr val="000000"/>
                  </a:solidFill>
                  <a:prstDash val="solid"/>
                  <a:headEnd type="none" w="med" len="med"/>
                  <a:tailEnd type="none" w="med" len="med"/>
                </a:ln>
              </p:spPr>
            </p:sp>
            <p:sp>
              <p:nvSpPr>
                <p:cNvPr id="27679" name="Line 60"/>
                <p:cNvSpPr/>
                <p:nvPr/>
              </p:nvSpPr>
              <p:spPr>
                <a:xfrm>
                  <a:off x="12144" y="5239"/>
                  <a:ext cx="0" cy="723"/>
                </a:xfrm>
                <a:prstGeom prst="line">
                  <a:avLst/>
                </a:prstGeom>
                <a:ln w="19050" cap="flat" cmpd="sng">
                  <a:solidFill>
                    <a:srgbClr val="000000"/>
                  </a:solidFill>
                  <a:prstDash val="solid"/>
                  <a:headEnd type="none" w="med" len="med"/>
                  <a:tailEnd type="triangle" w="med" len="med"/>
                </a:ln>
              </p:spPr>
            </p:sp>
            <p:sp>
              <p:nvSpPr>
                <p:cNvPr id="27680" name="Line 61"/>
                <p:cNvSpPr/>
                <p:nvPr/>
              </p:nvSpPr>
              <p:spPr>
                <a:xfrm>
                  <a:off x="12144" y="8748"/>
                  <a:ext cx="2" cy="575"/>
                </a:xfrm>
                <a:prstGeom prst="line">
                  <a:avLst/>
                </a:prstGeom>
                <a:ln w="19050" cap="flat" cmpd="sng">
                  <a:solidFill>
                    <a:srgbClr val="000000"/>
                  </a:solidFill>
                  <a:prstDash val="solid"/>
                  <a:headEnd type="none" w="med" len="med"/>
                  <a:tailEnd type="triangle" w="med" len="med"/>
                </a:ln>
              </p:spPr>
            </p:sp>
            <p:sp>
              <p:nvSpPr>
                <p:cNvPr id="7" name="圆角矩形 6"/>
                <p:cNvSpPr/>
                <p:nvPr/>
              </p:nvSpPr>
              <p:spPr>
                <a:xfrm>
                  <a:off x="11122" y="702"/>
                  <a:ext cx="2017" cy="701"/>
                </a:xfrm>
                <a:prstGeom prst="roundRect">
                  <a:avLst/>
                </a:prstGeom>
                <a:ln w="19050">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r>
                    <a:rPr lang="zh-CN" altLang="en-US" sz="2400">
                      <a:latin typeface="微软雅黑" charset="0"/>
                      <a:ea typeface="微软雅黑" charset="0"/>
                    </a:rPr>
                    <a:t>开始</a:t>
                  </a:r>
                  <a:endParaRPr lang="zh-CN" altLang="en-US" sz="2400">
                    <a:latin typeface="微软雅黑" charset="0"/>
                    <a:ea typeface="微软雅黑" charset="0"/>
                  </a:endParaRPr>
                </a:p>
              </p:txBody>
            </p:sp>
            <p:sp>
              <p:nvSpPr>
                <p:cNvPr id="11" name="Rectangle 12"/>
                <p:cNvSpPr/>
                <p:nvPr/>
              </p:nvSpPr>
              <p:spPr>
                <a:xfrm>
                  <a:off x="11233" y="9323"/>
                  <a:ext cx="1906" cy="588"/>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zh-CN" altLang="en-US" sz="2400" dirty="0">
                      <a:latin typeface="微软雅黑" charset="0"/>
                      <a:ea typeface="微软雅黑" charset="0"/>
                      <a:cs typeface="微软雅黑" charset="0"/>
                    </a:rPr>
                    <a:t>返回</a:t>
                  </a:r>
                  <a:r>
                    <a:rPr lang="en-US" altLang="zh-CN" sz="2400" dirty="0">
                      <a:latin typeface="微软雅黑" charset="0"/>
                      <a:ea typeface="微软雅黑" charset="0"/>
                      <a:cs typeface="微软雅黑" charset="0"/>
                    </a:rPr>
                    <a:t>X</a:t>
                  </a:r>
                  <a:endParaRPr lang="en-US" altLang="zh-CN" sz="2400" dirty="0">
                    <a:latin typeface="微软雅黑" charset="0"/>
                    <a:ea typeface="微软雅黑" charset="0"/>
                    <a:cs typeface="微软雅黑" charset="0"/>
                  </a:endParaRPr>
                </a:p>
              </p:txBody>
            </p:sp>
            <p:cxnSp>
              <p:nvCxnSpPr>
                <p:cNvPr id="12" name="直接连接符 11"/>
                <p:cNvCxnSpPr>
                  <a:stCxn id="27652" idx="3"/>
                </p:cNvCxnSpPr>
                <p:nvPr/>
              </p:nvCxnSpPr>
              <p:spPr>
                <a:xfrm>
                  <a:off x="14558" y="2879"/>
                  <a:ext cx="1324"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cxnSp>
              <p:nvCxnSpPr>
                <p:cNvPr id="16" name="直接连接符 15"/>
                <p:cNvCxnSpPr/>
                <p:nvPr/>
              </p:nvCxnSpPr>
              <p:spPr>
                <a:xfrm>
                  <a:off x="8577" y="8748"/>
                  <a:ext cx="3658" cy="0"/>
                </a:xfrm>
                <a:prstGeom prst="line">
                  <a:avLst/>
                </a:prstGeom>
                <a:ln w="19050">
                  <a:solidFill>
                    <a:schemeClr val="tx1">
                      <a:lumMod val="85000"/>
                      <a:lumOff val="15000"/>
                    </a:schemeClr>
                  </a:solidFill>
                </a:ln>
              </p:spPr>
              <p:style>
                <a:lnRef idx="2">
                  <a:schemeClr val="accent1"/>
                </a:lnRef>
                <a:fillRef idx="0">
                  <a:srgbClr val="FFFFFF"/>
                </a:fillRef>
                <a:effectRef idx="0">
                  <a:srgbClr val="FFFFFF"/>
                </a:effectRef>
                <a:fontRef idx="minor">
                  <a:schemeClr val="tx1"/>
                </a:fontRef>
              </p:style>
            </p:cxnSp>
            <p:cxnSp>
              <p:nvCxnSpPr>
                <p:cNvPr id="17" name="直接连接符 16"/>
                <p:cNvCxnSpPr>
                  <a:stCxn id="27680" idx="0"/>
                </p:cNvCxnSpPr>
                <p:nvPr/>
              </p:nvCxnSpPr>
              <p:spPr>
                <a:xfrm>
                  <a:off x="12144" y="8748"/>
                  <a:ext cx="3721" cy="0"/>
                </a:xfrm>
                <a:prstGeom prst="line">
                  <a:avLst/>
                </a:prstGeom>
                <a:ln w="19050">
                  <a:solidFill>
                    <a:schemeClr val="tx1">
                      <a:lumMod val="85000"/>
                      <a:lumOff val="15000"/>
                    </a:schemeClr>
                  </a:solidFill>
                </a:ln>
              </p:spPr>
              <p:style>
                <a:lnRef idx="2">
                  <a:schemeClr val="accent1"/>
                </a:lnRef>
                <a:fillRef idx="0">
                  <a:srgbClr val="FFFFFF"/>
                </a:fillRef>
                <a:effectRef idx="0">
                  <a:srgbClr val="FFFFFF"/>
                </a:effectRef>
                <a:fontRef idx="minor">
                  <a:schemeClr val="tx1"/>
                </a:fontRef>
              </p:style>
            </p:cxnSp>
            <p:sp>
              <p:nvSpPr>
                <p:cNvPr id="18" name="Line 61"/>
                <p:cNvSpPr/>
                <p:nvPr/>
              </p:nvSpPr>
              <p:spPr>
                <a:xfrm>
                  <a:off x="12138" y="9911"/>
                  <a:ext cx="2" cy="575"/>
                </a:xfrm>
                <a:prstGeom prst="line">
                  <a:avLst/>
                </a:prstGeom>
                <a:ln w="19050" cap="flat" cmpd="sng">
                  <a:solidFill>
                    <a:srgbClr val="000000"/>
                  </a:solidFill>
                  <a:prstDash val="solid"/>
                  <a:headEnd type="none" w="med" len="med"/>
                  <a:tailEnd type="triangle" w="med" len="med"/>
                </a:ln>
              </p:spPr>
            </p:sp>
            <p:sp>
              <p:nvSpPr>
                <p:cNvPr id="19" name="圆角矩形 18"/>
                <p:cNvSpPr/>
                <p:nvPr/>
              </p:nvSpPr>
              <p:spPr>
                <a:xfrm>
                  <a:off x="11122" y="10486"/>
                  <a:ext cx="2017" cy="701"/>
                </a:xfrm>
                <a:prstGeom prst="roundRect">
                  <a:avLst/>
                </a:prstGeom>
                <a:ln w="19050">
                  <a:solidFill>
                    <a:schemeClr val="tx1"/>
                  </a:solidFill>
                </a:ln>
              </p:spPr>
              <p:style>
                <a:lnRef idx="2">
                  <a:schemeClr val="accent1"/>
                </a:lnRef>
                <a:fillRef idx="0">
                  <a:srgbClr val="FFFFFF"/>
                </a:fillRef>
                <a:effectRef idx="0">
                  <a:srgbClr val="FFFFFF"/>
                </a:effectRef>
                <a:fontRef idx="minor">
                  <a:schemeClr val="dk1"/>
                </a:fontRef>
              </p:style>
              <p:txBody>
                <a:bodyPr rtlCol="0" anchor="ctr"/>
                <a:p>
                  <a:pPr algn="ctr"/>
                  <a:r>
                    <a:rPr lang="zh-CN" altLang="en-US" sz="2400">
                      <a:latin typeface="微软雅黑" charset="0"/>
                      <a:ea typeface="微软雅黑" charset="0"/>
                    </a:rPr>
                    <a:t>结束</a:t>
                  </a:r>
                  <a:endParaRPr lang="zh-CN" altLang="en-US" sz="2400">
                    <a:latin typeface="微软雅黑" charset="0"/>
                    <a:ea typeface="微软雅黑" charset="0"/>
                  </a:endParaRPr>
                </a:p>
              </p:txBody>
            </p:sp>
          </p:grpSp>
        </p:grpSp>
      </p:grpSp>
      <p:cxnSp>
        <p:nvCxnSpPr>
          <p:cNvPr id="23" name="直接箭头连接符 22"/>
          <p:cNvCxnSpPr/>
          <p:nvPr/>
        </p:nvCxnSpPr>
        <p:spPr>
          <a:xfrm flipV="1">
            <a:off x="2225675" y="385445"/>
            <a:ext cx="4824095" cy="19088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p:nvPr/>
        </p:nvCxnSpPr>
        <p:spPr>
          <a:xfrm flipV="1">
            <a:off x="3923665" y="1663065"/>
            <a:ext cx="2705100" cy="11868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p:nvPr/>
        </p:nvCxnSpPr>
        <p:spPr>
          <a:xfrm flipV="1">
            <a:off x="2707005" y="2279015"/>
            <a:ext cx="6746875" cy="12325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6" name="直接箭头连接符 25"/>
          <p:cNvCxnSpPr/>
          <p:nvPr/>
        </p:nvCxnSpPr>
        <p:spPr>
          <a:xfrm>
            <a:off x="4074160" y="4037330"/>
            <a:ext cx="232918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7" name="直接箭头连接符 26"/>
          <p:cNvCxnSpPr/>
          <p:nvPr/>
        </p:nvCxnSpPr>
        <p:spPr>
          <a:xfrm>
            <a:off x="2856865" y="4593590"/>
            <a:ext cx="6627495" cy="1352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a:endCxn id="11" idx="1"/>
          </p:cNvCxnSpPr>
          <p:nvPr/>
        </p:nvCxnSpPr>
        <p:spPr>
          <a:xfrm>
            <a:off x="2030730" y="5149215"/>
            <a:ext cx="5261610" cy="57594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9" name="直接箭头连接符 28"/>
          <p:cNvCxnSpPr/>
          <p:nvPr/>
        </p:nvCxnSpPr>
        <p:spPr>
          <a:xfrm>
            <a:off x="708025" y="5720080"/>
            <a:ext cx="6431915" cy="7512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down)">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blinds(horizontal)">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linds(horizontal)">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blinds(horizontal)">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up)">
                                      <p:cBhvr>
                                        <p:cTn id="42" dur="500"/>
                                        <p:tgtEl>
                                          <p:spTgt spid="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mph" presetSubtype="2" fill="hold" nodeType="clickEffect">
                                  <p:stCondLst>
                                    <p:cond delay="0"/>
                                  </p:stCondLst>
                                  <p:childTnLst>
                                    <p:animClr clrSpc="rgb" dir="cw">
                                      <p:cBhvr override="childStyle">
                                        <p:cTn id="46" dur="500" fill="hold"/>
                                        <p:tgtEl>
                                          <p:spTgt spid="10">
                                            <p:txEl>
                                              <p:pRg st="1" end="1"/>
                                            </p:txEl>
                                          </p:spTgt>
                                        </p:tgtEl>
                                        <p:attrNameLst>
                                          <p:attrName>style.color</p:attrName>
                                        </p:attrNameLst>
                                      </p:cBhvr>
                                      <p:to>
                                        <a:srgbClr val="bf1229"/>
                                      </p:to>
                                    </p:animClr>
                                  </p:childTnLst>
                                </p:cTn>
                              </p:par>
                              <p:par>
                                <p:cTn id="47" presetID="3" presetClass="emph" presetSubtype="2" fill="hold" nodeType="withEffect">
                                  <p:stCondLst>
                                    <p:cond delay="0"/>
                                  </p:stCondLst>
                                  <p:childTnLst>
                                    <p:animClr clrSpc="rgb" dir="cw">
                                      <p:cBhvr override="childStyle">
                                        <p:cTn id="48" dur="500" fill="hold"/>
                                        <p:tgtEl>
                                          <p:spTgt spid="10">
                                            <p:txEl>
                                              <p:pRg st="2" end="2"/>
                                            </p:txEl>
                                          </p:spTgt>
                                        </p:tgtEl>
                                        <p:attrNameLst>
                                          <p:attrName>style.color</p:attrName>
                                        </p:attrNameLst>
                                      </p:cBhvr>
                                      <p:to>
                                        <a:srgbClr val="bf1229"/>
                                      </p:to>
                                    </p:animClr>
                                  </p:childTnLst>
                                </p:cTn>
                              </p:par>
                              <p:par>
                                <p:cTn id="49" presetID="3" presetClass="emph" presetSubtype="2" fill="hold" nodeType="withEffect">
                                  <p:stCondLst>
                                    <p:cond delay="0"/>
                                  </p:stCondLst>
                                  <p:childTnLst>
                                    <p:animClr clrSpc="rgb" dir="cw">
                                      <p:cBhvr override="childStyle">
                                        <p:cTn id="50" dur="500" fill="hold"/>
                                        <p:tgtEl>
                                          <p:spTgt spid="10">
                                            <p:txEl>
                                              <p:pRg st="3" end="3"/>
                                            </p:txEl>
                                          </p:spTgt>
                                        </p:tgtEl>
                                        <p:attrNameLst>
                                          <p:attrName>style.color</p:attrName>
                                        </p:attrNameLst>
                                      </p:cBhvr>
                                      <p:to>
                                        <a:srgbClr val="bf1229"/>
                                      </p:to>
                                    </p:animClr>
                                  </p:childTnLst>
                                </p:cTn>
                              </p:par>
                              <p:par>
                                <p:cTn id="51" presetID="3" presetClass="emph" presetSubtype="2" fill="hold" nodeType="withEffect">
                                  <p:stCondLst>
                                    <p:cond delay="0"/>
                                  </p:stCondLst>
                                  <p:childTnLst>
                                    <p:animClr clrSpc="rgb" dir="cw">
                                      <p:cBhvr override="childStyle">
                                        <p:cTn id="52" dur="500" fill="hold"/>
                                        <p:tgtEl>
                                          <p:spTgt spid="10">
                                            <p:txEl>
                                              <p:pRg st="4" end="4"/>
                                            </p:txEl>
                                          </p:spTgt>
                                        </p:tgtEl>
                                        <p:attrNameLst>
                                          <p:attrName>style.color</p:attrName>
                                        </p:attrNameLst>
                                      </p:cBhvr>
                                      <p:to>
                                        <a:srgbClr val="bf1229"/>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b="1633"/>
          <a:stretch>
            <a:fillRect/>
          </a:stretch>
        </p:blipFill>
        <p:spPr>
          <a:xfrm>
            <a:off x="10795" y="-132080"/>
            <a:ext cx="12181840" cy="3880485"/>
          </a:xfrm>
          <a:prstGeom prst="rect">
            <a:avLst/>
          </a:prstGeom>
        </p:spPr>
      </p:pic>
      <p:sp>
        <p:nvSpPr>
          <p:cNvPr id="38" name="文本框 38"/>
          <p:cNvSpPr txBox="1"/>
          <p:nvPr/>
        </p:nvSpPr>
        <p:spPr>
          <a:xfrm>
            <a:off x="609220" y="542549"/>
            <a:ext cx="4859080" cy="6451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smtClean="0">
                <a:ln>
                  <a:noFill/>
                </a:ln>
                <a:solidFill>
                  <a:srgbClr val="000000">
                    <a:lumMod val="85000"/>
                    <a:lumOff val="15000"/>
                  </a:srgbClr>
                </a:solidFill>
                <a:effectLst/>
                <a:uLnTx/>
                <a:uFillTx/>
                <a:latin typeface="微软雅黑" charset="-122"/>
                <a:ea typeface="微软雅黑" charset="-122"/>
                <a:cs typeface="微软雅黑" charset="-122"/>
                <a:sym typeface="+mn-lt"/>
              </a:rPr>
              <a:t>CONTENTS</a:t>
            </a:r>
            <a:endParaRPr kumimoji="0" lang="en-US" altLang="zh-CN" sz="3600" b="0" i="0" u="none" strike="noStrike" kern="1200" cap="none" spc="0" normalizeH="0" baseline="0" noProof="0" dirty="0">
              <a:ln>
                <a:noFill/>
              </a:ln>
              <a:solidFill>
                <a:srgbClr val="000000">
                  <a:lumMod val="85000"/>
                  <a:lumOff val="15000"/>
                </a:srgbClr>
              </a:solidFill>
              <a:effectLst/>
              <a:uLnTx/>
              <a:uFillTx/>
              <a:latin typeface="微软雅黑" charset="-122"/>
              <a:ea typeface="微软雅黑" charset="-122"/>
              <a:cs typeface="微软雅黑" charset="-122"/>
              <a:sym typeface="+mn-lt"/>
            </a:endParaRPr>
          </a:p>
        </p:txBody>
      </p:sp>
      <p:cxnSp>
        <p:nvCxnSpPr>
          <p:cNvPr id="5" name="直接连接符 4"/>
          <p:cNvCxnSpPr/>
          <p:nvPr/>
        </p:nvCxnSpPr>
        <p:spPr>
          <a:xfrm rot="16200000">
            <a:off x="3038760" y="590949"/>
            <a:ext cx="0" cy="1546225"/>
          </a:xfrm>
          <a:prstGeom prst="line">
            <a:avLst/>
          </a:prstGeom>
          <a:ln>
            <a:solidFill>
              <a:srgbClr val="1D5D38"/>
            </a:solidFill>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0795" y="1692910"/>
            <a:ext cx="7256780" cy="5165725"/>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sym typeface="+mn-ea"/>
            </a:endParaRPr>
          </a:p>
        </p:txBody>
      </p:sp>
      <p:sp>
        <p:nvSpPr>
          <p:cNvPr id="108" name="矩形 107"/>
          <p:cNvSpPr/>
          <p:nvPr/>
        </p:nvSpPr>
        <p:spPr>
          <a:xfrm>
            <a:off x="1592517" y="2322427"/>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1" name="文本框 110"/>
          <p:cNvSpPr txBox="1"/>
          <p:nvPr/>
        </p:nvSpPr>
        <p:spPr>
          <a:xfrm>
            <a:off x="1591310" y="1881505"/>
            <a:ext cx="5189220"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01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白盒测试</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概述</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endParaRPr>
          </a:p>
        </p:txBody>
      </p:sp>
      <p:sp>
        <p:nvSpPr>
          <p:cNvPr id="114" name="矩形 113"/>
          <p:cNvSpPr/>
          <p:nvPr/>
        </p:nvSpPr>
        <p:spPr>
          <a:xfrm>
            <a:off x="1591247" y="3172121"/>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5" name="文本框 114"/>
          <p:cNvSpPr txBox="1"/>
          <p:nvPr/>
        </p:nvSpPr>
        <p:spPr>
          <a:xfrm>
            <a:off x="1620520" y="2747645"/>
            <a:ext cx="500951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02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静态白盒</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测试</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endParaRPr>
          </a:p>
        </p:txBody>
      </p:sp>
      <p:sp>
        <p:nvSpPr>
          <p:cNvPr id="118" name="矩形 117"/>
          <p:cNvSpPr/>
          <p:nvPr/>
        </p:nvSpPr>
        <p:spPr>
          <a:xfrm>
            <a:off x="1620457" y="4016320"/>
            <a:ext cx="606425" cy="76200"/>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19" name="文本框 118"/>
          <p:cNvSpPr txBox="1"/>
          <p:nvPr/>
        </p:nvSpPr>
        <p:spPr>
          <a:xfrm>
            <a:off x="1620520" y="3608705"/>
            <a:ext cx="500951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03    </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逻辑覆盖测试</a:t>
            </a:r>
            <a:r>
              <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rPr>
              <a:t>法</a:t>
            </a:r>
            <a:endParaRPr kumimoji="0" lang="zh-CN" altLang="en-US"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sym typeface="+mn-ea"/>
            </a:endParaRPr>
          </a:p>
        </p:txBody>
      </p:sp>
      <p:sp>
        <p:nvSpPr>
          <p:cNvPr id="26" name="矩形 25"/>
          <p:cNvSpPr/>
          <p:nvPr/>
        </p:nvSpPr>
        <p:spPr>
          <a:xfrm>
            <a:off x="1618505" y="4869978"/>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7" name="文本框 26"/>
          <p:cNvSpPr txBox="1"/>
          <p:nvPr/>
        </p:nvSpPr>
        <p:spPr>
          <a:xfrm>
            <a:off x="1620520" y="4469765"/>
            <a:ext cx="5009515" cy="4914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04 </a:t>
            </a:r>
            <a:r>
              <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rPr>
              <a:t>   </a:t>
            </a:r>
            <a:r>
              <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rPr>
              <a:t>基本路径测试法</a:t>
            </a:r>
            <a:r>
              <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rPr>
              <a:t>  </a:t>
            </a:r>
            <a:endPar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endParaRPr>
          </a:p>
        </p:txBody>
      </p:sp>
      <p:sp>
        <p:nvSpPr>
          <p:cNvPr id="2" name="灯片编号占位符 1"/>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4" name="日期占位符 3"/>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9" name="矩形 8"/>
          <p:cNvSpPr/>
          <p:nvPr/>
        </p:nvSpPr>
        <p:spPr>
          <a:xfrm>
            <a:off x="1618505" y="5736118"/>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0" name="文本框 9"/>
          <p:cNvSpPr txBox="1"/>
          <p:nvPr/>
        </p:nvSpPr>
        <p:spPr>
          <a:xfrm>
            <a:off x="1619885" y="5330825"/>
            <a:ext cx="5009515" cy="49149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05 </a:t>
            </a:r>
            <a:r>
              <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rPr>
              <a:t>   </a:t>
            </a:r>
            <a:r>
              <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rPr>
              <a:t>程序</a:t>
            </a:r>
            <a:r>
              <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rPr>
              <a:t>插桩法</a:t>
            </a:r>
            <a:r>
              <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rPr>
              <a:t>  </a:t>
            </a:r>
            <a:endPar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endParaRPr>
          </a:p>
        </p:txBody>
      </p:sp>
      <p:sp>
        <p:nvSpPr>
          <p:cNvPr id="11" name="文本框 10"/>
          <p:cNvSpPr txBox="1"/>
          <p:nvPr/>
        </p:nvSpPr>
        <p:spPr>
          <a:xfrm>
            <a:off x="1591310" y="6191885"/>
            <a:ext cx="5009515" cy="491490"/>
          </a:xfrm>
          <a:prstGeom prst="rect">
            <a:avLst/>
          </a:prstGeom>
          <a:noFill/>
        </p:spPr>
        <p:txBody>
          <a:bodyPr wrap="square" rtlCol="0">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600" b="1" i="0" u="none" strike="noStrike" kern="1200" cap="none" spc="0" normalizeH="0" baseline="0" noProof="0" dirty="0" smtClean="0">
                <a:ln>
                  <a:noFill/>
                </a:ln>
                <a:solidFill>
                  <a:srgbClr val="FFFFFF"/>
                </a:solidFill>
                <a:effectLst/>
                <a:uLnTx/>
                <a:uFillTx/>
                <a:latin typeface="微软雅黑" charset="-122"/>
                <a:ea typeface="微软雅黑" charset="-122"/>
                <a:cs typeface="+mn-cs"/>
              </a:rPr>
              <a:t>06 </a:t>
            </a:r>
            <a:r>
              <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rPr>
              <a:t>   </a:t>
            </a:r>
            <a:r>
              <a:rPr kumimoji="0" lang="zh-CN" altLang="en-US" sz="2600" b="1" i="0" u="none" strike="noStrike" kern="1200" cap="none" spc="0" normalizeH="0" baseline="0" noProof="0" dirty="0">
                <a:ln>
                  <a:noFill/>
                </a:ln>
                <a:solidFill>
                  <a:srgbClr val="FFFFFF"/>
                </a:solidFill>
                <a:effectLst/>
                <a:uLnTx/>
                <a:uFillTx/>
                <a:latin typeface="微软雅黑" charset="-122"/>
                <a:ea typeface="微软雅黑" charset="-122"/>
                <a:cs typeface="+mn-cs"/>
              </a:rPr>
              <a:t>白盒测试应用方法策略</a:t>
            </a:r>
            <a:r>
              <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rPr>
              <a:t>  </a:t>
            </a:r>
            <a:endParaRPr kumimoji="0" lang="en-US" altLang="zh-CN" sz="2600" b="1" i="0" u="none" strike="noStrike" kern="1200" cap="none" spc="0" normalizeH="0" baseline="0" noProof="0" dirty="0">
              <a:ln>
                <a:noFill/>
              </a:ln>
              <a:solidFill>
                <a:srgbClr val="FFFFFF"/>
              </a:solidFill>
              <a:effectLst/>
              <a:uLnTx/>
              <a:uFillTx/>
              <a:latin typeface="微软雅黑" charset="-122"/>
              <a:ea typeface="微软雅黑" charset="-122"/>
              <a:cs typeface="+mn-cs"/>
            </a:endParaRPr>
          </a:p>
        </p:txBody>
      </p:sp>
      <p:sp>
        <p:nvSpPr>
          <p:cNvPr id="12" name="矩形 11"/>
          <p:cNvSpPr/>
          <p:nvPr/>
        </p:nvSpPr>
        <p:spPr>
          <a:xfrm>
            <a:off x="1591247" y="6602327"/>
            <a:ext cx="606425" cy="75565"/>
          </a:xfrm>
          <a:prstGeom prst="rect">
            <a:avLst/>
          </a:pr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Tree>
  </p:cSld>
  <p:clrMapOvr>
    <a:masterClrMapping/>
  </p:clrMapOvr>
  <p:transition advTm="5740"/>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①</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语句覆盖（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Sentence Coverage</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2496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339340" y="1017270"/>
            <a:ext cx="7793355" cy="141986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600" dirty="0">
                <a:solidFill>
                  <a:srgbClr val="0000CC"/>
                </a:solidFill>
                <a:latin typeface="华文楷体" panose="02010600040101010101" charset="-122"/>
                <a:ea typeface="华文楷体" panose="02010600040101010101" charset="-122"/>
                <a:cs typeface="+mn-ea"/>
                <a:sym typeface="+mn-ea"/>
              </a:rPr>
              <a:t>设计足够多</a:t>
            </a:r>
            <a:r>
              <a:rPr kumimoji="1" lang="zh-CN" altLang="en-US" sz="3600" dirty="0">
                <a:solidFill>
                  <a:srgbClr val="0000CC"/>
                </a:solidFill>
                <a:latin typeface="华文楷体" panose="02010600040101010101" charset="-122"/>
                <a:ea typeface="华文楷体" panose="02010600040101010101" charset="-122"/>
                <a:cs typeface="+mn-ea"/>
                <a:sym typeface="+mn-ea"/>
              </a:rPr>
              <a:t>的测试用例，使程序中每条可执行语句至少执行一次。</a:t>
            </a:r>
            <a:endParaRPr lang="zh-CN" altLang="en-US" sz="3000">
              <a:latin typeface="华文楷体" panose="02010600040101010101" charset="-122"/>
              <a:ea typeface="华文楷体" panose="02010600040101010101" charset="-122"/>
              <a:sym typeface="+mn-ea"/>
            </a:endParaRPr>
          </a:p>
        </p:txBody>
      </p:sp>
      <p:graphicFrame>
        <p:nvGraphicFramePr>
          <p:cNvPr id="19" name="Group 225"/>
          <p:cNvGraphicFramePr>
            <a:graphicFrameLocks noGrp="1"/>
          </p:cNvGraphicFramePr>
          <p:nvPr>
            <p:ph sz="half" idx="1"/>
            <p:custDataLst>
              <p:tags r:id="rId1"/>
            </p:custDataLst>
          </p:nvPr>
        </p:nvGraphicFramePr>
        <p:xfrm>
          <a:off x="5379720" y="3500755"/>
          <a:ext cx="6571615" cy="2233295"/>
        </p:xfrm>
        <a:graphic>
          <a:graphicData uri="http://schemas.openxmlformats.org/drawingml/2006/table">
            <a:tbl>
              <a:tblPr/>
              <a:tblGrid>
                <a:gridCol w="1320800"/>
                <a:gridCol w="1090930"/>
                <a:gridCol w="1122045"/>
                <a:gridCol w="1168400"/>
                <a:gridCol w="1869440"/>
              </a:tblGrid>
              <a:tr h="716915">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用例</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A</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B</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X</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执行路径</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7880">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Case1</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2</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1</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3</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a</a:t>
                      </a: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be</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Case2</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2</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0</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3</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ace</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04" name="Rectangle 47"/>
          <p:cNvSpPr/>
          <p:nvPr/>
        </p:nvSpPr>
        <p:spPr>
          <a:xfrm>
            <a:off x="11132820" y="4961255"/>
            <a:ext cx="936625" cy="79248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342900" lvl="0" indent="-342900" algn="ctr" eaLnBrk="1" hangingPunct="1">
              <a:lnSpc>
                <a:spcPct val="100000"/>
              </a:lnSpc>
              <a:buClr>
                <a:schemeClr val="bg2"/>
              </a:buClr>
              <a:buSzPct val="75000"/>
              <a:buNone/>
            </a:pPr>
            <a:r>
              <a:rPr lang="en-US" altLang="zh-CN" sz="6600" dirty="0">
                <a:solidFill>
                  <a:srgbClr val="FF0000"/>
                </a:solidFill>
                <a:ea typeface="宋体" pitchFamily="2" charset="-122"/>
              </a:rPr>
              <a:t>√</a:t>
            </a:r>
            <a:endParaRPr lang="en-US" altLang="zh-CN" sz="6600" dirty="0">
              <a:solidFill>
                <a:srgbClr val="FF0000"/>
              </a:solidFill>
              <a:ea typeface="宋体" pitchFamily="2" charset="-122"/>
            </a:endParaRPr>
          </a:p>
        </p:txBody>
      </p:sp>
      <p:sp>
        <p:nvSpPr>
          <p:cNvPr id="28705" name="Rectangle 49"/>
          <p:cNvSpPr/>
          <p:nvPr/>
        </p:nvSpPr>
        <p:spPr>
          <a:xfrm>
            <a:off x="11134090" y="3975100"/>
            <a:ext cx="935355" cy="79248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342900" lvl="0" indent="-342900" algn="ctr" eaLnBrk="1" hangingPunct="1">
              <a:lnSpc>
                <a:spcPct val="100000"/>
              </a:lnSpc>
              <a:buClr>
                <a:schemeClr val="bg2"/>
              </a:buClr>
              <a:buSzPct val="75000"/>
              <a:buNone/>
            </a:pPr>
            <a:r>
              <a:rPr lang="en-US" altLang="zh-CN" sz="6600" dirty="0">
                <a:solidFill>
                  <a:srgbClr val="FF0000"/>
                </a:solidFill>
                <a:ea typeface="宋体" pitchFamily="2" charset="-122"/>
              </a:rPr>
              <a:t>×</a:t>
            </a:r>
            <a:endParaRPr lang="en-US" altLang="zh-CN" sz="6600" dirty="0">
              <a:solidFill>
                <a:srgbClr val="FF0000"/>
              </a:solidFill>
              <a:ea typeface="宋体" pitchFamily="2" charset="-122"/>
            </a:endParaRPr>
          </a:p>
        </p:txBody>
      </p:sp>
      <p:pic>
        <p:nvPicPr>
          <p:cNvPr id="21" name="图片 20" descr="2633c3cdbe61b22296ac7ad45bfdebde"/>
          <p:cNvPicPr>
            <a:picLocks noChangeAspect="1"/>
          </p:cNvPicPr>
          <p:nvPr/>
        </p:nvPicPr>
        <p:blipFill>
          <a:blip r:embed="rId2"/>
          <a:stretch>
            <a:fillRect/>
          </a:stretch>
        </p:blipFill>
        <p:spPr>
          <a:xfrm>
            <a:off x="429260" y="2467610"/>
            <a:ext cx="4709795" cy="4390390"/>
          </a:xfrm>
          <a:prstGeom prst="rect">
            <a:avLst/>
          </a:prstGeom>
        </p:spPr>
      </p:pic>
      <p:pic>
        <p:nvPicPr>
          <p:cNvPr id="8" name="图片 7"/>
          <p:cNvPicPr>
            <a:picLocks noChangeAspect="1"/>
          </p:cNvPicPr>
          <p:nvPr/>
        </p:nvPicPr>
        <p:blipFill>
          <a:blip r:embed="rId3"/>
          <a:stretch>
            <a:fillRect/>
          </a:stretch>
        </p:blipFill>
        <p:spPr>
          <a:xfrm>
            <a:off x="5247640" y="5026660"/>
            <a:ext cx="6944360" cy="833120"/>
          </a:xfrm>
          <a:prstGeom prst="rect">
            <a:avLst/>
          </a:prstGeom>
        </p:spPr>
      </p:pic>
      <p:pic>
        <p:nvPicPr>
          <p:cNvPr id="9" name="图片 8"/>
          <p:cNvPicPr>
            <a:picLocks noChangeAspect="1"/>
          </p:cNvPicPr>
          <p:nvPr>
            <p:custDataLst>
              <p:tags r:id="rId4"/>
            </p:custDataLst>
          </p:nvPr>
        </p:nvPicPr>
        <p:blipFill>
          <a:blip r:embed="rId3"/>
          <a:stretch>
            <a:fillRect/>
          </a:stretch>
        </p:blipFill>
        <p:spPr>
          <a:xfrm>
            <a:off x="10384155" y="4271010"/>
            <a:ext cx="1318895" cy="690880"/>
          </a:xfrm>
          <a:prstGeom prst="rect">
            <a:avLst/>
          </a:prstGeom>
        </p:spPr>
      </p:pic>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strips(downLef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705"/>
                                        </p:tgtEl>
                                        <p:attrNameLst>
                                          <p:attrName>style.visibility</p:attrName>
                                        </p:attrNameLst>
                                      </p:cBhvr>
                                      <p:to>
                                        <p:strVal val="visible"/>
                                      </p:to>
                                    </p:set>
                                    <p:animEffect transition="in" filter="blinds(horizontal)">
                                      <p:cBhvr>
                                        <p:cTn id="17" dur="500"/>
                                        <p:tgtEl>
                                          <p:spTgt spid="2870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8704"/>
                                        </p:tgtEl>
                                        <p:attrNameLst>
                                          <p:attrName>style.visibility</p:attrName>
                                        </p:attrNameLst>
                                      </p:cBhvr>
                                      <p:to>
                                        <p:strVal val="visible"/>
                                      </p:to>
                                    </p:set>
                                    <p:animEffect transition="in" filter="blinds(horizontal)">
                                      <p:cBhvr>
                                        <p:cTn id="27" dur="500"/>
                                        <p:tgtEl>
                                          <p:spTgt spid="28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04" grpId="0"/>
      <p:bldP spid="2870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04" name="Rectangle 4"/>
          <p:cNvSpPr>
            <a:spLocks noGrp="1"/>
          </p:cNvSpPr>
          <p:nvPr>
            <p:ph type="title"/>
          </p:nvPr>
        </p:nvSpPr>
        <p:spPr>
          <a:xfrm>
            <a:off x="3257233" y="933768"/>
            <a:ext cx="5738812" cy="539750"/>
          </a:xfrm>
        </p:spPr>
        <p:txBody>
          <a:bodyPr vert="horz" wrap="square" lIns="91440" tIns="45720" rIns="91440" bIns="45720" anchor="ctr" anchorCtr="0">
            <a:normAutofit fontScale="90000"/>
          </a:bodyPr>
          <a:p>
            <a:pPr eaLnBrk="1" hangingPunct="1"/>
            <a:r>
              <a:rPr lang="en-US" altLang="zh-CN" sz="3555" b="0" dirty="0">
                <a:solidFill>
                  <a:srgbClr val="9900CC"/>
                </a:solidFill>
              </a:rPr>
              <a:t>Case1</a:t>
            </a:r>
            <a:r>
              <a:rPr lang="zh-CN" altLang="en-US" sz="3555" b="0" dirty="0">
                <a:solidFill>
                  <a:srgbClr val="9900CC"/>
                </a:solidFill>
              </a:rPr>
              <a:t>：</a:t>
            </a:r>
            <a:r>
              <a:rPr lang="en-US" altLang="zh-CN" sz="3555" b="0" dirty="0">
                <a:solidFill>
                  <a:srgbClr val="9900CC"/>
                </a:solidFill>
              </a:rPr>
              <a:t>A=2, B=1, X=3</a:t>
            </a:r>
            <a:endParaRPr lang="en-US" altLang="zh-CN" sz="3555" b="0" dirty="0">
              <a:solidFill>
                <a:srgbClr val="9900CC"/>
              </a:solidFill>
            </a:endParaRPr>
          </a:p>
        </p:txBody>
      </p:sp>
      <p:grpSp>
        <p:nvGrpSpPr>
          <p:cNvPr id="2" name="Group 49"/>
          <p:cNvGrpSpPr/>
          <p:nvPr/>
        </p:nvGrpSpPr>
        <p:grpSpPr>
          <a:xfrm>
            <a:off x="2952750" y="1816100"/>
            <a:ext cx="6696075" cy="5041900"/>
            <a:chOff x="975" y="798"/>
            <a:chExt cx="4628" cy="3522"/>
          </a:xfrm>
        </p:grpSpPr>
        <p:sp>
          <p:nvSpPr>
            <p:cNvPr id="30726" name="AutoShape 5"/>
            <p:cNvSpPr/>
            <p:nvPr/>
          </p:nvSpPr>
          <p:spPr>
            <a:xfrm>
              <a:off x="1499" y="1329"/>
              <a:ext cx="2618" cy="689"/>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(A&gt;1) AND</a:t>
              </a:r>
              <a:r>
                <a:rPr lang="en-US" altLang="zh-CN" sz="2400" b="1" dirty="0">
                  <a:solidFill>
                    <a:srgbClr val="0000FF"/>
                  </a:solidFill>
                  <a:latin typeface="Times New Roman" panose="02020603050405020304" pitchFamily="18" charset="0"/>
                  <a:ea typeface="黑体" pitchFamily="2" charset="-122"/>
                </a:rPr>
                <a:t> </a:t>
              </a:r>
              <a:r>
                <a:rPr lang="en-US" altLang="zh-CN" sz="2400" b="1" dirty="0">
                  <a:latin typeface="Times New Roman" panose="02020603050405020304" pitchFamily="18" charset="0"/>
                  <a:ea typeface="黑体" pitchFamily="2" charset="-122"/>
                </a:rPr>
                <a:t>(B==0)</a:t>
              </a:r>
              <a:endParaRPr lang="en-US" altLang="zh-CN" sz="2400" b="1" dirty="0">
                <a:latin typeface="Times New Roman" panose="02020603050405020304" pitchFamily="18" charset="0"/>
                <a:ea typeface="黑体" pitchFamily="2" charset="-122"/>
              </a:endParaRPr>
            </a:p>
          </p:txBody>
        </p:sp>
        <p:sp>
          <p:nvSpPr>
            <p:cNvPr id="30727" name="AutoShape 6"/>
            <p:cNvSpPr/>
            <p:nvPr/>
          </p:nvSpPr>
          <p:spPr>
            <a:xfrm>
              <a:off x="1542" y="2810"/>
              <a:ext cx="2619" cy="688"/>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(A==2) OR (X&gt;1)</a:t>
              </a:r>
              <a:endParaRPr lang="en-US" altLang="zh-CN" sz="2400" b="1" dirty="0">
                <a:latin typeface="Times New Roman" panose="02020603050405020304" pitchFamily="18" charset="0"/>
                <a:ea typeface="黑体" pitchFamily="2" charset="-122"/>
              </a:endParaRPr>
            </a:p>
          </p:txBody>
        </p:sp>
        <p:grpSp>
          <p:nvGrpSpPr>
            <p:cNvPr id="30728" name="Group 7"/>
            <p:cNvGrpSpPr/>
            <p:nvPr/>
          </p:nvGrpSpPr>
          <p:grpSpPr>
            <a:xfrm>
              <a:off x="2906" y="798"/>
              <a:ext cx="331" cy="354"/>
              <a:chOff x="2562" y="1162"/>
              <a:chExt cx="334" cy="363"/>
            </a:xfrm>
          </p:grpSpPr>
          <p:sp>
            <p:nvSpPr>
              <p:cNvPr id="30764" name="Oval 8"/>
              <p:cNvSpPr/>
              <p:nvPr/>
            </p:nvSpPr>
            <p:spPr>
              <a:xfrm>
                <a:off x="2562" y="1207"/>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0765" name="Rectangle 9"/>
              <p:cNvSpPr/>
              <p:nvPr/>
            </p:nvSpPr>
            <p:spPr>
              <a:xfrm>
                <a:off x="2608" y="1162"/>
                <a:ext cx="288" cy="328"/>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a:t>
                </a:r>
                <a:endParaRPr lang="en-US" altLang="zh-CN" sz="2400" b="1" dirty="0">
                  <a:latin typeface="Times New Roman" panose="02020603050405020304" pitchFamily="18" charset="0"/>
                  <a:ea typeface="黑体" pitchFamily="2" charset="-122"/>
                </a:endParaRPr>
              </a:p>
            </p:txBody>
          </p:sp>
        </p:grpSp>
        <p:sp>
          <p:nvSpPr>
            <p:cNvPr id="30729" name="Rectangle 10"/>
            <p:cNvSpPr/>
            <p:nvPr/>
          </p:nvSpPr>
          <p:spPr>
            <a:xfrm>
              <a:off x="4686" y="2018"/>
              <a:ext cx="917" cy="328"/>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X=X/A</a:t>
              </a:r>
              <a:endParaRPr lang="en-US" altLang="zh-CN" sz="2400" dirty="0">
                <a:ea typeface="宋体" pitchFamily="2" charset="-122"/>
              </a:endParaRPr>
            </a:p>
          </p:txBody>
        </p:sp>
        <p:sp>
          <p:nvSpPr>
            <p:cNvPr id="30730" name="Rectangle 11"/>
            <p:cNvSpPr/>
            <p:nvPr/>
          </p:nvSpPr>
          <p:spPr>
            <a:xfrm>
              <a:off x="4729" y="3471"/>
              <a:ext cx="873" cy="328"/>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X=X+1</a:t>
              </a:r>
              <a:endParaRPr lang="en-US" altLang="zh-CN" sz="2400" dirty="0">
                <a:ea typeface="宋体" pitchFamily="2" charset="-122"/>
              </a:endParaRPr>
            </a:p>
          </p:txBody>
        </p:sp>
        <p:sp>
          <p:nvSpPr>
            <p:cNvPr id="30731" name="Line 12"/>
            <p:cNvSpPr/>
            <p:nvPr/>
          </p:nvSpPr>
          <p:spPr>
            <a:xfrm flipH="1">
              <a:off x="989" y="1689"/>
              <a:ext cx="480" cy="0"/>
            </a:xfrm>
            <a:prstGeom prst="line">
              <a:avLst/>
            </a:prstGeom>
            <a:ln w="38100" cap="flat" cmpd="sng">
              <a:solidFill>
                <a:srgbClr val="FF0000"/>
              </a:solidFill>
              <a:prstDash val="solid"/>
              <a:headEnd type="none" w="med" len="med"/>
              <a:tailEnd type="none" w="med" len="med"/>
            </a:ln>
          </p:spPr>
        </p:sp>
        <p:sp>
          <p:nvSpPr>
            <p:cNvPr id="30732" name="Line 13"/>
            <p:cNvSpPr/>
            <p:nvPr/>
          </p:nvSpPr>
          <p:spPr>
            <a:xfrm flipV="1">
              <a:off x="975" y="2523"/>
              <a:ext cx="1905" cy="2"/>
            </a:xfrm>
            <a:prstGeom prst="line">
              <a:avLst/>
            </a:prstGeom>
            <a:ln w="38100" cap="flat" cmpd="sng">
              <a:solidFill>
                <a:srgbClr val="FF0000"/>
              </a:solidFill>
              <a:prstDash val="solid"/>
              <a:headEnd type="none" w="med" len="med"/>
              <a:tailEnd type="none" w="med" len="med"/>
            </a:ln>
          </p:spPr>
        </p:sp>
        <p:sp>
          <p:nvSpPr>
            <p:cNvPr id="30733" name="Line 14"/>
            <p:cNvSpPr/>
            <p:nvPr/>
          </p:nvSpPr>
          <p:spPr>
            <a:xfrm flipV="1">
              <a:off x="4118" y="1690"/>
              <a:ext cx="990" cy="4"/>
            </a:xfrm>
            <a:prstGeom prst="line">
              <a:avLst/>
            </a:prstGeom>
            <a:ln w="12700" cap="flat" cmpd="sng">
              <a:solidFill>
                <a:schemeClr val="tx1"/>
              </a:solidFill>
              <a:prstDash val="solid"/>
              <a:headEnd type="none" w="med" len="med"/>
              <a:tailEnd type="none" w="med" len="med"/>
            </a:ln>
          </p:spPr>
        </p:sp>
        <p:sp>
          <p:nvSpPr>
            <p:cNvPr id="30734" name="Line 15"/>
            <p:cNvSpPr/>
            <p:nvPr/>
          </p:nvSpPr>
          <p:spPr>
            <a:xfrm flipV="1">
              <a:off x="4118" y="3134"/>
              <a:ext cx="1047" cy="0"/>
            </a:xfrm>
            <a:prstGeom prst="line">
              <a:avLst/>
            </a:prstGeom>
            <a:ln w="38100" cap="flat" cmpd="sng">
              <a:solidFill>
                <a:srgbClr val="FF0000"/>
              </a:solidFill>
              <a:prstDash val="solid"/>
              <a:headEnd type="none" w="med" len="med"/>
              <a:tailEnd type="none" w="med" len="med"/>
            </a:ln>
          </p:spPr>
        </p:sp>
        <p:grpSp>
          <p:nvGrpSpPr>
            <p:cNvPr id="30735" name="Group 16"/>
            <p:cNvGrpSpPr/>
            <p:nvPr/>
          </p:nvGrpSpPr>
          <p:grpSpPr>
            <a:xfrm>
              <a:off x="5243" y="3014"/>
              <a:ext cx="314" cy="392"/>
              <a:chOff x="5227" y="2750"/>
              <a:chExt cx="318" cy="402"/>
            </a:xfrm>
          </p:grpSpPr>
          <p:sp>
            <p:nvSpPr>
              <p:cNvPr id="30762" name="Oval 17"/>
              <p:cNvSpPr/>
              <p:nvPr/>
            </p:nvSpPr>
            <p:spPr>
              <a:xfrm>
                <a:off x="5227" y="2834"/>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0763" name="Rectangle 18"/>
              <p:cNvSpPr/>
              <p:nvPr/>
            </p:nvSpPr>
            <p:spPr>
              <a:xfrm>
                <a:off x="5257" y="2750"/>
                <a:ext cx="287" cy="328"/>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e</a:t>
                </a:r>
                <a:endParaRPr lang="en-US" altLang="zh-CN" sz="2400" b="1" dirty="0">
                  <a:latin typeface="Times New Roman" panose="02020603050405020304" pitchFamily="18" charset="0"/>
                  <a:ea typeface="黑体" pitchFamily="2" charset="-122"/>
                </a:endParaRPr>
              </a:p>
            </p:txBody>
          </p:sp>
        </p:grpSp>
        <p:sp>
          <p:nvSpPr>
            <p:cNvPr id="30736" name="Line 19"/>
            <p:cNvSpPr/>
            <p:nvPr/>
          </p:nvSpPr>
          <p:spPr>
            <a:xfrm flipH="1">
              <a:off x="1019" y="3134"/>
              <a:ext cx="523" cy="0"/>
            </a:xfrm>
            <a:prstGeom prst="line">
              <a:avLst/>
            </a:prstGeom>
            <a:ln w="12700" cap="flat" cmpd="sng">
              <a:solidFill>
                <a:schemeClr val="tx1"/>
              </a:solidFill>
              <a:prstDash val="solid"/>
              <a:headEnd type="none" w="med" len="med"/>
              <a:tailEnd type="none" w="med" len="med"/>
            </a:ln>
          </p:spPr>
        </p:sp>
        <p:sp>
          <p:nvSpPr>
            <p:cNvPr id="30737" name="Line 20"/>
            <p:cNvSpPr/>
            <p:nvPr/>
          </p:nvSpPr>
          <p:spPr>
            <a:xfrm>
              <a:off x="1019" y="3134"/>
              <a:ext cx="1" cy="849"/>
            </a:xfrm>
            <a:prstGeom prst="line">
              <a:avLst/>
            </a:prstGeom>
            <a:ln w="12700" cap="flat" cmpd="sng">
              <a:solidFill>
                <a:schemeClr val="tx1"/>
              </a:solidFill>
              <a:prstDash val="solid"/>
              <a:headEnd type="none" w="med" len="med"/>
              <a:tailEnd type="none" w="med" len="med"/>
            </a:ln>
          </p:spPr>
        </p:sp>
        <p:sp>
          <p:nvSpPr>
            <p:cNvPr id="30738" name="Line 21"/>
            <p:cNvSpPr/>
            <p:nvPr/>
          </p:nvSpPr>
          <p:spPr>
            <a:xfrm flipV="1">
              <a:off x="2925" y="3962"/>
              <a:ext cx="2240" cy="12"/>
            </a:xfrm>
            <a:prstGeom prst="line">
              <a:avLst/>
            </a:prstGeom>
            <a:ln w="38100" cap="flat" cmpd="sng">
              <a:solidFill>
                <a:srgbClr val="FF0000"/>
              </a:solidFill>
              <a:prstDash val="solid"/>
              <a:headEnd type="none" w="med" len="med"/>
              <a:tailEnd type="none" w="med" len="med"/>
            </a:ln>
          </p:spPr>
        </p:sp>
        <p:sp>
          <p:nvSpPr>
            <p:cNvPr id="30739" name="Rectangle 22"/>
            <p:cNvSpPr/>
            <p:nvPr/>
          </p:nvSpPr>
          <p:spPr>
            <a:xfrm>
              <a:off x="1062" y="1285"/>
              <a:ext cx="285" cy="32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30740" name="Rectangle 23"/>
            <p:cNvSpPr/>
            <p:nvPr/>
          </p:nvSpPr>
          <p:spPr>
            <a:xfrm>
              <a:off x="1244" y="2744"/>
              <a:ext cx="285" cy="32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30741" name="Rectangle 24"/>
            <p:cNvSpPr/>
            <p:nvPr/>
          </p:nvSpPr>
          <p:spPr>
            <a:xfrm>
              <a:off x="4238" y="1329"/>
              <a:ext cx="285" cy="32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sp>
          <p:nvSpPr>
            <p:cNvPr id="30742" name="Rectangle 25"/>
            <p:cNvSpPr/>
            <p:nvPr/>
          </p:nvSpPr>
          <p:spPr>
            <a:xfrm>
              <a:off x="4328" y="2770"/>
              <a:ext cx="286" cy="32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grpSp>
          <p:nvGrpSpPr>
            <p:cNvPr id="30743" name="Group 26"/>
            <p:cNvGrpSpPr/>
            <p:nvPr/>
          </p:nvGrpSpPr>
          <p:grpSpPr>
            <a:xfrm>
              <a:off x="1048" y="1902"/>
              <a:ext cx="331" cy="355"/>
              <a:chOff x="657" y="1933"/>
              <a:chExt cx="334" cy="364"/>
            </a:xfrm>
          </p:grpSpPr>
          <p:sp>
            <p:nvSpPr>
              <p:cNvPr id="30760" name="Oval 27"/>
              <p:cNvSpPr/>
              <p:nvPr/>
            </p:nvSpPr>
            <p:spPr>
              <a:xfrm>
                <a:off x="657" y="1979"/>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0761" name="Rectangle 28"/>
              <p:cNvSpPr/>
              <p:nvPr/>
            </p:nvSpPr>
            <p:spPr>
              <a:xfrm>
                <a:off x="702" y="1933"/>
                <a:ext cx="289" cy="328"/>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b</a:t>
                </a:r>
                <a:endParaRPr lang="en-US" altLang="zh-CN" sz="2400" b="1" dirty="0">
                  <a:latin typeface="Times New Roman" panose="02020603050405020304" pitchFamily="18" charset="0"/>
                  <a:ea typeface="黑体" pitchFamily="2" charset="-122"/>
                </a:endParaRPr>
              </a:p>
            </p:txBody>
          </p:sp>
        </p:grpSp>
        <p:grpSp>
          <p:nvGrpSpPr>
            <p:cNvPr id="30744" name="Group 29"/>
            <p:cNvGrpSpPr/>
            <p:nvPr/>
          </p:nvGrpSpPr>
          <p:grpSpPr>
            <a:xfrm>
              <a:off x="1110" y="3361"/>
              <a:ext cx="315" cy="354"/>
              <a:chOff x="748" y="3113"/>
              <a:chExt cx="318" cy="363"/>
            </a:xfrm>
          </p:grpSpPr>
          <p:sp>
            <p:nvSpPr>
              <p:cNvPr id="30758" name="Oval 30"/>
              <p:cNvSpPr/>
              <p:nvPr/>
            </p:nvSpPr>
            <p:spPr>
              <a:xfrm>
                <a:off x="748" y="3158"/>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0759" name="Rectangle 31"/>
              <p:cNvSpPr/>
              <p:nvPr/>
            </p:nvSpPr>
            <p:spPr>
              <a:xfrm>
                <a:off x="779" y="3113"/>
                <a:ext cx="287" cy="328"/>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d</a:t>
                </a:r>
                <a:endParaRPr lang="en-US" altLang="zh-CN" sz="2400" b="1" dirty="0">
                  <a:latin typeface="Times New Roman" panose="02020603050405020304" pitchFamily="18" charset="0"/>
                  <a:ea typeface="黑体" pitchFamily="2" charset="-122"/>
                </a:endParaRPr>
              </a:p>
            </p:txBody>
          </p:sp>
        </p:grpSp>
        <p:grpSp>
          <p:nvGrpSpPr>
            <p:cNvPr id="30745" name="Group 32"/>
            <p:cNvGrpSpPr/>
            <p:nvPr/>
          </p:nvGrpSpPr>
          <p:grpSpPr>
            <a:xfrm>
              <a:off x="5243" y="1633"/>
              <a:ext cx="329" cy="353"/>
              <a:chOff x="4921" y="1661"/>
              <a:chExt cx="333" cy="363"/>
            </a:xfrm>
          </p:grpSpPr>
          <p:sp>
            <p:nvSpPr>
              <p:cNvPr id="30756" name="Oval 33"/>
              <p:cNvSpPr/>
              <p:nvPr/>
            </p:nvSpPr>
            <p:spPr>
              <a:xfrm>
                <a:off x="4921" y="1706"/>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0757" name="Rectangle 34"/>
              <p:cNvSpPr/>
              <p:nvPr/>
            </p:nvSpPr>
            <p:spPr>
              <a:xfrm>
                <a:off x="4967" y="1661"/>
                <a:ext cx="287" cy="329"/>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c</a:t>
                </a:r>
                <a:endParaRPr lang="en-US" altLang="zh-CN" sz="2400" b="1" dirty="0">
                  <a:latin typeface="Times New Roman" panose="02020603050405020304" pitchFamily="18" charset="0"/>
                  <a:ea typeface="黑体" pitchFamily="2" charset="-122"/>
                </a:endParaRPr>
              </a:p>
            </p:txBody>
          </p:sp>
        </p:grpSp>
        <p:sp>
          <p:nvSpPr>
            <p:cNvPr id="30746" name="Line 35"/>
            <p:cNvSpPr/>
            <p:nvPr/>
          </p:nvSpPr>
          <p:spPr>
            <a:xfrm flipV="1">
              <a:off x="2835" y="2515"/>
              <a:ext cx="2332" cy="8"/>
            </a:xfrm>
            <a:prstGeom prst="line">
              <a:avLst/>
            </a:prstGeom>
            <a:ln w="19050" cap="flat" cmpd="sng">
              <a:solidFill>
                <a:schemeClr val="tx1"/>
              </a:solidFill>
              <a:prstDash val="solid"/>
              <a:headEnd type="none" w="med" len="med"/>
              <a:tailEnd type="none" w="med" len="med"/>
            </a:ln>
          </p:spPr>
        </p:sp>
        <p:sp>
          <p:nvSpPr>
            <p:cNvPr id="30747" name="Line 36"/>
            <p:cNvSpPr/>
            <p:nvPr/>
          </p:nvSpPr>
          <p:spPr>
            <a:xfrm>
              <a:off x="2817" y="843"/>
              <a:ext cx="0" cy="486"/>
            </a:xfrm>
            <a:prstGeom prst="line">
              <a:avLst/>
            </a:prstGeom>
            <a:ln w="38100" cap="flat" cmpd="sng">
              <a:solidFill>
                <a:srgbClr val="FF0000"/>
              </a:solidFill>
              <a:prstDash val="solid"/>
              <a:headEnd type="none" w="med" len="med"/>
              <a:tailEnd type="triangle" w="lg" len="lg"/>
            </a:ln>
          </p:spPr>
        </p:sp>
        <p:sp>
          <p:nvSpPr>
            <p:cNvPr id="30748" name="Line 37"/>
            <p:cNvSpPr/>
            <p:nvPr/>
          </p:nvSpPr>
          <p:spPr>
            <a:xfrm>
              <a:off x="5108" y="1683"/>
              <a:ext cx="0" cy="354"/>
            </a:xfrm>
            <a:prstGeom prst="line">
              <a:avLst/>
            </a:prstGeom>
            <a:ln w="19050" cap="flat" cmpd="sng">
              <a:solidFill>
                <a:schemeClr val="tx1"/>
              </a:solidFill>
              <a:prstDash val="solid"/>
              <a:headEnd type="none" w="med" len="med"/>
              <a:tailEnd type="triangle" w="lg" len="lg"/>
            </a:ln>
          </p:spPr>
        </p:sp>
        <p:sp>
          <p:nvSpPr>
            <p:cNvPr id="30749" name="Line 38"/>
            <p:cNvSpPr/>
            <p:nvPr/>
          </p:nvSpPr>
          <p:spPr>
            <a:xfrm>
              <a:off x="5152" y="2346"/>
              <a:ext cx="0" cy="178"/>
            </a:xfrm>
            <a:prstGeom prst="line">
              <a:avLst/>
            </a:prstGeom>
            <a:ln w="19050" cap="flat" cmpd="sng">
              <a:solidFill>
                <a:schemeClr val="tx1"/>
              </a:solidFill>
              <a:prstDash val="solid"/>
              <a:headEnd type="none" w="med" len="med"/>
              <a:tailEnd type="none" w="med" len="med"/>
            </a:ln>
          </p:spPr>
        </p:sp>
        <p:sp>
          <p:nvSpPr>
            <p:cNvPr id="30750" name="Line 39"/>
            <p:cNvSpPr/>
            <p:nvPr/>
          </p:nvSpPr>
          <p:spPr>
            <a:xfrm>
              <a:off x="975" y="1683"/>
              <a:ext cx="0" cy="841"/>
            </a:xfrm>
            <a:prstGeom prst="line">
              <a:avLst/>
            </a:prstGeom>
            <a:ln w="38100" cap="flat" cmpd="sng">
              <a:solidFill>
                <a:srgbClr val="FF0000"/>
              </a:solidFill>
              <a:prstDash val="solid"/>
              <a:headEnd type="none" w="med" len="med"/>
              <a:tailEnd type="none" w="med" len="med"/>
            </a:ln>
          </p:spPr>
        </p:sp>
        <p:sp>
          <p:nvSpPr>
            <p:cNvPr id="30751" name="Line 40"/>
            <p:cNvSpPr/>
            <p:nvPr/>
          </p:nvSpPr>
          <p:spPr>
            <a:xfrm>
              <a:off x="5152" y="3143"/>
              <a:ext cx="0" cy="353"/>
            </a:xfrm>
            <a:prstGeom prst="line">
              <a:avLst/>
            </a:prstGeom>
            <a:ln w="38100" cap="flat" cmpd="sng">
              <a:solidFill>
                <a:srgbClr val="FF0000"/>
              </a:solidFill>
              <a:prstDash val="solid"/>
              <a:headEnd type="none" w="med" len="med"/>
              <a:tailEnd type="triangle" w="lg" len="lg"/>
            </a:ln>
          </p:spPr>
        </p:sp>
        <p:sp>
          <p:nvSpPr>
            <p:cNvPr id="30752" name="Line 41"/>
            <p:cNvSpPr/>
            <p:nvPr/>
          </p:nvSpPr>
          <p:spPr>
            <a:xfrm>
              <a:off x="5152" y="3806"/>
              <a:ext cx="0" cy="133"/>
            </a:xfrm>
            <a:prstGeom prst="line">
              <a:avLst/>
            </a:prstGeom>
            <a:ln w="38100" cap="flat" cmpd="sng">
              <a:solidFill>
                <a:srgbClr val="FF0000"/>
              </a:solidFill>
              <a:prstDash val="solid"/>
              <a:headEnd type="none" w="med" len="med"/>
              <a:tailEnd type="none" w="med" len="med"/>
            </a:ln>
          </p:spPr>
        </p:sp>
        <p:sp>
          <p:nvSpPr>
            <p:cNvPr id="30753" name="Line 42"/>
            <p:cNvSpPr/>
            <p:nvPr/>
          </p:nvSpPr>
          <p:spPr>
            <a:xfrm>
              <a:off x="2862" y="2524"/>
              <a:ext cx="0" cy="309"/>
            </a:xfrm>
            <a:prstGeom prst="line">
              <a:avLst/>
            </a:prstGeom>
            <a:ln w="38100" cap="flat" cmpd="sng">
              <a:solidFill>
                <a:srgbClr val="FF0000"/>
              </a:solidFill>
              <a:prstDash val="solid"/>
              <a:headEnd type="none" w="med" len="med"/>
              <a:tailEnd type="triangle" w="lg" len="lg"/>
            </a:ln>
          </p:spPr>
        </p:sp>
        <p:sp>
          <p:nvSpPr>
            <p:cNvPr id="30754" name="Line 43"/>
            <p:cNvSpPr/>
            <p:nvPr/>
          </p:nvSpPr>
          <p:spPr>
            <a:xfrm>
              <a:off x="2952" y="3983"/>
              <a:ext cx="0" cy="337"/>
            </a:xfrm>
            <a:prstGeom prst="line">
              <a:avLst/>
            </a:prstGeom>
            <a:ln w="38100" cap="flat" cmpd="sng">
              <a:solidFill>
                <a:srgbClr val="FF0000"/>
              </a:solidFill>
              <a:prstDash val="solid"/>
              <a:headEnd type="none" w="med" len="med"/>
              <a:tailEnd type="triangle" w="lg" len="lg"/>
            </a:ln>
          </p:spPr>
        </p:sp>
        <p:sp>
          <p:nvSpPr>
            <p:cNvPr id="30755" name="Line 44"/>
            <p:cNvSpPr/>
            <p:nvPr/>
          </p:nvSpPr>
          <p:spPr>
            <a:xfrm>
              <a:off x="1020" y="3974"/>
              <a:ext cx="1951" cy="0"/>
            </a:xfrm>
            <a:prstGeom prst="line">
              <a:avLst/>
            </a:prstGeom>
            <a:ln w="9525" cap="flat" cmpd="sng">
              <a:solidFill>
                <a:srgbClr val="000000"/>
              </a:solidFill>
              <a:prstDash val="solid"/>
              <a:headEnd type="none" w="med" len="med"/>
              <a:tailEnd type="none" w="med" len="med"/>
            </a:ln>
          </p:spPr>
        </p:sp>
      </p:grpSp>
      <p:sp>
        <p:nvSpPr>
          <p:cNvPr id="460847" name="AutoShape 47"/>
          <p:cNvSpPr/>
          <p:nvPr/>
        </p:nvSpPr>
        <p:spPr>
          <a:xfrm>
            <a:off x="8167688" y="1928813"/>
            <a:ext cx="2286000" cy="740550"/>
          </a:xfrm>
          <a:prstGeom prst="wedgeRoundRectCallout">
            <a:avLst>
              <a:gd name="adj1" fmla="val -37366"/>
              <a:gd name="adj2" fmla="val 178347"/>
              <a:gd name="adj3" fmla="val 16667"/>
            </a:avLst>
          </a:prstGeom>
          <a:solidFill>
            <a:srgbClr val="FF9900"/>
          </a:solidFill>
          <a:ln w="9525" cap="flat" cmpd="sng">
            <a:solidFill>
              <a:schemeClr val="tx1"/>
            </a:solidFill>
            <a:prstDash val="solid"/>
            <a:miter/>
            <a:headEnd type="none" w="med" len="med"/>
            <a:tailEnd type="none" w="med" len="med"/>
          </a:ln>
        </p:spPr>
        <p:txBody>
          <a:bodyPr lIns="0" tIns="118800" rIns="0" bIns="11880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342900" lvl="0" indent="-342900" algn="ctr" eaLnBrk="1" hangingPunct="1">
              <a:lnSpc>
                <a:spcPct val="100000"/>
              </a:lnSpc>
              <a:buClr>
                <a:schemeClr val="bg2"/>
              </a:buClr>
              <a:buSzPct val="75000"/>
              <a:buNone/>
            </a:pPr>
            <a:r>
              <a:rPr lang="zh-CN" altLang="en-US" sz="2800" b="1" dirty="0">
                <a:solidFill>
                  <a:srgbClr val="0000FF"/>
                </a:solidFill>
                <a:ea typeface="黑体" pitchFamily="2" charset="-122"/>
              </a:rPr>
              <a:t>此语句未覆盖</a:t>
            </a:r>
            <a:endParaRPr lang="zh-CN" altLang="en-US" sz="2800" b="1" dirty="0">
              <a:solidFill>
                <a:srgbClr val="0000FF"/>
              </a:solidFill>
              <a:ea typeface="黑体" pitchFamily="2" charset="-122"/>
            </a:endParaRPr>
          </a:p>
        </p:txBody>
      </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①</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语句覆盖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(SC)</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460847"/>
                                        </p:tgtEl>
                                        <p:attrNameLst>
                                          <p:attrName>style.visibility</p:attrName>
                                        </p:attrNameLst>
                                      </p:cBhvr>
                                      <p:to>
                                        <p:strVal val="visible"/>
                                      </p:to>
                                    </p:set>
                                    <p:anim calcmode="lin" valueType="num">
                                      <p:cBhvr additive="base">
                                        <p:cTn id="12" dur="500" fill="hold"/>
                                        <p:tgtEl>
                                          <p:spTgt spid="460847"/>
                                        </p:tgtEl>
                                        <p:attrNameLst>
                                          <p:attrName>ppt_x</p:attrName>
                                        </p:attrNameLst>
                                      </p:cBhvr>
                                      <p:tavLst>
                                        <p:tav tm="0">
                                          <p:val>
                                            <p:strVal val="1+#ppt_w/2"/>
                                          </p:val>
                                        </p:tav>
                                        <p:tav tm="100000">
                                          <p:val>
                                            <p:strVal val="#ppt_x"/>
                                          </p:val>
                                        </p:tav>
                                      </p:tavLst>
                                    </p:anim>
                                    <p:anim calcmode="lin" valueType="num">
                                      <p:cBhvr additive="base">
                                        <p:cTn id="13" dur="500" fill="hold"/>
                                        <p:tgtEl>
                                          <p:spTgt spid="4608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7"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9778" name="Rectangle 2"/>
          <p:cNvSpPr>
            <a:spLocks noGrp="1" noChangeArrowheads="1"/>
          </p:cNvSpPr>
          <p:nvPr>
            <p:ph type="title"/>
          </p:nvPr>
        </p:nvSpPr>
        <p:spPr>
          <a:xfrm>
            <a:off x="2967990" y="791845"/>
            <a:ext cx="6623050" cy="541338"/>
          </a:xfrm>
        </p:spPr>
        <p:txBody>
          <a:bodyPr vert="horz" wrap="square" lIns="91440" tIns="45720" rIns="91440" bIns="45720" numCol="1" anchor="b" anchorCtr="0" compatLnSpc="1">
            <a:normAutofit fontScale="90000"/>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0" cap="none" spc="0" normalizeH="0" baseline="0" noProof="0" dirty="0" smtClean="0">
                <a:ln>
                  <a:noFill/>
                </a:ln>
                <a:solidFill>
                  <a:srgbClr val="9900CC"/>
                </a:solidFill>
                <a:effectLst/>
                <a:uLnTx/>
                <a:uFillTx/>
                <a:latin typeface="+mn-lt"/>
                <a:ea typeface="+mj-ea"/>
                <a:cs typeface="+mj-cs"/>
              </a:rPr>
              <a:t>Case2</a:t>
            </a:r>
            <a:r>
              <a:rPr kumimoji="1" lang="zh-CN" altLang="en-US" sz="3600" b="0" i="0" u="none" strike="noStrike" kern="0" cap="none" spc="0" normalizeH="0" baseline="0" noProof="0" dirty="0" smtClean="0">
                <a:ln>
                  <a:noFill/>
                </a:ln>
                <a:solidFill>
                  <a:srgbClr val="9900CC"/>
                </a:solidFill>
                <a:effectLst/>
                <a:uLnTx/>
                <a:uFillTx/>
                <a:latin typeface="+mn-lt"/>
                <a:ea typeface="+mj-ea"/>
                <a:cs typeface="+mj-cs"/>
              </a:rPr>
              <a:t>：</a:t>
            </a:r>
            <a:r>
              <a:rPr kumimoji="1" lang="en-US" altLang="zh-CN" sz="3600" b="0" i="0" u="none" strike="noStrike" kern="0" cap="none" spc="0" normalizeH="0" baseline="0" noProof="0" dirty="0" smtClean="0">
                <a:ln>
                  <a:noFill/>
                </a:ln>
                <a:solidFill>
                  <a:srgbClr val="9900CC"/>
                </a:solidFill>
                <a:effectLst/>
                <a:uLnTx/>
                <a:uFillTx/>
                <a:latin typeface="+mn-lt"/>
                <a:ea typeface="+mj-ea"/>
                <a:cs typeface="+mj-cs"/>
              </a:rPr>
              <a:t>A=2, B=0, X=3</a:t>
            </a:r>
            <a:endParaRPr kumimoji="1" lang="en-US" altLang="zh-CN" sz="3600" b="0" i="0" u="none" strike="noStrike" kern="0" cap="none" spc="0" normalizeH="0" baseline="0" noProof="0" dirty="0" smtClean="0">
              <a:ln>
                <a:noFill/>
              </a:ln>
              <a:solidFill>
                <a:srgbClr val="9900CC"/>
              </a:solidFill>
              <a:effectLst/>
              <a:uLnTx/>
              <a:uFillTx/>
              <a:latin typeface="+mn-lt"/>
              <a:ea typeface="+mj-ea"/>
              <a:cs typeface="+mj-cs"/>
            </a:endParaRPr>
          </a:p>
        </p:txBody>
      </p:sp>
      <p:grpSp>
        <p:nvGrpSpPr>
          <p:cNvPr id="2" name="Group 114"/>
          <p:cNvGrpSpPr/>
          <p:nvPr/>
        </p:nvGrpSpPr>
        <p:grpSpPr>
          <a:xfrm>
            <a:off x="2424113" y="1531938"/>
            <a:ext cx="6767512" cy="5254625"/>
            <a:chOff x="975" y="800"/>
            <a:chExt cx="4628" cy="3520"/>
          </a:xfrm>
        </p:grpSpPr>
        <p:sp>
          <p:nvSpPr>
            <p:cNvPr id="29701" name="AutoShape 73"/>
            <p:cNvSpPr/>
            <p:nvPr/>
          </p:nvSpPr>
          <p:spPr>
            <a:xfrm>
              <a:off x="1499" y="1329"/>
              <a:ext cx="2618" cy="689"/>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(A&gt;1) AND</a:t>
              </a:r>
              <a:r>
                <a:rPr lang="en-US" altLang="zh-CN" sz="2400" b="1" dirty="0">
                  <a:solidFill>
                    <a:srgbClr val="0000FF"/>
                  </a:solidFill>
                  <a:latin typeface="Times New Roman" panose="02020603050405020304" pitchFamily="18" charset="0"/>
                  <a:ea typeface="黑体" pitchFamily="2" charset="-122"/>
                </a:rPr>
                <a:t> </a:t>
              </a:r>
              <a:r>
                <a:rPr lang="en-US" altLang="zh-CN" sz="2400" b="1" dirty="0">
                  <a:latin typeface="Times New Roman" panose="02020603050405020304" pitchFamily="18" charset="0"/>
                  <a:ea typeface="黑体" pitchFamily="2" charset="-122"/>
                </a:rPr>
                <a:t>(B==0)</a:t>
              </a:r>
              <a:endParaRPr lang="en-US" altLang="zh-CN" sz="2400" b="1" dirty="0">
                <a:latin typeface="Times New Roman" panose="02020603050405020304" pitchFamily="18" charset="0"/>
                <a:ea typeface="黑体" pitchFamily="2" charset="-122"/>
              </a:endParaRPr>
            </a:p>
          </p:txBody>
        </p:sp>
        <p:sp>
          <p:nvSpPr>
            <p:cNvPr id="29702" name="AutoShape 74"/>
            <p:cNvSpPr/>
            <p:nvPr/>
          </p:nvSpPr>
          <p:spPr>
            <a:xfrm>
              <a:off x="1542" y="2810"/>
              <a:ext cx="2619" cy="688"/>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(A==2) OR (X&gt;1)</a:t>
              </a:r>
              <a:endParaRPr lang="en-US" altLang="zh-CN" sz="2400" b="1" dirty="0">
                <a:latin typeface="Times New Roman" panose="02020603050405020304" pitchFamily="18" charset="0"/>
                <a:ea typeface="黑体" pitchFamily="2" charset="-122"/>
              </a:endParaRPr>
            </a:p>
          </p:txBody>
        </p:sp>
        <p:grpSp>
          <p:nvGrpSpPr>
            <p:cNvPr id="29703" name="Group 75"/>
            <p:cNvGrpSpPr/>
            <p:nvPr/>
          </p:nvGrpSpPr>
          <p:grpSpPr>
            <a:xfrm>
              <a:off x="2906" y="800"/>
              <a:ext cx="331" cy="354"/>
              <a:chOff x="2562" y="1162"/>
              <a:chExt cx="334" cy="363"/>
            </a:xfrm>
          </p:grpSpPr>
          <p:sp>
            <p:nvSpPr>
              <p:cNvPr id="29739" name="Oval 76"/>
              <p:cNvSpPr/>
              <p:nvPr/>
            </p:nvSpPr>
            <p:spPr>
              <a:xfrm>
                <a:off x="2562" y="1207"/>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29740" name="Rectangle 77"/>
              <p:cNvSpPr/>
              <p:nvPr/>
            </p:nvSpPr>
            <p:spPr>
              <a:xfrm>
                <a:off x="2608" y="1162"/>
                <a:ext cx="288" cy="314"/>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a:t>
                </a:r>
                <a:endParaRPr lang="en-US" altLang="zh-CN" sz="2400" b="1" dirty="0">
                  <a:latin typeface="Times New Roman" panose="02020603050405020304" pitchFamily="18" charset="0"/>
                  <a:ea typeface="黑体" pitchFamily="2" charset="-122"/>
                </a:endParaRPr>
              </a:p>
            </p:txBody>
          </p:sp>
        </p:grpSp>
        <p:sp>
          <p:nvSpPr>
            <p:cNvPr id="29704" name="Rectangle 78"/>
            <p:cNvSpPr/>
            <p:nvPr/>
          </p:nvSpPr>
          <p:spPr>
            <a:xfrm>
              <a:off x="4686" y="2018"/>
              <a:ext cx="917" cy="328"/>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X=X/A</a:t>
              </a:r>
              <a:endParaRPr lang="en-US" altLang="zh-CN" sz="2400" dirty="0">
                <a:ea typeface="宋体" pitchFamily="2" charset="-122"/>
              </a:endParaRPr>
            </a:p>
          </p:txBody>
        </p:sp>
        <p:sp>
          <p:nvSpPr>
            <p:cNvPr id="29705" name="Rectangle 79"/>
            <p:cNvSpPr/>
            <p:nvPr/>
          </p:nvSpPr>
          <p:spPr>
            <a:xfrm>
              <a:off x="4729" y="3471"/>
              <a:ext cx="873" cy="328"/>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X=X+1</a:t>
              </a:r>
              <a:endParaRPr lang="en-US" altLang="zh-CN" sz="2400" dirty="0">
                <a:ea typeface="宋体" pitchFamily="2" charset="-122"/>
              </a:endParaRPr>
            </a:p>
          </p:txBody>
        </p:sp>
        <p:sp>
          <p:nvSpPr>
            <p:cNvPr id="29706" name="Line 80"/>
            <p:cNvSpPr/>
            <p:nvPr/>
          </p:nvSpPr>
          <p:spPr>
            <a:xfrm flipH="1">
              <a:off x="989" y="1689"/>
              <a:ext cx="480" cy="0"/>
            </a:xfrm>
            <a:prstGeom prst="line">
              <a:avLst/>
            </a:prstGeom>
            <a:ln w="12700" cap="flat" cmpd="sng">
              <a:solidFill>
                <a:schemeClr val="tx1"/>
              </a:solidFill>
              <a:prstDash val="solid"/>
              <a:headEnd type="none" w="med" len="med"/>
              <a:tailEnd type="none" w="med" len="med"/>
            </a:ln>
          </p:spPr>
        </p:sp>
        <p:sp>
          <p:nvSpPr>
            <p:cNvPr id="29707" name="Line 81"/>
            <p:cNvSpPr/>
            <p:nvPr/>
          </p:nvSpPr>
          <p:spPr>
            <a:xfrm flipV="1">
              <a:off x="975" y="2523"/>
              <a:ext cx="1905" cy="2"/>
            </a:xfrm>
            <a:prstGeom prst="line">
              <a:avLst/>
            </a:prstGeom>
            <a:ln w="12700" cap="flat" cmpd="sng">
              <a:solidFill>
                <a:schemeClr val="tx1"/>
              </a:solidFill>
              <a:prstDash val="solid"/>
              <a:headEnd type="none" w="med" len="med"/>
              <a:tailEnd type="none" w="med" len="med"/>
            </a:ln>
          </p:spPr>
        </p:sp>
        <p:sp>
          <p:nvSpPr>
            <p:cNvPr id="29708" name="Line 82"/>
            <p:cNvSpPr/>
            <p:nvPr/>
          </p:nvSpPr>
          <p:spPr>
            <a:xfrm flipV="1">
              <a:off x="4118" y="1690"/>
              <a:ext cx="990" cy="4"/>
            </a:xfrm>
            <a:prstGeom prst="line">
              <a:avLst/>
            </a:prstGeom>
            <a:ln w="38100" cap="flat" cmpd="sng">
              <a:solidFill>
                <a:srgbClr val="FF0000"/>
              </a:solidFill>
              <a:prstDash val="solid"/>
              <a:headEnd type="none" w="med" len="med"/>
              <a:tailEnd type="none" w="med" len="med"/>
            </a:ln>
          </p:spPr>
        </p:sp>
        <p:sp>
          <p:nvSpPr>
            <p:cNvPr id="29709" name="Line 83"/>
            <p:cNvSpPr/>
            <p:nvPr/>
          </p:nvSpPr>
          <p:spPr>
            <a:xfrm flipV="1">
              <a:off x="4118" y="3134"/>
              <a:ext cx="1047" cy="0"/>
            </a:xfrm>
            <a:prstGeom prst="line">
              <a:avLst/>
            </a:prstGeom>
            <a:ln w="38100" cap="flat" cmpd="sng">
              <a:solidFill>
                <a:srgbClr val="FF0000"/>
              </a:solidFill>
              <a:prstDash val="solid"/>
              <a:headEnd type="none" w="med" len="med"/>
              <a:tailEnd type="none" w="med" len="med"/>
            </a:ln>
          </p:spPr>
        </p:sp>
        <p:grpSp>
          <p:nvGrpSpPr>
            <p:cNvPr id="29710" name="Group 84"/>
            <p:cNvGrpSpPr/>
            <p:nvPr/>
          </p:nvGrpSpPr>
          <p:grpSpPr>
            <a:xfrm>
              <a:off x="5243" y="3017"/>
              <a:ext cx="314" cy="392"/>
              <a:chOff x="5227" y="2750"/>
              <a:chExt cx="318" cy="402"/>
            </a:xfrm>
          </p:grpSpPr>
          <p:sp>
            <p:nvSpPr>
              <p:cNvPr id="29737" name="Oval 85"/>
              <p:cNvSpPr/>
              <p:nvPr/>
            </p:nvSpPr>
            <p:spPr>
              <a:xfrm>
                <a:off x="5227" y="2834"/>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29738" name="Rectangle 86"/>
              <p:cNvSpPr/>
              <p:nvPr/>
            </p:nvSpPr>
            <p:spPr>
              <a:xfrm>
                <a:off x="5257" y="2750"/>
                <a:ext cx="287" cy="31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e</a:t>
                </a:r>
                <a:endParaRPr lang="en-US" altLang="zh-CN" sz="2400" b="1" dirty="0">
                  <a:latin typeface="Times New Roman" panose="02020603050405020304" pitchFamily="18" charset="0"/>
                  <a:ea typeface="黑体" pitchFamily="2" charset="-122"/>
                </a:endParaRPr>
              </a:p>
            </p:txBody>
          </p:sp>
        </p:grpSp>
        <p:sp>
          <p:nvSpPr>
            <p:cNvPr id="29711" name="Line 87"/>
            <p:cNvSpPr/>
            <p:nvPr/>
          </p:nvSpPr>
          <p:spPr>
            <a:xfrm flipH="1">
              <a:off x="1019" y="3134"/>
              <a:ext cx="523" cy="0"/>
            </a:xfrm>
            <a:prstGeom prst="line">
              <a:avLst/>
            </a:prstGeom>
            <a:ln w="12700" cap="flat" cmpd="sng">
              <a:solidFill>
                <a:schemeClr val="tx1"/>
              </a:solidFill>
              <a:prstDash val="solid"/>
              <a:headEnd type="none" w="med" len="med"/>
              <a:tailEnd type="none" w="med" len="med"/>
            </a:ln>
          </p:spPr>
        </p:sp>
        <p:sp>
          <p:nvSpPr>
            <p:cNvPr id="29712" name="Line 88"/>
            <p:cNvSpPr/>
            <p:nvPr/>
          </p:nvSpPr>
          <p:spPr>
            <a:xfrm>
              <a:off x="1019" y="3134"/>
              <a:ext cx="1" cy="849"/>
            </a:xfrm>
            <a:prstGeom prst="line">
              <a:avLst/>
            </a:prstGeom>
            <a:ln w="12700" cap="flat" cmpd="sng">
              <a:solidFill>
                <a:schemeClr val="tx1"/>
              </a:solidFill>
              <a:prstDash val="solid"/>
              <a:headEnd type="none" w="med" len="med"/>
              <a:tailEnd type="none" w="med" len="med"/>
            </a:ln>
          </p:spPr>
        </p:sp>
        <p:sp>
          <p:nvSpPr>
            <p:cNvPr id="29713" name="Line 89"/>
            <p:cNvSpPr/>
            <p:nvPr/>
          </p:nvSpPr>
          <p:spPr>
            <a:xfrm flipV="1">
              <a:off x="2925" y="3962"/>
              <a:ext cx="2240" cy="12"/>
            </a:xfrm>
            <a:prstGeom prst="line">
              <a:avLst/>
            </a:prstGeom>
            <a:ln w="38100" cap="flat" cmpd="sng">
              <a:solidFill>
                <a:srgbClr val="FF0000"/>
              </a:solidFill>
              <a:prstDash val="solid"/>
              <a:headEnd type="none" w="med" len="med"/>
              <a:tailEnd type="none" w="med" len="med"/>
            </a:ln>
          </p:spPr>
        </p:sp>
        <p:sp>
          <p:nvSpPr>
            <p:cNvPr id="29714" name="Rectangle 90"/>
            <p:cNvSpPr/>
            <p:nvPr/>
          </p:nvSpPr>
          <p:spPr>
            <a:xfrm>
              <a:off x="1062" y="1285"/>
              <a:ext cx="285" cy="307"/>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29715" name="Rectangle 91"/>
            <p:cNvSpPr/>
            <p:nvPr/>
          </p:nvSpPr>
          <p:spPr>
            <a:xfrm>
              <a:off x="1244" y="2744"/>
              <a:ext cx="285" cy="307"/>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29716" name="Rectangle 92"/>
            <p:cNvSpPr/>
            <p:nvPr/>
          </p:nvSpPr>
          <p:spPr>
            <a:xfrm>
              <a:off x="4238" y="1329"/>
              <a:ext cx="285" cy="307"/>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sp>
          <p:nvSpPr>
            <p:cNvPr id="29717" name="Rectangle 93"/>
            <p:cNvSpPr/>
            <p:nvPr/>
          </p:nvSpPr>
          <p:spPr>
            <a:xfrm>
              <a:off x="4328" y="2770"/>
              <a:ext cx="286" cy="307"/>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grpSp>
          <p:nvGrpSpPr>
            <p:cNvPr id="29718" name="Group 94"/>
            <p:cNvGrpSpPr/>
            <p:nvPr/>
          </p:nvGrpSpPr>
          <p:grpSpPr>
            <a:xfrm>
              <a:off x="1048" y="1904"/>
              <a:ext cx="331" cy="355"/>
              <a:chOff x="657" y="1933"/>
              <a:chExt cx="334" cy="364"/>
            </a:xfrm>
          </p:grpSpPr>
          <p:sp>
            <p:nvSpPr>
              <p:cNvPr id="29735" name="Oval 95"/>
              <p:cNvSpPr/>
              <p:nvPr/>
            </p:nvSpPr>
            <p:spPr>
              <a:xfrm>
                <a:off x="657" y="1979"/>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29736" name="Rectangle 96"/>
              <p:cNvSpPr/>
              <p:nvPr/>
            </p:nvSpPr>
            <p:spPr>
              <a:xfrm>
                <a:off x="703" y="1933"/>
                <a:ext cx="288" cy="314"/>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b</a:t>
                </a:r>
                <a:endParaRPr lang="en-US" altLang="zh-CN" sz="2400" b="1" dirty="0">
                  <a:latin typeface="Times New Roman" panose="02020603050405020304" pitchFamily="18" charset="0"/>
                  <a:ea typeface="黑体" pitchFamily="2" charset="-122"/>
                </a:endParaRPr>
              </a:p>
            </p:txBody>
          </p:sp>
        </p:grpSp>
        <p:grpSp>
          <p:nvGrpSpPr>
            <p:cNvPr id="29719" name="Group 97"/>
            <p:cNvGrpSpPr/>
            <p:nvPr/>
          </p:nvGrpSpPr>
          <p:grpSpPr>
            <a:xfrm>
              <a:off x="1110" y="3364"/>
              <a:ext cx="315" cy="354"/>
              <a:chOff x="748" y="3113"/>
              <a:chExt cx="318" cy="363"/>
            </a:xfrm>
          </p:grpSpPr>
          <p:sp>
            <p:nvSpPr>
              <p:cNvPr id="29733" name="Oval 98"/>
              <p:cNvSpPr/>
              <p:nvPr/>
            </p:nvSpPr>
            <p:spPr>
              <a:xfrm>
                <a:off x="748" y="3158"/>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29734" name="Rectangle 99"/>
              <p:cNvSpPr/>
              <p:nvPr/>
            </p:nvSpPr>
            <p:spPr>
              <a:xfrm>
                <a:off x="779" y="3113"/>
                <a:ext cx="287" cy="314"/>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d</a:t>
                </a:r>
                <a:endParaRPr lang="en-US" altLang="zh-CN" sz="2400" b="1" dirty="0">
                  <a:latin typeface="Times New Roman" panose="02020603050405020304" pitchFamily="18" charset="0"/>
                  <a:ea typeface="黑体" pitchFamily="2" charset="-122"/>
                </a:endParaRPr>
              </a:p>
            </p:txBody>
          </p:sp>
        </p:grpSp>
        <p:grpSp>
          <p:nvGrpSpPr>
            <p:cNvPr id="29720" name="Group 100"/>
            <p:cNvGrpSpPr/>
            <p:nvPr/>
          </p:nvGrpSpPr>
          <p:grpSpPr>
            <a:xfrm>
              <a:off x="5243" y="1635"/>
              <a:ext cx="329" cy="353"/>
              <a:chOff x="4921" y="1661"/>
              <a:chExt cx="333" cy="363"/>
            </a:xfrm>
          </p:grpSpPr>
          <p:sp>
            <p:nvSpPr>
              <p:cNvPr id="29731" name="Oval 101"/>
              <p:cNvSpPr/>
              <p:nvPr/>
            </p:nvSpPr>
            <p:spPr>
              <a:xfrm>
                <a:off x="4921" y="1706"/>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29732" name="Rectangle 102"/>
              <p:cNvSpPr/>
              <p:nvPr/>
            </p:nvSpPr>
            <p:spPr>
              <a:xfrm>
                <a:off x="4967" y="1661"/>
                <a:ext cx="287" cy="31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c</a:t>
                </a:r>
                <a:endParaRPr lang="en-US" altLang="zh-CN" sz="2400" b="1" dirty="0">
                  <a:latin typeface="Times New Roman" panose="02020603050405020304" pitchFamily="18" charset="0"/>
                  <a:ea typeface="黑体" pitchFamily="2" charset="-122"/>
                </a:endParaRPr>
              </a:p>
            </p:txBody>
          </p:sp>
        </p:grpSp>
        <p:sp>
          <p:nvSpPr>
            <p:cNvPr id="29721" name="Line 103"/>
            <p:cNvSpPr/>
            <p:nvPr/>
          </p:nvSpPr>
          <p:spPr>
            <a:xfrm flipV="1">
              <a:off x="2835" y="2515"/>
              <a:ext cx="2332" cy="8"/>
            </a:xfrm>
            <a:prstGeom prst="line">
              <a:avLst/>
            </a:prstGeom>
            <a:ln w="38100" cap="flat" cmpd="sng">
              <a:solidFill>
                <a:srgbClr val="FF0000"/>
              </a:solidFill>
              <a:prstDash val="solid"/>
              <a:headEnd type="none" w="med" len="med"/>
              <a:tailEnd type="none" w="med" len="med"/>
            </a:ln>
          </p:spPr>
        </p:sp>
        <p:sp>
          <p:nvSpPr>
            <p:cNvPr id="29722" name="Line 104"/>
            <p:cNvSpPr/>
            <p:nvPr/>
          </p:nvSpPr>
          <p:spPr>
            <a:xfrm>
              <a:off x="2817" y="843"/>
              <a:ext cx="0" cy="486"/>
            </a:xfrm>
            <a:prstGeom prst="line">
              <a:avLst/>
            </a:prstGeom>
            <a:ln w="38100" cap="flat" cmpd="sng">
              <a:solidFill>
                <a:srgbClr val="FF0000"/>
              </a:solidFill>
              <a:prstDash val="solid"/>
              <a:headEnd type="none" w="med" len="med"/>
              <a:tailEnd type="triangle" w="lg" len="lg"/>
            </a:ln>
          </p:spPr>
        </p:sp>
        <p:sp>
          <p:nvSpPr>
            <p:cNvPr id="29723" name="Line 105"/>
            <p:cNvSpPr/>
            <p:nvPr/>
          </p:nvSpPr>
          <p:spPr>
            <a:xfrm>
              <a:off x="5108" y="1683"/>
              <a:ext cx="0" cy="354"/>
            </a:xfrm>
            <a:prstGeom prst="line">
              <a:avLst/>
            </a:prstGeom>
            <a:ln w="38100" cap="flat" cmpd="sng">
              <a:solidFill>
                <a:srgbClr val="FF0000"/>
              </a:solidFill>
              <a:prstDash val="solid"/>
              <a:headEnd type="none" w="med" len="med"/>
              <a:tailEnd type="triangle" w="lg" len="lg"/>
            </a:ln>
          </p:spPr>
        </p:sp>
        <p:sp>
          <p:nvSpPr>
            <p:cNvPr id="29724" name="Line 106"/>
            <p:cNvSpPr/>
            <p:nvPr/>
          </p:nvSpPr>
          <p:spPr>
            <a:xfrm>
              <a:off x="5152" y="2346"/>
              <a:ext cx="0" cy="178"/>
            </a:xfrm>
            <a:prstGeom prst="line">
              <a:avLst/>
            </a:prstGeom>
            <a:ln w="38100" cap="flat" cmpd="sng">
              <a:solidFill>
                <a:srgbClr val="FF0000"/>
              </a:solidFill>
              <a:prstDash val="solid"/>
              <a:headEnd type="none" w="med" len="med"/>
              <a:tailEnd type="none" w="med" len="med"/>
            </a:ln>
          </p:spPr>
        </p:sp>
        <p:sp>
          <p:nvSpPr>
            <p:cNvPr id="29725" name="Line 107"/>
            <p:cNvSpPr/>
            <p:nvPr/>
          </p:nvSpPr>
          <p:spPr>
            <a:xfrm>
              <a:off x="975" y="1683"/>
              <a:ext cx="0" cy="841"/>
            </a:xfrm>
            <a:prstGeom prst="line">
              <a:avLst/>
            </a:prstGeom>
            <a:ln w="12700" cap="flat" cmpd="sng">
              <a:solidFill>
                <a:srgbClr val="000000"/>
              </a:solidFill>
              <a:prstDash val="solid"/>
              <a:headEnd type="none" w="med" len="med"/>
              <a:tailEnd type="none" w="med" len="med"/>
            </a:ln>
          </p:spPr>
        </p:sp>
        <p:sp>
          <p:nvSpPr>
            <p:cNvPr id="29726" name="Line 108"/>
            <p:cNvSpPr/>
            <p:nvPr/>
          </p:nvSpPr>
          <p:spPr>
            <a:xfrm>
              <a:off x="5152" y="3143"/>
              <a:ext cx="0" cy="353"/>
            </a:xfrm>
            <a:prstGeom prst="line">
              <a:avLst/>
            </a:prstGeom>
            <a:ln w="38100" cap="flat" cmpd="sng">
              <a:solidFill>
                <a:srgbClr val="FF0000"/>
              </a:solidFill>
              <a:prstDash val="solid"/>
              <a:headEnd type="none" w="med" len="med"/>
              <a:tailEnd type="triangle" w="lg" len="lg"/>
            </a:ln>
          </p:spPr>
        </p:sp>
        <p:sp>
          <p:nvSpPr>
            <p:cNvPr id="29727" name="Line 109"/>
            <p:cNvSpPr/>
            <p:nvPr/>
          </p:nvSpPr>
          <p:spPr>
            <a:xfrm>
              <a:off x="5152" y="3806"/>
              <a:ext cx="0" cy="133"/>
            </a:xfrm>
            <a:prstGeom prst="line">
              <a:avLst/>
            </a:prstGeom>
            <a:ln w="38100" cap="flat" cmpd="sng">
              <a:solidFill>
                <a:srgbClr val="FF0000"/>
              </a:solidFill>
              <a:prstDash val="solid"/>
              <a:headEnd type="none" w="med" len="med"/>
              <a:tailEnd type="none" w="med" len="med"/>
            </a:ln>
          </p:spPr>
        </p:sp>
        <p:sp>
          <p:nvSpPr>
            <p:cNvPr id="29728" name="Line 110"/>
            <p:cNvSpPr/>
            <p:nvPr/>
          </p:nvSpPr>
          <p:spPr>
            <a:xfrm>
              <a:off x="2862" y="2524"/>
              <a:ext cx="0" cy="309"/>
            </a:xfrm>
            <a:prstGeom prst="line">
              <a:avLst/>
            </a:prstGeom>
            <a:ln w="38100" cap="flat" cmpd="sng">
              <a:solidFill>
                <a:srgbClr val="FF0000"/>
              </a:solidFill>
              <a:prstDash val="solid"/>
              <a:headEnd type="none" w="med" len="med"/>
              <a:tailEnd type="triangle" w="lg" len="lg"/>
            </a:ln>
          </p:spPr>
        </p:sp>
        <p:sp>
          <p:nvSpPr>
            <p:cNvPr id="29729" name="Line 111"/>
            <p:cNvSpPr/>
            <p:nvPr/>
          </p:nvSpPr>
          <p:spPr>
            <a:xfrm>
              <a:off x="2952" y="3983"/>
              <a:ext cx="0" cy="337"/>
            </a:xfrm>
            <a:prstGeom prst="line">
              <a:avLst/>
            </a:prstGeom>
            <a:ln w="38100" cap="flat" cmpd="sng">
              <a:solidFill>
                <a:srgbClr val="FF0000"/>
              </a:solidFill>
              <a:prstDash val="solid"/>
              <a:headEnd type="none" w="med" len="med"/>
              <a:tailEnd type="triangle" w="lg" len="lg"/>
            </a:ln>
          </p:spPr>
        </p:sp>
        <p:sp>
          <p:nvSpPr>
            <p:cNvPr id="29730" name="Line 112"/>
            <p:cNvSpPr/>
            <p:nvPr/>
          </p:nvSpPr>
          <p:spPr>
            <a:xfrm>
              <a:off x="1020" y="3974"/>
              <a:ext cx="1951" cy="0"/>
            </a:xfrm>
            <a:prstGeom prst="line">
              <a:avLst/>
            </a:prstGeom>
            <a:ln w="9525" cap="flat" cmpd="sng">
              <a:solidFill>
                <a:srgbClr val="000000"/>
              </a:solidFill>
              <a:prstDash val="solid"/>
              <a:headEnd type="none" w="med" len="med"/>
              <a:tailEnd type="none" w="med" len="med"/>
            </a:ln>
          </p:spPr>
        </p:sp>
      </p:gr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①</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语句覆盖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(SC)</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3573780" y="115570"/>
            <a:ext cx="6121400" cy="884238"/>
          </a:xfrm>
        </p:spPr>
        <p:txBody>
          <a:bodyPr vert="horz" wrap="square" lIns="91440" tIns="45720" rIns="91440" bIns="45720" anchor="b" anchorCtr="0"/>
          <a:p>
            <a:pPr eaLnBrk="1" hangingPunct="1"/>
            <a:r>
              <a:rPr lang="en-US" altLang="zh-CN" sz="3200" b="0" dirty="0">
                <a:solidFill>
                  <a:srgbClr val="9900CC"/>
                </a:solidFill>
              </a:rPr>
              <a:t>Case2</a:t>
            </a:r>
            <a:r>
              <a:rPr lang="zh-CN" altLang="en-US" sz="3200" b="0" dirty="0">
                <a:solidFill>
                  <a:srgbClr val="9900CC"/>
                </a:solidFill>
              </a:rPr>
              <a:t>：</a:t>
            </a:r>
            <a:r>
              <a:rPr lang="en-US" altLang="zh-CN" sz="3200" b="0" dirty="0">
                <a:solidFill>
                  <a:srgbClr val="9900CC"/>
                </a:solidFill>
              </a:rPr>
              <a:t>A=2, B=0, X=3</a:t>
            </a:r>
            <a:endParaRPr lang="en-US" altLang="zh-CN" sz="3200" b="0" dirty="0">
              <a:solidFill>
                <a:srgbClr val="9900CC"/>
              </a:solidFill>
            </a:endParaRPr>
          </a:p>
        </p:txBody>
      </p:sp>
      <p:sp>
        <p:nvSpPr>
          <p:cNvPr id="31750" name="AutoShape 3"/>
          <p:cNvSpPr/>
          <p:nvPr/>
        </p:nvSpPr>
        <p:spPr>
          <a:xfrm>
            <a:off x="2949575" y="1708785"/>
            <a:ext cx="3787775" cy="1005840"/>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(A&gt;1) AND</a:t>
            </a:r>
            <a:r>
              <a:rPr lang="en-US" altLang="zh-CN" sz="2400" b="1" dirty="0">
                <a:solidFill>
                  <a:srgbClr val="0000FF"/>
                </a:solidFill>
                <a:latin typeface="Times New Roman" panose="02020603050405020304" pitchFamily="18" charset="0"/>
                <a:ea typeface="黑体" pitchFamily="2" charset="-122"/>
              </a:rPr>
              <a:t> </a:t>
            </a:r>
            <a:r>
              <a:rPr lang="en-US" altLang="zh-CN" sz="2400" b="1" dirty="0">
                <a:latin typeface="Times New Roman" panose="02020603050405020304" pitchFamily="18" charset="0"/>
                <a:ea typeface="黑体" pitchFamily="2" charset="-122"/>
              </a:rPr>
              <a:t>(B==0)</a:t>
            </a:r>
            <a:endParaRPr lang="en-US" altLang="zh-CN" sz="2400" b="1" dirty="0">
              <a:latin typeface="Times New Roman" panose="02020603050405020304" pitchFamily="18" charset="0"/>
              <a:ea typeface="黑体" pitchFamily="2" charset="-122"/>
            </a:endParaRPr>
          </a:p>
        </p:txBody>
      </p:sp>
      <p:sp>
        <p:nvSpPr>
          <p:cNvPr id="31751" name="AutoShape 4"/>
          <p:cNvSpPr/>
          <p:nvPr/>
        </p:nvSpPr>
        <p:spPr>
          <a:xfrm>
            <a:off x="3011805" y="3870960"/>
            <a:ext cx="3789680" cy="1004570"/>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(A==2) OR (X&gt;1)</a:t>
            </a:r>
            <a:endParaRPr lang="en-US" altLang="zh-CN" sz="2400" b="1" dirty="0">
              <a:latin typeface="Times New Roman" panose="02020603050405020304" pitchFamily="18" charset="0"/>
              <a:ea typeface="黑体" pitchFamily="2" charset="-122"/>
            </a:endParaRPr>
          </a:p>
        </p:txBody>
      </p:sp>
      <p:grpSp>
        <p:nvGrpSpPr>
          <p:cNvPr id="31752" name="Group 5"/>
          <p:cNvGrpSpPr/>
          <p:nvPr/>
        </p:nvGrpSpPr>
        <p:grpSpPr>
          <a:xfrm rot="0">
            <a:off x="4984750" y="1123315"/>
            <a:ext cx="479425" cy="516890"/>
            <a:chOff x="2562" y="1162"/>
            <a:chExt cx="334" cy="363"/>
          </a:xfrm>
        </p:grpSpPr>
        <p:sp>
          <p:nvSpPr>
            <p:cNvPr id="31790" name="Oval 6"/>
            <p:cNvSpPr/>
            <p:nvPr/>
          </p:nvSpPr>
          <p:spPr>
            <a:xfrm>
              <a:off x="2562" y="1207"/>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1791" name="Rectangle 7"/>
            <p:cNvSpPr/>
            <p:nvPr/>
          </p:nvSpPr>
          <p:spPr>
            <a:xfrm>
              <a:off x="2608" y="1162"/>
              <a:ext cx="288" cy="321"/>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a:t>
              </a:r>
              <a:endParaRPr lang="en-US" altLang="zh-CN" sz="2400" b="1" dirty="0">
                <a:latin typeface="Times New Roman" panose="02020603050405020304" pitchFamily="18" charset="0"/>
                <a:ea typeface="黑体" pitchFamily="2" charset="-122"/>
              </a:endParaRPr>
            </a:p>
          </p:txBody>
        </p:sp>
      </p:grpSp>
      <p:sp>
        <p:nvSpPr>
          <p:cNvPr id="31753" name="Rectangle 8"/>
          <p:cNvSpPr/>
          <p:nvPr/>
        </p:nvSpPr>
        <p:spPr>
          <a:xfrm>
            <a:off x="7561580" y="2714625"/>
            <a:ext cx="1327150" cy="47752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X=X/A</a:t>
            </a:r>
            <a:endParaRPr lang="en-US" altLang="zh-CN" sz="2400" dirty="0">
              <a:ea typeface="宋体" pitchFamily="2" charset="-122"/>
            </a:endParaRPr>
          </a:p>
        </p:txBody>
      </p:sp>
      <p:sp>
        <p:nvSpPr>
          <p:cNvPr id="31754" name="Rectangle 9"/>
          <p:cNvSpPr/>
          <p:nvPr/>
        </p:nvSpPr>
        <p:spPr>
          <a:xfrm>
            <a:off x="7623175" y="4835525"/>
            <a:ext cx="1263650" cy="47752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X=X+1</a:t>
            </a:r>
            <a:endParaRPr lang="en-US" altLang="zh-CN" sz="2400" dirty="0">
              <a:ea typeface="宋体" pitchFamily="2" charset="-122"/>
            </a:endParaRPr>
          </a:p>
        </p:txBody>
      </p:sp>
      <p:sp>
        <p:nvSpPr>
          <p:cNvPr id="31755" name="Line 10"/>
          <p:cNvSpPr/>
          <p:nvPr/>
        </p:nvSpPr>
        <p:spPr>
          <a:xfrm flipH="1">
            <a:off x="2211705" y="2233930"/>
            <a:ext cx="694055" cy="0"/>
          </a:xfrm>
          <a:prstGeom prst="line">
            <a:avLst/>
          </a:prstGeom>
          <a:ln w="12700" cap="flat" cmpd="sng">
            <a:solidFill>
              <a:schemeClr val="tx1"/>
            </a:solidFill>
            <a:prstDash val="solid"/>
            <a:headEnd type="none" w="med" len="med"/>
            <a:tailEnd type="none" w="med" len="med"/>
          </a:ln>
        </p:spPr>
      </p:sp>
      <p:sp>
        <p:nvSpPr>
          <p:cNvPr id="31756" name="Line 11"/>
          <p:cNvSpPr/>
          <p:nvPr/>
        </p:nvSpPr>
        <p:spPr>
          <a:xfrm flipV="1">
            <a:off x="2190750" y="3451860"/>
            <a:ext cx="2757805" cy="3175"/>
          </a:xfrm>
          <a:prstGeom prst="line">
            <a:avLst/>
          </a:prstGeom>
          <a:ln w="12700" cap="flat" cmpd="sng">
            <a:solidFill>
              <a:schemeClr val="tx1"/>
            </a:solidFill>
            <a:prstDash val="solid"/>
            <a:headEnd type="none" w="med" len="med"/>
            <a:tailEnd type="none" w="med" len="med"/>
          </a:ln>
        </p:spPr>
      </p:sp>
      <p:sp>
        <p:nvSpPr>
          <p:cNvPr id="31757" name="Line 12"/>
          <p:cNvSpPr/>
          <p:nvPr/>
        </p:nvSpPr>
        <p:spPr>
          <a:xfrm flipV="1">
            <a:off x="6739255" y="2235200"/>
            <a:ext cx="1433830" cy="6350"/>
          </a:xfrm>
          <a:prstGeom prst="line">
            <a:avLst/>
          </a:prstGeom>
          <a:ln w="38100" cap="flat" cmpd="sng">
            <a:solidFill>
              <a:srgbClr val="FF0000"/>
            </a:solidFill>
            <a:prstDash val="solid"/>
            <a:headEnd type="none" w="med" len="med"/>
            <a:tailEnd type="none" w="med" len="med"/>
          </a:ln>
        </p:spPr>
      </p:sp>
      <p:sp>
        <p:nvSpPr>
          <p:cNvPr id="31758" name="Line 13"/>
          <p:cNvSpPr/>
          <p:nvPr/>
        </p:nvSpPr>
        <p:spPr>
          <a:xfrm flipV="1">
            <a:off x="6739255" y="4343400"/>
            <a:ext cx="1516380" cy="0"/>
          </a:xfrm>
          <a:prstGeom prst="line">
            <a:avLst/>
          </a:prstGeom>
          <a:ln w="38100" cap="flat" cmpd="sng">
            <a:solidFill>
              <a:srgbClr val="FF0000"/>
            </a:solidFill>
            <a:prstDash val="solid"/>
            <a:headEnd type="none" w="med" len="med"/>
            <a:tailEnd type="none" w="med" len="med"/>
          </a:ln>
        </p:spPr>
      </p:sp>
      <p:grpSp>
        <p:nvGrpSpPr>
          <p:cNvPr id="31759" name="Group 14"/>
          <p:cNvGrpSpPr/>
          <p:nvPr/>
        </p:nvGrpSpPr>
        <p:grpSpPr>
          <a:xfrm rot="0">
            <a:off x="8368030" y="4175760"/>
            <a:ext cx="454025" cy="572770"/>
            <a:chOff x="5227" y="2750"/>
            <a:chExt cx="318" cy="402"/>
          </a:xfrm>
        </p:grpSpPr>
        <p:sp>
          <p:nvSpPr>
            <p:cNvPr id="31788" name="Oval 15"/>
            <p:cNvSpPr/>
            <p:nvPr/>
          </p:nvSpPr>
          <p:spPr>
            <a:xfrm>
              <a:off x="5227" y="2834"/>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1789" name="Rectangle 16"/>
            <p:cNvSpPr/>
            <p:nvPr/>
          </p:nvSpPr>
          <p:spPr>
            <a:xfrm>
              <a:off x="5257" y="2750"/>
              <a:ext cx="287" cy="321"/>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e</a:t>
              </a:r>
              <a:endParaRPr lang="en-US" altLang="zh-CN" sz="2400" b="1" dirty="0">
                <a:latin typeface="Times New Roman" panose="02020603050405020304" pitchFamily="18" charset="0"/>
                <a:ea typeface="黑体" pitchFamily="2" charset="-122"/>
              </a:endParaRPr>
            </a:p>
          </p:txBody>
        </p:sp>
      </p:grpSp>
      <p:sp>
        <p:nvSpPr>
          <p:cNvPr id="31760" name="Line 17"/>
          <p:cNvSpPr/>
          <p:nvPr/>
        </p:nvSpPr>
        <p:spPr>
          <a:xfrm flipH="1">
            <a:off x="2254250" y="4343400"/>
            <a:ext cx="757555" cy="0"/>
          </a:xfrm>
          <a:prstGeom prst="line">
            <a:avLst/>
          </a:prstGeom>
          <a:ln w="12700" cap="flat" cmpd="sng">
            <a:solidFill>
              <a:schemeClr val="tx1"/>
            </a:solidFill>
            <a:prstDash val="solid"/>
            <a:headEnd type="none" w="med" len="med"/>
            <a:tailEnd type="none" w="med" len="med"/>
          </a:ln>
        </p:spPr>
      </p:sp>
      <p:sp>
        <p:nvSpPr>
          <p:cNvPr id="31761" name="Line 18"/>
          <p:cNvSpPr/>
          <p:nvPr/>
        </p:nvSpPr>
        <p:spPr>
          <a:xfrm>
            <a:off x="2254250" y="4343400"/>
            <a:ext cx="1905" cy="1238250"/>
          </a:xfrm>
          <a:prstGeom prst="line">
            <a:avLst/>
          </a:prstGeom>
          <a:ln w="12700" cap="flat" cmpd="sng">
            <a:solidFill>
              <a:schemeClr val="tx1"/>
            </a:solidFill>
            <a:prstDash val="solid"/>
            <a:headEnd type="none" w="med" len="med"/>
            <a:tailEnd type="none" w="med" len="med"/>
          </a:ln>
        </p:spPr>
      </p:sp>
      <p:sp>
        <p:nvSpPr>
          <p:cNvPr id="31762" name="Line 19"/>
          <p:cNvSpPr/>
          <p:nvPr/>
        </p:nvSpPr>
        <p:spPr>
          <a:xfrm flipV="1">
            <a:off x="5013325" y="5551805"/>
            <a:ext cx="3241675" cy="17145"/>
          </a:xfrm>
          <a:prstGeom prst="line">
            <a:avLst/>
          </a:prstGeom>
          <a:ln w="38100" cap="flat" cmpd="sng">
            <a:solidFill>
              <a:srgbClr val="FF0000"/>
            </a:solidFill>
            <a:prstDash val="solid"/>
            <a:headEnd type="none" w="med" len="med"/>
            <a:tailEnd type="none" w="med" len="med"/>
          </a:ln>
        </p:spPr>
      </p:sp>
      <p:sp>
        <p:nvSpPr>
          <p:cNvPr id="31763" name="Rectangle 20"/>
          <p:cNvSpPr/>
          <p:nvPr/>
        </p:nvSpPr>
        <p:spPr>
          <a:xfrm>
            <a:off x="2316480" y="1644015"/>
            <a:ext cx="412750" cy="45720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31764" name="Rectangle 21"/>
          <p:cNvSpPr/>
          <p:nvPr/>
        </p:nvSpPr>
        <p:spPr>
          <a:xfrm>
            <a:off x="2580005" y="3772535"/>
            <a:ext cx="412750" cy="45720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31765" name="Rectangle 22"/>
          <p:cNvSpPr/>
          <p:nvPr/>
        </p:nvSpPr>
        <p:spPr>
          <a:xfrm>
            <a:off x="6911975" y="1705610"/>
            <a:ext cx="414655" cy="45720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sp>
        <p:nvSpPr>
          <p:cNvPr id="31766" name="Rectangle 23"/>
          <p:cNvSpPr/>
          <p:nvPr/>
        </p:nvSpPr>
        <p:spPr>
          <a:xfrm>
            <a:off x="7044055" y="3811905"/>
            <a:ext cx="411480" cy="45720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grpSp>
        <p:nvGrpSpPr>
          <p:cNvPr id="31767" name="Group 24"/>
          <p:cNvGrpSpPr/>
          <p:nvPr/>
        </p:nvGrpSpPr>
        <p:grpSpPr>
          <a:xfrm rot="0">
            <a:off x="2297430" y="2546985"/>
            <a:ext cx="478155" cy="516890"/>
            <a:chOff x="657" y="1933"/>
            <a:chExt cx="334" cy="364"/>
          </a:xfrm>
        </p:grpSpPr>
        <p:sp>
          <p:nvSpPr>
            <p:cNvPr id="31786" name="Oval 25"/>
            <p:cNvSpPr/>
            <p:nvPr/>
          </p:nvSpPr>
          <p:spPr>
            <a:xfrm>
              <a:off x="657" y="1979"/>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1787" name="Rectangle 26"/>
            <p:cNvSpPr/>
            <p:nvPr/>
          </p:nvSpPr>
          <p:spPr>
            <a:xfrm>
              <a:off x="703" y="1933"/>
              <a:ext cx="288" cy="322"/>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b</a:t>
              </a:r>
              <a:endParaRPr lang="en-US" altLang="zh-CN" sz="2400" b="1" dirty="0">
                <a:latin typeface="Times New Roman" panose="02020603050405020304" pitchFamily="18" charset="0"/>
                <a:ea typeface="黑体" pitchFamily="2" charset="-122"/>
              </a:endParaRPr>
            </a:p>
          </p:txBody>
        </p:sp>
      </p:grpSp>
      <p:grpSp>
        <p:nvGrpSpPr>
          <p:cNvPr id="31768" name="Group 27"/>
          <p:cNvGrpSpPr/>
          <p:nvPr/>
        </p:nvGrpSpPr>
        <p:grpSpPr>
          <a:xfrm rot="0">
            <a:off x="2386330" y="4677410"/>
            <a:ext cx="455930" cy="516890"/>
            <a:chOff x="748" y="3113"/>
            <a:chExt cx="318" cy="363"/>
          </a:xfrm>
        </p:grpSpPr>
        <p:sp>
          <p:nvSpPr>
            <p:cNvPr id="31784" name="Oval 28"/>
            <p:cNvSpPr/>
            <p:nvPr/>
          </p:nvSpPr>
          <p:spPr>
            <a:xfrm>
              <a:off x="748" y="3158"/>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1785" name="Rectangle 29"/>
            <p:cNvSpPr/>
            <p:nvPr/>
          </p:nvSpPr>
          <p:spPr>
            <a:xfrm>
              <a:off x="779" y="3113"/>
              <a:ext cx="287" cy="321"/>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d</a:t>
              </a:r>
              <a:endParaRPr lang="en-US" altLang="zh-CN" sz="2400" b="1" dirty="0">
                <a:latin typeface="Times New Roman" panose="02020603050405020304" pitchFamily="18" charset="0"/>
                <a:ea typeface="黑体" pitchFamily="2" charset="-122"/>
              </a:endParaRPr>
            </a:p>
          </p:txBody>
        </p:sp>
      </p:grpSp>
      <p:grpSp>
        <p:nvGrpSpPr>
          <p:cNvPr id="31769" name="Group 30"/>
          <p:cNvGrpSpPr/>
          <p:nvPr/>
        </p:nvGrpSpPr>
        <p:grpSpPr>
          <a:xfrm rot="0">
            <a:off x="8368030" y="2153285"/>
            <a:ext cx="476250" cy="515620"/>
            <a:chOff x="4921" y="1661"/>
            <a:chExt cx="333" cy="363"/>
          </a:xfrm>
        </p:grpSpPr>
        <p:sp>
          <p:nvSpPr>
            <p:cNvPr id="31782" name="Oval 31"/>
            <p:cNvSpPr/>
            <p:nvPr/>
          </p:nvSpPr>
          <p:spPr>
            <a:xfrm>
              <a:off x="4921" y="1706"/>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1783" name="Rectangle 32"/>
            <p:cNvSpPr/>
            <p:nvPr/>
          </p:nvSpPr>
          <p:spPr>
            <a:xfrm>
              <a:off x="4966" y="1661"/>
              <a:ext cx="288" cy="322"/>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c</a:t>
              </a:r>
              <a:endParaRPr lang="en-US" altLang="zh-CN" sz="2400" b="1" dirty="0">
                <a:latin typeface="Times New Roman" panose="02020603050405020304" pitchFamily="18" charset="0"/>
                <a:ea typeface="黑体" pitchFamily="2" charset="-122"/>
              </a:endParaRPr>
            </a:p>
          </p:txBody>
        </p:sp>
      </p:grpSp>
      <p:sp>
        <p:nvSpPr>
          <p:cNvPr id="31770" name="Line 33"/>
          <p:cNvSpPr/>
          <p:nvPr/>
        </p:nvSpPr>
        <p:spPr>
          <a:xfrm flipV="1">
            <a:off x="4883150" y="3439160"/>
            <a:ext cx="3375025" cy="12700"/>
          </a:xfrm>
          <a:prstGeom prst="line">
            <a:avLst/>
          </a:prstGeom>
          <a:ln w="38100" cap="flat" cmpd="sng">
            <a:solidFill>
              <a:srgbClr val="FF0000"/>
            </a:solidFill>
            <a:prstDash val="solid"/>
            <a:headEnd type="none" w="med" len="med"/>
            <a:tailEnd type="none" w="med" len="med"/>
          </a:ln>
        </p:spPr>
      </p:sp>
      <p:sp>
        <p:nvSpPr>
          <p:cNvPr id="31771" name="Line 34"/>
          <p:cNvSpPr/>
          <p:nvPr/>
        </p:nvSpPr>
        <p:spPr>
          <a:xfrm>
            <a:off x="4856480" y="1000125"/>
            <a:ext cx="0" cy="708660"/>
          </a:xfrm>
          <a:prstGeom prst="line">
            <a:avLst/>
          </a:prstGeom>
          <a:ln w="38100" cap="flat" cmpd="sng">
            <a:solidFill>
              <a:srgbClr val="FF0000"/>
            </a:solidFill>
            <a:prstDash val="solid"/>
            <a:headEnd type="none" w="med" len="med"/>
            <a:tailEnd type="triangle" w="lg" len="lg"/>
          </a:ln>
        </p:spPr>
      </p:sp>
      <p:sp>
        <p:nvSpPr>
          <p:cNvPr id="31772" name="Line 35"/>
          <p:cNvSpPr/>
          <p:nvPr/>
        </p:nvSpPr>
        <p:spPr>
          <a:xfrm>
            <a:off x="8172450" y="2225675"/>
            <a:ext cx="0" cy="515620"/>
          </a:xfrm>
          <a:prstGeom prst="line">
            <a:avLst/>
          </a:prstGeom>
          <a:ln w="38100" cap="flat" cmpd="sng">
            <a:solidFill>
              <a:srgbClr val="FF0000"/>
            </a:solidFill>
            <a:prstDash val="solid"/>
            <a:headEnd type="none" w="med" len="med"/>
            <a:tailEnd type="triangle" w="lg" len="lg"/>
          </a:ln>
        </p:spPr>
      </p:sp>
      <p:sp>
        <p:nvSpPr>
          <p:cNvPr id="31773" name="Line 36"/>
          <p:cNvSpPr/>
          <p:nvPr/>
        </p:nvSpPr>
        <p:spPr>
          <a:xfrm>
            <a:off x="8235950" y="3192145"/>
            <a:ext cx="0" cy="260985"/>
          </a:xfrm>
          <a:prstGeom prst="line">
            <a:avLst/>
          </a:prstGeom>
          <a:ln w="38100" cap="flat" cmpd="sng">
            <a:solidFill>
              <a:srgbClr val="FF0000"/>
            </a:solidFill>
            <a:prstDash val="solid"/>
            <a:headEnd type="none" w="med" len="med"/>
            <a:tailEnd type="none" w="med" len="med"/>
          </a:ln>
        </p:spPr>
      </p:sp>
      <p:sp>
        <p:nvSpPr>
          <p:cNvPr id="31774" name="Line 37"/>
          <p:cNvSpPr/>
          <p:nvPr/>
        </p:nvSpPr>
        <p:spPr>
          <a:xfrm>
            <a:off x="2190750" y="2225675"/>
            <a:ext cx="0" cy="1227455"/>
          </a:xfrm>
          <a:prstGeom prst="line">
            <a:avLst/>
          </a:prstGeom>
          <a:ln w="12700" cap="flat" cmpd="sng">
            <a:solidFill>
              <a:srgbClr val="000000"/>
            </a:solidFill>
            <a:prstDash val="solid"/>
            <a:headEnd type="none" w="med" len="med"/>
            <a:tailEnd type="none" w="med" len="med"/>
          </a:ln>
        </p:spPr>
      </p:sp>
      <p:sp>
        <p:nvSpPr>
          <p:cNvPr id="31775" name="Line 38"/>
          <p:cNvSpPr/>
          <p:nvPr/>
        </p:nvSpPr>
        <p:spPr>
          <a:xfrm>
            <a:off x="8235950" y="4356100"/>
            <a:ext cx="0" cy="515620"/>
          </a:xfrm>
          <a:prstGeom prst="line">
            <a:avLst/>
          </a:prstGeom>
          <a:ln w="38100" cap="flat" cmpd="sng">
            <a:solidFill>
              <a:srgbClr val="FF0000"/>
            </a:solidFill>
            <a:prstDash val="solid"/>
            <a:headEnd type="none" w="med" len="med"/>
            <a:tailEnd type="triangle" w="lg" len="lg"/>
          </a:ln>
        </p:spPr>
      </p:sp>
      <p:sp>
        <p:nvSpPr>
          <p:cNvPr id="31776" name="Line 39"/>
          <p:cNvSpPr/>
          <p:nvPr/>
        </p:nvSpPr>
        <p:spPr>
          <a:xfrm>
            <a:off x="8235950" y="5323840"/>
            <a:ext cx="0" cy="193040"/>
          </a:xfrm>
          <a:prstGeom prst="line">
            <a:avLst/>
          </a:prstGeom>
          <a:ln w="38100" cap="flat" cmpd="sng">
            <a:solidFill>
              <a:srgbClr val="FF0000"/>
            </a:solidFill>
            <a:prstDash val="solid"/>
            <a:headEnd type="none" w="med" len="med"/>
            <a:tailEnd type="none" w="med" len="med"/>
          </a:ln>
        </p:spPr>
      </p:sp>
      <p:sp>
        <p:nvSpPr>
          <p:cNvPr id="31777" name="Line 40"/>
          <p:cNvSpPr/>
          <p:nvPr/>
        </p:nvSpPr>
        <p:spPr>
          <a:xfrm>
            <a:off x="4921250" y="3453130"/>
            <a:ext cx="0" cy="450850"/>
          </a:xfrm>
          <a:prstGeom prst="line">
            <a:avLst/>
          </a:prstGeom>
          <a:ln w="38100" cap="flat" cmpd="sng">
            <a:solidFill>
              <a:srgbClr val="FF0000"/>
            </a:solidFill>
            <a:prstDash val="solid"/>
            <a:headEnd type="none" w="med" len="med"/>
            <a:tailEnd type="triangle" w="lg" len="lg"/>
          </a:ln>
        </p:spPr>
      </p:sp>
      <p:sp>
        <p:nvSpPr>
          <p:cNvPr id="31778" name="Line 41"/>
          <p:cNvSpPr/>
          <p:nvPr/>
        </p:nvSpPr>
        <p:spPr>
          <a:xfrm>
            <a:off x="5051425" y="5581650"/>
            <a:ext cx="0" cy="492125"/>
          </a:xfrm>
          <a:prstGeom prst="line">
            <a:avLst/>
          </a:prstGeom>
          <a:ln w="38100" cap="flat" cmpd="sng">
            <a:solidFill>
              <a:srgbClr val="FF0000"/>
            </a:solidFill>
            <a:prstDash val="solid"/>
            <a:headEnd type="none" w="med" len="med"/>
            <a:tailEnd type="triangle" w="lg" len="lg"/>
          </a:ln>
        </p:spPr>
      </p:sp>
      <p:sp>
        <p:nvSpPr>
          <p:cNvPr id="31779" name="Line 42"/>
          <p:cNvSpPr/>
          <p:nvPr/>
        </p:nvSpPr>
        <p:spPr>
          <a:xfrm>
            <a:off x="2256155" y="5568950"/>
            <a:ext cx="2824480" cy="0"/>
          </a:xfrm>
          <a:prstGeom prst="line">
            <a:avLst/>
          </a:prstGeom>
          <a:ln w="9525" cap="flat" cmpd="sng">
            <a:solidFill>
              <a:srgbClr val="000000"/>
            </a:solidFill>
            <a:prstDash val="solid"/>
            <a:headEnd type="none" w="med" len="med"/>
            <a:tailEnd type="none" w="med" len="med"/>
          </a:ln>
        </p:spPr>
      </p:sp>
      <p:sp>
        <p:nvSpPr>
          <p:cNvPr id="31780" name="AutoShape 43"/>
          <p:cNvSpPr/>
          <p:nvPr/>
        </p:nvSpPr>
        <p:spPr>
          <a:xfrm>
            <a:off x="5143500" y="2588260"/>
            <a:ext cx="1905000" cy="672465"/>
          </a:xfrm>
          <a:prstGeom prst="wedgeRoundRectCallout">
            <a:avLst>
              <a:gd name="adj1" fmla="val -62750"/>
              <a:gd name="adj2" fmla="val -99551"/>
              <a:gd name="adj3" fmla="val 16667"/>
            </a:avLst>
          </a:prstGeom>
          <a:solidFill>
            <a:srgbClr val="FF9900"/>
          </a:solidFill>
          <a:ln w="9525" cap="flat" cmpd="sng">
            <a:solidFill>
              <a:schemeClr val="tx1"/>
            </a:solidFill>
            <a:prstDash val="solid"/>
            <a:miter/>
            <a:headEnd type="none" w="med" len="med"/>
            <a:tailEnd type="none" w="med" len="med"/>
          </a:ln>
        </p:spPr>
        <p:txBody>
          <a:bodyPr lIns="0" tIns="118800" rIns="0" bIns="11880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342900" lvl="0" indent="-342900" algn="ctr" eaLnBrk="1" hangingPunct="1">
              <a:lnSpc>
                <a:spcPct val="100000"/>
              </a:lnSpc>
              <a:buClr>
                <a:schemeClr val="bg2"/>
              </a:buClr>
              <a:buSzPct val="75000"/>
              <a:buNone/>
            </a:pPr>
            <a:r>
              <a:rPr lang="zh-CN" altLang="en-US" sz="2400" b="1" dirty="0">
                <a:solidFill>
                  <a:srgbClr val="0000FF"/>
                </a:solidFill>
                <a:ea typeface="宋体" pitchFamily="2" charset="-122"/>
              </a:rPr>
              <a:t>错写成</a:t>
            </a:r>
            <a:r>
              <a:rPr lang="en-US" altLang="zh-CN" sz="2400" b="1" dirty="0">
                <a:solidFill>
                  <a:srgbClr val="0000FF"/>
                </a:solidFill>
                <a:ea typeface="宋体" pitchFamily="2" charset="-122"/>
              </a:rPr>
              <a:t>OR</a:t>
            </a:r>
            <a:endParaRPr lang="en-US" altLang="zh-CN" sz="2400" b="1" dirty="0">
              <a:solidFill>
                <a:srgbClr val="0000FF"/>
              </a:solidFill>
              <a:ea typeface="宋体" pitchFamily="2" charset="-122"/>
            </a:endParaRPr>
          </a:p>
        </p:txBody>
      </p:sp>
      <p:sp>
        <p:nvSpPr>
          <p:cNvPr id="31781" name="AutoShape 44"/>
          <p:cNvSpPr/>
          <p:nvPr/>
        </p:nvSpPr>
        <p:spPr>
          <a:xfrm>
            <a:off x="5143500" y="4709160"/>
            <a:ext cx="2165350" cy="672465"/>
          </a:xfrm>
          <a:prstGeom prst="wedgeRoundRectCallout">
            <a:avLst>
              <a:gd name="adj1" fmla="val -62023"/>
              <a:gd name="adj2" fmla="val -91481"/>
              <a:gd name="adj3" fmla="val 16667"/>
            </a:avLst>
          </a:prstGeom>
          <a:solidFill>
            <a:srgbClr val="FF9900"/>
          </a:solidFill>
          <a:ln w="9525" cap="flat" cmpd="sng">
            <a:solidFill>
              <a:schemeClr val="tx1"/>
            </a:solidFill>
            <a:prstDash val="solid"/>
            <a:miter/>
            <a:headEnd type="none" w="med" len="med"/>
            <a:tailEnd type="none" w="med" len="med"/>
          </a:ln>
        </p:spPr>
        <p:txBody>
          <a:bodyPr lIns="0" tIns="118800" rIns="0" bIns="11880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342900" lvl="0" indent="-342900" algn="ctr" eaLnBrk="1" hangingPunct="1">
              <a:lnSpc>
                <a:spcPct val="100000"/>
              </a:lnSpc>
              <a:buClr>
                <a:schemeClr val="bg2"/>
              </a:buClr>
              <a:buSzPct val="75000"/>
              <a:buNone/>
            </a:pPr>
            <a:r>
              <a:rPr lang="zh-CN" altLang="en-US" sz="2400" b="1" dirty="0">
                <a:solidFill>
                  <a:srgbClr val="0000FF"/>
                </a:solidFill>
                <a:ea typeface="宋体" pitchFamily="2" charset="-122"/>
              </a:rPr>
              <a:t>错写成</a:t>
            </a:r>
            <a:r>
              <a:rPr lang="en-US" altLang="zh-CN" sz="2400" b="1" dirty="0">
                <a:solidFill>
                  <a:srgbClr val="0000FF"/>
                </a:solidFill>
                <a:ea typeface="宋体" pitchFamily="2" charset="-122"/>
              </a:rPr>
              <a:t>AND</a:t>
            </a:r>
            <a:endParaRPr lang="en-US" altLang="zh-CN" sz="2400" b="1" dirty="0">
              <a:solidFill>
                <a:srgbClr val="0000FF"/>
              </a:solidFill>
              <a:ea typeface="宋体" pitchFamily="2" charset="-122"/>
            </a:endParaRPr>
          </a:p>
        </p:txBody>
      </p:sp>
      <p:sp>
        <p:nvSpPr>
          <p:cNvPr id="520240" name="Rectangle 48"/>
          <p:cNvSpPr/>
          <p:nvPr/>
        </p:nvSpPr>
        <p:spPr>
          <a:xfrm>
            <a:off x="2052638" y="6073458"/>
            <a:ext cx="6119812" cy="719137"/>
          </a:xfrm>
          <a:prstGeom prst="rect">
            <a:avLst/>
          </a:prstGeom>
          <a:solidFill>
            <a:srgbClr val="00FFFF"/>
          </a:solidFill>
          <a:ln w="9525" cap="flat" cmpd="sng">
            <a:solidFill>
              <a:srgbClr val="FFFF00"/>
            </a:solidFill>
            <a:prstDash val="solid"/>
            <a:miter/>
            <a:headEnd type="none" w="med" len="med"/>
            <a:tailEnd type="none" w="med" len="med"/>
          </a:ln>
        </p:spPr>
        <p:txBody>
          <a:bodyPr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zh-CN" altLang="en-US" b="1" dirty="0">
                <a:solidFill>
                  <a:srgbClr val="0000FF"/>
                </a:solidFill>
                <a:latin typeface="Tahoma" panose="020B0804030504040204" pitchFamily="34" charset="0"/>
                <a:ea typeface="黑体" pitchFamily="2" charset="-122"/>
              </a:rPr>
              <a:t>语句覆盖是最弱的覆盖</a:t>
            </a:r>
            <a:endParaRPr lang="zh-CN" altLang="en-US" b="1" dirty="0">
              <a:solidFill>
                <a:srgbClr val="0000FF"/>
              </a:solidFill>
              <a:latin typeface="Tahoma" panose="020B0804030504040204" pitchFamily="34" charset="0"/>
              <a:ea typeface="黑体" pitchFamily="2" charset="-122"/>
            </a:endParaRPr>
          </a:p>
        </p:txBody>
      </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2" name="文本框 1"/>
          <p:cNvSpPr txBox="1"/>
          <p:nvPr/>
        </p:nvSpPr>
        <p:spPr>
          <a:xfrm>
            <a:off x="9246870" y="2925445"/>
            <a:ext cx="2945130" cy="2209165"/>
          </a:xfrm>
          <a:prstGeom prst="rect">
            <a:avLst/>
          </a:prstGeom>
          <a:noFill/>
        </p:spPr>
        <p:txBody>
          <a:bodyPr wrap="square" rtlCol="0" anchor="t">
            <a:spAutoFit/>
          </a:bodyPr>
          <a:p>
            <a:pPr lvl="0" indent="0" algn="just">
              <a:lnSpc>
                <a:spcPct val="170000"/>
              </a:lnSpc>
              <a:buClr>
                <a:srgbClr val="000000"/>
              </a:buClr>
              <a:buFont typeface="Arial" panose="020B0704020202020204" pitchFamily="34" charset="0"/>
              <a:buNone/>
            </a:pPr>
            <a:r>
              <a:rPr lang="zh-CN" altLang="en-US" sz="2700">
                <a:solidFill>
                  <a:srgbClr val="00B0F0"/>
                </a:solidFill>
                <a:latin typeface="微软雅黑" charset="-122"/>
                <a:ea typeface="微软雅黑" charset="-122"/>
                <a:sym typeface="+mn-ea"/>
              </a:rPr>
              <a:t>语句覆盖不能准确判断运算中的逻辑关系错误</a:t>
            </a:r>
            <a:endParaRPr lang="zh-CN" altLang="en-US" sz="2700">
              <a:solidFill>
                <a:srgbClr val="00B0F0"/>
              </a:solidFill>
              <a:latin typeface="微软雅黑" charset="-122"/>
              <a:ea typeface="微软雅黑" charset="-122"/>
              <a:sym typeface="+mn-ea"/>
            </a:endParaRPr>
          </a:p>
        </p:txBody>
      </p:sp>
      <p:grpSp>
        <p:nvGrpSpPr>
          <p:cNvPr id="4" name="组合 3"/>
          <p:cNvGrpSpPr/>
          <p:nvPr/>
        </p:nvGrpSpPr>
        <p:grpSpPr>
          <a:xfrm>
            <a:off x="0" y="287611"/>
            <a:ext cx="8272780" cy="504190"/>
            <a:chOff x="0" y="287611"/>
            <a:chExt cx="8272780" cy="504190"/>
          </a:xfrm>
        </p:grpSpPr>
        <p:sp>
          <p:nvSpPr>
            <p:cNvPr id="5" name="矩形 4"/>
            <p:cNvSpPr/>
            <p:nvPr>
              <p:custDataLst>
                <p:tags r:id="rId1"/>
              </p:custDataLst>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7" name="矩形 6"/>
            <p:cNvSpPr/>
            <p:nvPr>
              <p:custDataLst>
                <p:tags r:id="rId2"/>
              </p:custDataLst>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8" name="文本"/>
            <p:cNvSpPr txBox="1"/>
            <p:nvPr>
              <p:custDataLst>
                <p:tags r:id="rId3"/>
              </p:custDataLst>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①</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语句覆盖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(SC)</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80"/>
                                        </p:tgtEl>
                                        <p:attrNameLst>
                                          <p:attrName>style.visibility</p:attrName>
                                        </p:attrNameLst>
                                      </p:cBhvr>
                                      <p:to>
                                        <p:strVal val="visible"/>
                                      </p:to>
                                    </p:set>
                                    <p:animEffect transition="in" filter="blinds(horizontal)">
                                      <p:cBhvr>
                                        <p:cTn id="7" dur="500"/>
                                        <p:tgtEl>
                                          <p:spTgt spid="317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781"/>
                                        </p:tgtEl>
                                        <p:attrNameLst>
                                          <p:attrName>style.visibility</p:attrName>
                                        </p:attrNameLst>
                                      </p:cBhvr>
                                      <p:to>
                                        <p:strVal val="visible"/>
                                      </p:to>
                                    </p:set>
                                    <p:animEffect transition="in" filter="blinds(horizontal)">
                                      <p:cBhvr>
                                        <p:cTn id="12" dur="500"/>
                                        <p:tgtEl>
                                          <p:spTgt spid="317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linds(horizontal)">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0240"/>
                                        </p:tgtEl>
                                        <p:attrNameLst>
                                          <p:attrName>style.visibility</p:attrName>
                                        </p:attrNameLst>
                                      </p:cBhvr>
                                      <p:to>
                                        <p:strVal val="visible"/>
                                      </p:to>
                                    </p:set>
                                    <p:anim calcmode="lin" valueType="num">
                                      <p:cBhvr additive="base">
                                        <p:cTn id="22" dur="500" fill="hold"/>
                                        <p:tgtEl>
                                          <p:spTgt spid="520240"/>
                                        </p:tgtEl>
                                        <p:attrNameLst>
                                          <p:attrName>ppt_x</p:attrName>
                                        </p:attrNameLst>
                                      </p:cBhvr>
                                      <p:tavLst>
                                        <p:tav tm="0">
                                          <p:val>
                                            <p:strVal val="#ppt_x"/>
                                          </p:val>
                                        </p:tav>
                                        <p:tav tm="100000">
                                          <p:val>
                                            <p:strVal val="#ppt_x"/>
                                          </p:val>
                                        </p:tav>
                                      </p:tavLst>
                                    </p:anim>
                                    <p:anim calcmode="lin" valueType="num">
                                      <p:cBhvr additive="base">
                                        <p:cTn id="23" dur="500" fill="hold"/>
                                        <p:tgtEl>
                                          <p:spTgt spid="5202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40" grpId="0" bldLvl="0" animBg="1"/>
      <p:bldP spid="31780" grpId="0" animBg="1"/>
      <p:bldP spid="31781"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62"/>
          <p:cNvGrpSpPr/>
          <p:nvPr/>
        </p:nvGrpSpPr>
        <p:grpSpPr>
          <a:xfrm>
            <a:off x="3143250" y="1081088"/>
            <a:ext cx="6986588" cy="5227637"/>
            <a:chOff x="612" y="709"/>
            <a:chExt cx="4673" cy="3611"/>
          </a:xfrm>
        </p:grpSpPr>
        <p:sp>
          <p:nvSpPr>
            <p:cNvPr id="27652" name="AutoShape 9"/>
            <p:cNvSpPr/>
            <p:nvPr/>
          </p:nvSpPr>
          <p:spPr>
            <a:xfrm>
              <a:off x="1141" y="1253"/>
              <a:ext cx="2644" cy="706"/>
            </a:xfrm>
            <a:prstGeom prst="diamond">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800" b="1" dirty="0">
                  <a:latin typeface="Times New Roman" panose="02020603050405020304" pitchFamily="18" charset="0"/>
                  <a:ea typeface="黑体" pitchFamily="2" charset="-122"/>
                </a:rPr>
                <a:t>(A&gt;1) </a:t>
              </a:r>
              <a:r>
                <a:rPr lang="en-US" altLang="zh-CN" sz="2800" b="1" dirty="0">
                  <a:solidFill>
                    <a:srgbClr val="FF0000"/>
                  </a:solidFill>
                  <a:latin typeface="Times New Roman" panose="02020603050405020304" pitchFamily="18" charset="0"/>
                  <a:ea typeface="黑体" pitchFamily="2" charset="-122"/>
                </a:rPr>
                <a:t>AND</a:t>
              </a:r>
              <a:r>
                <a:rPr lang="en-US" altLang="zh-CN" sz="2800" b="1" dirty="0">
                  <a:solidFill>
                    <a:srgbClr val="0000FF"/>
                  </a:solidFill>
                  <a:latin typeface="Times New Roman" panose="02020603050405020304" pitchFamily="18" charset="0"/>
                  <a:ea typeface="黑体" pitchFamily="2" charset="-122"/>
                </a:rPr>
                <a:t> </a:t>
              </a:r>
              <a:r>
                <a:rPr lang="en-US" altLang="zh-CN" sz="2800" b="1" dirty="0">
                  <a:latin typeface="Times New Roman" panose="02020603050405020304" pitchFamily="18" charset="0"/>
                  <a:ea typeface="黑体" pitchFamily="2" charset="-122"/>
                </a:rPr>
                <a:t>(B==0)</a:t>
              </a:r>
              <a:endParaRPr lang="en-US" altLang="zh-CN" sz="2800" b="1" dirty="0">
                <a:latin typeface="Times New Roman" panose="02020603050405020304" pitchFamily="18" charset="0"/>
                <a:ea typeface="黑体" pitchFamily="2" charset="-122"/>
              </a:endParaRPr>
            </a:p>
          </p:txBody>
        </p:sp>
        <p:sp>
          <p:nvSpPr>
            <p:cNvPr id="27653" name="AutoShape 10"/>
            <p:cNvSpPr/>
            <p:nvPr/>
          </p:nvSpPr>
          <p:spPr>
            <a:xfrm>
              <a:off x="1185" y="2771"/>
              <a:ext cx="2644" cy="706"/>
            </a:xfrm>
            <a:prstGeom prst="diamond">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800" b="1" dirty="0">
                  <a:latin typeface="Times New Roman" panose="02020603050405020304" pitchFamily="18" charset="0"/>
                  <a:ea typeface="黑体" pitchFamily="2" charset="-122"/>
                </a:rPr>
                <a:t>(A==2) </a:t>
              </a:r>
              <a:r>
                <a:rPr lang="en-US" altLang="zh-CN" sz="2800" b="1" dirty="0">
                  <a:solidFill>
                    <a:srgbClr val="FF0000"/>
                  </a:solidFill>
                  <a:latin typeface="Times New Roman" panose="02020603050405020304" pitchFamily="18" charset="0"/>
                  <a:ea typeface="黑体" pitchFamily="2" charset="-122"/>
                </a:rPr>
                <a:t>OR</a:t>
              </a:r>
              <a:r>
                <a:rPr lang="en-US" altLang="zh-CN" sz="2800" b="1" dirty="0">
                  <a:latin typeface="Times New Roman" panose="02020603050405020304" pitchFamily="18" charset="0"/>
                  <a:ea typeface="黑体" pitchFamily="2" charset="-122"/>
                </a:rPr>
                <a:t> (X&gt;1)</a:t>
              </a:r>
              <a:endParaRPr lang="en-US" altLang="zh-CN" sz="2800" b="1" dirty="0">
                <a:latin typeface="Times New Roman" panose="02020603050405020304" pitchFamily="18" charset="0"/>
                <a:ea typeface="黑体" pitchFamily="2" charset="-122"/>
              </a:endParaRPr>
            </a:p>
          </p:txBody>
        </p:sp>
        <p:grpSp>
          <p:nvGrpSpPr>
            <p:cNvPr id="27654" name="Group 45"/>
            <p:cNvGrpSpPr/>
            <p:nvPr/>
          </p:nvGrpSpPr>
          <p:grpSpPr>
            <a:xfrm>
              <a:off x="2562" y="709"/>
              <a:ext cx="334" cy="363"/>
              <a:chOff x="2562" y="1162"/>
              <a:chExt cx="334" cy="363"/>
            </a:xfrm>
          </p:grpSpPr>
          <p:sp>
            <p:nvSpPr>
              <p:cNvPr id="27689" name="Oval 37"/>
              <p:cNvSpPr/>
              <p:nvPr/>
            </p:nvSpPr>
            <p:spPr>
              <a:xfrm>
                <a:off x="2562" y="1207"/>
                <a:ext cx="318" cy="318"/>
              </a:xfrm>
              <a:prstGeom prst="ellipse">
                <a:avLst/>
              </a:prstGeom>
              <a:solidFill>
                <a:srgbClr val="FFFFFF"/>
              </a:solid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7690" name="Rectangle 7"/>
              <p:cNvSpPr/>
              <p:nvPr/>
            </p:nvSpPr>
            <p:spPr>
              <a:xfrm>
                <a:off x="2608" y="1162"/>
                <a:ext cx="288" cy="359"/>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a</a:t>
                </a:r>
                <a:endParaRPr lang="en-US" altLang="zh-CN" sz="2800" b="1" dirty="0">
                  <a:latin typeface="Times New Roman" panose="02020603050405020304" pitchFamily="18" charset="0"/>
                  <a:ea typeface="黑体" pitchFamily="2" charset="-122"/>
                </a:endParaRPr>
              </a:p>
            </p:txBody>
          </p:sp>
        </p:grpSp>
        <p:sp>
          <p:nvSpPr>
            <p:cNvPr id="27655" name="Rectangle 11"/>
            <p:cNvSpPr/>
            <p:nvPr/>
          </p:nvSpPr>
          <p:spPr>
            <a:xfrm>
              <a:off x="4359" y="1959"/>
              <a:ext cx="926" cy="337"/>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800" b="1" dirty="0">
                  <a:latin typeface="Times New Roman" panose="02020603050405020304" pitchFamily="18" charset="0"/>
                  <a:ea typeface="黑体" pitchFamily="2" charset="-122"/>
                </a:rPr>
                <a:t>X=X/A</a:t>
              </a:r>
              <a:endParaRPr lang="en-US" altLang="zh-CN" sz="2800" dirty="0">
                <a:ea typeface="宋体" pitchFamily="2" charset="-122"/>
              </a:endParaRPr>
            </a:p>
          </p:txBody>
        </p:sp>
        <p:sp>
          <p:nvSpPr>
            <p:cNvPr id="27656" name="Rectangle 12"/>
            <p:cNvSpPr/>
            <p:nvPr/>
          </p:nvSpPr>
          <p:spPr>
            <a:xfrm>
              <a:off x="4402" y="3449"/>
              <a:ext cx="882" cy="337"/>
            </a:xfrm>
            <a:prstGeom prst="rect">
              <a:avLst/>
            </a:prstGeom>
            <a:no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800" b="1" dirty="0">
                  <a:latin typeface="Times New Roman" panose="02020603050405020304" pitchFamily="18" charset="0"/>
                  <a:ea typeface="黑体" pitchFamily="2" charset="-122"/>
                </a:rPr>
                <a:t>X=X+1</a:t>
              </a:r>
              <a:endParaRPr lang="en-US" altLang="zh-CN" sz="2800" dirty="0">
                <a:ea typeface="宋体" pitchFamily="2" charset="-122"/>
              </a:endParaRPr>
            </a:p>
          </p:txBody>
        </p:sp>
        <p:sp>
          <p:nvSpPr>
            <p:cNvPr id="27657" name="Line 15"/>
            <p:cNvSpPr/>
            <p:nvPr/>
          </p:nvSpPr>
          <p:spPr>
            <a:xfrm flipH="1">
              <a:off x="626" y="1622"/>
              <a:ext cx="485" cy="0"/>
            </a:xfrm>
            <a:prstGeom prst="line">
              <a:avLst/>
            </a:prstGeom>
            <a:ln w="19050" cap="flat" cmpd="sng">
              <a:solidFill>
                <a:schemeClr val="tx1"/>
              </a:solidFill>
              <a:prstDash val="solid"/>
              <a:headEnd type="none" w="med" len="med"/>
              <a:tailEnd type="none" w="med" len="med"/>
            </a:ln>
          </p:spPr>
        </p:sp>
        <p:sp>
          <p:nvSpPr>
            <p:cNvPr id="27658" name="Line 17"/>
            <p:cNvSpPr/>
            <p:nvPr/>
          </p:nvSpPr>
          <p:spPr>
            <a:xfrm flipV="1">
              <a:off x="612" y="2469"/>
              <a:ext cx="1766" cy="10"/>
            </a:xfrm>
            <a:prstGeom prst="line">
              <a:avLst/>
            </a:prstGeom>
            <a:ln w="19050" cap="flat" cmpd="sng">
              <a:solidFill>
                <a:schemeClr val="tx1"/>
              </a:solidFill>
              <a:prstDash val="solid"/>
              <a:headEnd type="none" w="med" len="med"/>
              <a:tailEnd type="none" w="med" len="med"/>
            </a:ln>
          </p:spPr>
        </p:sp>
        <p:sp>
          <p:nvSpPr>
            <p:cNvPr id="27659" name="Line 19"/>
            <p:cNvSpPr/>
            <p:nvPr/>
          </p:nvSpPr>
          <p:spPr>
            <a:xfrm flipV="1">
              <a:off x="3786" y="1623"/>
              <a:ext cx="999" cy="4"/>
            </a:xfrm>
            <a:prstGeom prst="line">
              <a:avLst/>
            </a:prstGeom>
            <a:ln w="19050" cap="flat" cmpd="sng">
              <a:solidFill>
                <a:schemeClr val="tx1"/>
              </a:solidFill>
              <a:prstDash val="solid"/>
              <a:headEnd type="none" w="med" len="med"/>
              <a:tailEnd type="none" w="med" len="med"/>
            </a:ln>
          </p:spPr>
        </p:sp>
        <p:sp>
          <p:nvSpPr>
            <p:cNvPr id="27660" name="Line 20"/>
            <p:cNvSpPr/>
            <p:nvPr/>
          </p:nvSpPr>
          <p:spPr>
            <a:xfrm flipV="1">
              <a:off x="3786" y="3104"/>
              <a:ext cx="1057" cy="0"/>
            </a:xfrm>
            <a:prstGeom prst="line">
              <a:avLst/>
            </a:prstGeom>
            <a:ln w="19050" cap="flat" cmpd="sng">
              <a:solidFill>
                <a:schemeClr val="tx1"/>
              </a:solidFill>
              <a:prstDash val="solid"/>
              <a:headEnd type="none" w="med" len="med"/>
              <a:tailEnd type="none" w="med" len="med"/>
            </a:ln>
          </p:spPr>
        </p:sp>
        <p:grpSp>
          <p:nvGrpSpPr>
            <p:cNvPr id="27661" name="Group 54"/>
            <p:cNvGrpSpPr/>
            <p:nvPr/>
          </p:nvGrpSpPr>
          <p:grpSpPr>
            <a:xfrm>
              <a:off x="4921" y="2983"/>
              <a:ext cx="318" cy="402"/>
              <a:chOff x="5227" y="2750"/>
              <a:chExt cx="318" cy="402"/>
            </a:xfrm>
          </p:grpSpPr>
          <p:sp>
            <p:nvSpPr>
              <p:cNvPr id="27687" name="Oval 41"/>
              <p:cNvSpPr/>
              <p:nvPr/>
            </p:nvSpPr>
            <p:spPr>
              <a:xfrm>
                <a:off x="5227" y="2834"/>
                <a:ext cx="318" cy="318"/>
              </a:xfrm>
              <a:prstGeom prst="ellipse">
                <a:avLst/>
              </a:prstGeom>
              <a:solidFill>
                <a:srgbClr val="FFFFFF"/>
              </a:solid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7688" name="Rectangle 34"/>
              <p:cNvSpPr/>
              <p:nvPr/>
            </p:nvSpPr>
            <p:spPr>
              <a:xfrm>
                <a:off x="5256" y="2750"/>
                <a:ext cx="288" cy="359"/>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e</a:t>
                </a:r>
                <a:endParaRPr lang="en-US" altLang="zh-CN" sz="2800" b="1" dirty="0">
                  <a:latin typeface="Times New Roman" panose="02020603050405020304" pitchFamily="18" charset="0"/>
                  <a:ea typeface="黑体" pitchFamily="2" charset="-122"/>
                </a:endParaRPr>
              </a:p>
            </p:txBody>
          </p:sp>
        </p:grpSp>
        <p:sp>
          <p:nvSpPr>
            <p:cNvPr id="27662" name="Line 23"/>
            <p:cNvSpPr/>
            <p:nvPr/>
          </p:nvSpPr>
          <p:spPr>
            <a:xfrm flipH="1">
              <a:off x="656" y="3104"/>
              <a:ext cx="529" cy="0"/>
            </a:xfrm>
            <a:prstGeom prst="line">
              <a:avLst/>
            </a:prstGeom>
            <a:ln w="19050" cap="flat" cmpd="sng">
              <a:solidFill>
                <a:schemeClr val="tx1"/>
              </a:solidFill>
              <a:prstDash val="solid"/>
              <a:headEnd type="none" w="med" len="med"/>
              <a:tailEnd type="none" w="med" len="med"/>
            </a:ln>
          </p:spPr>
        </p:sp>
        <p:sp>
          <p:nvSpPr>
            <p:cNvPr id="27663" name="Line 24"/>
            <p:cNvSpPr/>
            <p:nvPr/>
          </p:nvSpPr>
          <p:spPr>
            <a:xfrm>
              <a:off x="656" y="3104"/>
              <a:ext cx="1" cy="870"/>
            </a:xfrm>
            <a:prstGeom prst="line">
              <a:avLst/>
            </a:prstGeom>
            <a:ln w="19050" cap="flat" cmpd="sng">
              <a:solidFill>
                <a:schemeClr val="tx1"/>
              </a:solidFill>
              <a:prstDash val="solid"/>
              <a:headEnd type="none" w="med" len="med"/>
              <a:tailEnd type="none" w="med" len="med"/>
            </a:ln>
          </p:spPr>
        </p:sp>
        <p:sp>
          <p:nvSpPr>
            <p:cNvPr id="27664" name="Line 25"/>
            <p:cNvSpPr/>
            <p:nvPr/>
          </p:nvSpPr>
          <p:spPr>
            <a:xfrm>
              <a:off x="656" y="3953"/>
              <a:ext cx="4187" cy="0"/>
            </a:xfrm>
            <a:prstGeom prst="line">
              <a:avLst/>
            </a:prstGeom>
            <a:ln w="19050" cap="flat" cmpd="sng">
              <a:solidFill>
                <a:schemeClr val="tx1"/>
              </a:solidFill>
              <a:prstDash val="solid"/>
              <a:headEnd type="none" w="med" len="med"/>
              <a:tailEnd type="none" w="med" len="med"/>
            </a:ln>
          </p:spPr>
        </p:sp>
        <p:sp>
          <p:nvSpPr>
            <p:cNvPr id="27665" name="Rectangle 27"/>
            <p:cNvSpPr/>
            <p:nvPr/>
          </p:nvSpPr>
          <p:spPr>
            <a:xfrm>
              <a:off x="700" y="1207"/>
              <a:ext cx="288" cy="359"/>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F</a:t>
              </a:r>
              <a:endParaRPr lang="en-US" altLang="zh-CN" sz="2800" b="1" dirty="0">
                <a:latin typeface="Times New Roman" panose="02020603050405020304" pitchFamily="18" charset="0"/>
                <a:ea typeface="黑体" pitchFamily="2" charset="-122"/>
              </a:endParaRPr>
            </a:p>
          </p:txBody>
        </p:sp>
        <p:sp>
          <p:nvSpPr>
            <p:cNvPr id="27666" name="Rectangle 28"/>
            <p:cNvSpPr/>
            <p:nvPr/>
          </p:nvSpPr>
          <p:spPr>
            <a:xfrm>
              <a:off x="884" y="2704"/>
              <a:ext cx="287" cy="359"/>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F</a:t>
              </a:r>
              <a:endParaRPr lang="en-US" altLang="zh-CN" sz="2800" b="1" dirty="0">
                <a:latin typeface="Times New Roman" panose="02020603050405020304" pitchFamily="18" charset="0"/>
                <a:ea typeface="黑体" pitchFamily="2" charset="-122"/>
              </a:endParaRPr>
            </a:p>
          </p:txBody>
        </p:sp>
        <p:sp>
          <p:nvSpPr>
            <p:cNvPr id="27667" name="Rectangle 29"/>
            <p:cNvSpPr/>
            <p:nvPr/>
          </p:nvSpPr>
          <p:spPr>
            <a:xfrm>
              <a:off x="3907" y="1253"/>
              <a:ext cx="288" cy="359"/>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T</a:t>
              </a:r>
              <a:endParaRPr lang="en-US" altLang="zh-CN" sz="2800" b="1" dirty="0">
                <a:latin typeface="Times New Roman" panose="02020603050405020304" pitchFamily="18" charset="0"/>
                <a:ea typeface="黑体" pitchFamily="2" charset="-122"/>
              </a:endParaRPr>
            </a:p>
          </p:txBody>
        </p:sp>
        <p:sp>
          <p:nvSpPr>
            <p:cNvPr id="27668" name="Rectangle 30"/>
            <p:cNvSpPr/>
            <p:nvPr/>
          </p:nvSpPr>
          <p:spPr>
            <a:xfrm>
              <a:off x="3999" y="2730"/>
              <a:ext cx="287" cy="359"/>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T</a:t>
              </a:r>
              <a:endParaRPr lang="en-US" altLang="zh-CN" sz="2800" b="1" dirty="0">
                <a:latin typeface="Times New Roman" panose="02020603050405020304" pitchFamily="18" charset="0"/>
                <a:ea typeface="黑体" pitchFamily="2" charset="-122"/>
              </a:endParaRPr>
            </a:p>
          </p:txBody>
        </p:sp>
        <p:grpSp>
          <p:nvGrpSpPr>
            <p:cNvPr id="27669" name="Group 49"/>
            <p:cNvGrpSpPr/>
            <p:nvPr/>
          </p:nvGrpSpPr>
          <p:grpSpPr>
            <a:xfrm>
              <a:off x="686" y="1841"/>
              <a:ext cx="334" cy="364"/>
              <a:chOff x="657" y="1933"/>
              <a:chExt cx="334" cy="364"/>
            </a:xfrm>
          </p:grpSpPr>
          <p:sp>
            <p:nvSpPr>
              <p:cNvPr id="27685" name="Oval 43"/>
              <p:cNvSpPr/>
              <p:nvPr/>
            </p:nvSpPr>
            <p:spPr>
              <a:xfrm>
                <a:off x="657" y="1979"/>
                <a:ext cx="318" cy="318"/>
              </a:xfrm>
              <a:prstGeom prst="ellipse">
                <a:avLst/>
              </a:prstGeom>
              <a:solidFill>
                <a:srgbClr val="FFFFFF"/>
              </a:solid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7686" name="Rectangle 31"/>
              <p:cNvSpPr/>
              <p:nvPr/>
            </p:nvSpPr>
            <p:spPr>
              <a:xfrm>
                <a:off x="703" y="1933"/>
                <a:ext cx="288" cy="359"/>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b</a:t>
                </a:r>
                <a:endParaRPr lang="en-US" altLang="zh-CN" sz="2800" b="1" dirty="0">
                  <a:latin typeface="Times New Roman" panose="02020603050405020304" pitchFamily="18" charset="0"/>
                  <a:ea typeface="黑体" pitchFamily="2" charset="-122"/>
                </a:endParaRPr>
              </a:p>
            </p:txBody>
          </p:sp>
        </p:grpSp>
        <p:grpSp>
          <p:nvGrpSpPr>
            <p:cNvPr id="27670" name="Group 48"/>
            <p:cNvGrpSpPr/>
            <p:nvPr/>
          </p:nvGrpSpPr>
          <p:grpSpPr>
            <a:xfrm>
              <a:off x="748" y="3339"/>
              <a:ext cx="318" cy="363"/>
              <a:chOff x="748" y="3113"/>
              <a:chExt cx="318" cy="363"/>
            </a:xfrm>
          </p:grpSpPr>
          <p:sp>
            <p:nvSpPr>
              <p:cNvPr id="27683" name="Oval 42"/>
              <p:cNvSpPr/>
              <p:nvPr/>
            </p:nvSpPr>
            <p:spPr>
              <a:xfrm>
                <a:off x="748" y="3158"/>
                <a:ext cx="318" cy="318"/>
              </a:xfrm>
              <a:prstGeom prst="ellipse">
                <a:avLst/>
              </a:prstGeom>
              <a:solidFill>
                <a:srgbClr val="FFFFFF"/>
              </a:solid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7684" name="Rectangle 32"/>
              <p:cNvSpPr/>
              <p:nvPr/>
            </p:nvSpPr>
            <p:spPr>
              <a:xfrm>
                <a:off x="779" y="3113"/>
                <a:ext cx="287" cy="359"/>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d</a:t>
                </a:r>
                <a:endParaRPr lang="en-US" altLang="zh-CN" sz="2800" b="1" dirty="0">
                  <a:latin typeface="Times New Roman" panose="02020603050405020304" pitchFamily="18" charset="0"/>
                  <a:ea typeface="黑体" pitchFamily="2" charset="-122"/>
                </a:endParaRPr>
              </a:p>
            </p:txBody>
          </p:sp>
        </p:grpSp>
        <p:grpSp>
          <p:nvGrpSpPr>
            <p:cNvPr id="27671" name="Group 46"/>
            <p:cNvGrpSpPr/>
            <p:nvPr/>
          </p:nvGrpSpPr>
          <p:grpSpPr>
            <a:xfrm>
              <a:off x="4921" y="1566"/>
              <a:ext cx="333" cy="363"/>
              <a:chOff x="4921" y="1661"/>
              <a:chExt cx="333" cy="363"/>
            </a:xfrm>
          </p:grpSpPr>
          <p:sp>
            <p:nvSpPr>
              <p:cNvPr id="27681" name="Oval 38"/>
              <p:cNvSpPr/>
              <p:nvPr/>
            </p:nvSpPr>
            <p:spPr>
              <a:xfrm>
                <a:off x="4921" y="1706"/>
                <a:ext cx="318" cy="318"/>
              </a:xfrm>
              <a:prstGeom prst="ellipse">
                <a:avLst/>
              </a:prstGeom>
              <a:solidFill>
                <a:srgbClr val="FFFFFF"/>
              </a:solidFill>
              <a:ln w="190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7682" name="Rectangle 33"/>
              <p:cNvSpPr/>
              <p:nvPr/>
            </p:nvSpPr>
            <p:spPr>
              <a:xfrm>
                <a:off x="4967" y="1661"/>
                <a:ext cx="287" cy="359"/>
              </a:xfrm>
              <a:prstGeom prst="rect">
                <a:avLst/>
              </a:prstGeom>
              <a:noFill/>
              <a:ln w="1905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c</a:t>
                </a:r>
                <a:endParaRPr lang="en-US" altLang="zh-CN" sz="2800" b="1" dirty="0">
                  <a:latin typeface="Times New Roman" panose="02020603050405020304" pitchFamily="18" charset="0"/>
                  <a:ea typeface="黑体" pitchFamily="2" charset="-122"/>
                </a:endParaRPr>
              </a:p>
            </p:txBody>
          </p:sp>
        </p:grpSp>
        <p:sp>
          <p:nvSpPr>
            <p:cNvPr id="27672" name="Line 35"/>
            <p:cNvSpPr/>
            <p:nvPr/>
          </p:nvSpPr>
          <p:spPr>
            <a:xfrm>
              <a:off x="2155" y="2469"/>
              <a:ext cx="2690" cy="0"/>
            </a:xfrm>
            <a:prstGeom prst="line">
              <a:avLst/>
            </a:prstGeom>
            <a:ln w="19050" cap="flat" cmpd="sng">
              <a:solidFill>
                <a:schemeClr val="tx1"/>
              </a:solidFill>
              <a:prstDash val="solid"/>
              <a:headEnd type="none" w="med" len="med"/>
              <a:tailEnd type="none" w="med" len="med"/>
            </a:ln>
          </p:spPr>
        </p:sp>
        <p:sp>
          <p:nvSpPr>
            <p:cNvPr id="27673" name="Line 50"/>
            <p:cNvSpPr/>
            <p:nvPr/>
          </p:nvSpPr>
          <p:spPr>
            <a:xfrm>
              <a:off x="2472" y="754"/>
              <a:ext cx="0" cy="499"/>
            </a:xfrm>
            <a:prstGeom prst="line">
              <a:avLst/>
            </a:prstGeom>
            <a:ln w="19050" cap="flat" cmpd="sng">
              <a:solidFill>
                <a:srgbClr val="000000"/>
              </a:solidFill>
              <a:prstDash val="solid"/>
              <a:headEnd type="none" w="med" len="med"/>
              <a:tailEnd type="triangle" w="med" len="med"/>
            </a:ln>
          </p:spPr>
        </p:sp>
        <p:sp>
          <p:nvSpPr>
            <p:cNvPr id="27674" name="Line 51"/>
            <p:cNvSpPr/>
            <p:nvPr/>
          </p:nvSpPr>
          <p:spPr>
            <a:xfrm>
              <a:off x="4785" y="1616"/>
              <a:ext cx="0" cy="363"/>
            </a:xfrm>
            <a:prstGeom prst="line">
              <a:avLst/>
            </a:prstGeom>
            <a:ln w="19050" cap="flat" cmpd="sng">
              <a:solidFill>
                <a:srgbClr val="000000"/>
              </a:solidFill>
              <a:prstDash val="solid"/>
              <a:headEnd type="none" w="med" len="med"/>
              <a:tailEnd type="triangle" w="med" len="med"/>
            </a:ln>
          </p:spPr>
        </p:sp>
        <p:sp>
          <p:nvSpPr>
            <p:cNvPr id="27675" name="Line 52"/>
            <p:cNvSpPr/>
            <p:nvPr/>
          </p:nvSpPr>
          <p:spPr>
            <a:xfrm>
              <a:off x="4830" y="2296"/>
              <a:ext cx="0" cy="182"/>
            </a:xfrm>
            <a:prstGeom prst="line">
              <a:avLst/>
            </a:prstGeom>
            <a:ln w="19050" cap="flat" cmpd="sng">
              <a:solidFill>
                <a:srgbClr val="000000"/>
              </a:solidFill>
              <a:prstDash val="solid"/>
              <a:headEnd type="none" w="med" len="med"/>
              <a:tailEnd type="none" w="med" len="med"/>
            </a:ln>
          </p:spPr>
        </p:sp>
        <p:sp>
          <p:nvSpPr>
            <p:cNvPr id="27676" name="Line 53"/>
            <p:cNvSpPr/>
            <p:nvPr/>
          </p:nvSpPr>
          <p:spPr>
            <a:xfrm>
              <a:off x="612" y="1616"/>
              <a:ext cx="0" cy="862"/>
            </a:xfrm>
            <a:prstGeom prst="line">
              <a:avLst/>
            </a:prstGeom>
            <a:ln w="19050" cap="flat" cmpd="sng">
              <a:solidFill>
                <a:srgbClr val="000000"/>
              </a:solidFill>
              <a:prstDash val="solid"/>
              <a:headEnd type="none" w="med" len="med"/>
              <a:tailEnd type="none" w="med" len="med"/>
            </a:ln>
          </p:spPr>
        </p:sp>
        <p:sp>
          <p:nvSpPr>
            <p:cNvPr id="27677" name="Line 55"/>
            <p:cNvSpPr/>
            <p:nvPr/>
          </p:nvSpPr>
          <p:spPr>
            <a:xfrm>
              <a:off x="4830" y="3113"/>
              <a:ext cx="0" cy="362"/>
            </a:xfrm>
            <a:prstGeom prst="line">
              <a:avLst/>
            </a:prstGeom>
            <a:ln w="19050" cap="flat" cmpd="sng">
              <a:solidFill>
                <a:srgbClr val="000000"/>
              </a:solidFill>
              <a:prstDash val="solid"/>
              <a:headEnd type="none" w="med" len="med"/>
              <a:tailEnd type="triangle" w="med" len="med"/>
            </a:ln>
          </p:spPr>
        </p:sp>
        <p:sp>
          <p:nvSpPr>
            <p:cNvPr id="27678" name="Line 59"/>
            <p:cNvSpPr/>
            <p:nvPr/>
          </p:nvSpPr>
          <p:spPr>
            <a:xfrm>
              <a:off x="4830" y="3793"/>
              <a:ext cx="0" cy="136"/>
            </a:xfrm>
            <a:prstGeom prst="line">
              <a:avLst/>
            </a:prstGeom>
            <a:ln w="19050" cap="flat" cmpd="sng">
              <a:solidFill>
                <a:srgbClr val="000000"/>
              </a:solidFill>
              <a:prstDash val="solid"/>
              <a:headEnd type="none" w="med" len="med"/>
              <a:tailEnd type="none" w="med" len="med"/>
            </a:ln>
          </p:spPr>
        </p:sp>
        <p:sp>
          <p:nvSpPr>
            <p:cNvPr id="27679" name="Line 60"/>
            <p:cNvSpPr/>
            <p:nvPr/>
          </p:nvSpPr>
          <p:spPr>
            <a:xfrm>
              <a:off x="2517" y="2478"/>
              <a:ext cx="0" cy="317"/>
            </a:xfrm>
            <a:prstGeom prst="line">
              <a:avLst/>
            </a:prstGeom>
            <a:ln w="19050" cap="flat" cmpd="sng">
              <a:solidFill>
                <a:srgbClr val="000000"/>
              </a:solidFill>
              <a:prstDash val="solid"/>
              <a:headEnd type="none" w="med" len="med"/>
              <a:tailEnd type="triangle" w="med" len="med"/>
            </a:ln>
          </p:spPr>
        </p:sp>
        <p:sp>
          <p:nvSpPr>
            <p:cNvPr id="27680" name="Line 61"/>
            <p:cNvSpPr/>
            <p:nvPr/>
          </p:nvSpPr>
          <p:spPr>
            <a:xfrm>
              <a:off x="2608" y="3974"/>
              <a:ext cx="0" cy="346"/>
            </a:xfrm>
            <a:prstGeom prst="line">
              <a:avLst/>
            </a:prstGeom>
            <a:ln w="19050" cap="flat" cmpd="sng">
              <a:solidFill>
                <a:srgbClr val="000000"/>
              </a:solidFill>
              <a:prstDash val="solid"/>
              <a:headEnd type="none" w="med" len="med"/>
              <a:tailEnd type="triangle" w="med" len="med"/>
            </a:ln>
          </p:spPr>
        </p:sp>
      </p:gr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②</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判定覆盖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(DC)</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5" name="文本框 4"/>
          <p:cNvSpPr txBox="1"/>
          <p:nvPr/>
        </p:nvSpPr>
        <p:spPr>
          <a:xfrm>
            <a:off x="1451610" y="1035685"/>
            <a:ext cx="2713990" cy="521970"/>
          </a:xfrm>
          <a:prstGeom prst="rect">
            <a:avLst/>
          </a:prstGeom>
          <a:noFill/>
        </p:spPr>
        <p:txBody>
          <a:bodyPr wrap="square" rtlCol="0" anchor="t">
            <a:spAutoFit/>
          </a:bodyPr>
          <a:p>
            <a:r>
              <a:rPr lang="zh-CN" altLang="en-US" sz="2800">
                <a:latin typeface="微软雅黑" charset="-122"/>
                <a:ea typeface="微软雅黑" charset="-122"/>
                <a:sym typeface="+mn-ea"/>
              </a:rPr>
              <a:t>程序</a:t>
            </a:r>
            <a:r>
              <a:rPr lang="zh-CN" altLang="en-US" sz="2800">
                <a:latin typeface="微软雅黑" charset="-122"/>
                <a:ea typeface="微软雅黑" charset="-122"/>
                <a:sym typeface="+mn-ea"/>
              </a:rPr>
              <a:t>流程图</a:t>
            </a:r>
            <a:endParaRPr lang="zh-CN" altLang="en-US" sz="2800">
              <a:latin typeface="微软雅黑" charset="-122"/>
              <a:ea typeface="微软雅黑" charset="-122"/>
              <a:sym typeface="+mn-e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descr="2633c3cdbe61b22296ac7ad45bfdebde"/>
          <p:cNvPicPr>
            <a:picLocks noChangeAspect="1"/>
          </p:cNvPicPr>
          <p:nvPr/>
        </p:nvPicPr>
        <p:blipFill>
          <a:blip r:embed="rId1"/>
          <a:stretch>
            <a:fillRect/>
          </a:stretch>
        </p:blipFill>
        <p:spPr>
          <a:xfrm>
            <a:off x="537845" y="2557780"/>
            <a:ext cx="4709795" cy="4390390"/>
          </a:xfrm>
          <a:prstGeom prst="rect">
            <a:avLst/>
          </a:prstGeom>
        </p:spPr>
      </p:pic>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②</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判定覆盖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(Decision </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Coverage)</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437005" y="115951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1978660" y="919480"/>
            <a:ext cx="8686800" cy="208407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600" dirty="0">
                <a:solidFill>
                  <a:srgbClr val="0000CC"/>
                </a:solidFill>
                <a:latin typeface="华文楷体" panose="02010600040101010101" charset="-122"/>
                <a:ea typeface="华文楷体" panose="02010600040101010101" charset="-122"/>
                <a:cs typeface="+mn-ea"/>
                <a:sym typeface="+mn-ea"/>
              </a:rPr>
              <a:t>设计足够多</a:t>
            </a:r>
            <a:r>
              <a:rPr kumimoji="1" lang="zh-CN" altLang="en-US" sz="3600" dirty="0">
                <a:solidFill>
                  <a:srgbClr val="0000CC"/>
                </a:solidFill>
                <a:latin typeface="华文楷体" panose="02010600040101010101" charset="-122"/>
                <a:ea typeface="华文楷体" panose="02010600040101010101" charset="-122"/>
                <a:cs typeface="+mn-ea"/>
                <a:sym typeface="+mn-ea"/>
              </a:rPr>
              <a:t>的测试用例，使程序中的每个逻辑判断的取真和取假的分支至少经历一次</a:t>
            </a:r>
            <a:endParaRPr kumimoji="1" lang="zh-CN" altLang="en-US" sz="3600" dirty="0">
              <a:solidFill>
                <a:srgbClr val="0000CC"/>
              </a:solidFill>
              <a:latin typeface="华文楷体" panose="02010600040101010101" charset="-122"/>
              <a:ea typeface="华文楷体" panose="02010600040101010101" charset="-122"/>
              <a:cs typeface="+mn-ea"/>
              <a:sym typeface="+mn-ea"/>
            </a:endParaRPr>
          </a:p>
        </p:txBody>
      </p:sp>
      <p:graphicFrame>
        <p:nvGraphicFramePr>
          <p:cNvPr id="4" name="Group 225"/>
          <p:cNvGraphicFramePr>
            <a:graphicFrameLocks noGrp="1"/>
          </p:cNvGraphicFramePr>
          <p:nvPr>
            <p:custDataLst>
              <p:tags r:id="rId2"/>
            </p:custDataLst>
          </p:nvPr>
        </p:nvGraphicFramePr>
        <p:xfrm>
          <a:off x="5379720" y="3500755"/>
          <a:ext cx="6571615" cy="2233295"/>
        </p:xfrm>
        <a:graphic>
          <a:graphicData uri="http://schemas.openxmlformats.org/drawingml/2006/table">
            <a:tbl>
              <a:tblPr/>
              <a:tblGrid>
                <a:gridCol w="1320800"/>
                <a:gridCol w="1090930"/>
                <a:gridCol w="1122045"/>
                <a:gridCol w="1168400"/>
                <a:gridCol w="1869440"/>
              </a:tblGrid>
              <a:tr h="716915">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用例</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A</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B</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X</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执行路径</a:t>
                      </a:r>
                      <a:endParaRPr kumimoji="1" lang="zh-CN" altLang="en-US" sz="28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7880">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Case3</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2</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0</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3</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ace</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8500">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Case4</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1</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0</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1</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rPr>
                        <a:t>abd</a:t>
                      </a:r>
                      <a:endParaRPr kumimoji="1" lang="en-US" altLang="zh-CN" sz="28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3186430" y="350520"/>
            <a:ext cx="4523105" cy="792480"/>
          </a:xfrm>
        </p:spPr>
        <p:txBody>
          <a:bodyPr vert="horz" wrap="square" lIns="91440" tIns="45720" rIns="91440" bIns="45720" anchor="b" anchorCtr="0"/>
          <a:p>
            <a:pPr eaLnBrk="1" hangingPunct="1"/>
            <a:r>
              <a:rPr lang="en-US" altLang="zh-CN" sz="3200" b="0" dirty="0">
                <a:solidFill>
                  <a:srgbClr val="9900CC"/>
                </a:solidFill>
              </a:rPr>
              <a:t>Case3</a:t>
            </a:r>
            <a:r>
              <a:rPr lang="zh-CN" altLang="en-US" sz="3200" b="0" dirty="0">
                <a:solidFill>
                  <a:srgbClr val="9900CC"/>
                </a:solidFill>
              </a:rPr>
              <a:t>：</a:t>
            </a:r>
            <a:r>
              <a:rPr lang="en-US" altLang="zh-CN" sz="3200" b="0" dirty="0">
                <a:solidFill>
                  <a:srgbClr val="9900CC"/>
                </a:solidFill>
              </a:rPr>
              <a:t>A=2, B=0, X=3</a:t>
            </a:r>
            <a:endParaRPr lang="en-US" altLang="zh-CN" sz="3200" b="0" dirty="0">
              <a:solidFill>
                <a:srgbClr val="9900CC"/>
              </a:solidFill>
            </a:endParaRPr>
          </a:p>
        </p:txBody>
      </p:sp>
      <p:grpSp>
        <p:nvGrpSpPr>
          <p:cNvPr id="33795" name="组合 43"/>
          <p:cNvGrpSpPr/>
          <p:nvPr/>
        </p:nvGrpSpPr>
        <p:grpSpPr>
          <a:xfrm>
            <a:off x="2595563" y="1143000"/>
            <a:ext cx="7346950" cy="5703888"/>
            <a:chOff x="1366838" y="1439862"/>
            <a:chExt cx="7346950" cy="5589588"/>
          </a:xfrm>
        </p:grpSpPr>
        <p:sp>
          <p:nvSpPr>
            <p:cNvPr id="33797" name="AutoShape 3"/>
            <p:cNvSpPr/>
            <p:nvPr/>
          </p:nvSpPr>
          <p:spPr>
            <a:xfrm>
              <a:off x="2198688" y="2281238"/>
              <a:ext cx="4156075" cy="1093787"/>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(A&gt;1) AND</a:t>
              </a:r>
              <a:r>
                <a:rPr lang="en-US" altLang="zh-CN" sz="2400" b="1" dirty="0">
                  <a:solidFill>
                    <a:srgbClr val="0000FF"/>
                  </a:solidFill>
                  <a:latin typeface="Times New Roman" panose="02020603050405020304" pitchFamily="18" charset="0"/>
                  <a:ea typeface="黑体" pitchFamily="2" charset="-122"/>
                </a:rPr>
                <a:t> </a:t>
              </a:r>
              <a:r>
                <a:rPr lang="en-US" altLang="zh-CN" sz="2400" b="1" dirty="0">
                  <a:latin typeface="Times New Roman" panose="02020603050405020304" pitchFamily="18" charset="0"/>
                  <a:ea typeface="黑体" pitchFamily="2" charset="-122"/>
                </a:rPr>
                <a:t>(B==0)</a:t>
              </a:r>
              <a:endParaRPr lang="en-US" altLang="zh-CN" sz="2400" b="1" dirty="0">
                <a:latin typeface="Times New Roman" panose="02020603050405020304" pitchFamily="18" charset="0"/>
                <a:ea typeface="黑体" pitchFamily="2" charset="-122"/>
              </a:endParaRPr>
            </a:p>
          </p:txBody>
        </p:sp>
        <p:sp>
          <p:nvSpPr>
            <p:cNvPr id="33798" name="AutoShape 4"/>
            <p:cNvSpPr/>
            <p:nvPr/>
          </p:nvSpPr>
          <p:spPr>
            <a:xfrm>
              <a:off x="2266950" y="4632325"/>
              <a:ext cx="4157663" cy="1092200"/>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(A==2) OR (X&gt;1)</a:t>
              </a:r>
              <a:endParaRPr lang="en-US" altLang="zh-CN" sz="2400" b="1" dirty="0">
                <a:latin typeface="Times New Roman" panose="02020603050405020304" pitchFamily="18" charset="0"/>
                <a:ea typeface="黑体" pitchFamily="2" charset="-122"/>
              </a:endParaRPr>
            </a:p>
          </p:txBody>
        </p:sp>
        <p:grpSp>
          <p:nvGrpSpPr>
            <p:cNvPr id="33799" name="Group 5"/>
            <p:cNvGrpSpPr/>
            <p:nvPr/>
          </p:nvGrpSpPr>
          <p:grpSpPr>
            <a:xfrm>
              <a:off x="4432300" y="1439862"/>
              <a:ext cx="525463" cy="562320"/>
              <a:chOff x="2562" y="1162"/>
              <a:chExt cx="334" cy="363"/>
            </a:xfrm>
          </p:grpSpPr>
          <p:sp>
            <p:nvSpPr>
              <p:cNvPr id="33835" name="Oval 6"/>
              <p:cNvSpPr/>
              <p:nvPr/>
            </p:nvSpPr>
            <p:spPr>
              <a:xfrm>
                <a:off x="2562" y="1207"/>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3836" name="Rectangle 7"/>
              <p:cNvSpPr/>
              <p:nvPr/>
            </p:nvSpPr>
            <p:spPr>
              <a:xfrm>
                <a:off x="2608" y="1162"/>
                <a:ext cx="288" cy="29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a:t>
                </a:r>
                <a:endParaRPr lang="en-US" altLang="zh-CN" sz="2400" b="1" dirty="0">
                  <a:latin typeface="Times New Roman" panose="02020603050405020304" pitchFamily="18" charset="0"/>
                  <a:ea typeface="黑体" pitchFamily="2" charset="-122"/>
                </a:endParaRPr>
              </a:p>
            </p:txBody>
          </p:sp>
        </p:grpSp>
        <p:sp>
          <p:nvSpPr>
            <p:cNvPr id="33800" name="Rectangle 8"/>
            <p:cNvSpPr/>
            <p:nvPr/>
          </p:nvSpPr>
          <p:spPr>
            <a:xfrm>
              <a:off x="7258050" y="3375025"/>
              <a:ext cx="1455738" cy="52070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X=X/A</a:t>
              </a:r>
              <a:endParaRPr lang="en-US" altLang="zh-CN" sz="2400" dirty="0">
                <a:ea typeface="宋体" pitchFamily="2" charset="-122"/>
              </a:endParaRPr>
            </a:p>
          </p:txBody>
        </p:sp>
        <p:sp>
          <p:nvSpPr>
            <p:cNvPr id="33801" name="Rectangle 9"/>
            <p:cNvSpPr/>
            <p:nvPr/>
          </p:nvSpPr>
          <p:spPr>
            <a:xfrm>
              <a:off x="7326313" y="5681663"/>
              <a:ext cx="1385887" cy="52070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X=X+1</a:t>
              </a:r>
              <a:endParaRPr lang="en-US" altLang="zh-CN" sz="2400" dirty="0">
                <a:ea typeface="宋体" pitchFamily="2" charset="-122"/>
              </a:endParaRPr>
            </a:p>
          </p:txBody>
        </p:sp>
        <p:sp>
          <p:nvSpPr>
            <p:cNvPr id="33802" name="Line 10"/>
            <p:cNvSpPr/>
            <p:nvPr/>
          </p:nvSpPr>
          <p:spPr>
            <a:xfrm flipH="1">
              <a:off x="1389063" y="2852738"/>
              <a:ext cx="762000" cy="0"/>
            </a:xfrm>
            <a:prstGeom prst="line">
              <a:avLst/>
            </a:prstGeom>
            <a:ln w="12700" cap="flat" cmpd="sng">
              <a:solidFill>
                <a:schemeClr val="tx1"/>
              </a:solidFill>
              <a:prstDash val="solid"/>
              <a:headEnd type="none" w="med" len="med"/>
              <a:tailEnd type="none" w="med" len="med"/>
            </a:ln>
          </p:spPr>
        </p:sp>
        <p:sp>
          <p:nvSpPr>
            <p:cNvPr id="33803" name="Line 11"/>
            <p:cNvSpPr/>
            <p:nvPr/>
          </p:nvSpPr>
          <p:spPr>
            <a:xfrm flipV="1">
              <a:off x="1366838" y="4176713"/>
              <a:ext cx="3024187" cy="3175"/>
            </a:xfrm>
            <a:prstGeom prst="line">
              <a:avLst/>
            </a:prstGeom>
            <a:ln w="12700" cap="flat" cmpd="sng">
              <a:solidFill>
                <a:schemeClr val="tx1"/>
              </a:solidFill>
              <a:prstDash val="solid"/>
              <a:headEnd type="none" w="med" len="med"/>
              <a:tailEnd type="none" w="med" len="med"/>
            </a:ln>
          </p:spPr>
        </p:sp>
        <p:sp>
          <p:nvSpPr>
            <p:cNvPr id="33804" name="Line 12"/>
            <p:cNvSpPr/>
            <p:nvPr/>
          </p:nvSpPr>
          <p:spPr>
            <a:xfrm flipV="1">
              <a:off x="6356350" y="2854325"/>
              <a:ext cx="1571625" cy="6350"/>
            </a:xfrm>
            <a:prstGeom prst="line">
              <a:avLst/>
            </a:prstGeom>
            <a:ln w="38100" cap="flat" cmpd="sng">
              <a:solidFill>
                <a:srgbClr val="FF0000"/>
              </a:solidFill>
              <a:prstDash val="solid"/>
              <a:headEnd type="none" w="med" len="med"/>
              <a:tailEnd type="none" w="med" len="med"/>
            </a:ln>
          </p:spPr>
        </p:sp>
        <p:sp>
          <p:nvSpPr>
            <p:cNvPr id="33805" name="Line 13"/>
            <p:cNvSpPr/>
            <p:nvPr/>
          </p:nvSpPr>
          <p:spPr>
            <a:xfrm flipV="1">
              <a:off x="6356350" y="5146675"/>
              <a:ext cx="1662113" cy="0"/>
            </a:xfrm>
            <a:prstGeom prst="line">
              <a:avLst/>
            </a:prstGeom>
            <a:ln w="38100" cap="flat" cmpd="sng">
              <a:solidFill>
                <a:srgbClr val="FF0000"/>
              </a:solidFill>
              <a:prstDash val="solid"/>
              <a:headEnd type="none" w="med" len="med"/>
              <a:tailEnd type="none" w="med" len="med"/>
            </a:ln>
          </p:spPr>
        </p:sp>
        <p:grpSp>
          <p:nvGrpSpPr>
            <p:cNvPr id="33806" name="Group 14"/>
            <p:cNvGrpSpPr/>
            <p:nvPr/>
          </p:nvGrpSpPr>
          <p:grpSpPr>
            <a:xfrm>
              <a:off x="8142288" y="4959348"/>
              <a:ext cx="498475" cy="622685"/>
              <a:chOff x="5227" y="2750"/>
              <a:chExt cx="318" cy="402"/>
            </a:xfrm>
          </p:grpSpPr>
          <p:sp>
            <p:nvSpPr>
              <p:cNvPr id="33833" name="Oval 15"/>
              <p:cNvSpPr/>
              <p:nvPr/>
            </p:nvSpPr>
            <p:spPr>
              <a:xfrm>
                <a:off x="5227" y="2834"/>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3834" name="Rectangle 16"/>
              <p:cNvSpPr/>
              <p:nvPr/>
            </p:nvSpPr>
            <p:spPr>
              <a:xfrm>
                <a:off x="5257" y="2750"/>
                <a:ext cx="287" cy="29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e</a:t>
                </a:r>
                <a:endParaRPr lang="en-US" altLang="zh-CN" sz="2400" b="1" dirty="0">
                  <a:latin typeface="Times New Roman" panose="02020603050405020304" pitchFamily="18" charset="0"/>
                  <a:ea typeface="黑体" pitchFamily="2" charset="-122"/>
                </a:endParaRPr>
              </a:p>
            </p:txBody>
          </p:sp>
        </p:grpSp>
        <p:sp>
          <p:nvSpPr>
            <p:cNvPr id="33807" name="Line 17"/>
            <p:cNvSpPr/>
            <p:nvPr/>
          </p:nvSpPr>
          <p:spPr>
            <a:xfrm flipH="1">
              <a:off x="1436688" y="5146675"/>
              <a:ext cx="830262" cy="0"/>
            </a:xfrm>
            <a:prstGeom prst="line">
              <a:avLst/>
            </a:prstGeom>
            <a:ln w="12700" cap="flat" cmpd="sng">
              <a:solidFill>
                <a:schemeClr val="tx1"/>
              </a:solidFill>
              <a:prstDash val="solid"/>
              <a:headEnd type="none" w="med" len="med"/>
              <a:tailEnd type="none" w="med" len="med"/>
            </a:ln>
          </p:spPr>
        </p:sp>
        <p:sp>
          <p:nvSpPr>
            <p:cNvPr id="33808" name="Line 18"/>
            <p:cNvSpPr/>
            <p:nvPr/>
          </p:nvSpPr>
          <p:spPr>
            <a:xfrm>
              <a:off x="1436688" y="5146675"/>
              <a:ext cx="1587" cy="1347788"/>
            </a:xfrm>
            <a:prstGeom prst="line">
              <a:avLst/>
            </a:prstGeom>
            <a:ln w="12700" cap="flat" cmpd="sng">
              <a:solidFill>
                <a:schemeClr val="tx1"/>
              </a:solidFill>
              <a:prstDash val="solid"/>
              <a:headEnd type="none" w="med" len="med"/>
              <a:tailEnd type="none" w="med" len="med"/>
            </a:ln>
          </p:spPr>
        </p:sp>
        <p:sp>
          <p:nvSpPr>
            <p:cNvPr id="33809" name="Line 19"/>
            <p:cNvSpPr/>
            <p:nvPr/>
          </p:nvSpPr>
          <p:spPr>
            <a:xfrm flipV="1">
              <a:off x="4462463" y="6461125"/>
              <a:ext cx="3556000" cy="19050"/>
            </a:xfrm>
            <a:prstGeom prst="line">
              <a:avLst/>
            </a:prstGeom>
            <a:ln w="38100" cap="flat" cmpd="sng">
              <a:solidFill>
                <a:srgbClr val="FF0000"/>
              </a:solidFill>
              <a:prstDash val="solid"/>
              <a:headEnd type="none" w="med" len="med"/>
              <a:tailEnd type="none" w="med" len="med"/>
            </a:ln>
          </p:spPr>
        </p:sp>
        <p:sp>
          <p:nvSpPr>
            <p:cNvPr id="33810" name="Rectangle 20"/>
            <p:cNvSpPr/>
            <p:nvPr/>
          </p:nvSpPr>
          <p:spPr>
            <a:xfrm>
              <a:off x="1504950" y="2211388"/>
              <a:ext cx="452438" cy="44866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33811" name="Rectangle 21"/>
            <p:cNvSpPr/>
            <p:nvPr/>
          </p:nvSpPr>
          <p:spPr>
            <a:xfrm>
              <a:off x="1793875" y="4527550"/>
              <a:ext cx="452438" cy="44866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33812" name="Rectangle 22"/>
            <p:cNvSpPr/>
            <p:nvPr/>
          </p:nvSpPr>
          <p:spPr>
            <a:xfrm>
              <a:off x="6546850" y="2281238"/>
              <a:ext cx="452438" cy="44866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sp>
          <p:nvSpPr>
            <p:cNvPr id="33813" name="Rectangle 23"/>
            <p:cNvSpPr/>
            <p:nvPr/>
          </p:nvSpPr>
          <p:spPr>
            <a:xfrm>
              <a:off x="6689725" y="4568825"/>
              <a:ext cx="454025" cy="44866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grpSp>
          <p:nvGrpSpPr>
            <p:cNvPr id="33814" name="Group 24"/>
            <p:cNvGrpSpPr/>
            <p:nvPr/>
          </p:nvGrpSpPr>
          <p:grpSpPr>
            <a:xfrm>
              <a:off x="1482725" y="3192462"/>
              <a:ext cx="525463" cy="563869"/>
              <a:chOff x="657" y="1933"/>
              <a:chExt cx="334" cy="364"/>
            </a:xfrm>
          </p:grpSpPr>
          <p:sp>
            <p:nvSpPr>
              <p:cNvPr id="33831" name="Oval 25"/>
              <p:cNvSpPr/>
              <p:nvPr/>
            </p:nvSpPr>
            <p:spPr>
              <a:xfrm>
                <a:off x="657" y="1979"/>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3832" name="Rectangle 26"/>
              <p:cNvSpPr/>
              <p:nvPr/>
            </p:nvSpPr>
            <p:spPr>
              <a:xfrm>
                <a:off x="703" y="1933"/>
                <a:ext cx="288" cy="29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b</a:t>
                </a:r>
                <a:endParaRPr lang="en-US" altLang="zh-CN" sz="2400" b="1" dirty="0">
                  <a:latin typeface="Times New Roman" panose="02020603050405020304" pitchFamily="18" charset="0"/>
                  <a:ea typeface="黑体" pitchFamily="2" charset="-122"/>
                </a:endParaRPr>
              </a:p>
            </p:txBody>
          </p:sp>
        </p:grpSp>
        <p:grpSp>
          <p:nvGrpSpPr>
            <p:cNvPr id="33815" name="Group 27"/>
            <p:cNvGrpSpPr/>
            <p:nvPr/>
          </p:nvGrpSpPr>
          <p:grpSpPr>
            <a:xfrm>
              <a:off x="1581150" y="5510211"/>
              <a:ext cx="500063" cy="562320"/>
              <a:chOff x="748" y="3113"/>
              <a:chExt cx="318" cy="363"/>
            </a:xfrm>
          </p:grpSpPr>
          <p:sp>
            <p:nvSpPr>
              <p:cNvPr id="33829" name="Oval 28"/>
              <p:cNvSpPr/>
              <p:nvPr/>
            </p:nvSpPr>
            <p:spPr>
              <a:xfrm>
                <a:off x="748" y="3158"/>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3830" name="Rectangle 29"/>
              <p:cNvSpPr/>
              <p:nvPr/>
            </p:nvSpPr>
            <p:spPr>
              <a:xfrm>
                <a:off x="779" y="3113"/>
                <a:ext cx="287" cy="29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d</a:t>
                </a:r>
                <a:endParaRPr lang="en-US" altLang="zh-CN" sz="2400" b="1" dirty="0">
                  <a:latin typeface="Times New Roman" panose="02020603050405020304" pitchFamily="18" charset="0"/>
                  <a:ea typeface="黑体" pitchFamily="2" charset="-122"/>
                </a:endParaRPr>
              </a:p>
            </p:txBody>
          </p:sp>
        </p:grpSp>
        <p:grpSp>
          <p:nvGrpSpPr>
            <p:cNvPr id="33816" name="Group 30"/>
            <p:cNvGrpSpPr/>
            <p:nvPr/>
          </p:nvGrpSpPr>
          <p:grpSpPr>
            <a:xfrm>
              <a:off x="8142288" y="2767015"/>
              <a:ext cx="522287" cy="560772"/>
              <a:chOff x="4921" y="1661"/>
              <a:chExt cx="333" cy="363"/>
            </a:xfrm>
          </p:grpSpPr>
          <p:sp>
            <p:nvSpPr>
              <p:cNvPr id="33827" name="Oval 31"/>
              <p:cNvSpPr/>
              <p:nvPr/>
            </p:nvSpPr>
            <p:spPr>
              <a:xfrm>
                <a:off x="4921" y="1706"/>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3828" name="Rectangle 32"/>
              <p:cNvSpPr/>
              <p:nvPr/>
            </p:nvSpPr>
            <p:spPr>
              <a:xfrm>
                <a:off x="4967" y="1661"/>
                <a:ext cx="287" cy="29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c</a:t>
                </a:r>
                <a:endParaRPr lang="en-US" altLang="zh-CN" sz="2400" b="1" dirty="0">
                  <a:latin typeface="Times New Roman" panose="02020603050405020304" pitchFamily="18" charset="0"/>
                  <a:ea typeface="黑体" pitchFamily="2" charset="-122"/>
                </a:endParaRPr>
              </a:p>
            </p:txBody>
          </p:sp>
        </p:grpSp>
        <p:sp>
          <p:nvSpPr>
            <p:cNvPr id="33817" name="Line 33"/>
            <p:cNvSpPr/>
            <p:nvPr/>
          </p:nvSpPr>
          <p:spPr>
            <a:xfrm flipV="1">
              <a:off x="4319588" y="4164013"/>
              <a:ext cx="3702050" cy="12700"/>
            </a:xfrm>
            <a:prstGeom prst="line">
              <a:avLst/>
            </a:prstGeom>
            <a:ln w="38100" cap="flat" cmpd="sng">
              <a:solidFill>
                <a:srgbClr val="FF0000"/>
              </a:solidFill>
              <a:prstDash val="solid"/>
              <a:headEnd type="none" w="med" len="med"/>
              <a:tailEnd type="none" w="med" len="med"/>
            </a:ln>
          </p:spPr>
        </p:sp>
        <p:sp>
          <p:nvSpPr>
            <p:cNvPr id="33818" name="Line 34"/>
            <p:cNvSpPr/>
            <p:nvPr/>
          </p:nvSpPr>
          <p:spPr>
            <a:xfrm>
              <a:off x="4291013" y="1509713"/>
              <a:ext cx="0" cy="771525"/>
            </a:xfrm>
            <a:prstGeom prst="line">
              <a:avLst/>
            </a:prstGeom>
            <a:ln w="38100" cap="flat" cmpd="sng">
              <a:solidFill>
                <a:srgbClr val="FF0000"/>
              </a:solidFill>
              <a:prstDash val="solid"/>
              <a:headEnd type="none" w="med" len="med"/>
              <a:tailEnd type="triangle" w="lg" len="lg"/>
            </a:ln>
          </p:spPr>
        </p:sp>
        <p:sp>
          <p:nvSpPr>
            <p:cNvPr id="33819" name="Line 35"/>
            <p:cNvSpPr/>
            <p:nvPr/>
          </p:nvSpPr>
          <p:spPr>
            <a:xfrm>
              <a:off x="7927975" y="2843213"/>
              <a:ext cx="0" cy="561975"/>
            </a:xfrm>
            <a:prstGeom prst="line">
              <a:avLst/>
            </a:prstGeom>
            <a:ln w="38100" cap="flat" cmpd="sng">
              <a:solidFill>
                <a:srgbClr val="FF0000"/>
              </a:solidFill>
              <a:prstDash val="solid"/>
              <a:headEnd type="none" w="med" len="med"/>
              <a:tailEnd type="triangle" w="lg" len="lg"/>
            </a:ln>
          </p:spPr>
        </p:sp>
        <p:sp>
          <p:nvSpPr>
            <p:cNvPr id="33820" name="Line 36"/>
            <p:cNvSpPr/>
            <p:nvPr/>
          </p:nvSpPr>
          <p:spPr>
            <a:xfrm>
              <a:off x="7997825" y="3895725"/>
              <a:ext cx="0" cy="282575"/>
            </a:xfrm>
            <a:prstGeom prst="line">
              <a:avLst/>
            </a:prstGeom>
            <a:ln w="38100" cap="flat" cmpd="sng">
              <a:solidFill>
                <a:srgbClr val="FF0000"/>
              </a:solidFill>
              <a:prstDash val="solid"/>
              <a:headEnd type="none" w="med" len="med"/>
              <a:tailEnd type="none" w="med" len="med"/>
            </a:ln>
          </p:spPr>
        </p:sp>
        <p:sp>
          <p:nvSpPr>
            <p:cNvPr id="33821" name="Line 37"/>
            <p:cNvSpPr/>
            <p:nvPr/>
          </p:nvSpPr>
          <p:spPr>
            <a:xfrm>
              <a:off x="1366838" y="2843213"/>
              <a:ext cx="0" cy="1335087"/>
            </a:xfrm>
            <a:prstGeom prst="line">
              <a:avLst/>
            </a:prstGeom>
            <a:ln w="12700" cap="flat" cmpd="sng">
              <a:solidFill>
                <a:srgbClr val="000000"/>
              </a:solidFill>
              <a:prstDash val="solid"/>
              <a:headEnd type="none" w="med" len="med"/>
              <a:tailEnd type="none" w="med" len="med"/>
            </a:ln>
          </p:spPr>
        </p:sp>
        <p:sp>
          <p:nvSpPr>
            <p:cNvPr id="33822" name="Line 38"/>
            <p:cNvSpPr/>
            <p:nvPr/>
          </p:nvSpPr>
          <p:spPr>
            <a:xfrm>
              <a:off x="7997825" y="5160963"/>
              <a:ext cx="0" cy="560387"/>
            </a:xfrm>
            <a:prstGeom prst="line">
              <a:avLst/>
            </a:prstGeom>
            <a:ln w="38100" cap="flat" cmpd="sng">
              <a:solidFill>
                <a:srgbClr val="FF0000"/>
              </a:solidFill>
              <a:prstDash val="solid"/>
              <a:headEnd type="none" w="med" len="med"/>
              <a:tailEnd type="triangle" w="lg" len="lg"/>
            </a:ln>
          </p:spPr>
        </p:sp>
        <p:sp>
          <p:nvSpPr>
            <p:cNvPr id="33823" name="Line 39"/>
            <p:cNvSpPr/>
            <p:nvPr/>
          </p:nvSpPr>
          <p:spPr>
            <a:xfrm>
              <a:off x="7997825" y="6213475"/>
              <a:ext cx="0" cy="211138"/>
            </a:xfrm>
            <a:prstGeom prst="line">
              <a:avLst/>
            </a:prstGeom>
            <a:ln w="38100" cap="flat" cmpd="sng">
              <a:solidFill>
                <a:srgbClr val="FF0000"/>
              </a:solidFill>
              <a:prstDash val="solid"/>
              <a:headEnd type="none" w="med" len="med"/>
              <a:tailEnd type="none" w="med" len="med"/>
            </a:ln>
          </p:spPr>
        </p:sp>
        <p:sp>
          <p:nvSpPr>
            <p:cNvPr id="33824" name="Line 40"/>
            <p:cNvSpPr/>
            <p:nvPr/>
          </p:nvSpPr>
          <p:spPr>
            <a:xfrm>
              <a:off x="4362450" y="4178300"/>
              <a:ext cx="0" cy="490538"/>
            </a:xfrm>
            <a:prstGeom prst="line">
              <a:avLst/>
            </a:prstGeom>
            <a:ln w="38100" cap="flat" cmpd="sng">
              <a:solidFill>
                <a:srgbClr val="FF0000"/>
              </a:solidFill>
              <a:prstDash val="solid"/>
              <a:headEnd type="none" w="med" len="med"/>
              <a:tailEnd type="triangle" w="lg" len="lg"/>
            </a:ln>
          </p:spPr>
        </p:sp>
        <p:sp>
          <p:nvSpPr>
            <p:cNvPr id="33825" name="Line 41"/>
            <p:cNvSpPr/>
            <p:nvPr/>
          </p:nvSpPr>
          <p:spPr>
            <a:xfrm>
              <a:off x="4505325" y="6494463"/>
              <a:ext cx="0" cy="534987"/>
            </a:xfrm>
            <a:prstGeom prst="line">
              <a:avLst/>
            </a:prstGeom>
            <a:ln w="38100" cap="flat" cmpd="sng">
              <a:solidFill>
                <a:srgbClr val="FF0000"/>
              </a:solidFill>
              <a:prstDash val="solid"/>
              <a:headEnd type="none" w="med" len="med"/>
              <a:tailEnd type="triangle" w="lg" len="lg"/>
            </a:ln>
          </p:spPr>
        </p:sp>
        <p:sp>
          <p:nvSpPr>
            <p:cNvPr id="33826" name="Line 42"/>
            <p:cNvSpPr/>
            <p:nvPr/>
          </p:nvSpPr>
          <p:spPr>
            <a:xfrm>
              <a:off x="1438275" y="6480175"/>
              <a:ext cx="3097213" cy="0"/>
            </a:xfrm>
            <a:prstGeom prst="line">
              <a:avLst/>
            </a:prstGeom>
            <a:ln w="9525" cap="flat" cmpd="sng">
              <a:solidFill>
                <a:srgbClr val="000000"/>
              </a:solidFill>
              <a:prstDash val="solid"/>
              <a:headEnd type="none" w="med" len="med"/>
              <a:tailEnd type="none" w="med" len="med"/>
            </a:ln>
          </p:spPr>
        </p:sp>
      </p:gr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②</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判定覆盖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(DC)</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3166110" y="287655"/>
            <a:ext cx="4752340" cy="883920"/>
          </a:xfrm>
        </p:spPr>
        <p:txBody>
          <a:bodyPr vert="horz" wrap="square" lIns="91440" tIns="45720" rIns="91440" bIns="45720" anchor="b" anchorCtr="0"/>
          <a:p>
            <a:pPr eaLnBrk="1" hangingPunct="1"/>
            <a:r>
              <a:rPr lang="en-US" altLang="zh-CN" sz="3200" b="0" dirty="0">
                <a:solidFill>
                  <a:srgbClr val="9900CC"/>
                </a:solidFill>
              </a:rPr>
              <a:t>Case4</a:t>
            </a:r>
            <a:r>
              <a:rPr lang="zh-CN" altLang="en-US" sz="3200" b="0" dirty="0">
                <a:solidFill>
                  <a:srgbClr val="9900CC"/>
                </a:solidFill>
              </a:rPr>
              <a:t>：</a:t>
            </a:r>
            <a:r>
              <a:rPr lang="en-US" altLang="zh-CN" sz="3200" b="0" dirty="0">
                <a:solidFill>
                  <a:srgbClr val="9900CC"/>
                </a:solidFill>
              </a:rPr>
              <a:t>A=1, B=0, X=1</a:t>
            </a:r>
            <a:endParaRPr lang="en-US" altLang="zh-CN" sz="3200" b="0" dirty="0">
              <a:solidFill>
                <a:srgbClr val="9900CC"/>
              </a:solidFill>
            </a:endParaRPr>
          </a:p>
        </p:txBody>
      </p:sp>
      <p:grpSp>
        <p:nvGrpSpPr>
          <p:cNvPr id="34819" name="组合 43"/>
          <p:cNvGrpSpPr/>
          <p:nvPr/>
        </p:nvGrpSpPr>
        <p:grpSpPr>
          <a:xfrm>
            <a:off x="2595563" y="1268413"/>
            <a:ext cx="7346950" cy="5589587"/>
            <a:chOff x="1547813" y="1268412"/>
            <a:chExt cx="7346950" cy="5589588"/>
          </a:xfrm>
        </p:grpSpPr>
        <p:sp>
          <p:nvSpPr>
            <p:cNvPr id="34821" name="AutoShape 3"/>
            <p:cNvSpPr/>
            <p:nvPr/>
          </p:nvSpPr>
          <p:spPr>
            <a:xfrm>
              <a:off x="2379663" y="2109788"/>
              <a:ext cx="4156075" cy="1093787"/>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(A&gt;1) AND</a:t>
              </a:r>
              <a:r>
                <a:rPr lang="en-US" altLang="zh-CN" sz="2400" b="1" dirty="0">
                  <a:solidFill>
                    <a:srgbClr val="0000FF"/>
                  </a:solidFill>
                  <a:latin typeface="Times New Roman" panose="02020603050405020304" pitchFamily="18" charset="0"/>
                  <a:ea typeface="黑体" pitchFamily="2" charset="-122"/>
                </a:rPr>
                <a:t> </a:t>
              </a:r>
              <a:r>
                <a:rPr lang="en-US" altLang="zh-CN" sz="2400" b="1" dirty="0">
                  <a:latin typeface="Times New Roman" panose="02020603050405020304" pitchFamily="18" charset="0"/>
                  <a:ea typeface="黑体" pitchFamily="2" charset="-122"/>
                </a:rPr>
                <a:t>(B==0)</a:t>
              </a:r>
              <a:endParaRPr lang="en-US" altLang="zh-CN" sz="2400" b="1" dirty="0">
                <a:latin typeface="Times New Roman" panose="02020603050405020304" pitchFamily="18" charset="0"/>
                <a:ea typeface="黑体" pitchFamily="2" charset="-122"/>
              </a:endParaRPr>
            </a:p>
          </p:txBody>
        </p:sp>
        <p:sp>
          <p:nvSpPr>
            <p:cNvPr id="34822" name="AutoShape 4"/>
            <p:cNvSpPr/>
            <p:nvPr/>
          </p:nvSpPr>
          <p:spPr>
            <a:xfrm>
              <a:off x="2447925" y="4460875"/>
              <a:ext cx="4157663" cy="1092200"/>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(A==2) OR (X&gt;1)</a:t>
              </a:r>
              <a:endParaRPr lang="en-US" altLang="zh-CN" sz="2400" b="1" dirty="0">
                <a:latin typeface="Times New Roman" panose="02020603050405020304" pitchFamily="18" charset="0"/>
                <a:ea typeface="黑体" pitchFamily="2" charset="-122"/>
              </a:endParaRPr>
            </a:p>
          </p:txBody>
        </p:sp>
        <p:grpSp>
          <p:nvGrpSpPr>
            <p:cNvPr id="34823" name="Group 5"/>
            <p:cNvGrpSpPr/>
            <p:nvPr/>
          </p:nvGrpSpPr>
          <p:grpSpPr>
            <a:xfrm>
              <a:off x="4613275" y="1268412"/>
              <a:ext cx="525463" cy="562320"/>
              <a:chOff x="2562" y="1162"/>
              <a:chExt cx="334" cy="363"/>
            </a:xfrm>
          </p:grpSpPr>
          <p:sp>
            <p:nvSpPr>
              <p:cNvPr id="34859" name="Oval 6"/>
              <p:cNvSpPr/>
              <p:nvPr/>
            </p:nvSpPr>
            <p:spPr>
              <a:xfrm>
                <a:off x="2562" y="1207"/>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4860" name="Rectangle 7"/>
              <p:cNvSpPr/>
              <p:nvPr/>
            </p:nvSpPr>
            <p:spPr>
              <a:xfrm>
                <a:off x="2608" y="1162"/>
                <a:ext cx="288" cy="296"/>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a:t>
                </a:r>
                <a:endParaRPr lang="en-US" altLang="zh-CN" sz="2400" b="1" dirty="0">
                  <a:latin typeface="Times New Roman" panose="02020603050405020304" pitchFamily="18" charset="0"/>
                  <a:ea typeface="黑体" pitchFamily="2" charset="-122"/>
                </a:endParaRPr>
              </a:p>
            </p:txBody>
          </p:sp>
        </p:grpSp>
        <p:sp>
          <p:nvSpPr>
            <p:cNvPr id="34824" name="Rectangle 8"/>
            <p:cNvSpPr/>
            <p:nvPr/>
          </p:nvSpPr>
          <p:spPr>
            <a:xfrm>
              <a:off x="7439025" y="3203575"/>
              <a:ext cx="1455738" cy="52070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X=X/A</a:t>
              </a:r>
              <a:endParaRPr lang="en-US" altLang="zh-CN" sz="2400" dirty="0">
                <a:ea typeface="宋体" pitchFamily="2" charset="-122"/>
              </a:endParaRPr>
            </a:p>
          </p:txBody>
        </p:sp>
        <p:sp>
          <p:nvSpPr>
            <p:cNvPr id="34825" name="Rectangle 9"/>
            <p:cNvSpPr/>
            <p:nvPr/>
          </p:nvSpPr>
          <p:spPr>
            <a:xfrm>
              <a:off x="7507288" y="5510213"/>
              <a:ext cx="1385887" cy="52070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X=X+1</a:t>
              </a:r>
              <a:endParaRPr lang="en-US" altLang="zh-CN" sz="2400" dirty="0">
                <a:ea typeface="宋体" pitchFamily="2" charset="-122"/>
              </a:endParaRPr>
            </a:p>
          </p:txBody>
        </p:sp>
        <p:sp>
          <p:nvSpPr>
            <p:cNvPr id="34826" name="Line 10"/>
            <p:cNvSpPr/>
            <p:nvPr/>
          </p:nvSpPr>
          <p:spPr>
            <a:xfrm flipH="1">
              <a:off x="1570038" y="2681288"/>
              <a:ext cx="762000" cy="0"/>
            </a:xfrm>
            <a:prstGeom prst="line">
              <a:avLst/>
            </a:prstGeom>
            <a:ln w="38100" cap="flat" cmpd="sng">
              <a:solidFill>
                <a:srgbClr val="FF0000"/>
              </a:solidFill>
              <a:prstDash val="solid"/>
              <a:headEnd type="none" w="med" len="med"/>
              <a:tailEnd type="none" w="med" len="med"/>
            </a:ln>
          </p:spPr>
        </p:sp>
        <p:sp>
          <p:nvSpPr>
            <p:cNvPr id="34827" name="Line 11"/>
            <p:cNvSpPr/>
            <p:nvPr/>
          </p:nvSpPr>
          <p:spPr>
            <a:xfrm flipV="1">
              <a:off x="1547813" y="4005263"/>
              <a:ext cx="3024187" cy="3175"/>
            </a:xfrm>
            <a:prstGeom prst="line">
              <a:avLst/>
            </a:prstGeom>
            <a:ln w="38100" cap="flat" cmpd="sng">
              <a:solidFill>
                <a:srgbClr val="FF0000"/>
              </a:solidFill>
              <a:prstDash val="solid"/>
              <a:headEnd type="none" w="med" len="med"/>
              <a:tailEnd type="none" w="med" len="med"/>
            </a:ln>
          </p:spPr>
        </p:sp>
        <p:sp>
          <p:nvSpPr>
            <p:cNvPr id="34828" name="Line 12"/>
            <p:cNvSpPr/>
            <p:nvPr/>
          </p:nvSpPr>
          <p:spPr>
            <a:xfrm flipV="1">
              <a:off x="6537325" y="2682875"/>
              <a:ext cx="1571625" cy="6350"/>
            </a:xfrm>
            <a:prstGeom prst="line">
              <a:avLst/>
            </a:prstGeom>
            <a:ln w="19050" cap="flat" cmpd="sng">
              <a:solidFill>
                <a:schemeClr val="tx1"/>
              </a:solidFill>
              <a:prstDash val="solid"/>
              <a:headEnd type="none" w="med" len="med"/>
              <a:tailEnd type="none" w="med" len="med"/>
            </a:ln>
          </p:spPr>
        </p:sp>
        <p:sp>
          <p:nvSpPr>
            <p:cNvPr id="34829" name="Line 13"/>
            <p:cNvSpPr/>
            <p:nvPr/>
          </p:nvSpPr>
          <p:spPr>
            <a:xfrm flipV="1">
              <a:off x="6537325" y="4975225"/>
              <a:ext cx="1662113" cy="0"/>
            </a:xfrm>
            <a:prstGeom prst="line">
              <a:avLst/>
            </a:prstGeom>
            <a:ln w="19050" cap="flat" cmpd="sng">
              <a:solidFill>
                <a:schemeClr val="tx1"/>
              </a:solidFill>
              <a:prstDash val="solid"/>
              <a:headEnd type="none" w="med" len="med"/>
              <a:tailEnd type="none" w="med" len="med"/>
            </a:ln>
          </p:spPr>
        </p:sp>
        <p:grpSp>
          <p:nvGrpSpPr>
            <p:cNvPr id="34830" name="Group 14"/>
            <p:cNvGrpSpPr/>
            <p:nvPr/>
          </p:nvGrpSpPr>
          <p:grpSpPr>
            <a:xfrm>
              <a:off x="8323263" y="4787898"/>
              <a:ext cx="498475" cy="622685"/>
              <a:chOff x="5227" y="2750"/>
              <a:chExt cx="318" cy="402"/>
            </a:xfrm>
          </p:grpSpPr>
          <p:sp>
            <p:nvSpPr>
              <p:cNvPr id="34857" name="Oval 15"/>
              <p:cNvSpPr/>
              <p:nvPr/>
            </p:nvSpPr>
            <p:spPr>
              <a:xfrm>
                <a:off x="5227" y="2834"/>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4858" name="Rectangle 16"/>
              <p:cNvSpPr/>
              <p:nvPr/>
            </p:nvSpPr>
            <p:spPr>
              <a:xfrm>
                <a:off x="5257" y="2750"/>
                <a:ext cx="287" cy="296"/>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e</a:t>
                </a:r>
                <a:endParaRPr lang="en-US" altLang="zh-CN" sz="2400" b="1" dirty="0">
                  <a:latin typeface="Times New Roman" panose="02020603050405020304" pitchFamily="18" charset="0"/>
                  <a:ea typeface="黑体" pitchFamily="2" charset="-122"/>
                </a:endParaRPr>
              </a:p>
            </p:txBody>
          </p:sp>
        </p:grpSp>
        <p:sp>
          <p:nvSpPr>
            <p:cNvPr id="34831" name="Line 17"/>
            <p:cNvSpPr/>
            <p:nvPr/>
          </p:nvSpPr>
          <p:spPr>
            <a:xfrm flipH="1">
              <a:off x="1617663" y="4975225"/>
              <a:ext cx="830262" cy="0"/>
            </a:xfrm>
            <a:prstGeom prst="line">
              <a:avLst/>
            </a:prstGeom>
            <a:ln w="38100" cap="flat" cmpd="sng">
              <a:solidFill>
                <a:srgbClr val="FF0000"/>
              </a:solidFill>
              <a:prstDash val="solid"/>
              <a:headEnd type="none" w="med" len="med"/>
              <a:tailEnd type="none" w="med" len="med"/>
            </a:ln>
          </p:spPr>
        </p:sp>
        <p:sp>
          <p:nvSpPr>
            <p:cNvPr id="34832" name="Line 18"/>
            <p:cNvSpPr/>
            <p:nvPr/>
          </p:nvSpPr>
          <p:spPr>
            <a:xfrm>
              <a:off x="1617663" y="4975225"/>
              <a:ext cx="1587" cy="1347788"/>
            </a:xfrm>
            <a:prstGeom prst="line">
              <a:avLst/>
            </a:prstGeom>
            <a:ln w="38100" cap="flat" cmpd="sng">
              <a:solidFill>
                <a:srgbClr val="FF0000"/>
              </a:solidFill>
              <a:prstDash val="solid"/>
              <a:headEnd type="none" w="med" len="med"/>
              <a:tailEnd type="none" w="med" len="med"/>
            </a:ln>
          </p:spPr>
        </p:sp>
        <p:sp>
          <p:nvSpPr>
            <p:cNvPr id="34833" name="Line 19"/>
            <p:cNvSpPr/>
            <p:nvPr/>
          </p:nvSpPr>
          <p:spPr>
            <a:xfrm flipV="1">
              <a:off x="4643438" y="6289675"/>
              <a:ext cx="3556000" cy="19050"/>
            </a:xfrm>
            <a:prstGeom prst="line">
              <a:avLst/>
            </a:prstGeom>
            <a:ln w="19050" cap="flat" cmpd="sng">
              <a:solidFill>
                <a:schemeClr val="tx1"/>
              </a:solidFill>
              <a:prstDash val="solid"/>
              <a:headEnd type="none" w="med" len="med"/>
              <a:tailEnd type="none" w="med" len="med"/>
            </a:ln>
          </p:spPr>
        </p:sp>
        <p:sp>
          <p:nvSpPr>
            <p:cNvPr id="34834" name="Rectangle 20"/>
            <p:cNvSpPr/>
            <p:nvPr/>
          </p:nvSpPr>
          <p:spPr>
            <a:xfrm>
              <a:off x="1685925" y="2039938"/>
              <a:ext cx="452438" cy="45783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34835" name="Rectangle 21"/>
            <p:cNvSpPr/>
            <p:nvPr/>
          </p:nvSpPr>
          <p:spPr>
            <a:xfrm>
              <a:off x="1974850" y="4356100"/>
              <a:ext cx="452438" cy="45783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34836" name="Rectangle 22"/>
            <p:cNvSpPr/>
            <p:nvPr/>
          </p:nvSpPr>
          <p:spPr>
            <a:xfrm>
              <a:off x="6727825" y="2109788"/>
              <a:ext cx="452438" cy="45783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sp>
          <p:nvSpPr>
            <p:cNvPr id="34837" name="Rectangle 23"/>
            <p:cNvSpPr/>
            <p:nvPr/>
          </p:nvSpPr>
          <p:spPr>
            <a:xfrm>
              <a:off x="6870700" y="4397375"/>
              <a:ext cx="454025" cy="45783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grpSp>
          <p:nvGrpSpPr>
            <p:cNvPr id="34838" name="Group 24"/>
            <p:cNvGrpSpPr/>
            <p:nvPr/>
          </p:nvGrpSpPr>
          <p:grpSpPr>
            <a:xfrm>
              <a:off x="1663700" y="3021012"/>
              <a:ext cx="525463" cy="563869"/>
              <a:chOff x="657" y="1933"/>
              <a:chExt cx="334" cy="364"/>
            </a:xfrm>
          </p:grpSpPr>
          <p:sp>
            <p:nvSpPr>
              <p:cNvPr id="34855" name="Oval 25"/>
              <p:cNvSpPr/>
              <p:nvPr/>
            </p:nvSpPr>
            <p:spPr>
              <a:xfrm>
                <a:off x="657" y="1979"/>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4856" name="Rectangle 26"/>
              <p:cNvSpPr/>
              <p:nvPr/>
            </p:nvSpPr>
            <p:spPr>
              <a:xfrm>
                <a:off x="703" y="1933"/>
                <a:ext cx="288" cy="296"/>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b</a:t>
                </a:r>
                <a:endParaRPr lang="en-US" altLang="zh-CN" sz="2400" b="1" dirty="0">
                  <a:latin typeface="Times New Roman" panose="02020603050405020304" pitchFamily="18" charset="0"/>
                  <a:ea typeface="黑体" pitchFamily="2" charset="-122"/>
                </a:endParaRPr>
              </a:p>
            </p:txBody>
          </p:sp>
        </p:grpSp>
        <p:grpSp>
          <p:nvGrpSpPr>
            <p:cNvPr id="34839" name="Group 27"/>
            <p:cNvGrpSpPr/>
            <p:nvPr/>
          </p:nvGrpSpPr>
          <p:grpSpPr>
            <a:xfrm>
              <a:off x="1762125" y="5338761"/>
              <a:ext cx="500063" cy="562320"/>
              <a:chOff x="748" y="3113"/>
              <a:chExt cx="318" cy="363"/>
            </a:xfrm>
          </p:grpSpPr>
          <p:sp>
            <p:nvSpPr>
              <p:cNvPr id="34853" name="Oval 28"/>
              <p:cNvSpPr/>
              <p:nvPr/>
            </p:nvSpPr>
            <p:spPr>
              <a:xfrm>
                <a:off x="748" y="3158"/>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4854" name="Rectangle 29"/>
              <p:cNvSpPr/>
              <p:nvPr/>
            </p:nvSpPr>
            <p:spPr>
              <a:xfrm>
                <a:off x="779" y="3113"/>
                <a:ext cx="287" cy="296"/>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d</a:t>
                </a:r>
                <a:endParaRPr lang="en-US" altLang="zh-CN" sz="2400" b="1" dirty="0">
                  <a:latin typeface="Times New Roman" panose="02020603050405020304" pitchFamily="18" charset="0"/>
                  <a:ea typeface="黑体" pitchFamily="2" charset="-122"/>
                </a:endParaRPr>
              </a:p>
            </p:txBody>
          </p:sp>
        </p:grpSp>
        <p:grpSp>
          <p:nvGrpSpPr>
            <p:cNvPr id="34840" name="Group 30"/>
            <p:cNvGrpSpPr/>
            <p:nvPr/>
          </p:nvGrpSpPr>
          <p:grpSpPr>
            <a:xfrm>
              <a:off x="8323263" y="2595565"/>
              <a:ext cx="522287" cy="560772"/>
              <a:chOff x="4921" y="1661"/>
              <a:chExt cx="333" cy="363"/>
            </a:xfrm>
          </p:grpSpPr>
          <p:sp>
            <p:nvSpPr>
              <p:cNvPr id="34851" name="Oval 31"/>
              <p:cNvSpPr/>
              <p:nvPr/>
            </p:nvSpPr>
            <p:spPr>
              <a:xfrm>
                <a:off x="4921" y="1706"/>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4852" name="Rectangle 32"/>
              <p:cNvSpPr/>
              <p:nvPr/>
            </p:nvSpPr>
            <p:spPr>
              <a:xfrm>
                <a:off x="4967" y="1661"/>
                <a:ext cx="287" cy="296"/>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c</a:t>
                </a:r>
                <a:endParaRPr lang="en-US" altLang="zh-CN" sz="2400" b="1" dirty="0">
                  <a:latin typeface="Times New Roman" panose="02020603050405020304" pitchFamily="18" charset="0"/>
                  <a:ea typeface="黑体" pitchFamily="2" charset="-122"/>
                </a:endParaRPr>
              </a:p>
            </p:txBody>
          </p:sp>
        </p:grpSp>
        <p:sp>
          <p:nvSpPr>
            <p:cNvPr id="34841" name="Line 33"/>
            <p:cNvSpPr/>
            <p:nvPr/>
          </p:nvSpPr>
          <p:spPr>
            <a:xfrm flipV="1">
              <a:off x="4500563" y="3992563"/>
              <a:ext cx="3702050" cy="12700"/>
            </a:xfrm>
            <a:prstGeom prst="line">
              <a:avLst/>
            </a:prstGeom>
            <a:ln w="19050" cap="flat" cmpd="sng">
              <a:solidFill>
                <a:schemeClr val="tx1"/>
              </a:solidFill>
              <a:prstDash val="solid"/>
              <a:headEnd type="none" w="med" len="med"/>
              <a:tailEnd type="none" w="med" len="med"/>
            </a:ln>
          </p:spPr>
        </p:sp>
        <p:sp>
          <p:nvSpPr>
            <p:cNvPr id="34842" name="Line 34"/>
            <p:cNvSpPr/>
            <p:nvPr/>
          </p:nvSpPr>
          <p:spPr>
            <a:xfrm>
              <a:off x="4471988" y="1338263"/>
              <a:ext cx="0" cy="771525"/>
            </a:xfrm>
            <a:prstGeom prst="line">
              <a:avLst/>
            </a:prstGeom>
            <a:ln w="38100" cap="flat" cmpd="sng">
              <a:solidFill>
                <a:srgbClr val="FF0000"/>
              </a:solidFill>
              <a:prstDash val="solid"/>
              <a:headEnd type="none" w="med" len="med"/>
              <a:tailEnd type="triangle" w="lg" len="lg"/>
            </a:ln>
          </p:spPr>
        </p:sp>
        <p:sp>
          <p:nvSpPr>
            <p:cNvPr id="34843" name="Line 35"/>
            <p:cNvSpPr/>
            <p:nvPr/>
          </p:nvSpPr>
          <p:spPr>
            <a:xfrm>
              <a:off x="8108950" y="2671763"/>
              <a:ext cx="0" cy="561975"/>
            </a:xfrm>
            <a:prstGeom prst="line">
              <a:avLst/>
            </a:prstGeom>
            <a:ln w="19050" cap="flat" cmpd="sng">
              <a:solidFill>
                <a:schemeClr val="tx1"/>
              </a:solidFill>
              <a:prstDash val="solid"/>
              <a:headEnd type="none" w="med" len="med"/>
              <a:tailEnd type="triangle" w="lg" len="lg"/>
            </a:ln>
          </p:spPr>
        </p:sp>
        <p:sp>
          <p:nvSpPr>
            <p:cNvPr id="34844" name="Line 36"/>
            <p:cNvSpPr/>
            <p:nvPr/>
          </p:nvSpPr>
          <p:spPr>
            <a:xfrm>
              <a:off x="8178800" y="3724275"/>
              <a:ext cx="0" cy="282575"/>
            </a:xfrm>
            <a:prstGeom prst="line">
              <a:avLst/>
            </a:prstGeom>
            <a:ln w="19050" cap="flat" cmpd="sng">
              <a:solidFill>
                <a:schemeClr val="tx1"/>
              </a:solidFill>
              <a:prstDash val="solid"/>
              <a:headEnd type="none" w="med" len="med"/>
              <a:tailEnd type="none" w="med" len="med"/>
            </a:ln>
          </p:spPr>
        </p:sp>
        <p:sp>
          <p:nvSpPr>
            <p:cNvPr id="34845" name="Line 37"/>
            <p:cNvSpPr/>
            <p:nvPr/>
          </p:nvSpPr>
          <p:spPr>
            <a:xfrm>
              <a:off x="1547813" y="2671763"/>
              <a:ext cx="0" cy="1335087"/>
            </a:xfrm>
            <a:prstGeom prst="line">
              <a:avLst/>
            </a:prstGeom>
            <a:ln w="38100" cap="flat" cmpd="sng">
              <a:solidFill>
                <a:srgbClr val="FF0000"/>
              </a:solidFill>
              <a:prstDash val="solid"/>
              <a:headEnd type="none" w="med" len="med"/>
              <a:tailEnd type="none" w="med" len="med"/>
            </a:ln>
          </p:spPr>
        </p:sp>
        <p:sp>
          <p:nvSpPr>
            <p:cNvPr id="34846" name="Line 38"/>
            <p:cNvSpPr/>
            <p:nvPr/>
          </p:nvSpPr>
          <p:spPr>
            <a:xfrm>
              <a:off x="8178800" y="4989513"/>
              <a:ext cx="0" cy="560387"/>
            </a:xfrm>
            <a:prstGeom prst="line">
              <a:avLst/>
            </a:prstGeom>
            <a:ln w="19050" cap="flat" cmpd="sng">
              <a:solidFill>
                <a:schemeClr val="tx1"/>
              </a:solidFill>
              <a:prstDash val="solid"/>
              <a:headEnd type="none" w="med" len="med"/>
              <a:tailEnd type="triangle" w="lg" len="lg"/>
            </a:ln>
          </p:spPr>
        </p:sp>
        <p:sp>
          <p:nvSpPr>
            <p:cNvPr id="34847" name="Line 39"/>
            <p:cNvSpPr/>
            <p:nvPr/>
          </p:nvSpPr>
          <p:spPr>
            <a:xfrm>
              <a:off x="8178800" y="6042025"/>
              <a:ext cx="0" cy="211138"/>
            </a:xfrm>
            <a:prstGeom prst="line">
              <a:avLst/>
            </a:prstGeom>
            <a:ln w="19050" cap="flat" cmpd="sng">
              <a:solidFill>
                <a:schemeClr val="tx1"/>
              </a:solidFill>
              <a:prstDash val="solid"/>
              <a:headEnd type="none" w="med" len="med"/>
              <a:tailEnd type="none" w="med" len="med"/>
            </a:ln>
          </p:spPr>
        </p:sp>
        <p:sp>
          <p:nvSpPr>
            <p:cNvPr id="34848" name="Line 40"/>
            <p:cNvSpPr/>
            <p:nvPr/>
          </p:nvSpPr>
          <p:spPr>
            <a:xfrm>
              <a:off x="4543425" y="4006850"/>
              <a:ext cx="0" cy="490538"/>
            </a:xfrm>
            <a:prstGeom prst="line">
              <a:avLst/>
            </a:prstGeom>
            <a:ln w="38100" cap="flat" cmpd="sng">
              <a:solidFill>
                <a:srgbClr val="FF0000"/>
              </a:solidFill>
              <a:prstDash val="solid"/>
              <a:headEnd type="none" w="med" len="med"/>
              <a:tailEnd type="triangle" w="lg" len="lg"/>
            </a:ln>
          </p:spPr>
        </p:sp>
        <p:sp>
          <p:nvSpPr>
            <p:cNvPr id="34849" name="Line 41"/>
            <p:cNvSpPr/>
            <p:nvPr/>
          </p:nvSpPr>
          <p:spPr>
            <a:xfrm>
              <a:off x="4686300" y="6323013"/>
              <a:ext cx="0" cy="534987"/>
            </a:xfrm>
            <a:prstGeom prst="line">
              <a:avLst/>
            </a:prstGeom>
            <a:ln w="38100" cap="flat" cmpd="sng">
              <a:solidFill>
                <a:srgbClr val="FF0000"/>
              </a:solidFill>
              <a:prstDash val="solid"/>
              <a:headEnd type="none" w="med" len="med"/>
              <a:tailEnd type="triangle" w="lg" len="lg"/>
            </a:ln>
          </p:spPr>
        </p:sp>
        <p:sp>
          <p:nvSpPr>
            <p:cNvPr id="34850" name="Line 42"/>
            <p:cNvSpPr/>
            <p:nvPr/>
          </p:nvSpPr>
          <p:spPr>
            <a:xfrm>
              <a:off x="1619250" y="6308725"/>
              <a:ext cx="3097213" cy="0"/>
            </a:xfrm>
            <a:prstGeom prst="line">
              <a:avLst/>
            </a:prstGeom>
            <a:ln w="38100" cap="flat" cmpd="sng">
              <a:solidFill>
                <a:srgbClr val="FF0000"/>
              </a:solidFill>
              <a:prstDash val="solid"/>
              <a:headEnd type="none" w="med" len="med"/>
              <a:tailEnd type="none" w="med" len="med"/>
            </a:ln>
          </p:spPr>
        </p:sp>
      </p:gr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②</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判定覆盖（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DC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②</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判定覆盖（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DC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10" name="矩形 9"/>
          <p:cNvSpPr/>
          <p:nvPr/>
        </p:nvSpPr>
        <p:spPr>
          <a:xfrm>
            <a:off x="2191385" y="1397635"/>
            <a:ext cx="8217535" cy="3967480"/>
          </a:xfrm>
          <a:prstGeom prst="rect">
            <a:avLst/>
          </a:prstGeom>
        </p:spPr>
        <p:txBody>
          <a:bodyPr wrap="square">
            <a:spAutoFit/>
          </a:bodyPr>
          <a:p>
            <a:pPr marL="457200" lvl="0" indent="-457200" algn="just">
              <a:lnSpc>
                <a:spcPct val="180000"/>
              </a:lnSpc>
              <a:buClr>
                <a:srgbClr val="1691B5"/>
              </a:buClr>
              <a:buFont typeface="Wingdings" panose="05000000000000000000" charset="0"/>
              <a:buChar char=""/>
            </a:pPr>
            <a:r>
              <a:rPr lang="zh-CN" altLang="en-US" sz="2800">
                <a:latin typeface="微软雅黑" charset="-122"/>
                <a:ea typeface="微软雅黑" charset="-122"/>
              </a:rPr>
              <a:t>由于可执行语句要不就在判定的真分支、要不就在假分支上，判定覆盖比语句覆盖要多几乎一倍的测试</a:t>
            </a:r>
            <a:r>
              <a:rPr lang="zh-CN" altLang="en-US" sz="2800">
                <a:latin typeface="微软雅黑" charset="-122"/>
                <a:ea typeface="微软雅黑" charset="-122"/>
              </a:rPr>
              <a:t>路径。</a:t>
            </a:r>
            <a:endParaRPr lang="zh-CN" altLang="en-US" sz="2800">
              <a:latin typeface="微软雅黑" charset="-122"/>
              <a:ea typeface="微软雅黑" charset="-122"/>
            </a:endParaRPr>
          </a:p>
          <a:p>
            <a:pPr marL="457200" lvl="0" indent="-457200" algn="just">
              <a:lnSpc>
                <a:spcPct val="180000"/>
              </a:lnSpc>
              <a:buClr>
                <a:srgbClr val="1691B5"/>
              </a:buClr>
              <a:buFont typeface="Wingdings" panose="05000000000000000000" charset="0"/>
              <a:buChar char=""/>
            </a:pPr>
            <a:r>
              <a:rPr lang="zh-CN" altLang="en-US" sz="2800">
                <a:latin typeface="微软雅黑" charset="-122"/>
                <a:ea typeface="微软雅黑" charset="-122"/>
              </a:rPr>
              <a:t>只要</a:t>
            </a:r>
            <a:r>
              <a:rPr lang="zh-CN" altLang="en-US" sz="2800">
                <a:solidFill>
                  <a:srgbClr val="E38E84"/>
                </a:solidFill>
                <a:latin typeface="微软雅黑" charset="-122"/>
                <a:ea typeface="微软雅黑" charset="-122"/>
              </a:rPr>
              <a:t>满足了判定覆盖</a:t>
            </a:r>
            <a:r>
              <a:rPr lang="zh-CN" altLang="en-US" sz="2800">
                <a:latin typeface="微软雅黑" charset="-122"/>
                <a:ea typeface="微软雅黑" charset="-122"/>
              </a:rPr>
              <a:t>就</a:t>
            </a:r>
            <a:r>
              <a:rPr lang="zh-CN" altLang="en-US" sz="2800">
                <a:solidFill>
                  <a:srgbClr val="E38E84"/>
                </a:solidFill>
                <a:latin typeface="微软雅黑" charset="-122"/>
                <a:ea typeface="微软雅黑" charset="-122"/>
              </a:rPr>
              <a:t>一定满足了语句覆盖</a:t>
            </a:r>
            <a:r>
              <a:rPr lang="zh-CN" altLang="en-US" sz="2800">
                <a:latin typeface="微软雅黑" charset="-122"/>
                <a:ea typeface="微软雅黑" charset="-122"/>
              </a:rPr>
              <a:t>标准。</a:t>
            </a:r>
            <a:endParaRPr lang="zh-CN" altLang="en-US" sz="2800">
              <a:latin typeface="微软雅黑" charset="-122"/>
              <a:ea typeface="微软雅黑" charset="-122"/>
            </a:endParaRPr>
          </a:p>
          <a:p>
            <a:pPr marL="457200" lvl="0" indent="-457200" algn="just">
              <a:lnSpc>
                <a:spcPct val="180000"/>
              </a:lnSpc>
              <a:buClr>
                <a:srgbClr val="1691B5"/>
              </a:buClr>
              <a:buFont typeface="Wingdings" panose="05000000000000000000" charset="0"/>
              <a:buChar char=""/>
            </a:pPr>
            <a:r>
              <a:rPr lang="zh-CN" altLang="en-US" sz="2800">
                <a:latin typeface="微软雅黑" charset="-122"/>
                <a:ea typeface="微软雅黑" charset="-122"/>
              </a:rPr>
              <a:t>因此，判定覆盖比语句覆盖</a:t>
            </a:r>
            <a:r>
              <a:rPr lang="zh-CN" altLang="en-US" sz="2800">
                <a:latin typeface="微软雅黑" charset="-122"/>
                <a:ea typeface="微软雅黑" charset="-122"/>
              </a:rPr>
              <a:t>强。</a:t>
            </a:r>
            <a:endParaRPr lang="zh-CN" altLang="en-US" sz="2800">
              <a:latin typeface="微软雅黑" charset="-122"/>
              <a:ea typeface="微软雅黑" charset="-122"/>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xfrm>
            <a:off x="2063750" y="714375"/>
            <a:ext cx="8604250" cy="720725"/>
          </a:xfrm>
          <a:solidFill>
            <a:schemeClr val="bg1">
              <a:alpha val="100000"/>
            </a:schemeClr>
          </a:solidFill>
        </p:spPr>
        <p:txBody>
          <a:bodyPr vert="horz" wrap="square" lIns="91440" tIns="45720" rIns="91440" bIns="45720" anchor="b" anchorCtr="0"/>
          <a:p>
            <a:pPr eaLnBrk="1" hangingPunct="1">
              <a:lnSpc>
                <a:spcPct val="120000"/>
              </a:lnSpc>
              <a:buClr>
                <a:srgbClr val="1691B5"/>
              </a:buClr>
              <a:buSzPct val="85000"/>
              <a:buFont typeface="Wingdings" panose="05000000000000000000" pitchFamily="2" charset="2"/>
              <a:buChar char="n"/>
            </a:pPr>
            <a:r>
              <a:rPr lang="zh-CN" altLang="en-US" sz="2800" dirty="0">
                <a:solidFill>
                  <a:schemeClr val="tx1"/>
                </a:solidFill>
                <a:latin typeface="华文楷体" panose="02010600040101010101" charset="-122"/>
                <a:ea typeface="华文楷体" panose="02010600040101010101" charset="-122"/>
                <a:cs typeface="华文楷体" panose="02010600040101010101" charset="-122"/>
              </a:rPr>
              <a:t>只作到判定覆盖将无法确定</a:t>
            </a:r>
            <a:r>
              <a:rPr lang="zh-CN" altLang="en-US" sz="2800" dirty="0">
                <a:solidFill>
                  <a:srgbClr val="FF0000"/>
                </a:solidFill>
                <a:latin typeface="华文楷体" panose="02010600040101010101" charset="-122"/>
                <a:ea typeface="华文楷体" panose="02010600040101010101" charset="-122"/>
                <a:cs typeface="华文楷体" panose="02010600040101010101" charset="-122"/>
              </a:rPr>
              <a:t>判定内部条件的错误。</a:t>
            </a:r>
            <a:endParaRPr lang="zh-CN" altLang="en-US" sz="2800" dirty="0">
              <a:solidFill>
                <a:srgbClr val="FF0000"/>
              </a:solidFill>
              <a:latin typeface="华文楷体" panose="02010600040101010101" charset="-122"/>
              <a:ea typeface="华文楷体" panose="02010600040101010101" charset="-122"/>
              <a:cs typeface="华文楷体" panose="02010600040101010101" charset="-122"/>
            </a:endParaRPr>
          </a:p>
        </p:txBody>
      </p:sp>
      <p:sp>
        <p:nvSpPr>
          <p:cNvPr id="35845" name="Line 41"/>
          <p:cNvSpPr/>
          <p:nvPr/>
        </p:nvSpPr>
        <p:spPr>
          <a:xfrm>
            <a:off x="5735955" y="6093460"/>
            <a:ext cx="0" cy="405130"/>
          </a:xfrm>
          <a:prstGeom prst="line">
            <a:avLst/>
          </a:prstGeom>
          <a:ln w="28575" cap="flat" cmpd="sng">
            <a:solidFill>
              <a:schemeClr val="tx1"/>
            </a:solidFill>
            <a:prstDash val="solid"/>
            <a:headEnd type="none" w="med" len="med"/>
            <a:tailEnd type="triangle" w="lg" len="lg"/>
          </a:ln>
        </p:spPr>
      </p:sp>
      <p:sp>
        <p:nvSpPr>
          <p:cNvPr id="35846" name="AutoShape 3"/>
          <p:cNvSpPr/>
          <p:nvPr/>
        </p:nvSpPr>
        <p:spPr>
          <a:xfrm>
            <a:off x="3565525" y="2085975"/>
            <a:ext cx="3911600" cy="1040130"/>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(A&gt;1) AND</a:t>
            </a:r>
            <a:r>
              <a:rPr lang="en-US" altLang="zh-CN" sz="2400" b="1" dirty="0">
                <a:solidFill>
                  <a:srgbClr val="0000FF"/>
                </a:solidFill>
                <a:latin typeface="Times New Roman" panose="02020603050405020304" pitchFamily="18" charset="0"/>
                <a:ea typeface="黑体" pitchFamily="2" charset="-122"/>
              </a:rPr>
              <a:t> </a:t>
            </a:r>
            <a:r>
              <a:rPr lang="en-US" altLang="zh-CN" sz="2400" b="1" dirty="0">
                <a:latin typeface="Times New Roman" panose="02020603050405020304" pitchFamily="18" charset="0"/>
                <a:ea typeface="黑体" pitchFamily="2" charset="-122"/>
              </a:rPr>
              <a:t>(B==0)</a:t>
            </a:r>
            <a:endParaRPr lang="en-US" altLang="zh-CN" sz="2400" b="1" dirty="0">
              <a:latin typeface="Times New Roman" panose="02020603050405020304" pitchFamily="18" charset="0"/>
              <a:ea typeface="黑体" pitchFamily="2" charset="-122"/>
            </a:endParaRPr>
          </a:p>
        </p:txBody>
      </p:sp>
      <p:sp>
        <p:nvSpPr>
          <p:cNvPr id="35847" name="AutoShape 4"/>
          <p:cNvSpPr/>
          <p:nvPr/>
        </p:nvSpPr>
        <p:spPr>
          <a:xfrm>
            <a:off x="3630930" y="4323080"/>
            <a:ext cx="3911600" cy="1038225"/>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(A==2) OR (X&gt;1)</a:t>
            </a:r>
            <a:endParaRPr lang="en-US" altLang="zh-CN" sz="2400" b="1" dirty="0">
              <a:latin typeface="Times New Roman" panose="02020603050405020304" pitchFamily="18" charset="0"/>
              <a:ea typeface="黑体" pitchFamily="2" charset="-122"/>
            </a:endParaRPr>
          </a:p>
        </p:txBody>
      </p:sp>
      <p:grpSp>
        <p:nvGrpSpPr>
          <p:cNvPr id="35848" name="Group 5"/>
          <p:cNvGrpSpPr/>
          <p:nvPr/>
        </p:nvGrpSpPr>
        <p:grpSpPr>
          <a:xfrm rot="0">
            <a:off x="5695950" y="1628775"/>
            <a:ext cx="494030" cy="534670"/>
            <a:chOff x="2562" y="1162"/>
            <a:chExt cx="334" cy="363"/>
          </a:xfrm>
        </p:grpSpPr>
        <p:sp>
          <p:nvSpPr>
            <p:cNvPr id="35884" name="Oval 6"/>
            <p:cNvSpPr/>
            <p:nvPr/>
          </p:nvSpPr>
          <p:spPr>
            <a:xfrm>
              <a:off x="2562" y="1207"/>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5885" name="Rectangle 7"/>
            <p:cNvSpPr/>
            <p:nvPr/>
          </p:nvSpPr>
          <p:spPr>
            <a:xfrm>
              <a:off x="2608" y="1162"/>
              <a:ext cx="288" cy="311"/>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a:t>
              </a:r>
              <a:endParaRPr lang="en-US" altLang="zh-CN" sz="2400" b="1" dirty="0">
                <a:latin typeface="Times New Roman" panose="02020603050405020304" pitchFamily="18" charset="0"/>
                <a:ea typeface="黑体" pitchFamily="2" charset="-122"/>
              </a:endParaRPr>
            </a:p>
          </p:txBody>
        </p:sp>
      </p:grpSp>
      <p:sp>
        <p:nvSpPr>
          <p:cNvPr id="35849" name="Rectangle 8"/>
          <p:cNvSpPr/>
          <p:nvPr/>
        </p:nvSpPr>
        <p:spPr>
          <a:xfrm>
            <a:off x="8326755" y="3126105"/>
            <a:ext cx="1369695" cy="49530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X=X/A</a:t>
            </a:r>
            <a:endParaRPr lang="en-US" altLang="zh-CN" sz="2400" dirty="0">
              <a:ea typeface="宋体" pitchFamily="2" charset="-122"/>
            </a:endParaRPr>
          </a:p>
        </p:txBody>
      </p:sp>
      <p:sp>
        <p:nvSpPr>
          <p:cNvPr id="35850" name="Rectangle 9"/>
          <p:cNvSpPr/>
          <p:nvPr/>
        </p:nvSpPr>
        <p:spPr>
          <a:xfrm>
            <a:off x="8391525" y="5320030"/>
            <a:ext cx="1303655" cy="495300"/>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X=X+1</a:t>
            </a:r>
            <a:endParaRPr lang="en-US" altLang="zh-CN" sz="2400" dirty="0">
              <a:ea typeface="宋体" pitchFamily="2" charset="-122"/>
            </a:endParaRPr>
          </a:p>
        </p:txBody>
      </p:sp>
      <p:sp>
        <p:nvSpPr>
          <p:cNvPr id="35851" name="Line 10"/>
          <p:cNvSpPr/>
          <p:nvPr/>
        </p:nvSpPr>
        <p:spPr>
          <a:xfrm flipH="1">
            <a:off x="2803525" y="2628900"/>
            <a:ext cx="717550" cy="0"/>
          </a:xfrm>
          <a:prstGeom prst="line">
            <a:avLst/>
          </a:prstGeom>
          <a:ln w="28575" cap="flat" cmpd="sng">
            <a:solidFill>
              <a:schemeClr val="tx1"/>
            </a:solidFill>
            <a:prstDash val="solid"/>
            <a:headEnd type="none" w="med" len="med"/>
            <a:tailEnd type="none" w="med" len="med"/>
          </a:ln>
        </p:spPr>
      </p:sp>
      <p:sp>
        <p:nvSpPr>
          <p:cNvPr id="35852" name="Line 11"/>
          <p:cNvSpPr/>
          <p:nvPr/>
        </p:nvSpPr>
        <p:spPr>
          <a:xfrm flipV="1">
            <a:off x="2783205" y="3889375"/>
            <a:ext cx="2846070" cy="1905"/>
          </a:xfrm>
          <a:prstGeom prst="line">
            <a:avLst/>
          </a:prstGeom>
          <a:ln w="28575" cap="flat" cmpd="sng">
            <a:solidFill>
              <a:schemeClr val="tx1"/>
            </a:solidFill>
            <a:prstDash val="solid"/>
            <a:headEnd type="none" w="med" len="med"/>
            <a:tailEnd type="none" w="med" len="med"/>
          </a:ln>
        </p:spPr>
      </p:sp>
      <p:sp>
        <p:nvSpPr>
          <p:cNvPr id="35853" name="Line 12"/>
          <p:cNvSpPr/>
          <p:nvPr/>
        </p:nvSpPr>
        <p:spPr>
          <a:xfrm flipV="1">
            <a:off x="7479030" y="2630805"/>
            <a:ext cx="1477645" cy="6350"/>
          </a:xfrm>
          <a:prstGeom prst="line">
            <a:avLst/>
          </a:prstGeom>
          <a:ln w="28575" cap="flat" cmpd="sng">
            <a:solidFill>
              <a:schemeClr val="tx1"/>
            </a:solidFill>
            <a:prstDash val="solid"/>
            <a:headEnd type="none" w="med" len="med"/>
            <a:tailEnd type="none" w="med" len="med"/>
          </a:ln>
        </p:spPr>
      </p:sp>
      <p:sp>
        <p:nvSpPr>
          <p:cNvPr id="35854" name="Line 13"/>
          <p:cNvSpPr/>
          <p:nvPr/>
        </p:nvSpPr>
        <p:spPr>
          <a:xfrm flipV="1">
            <a:off x="7479030" y="4812030"/>
            <a:ext cx="1563370" cy="0"/>
          </a:xfrm>
          <a:prstGeom prst="line">
            <a:avLst/>
          </a:prstGeom>
          <a:ln w="28575" cap="flat" cmpd="sng">
            <a:solidFill>
              <a:schemeClr val="tx1"/>
            </a:solidFill>
            <a:prstDash val="solid"/>
            <a:headEnd type="none" w="med" len="med"/>
            <a:tailEnd type="none" w="med" len="med"/>
          </a:ln>
        </p:spPr>
      </p:sp>
      <p:grpSp>
        <p:nvGrpSpPr>
          <p:cNvPr id="35855" name="Group 14"/>
          <p:cNvGrpSpPr/>
          <p:nvPr/>
        </p:nvGrpSpPr>
        <p:grpSpPr>
          <a:xfrm rot="0">
            <a:off x="9158605" y="4632960"/>
            <a:ext cx="469900" cy="593725"/>
            <a:chOff x="5227" y="2750"/>
            <a:chExt cx="318" cy="402"/>
          </a:xfrm>
        </p:grpSpPr>
        <p:sp>
          <p:nvSpPr>
            <p:cNvPr id="35882" name="Oval 15"/>
            <p:cNvSpPr/>
            <p:nvPr/>
          </p:nvSpPr>
          <p:spPr>
            <a:xfrm>
              <a:off x="5227" y="2834"/>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5883" name="Rectangle 16"/>
            <p:cNvSpPr/>
            <p:nvPr/>
          </p:nvSpPr>
          <p:spPr>
            <a:xfrm>
              <a:off x="5257" y="2750"/>
              <a:ext cx="287" cy="31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e</a:t>
              </a:r>
              <a:endParaRPr lang="en-US" altLang="zh-CN" sz="2400" b="1" dirty="0">
                <a:latin typeface="Times New Roman" panose="02020603050405020304" pitchFamily="18" charset="0"/>
                <a:ea typeface="黑体" pitchFamily="2" charset="-122"/>
              </a:endParaRPr>
            </a:p>
          </p:txBody>
        </p:sp>
      </p:grpSp>
      <p:sp>
        <p:nvSpPr>
          <p:cNvPr id="35856" name="Line 17"/>
          <p:cNvSpPr/>
          <p:nvPr/>
        </p:nvSpPr>
        <p:spPr>
          <a:xfrm flipH="1">
            <a:off x="2847975" y="4812030"/>
            <a:ext cx="782955" cy="0"/>
          </a:xfrm>
          <a:prstGeom prst="line">
            <a:avLst/>
          </a:prstGeom>
          <a:ln w="28575" cap="flat" cmpd="sng">
            <a:solidFill>
              <a:schemeClr val="tx1"/>
            </a:solidFill>
            <a:prstDash val="solid"/>
            <a:headEnd type="none" w="med" len="med"/>
            <a:tailEnd type="none" w="med" len="med"/>
          </a:ln>
        </p:spPr>
      </p:sp>
      <p:sp>
        <p:nvSpPr>
          <p:cNvPr id="35857" name="Line 18"/>
          <p:cNvSpPr/>
          <p:nvPr/>
        </p:nvSpPr>
        <p:spPr>
          <a:xfrm>
            <a:off x="2847975" y="4812030"/>
            <a:ext cx="1905" cy="1281430"/>
          </a:xfrm>
          <a:prstGeom prst="line">
            <a:avLst/>
          </a:prstGeom>
          <a:ln w="28575" cap="flat" cmpd="sng">
            <a:solidFill>
              <a:schemeClr val="tx1"/>
            </a:solidFill>
            <a:prstDash val="solid"/>
            <a:headEnd type="none" w="med" len="med"/>
            <a:tailEnd type="none" w="med" len="med"/>
          </a:ln>
        </p:spPr>
      </p:sp>
      <p:sp>
        <p:nvSpPr>
          <p:cNvPr id="35858" name="Line 19"/>
          <p:cNvSpPr/>
          <p:nvPr/>
        </p:nvSpPr>
        <p:spPr>
          <a:xfrm flipV="1">
            <a:off x="5695950" y="6061710"/>
            <a:ext cx="3346450" cy="17780"/>
          </a:xfrm>
          <a:prstGeom prst="line">
            <a:avLst/>
          </a:prstGeom>
          <a:ln w="28575" cap="flat" cmpd="sng">
            <a:solidFill>
              <a:schemeClr val="tx1"/>
            </a:solidFill>
            <a:prstDash val="solid"/>
            <a:headEnd type="none" w="med" len="med"/>
            <a:tailEnd type="none" w="med" len="med"/>
          </a:ln>
        </p:spPr>
      </p:sp>
      <p:sp>
        <p:nvSpPr>
          <p:cNvPr id="35859" name="Rectangle 20"/>
          <p:cNvSpPr/>
          <p:nvPr/>
        </p:nvSpPr>
        <p:spPr>
          <a:xfrm>
            <a:off x="2913380" y="2019300"/>
            <a:ext cx="425450" cy="45783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35860" name="Rectangle 21"/>
          <p:cNvSpPr/>
          <p:nvPr/>
        </p:nvSpPr>
        <p:spPr>
          <a:xfrm>
            <a:off x="3184525" y="4223385"/>
            <a:ext cx="425450" cy="45783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35861" name="Rectangle 22"/>
          <p:cNvSpPr/>
          <p:nvPr/>
        </p:nvSpPr>
        <p:spPr>
          <a:xfrm>
            <a:off x="7658100" y="2085975"/>
            <a:ext cx="425450" cy="45783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sp>
        <p:nvSpPr>
          <p:cNvPr id="35862" name="Rectangle 23"/>
          <p:cNvSpPr/>
          <p:nvPr/>
        </p:nvSpPr>
        <p:spPr>
          <a:xfrm>
            <a:off x="7791450" y="4261485"/>
            <a:ext cx="427355" cy="45783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grpSp>
        <p:nvGrpSpPr>
          <p:cNvPr id="35863" name="Group 24"/>
          <p:cNvGrpSpPr/>
          <p:nvPr/>
        </p:nvGrpSpPr>
        <p:grpSpPr>
          <a:xfrm rot="0">
            <a:off x="2892425" y="2952750"/>
            <a:ext cx="494030" cy="536575"/>
            <a:chOff x="657" y="1933"/>
            <a:chExt cx="334" cy="364"/>
          </a:xfrm>
        </p:grpSpPr>
        <p:sp>
          <p:nvSpPr>
            <p:cNvPr id="35880" name="Oval 25"/>
            <p:cNvSpPr/>
            <p:nvPr/>
          </p:nvSpPr>
          <p:spPr>
            <a:xfrm>
              <a:off x="657" y="1979"/>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5881" name="Rectangle 26"/>
            <p:cNvSpPr/>
            <p:nvPr/>
          </p:nvSpPr>
          <p:spPr>
            <a:xfrm>
              <a:off x="702" y="1933"/>
              <a:ext cx="289" cy="311"/>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b</a:t>
              </a:r>
              <a:endParaRPr lang="en-US" altLang="zh-CN" sz="2400" b="1" dirty="0">
                <a:latin typeface="Times New Roman" panose="02020603050405020304" pitchFamily="18" charset="0"/>
                <a:ea typeface="黑体" pitchFamily="2" charset="-122"/>
              </a:endParaRPr>
            </a:p>
          </p:txBody>
        </p:sp>
      </p:grpSp>
      <p:grpSp>
        <p:nvGrpSpPr>
          <p:cNvPr id="35864" name="Group 27"/>
          <p:cNvGrpSpPr/>
          <p:nvPr/>
        </p:nvGrpSpPr>
        <p:grpSpPr>
          <a:xfrm rot="0">
            <a:off x="2984500" y="5156835"/>
            <a:ext cx="469900" cy="536575"/>
            <a:chOff x="748" y="3113"/>
            <a:chExt cx="318" cy="363"/>
          </a:xfrm>
        </p:grpSpPr>
        <p:sp>
          <p:nvSpPr>
            <p:cNvPr id="35878" name="Oval 28"/>
            <p:cNvSpPr/>
            <p:nvPr/>
          </p:nvSpPr>
          <p:spPr>
            <a:xfrm>
              <a:off x="748" y="3158"/>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5879" name="Rectangle 29"/>
            <p:cNvSpPr/>
            <p:nvPr/>
          </p:nvSpPr>
          <p:spPr>
            <a:xfrm>
              <a:off x="779" y="3113"/>
              <a:ext cx="287" cy="310"/>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d</a:t>
              </a:r>
              <a:endParaRPr lang="en-US" altLang="zh-CN" sz="2400" b="1" dirty="0">
                <a:latin typeface="Times New Roman" panose="02020603050405020304" pitchFamily="18" charset="0"/>
                <a:ea typeface="黑体" pitchFamily="2" charset="-122"/>
              </a:endParaRPr>
            </a:p>
          </p:txBody>
        </p:sp>
      </p:grpSp>
      <p:grpSp>
        <p:nvGrpSpPr>
          <p:cNvPr id="35865" name="Group 30"/>
          <p:cNvGrpSpPr/>
          <p:nvPr/>
        </p:nvGrpSpPr>
        <p:grpSpPr>
          <a:xfrm rot="0">
            <a:off x="9158605" y="2548255"/>
            <a:ext cx="492125" cy="532130"/>
            <a:chOff x="4921" y="1661"/>
            <a:chExt cx="333" cy="363"/>
          </a:xfrm>
        </p:grpSpPr>
        <p:sp>
          <p:nvSpPr>
            <p:cNvPr id="35876" name="Oval 31"/>
            <p:cNvSpPr/>
            <p:nvPr/>
          </p:nvSpPr>
          <p:spPr>
            <a:xfrm>
              <a:off x="4921" y="1706"/>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35877" name="Rectangle 32"/>
            <p:cNvSpPr/>
            <p:nvPr/>
          </p:nvSpPr>
          <p:spPr>
            <a:xfrm>
              <a:off x="4967" y="1661"/>
              <a:ext cx="287" cy="312"/>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c</a:t>
              </a:r>
              <a:endParaRPr lang="en-US" altLang="zh-CN" sz="2400" b="1" dirty="0">
                <a:latin typeface="Times New Roman" panose="02020603050405020304" pitchFamily="18" charset="0"/>
                <a:ea typeface="黑体" pitchFamily="2" charset="-122"/>
              </a:endParaRPr>
            </a:p>
          </p:txBody>
        </p:sp>
      </p:grpSp>
      <p:sp>
        <p:nvSpPr>
          <p:cNvPr id="35866" name="Line 33"/>
          <p:cNvSpPr/>
          <p:nvPr/>
        </p:nvSpPr>
        <p:spPr>
          <a:xfrm flipV="1">
            <a:off x="5561330" y="3876675"/>
            <a:ext cx="3484245" cy="12700"/>
          </a:xfrm>
          <a:prstGeom prst="line">
            <a:avLst/>
          </a:prstGeom>
          <a:ln w="28575" cap="flat" cmpd="sng">
            <a:solidFill>
              <a:schemeClr val="tx1"/>
            </a:solidFill>
            <a:prstDash val="solid"/>
            <a:headEnd type="none" w="med" len="med"/>
            <a:tailEnd type="none" w="med" len="med"/>
          </a:ln>
        </p:spPr>
      </p:sp>
      <p:sp>
        <p:nvSpPr>
          <p:cNvPr id="35867" name="Line 35"/>
          <p:cNvSpPr/>
          <p:nvPr/>
        </p:nvSpPr>
        <p:spPr>
          <a:xfrm>
            <a:off x="8956675" y="2621280"/>
            <a:ext cx="0" cy="533400"/>
          </a:xfrm>
          <a:prstGeom prst="line">
            <a:avLst/>
          </a:prstGeom>
          <a:ln w="28575" cap="flat" cmpd="sng">
            <a:solidFill>
              <a:schemeClr val="tx1"/>
            </a:solidFill>
            <a:prstDash val="solid"/>
            <a:headEnd type="none" w="med" len="med"/>
            <a:tailEnd type="triangle" w="lg" len="lg"/>
          </a:ln>
        </p:spPr>
      </p:sp>
      <p:sp>
        <p:nvSpPr>
          <p:cNvPr id="35868" name="Line 36"/>
          <p:cNvSpPr/>
          <p:nvPr/>
        </p:nvSpPr>
        <p:spPr>
          <a:xfrm>
            <a:off x="9023350" y="3621405"/>
            <a:ext cx="0" cy="269875"/>
          </a:xfrm>
          <a:prstGeom prst="line">
            <a:avLst/>
          </a:prstGeom>
          <a:ln w="28575" cap="flat" cmpd="sng">
            <a:solidFill>
              <a:schemeClr val="tx1"/>
            </a:solidFill>
            <a:prstDash val="solid"/>
            <a:headEnd type="none" w="med" len="med"/>
            <a:tailEnd type="none" w="med" len="med"/>
          </a:ln>
        </p:spPr>
      </p:sp>
      <p:sp>
        <p:nvSpPr>
          <p:cNvPr id="35869" name="Line 37"/>
          <p:cNvSpPr/>
          <p:nvPr/>
        </p:nvSpPr>
        <p:spPr>
          <a:xfrm>
            <a:off x="2783205" y="2621280"/>
            <a:ext cx="0" cy="1270000"/>
          </a:xfrm>
          <a:prstGeom prst="line">
            <a:avLst/>
          </a:prstGeom>
          <a:ln w="28575" cap="flat" cmpd="sng">
            <a:solidFill>
              <a:schemeClr val="tx1"/>
            </a:solidFill>
            <a:prstDash val="solid"/>
            <a:headEnd type="none" w="med" len="med"/>
            <a:tailEnd type="none" w="med" len="med"/>
          </a:ln>
        </p:spPr>
      </p:sp>
      <p:sp>
        <p:nvSpPr>
          <p:cNvPr id="35870" name="Line 38"/>
          <p:cNvSpPr/>
          <p:nvPr/>
        </p:nvSpPr>
        <p:spPr>
          <a:xfrm>
            <a:off x="9023350" y="4824730"/>
            <a:ext cx="0" cy="533400"/>
          </a:xfrm>
          <a:prstGeom prst="line">
            <a:avLst/>
          </a:prstGeom>
          <a:ln w="28575" cap="flat" cmpd="sng">
            <a:solidFill>
              <a:schemeClr val="tx1"/>
            </a:solidFill>
            <a:prstDash val="solid"/>
            <a:headEnd type="none" w="med" len="med"/>
            <a:tailEnd type="triangle" w="lg" len="lg"/>
          </a:ln>
        </p:spPr>
      </p:sp>
      <p:sp>
        <p:nvSpPr>
          <p:cNvPr id="35871" name="Line 39"/>
          <p:cNvSpPr/>
          <p:nvPr/>
        </p:nvSpPr>
        <p:spPr>
          <a:xfrm>
            <a:off x="9023350" y="5826760"/>
            <a:ext cx="0" cy="200025"/>
          </a:xfrm>
          <a:prstGeom prst="line">
            <a:avLst/>
          </a:prstGeom>
          <a:ln w="28575" cap="flat" cmpd="sng">
            <a:solidFill>
              <a:schemeClr val="tx1"/>
            </a:solidFill>
            <a:prstDash val="solid"/>
            <a:headEnd type="none" w="med" len="med"/>
            <a:tailEnd type="none" w="med" len="med"/>
          </a:ln>
        </p:spPr>
      </p:sp>
      <p:sp>
        <p:nvSpPr>
          <p:cNvPr id="35872" name="Line 40"/>
          <p:cNvSpPr/>
          <p:nvPr/>
        </p:nvSpPr>
        <p:spPr>
          <a:xfrm>
            <a:off x="5602605" y="3891280"/>
            <a:ext cx="0" cy="465455"/>
          </a:xfrm>
          <a:prstGeom prst="line">
            <a:avLst/>
          </a:prstGeom>
          <a:ln w="28575" cap="flat" cmpd="sng">
            <a:solidFill>
              <a:schemeClr val="tx1"/>
            </a:solidFill>
            <a:prstDash val="solid"/>
            <a:headEnd type="none" w="med" len="med"/>
            <a:tailEnd type="triangle" w="lg" len="lg"/>
          </a:ln>
        </p:spPr>
      </p:sp>
      <p:sp>
        <p:nvSpPr>
          <p:cNvPr id="35873" name="Line 42"/>
          <p:cNvSpPr/>
          <p:nvPr/>
        </p:nvSpPr>
        <p:spPr>
          <a:xfrm>
            <a:off x="2849880" y="6078855"/>
            <a:ext cx="2914650" cy="0"/>
          </a:xfrm>
          <a:prstGeom prst="line">
            <a:avLst/>
          </a:prstGeom>
          <a:ln w="28575" cap="flat" cmpd="sng">
            <a:solidFill>
              <a:schemeClr val="tx1"/>
            </a:solidFill>
            <a:prstDash val="solid"/>
            <a:headEnd type="none" w="med" len="med"/>
            <a:tailEnd type="none" w="med" len="med"/>
          </a:ln>
        </p:spPr>
      </p:sp>
      <p:sp>
        <p:nvSpPr>
          <p:cNvPr id="35874" name="AutoShape 47"/>
          <p:cNvSpPr/>
          <p:nvPr/>
        </p:nvSpPr>
        <p:spPr>
          <a:xfrm>
            <a:off x="6456680" y="5934710"/>
            <a:ext cx="2160270" cy="672465"/>
          </a:xfrm>
          <a:prstGeom prst="wedgeRoundRectCallout">
            <a:avLst>
              <a:gd name="adj1" fmla="val -95704"/>
              <a:gd name="adj2" fmla="val -185648"/>
              <a:gd name="adj3" fmla="val 16667"/>
            </a:avLst>
          </a:prstGeom>
          <a:solidFill>
            <a:srgbClr val="FF9900"/>
          </a:solidFill>
          <a:ln w="9525" cap="flat" cmpd="sng">
            <a:solidFill>
              <a:schemeClr val="tx1"/>
            </a:solidFill>
            <a:prstDash val="solid"/>
            <a:miter/>
            <a:headEnd type="none" w="med" len="med"/>
            <a:tailEnd type="none" w="med" len="med"/>
          </a:ln>
        </p:spPr>
        <p:txBody>
          <a:bodyPr lIns="0" tIns="118800" rIns="0" bIns="11880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342900" lvl="0" indent="-342900" algn="ctr" eaLnBrk="1" hangingPunct="1">
              <a:lnSpc>
                <a:spcPct val="100000"/>
              </a:lnSpc>
              <a:buClr>
                <a:schemeClr val="bg2"/>
              </a:buClr>
              <a:buSzPct val="75000"/>
              <a:buNone/>
            </a:pPr>
            <a:r>
              <a:rPr lang="zh-CN" altLang="en-US" sz="2400" b="1" dirty="0">
                <a:solidFill>
                  <a:srgbClr val="0000FF"/>
                </a:solidFill>
                <a:ea typeface="宋体" pitchFamily="2" charset="-122"/>
              </a:rPr>
              <a:t>错写成</a:t>
            </a:r>
            <a:r>
              <a:rPr lang="en-US" altLang="zh-CN" sz="2400" b="1" dirty="0">
                <a:solidFill>
                  <a:srgbClr val="0000FF"/>
                </a:solidFill>
                <a:ea typeface="宋体" pitchFamily="2" charset="-122"/>
              </a:rPr>
              <a:t>X&lt;1</a:t>
            </a:r>
            <a:endParaRPr lang="en-US" altLang="zh-CN" sz="2400" b="1" dirty="0">
              <a:solidFill>
                <a:srgbClr val="0000FF"/>
              </a:solidFill>
              <a:ea typeface="宋体" pitchFamily="2" charset="-122"/>
            </a:endParaRPr>
          </a:p>
        </p:txBody>
      </p:sp>
      <p:sp>
        <p:nvSpPr>
          <p:cNvPr id="35875" name="Line 146"/>
          <p:cNvSpPr/>
          <p:nvPr/>
        </p:nvSpPr>
        <p:spPr>
          <a:xfrm>
            <a:off x="5520055" y="1628775"/>
            <a:ext cx="0" cy="431800"/>
          </a:xfrm>
          <a:prstGeom prst="line">
            <a:avLst/>
          </a:prstGeom>
          <a:ln w="28575" cap="flat" cmpd="sng">
            <a:solidFill>
              <a:schemeClr val="tx1"/>
            </a:solidFill>
            <a:prstDash val="solid"/>
            <a:headEnd type="none" w="med" len="med"/>
            <a:tailEnd type="triangle" w="lg" len="lg"/>
          </a:ln>
        </p:spPr>
      </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判定覆盖（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DC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3794" name="Rectangle 2"/>
          <p:cNvSpPr>
            <a:spLocks noGrp="1"/>
          </p:cNvSpPr>
          <p:nvPr>
            <p:custDataLst>
              <p:tags r:id="rId1"/>
            </p:custDataLst>
          </p:nvPr>
        </p:nvSpPr>
        <p:spPr>
          <a:xfrm>
            <a:off x="7791450" y="1435100"/>
            <a:ext cx="4523105" cy="792480"/>
          </a:xfrm>
          <a:prstGeom prst="rect">
            <a:avLst/>
          </a:prstGeom>
        </p:spPr>
        <p:txBody>
          <a:bodyPr vert="horz" wrap="square"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r>
              <a:rPr lang="en-US" altLang="zh-CN" sz="3200" b="0" dirty="0">
                <a:solidFill>
                  <a:srgbClr val="9900CC"/>
                </a:solidFill>
              </a:rPr>
              <a:t>Case3</a:t>
            </a:r>
            <a:r>
              <a:rPr lang="zh-CN" altLang="en-US" sz="3200" b="0" dirty="0">
                <a:solidFill>
                  <a:srgbClr val="9900CC"/>
                </a:solidFill>
              </a:rPr>
              <a:t>：</a:t>
            </a:r>
            <a:r>
              <a:rPr lang="en-US" altLang="zh-CN" sz="3200" b="0" dirty="0">
                <a:solidFill>
                  <a:srgbClr val="9900CC"/>
                </a:solidFill>
              </a:rPr>
              <a:t>A=2, B=0, X=3</a:t>
            </a:r>
            <a:endParaRPr lang="en-US" altLang="zh-CN" sz="3200" b="0" dirty="0">
              <a:solidFill>
                <a:srgbClr val="9900CC"/>
              </a:solidFill>
            </a:endParaRPr>
          </a:p>
        </p:txBody>
      </p:sp>
      <p:sp>
        <p:nvSpPr>
          <p:cNvPr id="34818" name="Rectangle 2"/>
          <p:cNvSpPr>
            <a:spLocks noGrp="1"/>
          </p:cNvSpPr>
          <p:nvPr>
            <p:custDataLst>
              <p:tags r:id="rId2"/>
            </p:custDataLst>
          </p:nvPr>
        </p:nvSpPr>
        <p:spPr>
          <a:xfrm>
            <a:off x="292100" y="1279525"/>
            <a:ext cx="4752340" cy="883920"/>
          </a:xfrm>
          <a:prstGeom prst="rect">
            <a:avLst/>
          </a:prstGeom>
        </p:spPr>
        <p:txBody>
          <a:bodyPr vert="horz" wrap="square"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1" hangingPunct="1"/>
            <a:r>
              <a:rPr lang="en-US" altLang="zh-CN" sz="3200" b="0" dirty="0">
                <a:solidFill>
                  <a:srgbClr val="9900CC"/>
                </a:solidFill>
              </a:rPr>
              <a:t>Case4</a:t>
            </a:r>
            <a:r>
              <a:rPr lang="zh-CN" altLang="en-US" sz="3200" b="0" dirty="0">
                <a:solidFill>
                  <a:srgbClr val="9900CC"/>
                </a:solidFill>
              </a:rPr>
              <a:t>：</a:t>
            </a:r>
            <a:r>
              <a:rPr lang="en-US" altLang="zh-CN" sz="3200" b="0" dirty="0">
                <a:solidFill>
                  <a:srgbClr val="9900CC"/>
                </a:solidFill>
              </a:rPr>
              <a:t>A=1, B=0, X=1</a:t>
            </a:r>
            <a:endParaRPr lang="en-US" altLang="zh-CN" sz="3200" b="0" dirty="0">
              <a:solidFill>
                <a:srgbClr val="9900CC"/>
              </a:solidFill>
            </a:endParaRPr>
          </a:p>
        </p:txBody>
      </p:sp>
      <p:sp>
        <p:nvSpPr>
          <p:cNvPr id="526555" name="Rectangle 219"/>
          <p:cNvSpPr>
            <a:spLocks noChangeArrowheads="1"/>
          </p:cNvSpPr>
          <p:nvPr>
            <p:custDataLst>
              <p:tags r:id="rId3"/>
            </p:custDataLst>
          </p:nvPr>
        </p:nvSpPr>
        <p:spPr bwMode="auto">
          <a:xfrm>
            <a:off x="2738438" y="6163628"/>
            <a:ext cx="6572250" cy="693738"/>
          </a:xfrm>
          <a:prstGeom prst="rect">
            <a:avLst/>
          </a:prstGeom>
          <a:solidFill>
            <a:srgbClr val="00FFFF"/>
          </a:solidFill>
          <a:ln w="31750" algn="ctr">
            <a:solidFill>
              <a:srgbClr val="FFFF00"/>
            </a:solidFill>
            <a:miter lim="800000"/>
          </a:ln>
        </p:spPr>
        <p:txBody>
          <a:bodyPr lIns="0" rIns="0" anchor="ctr"/>
          <a:p>
            <a:pPr marL="342900" marR="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defRPr/>
            </a:pP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因此判定覆盖仍是弱的覆盖标准。</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874"/>
                                        </p:tgtEl>
                                        <p:attrNameLst>
                                          <p:attrName>style.visibility</p:attrName>
                                        </p:attrNameLst>
                                      </p:cBhvr>
                                      <p:to>
                                        <p:strVal val="visible"/>
                                      </p:to>
                                    </p:set>
                                    <p:animEffect transition="in" filter="blinds(horizontal)">
                                      <p:cBhvr>
                                        <p:cTn id="7" dur="500"/>
                                        <p:tgtEl>
                                          <p:spTgt spid="358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2"/>
                                        </p:tgtEl>
                                        <p:attrNameLst>
                                          <p:attrName>style.visibility</p:attrName>
                                        </p:attrNameLst>
                                      </p:cBhvr>
                                      <p:to>
                                        <p:strVal val="visible"/>
                                      </p:to>
                                    </p:set>
                                    <p:animEffect transition="in" filter="blinds(horizontal)">
                                      <p:cBhvr>
                                        <p:cTn id="12" dur="500"/>
                                        <p:tgtEl>
                                          <p:spTgt spid="3584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26555"/>
                                        </p:tgtEl>
                                        <p:attrNameLst>
                                          <p:attrName>style.visibility</p:attrName>
                                        </p:attrNameLst>
                                      </p:cBhvr>
                                      <p:to>
                                        <p:strVal val="visible"/>
                                      </p:to>
                                    </p:set>
                                    <p:anim calcmode="lin" valueType="num">
                                      <p:cBhvr additive="base">
                                        <p:cTn id="17" dur="500" fill="hold"/>
                                        <p:tgtEl>
                                          <p:spTgt spid="526555"/>
                                        </p:tgtEl>
                                        <p:attrNameLst>
                                          <p:attrName>ppt_x</p:attrName>
                                        </p:attrNameLst>
                                      </p:cBhvr>
                                      <p:tavLst>
                                        <p:tav tm="0">
                                          <p:val>
                                            <p:strVal val="#ppt_x"/>
                                          </p:val>
                                        </p:tav>
                                        <p:tav tm="100000">
                                          <p:val>
                                            <p:strVal val="#ppt_x"/>
                                          </p:val>
                                        </p:tav>
                                      </p:tavLst>
                                    </p:anim>
                                    <p:anim calcmode="lin" valueType="num">
                                      <p:cBhvr additive="base">
                                        <p:cTn id="18" dur="500" fill="hold"/>
                                        <p:tgtEl>
                                          <p:spTgt spid="5265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4" grpId="0" animBg="1"/>
      <p:bldP spid="35842" grpId="0" animBg="1"/>
      <p:bldP spid="526555"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628390"/>
            <a:ext cx="5003800" cy="504190"/>
          </a:xfrm>
          <a:prstGeom prst="rect">
            <a:avLst/>
          </a:prstGeom>
        </p:spPr>
        <p:txBody>
          <a:bodyPr lIns="0" tIns="0" rIns="0" bIns="0">
            <a:noAutofit/>
          </a:bodyPr>
          <a:lstStyle/>
          <a:p>
            <a:pPr>
              <a:lnSpc>
                <a:spcPts val="4075"/>
              </a:lnSpc>
            </a:pPr>
            <a:r>
              <a:rPr lang="zh-CN" altLang="en-US" sz="4500" dirty="0">
                <a:solidFill>
                  <a:schemeClr val="tx1"/>
                </a:solidFill>
                <a:latin typeface="微软雅黑" charset="-122"/>
                <a:sym typeface="+mn-ea"/>
              </a:rPr>
              <a:t>白盒测试</a:t>
            </a:r>
            <a:r>
              <a:rPr lang="zh-CN" altLang="en-US" sz="4500" dirty="0">
                <a:solidFill>
                  <a:schemeClr val="tx1"/>
                </a:solidFill>
                <a:latin typeface="微软雅黑" charset="-122"/>
                <a:sym typeface="+mn-ea"/>
              </a:rPr>
              <a:t>概述</a:t>
            </a:r>
            <a:endParaRPr lang="zh-CN" altLang="en-US" sz="45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01</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3"/>
          <p:cNvSpPr>
            <a:spLocks noGrp="1"/>
          </p:cNvSpPr>
          <p:nvPr>
            <p:ph idx="1"/>
          </p:nvPr>
        </p:nvSpPr>
        <p:spPr>
          <a:xfrm>
            <a:off x="2130425" y="1023620"/>
            <a:ext cx="8569325" cy="2230755"/>
          </a:xfrm>
        </p:spPr>
        <p:txBody>
          <a:bodyPr vert="horz" wrap="square" lIns="91440" tIns="45720" rIns="91440" bIns="45720" anchor="t" anchorCtr="0">
            <a:normAutofit fontScale="90000"/>
          </a:bodyPr>
          <a:p>
            <a:pPr eaLnBrk="1" hangingPunct="1">
              <a:lnSpc>
                <a:spcPct val="120000"/>
              </a:lnSpc>
            </a:pPr>
            <a:r>
              <a:rPr lang="zh-CN" altLang="zh-CN" sz="2890" dirty="0">
                <a:latin typeface="微软雅黑" charset="0"/>
                <a:ea typeface="微软雅黑" charset="0"/>
                <a:cs typeface="微软雅黑" charset="0"/>
              </a:rPr>
              <a:t>说明：以上仅考虑了两出口的判断，我们还应把判定覆盖准则扩充到</a:t>
            </a:r>
            <a:r>
              <a:rPr lang="zh-CN" altLang="zh-CN" sz="2890" dirty="0">
                <a:solidFill>
                  <a:srgbClr val="FF0000"/>
                </a:solidFill>
                <a:latin typeface="微软雅黑" charset="0"/>
                <a:ea typeface="微软雅黑" charset="0"/>
                <a:cs typeface="微软雅黑" charset="0"/>
              </a:rPr>
              <a:t>多出口判断</a:t>
            </a:r>
            <a:r>
              <a:rPr lang="zh-CN" altLang="zh-CN" sz="2890" dirty="0">
                <a:latin typeface="微软雅黑" charset="0"/>
                <a:ea typeface="微软雅黑" charset="0"/>
                <a:cs typeface="微软雅黑" charset="0"/>
              </a:rPr>
              <a:t>（如Case语句）的情况。</a:t>
            </a:r>
            <a:endParaRPr lang="zh-CN" altLang="zh-CN" sz="2890" dirty="0">
              <a:latin typeface="微软雅黑" charset="0"/>
              <a:ea typeface="微软雅黑" charset="0"/>
              <a:cs typeface="微软雅黑" charset="0"/>
            </a:endParaRPr>
          </a:p>
          <a:p>
            <a:pPr eaLnBrk="1" hangingPunct="1">
              <a:lnSpc>
                <a:spcPct val="120000"/>
              </a:lnSpc>
            </a:pPr>
            <a:r>
              <a:rPr lang="zh-CN" altLang="zh-CN" sz="2890" dirty="0">
                <a:latin typeface="微软雅黑" charset="0"/>
                <a:ea typeface="微软雅黑" charset="0"/>
                <a:cs typeface="微软雅黑" charset="0"/>
              </a:rPr>
              <a:t>因此，判定覆盖更为广泛的含义应该是使得</a:t>
            </a:r>
            <a:r>
              <a:rPr lang="zh-CN" altLang="zh-CN" sz="2890" dirty="0">
                <a:solidFill>
                  <a:srgbClr val="FF0000"/>
                </a:solidFill>
                <a:latin typeface="微软雅黑" charset="0"/>
                <a:ea typeface="微软雅黑" charset="0"/>
                <a:cs typeface="微软雅黑" charset="0"/>
              </a:rPr>
              <a:t>每一个</a:t>
            </a:r>
            <a:r>
              <a:rPr lang="zh-CN" altLang="zh-CN" sz="2890" dirty="0">
                <a:latin typeface="微软雅黑" charset="0"/>
                <a:ea typeface="微软雅黑" charset="0"/>
                <a:cs typeface="微软雅黑" charset="0"/>
              </a:rPr>
              <a:t>判定获得</a:t>
            </a:r>
            <a:r>
              <a:rPr lang="zh-CN" altLang="zh-CN" sz="2890" dirty="0">
                <a:solidFill>
                  <a:srgbClr val="FF0000"/>
                </a:solidFill>
                <a:latin typeface="微软雅黑" charset="0"/>
                <a:ea typeface="微软雅黑" charset="0"/>
                <a:cs typeface="微软雅黑" charset="0"/>
              </a:rPr>
              <a:t>每一种可能的结果</a:t>
            </a:r>
            <a:r>
              <a:rPr lang="zh-CN" altLang="zh-CN" sz="2890" dirty="0">
                <a:latin typeface="微软雅黑" charset="0"/>
                <a:ea typeface="微软雅黑" charset="0"/>
                <a:cs typeface="微软雅黑" charset="0"/>
              </a:rPr>
              <a:t>至少一次。</a:t>
            </a:r>
            <a:endParaRPr lang="zh-CN" altLang="en-US" sz="2890" dirty="0">
              <a:latin typeface="微软雅黑" charset="0"/>
              <a:ea typeface="微软雅黑" charset="0"/>
              <a:cs typeface="微软雅黑" charset="0"/>
            </a:endParaRPr>
          </a:p>
        </p:txBody>
      </p:sp>
      <p:grpSp>
        <p:nvGrpSpPr>
          <p:cNvPr id="2" name="Group 4"/>
          <p:cNvGrpSpPr/>
          <p:nvPr/>
        </p:nvGrpSpPr>
        <p:grpSpPr>
          <a:xfrm>
            <a:off x="2130425" y="3286125"/>
            <a:ext cx="8002270" cy="3025775"/>
            <a:chOff x="528" y="1920"/>
            <a:chExt cx="4464" cy="1680"/>
          </a:xfrm>
        </p:grpSpPr>
        <p:sp>
          <p:nvSpPr>
            <p:cNvPr id="37893" name="Oval 5"/>
            <p:cNvSpPr/>
            <p:nvPr/>
          </p:nvSpPr>
          <p:spPr>
            <a:xfrm>
              <a:off x="528" y="268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Verdana" panose="020B0604030504040204" pitchFamily="34" charset="0"/>
                  <a:ea typeface="宋体" pitchFamily="2" charset="-122"/>
                </a:rPr>
                <a:t>1</a:t>
              </a:r>
              <a:endParaRPr lang="en-US" altLang="zh-CN" sz="2400" b="1" dirty="0">
                <a:latin typeface="Verdana" panose="020B0604030504040204" pitchFamily="34" charset="0"/>
                <a:ea typeface="宋体" pitchFamily="2" charset="-122"/>
              </a:endParaRPr>
            </a:p>
          </p:txBody>
        </p:sp>
        <p:sp>
          <p:nvSpPr>
            <p:cNvPr id="37894" name="Oval 6"/>
            <p:cNvSpPr/>
            <p:nvPr/>
          </p:nvSpPr>
          <p:spPr>
            <a:xfrm>
              <a:off x="3456" y="1920"/>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Verdana" panose="020B0604030504040204" pitchFamily="34" charset="0"/>
                  <a:ea typeface="宋体" pitchFamily="2" charset="-122"/>
                </a:rPr>
                <a:t>6</a:t>
              </a:r>
              <a:endParaRPr lang="en-US" altLang="zh-CN" sz="2400" b="1" dirty="0">
                <a:latin typeface="Verdana" panose="020B0604030504040204" pitchFamily="34" charset="0"/>
                <a:ea typeface="宋体" pitchFamily="2" charset="-122"/>
              </a:endParaRPr>
            </a:p>
          </p:txBody>
        </p:sp>
        <p:sp>
          <p:nvSpPr>
            <p:cNvPr id="37895" name="Oval 7"/>
            <p:cNvSpPr/>
            <p:nvPr/>
          </p:nvSpPr>
          <p:spPr>
            <a:xfrm>
              <a:off x="1440" y="2832"/>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Verdana" panose="020B0604030504040204" pitchFamily="34" charset="0"/>
                  <a:ea typeface="宋体" pitchFamily="2" charset="-122"/>
                </a:rPr>
                <a:t>3</a:t>
              </a:r>
              <a:endParaRPr lang="en-US" altLang="zh-CN" sz="2400" b="1" dirty="0">
                <a:latin typeface="Verdana" panose="020B0604030504040204" pitchFamily="34" charset="0"/>
                <a:ea typeface="宋体" pitchFamily="2" charset="-122"/>
              </a:endParaRPr>
            </a:p>
          </p:txBody>
        </p:sp>
        <p:sp>
          <p:nvSpPr>
            <p:cNvPr id="37896" name="Oval 8"/>
            <p:cNvSpPr/>
            <p:nvPr/>
          </p:nvSpPr>
          <p:spPr>
            <a:xfrm>
              <a:off x="2448" y="2640"/>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Verdana" panose="020B0604030504040204" pitchFamily="34" charset="0"/>
                  <a:ea typeface="宋体" pitchFamily="2" charset="-122"/>
                </a:rPr>
                <a:t>5</a:t>
              </a:r>
              <a:endParaRPr lang="en-US" altLang="zh-CN" sz="2400" b="1" dirty="0">
                <a:latin typeface="Verdana" panose="020B0604030504040204" pitchFamily="34" charset="0"/>
                <a:ea typeface="宋体" pitchFamily="2" charset="-122"/>
              </a:endParaRPr>
            </a:p>
          </p:txBody>
        </p:sp>
        <p:sp>
          <p:nvSpPr>
            <p:cNvPr id="37897" name="Oval 9"/>
            <p:cNvSpPr/>
            <p:nvPr/>
          </p:nvSpPr>
          <p:spPr>
            <a:xfrm>
              <a:off x="1440" y="2352"/>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Verdana" panose="020B0604030504040204" pitchFamily="34" charset="0"/>
                  <a:ea typeface="宋体" pitchFamily="2" charset="-122"/>
                </a:rPr>
                <a:t>2</a:t>
              </a:r>
              <a:endParaRPr lang="en-US" altLang="zh-CN" sz="2400" b="1" dirty="0">
                <a:latin typeface="Verdana" panose="020B0604030504040204" pitchFamily="34" charset="0"/>
                <a:ea typeface="宋体" pitchFamily="2" charset="-122"/>
              </a:endParaRPr>
            </a:p>
          </p:txBody>
        </p:sp>
        <p:sp>
          <p:nvSpPr>
            <p:cNvPr id="37898" name="Oval 10"/>
            <p:cNvSpPr/>
            <p:nvPr/>
          </p:nvSpPr>
          <p:spPr>
            <a:xfrm>
              <a:off x="3456" y="2400"/>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Verdana" panose="020B0604030504040204" pitchFamily="34" charset="0"/>
                  <a:ea typeface="宋体" pitchFamily="2" charset="-122"/>
                </a:rPr>
                <a:t>7</a:t>
              </a:r>
              <a:endParaRPr lang="en-US" altLang="zh-CN" sz="2400" b="1" dirty="0">
                <a:latin typeface="Verdana" panose="020B0604030504040204" pitchFamily="34" charset="0"/>
                <a:ea typeface="宋体" pitchFamily="2" charset="-122"/>
              </a:endParaRPr>
            </a:p>
          </p:txBody>
        </p:sp>
        <p:sp>
          <p:nvSpPr>
            <p:cNvPr id="37899" name="Oval 11"/>
            <p:cNvSpPr/>
            <p:nvPr/>
          </p:nvSpPr>
          <p:spPr>
            <a:xfrm>
              <a:off x="3456" y="2832"/>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Verdana" panose="020B0604030504040204" pitchFamily="34" charset="0"/>
                  <a:ea typeface="宋体" pitchFamily="2" charset="-122"/>
                </a:rPr>
                <a:t>8</a:t>
              </a:r>
              <a:endParaRPr lang="en-US" altLang="zh-CN" sz="2400" b="1" dirty="0">
                <a:latin typeface="Verdana" panose="020B0604030504040204" pitchFamily="34" charset="0"/>
                <a:ea typeface="宋体" pitchFamily="2" charset="-122"/>
              </a:endParaRPr>
            </a:p>
          </p:txBody>
        </p:sp>
        <p:sp>
          <p:nvSpPr>
            <p:cNvPr id="37900" name="Oval 12"/>
            <p:cNvSpPr/>
            <p:nvPr/>
          </p:nvSpPr>
          <p:spPr>
            <a:xfrm>
              <a:off x="3504" y="3264"/>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Verdana" panose="020B0604030504040204" pitchFamily="34" charset="0"/>
                  <a:ea typeface="宋体" pitchFamily="2" charset="-122"/>
                </a:rPr>
                <a:t>9</a:t>
              </a:r>
              <a:endParaRPr lang="en-US" altLang="zh-CN" sz="2400" b="1" dirty="0">
                <a:latin typeface="Verdana" panose="020B0604030504040204" pitchFamily="34" charset="0"/>
                <a:ea typeface="宋体" pitchFamily="2" charset="-122"/>
              </a:endParaRPr>
            </a:p>
          </p:txBody>
        </p:sp>
        <p:sp>
          <p:nvSpPr>
            <p:cNvPr id="37901" name="Oval 13"/>
            <p:cNvSpPr/>
            <p:nvPr/>
          </p:nvSpPr>
          <p:spPr>
            <a:xfrm>
              <a:off x="1440" y="3312"/>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Verdana" panose="020B0604030504040204" pitchFamily="34" charset="0"/>
                  <a:ea typeface="宋体" pitchFamily="2" charset="-122"/>
                </a:rPr>
                <a:t>4</a:t>
              </a:r>
              <a:endParaRPr lang="en-US" altLang="zh-CN" sz="2400" b="1" dirty="0">
                <a:latin typeface="Verdana" panose="020B0604030504040204" pitchFamily="34" charset="0"/>
                <a:ea typeface="宋体" pitchFamily="2" charset="-122"/>
              </a:endParaRPr>
            </a:p>
          </p:txBody>
        </p:sp>
        <p:sp>
          <p:nvSpPr>
            <p:cNvPr id="37902" name="Line 14"/>
            <p:cNvSpPr/>
            <p:nvPr/>
          </p:nvSpPr>
          <p:spPr>
            <a:xfrm flipV="1">
              <a:off x="816" y="2496"/>
              <a:ext cx="624" cy="336"/>
            </a:xfrm>
            <a:prstGeom prst="line">
              <a:avLst/>
            </a:prstGeom>
            <a:ln w="9525" cap="flat" cmpd="sng">
              <a:solidFill>
                <a:schemeClr val="tx1"/>
              </a:solidFill>
              <a:prstDash val="solid"/>
              <a:headEnd type="none" w="med" len="med"/>
              <a:tailEnd type="triangle" w="med" len="med"/>
            </a:ln>
          </p:spPr>
        </p:sp>
        <p:sp>
          <p:nvSpPr>
            <p:cNvPr id="37903" name="Line 15"/>
            <p:cNvSpPr/>
            <p:nvPr/>
          </p:nvSpPr>
          <p:spPr>
            <a:xfrm>
              <a:off x="816" y="2832"/>
              <a:ext cx="624" cy="144"/>
            </a:xfrm>
            <a:prstGeom prst="line">
              <a:avLst/>
            </a:prstGeom>
            <a:ln w="9525" cap="flat" cmpd="sng">
              <a:solidFill>
                <a:schemeClr val="tx1"/>
              </a:solidFill>
              <a:prstDash val="solid"/>
              <a:headEnd type="none" w="med" len="med"/>
              <a:tailEnd type="triangle" w="med" len="med"/>
            </a:ln>
          </p:spPr>
        </p:sp>
        <p:sp>
          <p:nvSpPr>
            <p:cNvPr id="37904" name="Line 16"/>
            <p:cNvSpPr/>
            <p:nvPr/>
          </p:nvSpPr>
          <p:spPr>
            <a:xfrm>
              <a:off x="816" y="2832"/>
              <a:ext cx="624" cy="624"/>
            </a:xfrm>
            <a:prstGeom prst="line">
              <a:avLst/>
            </a:prstGeom>
            <a:ln w="9525" cap="flat" cmpd="sng">
              <a:solidFill>
                <a:schemeClr val="tx1"/>
              </a:solidFill>
              <a:prstDash val="solid"/>
              <a:headEnd type="none" w="med" len="med"/>
              <a:tailEnd type="triangle" w="med" len="med"/>
            </a:ln>
          </p:spPr>
        </p:sp>
        <p:sp>
          <p:nvSpPr>
            <p:cNvPr id="37905" name="Line 17"/>
            <p:cNvSpPr/>
            <p:nvPr/>
          </p:nvSpPr>
          <p:spPr>
            <a:xfrm>
              <a:off x="1728" y="2496"/>
              <a:ext cx="720" cy="240"/>
            </a:xfrm>
            <a:prstGeom prst="line">
              <a:avLst/>
            </a:prstGeom>
            <a:ln w="9525" cap="flat" cmpd="sng">
              <a:solidFill>
                <a:schemeClr val="tx1"/>
              </a:solidFill>
              <a:prstDash val="solid"/>
              <a:headEnd type="none" w="med" len="med"/>
              <a:tailEnd type="triangle" w="med" len="med"/>
            </a:ln>
          </p:spPr>
        </p:sp>
        <p:sp>
          <p:nvSpPr>
            <p:cNvPr id="37906" name="Line 18"/>
            <p:cNvSpPr/>
            <p:nvPr/>
          </p:nvSpPr>
          <p:spPr>
            <a:xfrm flipV="1">
              <a:off x="1728" y="2784"/>
              <a:ext cx="672" cy="192"/>
            </a:xfrm>
            <a:prstGeom prst="line">
              <a:avLst/>
            </a:prstGeom>
            <a:ln w="9525" cap="flat" cmpd="sng">
              <a:solidFill>
                <a:schemeClr val="tx1"/>
              </a:solidFill>
              <a:prstDash val="solid"/>
              <a:headEnd type="none" w="med" len="med"/>
              <a:tailEnd type="triangle" w="med" len="med"/>
            </a:ln>
          </p:spPr>
        </p:sp>
        <p:sp>
          <p:nvSpPr>
            <p:cNvPr id="37907" name="Line 19"/>
            <p:cNvSpPr/>
            <p:nvPr/>
          </p:nvSpPr>
          <p:spPr>
            <a:xfrm flipV="1">
              <a:off x="1776" y="2832"/>
              <a:ext cx="672" cy="576"/>
            </a:xfrm>
            <a:prstGeom prst="line">
              <a:avLst/>
            </a:prstGeom>
            <a:ln w="9525" cap="flat" cmpd="sng">
              <a:solidFill>
                <a:schemeClr val="tx1"/>
              </a:solidFill>
              <a:prstDash val="solid"/>
              <a:headEnd type="none" w="med" len="med"/>
              <a:tailEnd type="triangle" w="med" len="med"/>
            </a:ln>
          </p:spPr>
        </p:sp>
        <p:sp>
          <p:nvSpPr>
            <p:cNvPr id="37908" name="Line 20"/>
            <p:cNvSpPr/>
            <p:nvPr/>
          </p:nvSpPr>
          <p:spPr>
            <a:xfrm flipV="1">
              <a:off x="2736" y="2112"/>
              <a:ext cx="720" cy="624"/>
            </a:xfrm>
            <a:prstGeom prst="line">
              <a:avLst/>
            </a:prstGeom>
            <a:ln w="9525" cap="flat" cmpd="sng">
              <a:solidFill>
                <a:schemeClr val="tx1"/>
              </a:solidFill>
              <a:prstDash val="solid"/>
              <a:headEnd type="none" w="med" len="med"/>
              <a:tailEnd type="triangle" w="med" len="med"/>
            </a:ln>
          </p:spPr>
        </p:sp>
        <p:sp>
          <p:nvSpPr>
            <p:cNvPr id="37909" name="Line 21"/>
            <p:cNvSpPr/>
            <p:nvPr/>
          </p:nvSpPr>
          <p:spPr>
            <a:xfrm flipV="1">
              <a:off x="2736" y="2592"/>
              <a:ext cx="720" cy="144"/>
            </a:xfrm>
            <a:prstGeom prst="line">
              <a:avLst/>
            </a:prstGeom>
            <a:ln w="9525" cap="flat" cmpd="sng">
              <a:solidFill>
                <a:schemeClr val="tx1"/>
              </a:solidFill>
              <a:prstDash val="solid"/>
              <a:headEnd type="none" w="med" len="med"/>
              <a:tailEnd type="triangle" w="med" len="med"/>
            </a:ln>
          </p:spPr>
        </p:sp>
        <p:sp>
          <p:nvSpPr>
            <p:cNvPr id="37910" name="Line 22"/>
            <p:cNvSpPr/>
            <p:nvPr/>
          </p:nvSpPr>
          <p:spPr>
            <a:xfrm>
              <a:off x="2832" y="2736"/>
              <a:ext cx="624" cy="240"/>
            </a:xfrm>
            <a:prstGeom prst="line">
              <a:avLst/>
            </a:prstGeom>
            <a:ln w="9525" cap="flat" cmpd="sng">
              <a:solidFill>
                <a:schemeClr val="tx1"/>
              </a:solidFill>
              <a:prstDash val="solid"/>
              <a:headEnd type="none" w="med" len="med"/>
              <a:tailEnd type="triangle" w="med" len="med"/>
            </a:ln>
          </p:spPr>
        </p:sp>
        <p:sp>
          <p:nvSpPr>
            <p:cNvPr id="37911" name="Line 23"/>
            <p:cNvSpPr/>
            <p:nvPr/>
          </p:nvSpPr>
          <p:spPr>
            <a:xfrm>
              <a:off x="2784" y="2736"/>
              <a:ext cx="720" cy="720"/>
            </a:xfrm>
            <a:prstGeom prst="line">
              <a:avLst/>
            </a:prstGeom>
            <a:ln w="9525" cap="flat" cmpd="sng">
              <a:solidFill>
                <a:schemeClr val="tx1"/>
              </a:solidFill>
              <a:prstDash val="solid"/>
              <a:headEnd type="none" w="med" len="med"/>
              <a:tailEnd type="triangle" w="med" len="med"/>
            </a:ln>
          </p:spPr>
        </p:sp>
        <p:sp>
          <p:nvSpPr>
            <p:cNvPr id="37912" name="Oval 24"/>
            <p:cNvSpPr/>
            <p:nvPr/>
          </p:nvSpPr>
          <p:spPr>
            <a:xfrm>
              <a:off x="4704" y="2544"/>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Verdana" panose="020B0604030504040204" pitchFamily="34" charset="0"/>
                  <a:ea typeface="宋体" pitchFamily="2" charset="-122"/>
                </a:rPr>
                <a:t>10</a:t>
              </a:r>
              <a:endParaRPr lang="en-US" altLang="zh-CN" sz="2400" b="1" dirty="0">
                <a:latin typeface="Verdana" panose="020B0604030504040204" pitchFamily="34" charset="0"/>
                <a:ea typeface="宋体" pitchFamily="2" charset="-122"/>
              </a:endParaRPr>
            </a:p>
          </p:txBody>
        </p:sp>
        <p:sp>
          <p:nvSpPr>
            <p:cNvPr id="37913" name="Line 25"/>
            <p:cNvSpPr/>
            <p:nvPr/>
          </p:nvSpPr>
          <p:spPr>
            <a:xfrm>
              <a:off x="3744" y="2064"/>
              <a:ext cx="960" cy="576"/>
            </a:xfrm>
            <a:prstGeom prst="line">
              <a:avLst/>
            </a:prstGeom>
            <a:ln w="9525" cap="flat" cmpd="sng">
              <a:solidFill>
                <a:schemeClr val="tx1"/>
              </a:solidFill>
              <a:prstDash val="solid"/>
              <a:headEnd type="none" w="med" len="med"/>
              <a:tailEnd type="triangle" w="med" len="med"/>
            </a:ln>
          </p:spPr>
        </p:sp>
        <p:sp>
          <p:nvSpPr>
            <p:cNvPr id="37914" name="Line 26"/>
            <p:cNvSpPr/>
            <p:nvPr/>
          </p:nvSpPr>
          <p:spPr>
            <a:xfrm>
              <a:off x="3744" y="2544"/>
              <a:ext cx="960" cy="144"/>
            </a:xfrm>
            <a:prstGeom prst="line">
              <a:avLst/>
            </a:prstGeom>
            <a:ln w="9525" cap="flat" cmpd="sng">
              <a:solidFill>
                <a:schemeClr val="tx1"/>
              </a:solidFill>
              <a:prstDash val="solid"/>
              <a:headEnd type="none" w="med" len="med"/>
              <a:tailEnd type="triangle" w="med" len="med"/>
            </a:ln>
          </p:spPr>
        </p:sp>
        <p:sp>
          <p:nvSpPr>
            <p:cNvPr id="37915" name="Line 27"/>
            <p:cNvSpPr/>
            <p:nvPr/>
          </p:nvSpPr>
          <p:spPr>
            <a:xfrm flipV="1">
              <a:off x="3744" y="2784"/>
              <a:ext cx="912" cy="240"/>
            </a:xfrm>
            <a:prstGeom prst="line">
              <a:avLst/>
            </a:prstGeom>
            <a:ln w="9525" cap="flat" cmpd="sng">
              <a:solidFill>
                <a:schemeClr val="tx1"/>
              </a:solidFill>
              <a:prstDash val="solid"/>
              <a:headEnd type="none" w="med" len="med"/>
              <a:tailEnd type="triangle" w="med" len="med"/>
            </a:ln>
          </p:spPr>
        </p:sp>
        <p:sp>
          <p:nvSpPr>
            <p:cNvPr id="37916" name="Line 28"/>
            <p:cNvSpPr/>
            <p:nvPr/>
          </p:nvSpPr>
          <p:spPr>
            <a:xfrm flipV="1">
              <a:off x="3792" y="2832"/>
              <a:ext cx="960" cy="576"/>
            </a:xfrm>
            <a:prstGeom prst="line">
              <a:avLst/>
            </a:prstGeom>
            <a:ln w="9525" cap="flat" cmpd="sng">
              <a:solidFill>
                <a:schemeClr val="tx1"/>
              </a:solidFill>
              <a:prstDash val="solid"/>
              <a:headEnd type="none" w="med" len="med"/>
              <a:tailEnd type="triangle" w="med" len="med"/>
            </a:ln>
          </p:spPr>
        </p:sp>
      </p:grpSp>
      <p:grpSp>
        <p:nvGrpSpPr>
          <p:cNvPr id="3" name="组合 2"/>
          <p:cNvGrpSpPr/>
          <p:nvPr/>
        </p:nvGrpSpPr>
        <p:grpSpPr>
          <a:xfrm>
            <a:off x="0" y="287611"/>
            <a:ext cx="8272780" cy="504190"/>
            <a:chOff x="0" y="287611"/>
            <a:chExt cx="8272780" cy="504190"/>
          </a:xfrm>
        </p:grpSpPr>
        <p:sp>
          <p:nvSpPr>
            <p:cNvPr id="4" name="矩形 3"/>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5" name="矩形 4"/>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7"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②</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判定覆盖（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DC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8" name="灯片编号占位符 7"/>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9" name="日期占位符 8"/>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6" name="燕尾形 5"/>
          <p:cNvSpPr/>
          <p:nvPr/>
        </p:nvSpPr>
        <p:spPr>
          <a:xfrm>
            <a:off x="1701165" y="107696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animEffect transition="in" filter="blinds(horizontal)">
                                      <p:cBhvr>
                                        <p:cTn id="7" dur="500"/>
                                        <p:tgtEl>
                                          <p:spTgt spid="3789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③</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条件覆盖（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Condition Coverage</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2496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339340" y="1017270"/>
            <a:ext cx="7981315" cy="141986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600" dirty="0">
                <a:solidFill>
                  <a:srgbClr val="0000CC"/>
                </a:solidFill>
                <a:latin typeface="华文楷体" panose="02010600040101010101" charset="-122"/>
                <a:ea typeface="华文楷体" panose="02010600040101010101" charset="-122"/>
                <a:cs typeface="+mn-ea"/>
                <a:sym typeface="+mn-ea"/>
              </a:rPr>
              <a:t>设计若干测试用例，使程序的</a:t>
            </a:r>
            <a:r>
              <a:rPr kumimoji="1" lang="zh-CN" altLang="en-US" sz="3600" b="1" u="sng" kern="0" noProof="0" dirty="0" smtClean="0">
                <a:ln>
                  <a:noFill/>
                </a:ln>
                <a:solidFill>
                  <a:srgbClr val="9900FF"/>
                </a:solidFill>
                <a:effectLst/>
                <a:uLnTx/>
                <a:uFillTx/>
                <a:latin typeface="黑体" pitchFamily="2" charset="-122"/>
                <a:ea typeface="黑体" pitchFamily="2" charset="-122"/>
                <a:cs typeface="+mn-ea"/>
                <a:sym typeface="+mn-ea"/>
              </a:rPr>
              <a:t>每个判定中的每个条件</a:t>
            </a:r>
            <a:r>
              <a:rPr kumimoji="1" lang="zh-CN" altLang="en-US" sz="3600" dirty="0">
                <a:solidFill>
                  <a:srgbClr val="0000CC"/>
                </a:solidFill>
                <a:latin typeface="华文楷体" panose="02010600040101010101" charset="-122"/>
                <a:ea typeface="华文楷体" panose="02010600040101010101" charset="-122"/>
                <a:cs typeface="+mn-ea"/>
                <a:sym typeface="+mn-ea"/>
              </a:rPr>
              <a:t>的可能取值至少满足一次</a:t>
            </a:r>
            <a:endParaRPr kumimoji="1" lang="zh-CN" altLang="en-US" sz="3600" dirty="0">
              <a:solidFill>
                <a:srgbClr val="0000CC"/>
              </a:solidFill>
              <a:latin typeface="华文楷体" panose="02010600040101010101" charset="-122"/>
              <a:ea typeface="华文楷体" panose="02010600040101010101" charset="-122"/>
              <a:cs typeface="+mn-ea"/>
              <a:sym typeface="+mn-ea"/>
            </a:endParaRPr>
          </a:p>
        </p:txBody>
      </p:sp>
      <p:sp>
        <p:nvSpPr>
          <p:cNvPr id="5" name="文本框 4"/>
          <p:cNvSpPr txBox="1"/>
          <p:nvPr/>
        </p:nvSpPr>
        <p:spPr>
          <a:xfrm>
            <a:off x="5535295" y="3152775"/>
            <a:ext cx="7010400" cy="3020060"/>
          </a:xfrm>
          <a:prstGeom prst="rect">
            <a:avLst/>
          </a:prstGeom>
          <a:noFill/>
        </p:spPr>
        <p:txBody>
          <a:bodyPr wrap="square" rtlCol="0" anchor="t">
            <a:spAutoFit/>
          </a:bodyPr>
          <a:p>
            <a:pPr lvl="0" indent="0" algn="just">
              <a:lnSpc>
                <a:spcPct val="170000"/>
              </a:lnSpc>
              <a:buClr>
                <a:srgbClr val="000000"/>
              </a:buClr>
              <a:buFont typeface="Arial" panose="020B0704020202020204" pitchFamily="34" charset="0"/>
              <a:buNone/>
            </a:pPr>
            <a:r>
              <a:rPr lang="zh-CN" altLang="en-US" sz="2800">
                <a:latin typeface="微软雅黑" charset="-122"/>
                <a:ea typeface="微软雅黑" charset="-122"/>
                <a:sym typeface="+mn-ea"/>
              </a:rPr>
              <a:t>两个</a:t>
            </a:r>
            <a:r>
              <a:rPr lang="zh-CN" altLang="en-US" sz="2800">
                <a:latin typeface="微软雅黑" charset="-122"/>
                <a:ea typeface="微软雅黑" charset="-122"/>
                <a:sym typeface="+mn-ea"/>
              </a:rPr>
              <a:t>判定：</a:t>
            </a:r>
            <a:endParaRPr lang="zh-CN" altLang="en-US" sz="28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r>
              <a:rPr lang="zh-CN" altLang="en-US" sz="2800">
                <a:latin typeface="微软雅黑" charset="-122"/>
                <a:ea typeface="微软雅黑" charset="-122"/>
                <a:sym typeface="+mn-ea"/>
              </a:rPr>
              <a:t>(A&gt;1) AND (B==0)</a:t>
            </a:r>
            <a:r>
              <a:rPr lang="en-US" altLang="zh-CN" sz="2800">
                <a:latin typeface="微软雅黑" charset="-122"/>
                <a:ea typeface="微软雅黑" charset="-122"/>
                <a:sym typeface="+mn-ea"/>
              </a:rPr>
              <a:t> </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 (A==2) OR (X&gt;1)</a:t>
            </a:r>
            <a:endParaRPr lang="en-US" altLang="zh-CN" sz="28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r>
              <a:rPr lang="zh-CN" altLang="en-US" sz="2800">
                <a:latin typeface="微软雅黑" charset="-122"/>
                <a:ea typeface="微软雅黑" charset="-122"/>
                <a:sym typeface="+mn-ea"/>
              </a:rPr>
              <a:t>四个</a:t>
            </a:r>
            <a:r>
              <a:rPr lang="zh-CN" altLang="en-US" sz="2800">
                <a:latin typeface="微软雅黑" charset="-122"/>
                <a:ea typeface="微软雅黑" charset="-122"/>
                <a:sym typeface="+mn-ea"/>
              </a:rPr>
              <a:t>条件：</a:t>
            </a:r>
            <a:endParaRPr lang="zh-CN" altLang="en-US" sz="28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r>
              <a:rPr lang="en-US" altLang="zh-CN" sz="2800">
                <a:latin typeface="微软雅黑" charset="-122"/>
                <a:ea typeface="微软雅黑" charset="-122"/>
                <a:sym typeface="+mn-ea"/>
              </a:rPr>
              <a:t>A&gt;1</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 B==0</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A==2</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X&gt;1</a:t>
            </a:r>
            <a:endParaRPr lang="zh-CN" altLang="en-US" sz="2800">
              <a:latin typeface="微软雅黑" charset="-122"/>
              <a:ea typeface="微软雅黑" charset="-122"/>
              <a:sym typeface="+mn-ea"/>
            </a:endParaRPr>
          </a:p>
        </p:txBody>
      </p:sp>
      <p:pic>
        <p:nvPicPr>
          <p:cNvPr id="21" name="图片 20" descr="2633c3cdbe61b22296ac7ad45bfdebde"/>
          <p:cNvPicPr>
            <a:picLocks noChangeAspect="1"/>
          </p:cNvPicPr>
          <p:nvPr/>
        </p:nvPicPr>
        <p:blipFill>
          <a:blip r:embed="rId1"/>
          <a:stretch>
            <a:fillRect/>
          </a:stretch>
        </p:blipFill>
        <p:spPr>
          <a:xfrm>
            <a:off x="429260" y="2467610"/>
            <a:ext cx="4709795" cy="4390390"/>
          </a:xfrm>
          <a:prstGeom prst="rect">
            <a:avLst/>
          </a:prstGeom>
        </p:spPr>
      </p:pic>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blinds(horizontal)">
                                      <p:cBhvr>
                                        <p:cTn id="15" dur="500"/>
                                        <p:tgtEl>
                                          <p:spTgt spid="5">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blinds(horizontal)">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13"/>
          <p:cNvSpPr/>
          <p:nvPr/>
        </p:nvSpPr>
        <p:spPr>
          <a:xfrm>
            <a:off x="6792595" y="2669223"/>
            <a:ext cx="1512888" cy="1008062"/>
          </a:xfrm>
          <a:prstGeom prst="rect">
            <a:avLst/>
          </a:prstGeom>
          <a:solidFill>
            <a:srgbClr val="FFFFFF"/>
          </a:solid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342900" lvl="0" indent="-342900" algn="ctr" eaLnBrk="1" hangingPunct="1">
              <a:lnSpc>
                <a:spcPct val="100000"/>
              </a:lnSpc>
              <a:buClr>
                <a:schemeClr val="bg2"/>
              </a:buClr>
              <a:buSzPct val="75000"/>
              <a:buNone/>
            </a:pPr>
            <a:r>
              <a:rPr lang="zh-CN" altLang="en-US" sz="2800" b="1" dirty="0">
                <a:latin typeface="宋体" pitchFamily="2" charset="-122"/>
                <a:ea typeface="宋体" pitchFamily="2" charset="-122"/>
              </a:rPr>
              <a:t>取假表为</a:t>
            </a:r>
            <a:endParaRPr lang="zh-CN" altLang="en-US" sz="2800" b="1" dirty="0">
              <a:latin typeface="宋体" pitchFamily="2" charset="-122"/>
              <a:ea typeface="宋体" pitchFamily="2" charset="-122"/>
            </a:endParaRPr>
          </a:p>
        </p:txBody>
      </p:sp>
      <p:sp>
        <p:nvSpPr>
          <p:cNvPr id="22" name="Rectangle 4"/>
          <p:cNvSpPr/>
          <p:nvPr/>
        </p:nvSpPr>
        <p:spPr>
          <a:xfrm>
            <a:off x="4073525" y="2662238"/>
            <a:ext cx="1655763" cy="1008062"/>
          </a:xfrm>
          <a:prstGeom prst="rect">
            <a:avLst/>
          </a:prstGeom>
          <a:solidFill>
            <a:srgbClr val="FFFFFF"/>
          </a:solid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342900" lvl="0" indent="-342900" algn="ctr" eaLnBrk="1" hangingPunct="1">
              <a:lnSpc>
                <a:spcPct val="100000"/>
              </a:lnSpc>
              <a:buClr>
                <a:schemeClr val="bg2"/>
              </a:buClr>
              <a:buSzPct val="75000"/>
              <a:buNone/>
            </a:pPr>
            <a:r>
              <a:rPr lang="zh-CN" altLang="en-US" sz="2800" b="1" dirty="0">
                <a:latin typeface="宋体" pitchFamily="2" charset="-122"/>
                <a:ea typeface="宋体" pitchFamily="2" charset="-122"/>
              </a:rPr>
              <a:t>取真表为</a:t>
            </a:r>
            <a:endParaRPr lang="zh-CN" altLang="en-US" sz="2800" b="1" dirty="0">
              <a:latin typeface="宋体" pitchFamily="2" charset="-122"/>
              <a:ea typeface="宋体" pitchFamily="2" charset="-122"/>
            </a:endParaRPr>
          </a:p>
        </p:txBody>
      </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③</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条件覆盖（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CC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2496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339340" y="1017270"/>
            <a:ext cx="7981315" cy="141986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600" dirty="0">
                <a:solidFill>
                  <a:srgbClr val="0000CC"/>
                </a:solidFill>
                <a:latin typeface="华文楷体" panose="02010600040101010101" charset="-122"/>
                <a:ea typeface="华文楷体" panose="02010600040101010101" charset="-122"/>
                <a:cs typeface="+mn-ea"/>
                <a:sym typeface="+mn-ea"/>
              </a:rPr>
              <a:t>设计若干测试用例，使程序的</a:t>
            </a:r>
            <a:r>
              <a:rPr kumimoji="1" lang="zh-CN" altLang="en-US" sz="3600" b="1" u="sng" kern="0" noProof="0" dirty="0" smtClean="0">
                <a:ln>
                  <a:noFill/>
                </a:ln>
                <a:solidFill>
                  <a:srgbClr val="9900FF"/>
                </a:solidFill>
                <a:effectLst/>
                <a:uLnTx/>
                <a:uFillTx/>
                <a:latin typeface="黑体" pitchFamily="2" charset="-122"/>
                <a:ea typeface="黑体" pitchFamily="2" charset="-122"/>
                <a:cs typeface="+mn-ea"/>
                <a:sym typeface="+mn-ea"/>
              </a:rPr>
              <a:t>每个判定中的每个条件</a:t>
            </a:r>
            <a:r>
              <a:rPr kumimoji="1" lang="zh-CN" altLang="en-US" sz="3600" dirty="0">
                <a:solidFill>
                  <a:srgbClr val="0000CC"/>
                </a:solidFill>
                <a:latin typeface="华文楷体" panose="02010600040101010101" charset="-122"/>
                <a:ea typeface="华文楷体" panose="02010600040101010101" charset="-122"/>
                <a:cs typeface="+mn-ea"/>
                <a:sym typeface="+mn-ea"/>
              </a:rPr>
              <a:t>的可能取值至少满足一次</a:t>
            </a:r>
            <a:endParaRPr kumimoji="1" lang="zh-CN" altLang="en-US" sz="3600" dirty="0">
              <a:solidFill>
                <a:srgbClr val="0000CC"/>
              </a:solidFill>
              <a:latin typeface="华文楷体" panose="02010600040101010101" charset="-122"/>
              <a:ea typeface="华文楷体" panose="02010600040101010101" charset="-122"/>
              <a:cs typeface="+mn-ea"/>
              <a:sym typeface="+mn-ea"/>
            </a:endParaRPr>
          </a:p>
        </p:txBody>
      </p:sp>
      <p:sp>
        <p:nvSpPr>
          <p:cNvPr id="8" name="燕尾形 7"/>
          <p:cNvSpPr/>
          <p:nvPr/>
        </p:nvSpPr>
        <p:spPr>
          <a:xfrm>
            <a:off x="1774190" y="353250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pSp>
        <p:nvGrpSpPr>
          <p:cNvPr id="9" name="组合 8"/>
          <p:cNvGrpSpPr/>
          <p:nvPr/>
        </p:nvGrpSpPr>
        <p:grpSpPr>
          <a:xfrm>
            <a:off x="2769235" y="3310890"/>
            <a:ext cx="1254760" cy="2747645"/>
            <a:chOff x="4361" y="5214"/>
            <a:chExt cx="1976" cy="4327"/>
          </a:xfrm>
        </p:grpSpPr>
        <p:grpSp>
          <p:nvGrpSpPr>
            <p:cNvPr id="38917" name="Group 17"/>
            <p:cNvGrpSpPr/>
            <p:nvPr/>
          </p:nvGrpSpPr>
          <p:grpSpPr>
            <a:xfrm>
              <a:off x="4361" y="5563"/>
              <a:ext cx="1855" cy="3630"/>
              <a:chOff x="204" y="2296"/>
              <a:chExt cx="680" cy="1134"/>
            </a:xfrm>
          </p:grpSpPr>
          <p:sp>
            <p:nvSpPr>
              <p:cNvPr id="38925" name="AutoShape 9"/>
              <p:cNvSpPr/>
              <p:nvPr/>
            </p:nvSpPr>
            <p:spPr>
              <a:xfrm>
                <a:off x="204" y="2296"/>
                <a:ext cx="91" cy="1134"/>
              </a:xfrm>
              <a:prstGeom prst="leftBracket">
                <a:avLst>
                  <a:gd name="adj" fmla="val 103846"/>
                </a:avLst>
              </a:prstGeom>
              <a:noFill/>
              <a:ln w="317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38926" name="AutoShape 10"/>
              <p:cNvSpPr/>
              <p:nvPr/>
            </p:nvSpPr>
            <p:spPr>
              <a:xfrm>
                <a:off x="793" y="2296"/>
                <a:ext cx="91" cy="1134"/>
              </a:xfrm>
              <a:prstGeom prst="rightBracket">
                <a:avLst>
                  <a:gd name="adj" fmla="val 103846"/>
                </a:avLst>
              </a:prstGeom>
              <a:noFill/>
              <a:ln w="317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grpSp>
        <p:sp>
          <p:nvSpPr>
            <p:cNvPr id="4" name="文本框 3"/>
            <p:cNvSpPr txBox="1"/>
            <p:nvPr/>
          </p:nvSpPr>
          <p:spPr>
            <a:xfrm>
              <a:off x="4609" y="5214"/>
              <a:ext cx="1728" cy="4327"/>
            </a:xfrm>
            <a:prstGeom prst="rect">
              <a:avLst/>
            </a:prstGeom>
            <a:noFill/>
          </p:spPr>
          <p:txBody>
            <a:bodyPr wrap="square" rtlCol="0" anchor="t">
              <a:spAutoFit/>
            </a:bodyPr>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A&gt;1                     </a:t>
              </a:r>
              <a:endParaRPr kumimoji="1"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B=0 </a:t>
              </a:r>
              <a:endParaRPr kumimoji="1"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A=2 </a:t>
              </a:r>
              <a:endParaRPr kumimoji="1"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X&gt;1</a:t>
              </a:r>
              <a:endParaRPr kumimoji="1" lang="en-US" altLang="zh-CN" sz="3200" b="1" kern="0" noProof="0" dirty="0" smtClean="0">
                <a:ln>
                  <a:noFill/>
                </a:ln>
                <a:effectLst/>
                <a:uLnTx/>
                <a:uFillTx/>
                <a:latin typeface="宋体" pitchFamily="2" charset="-122"/>
                <a:sym typeface="+mn-ea"/>
              </a:endParaRPr>
            </a:p>
          </p:txBody>
        </p:sp>
      </p:grpSp>
      <p:grpSp>
        <p:nvGrpSpPr>
          <p:cNvPr id="10" name="组合 9"/>
          <p:cNvGrpSpPr/>
          <p:nvPr/>
        </p:nvGrpSpPr>
        <p:grpSpPr>
          <a:xfrm>
            <a:off x="5354320" y="3310890"/>
            <a:ext cx="1254760" cy="2747645"/>
            <a:chOff x="4361" y="5214"/>
            <a:chExt cx="1976" cy="4327"/>
          </a:xfrm>
        </p:grpSpPr>
        <p:grpSp>
          <p:nvGrpSpPr>
            <p:cNvPr id="11" name="Group 17"/>
            <p:cNvGrpSpPr/>
            <p:nvPr/>
          </p:nvGrpSpPr>
          <p:grpSpPr>
            <a:xfrm>
              <a:off x="4361" y="5563"/>
              <a:ext cx="1855" cy="3630"/>
              <a:chOff x="204" y="2296"/>
              <a:chExt cx="680" cy="1134"/>
            </a:xfrm>
          </p:grpSpPr>
          <p:sp>
            <p:nvSpPr>
              <p:cNvPr id="12" name="AutoShape 9"/>
              <p:cNvSpPr/>
              <p:nvPr/>
            </p:nvSpPr>
            <p:spPr>
              <a:xfrm>
                <a:off x="204" y="2296"/>
                <a:ext cx="91" cy="1134"/>
              </a:xfrm>
              <a:prstGeom prst="leftBracket">
                <a:avLst>
                  <a:gd name="adj" fmla="val 103846"/>
                </a:avLst>
              </a:prstGeom>
              <a:noFill/>
              <a:ln w="317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13" name="AutoShape 10"/>
              <p:cNvSpPr/>
              <p:nvPr/>
            </p:nvSpPr>
            <p:spPr>
              <a:xfrm>
                <a:off x="793" y="2296"/>
                <a:ext cx="91" cy="1134"/>
              </a:xfrm>
              <a:prstGeom prst="rightBracket">
                <a:avLst>
                  <a:gd name="adj" fmla="val 103846"/>
                </a:avLst>
              </a:prstGeom>
              <a:noFill/>
              <a:ln w="317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grpSp>
        <p:sp>
          <p:nvSpPr>
            <p:cNvPr id="14" name="文本框 13"/>
            <p:cNvSpPr txBox="1"/>
            <p:nvPr/>
          </p:nvSpPr>
          <p:spPr>
            <a:xfrm>
              <a:off x="4609" y="5214"/>
              <a:ext cx="1728" cy="4327"/>
            </a:xfrm>
            <a:prstGeom prst="rect">
              <a:avLst/>
            </a:prstGeom>
            <a:noFill/>
          </p:spPr>
          <p:txBody>
            <a:bodyPr wrap="square" rtlCol="0" anchor="t">
              <a:spAutoFit/>
            </a:bodyPr>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T1                     </a:t>
              </a:r>
              <a:endParaRPr kumimoji="1"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T2 </a:t>
              </a:r>
              <a:endParaRPr kumimoji="1"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T3 </a:t>
              </a:r>
              <a:endParaRPr kumimoji="1"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T4</a:t>
              </a:r>
              <a:endParaRPr kumimoji="1" lang="en-US" altLang="zh-CN" sz="3200" b="1" kern="0" noProof="0" dirty="0" smtClean="0">
                <a:ln>
                  <a:noFill/>
                </a:ln>
                <a:effectLst/>
                <a:uLnTx/>
                <a:uFillTx/>
                <a:latin typeface="宋体" pitchFamily="2" charset="-122"/>
                <a:sym typeface="+mn-ea"/>
              </a:endParaRPr>
            </a:p>
          </p:txBody>
        </p:sp>
      </p:grpSp>
      <p:grpSp>
        <p:nvGrpSpPr>
          <p:cNvPr id="15" name="组合 14"/>
          <p:cNvGrpSpPr/>
          <p:nvPr/>
        </p:nvGrpSpPr>
        <p:grpSpPr>
          <a:xfrm>
            <a:off x="7939405" y="3310890"/>
            <a:ext cx="1177925" cy="2747645"/>
            <a:chOff x="4361" y="5214"/>
            <a:chExt cx="1855" cy="4327"/>
          </a:xfrm>
        </p:grpSpPr>
        <p:grpSp>
          <p:nvGrpSpPr>
            <p:cNvPr id="16" name="Group 17"/>
            <p:cNvGrpSpPr/>
            <p:nvPr/>
          </p:nvGrpSpPr>
          <p:grpSpPr>
            <a:xfrm>
              <a:off x="4361" y="5563"/>
              <a:ext cx="1855" cy="3630"/>
              <a:chOff x="204" y="2296"/>
              <a:chExt cx="680" cy="1134"/>
            </a:xfrm>
          </p:grpSpPr>
          <p:sp>
            <p:nvSpPr>
              <p:cNvPr id="17" name="AutoShape 9"/>
              <p:cNvSpPr/>
              <p:nvPr/>
            </p:nvSpPr>
            <p:spPr>
              <a:xfrm>
                <a:off x="204" y="2296"/>
                <a:ext cx="91" cy="1134"/>
              </a:xfrm>
              <a:prstGeom prst="leftBracket">
                <a:avLst>
                  <a:gd name="adj" fmla="val 103846"/>
                </a:avLst>
              </a:prstGeom>
              <a:noFill/>
              <a:ln w="317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18" name="AutoShape 10"/>
              <p:cNvSpPr/>
              <p:nvPr/>
            </p:nvSpPr>
            <p:spPr>
              <a:xfrm>
                <a:off x="793" y="2296"/>
                <a:ext cx="91" cy="1134"/>
              </a:xfrm>
              <a:prstGeom prst="rightBracket">
                <a:avLst>
                  <a:gd name="adj" fmla="val 103846"/>
                </a:avLst>
              </a:prstGeom>
              <a:noFill/>
              <a:ln w="3175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grpSp>
        <p:sp>
          <p:nvSpPr>
            <p:cNvPr id="19" name="文本框 18"/>
            <p:cNvSpPr txBox="1"/>
            <p:nvPr/>
          </p:nvSpPr>
          <p:spPr>
            <a:xfrm>
              <a:off x="4609" y="5214"/>
              <a:ext cx="1468" cy="4327"/>
            </a:xfrm>
            <a:prstGeom prst="rect">
              <a:avLst/>
            </a:prstGeom>
            <a:noFill/>
          </p:spPr>
          <p:txBody>
            <a:bodyPr wrap="square" rtlCol="0" anchor="t">
              <a:spAutoFit/>
            </a:bodyPr>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F1                     </a:t>
              </a:r>
              <a:endParaRPr kumimoji="1"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F2 </a:t>
              </a:r>
              <a:endParaRPr kumimoji="1"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F3 </a:t>
              </a:r>
              <a:endParaRPr kumimoji="1" lang="en-US" altLang="zh-CN" sz="3200" b="1" i="0" u="none" strike="noStrike" kern="0" cap="none" spc="0" normalizeH="0" baseline="0" noProof="0" dirty="0" smtClean="0">
                <a:ln>
                  <a:noFill/>
                </a:ln>
                <a:solidFill>
                  <a:schemeClr val="tx1"/>
                </a:solidFill>
                <a:effectLst/>
                <a:uLnTx/>
                <a:uFillTx/>
                <a:latin typeface="宋体" pitchFamily="2" charset="-122"/>
                <a:ea typeface="+mn-ea"/>
                <a:cs typeface="+mn-cs"/>
              </a:endParaRPr>
            </a:p>
            <a:p>
              <a:pPr marL="342900" marR="0" lvl="0" indent="-342900" algn="l"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defRPr/>
              </a:pPr>
              <a:r>
                <a:rPr kumimoji="1" lang="en-US" altLang="zh-CN" sz="3200" b="1" kern="0" noProof="0" dirty="0" smtClean="0">
                  <a:ln>
                    <a:noFill/>
                  </a:ln>
                  <a:effectLst/>
                  <a:uLnTx/>
                  <a:uFillTx/>
                  <a:latin typeface="宋体" pitchFamily="2" charset="-122"/>
                  <a:sym typeface="+mn-ea"/>
                </a:rPr>
                <a:t>F4</a:t>
              </a:r>
              <a:endParaRPr kumimoji="1" lang="en-US" altLang="zh-CN" sz="3200" b="1" kern="0" noProof="0" dirty="0" smtClean="0">
                <a:ln>
                  <a:noFill/>
                </a:ln>
                <a:effectLst/>
                <a:uLnTx/>
                <a:uFillTx/>
                <a:latin typeface="宋体" pitchFamily="2" charset="-122"/>
                <a:sym typeface="+mn-ea"/>
              </a:endParaRPr>
            </a:p>
          </p:txBody>
        </p:sp>
      </p:grpSp>
    </p:spTree>
  </p:cSld>
  <p:clrMapOvr>
    <a:masterClrMapping/>
  </p:clrMapOvr>
  <p:transition advTm="36034"/>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③</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条件覆盖（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CC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2496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339340" y="1017270"/>
            <a:ext cx="7981315" cy="75565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600" dirty="0">
                <a:solidFill>
                  <a:schemeClr val="tx1">
                    <a:lumMod val="85000"/>
                    <a:lumOff val="15000"/>
                  </a:schemeClr>
                </a:solidFill>
                <a:latin typeface="微软雅黑" charset="0"/>
                <a:ea typeface="微软雅黑" charset="0"/>
                <a:cs typeface="+mn-ea"/>
                <a:sym typeface="+mn-ea"/>
              </a:rPr>
              <a:t>满足条件覆盖的一组测试用例</a:t>
            </a:r>
            <a:endParaRPr kumimoji="1" lang="zh-CN" altLang="en-US" sz="3600" dirty="0">
              <a:solidFill>
                <a:schemeClr val="tx1">
                  <a:lumMod val="85000"/>
                  <a:lumOff val="15000"/>
                </a:schemeClr>
              </a:solidFill>
              <a:latin typeface="微软雅黑" charset="0"/>
              <a:ea typeface="微软雅黑" charset="0"/>
              <a:cs typeface="+mn-ea"/>
              <a:sym typeface="+mn-ea"/>
            </a:endParaRPr>
          </a:p>
        </p:txBody>
      </p:sp>
      <p:graphicFrame>
        <p:nvGraphicFramePr>
          <p:cNvPr id="480426" name="Group 170"/>
          <p:cNvGraphicFramePr>
            <a:graphicFrameLocks noGrp="1"/>
          </p:cNvGraphicFramePr>
          <p:nvPr>
            <p:ph sz="half" idx="1"/>
          </p:nvPr>
        </p:nvGraphicFramePr>
        <p:xfrm>
          <a:off x="838200" y="3128010"/>
          <a:ext cx="10515600" cy="2402421"/>
        </p:xfrm>
        <a:graphic>
          <a:graphicData uri="http://schemas.openxmlformats.org/drawingml/2006/table">
            <a:tbl>
              <a:tblPr/>
              <a:tblGrid>
                <a:gridCol w="1710055"/>
                <a:gridCol w="1899285"/>
                <a:gridCol w="1584960"/>
                <a:gridCol w="2237740"/>
                <a:gridCol w="3083560"/>
              </a:tblGrid>
              <a:tr h="756285">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3200" b="0" i="0" u="none" strike="noStrike" cap="none" normalizeH="0" baseline="0" dirty="0" smtClean="0">
                        <a:ln>
                          <a:noFill/>
                        </a:ln>
                        <a:solidFill>
                          <a:schemeClr val="tx1"/>
                        </a:solidFill>
                        <a:effectLst/>
                        <a:latin typeface="Arial" panose="020B0704020202020204" pitchFamily="34" charset="0"/>
                        <a:ea typeface="华文行楷"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A  B  X</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路径</a:t>
                      </a:r>
                      <a:endPar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覆盖分支</a:t>
                      </a:r>
                      <a:endPar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覆盖条件</a:t>
                      </a:r>
                      <a:endPar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68">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Case5</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2  1  1</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a b e</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4000" b="1" i="0" u="none" strike="noStrike" cap="none" normalizeH="0" baseline="0" smtClean="0">
                          <a:ln>
                            <a:noFill/>
                          </a:ln>
                          <a:solidFill>
                            <a:schemeClr val="tx1"/>
                          </a:solidFill>
                          <a:effectLst/>
                          <a:latin typeface="Arial" panose="020B0704020202020204" pitchFamily="34" charset="0"/>
                          <a:ea typeface="华文行楷" pitchFamily="2" charset="-122"/>
                        </a:rPr>
                        <a:t>b e</a:t>
                      </a:r>
                      <a:endParaRPr kumimoji="1" lang="en-US" altLang="zh-CN" sz="4000" b="1"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dirty="0" smtClean="0">
                          <a:ln>
                            <a:noFill/>
                          </a:ln>
                          <a:solidFill>
                            <a:schemeClr val="tx1"/>
                          </a:solidFill>
                          <a:effectLst/>
                          <a:latin typeface="Arial" panose="020B0704020202020204" pitchFamily="34" charset="0"/>
                          <a:ea typeface="华文行楷" pitchFamily="2" charset="-122"/>
                        </a:rPr>
                        <a:t>T1 </a:t>
                      </a:r>
                      <a:r>
                        <a:rPr kumimoji="1" lang="en-US" altLang="zh-CN" sz="3200" b="0" i="0" u="none" strike="noStrike" cap="none" normalizeH="0" baseline="0" dirty="0" smtClean="0">
                          <a:ln>
                            <a:noFill/>
                          </a:ln>
                          <a:solidFill>
                            <a:srgbClr val="FF0000"/>
                          </a:solidFill>
                          <a:effectLst/>
                          <a:latin typeface="Arial" panose="020B0704020202020204" pitchFamily="34" charset="0"/>
                          <a:ea typeface="华文行楷" pitchFamily="2" charset="-122"/>
                        </a:rPr>
                        <a:t>F2 </a:t>
                      </a:r>
                      <a:r>
                        <a:rPr kumimoji="1" lang="en-US" altLang="zh-CN" sz="3200" b="0" i="0" u="none" strike="noStrike" cap="none" normalizeH="0" baseline="0" dirty="0" smtClean="0">
                          <a:ln>
                            <a:noFill/>
                          </a:ln>
                          <a:solidFill>
                            <a:schemeClr val="tx1"/>
                          </a:solidFill>
                          <a:effectLst/>
                          <a:latin typeface="Arial" panose="020B0704020202020204" pitchFamily="34" charset="0"/>
                          <a:ea typeface="华文行楷" pitchFamily="2" charset="-122"/>
                        </a:rPr>
                        <a:t>T3 </a:t>
                      </a:r>
                      <a:r>
                        <a:rPr kumimoji="1" lang="en-US" altLang="zh-CN" sz="3200" b="0" i="0" u="none" strike="noStrike" cap="none" normalizeH="0" baseline="0" dirty="0" smtClean="0">
                          <a:ln>
                            <a:noFill/>
                          </a:ln>
                          <a:solidFill>
                            <a:srgbClr val="FF0000"/>
                          </a:solidFill>
                          <a:effectLst/>
                          <a:latin typeface="Arial" panose="020B0704020202020204" pitchFamily="34" charset="0"/>
                          <a:ea typeface="华文行楷" pitchFamily="2" charset="-122"/>
                        </a:rPr>
                        <a:t>F4</a:t>
                      </a:r>
                      <a:endParaRPr kumimoji="1" lang="en-US" altLang="zh-CN" sz="3200" b="0" i="0" u="none" strike="noStrike" cap="none" normalizeH="0" baseline="0" dirty="0" smtClean="0">
                        <a:ln>
                          <a:noFill/>
                        </a:ln>
                        <a:solidFill>
                          <a:srgbClr val="FF0000"/>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68">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Case6</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1  0  3</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a b e</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4000" b="1" i="0" u="none" strike="noStrike" cap="none" normalizeH="0" baseline="0" smtClean="0">
                          <a:ln>
                            <a:noFill/>
                          </a:ln>
                          <a:solidFill>
                            <a:schemeClr val="tx1"/>
                          </a:solidFill>
                          <a:effectLst/>
                          <a:latin typeface="Arial" panose="020B0704020202020204" pitchFamily="34" charset="0"/>
                          <a:ea typeface="华文行楷" pitchFamily="2" charset="-122"/>
                        </a:rPr>
                        <a:t>b e</a:t>
                      </a:r>
                      <a:endParaRPr kumimoji="1" lang="en-US" altLang="zh-CN" sz="4000" b="1"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dirty="0" smtClean="0">
                          <a:ln>
                            <a:noFill/>
                          </a:ln>
                          <a:solidFill>
                            <a:srgbClr val="FF0000"/>
                          </a:solidFill>
                          <a:effectLst/>
                          <a:latin typeface="Arial" panose="020B0704020202020204" pitchFamily="34" charset="0"/>
                          <a:ea typeface="华文行楷" pitchFamily="2" charset="-122"/>
                        </a:rPr>
                        <a:t>F1</a:t>
                      </a:r>
                      <a:r>
                        <a:rPr kumimoji="1" lang="en-US" altLang="zh-CN" sz="3200" b="0" i="0" u="none" strike="noStrike" cap="none" normalizeH="0" baseline="0" dirty="0" smtClean="0">
                          <a:ln>
                            <a:noFill/>
                          </a:ln>
                          <a:solidFill>
                            <a:schemeClr val="tx1"/>
                          </a:solidFill>
                          <a:effectLst/>
                          <a:latin typeface="Arial" panose="020B0704020202020204" pitchFamily="34" charset="0"/>
                          <a:ea typeface="华文行楷" pitchFamily="2" charset="-122"/>
                        </a:rPr>
                        <a:t> T2 </a:t>
                      </a:r>
                      <a:r>
                        <a:rPr kumimoji="1" lang="en-US" altLang="zh-CN" sz="3200" b="0" i="0" u="none" strike="noStrike" cap="none" normalizeH="0" baseline="0" dirty="0" smtClean="0">
                          <a:ln>
                            <a:noFill/>
                          </a:ln>
                          <a:solidFill>
                            <a:srgbClr val="FF0000"/>
                          </a:solidFill>
                          <a:effectLst/>
                          <a:latin typeface="Arial" panose="020B0704020202020204" pitchFamily="34" charset="0"/>
                          <a:ea typeface="华文行楷" pitchFamily="2" charset="-122"/>
                        </a:rPr>
                        <a:t>F3 </a:t>
                      </a:r>
                      <a:r>
                        <a:rPr kumimoji="1" lang="en-US" altLang="zh-CN" sz="3200" b="0" i="0" u="none" strike="noStrike" cap="none" normalizeH="0" baseline="0" dirty="0" smtClean="0">
                          <a:ln>
                            <a:noFill/>
                          </a:ln>
                          <a:solidFill>
                            <a:schemeClr val="tx1"/>
                          </a:solidFill>
                          <a:effectLst/>
                          <a:latin typeface="Arial" panose="020B0704020202020204" pitchFamily="34" charset="0"/>
                          <a:ea typeface="华文行楷" pitchFamily="2" charset="-122"/>
                        </a:rPr>
                        <a:t>T4</a:t>
                      </a:r>
                      <a:endParaRPr kumimoji="1" lang="en-US" altLang="zh-CN" sz="3200" b="0" i="0" u="none" strike="noStrike" cap="none" normalizeH="0" baseline="0" dirty="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文本框 4"/>
          <p:cNvSpPr txBox="1"/>
          <p:nvPr/>
        </p:nvSpPr>
        <p:spPr>
          <a:xfrm>
            <a:off x="2672080" y="1873250"/>
            <a:ext cx="7177405" cy="823595"/>
          </a:xfrm>
          <a:prstGeom prst="rect">
            <a:avLst/>
          </a:prstGeom>
          <a:noFill/>
        </p:spPr>
        <p:txBody>
          <a:bodyPr wrap="square" rtlCol="0" anchor="t">
            <a:spAutoFit/>
          </a:bodyPr>
          <a:p>
            <a:pPr lvl="0" indent="0" algn="just">
              <a:lnSpc>
                <a:spcPct val="170000"/>
              </a:lnSpc>
              <a:buClr>
                <a:srgbClr val="000000"/>
              </a:buClr>
              <a:buFont typeface="Arial" panose="020B0704020202020204" pitchFamily="34" charset="0"/>
              <a:buNone/>
            </a:pPr>
            <a:r>
              <a:rPr lang="zh-CN" altLang="en-US" sz="2800">
                <a:latin typeface="微软雅黑" charset="-122"/>
                <a:ea typeface="微软雅黑" charset="-122"/>
                <a:sym typeface="+mn-ea"/>
              </a:rPr>
              <a:t>四个条件：</a:t>
            </a:r>
            <a:r>
              <a:rPr lang="en-US" altLang="zh-CN" sz="2800">
                <a:latin typeface="微软雅黑" charset="-122"/>
                <a:ea typeface="微软雅黑" charset="-122"/>
                <a:sym typeface="+mn-ea"/>
              </a:rPr>
              <a:t>A&gt;1</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 B==0</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A==2</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X&gt;1</a:t>
            </a:r>
            <a:endParaRPr lang="en-US" altLang="zh-CN" sz="2800">
              <a:latin typeface="微软雅黑" charset="-122"/>
              <a:ea typeface="微软雅黑" charset="-122"/>
              <a:sym typeface="+mn-ea"/>
            </a:endParaRPr>
          </a:p>
        </p:txBody>
      </p:sp>
    </p:spTree>
  </p:cSld>
  <p:clrMapOvr>
    <a:masterClrMapping/>
  </p:clrMapOvr>
  <p:transition advTm="36034"/>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8146" name="Rectangle 2"/>
          <p:cNvSpPr>
            <a:spLocks noGrp="1"/>
          </p:cNvSpPr>
          <p:nvPr>
            <p:ph type="title"/>
          </p:nvPr>
        </p:nvSpPr>
        <p:spPr>
          <a:xfrm>
            <a:off x="709613" y="714058"/>
            <a:ext cx="6156325" cy="1008062"/>
          </a:xfrm>
          <a:solidFill>
            <a:schemeClr val="bg1">
              <a:alpha val="100000"/>
            </a:schemeClr>
          </a:solidFill>
        </p:spPr>
        <p:txBody>
          <a:bodyPr vert="horz" wrap="square" lIns="91440" tIns="45720" rIns="91440" bIns="45720" anchor="b" anchorCtr="0"/>
          <a:p>
            <a:pPr eaLnBrk="1" hangingPunct="1">
              <a:lnSpc>
                <a:spcPct val="125000"/>
              </a:lnSpc>
            </a:pPr>
            <a:r>
              <a:rPr lang="en-US" altLang="zh-CN" sz="2400" b="0" dirty="0"/>
              <a:t>  </a:t>
            </a:r>
            <a:r>
              <a:rPr lang="en-US" altLang="zh-CN" sz="2400" dirty="0">
                <a:solidFill>
                  <a:srgbClr val="FF0000"/>
                </a:solidFill>
              </a:rPr>
              <a:t>Case5</a:t>
            </a:r>
            <a:r>
              <a:rPr lang="zh-CN" altLang="en-US" sz="2400" dirty="0">
                <a:solidFill>
                  <a:srgbClr val="FF0000"/>
                </a:solidFill>
              </a:rPr>
              <a:t>：</a:t>
            </a:r>
            <a:r>
              <a:rPr lang="en-US" altLang="zh-CN" sz="2400" dirty="0">
                <a:solidFill>
                  <a:srgbClr val="FF0000"/>
                </a:solidFill>
              </a:rPr>
              <a:t>A=2, B=1, X=1</a:t>
            </a:r>
            <a:r>
              <a:rPr lang="en-US" altLang="zh-CN" sz="2400" dirty="0"/>
              <a:t> </a:t>
            </a:r>
            <a:br>
              <a:rPr lang="en-US" altLang="zh-CN" sz="2400" dirty="0"/>
            </a:br>
            <a:r>
              <a:rPr lang="en-US" altLang="zh-CN" sz="2400" dirty="0"/>
              <a:t>  </a:t>
            </a:r>
            <a:r>
              <a:rPr lang="en-US" altLang="zh-CN" sz="2400" dirty="0">
                <a:solidFill>
                  <a:srgbClr val="0000FF"/>
                </a:solidFill>
              </a:rPr>
              <a:t>Case6</a:t>
            </a:r>
            <a:r>
              <a:rPr lang="zh-CN" altLang="en-US" sz="2400" dirty="0">
                <a:solidFill>
                  <a:srgbClr val="0000FF"/>
                </a:solidFill>
              </a:rPr>
              <a:t>：</a:t>
            </a:r>
            <a:r>
              <a:rPr lang="en-US" altLang="zh-CN" sz="2400" dirty="0">
                <a:solidFill>
                  <a:srgbClr val="0000FF"/>
                </a:solidFill>
              </a:rPr>
              <a:t>A=1, B=0, X=3</a:t>
            </a:r>
            <a:endParaRPr lang="en-US" altLang="zh-CN" sz="2400" dirty="0">
              <a:solidFill>
                <a:srgbClr val="0000FF"/>
              </a:solidFill>
            </a:endParaRPr>
          </a:p>
        </p:txBody>
      </p:sp>
      <p:grpSp>
        <p:nvGrpSpPr>
          <p:cNvPr id="40963" name="Group 47"/>
          <p:cNvGrpSpPr/>
          <p:nvPr/>
        </p:nvGrpSpPr>
        <p:grpSpPr>
          <a:xfrm>
            <a:off x="2927350" y="2039938"/>
            <a:ext cx="6127750" cy="3721100"/>
            <a:chOff x="884" y="786"/>
            <a:chExt cx="3860" cy="2344"/>
          </a:xfrm>
        </p:grpSpPr>
        <p:sp>
          <p:nvSpPr>
            <p:cNvPr id="41022" name="Line 10"/>
            <p:cNvSpPr/>
            <p:nvPr/>
          </p:nvSpPr>
          <p:spPr>
            <a:xfrm flipH="1">
              <a:off x="897" y="791"/>
              <a:ext cx="442" cy="0"/>
            </a:xfrm>
            <a:prstGeom prst="line">
              <a:avLst/>
            </a:prstGeom>
            <a:ln w="19050" cap="flat" cmpd="sng">
              <a:solidFill>
                <a:schemeClr val="tx1"/>
              </a:solidFill>
              <a:prstDash val="solid"/>
              <a:headEnd type="none" w="med" len="med"/>
              <a:tailEnd type="none" w="med" len="med"/>
            </a:ln>
          </p:spPr>
        </p:sp>
        <p:sp>
          <p:nvSpPr>
            <p:cNvPr id="41023" name="Line 11"/>
            <p:cNvSpPr/>
            <p:nvPr/>
          </p:nvSpPr>
          <p:spPr>
            <a:xfrm flipV="1">
              <a:off x="884" y="1533"/>
              <a:ext cx="1755" cy="1"/>
            </a:xfrm>
            <a:prstGeom prst="line">
              <a:avLst/>
            </a:prstGeom>
            <a:ln w="19050" cap="flat" cmpd="sng">
              <a:solidFill>
                <a:schemeClr val="tx1"/>
              </a:solidFill>
              <a:prstDash val="solid"/>
              <a:headEnd type="none" w="med" len="med"/>
              <a:tailEnd type="none" w="med" len="med"/>
            </a:ln>
          </p:spPr>
        </p:sp>
        <p:sp>
          <p:nvSpPr>
            <p:cNvPr id="41024" name="Line 13"/>
            <p:cNvSpPr/>
            <p:nvPr/>
          </p:nvSpPr>
          <p:spPr>
            <a:xfrm flipV="1">
              <a:off x="3780" y="2076"/>
              <a:ext cx="964" cy="0"/>
            </a:xfrm>
            <a:prstGeom prst="line">
              <a:avLst/>
            </a:prstGeom>
            <a:ln w="19050" cap="flat" cmpd="sng">
              <a:solidFill>
                <a:schemeClr val="tx1"/>
              </a:solidFill>
              <a:prstDash val="solid"/>
              <a:headEnd type="none" w="med" len="med"/>
              <a:tailEnd type="none" w="med" len="med"/>
            </a:ln>
          </p:spPr>
        </p:sp>
        <p:sp>
          <p:nvSpPr>
            <p:cNvPr id="41025" name="Line 19"/>
            <p:cNvSpPr/>
            <p:nvPr/>
          </p:nvSpPr>
          <p:spPr>
            <a:xfrm flipV="1">
              <a:off x="2681" y="2812"/>
              <a:ext cx="2063" cy="10"/>
            </a:xfrm>
            <a:prstGeom prst="line">
              <a:avLst/>
            </a:prstGeom>
            <a:ln w="19050" cap="flat" cmpd="sng">
              <a:solidFill>
                <a:schemeClr val="tx1"/>
              </a:solidFill>
              <a:prstDash val="solid"/>
              <a:headEnd type="none" w="med" len="med"/>
              <a:tailEnd type="none" w="med" len="med"/>
            </a:ln>
          </p:spPr>
        </p:sp>
        <p:sp>
          <p:nvSpPr>
            <p:cNvPr id="41026" name="Line 37"/>
            <p:cNvSpPr/>
            <p:nvPr/>
          </p:nvSpPr>
          <p:spPr>
            <a:xfrm>
              <a:off x="884" y="786"/>
              <a:ext cx="0" cy="747"/>
            </a:xfrm>
            <a:prstGeom prst="line">
              <a:avLst/>
            </a:prstGeom>
            <a:ln w="19050" cap="flat" cmpd="sng">
              <a:solidFill>
                <a:schemeClr val="tx1"/>
              </a:solidFill>
              <a:prstDash val="solid"/>
              <a:headEnd type="none" w="med" len="med"/>
              <a:tailEnd type="none" w="med" len="med"/>
            </a:ln>
          </p:spPr>
        </p:sp>
        <p:sp>
          <p:nvSpPr>
            <p:cNvPr id="41027" name="Line 38"/>
            <p:cNvSpPr/>
            <p:nvPr/>
          </p:nvSpPr>
          <p:spPr>
            <a:xfrm>
              <a:off x="4732" y="2084"/>
              <a:ext cx="0" cy="314"/>
            </a:xfrm>
            <a:prstGeom prst="line">
              <a:avLst/>
            </a:prstGeom>
            <a:ln w="19050" cap="flat" cmpd="sng">
              <a:solidFill>
                <a:schemeClr val="tx1"/>
              </a:solidFill>
              <a:prstDash val="solid"/>
              <a:headEnd type="none" w="med" len="med"/>
              <a:tailEnd type="triangle" w="lg" len="lg"/>
            </a:ln>
          </p:spPr>
        </p:sp>
        <p:sp>
          <p:nvSpPr>
            <p:cNvPr id="41028" name="Line 39"/>
            <p:cNvSpPr/>
            <p:nvPr/>
          </p:nvSpPr>
          <p:spPr>
            <a:xfrm>
              <a:off x="4732" y="2673"/>
              <a:ext cx="0" cy="118"/>
            </a:xfrm>
            <a:prstGeom prst="line">
              <a:avLst/>
            </a:prstGeom>
            <a:ln w="19050" cap="flat" cmpd="sng">
              <a:solidFill>
                <a:schemeClr val="tx1"/>
              </a:solidFill>
              <a:prstDash val="solid"/>
              <a:headEnd type="none" w="med" len="med"/>
              <a:tailEnd type="none" w="med" len="med"/>
            </a:ln>
          </p:spPr>
        </p:sp>
        <p:sp>
          <p:nvSpPr>
            <p:cNvPr id="41029" name="Line 40"/>
            <p:cNvSpPr/>
            <p:nvPr/>
          </p:nvSpPr>
          <p:spPr>
            <a:xfrm>
              <a:off x="2623" y="1533"/>
              <a:ext cx="0" cy="275"/>
            </a:xfrm>
            <a:prstGeom prst="line">
              <a:avLst/>
            </a:prstGeom>
            <a:ln w="19050" cap="flat" cmpd="sng">
              <a:solidFill>
                <a:schemeClr val="tx1"/>
              </a:solidFill>
              <a:prstDash val="solid"/>
              <a:headEnd type="none" w="med" len="med"/>
              <a:tailEnd type="triangle" w="lg" len="lg"/>
            </a:ln>
          </p:spPr>
        </p:sp>
        <p:sp>
          <p:nvSpPr>
            <p:cNvPr id="41030" name="Line 41"/>
            <p:cNvSpPr/>
            <p:nvPr/>
          </p:nvSpPr>
          <p:spPr>
            <a:xfrm>
              <a:off x="2706" y="2830"/>
              <a:ext cx="0" cy="300"/>
            </a:xfrm>
            <a:prstGeom prst="line">
              <a:avLst/>
            </a:prstGeom>
            <a:ln w="19050" cap="flat" cmpd="sng">
              <a:solidFill>
                <a:schemeClr val="tx1"/>
              </a:solidFill>
              <a:prstDash val="solid"/>
              <a:headEnd type="none" w="med" len="med"/>
              <a:tailEnd type="triangle" w="lg" len="lg"/>
            </a:ln>
          </p:spPr>
        </p:sp>
      </p:grpSp>
      <p:grpSp>
        <p:nvGrpSpPr>
          <p:cNvPr id="3" name="Group 72"/>
          <p:cNvGrpSpPr/>
          <p:nvPr/>
        </p:nvGrpSpPr>
        <p:grpSpPr>
          <a:xfrm>
            <a:off x="2921000" y="931863"/>
            <a:ext cx="6127750" cy="4873625"/>
            <a:chOff x="884" y="73"/>
            <a:chExt cx="3860" cy="3070"/>
          </a:xfrm>
        </p:grpSpPr>
        <p:sp>
          <p:nvSpPr>
            <p:cNvPr id="41011" name="Line 34"/>
            <p:cNvSpPr/>
            <p:nvPr/>
          </p:nvSpPr>
          <p:spPr>
            <a:xfrm>
              <a:off x="2608" y="73"/>
              <a:ext cx="0" cy="432"/>
            </a:xfrm>
            <a:prstGeom prst="line">
              <a:avLst/>
            </a:prstGeom>
            <a:ln w="38100" cap="flat" cmpd="sng">
              <a:solidFill>
                <a:srgbClr val="FF0000"/>
              </a:solidFill>
              <a:prstDash val="solid"/>
              <a:headEnd type="none" w="med" len="med"/>
              <a:tailEnd type="triangle" w="lg" len="lg"/>
            </a:ln>
          </p:spPr>
        </p:sp>
        <p:grpSp>
          <p:nvGrpSpPr>
            <p:cNvPr id="41012" name="Group 48"/>
            <p:cNvGrpSpPr/>
            <p:nvPr/>
          </p:nvGrpSpPr>
          <p:grpSpPr>
            <a:xfrm>
              <a:off x="884" y="799"/>
              <a:ext cx="3860" cy="2344"/>
              <a:chOff x="884" y="786"/>
              <a:chExt cx="3860" cy="2344"/>
            </a:xfrm>
          </p:grpSpPr>
          <p:sp>
            <p:nvSpPr>
              <p:cNvPr id="41013" name="Line 49"/>
              <p:cNvSpPr/>
              <p:nvPr/>
            </p:nvSpPr>
            <p:spPr>
              <a:xfrm flipH="1">
                <a:off x="897" y="791"/>
                <a:ext cx="442" cy="0"/>
              </a:xfrm>
              <a:prstGeom prst="line">
                <a:avLst/>
              </a:prstGeom>
              <a:ln w="38100" cap="flat" cmpd="sng">
                <a:solidFill>
                  <a:srgbClr val="FF0000"/>
                </a:solidFill>
                <a:prstDash val="solid"/>
                <a:headEnd type="none" w="med" len="med"/>
                <a:tailEnd type="none" w="med" len="med"/>
              </a:ln>
            </p:spPr>
          </p:sp>
          <p:sp>
            <p:nvSpPr>
              <p:cNvPr id="41014" name="Line 50"/>
              <p:cNvSpPr/>
              <p:nvPr/>
            </p:nvSpPr>
            <p:spPr>
              <a:xfrm flipV="1">
                <a:off x="884" y="1533"/>
                <a:ext cx="1755" cy="1"/>
              </a:xfrm>
              <a:prstGeom prst="line">
                <a:avLst/>
              </a:prstGeom>
              <a:ln w="38100" cap="flat" cmpd="sng">
                <a:solidFill>
                  <a:srgbClr val="FF0000"/>
                </a:solidFill>
                <a:prstDash val="solid"/>
                <a:headEnd type="none" w="med" len="med"/>
                <a:tailEnd type="none" w="med" len="med"/>
              </a:ln>
            </p:spPr>
          </p:sp>
          <p:sp>
            <p:nvSpPr>
              <p:cNvPr id="41015" name="Line 51"/>
              <p:cNvSpPr/>
              <p:nvPr/>
            </p:nvSpPr>
            <p:spPr>
              <a:xfrm flipV="1">
                <a:off x="3780" y="2076"/>
                <a:ext cx="964" cy="0"/>
              </a:xfrm>
              <a:prstGeom prst="line">
                <a:avLst/>
              </a:prstGeom>
              <a:ln w="38100" cap="flat" cmpd="sng">
                <a:solidFill>
                  <a:srgbClr val="FF0000"/>
                </a:solidFill>
                <a:prstDash val="solid"/>
                <a:headEnd type="none" w="med" len="med"/>
                <a:tailEnd type="none" w="med" len="med"/>
              </a:ln>
            </p:spPr>
          </p:sp>
          <p:sp>
            <p:nvSpPr>
              <p:cNvPr id="41016" name="Line 52"/>
              <p:cNvSpPr/>
              <p:nvPr/>
            </p:nvSpPr>
            <p:spPr>
              <a:xfrm flipV="1">
                <a:off x="2681" y="2812"/>
                <a:ext cx="2063" cy="10"/>
              </a:xfrm>
              <a:prstGeom prst="line">
                <a:avLst/>
              </a:prstGeom>
              <a:ln w="38100" cap="flat" cmpd="sng">
                <a:solidFill>
                  <a:srgbClr val="FF0000"/>
                </a:solidFill>
                <a:prstDash val="solid"/>
                <a:headEnd type="none" w="med" len="med"/>
                <a:tailEnd type="none" w="med" len="med"/>
              </a:ln>
            </p:spPr>
          </p:sp>
          <p:sp>
            <p:nvSpPr>
              <p:cNvPr id="41017" name="Line 53"/>
              <p:cNvSpPr/>
              <p:nvPr/>
            </p:nvSpPr>
            <p:spPr>
              <a:xfrm>
                <a:off x="884" y="786"/>
                <a:ext cx="0" cy="747"/>
              </a:xfrm>
              <a:prstGeom prst="line">
                <a:avLst/>
              </a:prstGeom>
              <a:ln w="38100" cap="flat" cmpd="sng">
                <a:solidFill>
                  <a:srgbClr val="FF0000"/>
                </a:solidFill>
                <a:prstDash val="solid"/>
                <a:headEnd type="none" w="med" len="med"/>
                <a:tailEnd type="none" w="med" len="med"/>
              </a:ln>
            </p:spPr>
          </p:sp>
          <p:sp>
            <p:nvSpPr>
              <p:cNvPr id="41018" name="Line 54"/>
              <p:cNvSpPr/>
              <p:nvPr/>
            </p:nvSpPr>
            <p:spPr>
              <a:xfrm>
                <a:off x="4732" y="2084"/>
                <a:ext cx="0" cy="314"/>
              </a:xfrm>
              <a:prstGeom prst="line">
                <a:avLst/>
              </a:prstGeom>
              <a:ln w="38100" cap="flat" cmpd="sng">
                <a:solidFill>
                  <a:srgbClr val="FF0000"/>
                </a:solidFill>
                <a:prstDash val="solid"/>
                <a:headEnd type="none" w="med" len="med"/>
                <a:tailEnd type="triangle" w="lg" len="lg"/>
              </a:ln>
            </p:spPr>
          </p:sp>
          <p:sp>
            <p:nvSpPr>
              <p:cNvPr id="41019" name="Line 55"/>
              <p:cNvSpPr/>
              <p:nvPr/>
            </p:nvSpPr>
            <p:spPr>
              <a:xfrm>
                <a:off x="4732" y="2673"/>
                <a:ext cx="0" cy="118"/>
              </a:xfrm>
              <a:prstGeom prst="line">
                <a:avLst/>
              </a:prstGeom>
              <a:ln w="38100" cap="flat" cmpd="sng">
                <a:solidFill>
                  <a:srgbClr val="FF0000"/>
                </a:solidFill>
                <a:prstDash val="solid"/>
                <a:headEnd type="none" w="med" len="med"/>
                <a:tailEnd type="none" w="med" len="med"/>
              </a:ln>
            </p:spPr>
          </p:sp>
          <p:sp>
            <p:nvSpPr>
              <p:cNvPr id="41020" name="Line 56"/>
              <p:cNvSpPr/>
              <p:nvPr/>
            </p:nvSpPr>
            <p:spPr>
              <a:xfrm>
                <a:off x="2623" y="1533"/>
                <a:ext cx="0" cy="275"/>
              </a:xfrm>
              <a:prstGeom prst="line">
                <a:avLst/>
              </a:prstGeom>
              <a:ln w="38100" cap="flat" cmpd="sng">
                <a:solidFill>
                  <a:srgbClr val="FF0000"/>
                </a:solidFill>
                <a:prstDash val="solid"/>
                <a:headEnd type="none" w="med" len="med"/>
                <a:tailEnd type="triangle" w="lg" len="lg"/>
              </a:ln>
            </p:spPr>
          </p:sp>
          <p:sp>
            <p:nvSpPr>
              <p:cNvPr id="41021" name="Line 57"/>
              <p:cNvSpPr/>
              <p:nvPr/>
            </p:nvSpPr>
            <p:spPr>
              <a:xfrm>
                <a:off x="2706" y="2830"/>
                <a:ext cx="0" cy="300"/>
              </a:xfrm>
              <a:prstGeom prst="line">
                <a:avLst/>
              </a:prstGeom>
              <a:ln w="38100" cap="flat" cmpd="sng">
                <a:solidFill>
                  <a:srgbClr val="FF0000"/>
                </a:solidFill>
                <a:prstDash val="solid"/>
                <a:headEnd type="none" w="med" len="med"/>
                <a:tailEnd type="triangle" w="lg" len="lg"/>
              </a:ln>
            </p:spPr>
          </p:sp>
        </p:grpSp>
      </p:grpSp>
      <p:grpSp>
        <p:nvGrpSpPr>
          <p:cNvPr id="40965" name="Group 71"/>
          <p:cNvGrpSpPr/>
          <p:nvPr/>
        </p:nvGrpSpPr>
        <p:grpSpPr>
          <a:xfrm>
            <a:off x="2992438" y="1123950"/>
            <a:ext cx="6632575" cy="4160838"/>
            <a:chOff x="925" y="117"/>
            <a:chExt cx="4223" cy="2713"/>
          </a:xfrm>
        </p:grpSpPr>
        <p:sp>
          <p:nvSpPr>
            <p:cNvPr id="40980" name="AutoShape 3"/>
            <p:cNvSpPr/>
            <p:nvPr/>
          </p:nvSpPr>
          <p:spPr>
            <a:xfrm>
              <a:off x="1367" y="471"/>
              <a:ext cx="2412" cy="613"/>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(A&gt;1) AND</a:t>
              </a:r>
              <a:r>
                <a:rPr lang="en-US" altLang="zh-CN" sz="2400" b="1" dirty="0">
                  <a:solidFill>
                    <a:srgbClr val="0000FF"/>
                  </a:solidFill>
                  <a:latin typeface="Times New Roman" panose="02020603050405020304" pitchFamily="18" charset="0"/>
                  <a:ea typeface="黑体" pitchFamily="2" charset="-122"/>
                </a:rPr>
                <a:t> </a:t>
              </a:r>
              <a:r>
                <a:rPr lang="en-US" altLang="zh-CN" sz="2400" b="1" dirty="0">
                  <a:latin typeface="Times New Roman" panose="02020603050405020304" pitchFamily="18" charset="0"/>
                  <a:ea typeface="黑体" pitchFamily="2" charset="-122"/>
                </a:rPr>
                <a:t>(B==0)</a:t>
              </a:r>
              <a:endParaRPr lang="en-US" altLang="zh-CN" sz="2400" b="1" dirty="0">
                <a:latin typeface="Times New Roman" panose="02020603050405020304" pitchFamily="18" charset="0"/>
                <a:ea typeface="黑体" pitchFamily="2" charset="-122"/>
              </a:endParaRPr>
            </a:p>
          </p:txBody>
        </p:sp>
        <p:sp>
          <p:nvSpPr>
            <p:cNvPr id="40981" name="AutoShape 4"/>
            <p:cNvSpPr/>
            <p:nvPr/>
          </p:nvSpPr>
          <p:spPr>
            <a:xfrm>
              <a:off x="1406" y="1788"/>
              <a:ext cx="2413" cy="611"/>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(A==2) OR (X&gt;1)</a:t>
              </a:r>
              <a:endParaRPr lang="en-US" altLang="zh-CN" sz="2400" b="1" dirty="0">
                <a:latin typeface="Times New Roman" panose="02020603050405020304" pitchFamily="18" charset="0"/>
                <a:ea typeface="黑体" pitchFamily="2" charset="-122"/>
              </a:endParaRPr>
            </a:p>
          </p:txBody>
        </p:sp>
        <p:grpSp>
          <p:nvGrpSpPr>
            <p:cNvPr id="40982" name="Group 5"/>
            <p:cNvGrpSpPr/>
            <p:nvPr/>
          </p:nvGrpSpPr>
          <p:grpSpPr>
            <a:xfrm>
              <a:off x="2663" y="117"/>
              <a:ext cx="305" cy="315"/>
              <a:chOff x="2562" y="1162"/>
              <a:chExt cx="334" cy="363"/>
            </a:xfrm>
          </p:grpSpPr>
          <p:sp>
            <p:nvSpPr>
              <p:cNvPr id="41009" name="Oval 6"/>
              <p:cNvSpPr/>
              <p:nvPr/>
            </p:nvSpPr>
            <p:spPr>
              <a:xfrm>
                <a:off x="2562" y="1207"/>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41010" name="Rectangle 7"/>
              <p:cNvSpPr/>
              <p:nvPr/>
            </p:nvSpPr>
            <p:spPr>
              <a:xfrm>
                <a:off x="2608" y="1162"/>
                <a:ext cx="288" cy="344"/>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a:t>
                </a:r>
                <a:endParaRPr lang="en-US" altLang="zh-CN" sz="2400" b="1" dirty="0">
                  <a:latin typeface="Times New Roman" panose="02020603050405020304" pitchFamily="18" charset="0"/>
                  <a:ea typeface="黑体" pitchFamily="2" charset="-122"/>
                </a:endParaRPr>
              </a:p>
            </p:txBody>
          </p:sp>
        </p:grpSp>
        <p:sp>
          <p:nvSpPr>
            <p:cNvPr id="40983" name="Rectangle 8"/>
            <p:cNvSpPr/>
            <p:nvPr/>
          </p:nvSpPr>
          <p:spPr>
            <a:xfrm>
              <a:off x="4303" y="1084"/>
              <a:ext cx="845" cy="291"/>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X=X/A</a:t>
              </a:r>
              <a:endParaRPr lang="en-US" altLang="zh-CN" sz="2400" dirty="0">
                <a:ea typeface="宋体" pitchFamily="2" charset="-122"/>
              </a:endParaRPr>
            </a:p>
          </p:txBody>
        </p:sp>
        <p:sp>
          <p:nvSpPr>
            <p:cNvPr id="40984" name="Rectangle 9"/>
            <p:cNvSpPr/>
            <p:nvPr/>
          </p:nvSpPr>
          <p:spPr>
            <a:xfrm>
              <a:off x="4343" y="2375"/>
              <a:ext cx="804" cy="292"/>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X=X+1</a:t>
              </a:r>
              <a:endParaRPr lang="en-US" altLang="zh-CN" sz="2400" dirty="0">
                <a:ea typeface="宋体" pitchFamily="2" charset="-122"/>
              </a:endParaRPr>
            </a:p>
          </p:txBody>
        </p:sp>
        <p:sp>
          <p:nvSpPr>
            <p:cNvPr id="40985" name="Line 12"/>
            <p:cNvSpPr/>
            <p:nvPr/>
          </p:nvSpPr>
          <p:spPr>
            <a:xfrm flipV="1">
              <a:off x="3780" y="792"/>
              <a:ext cx="912" cy="4"/>
            </a:xfrm>
            <a:prstGeom prst="line">
              <a:avLst/>
            </a:prstGeom>
            <a:ln w="19050" cap="flat" cmpd="sng">
              <a:solidFill>
                <a:schemeClr val="tx1"/>
              </a:solidFill>
              <a:prstDash val="solid"/>
              <a:headEnd type="none" w="med" len="med"/>
              <a:tailEnd type="none" w="med" len="med"/>
            </a:ln>
          </p:spPr>
        </p:sp>
        <p:grpSp>
          <p:nvGrpSpPr>
            <p:cNvPr id="40986" name="Group 14"/>
            <p:cNvGrpSpPr/>
            <p:nvPr/>
          </p:nvGrpSpPr>
          <p:grpSpPr>
            <a:xfrm>
              <a:off x="4816" y="1970"/>
              <a:ext cx="290" cy="349"/>
              <a:chOff x="5227" y="2750"/>
              <a:chExt cx="318" cy="402"/>
            </a:xfrm>
          </p:grpSpPr>
          <p:sp>
            <p:nvSpPr>
              <p:cNvPr id="41007" name="Oval 15"/>
              <p:cNvSpPr/>
              <p:nvPr/>
            </p:nvSpPr>
            <p:spPr>
              <a:xfrm>
                <a:off x="5227" y="2834"/>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41008" name="Rectangle 16"/>
              <p:cNvSpPr/>
              <p:nvPr/>
            </p:nvSpPr>
            <p:spPr>
              <a:xfrm>
                <a:off x="5257" y="2750"/>
                <a:ext cx="287" cy="344"/>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e</a:t>
                </a:r>
                <a:endParaRPr lang="en-US" altLang="zh-CN" sz="2400" b="1" dirty="0">
                  <a:latin typeface="Times New Roman" panose="02020603050405020304" pitchFamily="18" charset="0"/>
                  <a:ea typeface="黑体" pitchFamily="2" charset="-122"/>
                </a:endParaRPr>
              </a:p>
            </p:txBody>
          </p:sp>
        </p:grpSp>
        <p:sp>
          <p:nvSpPr>
            <p:cNvPr id="40987" name="Line 17"/>
            <p:cNvSpPr/>
            <p:nvPr/>
          </p:nvSpPr>
          <p:spPr>
            <a:xfrm flipH="1">
              <a:off x="925" y="2076"/>
              <a:ext cx="481" cy="0"/>
            </a:xfrm>
            <a:prstGeom prst="line">
              <a:avLst/>
            </a:prstGeom>
            <a:ln w="12700" cap="flat" cmpd="sng">
              <a:solidFill>
                <a:schemeClr val="tx1"/>
              </a:solidFill>
              <a:prstDash val="solid"/>
              <a:headEnd type="none" w="med" len="med"/>
              <a:tailEnd type="none" w="med" len="med"/>
            </a:ln>
          </p:spPr>
        </p:sp>
        <p:sp>
          <p:nvSpPr>
            <p:cNvPr id="40988" name="Line 18"/>
            <p:cNvSpPr/>
            <p:nvPr/>
          </p:nvSpPr>
          <p:spPr>
            <a:xfrm>
              <a:off x="925" y="2076"/>
              <a:ext cx="0" cy="754"/>
            </a:xfrm>
            <a:prstGeom prst="line">
              <a:avLst/>
            </a:prstGeom>
            <a:ln w="12700" cap="flat" cmpd="sng">
              <a:solidFill>
                <a:schemeClr val="tx1"/>
              </a:solidFill>
              <a:prstDash val="solid"/>
              <a:headEnd type="none" w="med" len="med"/>
              <a:tailEnd type="none" w="med" len="med"/>
            </a:ln>
          </p:spPr>
        </p:sp>
        <p:sp>
          <p:nvSpPr>
            <p:cNvPr id="40989" name="Rectangle 20"/>
            <p:cNvSpPr/>
            <p:nvPr/>
          </p:nvSpPr>
          <p:spPr>
            <a:xfrm>
              <a:off x="964" y="432"/>
              <a:ext cx="263" cy="299"/>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40990" name="Rectangle 21"/>
            <p:cNvSpPr/>
            <p:nvPr/>
          </p:nvSpPr>
          <p:spPr>
            <a:xfrm>
              <a:off x="1132" y="1729"/>
              <a:ext cx="262" cy="299"/>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40991" name="Rectangle 22"/>
            <p:cNvSpPr/>
            <p:nvPr/>
          </p:nvSpPr>
          <p:spPr>
            <a:xfrm>
              <a:off x="3890" y="471"/>
              <a:ext cx="263" cy="299"/>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sp>
          <p:nvSpPr>
            <p:cNvPr id="40992" name="Rectangle 23"/>
            <p:cNvSpPr/>
            <p:nvPr/>
          </p:nvSpPr>
          <p:spPr>
            <a:xfrm>
              <a:off x="3973" y="1753"/>
              <a:ext cx="264" cy="299"/>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grpSp>
          <p:nvGrpSpPr>
            <p:cNvPr id="40993" name="Group 24"/>
            <p:cNvGrpSpPr/>
            <p:nvPr/>
          </p:nvGrpSpPr>
          <p:grpSpPr>
            <a:xfrm>
              <a:off x="951" y="980"/>
              <a:ext cx="305" cy="316"/>
              <a:chOff x="657" y="1933"/>
              <a:chExt cx="334" cy="364"/>
            </a:xfrm>
          </p:grpSpPr>
          <p:sp>
            <p:nvSpPr>
              <p:cNvPr id="41005" name="Oval 25"/>
              <p:cNvSpPr/>
              <p:nvPr/>
            </p:nvSpPr>
            <p:spPr>
              <a:xfrm>
                <a:off x="657" y="1979"/>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41006" name="Rectangle 26"/>
              <p:cNvSpPr/>
              <p:nvPr/>
            </p:nvSpPr>
            <p:spPr>
              <a:xfrm>
                <a:off x="702" y="1933"/>
                <a:ext cx="289" cy="344"/>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b</a:t>
                </a:r>
                <a:endParaRPr lang="en-US" altLang="zh-CN" sz="2400" b="1" dirty="0">
                  <a:latin typeface="Times New Roman" panose="02020603050405020304" pitchFamily="18" charset="0"/>
                  <a:ea typeface="黑体" pitchFamily="2" charset="-122"/>
                </a:endParaRPr>
              </a:p>
            </p:txBody>
          </p:sp>
        </p:grpSp>
        <p:grpSp>
          <p:nvGrpSpPr>
            <p:cNvPr id="40994" name="Group 27"/>
            <p:cNvGrpSpPr/>
            <p:nvPr/>
          </p:nvGrpSpPr>
          <p:grpSpPr>
            <a:xfrm>
              <a:off x="1008" y="2276"/>
              <a:ext cx="291" cy="315"/>
              <a:chOff x="748" y="3113"/>
              <a:chExt cx="318" cy="363"/>
            </a:xfrm>
          </p:grpSpPr>
          <p:sp>
            <p:nvSpPr>
              <p:cNvPr id="41003" name="Oval 28"/>
              <p:cNvSpPr/>
              <p:nvPr/>
            </p:nvSpPr>
            <p:spPr>
              <a:xfrm>
                <a:off x="748" y="3158"/>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41004" name="Rectangle 29"/>
              <p:cNvSpPr/>
              <p:nvPr/>
            </p:nvSpPr>
            <p:spPr>
              <a:xfrm>
                <a:off x="779" y="3113"/>
                <a:ext cx="287" cy="344"/>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d</a:t>
                </a:r>
                <a:endParaRPr lang="en-US" altLang="zh-CN" sz="2400" b="1" dirty="0">
                  <a:latin typeface="Times New Roman" panose="02020603050405020304" pitchFamily="18" charset="0"/>
                  <a:ea typeface="黑体" pitchFamily="2" charset="-122"/>
                </a:endParaRPr>
              </a:p>
            </p:txBody>
          </p:sp>
        </p:grpSp>
        <p:grpSp>
          <p:nvGrpSpPr>
            <p:cNvPr id="40995" name="Group 30"/>
            <p:cNvGrpSpPr/>
            <p:nvPr/>
          </p:nvGrpSpPr>
          <p:grpSpPr>
            <a:xfrm>
              <a:off x="4816" y="745"/>
              <a:ext cx="303" cy="315"/>
              <a:chOff x="4921" y="1661"/>
              <a:chExt cx="333" cy="363"/>
            </a:xfrm>
          </p:grpSpPr>
          <p:sp>
            <p:nvSpPr>
              <p:cNvPr id="41001" name="Oval 31"/>
              <p:cNvSpPr/>
              <p:nvPr/>
            </p:nvSpPr>
            <p:spPr>
              <a:xfrm>
                <a:off x="4921" y="1706"/>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41002" name="Rectangle 32"/>
              <p:cNvSpPr/>
              <p:nvPr/>
            </p:nvSpPr>
            <p:spPr>
              <a:xfrm>
                <a:off x="4967" y="1661"/>
                <a:ext cx="287" cy="344"/>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c</a:t>
                </a:r>
                <a:endParaRPr lang="en-US" altLang="zh-CN" sz="2400" b="1" dirty="0">
                  <a:latin typeface="Times New Roman" panose="02020603050405020304" pitchFamily="18" charset="0"/>
                  <a:ea typeface="黑体" pitchFamily="2" charset="-122"/>
                </a:endParaRPr>
              </a:p>
            </p:txBody>
          </p:sp>
        </p:grpSp>
        <p:sp>
          <p:nvSpPr>
            <p:cNvPr id="40996" name="Line 33"/>
            <p:cNvSpPr/>
            <p:nvPr/>
          </p:nvSpPr>
          <p:spPr>
            <a:xfrm flipV="1">
              <a:off x="2598" y="1525"/>
              <a:ext cx="2148" cy="8"/>
            </a:xfrm>
            <a:prstGeom prst="line">
              <a:avLst/>
            </a:prstGeom>
            <a:ln w="19050" cap="flat" cmpd="sng">
              <a:solidFill>
                <a:schemeClr val="tx1"/>
              </a:solidFill>
              <a:prstDash val="solid"/>
              <a:headEnd type="none" w="med" len="med"/>
              <a:tailEnd type="none" w="med" len="med"/>
            </a:ln>
          </p:spPr>
        </p:sp>
        <p:sp>
          <p:nvSpPr>
            <p:cNvPr id="40997" name="Line 35"/>
            <p:cNvSpPr/>
            <p:nvPr/>
          </p:nvSpPr>
          <p:spPr>
            <a:xfrm>
              <a:off x="4692" y="786"/>
              <a:ext cx="0" cy="315"/>
            </a:xfrm>
            <a:prstGeom prst="line">
              <a:avLst/>
            </a:prstGeom>
            <a:ln w="19050" cap="flat" cmpd="sng">
              <a:solidFill>
                <a:schemeClr val="tx1"/>
              </a:solidFill>
              <a:prstDash val="solid"/>
              <a:headEnd type="none" w="med" len="med"/>
              <a:tailEnd type="triangle" w="lg" len="lg"/>
            </a:ln>
          </p:spPr>
        </p:sp>
        <p:sp>
          <p:nvSpPr>
            <p:cNvPr id="40998" name="Line 36"/>
            <p:cNvSpPr/>
            <p:nvPr/>
          </p:nvSpPr>
          <p:spPr>
            <a:xfrm>
              <a:off x="4732" y="1375"/>
              <a:ext cx="0" cy="158"/>
            </a:xfrm>
            <a:prstGeom prst="line">
              <a:avLst/>
            </a:prstGeom>
            <a:ln w="19050" cap="flat" cmpd="sng">
              <a:solidFill>
                <a:schemeClr val="tx1"/>
              </a:solidFill>
              <a:prstDash val="solid"/>
              <a:headEnd type="none" w="med" len="med"/>
              <a:tailEnd type="none" w="med" len="med"/>
            </a:ln>
          </p:spPr>
        </p:sp>
        <p:sp>
          <p:nvSpPr>
            <p:cNvPr id="40999" name="Line 42"/>
            <p:cNvSpPr/>
            <p:nvPr/>
          </p:nvSpPr>
          <p:spPr>
            <a:xfrm>
              <a:off x="925" y="2822"/>
              <a:ext cx="1798" cy="0"/>
            </a:xfrm>
            <a:prstGeom prst="line">
              <a:avLst/>
            </a:prstGeom>
            <a:ln w="12700" cap="flat" cmpd="sng">
              <a:solidFill>
                <a:schemeClr val="tx1"/>
              </a:solidFill>
              <a:prstDash val="solid"/>
              <a:headEnd type="none" w="med" len="med"/>
              <a:tailEnd type="none" w="med" len="med"/>
            </a:ln>
          </p:spPr>
        </p:sp>
        <p:sp>
          <p:nvSpPr>
            <p:cNvPr id="41000" name="Line 69"/>
            <p:cNvSpPr/>
            <p:nvPr/>
          </p:nvSpPr>
          <p:spPr>
            <a:xfrm>
              <a:off x="2562" y="210"/>
              <a:ext cx="0" cy="272"/>
            </a:xfrm>
            <a:prstGeom prst="line">
              <a:avLst/>
            </a:prstGeom>
            <a:ln w="19050" cap="flat" cmpd="sng">
              <a:solidFill>
                <a:schemeClr val="tx1"/>
              </a:solidFill>
              <a:prstDash val="solid"/>
              <a:headEnd type="none" w="med" len="med"/>
              <a:tailEnd type="triangle" w="lg" len="lg"/>
            </a:ln>
          </p:spPr>
        </p:sp>
      </p:grpSp>
      <p:grpSp>
        <p:nvGrpSpPr>
          <p:cNvPr id="11" name="Group 73"/>
          <p:cNvGrpSpPr/>
          <p:nvPr/>
        </p:nvGrpSpPr>
        <p:grpSpPr>
          <a:xfrm>
            <a:off x="2927350" y="908050"/>
            <a:ext cx="6127750" cy="4873625"/>
            <a:chOff x="884" y="73"/>
            <a:chExt cx="3860" cy="3070"/>
          </a:xfrm>
        </p:grpSpPr>
        <p:sp>
          <p:nvSpPr>
            <p:cNvPr id="40969" name="Line 74"/>
            <p:cNvSpPr/>
            <p:nvPr/>
          </p:nvSpPr>
          <p:spPr>
            <a:xfrm>
              <a:off x="2608" y="73"/>
              <a:ext cx="0" cy="432"/>
            </a:xfrm>
            <a:prstGeom prst="line">
              <a:avLst/>
            </a:prstGeom>
            <a:ln w="38100" cap="flat" cmpd="sng">
              <a:solidFill>
                <a:srgbClr val="0000FF"/>
              </a:solidFill>
              <a:prstDash val="solid"/>
              <a:headEnd type="none" w="med" len="med"/>
              <a:tailEnd type="triangle" w="lg" len="lg"/>
            </a:ln>
          </p:spPr>
        </p:sp>
        <p:grpSp>
          <p:nvGrpSpPr>
            <p:cNvPr id="40970" name="Group 75"/>
            <p:cNvGrpSpPr/>
            <p:nvPr/>
          </p:nvGrpSpPr>
          <p:grpSpPr>
            <a:xfrm>
              <a:off x="884" y="799"/>
              <a:ext cx="3860" cy="2344"/>
              <a:chOff x="884" y="786"/>
              <a:chExt cx="3860" cy="2344"/>
            </a:xfrm>
          </p:grpSpPr>
          <p:sp>
            <p:nvSpPr>
              <p:cNvPr id="40971" name="Line 76"/>
              <p:cNvSpPr/>
              <p:nvPr/>
            </p:nvSpPr>
            <p:spPr>
              <a:xfrm flipH="1">
                <a:off x="897" y="791"/>
                <a:ext cx="442" cy="0"/>
              </a:xfrm>
              <a:prstGeom prst="line">
                <a:avLst/>
              </a:prstGeom>
              <a:ln w="38100" cap="flat" cmpd="sng">
                <a:solidFill>
                  <a:srgbClr val="0000FF"/>
                </a:solidFill>
                <a:prstDash val="solid"/>
                <a:headEnd type="none" w="med" len="med"/>
                <a:tailEnd type="none" w="med" len="med"/>
              </a:ln>
            </p:spPr>
          </p:sp>
          <p:sp>
            <p:nvSpPr>
              <p:cNvPr id="40972" name="Line 77"/>
              <p:cNvSpPr/>
              <p:nvPr/>
            </p:nvSpPr>
            <p:spPr>
              <a:xfrm flipV="1">
                <a:off x="884" y="1533"/>
                <a:ext cx="1755" cy="1"/>
              </a:xfrm>
              <a:prstGeom prst="line">
                <a:avLst/>
              </a:prstGeom>
              <a:ln w="38100" cap="flat" cmpd="sng">
                <a:solidFill>
                  <a:srgbClr val="0000FF"/>
                </a:solidFill>
                <a:prstDash val="solid"/>
                <a:headEnd type="none" w="med" len="med"/>
                <a:tailEnd type="none" w="med" len="med"/>
              </a:ln>
            </p:spPr>
          </p:sp>
          <p:sp>
            <p:nvSpPr>
              <p:cNvPr id="40973" name="Line 78"/>
              <p:cNvSpPr/>
              <p:nvPr/>
            </p:nvSpPr>
            <p:spPr>
              <a:xfrm flipV="1">
                <a:off x="3780" y="2076"/>
                <a:ext cx="964" cy="0"/>
              </a:xfrm>
              <a:prstGeom prst="line">
                <a:avLst/>
              </a:prstGeom>
              <a:ln w="38100" cap="flat" cmpd="sng">
                <a:solidFill>
                  <a:srgbClr val="0000FF"/>
                </a:solidFill>
                <a:prstDash val="solid"/>
                <a:headEnd type="none" w="med" len="med"/>
                <a:tailEnd type="none" w="med" len="med"/>
              </a:ln>
            </p:spPr>
          </p:sp>
          <p:sp>
            <p:nvSpPr>
              <p:cNvPr id="40974" name="Line 79"/>
              <p:cNvSpPr/>
              <p:nvPr/>
            </p:nvSpPr>
            <p:spPr>
              <a:xfrm flipV="1">
                <a:off x="2681" y="2812"/>
                <a:ext cx="2063" cy="10"/>
              </a:xfrm>
              <a:prstGeom prst="line">
                <a:avLst/>
              </a:prstGeom>
              <a:ln w="38100" cap="flat" cmpd="sng">
                <a:solidFill>
                  <a:srgbClr val="0000FF"/>
                </a:solidFill>
                <a:prstDash val="solid"/>
                <a:headEnd type="none" w="med" len="med"/>
                <a:tailEnd type="none" w="med" len="med"/>
              </a:ln>
            </p:spPr>
          </p:sp>
          <p:sp>
            <p:nvSpPr>
              <p:cNvPr id="40975" name="Line 80"/>
              <p:cNvSpPr/>
              <p:nvPr/>
            </p:nvSpPr>
            <p:spPr>
              <a:xfrm>
                <a:off x="884" y="786"/>
                <a:ext cx="0" cy="747"/>
              </a:xfrm>
              <a:prstGeom prst="line">
                <a:avLst/>
              </a:prstGeom>
              <a:ln w="38100" cap="flat" cmpd="sng">
                <a:solidFill>
                  <a:srgbClr val="0000FF"/>
                </a:solidFill>
                <a:prstDash val="solid"/>
                <a:headEnd type="none" w="med" len="med"/>
                <a:tailEnd type="none" w="med" len="med"/>
              </a:ln>
            </p:spPr>
          </p:sp>
          <p:sp>
            <p:nvSpPr>
              <p:cNvPr id="40976" name="Line 81"/>
              <p:cNvSpPr/>
              <p:nvPr/>
            </p:nvSpPr>
            <p:spPr>
              <a:xfrm>
                <a:off x="4732" y="2084"/>
                <a:ext cx="0" cy="314"/>
              </a:xfrm>
              <a:prstGeom prst="line">
                <a:avLst/>
              </a:prstGeom>
              <a:ln w="38100" cap="flat" cmpd="sng">
                <a:solidFill>
                  <a:srgbClr val="0000FF"/>
                </a:solidFill>
                <a:prstDash val="solid"/>
                <a:headEnd type="none" w="med" len="med"/>
                <a:tailEnd type="triangle" w="lg" len="lg"/>
              </a:ln>
            </p:spPr>
          </p:sp>
          <p:sp>
            <p:nvSpPr>
              <p:cNvPr id="40977" name="Line 82"/>
              <p:cNvSpPr/>
              <p:nvPr/>
            </p:nvSpPr>
            <p:spPr>
              <a:xfrm>
                <a:off x="4732" y="2673"/>
                <a:ext cx="0" cy="118"/>
              </a:xfrm>
              <a:prstGeom prst="line">
                <a:avLst/>
              </a:prstGeom>
              <a:ln w="38100" cap="flat" cmpd="sng">
                <a:solidFill>
                  <a:srgbClr val="0000FF"/>
                </a:solidFill>
                <a:prstDash val="solid"/>
                <a:headEnd type="none" w="med" len="med"/>
                <a:tailEnd type="none" w="med" len="med"/>
              </a:ln>
            </p:spPr>
          </p:sp>
          <p:sp>
            <p:nvSpPr>
              <p:cNvPr id="40978" name="Line 83"/>
              <p:cNvSpPr/>
              <p:nvPr/>
            </p:nvSpPr>
            <p:spPr>
              <a:xfrm>
                <a:off x="2623" y="1533"/>
                <a:ext cx="0" cy="275"/>
              </a:xfrm>
              <a:prstGeom prst="line">
                <a:avLst/>
              </a:prstGeom>
              <a:ln w="38100" cap="flat" cmpd="sng">
                <a:solidFill>
                  <a:srgbClr val="0000FF"/>
                </a:solidFill>
                <a:prstDash val="solid"/>
                <a:headEnd type="none" w="med" len="med"/>
                <a:tailEnd type="triangle" w="lg" len="lg"/>
              </a:ln>
            </p:spPr>
          </p:sp>
          <p:sp>
            <p:nvSpPr>
              <p:cNvPr id="40979" name="Line 84"/>
              <p:cNvSpPr/>
              <p:nvPr/>
            </p:nvSpPr>
            <p:spPr>
              <a:xfrm>
                <a:off x="2706" y="2830"/>
                <a:ext cx="0" cy="300"/>
              </a:xfrm>
              <a:prstGeom prst="line">
                <a:avLst/>
              </a:prstGeom>
              <a:ln w="38100" cap="flat" cmpd="sng">
                <a:solidFill>
                  <a:srgbClr val="0000FF"/>
                </a:solidFill>
                <a:prstDash val="solid"/>
                <a:headEnd type="none" w="med" len="med"/>
                <a:tailEnd type="triangle" w="lg" len="lg"/>
              </a:ln>
            </p:spPr>
          </p:sp>
        </p:grpSp>
      </p:grpSp>
      <p:sp>
        <p:nvSpPr>
          <p:cNvPr id="40967" name="Rectangle 85"/>
          <p:cNvSpPr>
            <a:spLocks noGrp="1"/>
          </p:cNvSpPr>
          <p:nvPr>
            <p:ph idx="1"/>
          </p:nvPr>
        </p:nvSpPr>
        <p:spPr>
          <a:xfrm>
            <a:off x="1524000" y="5876925"/>
            <a:ext cx="9144000" cy="981075"/>
          </a:xfrm>
          <a:solidFill>
            <a:srgbClr val="66FFFF">
              <a:alpha val="100000"/>
            </a:srgbClr>
          </a:solidFill>
          <a:ln w="41275">
            <a:solidFill>
              <a:srgbClr val="FFFF00">
                <a:alpha val="100000"/>
              </a:srgbClr>
            </a:solidFill>
            <a:miter lim="800000"/>
          </a:ln>
        </p:spPr>
        <p:txBody>
          <a:bodyPr vert="horz" wrap="square" lIns="91440" tIns="45720" rIns="91440" bIns="45720" anchor="t" anchorCtr="0"/>
          <a:p>
            <a:pPr eaLnBrk="1" hangingPunct="1">
              <a:lnSpc>
                <a:spcPct val="90000"/>
              </a:lnSpc>
            </a:pPr>
            <a:r>
              <a:rPr lang="en-US" altLang="zh-CN" sz="2800" dirty="0"/>
              <a:t> </a:t>
            </a:r>
            <a:r>
              <a:rPr lang="zh-CN" altLang="en-US" sz="2800" dirty="0"/>
              <a:t>两个测试用例覆盖了四个条件八种可能取值。但未覆盖</a:t>
            </a:r>
            <a:r>
              <a:rPr lang="en-US" altLang="zh-CN" sz="2800" dirty="0"/>
              <a:t>c</a:t>
            </a:r>
            <a:r>
              <a:rPr lang="zh-CN" altLang="en-US" sz="2800" dirty="0"/>
              <a:t>、</a:t>
            </a:r>
            <a:r>
              <a:rPr lang="en-US" altLang="zh-CN" sz="2800" dirty="0"/>
              <a:t>d</a:t>
            </a:r>
            <a:r>
              <a:rPr lang="zh-CN" altLang="en-US" sz="2800" dirty="0"/>
              <a:t>分支，不满足判定覆盖的要求。</a:t>
            </a:r>
            <a:endParaRPr lang="zh-CN" altLang="en-US" sz="2800" dirty="0"/>
          </a:p>
        </p:txBody>
      </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③</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条件覆盖（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CC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3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3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3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7">
                                            <p:bg/>
                                          </p:spTgt>
                                        </p:tgtEl>
                                        <p:attrNameLst>
                                          <p:attrName>style.visibility</p:attrName>
                                        </p:attrNameLst>
                                      </p:cBhvr>
                                      <p:to>
                                        <p:strVal val="visible"/>
                                      </p:to>
                                    </p:set>
                                    <p:animEffect transition="in" filter="blinds(horizontal)">
                                      <p:cBhvr>
                                        <p:cTn id="22" dur="500"/>
                                        <p:tgtEl>
                                          <p:spTgt spid="40967">
                                            <p:bg/>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67">
                                            <p:txEl>
                                              <p:pRg st="0" end="0"/>
                                            </p:txEl>
                                          </p:spTgt>
                                        </p:tgtEl>
                                        <p:attrNameLst>
                                          <p:attrName>style.visibility</p:attrName>
                                        </p:attrNameLst>
                                      </p:cBhvr>
                                      <p:to>
                                        <p:strVal val="visible"/>
                                      </p:to>
                                    </p:set>
                                    <p:animEffect transition="in" filter="blinds(horizontal)">
                                      <p:cBhvr>
                                        <p:cTn id="27" dur="500"/>
                                        <p:tgtEl>
                                          <p:spTgt spid="409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7" grpId="0" animBg="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idx="1"/>
          </p:nvPr>
        </p:nvSpPr>
        <p:spPr>
          <a:xfrm>
            <a:off x="2135188" y="1125538"/>
            <a:ext cx="8281987" cy="5111750"/>
          </a:xfrm>
        </p:spPr>
        <p:txBody>
          <a:bodyPr vert="horz" wrap="square" lIns="91440" tIns="45720" rIns="91440" bIns="45720" anchor="t" anchorCtr="0">
            <a:normAutofit lnSpcReduction="10000"/>
          </a:bodyPr>
          <a:p>
            <a:pPr marL="0" indent="0" eaLnBrk="1" hangingPunct="1">
              <a:lnSpc>
                <a:spcPct val="150000"/>
              </a:lnSpc>
              <a:buSzPct val="95000"/>
              <a:buNone/>
            </a:pPr>
            <a:r>
              <a:rPr lang="zh-CN" altLang="en-US" sz="3000" dirty="0">
                <a:latin typeface="微软雅黑" charset="0"/>
                <a:ea typeface="微软雅黑" charset="0"/>
                <a:sym typeface="+mn-ea"/>
              </a:rPr>
              <a:t>条件覆盖只能保证每个条件至少有一次为真，而不考虑所有的判定结果</a:t>
            </a:r>
            <a:r>
              <a:rPr lang="zh-CN" altLang="en-US" sz="3600" dirty="0">
                <a:solidFill>
                  <a:srgbClr val="FF6600"/>
                </a:solidFill>
                <a:sym typeface="+mn-ea"/>
              </a:rPr>
              <a:t> </a:t>
            </a:r>
            <a:endParaRPr lang="zh-CN" altLang="en-US" sz="3600" dirty="0">
              <a:latin typeface="微软雅黑" charset="0"/>
              <a:ea typeface="微软雅黑" charset="0"/>
            </a:endParaRPr>
          </a:p>
          <a:p>
            <a:pPr eaLnBrk="1" hangingPunct="1">
              <a:lnSpc>
                <a:spcPct val="150000"/>
              </a:lnSpc>
              <a:buSzPct val="95000"/>
            </a:pPr>
            <a:r>
              <a:rPr lang="zh-CN" altLang="en-US" sz="3600" dirty="0">
                <a:latin typeface="微软雅黑" charset="0"/>
                <a:ea typeface="微软雅黑" charset="0"/>
              </a:rPr>
              <a:t>条件覆盖不一定包含判定覆盖</a:t>
            </a:r>
            <a:endParaRPr lang="zh-CN" altLang="en-US" sz="3600" dirty="0">
              <a:latin typeface="微软雅黑" charset="0"/>
              <a:ea typeface="微软雅黑" charset="0"/>
            </a:endParaRPr>
          </a:p>
          <a:p>
            <a:pPr eaLnBrk="1" hangingPunct="1">
              <a:lnSpc>
                <a:spcPct val="150000"/>
              </a:lnSpc>
              <a:buSzPct val="95000"/>
            </a:pPr>
            <a:r>
              <a:rPr lang="zh-CN" altLang="en-US" sz="3600" dirty="0">
                <a:latin typeface="微软雅黑" charset="0"/>
                <a:ea typeface="微软雅黑" charset="0"/>
              </a:rPr>
              <a:t>判定覆盖也不一定包含条件覆盖</a:t>
            </a:r>
            <a:endParaRPr lang="zh-CN" altLang="en-US" sz="3600" dirty="0">
              <a:latin typeface="微软雅黑" charset="0"/>
              <a:ea typeface="微软雅黑" charset="0"/>
            </a:endParaRPr>
          </a:p>
          <a:p>
            <a:pPr eaLnBrk="1" hangingPunct="1">
              <a:buNone/>
            </a:pPr>
            <a:r>
              <a:rPr lang="zh-CN" altLang="en-US" sz="3600" dirty="0">
                <a:solidFill>
                  <a:srgbClr val="FF6600"/>
                </a:solidFill>
              </a:rPr>
              <a:t> </a:t>
            </a:r>
            <a:r>
              <a:rPr lang="zh-CN" altLang="en-US" sz="3600" dirty="0">
                <a:solidFill>
                  <a:srgbClr val="008000"/>
                </a:solidFill>
                <a:latin typeface="黑体" pitchFamily="2" charset="-122"/>
                <a:ea typeface="黑体" pitchFamily="2" charset="-122"/>
              </a:rPr>
              <a:t> </a:t>
            </a:r>
            <a:endParaRPr lang="zh-CN" altLang="en-US" sz="3600" dirty="0">
              <a:solidFill>
                <a:srgbClr val="008000"/>
              </a:solidFill>
              <a:latin typeface="黑体" pitchFamily="2" charset="-122"/>
              <a:ea typeface="黑体" pitchFamily="2" charset="-122"/>
            </a:endParaRPr>
          </a:p>
          <a:p>
            <a:pPr eaLnBrk="1" hangingPunct="1">
              <a:buNone/>
            </a:pPr>
            <a:r>
              <a:rPr lang="zh-CN" altLang="en-US" sz="3600" dirty="0">
                <a:solidFill>
                  <a:srgbClr val="008000"/>
                </a:solidFill>
                <a:latin typeface="黑体" pitchFamily="2" charset="-122"/>
                <a:ea typeface="黑体" pitchFamily="2" charset="-122"/>
              </a:rPr>
              <a:t>   </a:t>
            </a:r>
            <a:r>
              <a:rPr lang="zh-CN" altLang="en-US" sz="3600" dirty="0">
                <a:solidFill>
                  <a:srgbClr val="008000"/>
                </a:solidFill>
                <a:latin typeface="微软雅黑" charset="0"/>
                <a:ea typeface="微软雅黑" charset="0"/>
                <a:cs typeface="微软雅黑" charset="0"/>
              </a:rPr>
              <a:t> </a:t>
            </a:r>
            <a:r>
              <a:rPr lang="zh-CN" altLang="en-US" sz="3000" b="1" dirty="0">
                <a:solidFill>
                  <a:srgbClr val="009900"/>
                </a:solidFill>
                <a:latin typeface="微软雅黑" charset="0"/>
                <a:ea typeface="微软雅黑" charset="0"/>
                <a:cs typeface="微软雅黑" charset="0"/>
              </a:rPr>
              <a:t>为解决这一矛盾，需要对条件和分支兼顾，为此引入了判定</a:t>
            </a:r>
            <a:r>
              <a:rPr lang="en-US" altLang="zh-CN" sz="3000" b="1" dirty="0">
                <a:solidFill>
                  <a:srgbClr val="009900"/>
                </a:solidFill>
                <a:latin typeface="微软雅黑" charset="0"/>
                <a:ea typeface="微软雅黑" charset="0"/>
                <a:cs typeface="微软雅黑" charset="0"/>
              </a:rPr>
              <a:t>-</a:t>
            </a:r>
            <a:r>
              <a:rPr lang="zh-CN" altLang="en-US" sz="3000" b="1" dirty="0">
                <a:solidFill>
                  <a:srgbClr val="009900"/>
                </a:solidFill>
                <a:latin typeface="微软雅黑" charset="0"/>
                <a:ea typeface="微软雅黑" charset="0"/>
                <a:cs typeface="微软雅黑" charset="0"/>
              </a:rPr>
              <a:t>条件覆盖。</a:t>
            </a:r>
            <a:endParaRPr lang="zh-CN" altLang="en-US" sz="3000" b="1" dirty="0">
              <a:solidFill>
                <a:srgbClr val="009900"/>
              </a:solidFill>
              <a:latin typeface="微软雅黑" charset="0"/>
              <a:ea typeface="微软雅黑" charset="0"/>
              <a:cs typeface="微软雅黑" charset="0"/>
            </a:endParaRPr>
          </a:p>
        </p:txBody>
      </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③</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条件覆盖（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CC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 name="燕尾形 7"/>
          <p:cNvSpPr/>
          <p:nvPr/>
        </p:nvSpPr>
        <p:spPr>
          <a:xfrm>
            <a:off x="1578610" y="135318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6">
                                            <p:txEl>
                                              <p:pRg st="1" end="1"/>
                                            </p:txEl>
                                          </p:spTgt>
                                        </p:tgtEl>
                                        <p:attrNameLst>
                                          <p:attrName>style.visibility</p:attrName>
                                        </p:attrNameLst>
                                      </p:cBhvr>
                                      <p:to>
                                        <p:strVal val="visible"/>
                                      </p:to>
                                    </p:set>
                                    <p:animEffect transition="in" filter="blinds(horizontal)">
                                      <p:cBhvr>
                                        <p:cTn id="7" dur="500"/>
                                        <p:tgtEl>
                                          <p:spTgt spid="4198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6">
                                            <p:txEl>
                                              <p:pRg st="2" end="2"/>
                                            </p:txEl>
                                          </p:spTgt>
                                        </p:tgtEl>
                                        <p:attrNameLst>
                                          <p:attrName>style.visibility</p:attrName>
                                        </p:attrNameLst>
                                      </p:cBhvr>
                                      <p:to>
                                        <p:strVal val="visible"/>
                                      </p:to>
                                    </p:set>
                                    <p:animEffect transition="in" filter="blinds(horizontal)">
                                      <p:cBhvr>
                                        <p:cTn id="10" dur="500"/>
                                        <p:tgtEl>
                                          <p:spTgt spid="4198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15" dur="500"/>
                                        <p:tgtEl>
                                          <p:spTgt spid="419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9204325" cy="504190"/>
            <a:chOff x="0" y="287611"/>
            <a:chExt cx="9204325"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8307070"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④</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判定</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条件覆盖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(Decision Condition Coverage)</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2496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1022985"/>
            <a:ext cx="7981315" cy="208407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600" dirty="0">
                <a:solidFill>
                  <a:srgbClr val="0000CC"/>
                </a:solidFill>
                <a:latin typeface="华文楷体" panose="02010600040101010101" charset="-122"/>
                <a:ea typeface="华文楷体" panose="02010600040101010101" charset="-122"/>
                <a:cs typeface="+mn-ea"/>
                <a:sym typeface="+mn-ea"/>
              </a:rPr>
              <a:t>使判定中</a:t>
            </a:r>
            <a:r>
              <a:rPr kumimoji="1" lang="zh-CN" altLang="en-US" sz="3600" dirty="0">
                <a:solidFill>
                  <a:srgbClr val="E38E84"/>
                </a:solidFill>
                <a:latin typeface="华文楷体" panose="02010600040101010101" charset="-122"/>
                <a:ea typeface="华文楷体" panose="02010600040101010101" charset="-122"/>
                <a:cs typeface="+mn-ea"/>
                <a:sym typeface="+mn-ea"/>
              </a:rPr>
              <a:t>每个条件</a:t>
            </a:r>
            <a:r>
              <a:rPr kumimoji="1" lang="zh-CN" altLang="en-US" sz="3600" dirty="0">
                <a:solidFill>
                  <a:srgbClr val="0000CC"/>
                </a:solidFill>
                <a:latin typeface="华文楷体" panose="02010600040101010101" charset="-122"/>
                <a:ea typeface="华文楷体" panose="02010600040101010101" charset="-122"/>
                <a:cs typeface="+mn-ea"/>
                <a:sym typeface="+mn-ea"/>
              </a:rPr>
              <a:t>的可能取值至少满足一次，并且使</a:t>
            </a:r>
            <a:r>
              <a:rPr kumimoji="1" lang="zh-CN" altLang="en-US" sz="3600" dirty="0">
                <a:solidFill>
                  <a:srgbClr val="E38E84"/>
                </a:solidFill>
                <a:latin typeface="华文楷体" panose="02010600040101010101" charset="-122"/>
                <a:ea typeface="华文楷体" panose="02010600040101010101" charset="-122"/>
                <a:cs typeface="+mn-ea"/>
                <a:sym typeface="+mn-ea"/>
              </a:rPr>
              <a:t>每个判定分支</a:t>
            </a:r>
            <a:r>
              <a:rPr kumimoji="1" lang="zh-CN" altLang="en-US" sz="3600" dirty="0">
                <a:solidFill>
                  <a:srgbClr val="0000CC"/>
                </a:solidFill>
                <a:latin typeface="华文楷体" panose="02010600040101010101" charset="-122"/>
                <a:ea typeface="华文楷体" panose="02010600040101010101" charset="-122"/>
                <a:cs typeface="+mn-ea"/>
                <a:sym typeface="+mn-ea"/>
              </a:rPr>
              <a:t>至少执行一次。</a:t>
            </a:r>
            <a:endParaRPr kumimoji="1" lang="zh-CN" altLang="en-US" sz="3600" dirty="0">
              <a:solidFill>
                <a:srgbClr val="0000CC"/>
              </a:solidFill>
              <a:latin typeface="华文楷体" panose="02010600040101010101" charset="-122"/>
              <a:ea typeface="华文楷体" panose="02010600040101010101" charset="-122"/>
              <a:cs typeface="+mn-ea"/>
              <a:sym typeface="+mn-ea"/>
            </a:endParaRPr>
          </a:p>
        </p:txBody>
      </p:sp>
      <p:sp>
        <p:nvSpPr>
          <p:cNvPr id="9" name="文本框 8"/>
          <p:cNvSpPr txBox="1"/>
          <p:nvPr/>
        </p:nvSpPr>
        <p:spPr>
          <a:xfrm>
            <a:off x="2233930" y="4201795"/>
            <a:ext cx="7981315" cy="145669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600" dirty="0">
                <a:solidFill>
                  <a:srgbClr val="0000CC"/>
                </a:solidFill>
                <a:latin typeface="华文楷体" panose="02010600040101010101" charset="-122"/>
                <a:ea typeface="华文楷体" panose="02010600040101010101" charset="-122"/>
                <a:cs typeface="+mn-ea"/>
                <a:sym typeface="+mn-ea"/>
              </a:rPr>
              <a:t>判定-条件覆盖能同时满足</a:t>
            </a:r>
            <a:r>
              <a:rPr kumimoji="1" lang="zh-CN" altLang="en-US" sz="3800" b="1" dirty="0">
                <a:solidFill>
                  <a:srgbClr val="E38E84"/>
                </a:solidFill>
                <a:latin typeface="华文楷体" panose="02010600040101010101" charset="-122"/>
                <a:ea typeface="华文楷体" panose="02010600040101010101" charset="-122"/>
                <a:cs typeface="+mn-ea"/>
                <a:sym typeface="+mn-ea"/>
              </a:rPr>
              <a:t>判定、条件</a:t>
            </a:r>
            <a:r>
              <a:rPr kumimoji="1" lang="zh-CN" altLang="en-US" sz="3600" dirty="0">
                <a:solidFill>
                  <a:srgbClr val="0000CC"/>
                </a:solidFill>
                <a:latin typeface="华文楷体" panose="02010600040101010101" charset="-122"/>
                <a:ea typeface="华文楷体" panose="02010600040101010101" charset="-122"/>
                <a:cs typeface="+mn-ea"/>
                <a:sym typeface="+mn-ea"/>
              </a:rPr>
              <a:t>两种覆盖标准。</a:t>
            </a:r>
            <a:endParaRPr kumimoji="1" lang="zh-CN" altLang="en-US" sz="3600" dirty="0">
              <a:solidFill>
                <a:srgbClr val="0000CC"/>
              </a:solidFill>
              <a:latin typeface="华文楷体" panose="02010600040101010101" charset="-122"/>
              <a:ea typeface="华文楷体" panose="02010600040101010101" charset="-122"/>
              <a:cs typeface="+mn-ea"/>
              <a:sym typeface="+mn-ea"/>
            </a:endParaRPr>
          </a:p>
        </p:txBody>
      </p:sp>
      <p:sp>
        <p:nvSpPr>
          <p:cNvPr id="10" name="燕尾形 9"/>
          <p:cNvSpPr/>
          <p:nvPr/>
        </p:nvSpPr>
        <p:spPr>
          <a:xfrm>
            <a:off x="1647190" y="451802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④</a:t>
              </a:r>
              <a:r>
                <a:rPr lang="en-US" altLang="zh-CN" sz="2800">
                  <a:latin typeface="SimSong" panose="02020300000000000000" charset="-122"/>
                  <a:ea typeface="SimSong" panose="02020300000000000000" charset="-122"/>
                  <a:sym typeface="+mn-ea"/>
                </a:rPr>
                <a:t> </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判定</a:t>
              </a:r>
              <a:r>
                <a:rPr lang="en-US" altLang="zh-CN"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条件覆盖</a:t>
              </a:r>
              <a:r>
                <a:rPr lang="en-US" altLang="zh-CN"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(CDC)</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2496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339340" y="1017270"/>
            <a:ext cx="7981315" cy="75565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600" dirty="0">
                <a:solidFill>
                  <a:schemeClr val="tx1">
                    <a:lumMod val="85000"/>
                    <a:lumOff val="15000"/>
                  </a:schemeClr>
                </a:solidFill>
                <a:latin typeface="微软雅黑" charset="0"/>
                <a:ea typeface="微软雅黑" charset="0"/>
                <a:cs typeface="+mn-ea"/>
                <a:sym typeface="+mn-ea"/>
              </a:rPr>
              <a:t>满足判定</a:t>
            </a:r>
            <a:r>
              <a:rPr kumimoji="1" lang="en-US" altLang="zh-CN" sz="3600" dirty="0">
                <a:solidFill>
                  <a:schemeClr val="tx1">
                    <a:lumMod val="85000"/>
                    <a:lumOff val="15000"/>
                  </a:schemeClr>
                </a:solidFill>
                <a:latin typeface="微软雅黑" charset="0"/>
                <a:ea typeface="微软雅黑" charset="0"/>
                <a:cs typeface="+mn-ea"/>
                <a:sym typeface="+mn-ea"/>
              </a:rPr>
              <a:t>-</a:t>
            </a:r>
            <a:r>
              <a:rPr kumimoji="1" lang="zh-CN" altLang="en-US" sz="3600" dirty="0">
                <a:solidFill>
                  <a:schemeClr val="tx1">
                    <a:lumMod val="85000"/>
                    <a:lumOff val="15000"/>
                  </a:schemeClr>
                </a:solidFill>
                <a:latin typeface="微软雅黑" charset="0"/>
                <a:ea typeface="微软雅黑" charset="0"/>
                <a:cs typeface="+mn-ea"/>
                <a:sym typeface="+mn-ea"/>
              </a:rPr>
              <a:t>条件覆盖的一组测试用例</a:t>
            </a:r>
            <a:endParaRPr kumimoji="1" lang="zh-CN" altLang="en-US" sz="3600" dirty="0">
              <a:solidFill>
                <a:schemeClr val="tx1">
                  <a:lumMod val="85000"/>
                  <a:lumOff val="15000"/>
                </a:schemeClr>
              </a:solidFill>
              <a:latin typeface="微软雅黑" charset="0"/>
              <a:ea typeface="微软雅黑" charset="0"/>
              <a:cs typeface="+mn-ea"/>
              <a:sym typeface="+mn-ea"/>
            </a:endParaRPr>
          </a:p>
        </p:txBody>
      </p:sp>
      <p:graphicFrame>
        <p:nvGraphicFramePr>
          <p:cNvPr id="480426" name="Group 170"/>
          <p:cNvGraphicFramePr>
            <a:graphicFrameLocks noGrp="1"/>
          </p:cNvGraphicFramePr>
          <p:nvPr>
            <p:ph sz="half" idx="1"/>
          </p:nvPr>
        </p:nvGraphicFramePr>
        <p:xfrm>
          <a:off x="838200" y="2546350"/>
          <a:ext cx="10515600" cy="2417661"/>
        </p:xfrm>
        <a:graphic>
          <a:graphicData uri="http://schemas.openxmlformats.org/drawingml/2006/table">
            <a:tbl>
              <a:tblPr/>
              <a:tblGrid>
                <a:gridCol w="1710055"/>
                <a:gridCol w="1899285"/>
                <a:gridCol w="1584960"/>
                <a:gridCol w="2237740"/>
                <a:gridCol w="3083560"/>
              </a:tblGrid>
              <a:tr h="771525">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3200" b="0" i="0" u="none" strike="noStrike" cap="none" normalizeH="0" baseline="0" dirty="0" smtClean="0">
                        <a:ln>
                          <a:noFill/>
                        </a:ln>
                        <a:solidFill>
                          <a:schemeClr val="tx1"/>
                        </a:solidFill>
                        <a:effectLst/>
                        <a:latin typeface="Arial" panose="020B0704020202020204" pitchFamily="34" charset="0"/>
                        <a:ea typeface="华文行楷"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A  B  X</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路径</a:t>
                      </a:r>
                      <a:endPar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覆盖分支</a:t>
                      </a:r>
                      <a:endPar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覆盖条件</a:t>
                      </a:r>
                      <a:endParaRPr kumimoji="1" lang="zh-CN" altLang="en-US" sz="32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68">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Case7</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2  0  3</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a </a:t>
                      </a: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c e</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4000" b="1" i="0" u="none" strike="noStrike" cap="none" normalizeH="0" baseline="0" smtClean="0">
                          <a:ln>
                            <a:noFill/>
                          </a:ln>
                          <a:solidFill>
                            <a:schemeClr val="tx1"/>
                          </a:solidFill>
                          <a:effectLst/>
                          <a:latin typeface="Arial" panose="020B0704020202020204" pitchFamily="34" charset="0"/>
                          <a:ea typeface="华文行楷" pitchFamily="2" charset="-122"/>
                        </a:rPr>
                        <a:t>c e</a:t>
                      </a:r>
                      <a:endParaRPr kumimoji="1" lang="en-US" altLang="zh-CN" sz="4000" b="1"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smtClean="0">
                          <a:ln>
                            <a:noFill/>
                          </a:ln>
                          <a:effectLst/>
                          <a:latin typeface="Arial" panose="020B0704020202020204" pitchFamily="34" charset="0"/>
                          <a:ea typeface="华文行楷" pitchFamily="2" charset="-122"/>
                          <a:sym typeface="+mn-ea"/>
                        </a:rPr>
                        <a:t>T1 T2 T3 T4</a:t>
                      </a:r>
                      <a:endParaRPr kumimoji="1" lang="en-US" altLang="zh-CN" sz="3200" b="0" i="0" u="none" strike="noStrike" cap="none" normalizeH="0" baseline="0" dirty="0" smtClean="0">
                        <a:ln>
                          <a:noFill/>
                        </a:ln>
                        <a:solidFill>
                          <a:srgbClr val="FF0000"/>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68">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Case8</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1  1  1</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rPr>
                        <a:t>a b d</a:t>
                      </a:r>
                      <a:endParaRPr kumimoji="1" lang="en-US" altLang="zh-CN" sz="3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4000" b="1" i="0" u="none" strike="noStrike" cap="none" normalizeH="0" baseline="0" smtClean="0">
                          <a:ln>
                            <a:noFill/>
                          </a:ln>
                          <a:solidFill>
                            <a:schemeClr val="tx1"/>
                          </a:solidFill>
                          <a:effectLst/>
                          <a:latin typeface="Arial" panose="020B0704020202020204" pitchFamily="34" charset="0"/>
                          <a:ea typeface="华文行楷" pitchFamily="2" charset="-122"/>
                        </a:rPr>
                        <a:t>b d</a:t>
                      </a:r>
                      <a:endParaRPr kumimoji="1" lang="en-US" altLang="zh-CN" sz="4000" b="1"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200" smtClean="0">
                          <a:ln>
                            <a:noFill/>
                          </a:ln>
                          <a:solidFill>
                            <a:srgbClr val="FF0000"/>
                          </a:solidFill>
                          <a:effectLst/>
                          <a:latin typeface="Arial" panose="020B0704020202020204" pitchFamily="34" charset="0"/>
                          <a:ea typeface="华文行楷" pitchFamily="2" charset="-122"/>
                          <a:sym typeface="+mn-ea"/>
                        </a:rPr>
                        <a:t>F1 F2 F3 F4</a:t>
                      </a:r>
                      <a:endParaRPr kumimoji="1" lang="en-US" altLang="zh-CN" sz="3200" b="0" i="0" u="none" strike="noStrike" cap="none" normalizeH="0" baseline="0" dirty="0" smtClean="0">
                        <a:ln>
                          <a:noFill/>
                        </a:ln>
                        <a:solidFill>
                          <a:schemeClr val="tx1"/>
                        </a:solidFill>
                        <a:effectLst/>
                        <a:latin typeface="Arial" panose="020B0704020202020204" pitchFamily="34" charset="0"/>
                        <a:ea typeface="华文行楷" pitchFamily="2" charset="-122"/>
                      </a:endParaRPr>
                    </a:p>
                  </a:txBody>
                  <a:tcPr marT="45726" marB="45726"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advTm="36034"/>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4"/>
          <p:cNvGrpSpPr/>
          <p:nvPr/>
        </p:nvGrpSpPr>
        <p:grpSpPr>
          <a:xfrm>
            <a:off x="2855913" y="1268413"/>
            <a:ext cx="6769100" cy="5113337"/>
            <a:chOff x="975" y="799"/>
            <a:chExt cx="4628" cy="3521"/>
          </a:xfrm>
        </p:grpSpPr>
        <p:sp>
          <p:nvSpPr>
            <p:cNvPr id="45060" name="AutoShape 5"/>
            <p:cNvSpPr/>
            <p:nvPr/>
          </p:nvSpPr>
          <p:spPr>
            <a:xfrm>
              <a:off x="1499" y="1329"/>
              <a:ext cx="2618" cy="689"/>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(A&gt;1) AND</a:t>
              </a:r>
              <a:r>
                <a:rPr lang="en-US" altLang="zh-CN" sz="2400" b="1" dirty="0">
                  <a:solidFill>
                    <a:srgbClr val="0000FF"/>
                  </a:solidFill>
                  <a:latin typeface="Times New Roman" panose="02020603050405020304" pitchFamily="18" charset="0"/>
                  <a:ea typeface="黑体" pitchFamily="2" charset="-122"/>
                </a:rPr>
                <a:t> </a:t>
              </a:r>
              <a:r>
                <a:rPr lang="en-US" altLang="zh-CN" sz="2400" b="1" dirty="0">
                  <a:latin typeface="Times New Roman" panose="02020603050405020304" pitchFamily="18" charset="0"/>
                  <a:ea typeface="黑体" pitchFamily="2" charset="-122"/>
                </a:rPr>
                <a:t>(B==0)</a:t>
              </a:r>
              <a:endParaRPr lang="en-US" altLang="zh-CN" sz="2400" b="1" dirty="0">
                <a:latin typeface="Times New Roman" panose="02020603050405020304" pitchFamily="18" charset="0"/>
                <a:ea typeface="黑体" pitchFamily="2" charset="-122"/>
              </a:endParaRPr>
            </a:p>
          </p:txBody>
        </p:sp>
        <p:sp>
          <p:nvSpPr>
            <p:cNvPr id="45061" name="AutoShape 6"/>
            <p:cNvSpPr/>
            <p:nvPr/>
          </p:nvSpPr>
          <p:spPr>
            <a:xfrm>
              <a:off x="1542" y="2810"/>
              <a:ext cx="2619" cy="688"/>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(A==2) OR (X&gt;1)</a:t>
              </a:r>
              <a:endParaRPr lang="en-US" altLang="zh-CN" sz="2400" b="1" dirty="0">
                <a:latin typeface="Times New Roman" panose="02020603050405020304" pitchFamily="18" charset="0"/>
                <a:ea typeface="黑体" pitchFamily="2" charset="-122"/>
              </a:endParaRPr>
            </a:p>
          </p:txBody>
        </p:sp>
        <p:grpSp>
          <p:nvGrpSpPr>
            <p:cNvPr id="45062" name="Group 7"/>
            <p:cNvGrpSpPr/>
            <p:nvPr/>
          </p:nvGrpSpPr>
          <p:grpSpPr>
            <a:xfrm>
              <a:off x="2906" y="799"/>
              <a:ext cx="331" cy="354"/>
              <a:chOff x="2562" y="1162"/>
              <a:chExt cx="334" cy="363"/>
            </a:xfrm>
          </p:grpSpPr>
          <p:sp>
            <p:nvSpPr>
              <p:cNvPr id="45098" name="Oval 8"/>
              <p:cNvSpPr/>
              <p:nvPr/>
            </p:nvSpPr>
            <p:spPr>
              <a:xfrm>
                <a:off x="2562" y="1207"/>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45099" name="Rectangle 9"/>
              <p:cNvSpPr/>
              <p:nvPr/>
            </p:nvSpPr>
            <p:spPr>
              <a:xfrm>
                <a:off x="2608" y="1162"/>
                <a:ext cx="288" cy="323"/>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a</a:t>
                </a:r>
                <a:endParaRPr lang="en-US" altLang="zh-CN" sz="2400" b="1" dirty="0">
                  <a:latin typeface="Times New Roman" panose="02020603050405020304" pitchFamily="18" charset="0"/>
                  <a:ea typeface="黑体" pitchFamily="2" charset="-122"/>
                </a:endParaRPr>
              </a:p>
            </p:txBody>
          </p:sp>
        </p:grpSp>
        <p:sp>
          <p:nvSpPr>
            <p:cNvPr id="45063" name="Rectangle 10"/>
            <p:cNvSpPr/>
            <p:nvPr/>
          </p:nvSpPr>
          <p:spPr>
            <a:xfrm>
              <a:off x="4686" y="2018"/>
              <a:ext cx="917" cy="328"/>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X=X/A</a:t>
              </a:r>
              <a:endParaRPr lang="en-US" altLang="zh-CN" sz="2400" dirty="0">
                <a:ea typeface="宋体" pitchFamily="2" charset="-122"/>
              </a:endParaRPr>
            </a:p>
          </p:txBody>
        </p:sp>
        <p:sp>
          <p:nvSpPr>
            <p:cNvPr id="45064" name="Rectangle 11"/>
            <p:cNvSpPr/>
            <p:nvPr/>
          </p:nvSpPr>
          <p:spPr>
            <a:xfrm>
              <a:off x="4729" y="3471"/>
              <a:ext cx="873" cy="328"/>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400" b="1" dirty="0">
                  <a:latin typeface="Times New Roman" panose="02020603050405020304" pitchFamily="18" charset="0"/>
                  <a:ea typeface="黑体" pitchFamily="2" charset="-122"/>
                </a:rPr>
                <a:t>X=X+1</a:t>
              </a:r>
              <a:endParaRPr lang="en-US" altLang="zh-CN" sz="2400" dirty="0">
                <a:ea typeface="宋体" pitchFamily="2" charset="-122"/>
              </a:endParaRPr>
            </a:p>
          </p:txBody>
        </p:sp>
        <p:sp>
          <p:nvSpPr>
            <p:cNvPr id="45065" name="Line 12"/>
            <p:cNvSpPr/>
            <p:nvPr/>
          </p:nvSpPr>
          <p:spPr>
            <a:xfrm flipH="1">
              <a:off x="989" y="1689"/>
              <a:ext cx="480" cy="0"/>
            </a:xfrm>
            <a:prstGeom prst="line">
              <a:avLst/>
            </a:prstGeom>
            <a:ln w="12700" cap="flat" cmpd="sng">
              <a:solidFill>
                <a:schemeClr val="tx1"/>
              </a:solidFill>
              <a:prstDash val="solid"/>
              <a:headEnd type="none" w="med" len="med"/>
              <a:tailEnd type="none" w="med" len="med"/>
            </a:ln>
          </p:spPr>
        </p:sp>
        <p:sp>
          <p:nvSpPr>
            <p:cNvPr id="45066" name="Line 13"/>
            <p:cNvSpPr/>
            <p:nvPr/>
          </p:nvSpPr>
          <p:spPr>
            <a:xfrm flipV="1">
              <a:off x="975" y="2523"/>
              <a:ext cx="1905" cy="2"/>
            </a:xfrm>
            <a:prstGeom prst="line">
              <a:avLst/>
            </a:prstGeom>
            <a:ln w="12700" cap="flat" cmpd="sng">
              <a:solidFill>
                <a:schemeClr val="tx1"/>
              </a:solidFill>
              <a:prstDash val="solid"/>
              <a:headEnd type="none" w="med" len="med"/>
              <a:tailEnd type="none" w="med" len="med"/>
            </a:ln>
          </p:spPr>
        </p:sp>
        <p:sp>
          <p:nvSpPr>
            <p:cNvPr id="45067" name="Line 14"/>
            <p:cNvSpPr/>
            <p:nvPr/>
          </p:nvSpPr>
          <p:spPr>
            <a:xfrm flipV="1">
              <a:off x="4118" y="1690"/>
              <a:ext cx="990" cy="4"/>
            </a:xfrm>
            <a:prstGeom prst="line">
              <a:avLst/>
            </a:prstGeom>
            <a:ln w="38100" cap="flat" cmpd="sng">
              <a:solidFill>
                <a:srgbClr val="FF0000"/>
              </a:solidFill>
              <a:prstDash val="solid"/>
              <a:headEnd type="none" w="med" len="med"/>
              <a:tailEnd type="none" w="med" len="med"/>
            </a:ln>
          </p:spPr>
        </p:sp>
        <p:sp>
          <p:nvSpPr>
            <p:cNvPr id="45068" name="Line 15"/>
            <p:cNvSpPr/>
            <p:nvPr/>
          </p:nvSpPr>
          <p:spPr>
            <a:xfrm flipV="1">
              <a:off x="4118" y="3134"/>
              <a:ext cx="1047" cy="0"/>
            </a:xfrm>
            <a:prstGeom prst="line">
              <a:avLst/>
            </a:prstGeom>
            <a:ln w="38100" cap="flat" cmpd="sng">
              <a:solidFill>
                <a:srgbClr val="FF0000"/>
              </a:solidFill>
              <a:prstDash val="solid"/>
              <a:headEnd type="none" w="med" len="med"/>
              <a:tailEnd type="none" w="med" len="med"/>
            </a:ln>
          </p:spPr>
        </p:sp>
        <p:grpSp>
          <p:nvGrpSpPr>
            <p:cNvPr id="45069" name="Group 16"/>
            <p:cNvGrpSpPr/>
            <p:nvPr/>
          </p:nvGrpSpPr>
          <p:grpSpPr>
            <a:xfrm>
              <a:off x="5243" y="3016"/>
              <a:ext cx="314" cy="392"/>
              <a:chOff x="5227" y="2750"/>
              <a:chExt cx="318" cy="402"/>
            </a:xfrm>
          </p:grpSpPr>
          <p:sp>
            <p:nvSpPr>
              <p:cNvPr id="45096" name="Oval 17"/>
              <p:cNvSpPr/>
              <p:nvPr/>
            </p:nvSpPr>
            <p:spPr>
              <a:xfrm>
                <a:off x="5227" y="2834"/>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45097" name="Rectangle 18"/>
              <p:cNvSpPr/>
              <p:nvPr/>
            </p:nvSpPr>
            <p:spPr>
              <a:xfrm>
                <a:off x="5257" y="2750"/>
                <a:ext cx="287" cy="323"/>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e</a:t>
                </a:r>
                <a:endParaRPr lang="en-US" altLang="zh-CN" sz="2400" b="1" dirty="0">
                  <a:latin typeface="Times New Roman" panose="02020603050405020304" pitchFamily="18" charset="0"/>
                  <a:ea typeface="黑体" pitchFamily="2" charset="-122"/>
                </a:endParaRPr>
              </a:p>
            </p:txBody>
          </p:sp>
        </p:grpSp>
        <p:sp>
          <p:nvSpPr>
            <p:cNvPr id="45070" name="Line 19"/>
            <p:cNvSpPr/>
            <p:nvPr/>
          </p:nvSpPr>
          <p:spPr>
            <a:xfrm flipH="1">
              <a:off x="1019" y="3134"/>
              <a:ext cx="523" cy="0"/>
            </a:xfrm>
            <a:prstGeom prst="line">
              <a:avLst/>
            </a:prstGeom>
            <a:ln w="12700" cap="flat" cmpd="sng">
              <a:solidFill>
                <a:schemeClr val="tx1"/>
              </a:solidFill>
              <a:prstDash val="solid"/>
              <a:headEnd type="none" w="med" len="med"/>
              <a:tailEnd type="none" w="med" len="med"/>
            </a:ln>
          </p:spPr>
        </p:sp>
        <p:sp>
          <p:nvSpPr>
            <p:cNvPr id="45071" name="Line 20"/>
            <p:cNvSpPr/>
            <p:nvPr/>
          </p:nvSpPr>
          <p:spPr>
            <a:xfrm>
              <a:off x="1019" y="3134"/>
              <a:ext cx="1" cy="849"/>
            </a:xfrm>
            <a:prstGeom prst="line">
              <a:avLst/>
            </a:prstGeom>
            <a:ln w="12700" cap="flat" cmpd="sng">
              <a:solidFill>
                <a:schemeClr val="tx1"/>
              </a:solidFill>
              <a:prstDash val="solid"/>
              <a:headEnd type="none" w="med" len="med"/>
              <a:tailEnd type="none" w="med" len="med"/>
            </a:ln>
          </p:spPr>
        </p:sp>
        <p:sp>
          <p:nvSpPr>
            <p:cNvPr id="45072" name="Line 21"/>
            <p:cNvSpPr/>
            <p:nvPr/>
          </p:nvSpPr>
          <p:spPr>
            <a:xfrm flipV="1">
              <a:off x="2925" y="3962"/>
              <a:ext cx="2240" cy="12"/>
            </a:xfrm>
            <a:prstGeom prst="line">
              <a:avLst/>
            </a:prstGeom>
            <a:ln w="38100" cap="flat" cmpd="sng">
              <a:solidFill>
                <a:srgbClr val="FF0000"/>
              </a:solidFill>
              <a:prstDash val="solid"/>
              <a:headEnd type="none" w="med" len="med"/>
              <a:tailEnd type="none" w="med" len="med"/>
            </a:ln>
          </p:spPr>
        </p:sp>
        <p:sp>
          <p:nvSpPr>
            <p:cNvPr id="45073" name="Rectangle 22"/>
            <p:cNvSpPr/>
            <p:nvPr/>
          </p:nvSpPr>
          <p:spPr>
            <a:xfrm>
              <a:off x="1062" y="1285"/>
              <a:ext cx="285" cy="31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45074" name="Rectangle 23"/>
            <p:cNvSpPr/>
            <p:nvPr/>
          </p:nvSpPr>
          <p:spPr>
            <a:xfrm>
              <a:off x="1244" y="2744"/>
              <a:ext cx="285" cy="31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F</a:t>
              </a:r>
              <a:endParaRPr lang="en-US" altLang="zh-CN" sz="2400" b="1" dirty="0">
                <a:latin typeface="Times New Roman" panose="02020603050405020304" pitchFamily="18" charset="0"/>
                <a:ea typeface="黑体" pitchFamily="2" charset="-122"/>
              </a:endParaRPr>
            </a:p>
          </p:txBody>
        </p:sp>
        <p:sp>
          <p:nvSpPr>
            <p:cNvPr id="45075" name="Rectangle 24"/>
            <p:cNvSpPr/>
            <p:nvPr/>
          </p:nvSpPr>
          <p:spPr>
            <a:xfrm>
              <a:off x="4238" y="1329"/>
              <a:ext cx="285" cy="31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sp>
          <p:nvSpPr>
            <p:cNvPr id="45076" name="Rectangle 25"/>
            <p:cNvSpPr/>
            <p:nvPr/>
          </p:nvSpPr>
          <p:spPr>
            <a:xfrm>
              <a:off x="4328" y="2770"/>
              <a:ext cx="286" cy="31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T</a:t>
              </a:r>
              <a:endParaRPr lang="en-US" altLang="zh-CN" sz="2400" b="1" dirty="0">
                <a:latin typeface="Times New Roman" panose="02020603050405020304" pitchFamily="18" charset="0"/>
                <a:ea typeface="黑体" pitchFamily="2" charset="-122"/>
              </a:endParaRPr>
            </a:p>
          </p:txBody>
        </p:sp>
        <p:grpSp>
          <p:nvGrpSpPr>
            <p:cNvPr id="45077" name="Group 26"/>
            <p:cNvGrpSpPr/>
            <p:nvPr/>
          </p:nvGrpSpPr>
          <p:grpSpPr>
            <a:xfrm>
              <a:off x="1048" y="1903"/>
              <a:ext cx="331" cy="355"/>
              <a:chOff x="657" y="1933"/>
              <a:chExt cx="334" cy="364"/>
            </a:xfrm>
          </p:grpSpPr>
          <p:sp>
            <p:nvSpPr>
              <p:cNvPr id="45094" name="Oval 27"/>
              <p:cNvSpPr/>
              <p:nvPr/>
            </p:nvSpPr>
            <p:spPr>
              <a:xfrm>
                <a:off x="657" y="1979"/>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45095" name="Rectangle 28"/>
              <p:cNvSpPr/>
              <p:nvPr/>
            </p:nvSpPr>
            <p:spPr>
              <a:xfrm>
                <a:off x="703" y="1933"/>
                <a:ext cx="288" cy="323"/>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b</a:t>
                </a:r>
                <a:endParaRPr lang="en-US" altLang="zh-CN" sz="2400" b="1" dirty="0">
                  <a:latin typeface="Times New Roman" panose="02020603050405020304" pitchFamily="18" charset="0"/>
                  <a:ea typeface="黑体" pitchFamily="2" charset="-122"/>
                </a:endParaRPr>
              </a:p>
            </p:txBody>
          </p:sp>
        </p:grpSp>
        <p:grpSp>
          <p:nvGrpSpPr>
            <p:cNvPr id="45078" name="Group 29"/>
            <p:cNvGrpSpPr/>
            <p:nvPr/>
          </p:nvGrpSpPr>
          <p:grpSpPr>
            <a:xfrm>
              <a:off x="1110" y="3363"/>
              <a:ext cx="315" cy="354"/>
              <a:chOff x="748" y="3113"/>
              <a:chExt cx="318" cy="363"/>
            </a:xfrm>
          </p:grpSpPr>
          <p:sp>
            <p:nvSpPr>
              <p:cNvPr id="45092" name="Oval 30"/>
              <p:cNvSpPr/>
              <p:nvPr/>
            </p:nvSpPr>
            <p:spPr>
              <a:xfrm>
                <a:off x="748" y="3158"/>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45093" name="Rectangle 31"/>
              <p:cNvSpPr/>
              <p:nvPr/>
            </p:nvSpPr>
            <p:spPr>
              <a:xfrm>
                <a:off x="779" y="3113"/>
                <a:ext cx="287" cy="323"/>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d</a:t>
                </a:r>
                <a:endParaRPr lang="en-US" altLang="zh-CN" sz="2400" b="1" dirty="0">
                  <a:latin typeface="Times New Roman" panose="02020603050405020304" pitchFamily="18" charset="0"/>
                  <a:ea typeface="黑体" pitchFamily="2" charset="-122"/>
                </a:endParaRPr>
              </a:p>
            </p:txBody>
          </p:sp>
        </p:grpSp>
        <p:grpSp>
          <p:nvGrpSpPr>
            <p:cNvPr id="45079" name="Group 32"/>
            <p:cNvGrpSpPr/>
            <p:nvPr/>
          </p:nvGrpSpPr>
          <p:grpSpPr>
            <a:xfrm>
              <a:off x="5243" y="1635"/>
              <a:ext cx="329" cy="353"/>
              <a:chOff x="4921" y="1661"/>
              <a:chExt cx="333" cy="363"/>
            </a:xfrm>
          </p:grpSpPr>
          <p:sp>
            <p:nvSpPr>
              <p:cNvPr id="45090" name="Oval 33"/>
              <p:cNvSpPr/>
              <p:nvPr/>
            </p:nvSpPr>
            <p:spPr>
              <a:xfrm>
                <a:off x="4921" y="1706"/>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400" dirty="0">
                  <a:solidFill>
                    <a:srgbClr val="000000"/>
                  </a:solidFill>
                  <a:latin typeface="隶书" pitchFamily="49" charset="-122"/>
                  <a:ea typeface="隶书" pitchFamily="49" charset="-122"/>
                </a:endParaRPr>
              </a:p>
            </p:txBody>
          </p:sp>
          <p:sp>
            <p:nvSpPr>
              <p:cNvPr id="45091" name="Rectangle 34"/>
              <p:cNvSpPr/>
              <p:nvPr/>
            </p:nvSpPr>
            <p:spPr>
              <a:xfrm>
                <a:off x="4967" y="1661"/>
                <a:ext cx="287" cy="324"/>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400" b="1" dirty="0">
                    <a:latin typeface="Times New Roman" panose="02020603050405020304" pitchFamily="18" charset="0"/>
                    <a:ea typeface="黑体" pitchFamily="2" charset="-122"/>
                  </a:rPr>
                  <a:t>c</a:t>
                </a:r>
                <a:endParaRPr lang="en-US" altLang="zh-CN" sz="2400" b="1" dirty="0">
                  <a:latin typeface="Times New Roman" panose="02020603050405020304" pitchFamily="18" charset="0"/>
                  <a:ea typeface="黑体" pitchFamily="2" charset="-122"/>
                </a:endParaRPr>
              </a:p>
            </p:txBody>
          </p:sp>
        </p:grpSp>
        <p:sp>
          <p:nvSpPr>
            <p:cNvPr id="45080" name="Line 35"/>
            <p:cNvSpPr/>
            <p:nvPr/>
          </p:nvSpPr>
          <p:spPr>
            <a:xfrm flipV="1">
              <a:off x="2835" y="2515"/>
              <a:ext cx="2332" cy="8"/>
            </a:xfrm>
            <a:prstGeom prst="line">
              <a:avLst/>
            </a:prstGeom>
            <a:ln w="38100" cap="flat" cmpd="sng">
              <a:solidFill>
                <a:srgbClr val="FF0000"/>
              </a:solidFill>
              <a:prstDash val="solid"/>
              <a:headEnd type="none" w="med" len="med"/>
              <a:tailEnd type="none" w="med" len="med"/>
            </a:ln>
          </p:spPr>
        </p:sp>
        <p:sp>
          <p:nvSpPr>
            <p:cNvPr id="45081" name="Line 36"/>
            <p:cNvSpPr/>
            <p:nvPr/>
          </p:nvSpPr>
          <p:spPr>
            <a:xfrm>
              <a:off x="2817" y="843"/>
              <a:ext cx="0" cy="486"/>
            </a:xfrm>
            <a:prstGeom prst="line">
              <a:avLst/>
            </a:prstGeom>
            <a:ln w="38100" cap="flat" cmpd="sng">
              <a:solidFill>
                <a:srgbClr val="FF0000"/>
              </a:solidFill>
              <a:prstDash val="solid"/>
              <a:headEnd type="none" w="med" len="med"/>
              <a:tailEnd type="triangle" w="lg" len="lg"/>
            </a:ln>
          </p:spPr>
        </p:sp>
        <p:sp>
          <p:nvSpPr>
            <p:cNvPr id="45082" name="Line 37"/>
            <p:cNvSpPr/>
            <p:nvPr/>
          </p:nvSpPr>
          <p:spPr>
            <a:xfrm>
              <a:off x="5108" y="1683"/>
              <a:ext cx="0" cy="354"/>
            </a:xfrm>
            <a:prstGeom prst="line">
              <a:avLst/>
            </a:prstGeom>
            <a:ln w="38100" cap="flat" cmpd="sng">
              <a:solidFill>
                <a:srgbClr val="FF0000"/>
              </a:solidFill>
              <a:prstDash val="solid"/>
              <a:headEnd type="none" w="med" len="med"/>
              <a:tailEnd type="triangle" w="lg" len="lg"/>
            </a:ln>
          </p:spPr>
        </p:sp>
        <p:sp>
          <p:nvSpPr>
            <p:cNvPr id="45083" name="Line 38"/>
            <p:cNvSpPr/>
            <p:nvPr/>
          </p:nvSpPr>
          <p:spPr>
            <a:xfrm>
              <a:off x="5152" y="2346"/>
              <a:ext cx="0" cy="178"/>
            </a:xfrm>
            <a:prstGeom prst="line">
              <a:avLst/>
            </a:prstGeom>
            <a:ln w="38100" cap="flat" cmpd="sng">
              <a:solidFill>
                <a:srgbClr val="FF0000"/>
              </a:solidFill>
              <a:prstDash val="solid"/>
              <a:headEnd type="none" w="med" len="med"/>
              <a:tailEnd type="none" w="med" len="med"/>
            </a:ln>
          </p:spPr>
        </p:sp>
        <p:sp>
          <p:nvSpPr>
            <p:cNvPr id="45084" name="Line 39"/>
            <p:cNvSpPr/>
            <p:nvPr/>
          </p:nvSpPr>
          <p:spPr>
            <a:xfrm>
              <a:off x="975" y="1683"/>
              <a:ext cx="0" cy="841"/>
            </a:xfrm>
            <a:prstGeom prst="line">
              <a:avLst/>
            </a:prstGeom>
            <a:ln w="12700" cap="flat" cmpd="sng">
              <a:solidFill>
                <a:srgbClr val="000000"/>
              </a:solidFill>
              <a:prstDash val="solid"/>
              <a:headEnd type="none" w="med" len="med"/>
              <a:tailEnd type="none" w="med" len="med"/>
            </a:ln>
          </p:spPr>
        </p:sp>
        <p:sp>
          <p:nvSpPr>
            <p:cNvPr id="45085" name="Line 40"/>
            <p:cNvSpPr/>
            <p:nvPr/>
          </p:nvSpPr>
          <p:spPr>
            <a:xfrm>
              <a:off x="5152" y="3143"/>
              <a:ext cx="0" cy="353"/>
            </a:xfrm>
            <a:prstGeom prst="line">
              <a:avLst/>
            </a:prstGeom>
            <a:ln w="38100" cap="flat" cmpd="sng">
              <a:solidFill>
                <a:srgbClr val="FF0000"/>
              </a:solidFill>
              <a:prstDash val="solid"/>
              <a:headEnd type="none" w="med" len="med"/>
              <a:tailEnd type="triangle" w="lg" len="lg"/>
            </a:ln>
          </p:spPr>
        </p:sp>
        <p:sp>
          <p:nvSpPr>
            <p:cNvPr id="45086" name="Line 41"/>
            <p:cNvSpPr/>
            <p:nvPr/>
          </p:nvSpPr>
          <p:spPr>
            <a:xfrm>
              <a:off x="5152" y="3806"/>
              <a:ext cx="0" cy="133"/>
            </a:xfrm>
            <a:prstGeom prst="line">
              <a:avLst/>
            </a:prstGeom>
            <a:ln w="38100" cap="flat" cmpd="sng">
              <a:solidFill>
                <a:srgbClr val="FF0000"/>
              </a:solidFill>
              <a:prstDash val="solid"/>
              <a:headEnd type="none" w="med" len="med"/>
              <a:tailEnd type="none" w="med" len="med"/>
            </a:ln>
          </p:spPr>
        </p:sp>
        <p:sp>
          <p:nvSpPr>
            <p:cNvPr id="45087" name="Line 42"/>
            <p:cNvSpPr/>
            <p:nvPr/>
          </p:nvSpPr>
          <p:spPr>
            <a:xfrm>
              <a:off x="2862" y="2524"/>
              <a:ext cx="0" cy="309"/>
            </a:xfrm>
            <a:prstGeom prst="line">
              <a:avLst/>
            </a:prstGeom>
            <a:ln w="38100" cap="flat" cmpd="sng">
              <a:solidFill>
                <a:srgbClr val="FF0000"/>
              </a:solidFill>
              <a:prstDash val="solid"/>
              <a:headEnd type="none" w="med" len="med"/>
              <a:tailEnd type="triangle" w="lg" len="lg"/>
            </a:ln>
          </p:spPr>
        </p:sp>
        <p:sp>
          <p:nvSpPr>
            <p:cNvPr id="45088" name="Line 43"/>
            <p:cNvSpPr/>
            <p:nvPr/>
          </p:nvSpPr>
          <p:spPr>
            <a:xfrm>
              <a:off x="2952" y="3983"/>
              <a:ext cx="0" cy="337"/>
            </a:xfrm>
            <a:prstGeom prst="line">
              <a:avLst/>
            </a:prstGeom>
            <a:ln w="38100" cap="flat" cmpd="sng">
              <a:solidFill>
                <a:srgbClr val="FF0000"/>
              </a:solidFill>
              <a:prstDash val="solid"/>
              <a:headEnd type="none" w="med" len="med"/>
              <a:tailEnd type="triangle" w="lg" len="lg"/>
            </a:ln>
          </p:spPr>
        </p:sp>
        <p:sp>
          <p:nvSpPr>
            <p:cNvPr id="45089" name="Line 44"/>
            <p:cNvSpPr/>
            <p:nvPr/>
          </p:nvSpPr>
          <p:spPr>
            <a:xfrm>
              <a:off x="1020" y="3974"/>
              <a:ext cx="1951" cy="0"/>
            </a:xfrm>
            <a:prstGeom prst="line">
              <a:avLst/>
            </a:prstGeom>
            <a:ln w="9525" cap="flat" cmpd="sng">
              <a:solidFill>
                <a:srgbClr val="000000"/>
              </a:solidFill>
              <a:prstDash val="solid"/>
              <a:headEnd type="none" w="med" len="med"/>
              <a:tailEnd type="none" w="med" len="med"/>
            </a:ln>
          </p:spPr>
        </p:sp>
      </p:grpSp>
      <p:sp>
        <p:nvSpPr>
          <p:cNvPr id="573485" name="Rectangle 45"/>
          <p:cNvSpPr/>
          <p:nvPr>
            <p:ph type="title"/>
          </p:nvPr>
        </p:nvSpPr>
        <p:spPr>
          <a:xfrm>
            <a:off x="3734435" y="714375"/>
            <a:ext cx="5166360" cy="720725"/>
          </a:xfrm>
        </p:spPr>
        <p:txBody>
          <a:bodyPr vert="horz" wrap="square" lIns="91440" tIns="45720" rIns="91440" bIns="45720" anchor="ctr" anchorCtr="0">
            <a:normAutofit/>
          </a:bodyPr>
          <a:p>
            <a:pPr eaLnBrk="1" hangingPunct="1"/>
            <a:r>
              <a:rPr lang="en-US" altLang="zh-CN" sz="3555" b="0" dirty="0">
                <a:solidFill>
                  <a:srgbClr val="9900CC"/>
                </a:solidFill>
              </a:rPr>
              <a:t>Case7</a:t>
            </a:r>
            <a:r>
              <a:rPr lang="zh-CN" altLang="en-US" sz="3555" b="0" dirty="0">
                <a:solidFill>
                  <a:srgbClr val="9900CC"/>
                </a:solidFill>
              </a:rPr>
              <a:t>：</a:t>
            </a:r>
            <a:r>
              <a:rPr lang="en-US" altLang="zh-CN" sz="3555" b="0" dirty="0">
                <a:solidFill>
                  <a:srgbClr val="9900CC"/>
                </a:solidFill>
              </a:rPr>
              <a:t>A=2, B=0, X=3</a:t>
            </a:r>
            <a:endParaRPr lang="en-US" altLang="zh-CN" sz="3555" b="0" dirty="0">
              <a:solidFill>
                <a:srgbClr val="9900CC"/>
              </a:solidFill>
            </a:endParaRPr>
          </a:p>
        </p:txBody>
      </p:sp>
      <p:grpSp>
        <p:nvGrpSpPr>
          <p:cNvPr id="4" name="组合 3"/>
          <p:cNvGrpSpPr/>
          <p:nvPr/>
        </p:nvGrpSpPr>
        <p:grpSpPr>
          <a:xfrm>
            <a:off x="0" y="287611"/>
            <a:ext cx="8272780" cy="504190"/>
            <a:chOff x="0" y="287611"/>
            <a:chExt cx="8272780" cy="504190"/>
          </a:xfrm>
        </p:grpSpPr>
        <p:sp>
          <p:nvSpPr>
            <p:cNvPr id="5" name="矩形 4"/>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7" name="矩形 6"/>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8"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④</a:t>
              </a:r>
              <a:r>
                <a:rPr lang="en-US" altLang="zh-CN" sz="2800">
                  <a:latin typeface="SimSong" panose="02020300000000000000" charset="-122"/>
                  <a:ea typeface="SimSong" panose="02020300000000000000" charset="-122"/>
                  <a:sym typeface="+mn-ea"/>
                </a:rPr>
                <a:t> </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判定</a:t>
              </a:r>
              <a:r>
                <a:rPr lang="en-US" altLang="zh-CN"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条件覆盖</a:t>
              </a:r>
              <a:r>
                <a:rPr lang="en-US" altLang="zh-CN"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(CDC)</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10" name="日期占位符 9"/>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8386" name="Rectangle 2"/>
          <p:cNvSpPr>
            <a:spLocks noGrp="1"/>
          </p:cNvSpPr>
          <p:nvPr>
            <p:ph type="title"/>
          </p:nvPr>
        </p:nvSpPr>
        <p:spPr>
          <a:xfrm>
            <a:off x="3860165" y="407035"/>
            <a:ext cx="4538345" cy="812800"/>
          </a:xfrm>
        </p:spPr>
        <p:txBody>
          <a:bodyPr vert="horz" wrap="square" lIns="91440" tIns="45720" rIns="91440" bIns="45720" anchor="b" anchorCtr="0">
            <a:normAutofit/>
          </a:bodyPr>
          <a:p>
            <a:pPr eaLnBrk="1" hangingPunct="1"/>
            <a:r>
              <a:rPr lang="en-US" altLang="zh-CN" sz="3200" b="0" dirty="0">
                <a:solidFill>
                  <a:srgbClr val="9900CC"/>
                </a:solidFill>
              </a:rPr>
              <a:t>Case8</a:t>
            </a:r>
            <a:r>
              <a:rPr lang="zh-CN" altLang="en-US" sz="3200" b="0" dirty="0">
                <a:solidFill>
                  <a:srgbClr val="9900CC"/>
                </a:solidFill>
              </a:rPr>
              <a:t>：</a:t>
            </a:r>
            <a:r>
              <a:rPr lang="en-US" altLang="zh-CN" sz="3200" b="0" dirty="0">
                <a:solidFill>
                  <a:srgbClr val="9900CC"/>
                </a:solidFill>
              </a:rPr>
              <a:t>A=1, B=1, X=1</a:t>
            </a:r>
            <a:endParaRPr lang="en-US" altLang="zh-CN" sz="3200" b="0" dirty="0">
              <a:solidFill>
                <a:srgbClr val="9900CC"/>
              </a:solidFill>
            </a:endParaRPr>
          </a:p>
        </p:txBody>
      </p:sp>
      <p:grpSp>
        <p:nvGrpSpPr>
          <p:cNvPr id="2" name="Group 43"/>
          <p:cNvGrpSpPr/>
          <p:nvPr/>
        </p:nvGrpSpPr>
        <p:grpSpPr>
          <a:xfrm>
            <a:off x="2855913" y="1484313"/>
            <a:ext cx="6911975" cy="4752975"/>
            <a:chOff x="975" y="799"/>
            <a:chExt cx="4628" cy="3521"/>
          </a:xfrm>
        </p:grpSpPr>
        <p:sp>
          <p:nvSpPr>
            <p:cNvPr id="46084" name="AutoShape 3"/>
            <p:cNvSpPr/>
            <p:nvPr/>
          </p:nvSpPr>
          <p:spPr>
            <a:xfrm>
              <a:off x="1499" y="1329"/>
              <a:ext cx="2618" cy="689"/>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800" b="1" dirty="0">
                  <a:latin typeface="Times New Roman" panose="02020603050405020304" pitchFamily="18" charset="0"/>
                  <a:ea typeface="黑体" pitchFamily="2" charset="-122"/>
                </a:rPr>
                <a:t>(A&gt;1) AND</a:t>
              </a:r>
              <a:r>
                <a:rPr lang="en-US" altLang="zh-CN" sz="2800" b="1" dirty="0">
                  <a:solidFill>
                    <a:srgbClr val="0000FF"/>
                  </a:solidFill>
                  <a:latin typeface="Times New Roman" panose="02020603050405020304" pitchFamily="18" charset="0"/>
                  <a:ea typeface="黑体" pitchFamily="2" charset="-122"/>
                </a:rPr>
                <a:t> </a:t>
              </a:r>
              <a:r>
                <a:rPr lang="en-US" altLang="zh-CN" sz="2800" b="1" dirty="0">
                  <a:latin typeface="Times New Roman" panose="02020603050405020304" pitchFamily="18" charset="0"/>
                  <a:ea typeface="黑体" pitchFamily="2" charset="-122"/>
                </a:rPr>
                <a:t>(B==0)</a:t>
              </a:r>
              <a:endParaRPr lang="en-US" altLang="zh-CN" sz="2800" b="1" dirty="0">
                <a:latin typeface="Times New Roman" panose="02020603050405020304" pitchFamily="18" charset="0"/>
                <a:ea typeface="黑体" pitchFamily="2" charset="-122"/>
              </a:endParaRPr>
            </a:p>
          </p:txBody>
        </p:sp>
        <p:sp>
          <p:nvSpPr>
            <p:cNvPr id="46085" name="AutoShape 4"/>
            <p:cNvSpPr/>
            <p:nvPr/>
          </p:nvSpPr>
          <p:spPr>
            <a:xfrm>
              <a:off x="1542" y="2810"/>
              <a:ext cx="2619" cy="688"/>
            </a:xfrm>
            <a:prstGeom prst="diamond">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800" b="1" dirty="0">
                  <a:latin typeface="Times New Roman" panose="02020603050405020304" pitchFamily="18" charset="0"/>
                  <a:ea typeface="黑体" pitchFamily="2" charset="-122"/>
                </a:rPr>
                <a:t>(A==2) OR (X&gt;1)</a:t>
              </a:r>
              <a:endParaRPr lang="en-US" altLang="zh-CN" sz="2800" b="1" dirty="0">
                <a:latin typeface="Times New Roman" panose="02020603050405020304" pitchFamily="18" charset="0"/>
                <a:ea typeface="黑体" pitchFamily="2" charset="-122"/>
              </a:endParaRPr>
            </a:p>
          </p:txBody>
        </p:sp>
        <p:grpSp>
          <p:nvGrpSpPr>
            <p:cNvPr id="46086" name="Group 5"/>
            <p:cNvGrpSpPr/>
            <p:nvPr/>
          </p:nvGrpSpPr>
          <p:grpSpPr>
            <a:xfrm>
              <a:off x="2906" y="799"/>
              <a:ext cx="331" cy="385"/>
              <a:chOff x="2562" y="1162"/>
              <a:chExt cx="334" cy="395"/>
            </a:xfrm>
          </p:grpSpPr>
          <p:sp>
            <p:nvSpPr>
              <p:cNvPr id="46122" name="Oval 6"/>
              <p:cNvSpPr/>
              <p:nvPr/>
            </p:nvSpPr>
            <p:spPr>
              <a:xfrm>
                <a:off x="2562" y="1207"/>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46123" name="Rectangle 7"/>
              <p:cNvSpPr/>
              <p:nvPr/>
            </p:nvSpPr>
            <p:spPr>
              <a:xfrm>
                <a:off x="2608" y="1162"/>
                <a:ext cx="288" cy="39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a</a:t>
                </a:r>
                <a:endParaRPr lang="en-US" altLang="zh-CN" sz="2800" b="1" dirty="0">
                  <a:latin typeface="Times New Roman" panose="02020603050405020304" pitchFamily="18" charset="0"/>
                  <a:ea typeface="黑体" pitchFamily="2" charset="-122"/>
                </a:endParaRPr>
              </a:p>
            </p:txBody>
          </p:sp>
        </p:grpSp>
        <p:sp>
          <p:nvSpPr>
            <p:cNvPr id="46087" name="Rectangle 8"/>
            <p:cNvSpPr/>
            <p:nvPr/>
          </p:nvSpPr>
          <p:spPr>
            <a:xfrm>
              <a:off x="4686" y="2018"/>
              <a:ext cx="917" cy="328"/>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800" b="1" dirty="0">
                  <a:latin typeface="Times New Roman" panose="02020603050405020304" pitchFamily="18" charset="0"/>
                  <a:ea typeface="黑体" pitchFamily="2" charset="-122"/>
                </a:rPr>
                <a:t>X=X/A</a:t>
              </a:r>
              <a:endParaRPr lang="en-US" altLang="zh-CN" sz="2800" dirty="0">
                <a:ea typeface="宋体" pitchFamily="2" charset="-122"/>
              </a:endParaRPr>
            </a:p>
          </p:txBody>
        </p:sp>
        <p:sp>
          <p:nvSpPr>
            <p:cNvPr id="46088" name="Rectangle 9"/>
            <p:cNvSpPr/>
            <p:nvPr/>
          </p:nvSpPr>
          <p:spPr>
            <a:xfrm>
              <a:off x="4729" y="3471"/>
              <a:ext cx="873" cy="328"/>
            </a:xfrm>
            <a:prstGeom prst="rect">
              <a:avLst/>
            </a:prstGeom>
            <a:no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a:lnSpc>
                  <a:spcPct val="100000"/>
                </a:lnSpc>
                <a:spcBef>
                  <a:spcPct val="0"/>
                </a:spcBef>
                <a:buClrTx/>
                <a:buSzTx/>
                <a:buFontTx/>
                <a:buNone/>
              </a:pPr>
              <a:r>
                <a:rPr lang="en-US" altLang="zh-CN" sz="2800" b="1" dirty="0">
                  <a:latin typeface="Times New Roman" panose="02020603050405020304" pitchFamily="18" charset="0"/>
                  <a:ea typeface="黑体" pitchFamily="2" charset="-122"/>
                </a:rPr>
                <a:t>X=X+1</a:t>
              </a:r>
              <a:endParaRPr lang="en-US" altLang="zh-CN" sz="2800" dirty="0">
                <a:ea typeface="宋体" pitchFamily="2" charset="-122"/>
              </a:endParaRPr>
            </a:p>
          </p:txBody>
        </p:sp>
        <p:sp>
          <p:nvSpPr>
            <p:cNvPr id="46089" name="Line 10"/>
            <p:cNvSpPr/>
            <p:nvPr/>
          </p:nvSpPr>
          <p:spPr>
            <a:xfrm flipH="1">
              <a:off x="989" y="1689"/>
              <a:ext cx="480" cy="0"/>
            </a:xfrm>
            <a:prstGeom prst="line">
              <a:avLst/>
            </a:prstGeom>
            <a:ln w="38100" cap="flat" cmpd="sng">
              <a:solidFill>
                <a:srgbClr val="0000FF"/>
              </a:solidFill>
              <a:prstDash val="solid"/>
              <a:headEnd type="none" w="med" len="med"/>
              <a:tailEnd type="none" w="med" len="med"/>
            </a:ln>
          </p:spPr>
        </p:sp>
        <p:sp>
          <p:nvSpPr>
            <p:cNvPr id="46090" name="Line 11"/>
            <p:cNvSpPr/>
            <p:nvPr/>
          </p:nvSpPr>
          <p:spPr>
            <a:xfrm flipV="1">
              <a:off x="975" y="2523"/>
              <a:ext cx="1905" cy="2"/>
            </a:xfrm>
            <a:prstGeom prst="line">
              <a:avLst/>
            </a:prstGeom>
            <a:ln w="38100" cap="flat" cmpd="sng">
              <a:solidFill>
                <a:srgbClr val="0000FF"/>
              </a:solidFill>
              <a:prstDash val="solid"/>
              <a:headEnd type="none" w="med" len="med"/>
              <a:tailEnd type="none" w="med" len="med"/>
            </a:ln>
          </p:spPr>
        </p:sp>
        <p:sp>
          <p:nvSpPr>
            <p:cNvPr id="46091" name="Line 12"/>
            <p:cNvSpPr/>
            <p:nvPr/>
          </p:nvSpPr>
          <p:spPr>
            <a:xfrm flipV="1">
              <a:off x="4118" y="1690"/>
              <a:ext cx="990" cy="4"/>
            </a:xfrm>
            <a:prstGeom prst="line">
              <a:avLst/>
            </a:prstGeom>
            <a:ln w="19050" cap="flat" cmpd="sng">
              <a:solidFill>
                <a:schemeClr val="tx1"/>
              </a:solidFill>
              <a:prstDash val="solid"/>
              <a:headEnd type="none" w="med" len="med"/>
              <a:tailEnd type="none" w="med" len="med"/>
            </a:ln>
          </p:spPr>
        </p:sp>
        <p:sp>
          <p:nvSpPr>
            <p:cNvPr id="46092" name="Line 13"/>
            <p:cNvSpPr/>
            <p:nvPr/>
          </p:nvSpPr>
          <p:spPr>
            <a:xfrm flipV="1">
              <a:off x="4118" y="3134"/>
              <a:ext cx="1047" cy="0"/>
            </a:xfrm>
            <a:prstGeom prst="line">
              <a:avLst/>
            </a:prstGeom>
            <a:ln w="28575" cap="flat" cmpd="sng">
              <a:solidFill>
                <a:schemeClr val="tx1"/>
              </a:solidFill>
              <a:prstDash val="solid"/>
              <a:headEnd type="none" w="med" len="med"/>
              <a:tailEnd type="none" w="med" len="med"/>
            </a:ln>
          </p:spPr>
        </p:sp>
        <p:grpSp>
          <p:nvGrpSpPr>
            <p:cNvPr id="46093" name="Group 14"/>
            <p:cNvGrpSpPr/>
            <p:nvPr/>
          </p:nvGrpSpPr>
          <p:grpSpPr>
            <a:xfrm>
              <a:off x="5243" y="3016"/>
              <a:ext cx="314" cy="392"/>
              <a:chOff x="5227" y="2750"/>
              <a:chExt cx="318" cy="402"/>
            </a:xfrm>
          </p:grpSpPr>
          <p:sp>
            <p:nvSpPr>
              <p:cNvPr id="46120" name="Oval 15"/>
              <p:cNvSpPr/>
              <p:nvPr/>
            </p:nvSpPr>
            <p:spPr>
              <a:xfrm>
                <a:off x="5227" y="2834"/>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46121" name="Rectangle 16"/>
              <p:cNvSpPr/>
              <p:nvPr/>
            </p:nvSpPr>
            <p:spPr>
              <a:xfrm>
                <a:off x="5257" y="2750"/>
                <a:ext cx="287" cy="39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e</a:t>
                </a:r>
                <a:endParaRPr lang="en-US" altLang="zh-CN" sz="2800" b="1" dirty="0">
                  <a:latin typeface="Times New Roman" panose="02020603050405020304" pitchFamily="18" charset="0"/>
                  <a:ea typeface="黑体" pitchFamily="2" charset="-122"/>
                </a:endParaRPr>
              </a:p>
            </p:txBody>
          </p:sp>
        </p:grpSp>
        <p:sp>
          <p:nvSpPr>
            <p:cNvPr id="46094" name="Line 17"/>
            <p:cNvSpPr/>
            <p:nvPr/>
          </p:nvSpPr>
          <p:spPr>
            <a:xfrm flipH="1">
              <a:off x="1019" y="3134"/>
              <a:ext cx="523" cy="0"/>
            </a:xfrm>
            <a:prstGeom prst="line">
              <a:avLst/>
            </a:prstGeom>
            <a:ln w="38100" cap="flat" cmpd="sng">
              <a:solidFill>
                <a:srgbClr val="0000FF"/>
              </a:solidFill>
              <a:prstDash val="solid"/>
              <a:headEnd type="none" w="med" len="med"/>
              <a:tailEnd type="none" w="med" len="med"/>
            </a:ln>
          </p:spPr>
        </p:sp>
        <p:sp>
          <p:nvSpPr>
            <p:cNvPr id="46095" name="Line 18"/>
            <p:cNvSpPr/>
            <p:nvPr/>
          </p:nvSpPr>
          <p:spPr>
            <a:xfrm>
              <a:off x="1019" y="3134"/>
              <a:ext cx="1" cy="849"/>
            </a:xfrm>
            <a:prstGeom prst="line">
              <a:avLst/>
            </a:prstGeom>
            <a:ln w="38100" cap="flat" cmpd="sng">
              <a:solidFill>
                <a:srgbClr val="0000FF"/>
              </a:solidFill>
              <a:prstDash val="solid"/>
              <a:headEnd type="none" w="med" len="med"/>
              <a:tailEnd type="none" w="med" len="med"/>
            </a:ln>
          </p:spPr>
        </p:sp>
        <p:sp>
          <p:nvSpPr>
            <p:cNvPr id="46096" name="Line 19"/>
            <p:cNvSpPr/>
            <p:nvPr/>
          </p:nvSpPr>
          <p:spPr>
            <a:xfrm flipV="1">
              <a:off x="2925" y="3962"/>
              <a:ext cx="2240" cy="12"/>
            </a:xfrm>
            <a:prstGeom prst="line">
              <a:avLst/>
            </a:prstGeom>
            <a:ln w="28575" cap="flat" cmpd="sng">
              <a:solidFill>
                <a:schemeClr val="tx1"/>
              </a:solidFill>
              <a:prstDash val="solid"/>
              <a:headEnd type="none" w="med" len="med"/>
              <a:tailEnd type="none" w="med" len="med"/>
            </a:ln>
          </p:spPr>
        </p:sp>
        <p:sp>
          <p:nvSpPr>
            <p:cNvPr id="46097" name="Rectangle 20"/>
            <p:cNvSpPr/>
            <p:nvPr/>
          </p:nvSpPr>
          <p:spPr>
            <a:xfrm>
              <a:off x="1061" y="1285"/>
              <a:ext cx="287" cy="38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F</a:t>
              </a:r>
              <a:endParaRPr lang="en-US" altLang="zh-CN" sz="2800" b="1" dirty="0">
                <a:latin typeface="Times New Roman" panose="02020603050405020304" pitchFamily="18" charset="0"/>
                <a:ea typeface="黑体" pitchFamily="2" charset="-122"/>
              </a:endParaRPr>
            </a:p>
          </p:txBody>
        </p:sp>
        <p:sp>
          <p:nvSpPr>
            <p:cNvPr id="46098" name="Rectangle 21"/>
            <p:cNvSpPr/>
            <p:nvPr/>
          </p:nvSpPr>
          <p:spPr>
            <a:xfrm>
              <a:off x="1244" y="2744"/>
              <a:ext cx="285" cy="363"/>
            </a:xfrm>
            <a:prstGeom prst="rect">
              <a:avLst/>
            </a:prstGeom>
            <a:noFill/>
            <a:ln w="2857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F</a:t>
              </a:r>
              <a:endParaRPr lang="en-US" altLang="zh-CN" sz="2800" b="1" dirty="0">
                <a:latin typeface="Times New Roman" panose="02020603050405020304" pitchFamily="18" charset="0"/>
                <a:ea typeface="黑体" pitchFamily="2" charset="-122"/>
              </a:endParaRPr>
            </a:p>
          </p:txBody>
        </p:sp>
        <p:sp>
          <p:nvSpPr>
            <p:cNvPr id="46099" name="Rectangle 22"/>
            <p:cNvSpPr/>
            <p:nvPr/>
          </p:nvSpPr>
          <p:spPr>
            <a:xfrm>
              <a:off x="4238" y="1329"/>
              <a:ext cx="285" cy="38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T</a:t>
              </a:r>
              <a:endParaRPr lang="en-US" altLang="zh-CN" sz="2800" b="1" dirty="0">
                <a:latin typeface="Times New Roman" panose="02020603050405020304" pitchFamily="18" charset="0"/>
                <a:ea typeface="黑体" pitchFamily="2" charset="-122"/>
              </a:endParaRPr>
            </a:p>
          </p:txBody>
        </p:sp>
        <p:sp>
          <p:nvSpPr>
            <p:cNvPr id="46100" name="Rectangle 23"/>
            <p:cNvSpPr/>
            <p:nvPr/>
          </p:nvSpPr>
          <p:spPr>
            <a:xfrm>
              <a:off x="4328" y="2770"/>
              <a:ext cx="286" cy="38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T</a:t>
              </a:r>
              <a:endParaRPr lang="en-US" altLang="zh-CN" sz="2800" b="1" dirty="0">
                <a:latin typeface="Times New Roman" panose="02020603050405020304" pitchFamily="18" charset="0"/>
                <a:ea typeface="黑体" pitchFamily="2" charset="-122"/>
              </a:endParaRPr>
            </a:p>
          </p:txBody>
        </p:sp>
        <p:grpSp>
          <p:nvGrpSpPr>
            <p:cNvPr id="46101" name="Group 24"/>
            <p:cNvGrpSpPr/>
            <p:nvPr/>
          </p:nvGrpSpPr>
          <p:grpSpPr>
            <a:xfrm>
              <a:off x="1048" y="1903"/>
              <a:ext cx="331" cy="385"/>
              <a:chOff x="657" y="1933"/>
              <a:chExt cx="334" cy="395"/>
            </a:xfrm>
          </p:grpSpPr>
          <p:sp>
            <p:nvSpPr>
              <p:cNvPr id="46118" name="Oval 25"/>
              <p:cNvSpPr/>
              <p:nvPr/>
            </p:nvSpPr>
            <p:spPr>
              <a:xfrm>
                <a:off x="657" y="1979"/>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46119" name="Rectangle 26"/>
              <p:cNvSpPr/>
              <p:nvPr/>
            </p:nvSpPr>
            <p:spPr>
              <a:xfrm>
                <a:off x="703" y="1933"/>
                <a:ext cx="288" cy="39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b</a:t>
                </a:r>
                <a:endParaRPr lang="en-US" altLang="zh-CN" sz="2800" b="1" dirty="0">
                  <a:latin typeface="Times New Roman" panose="02020603050405020304" pitchFamily="18" charset="0"/>
                  <a:ea typeface="黑体" pitchFamily="2" charset="-122"/>
                </a:endParaRPr>
              </a:p>
            </p:txBody>
          </p:sp>
        </p:grpSp>
        <p:grpSp>
          <p:nvGrpSpPr>
            <p:cNvPr id="46102" name="Group 27"/>
            <p:cNvGrpSpPr/>
            <p:nvPr/>
          </p:nvGrpSpPr>
          <p:grpSpPr>
            <a:xfrm>
              <a:off x="1110" y="3363"/>
              <a:ext cx="315" cy="385"/>
              <a:chOff x="748" y="3113"/>
              <a:chExt cx="318" cy="395"/>
            </a:xfrm>
          </p:grpSpPr>
          <p:sp>
            <p:nvSpPr>
              <p:cNvPr id="46116" name="Oval 28"/>
              <p:cNvSpPr/>
              <p:nvPr/>
            </p:nvSpPr>
            <p:spPr>
              <a:xfrm>
                <a:off x="748" y="3158"/>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46117" name="Rectangle 29"/>
              <p:cNvSpPr/>
              <p:nvPr/>
            </p:nvSpPr>
            <p:spPr>
              <a:xfrm>
                <a:off x="779" y="3113"/>
                <a:ext cx="287" cy="395"/>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d</a:t>
                </a:r>
                <a:endParaRPr lang="en-US" altLang="zh-CN" sz="2800" b="1" dirty="0">
                  <a:latin typeface="Times New Roman" panose="02020603050405020304" pitchFamily="18" charset="0"/>
                  <a:ea typeface="黑体" pitchFamily="2" charset="-122"/>
                </a:endParaRPr>
              </a:p>
            </p:txBody>
          </p:sp>
        </p:grpSp>
        <p:grpSp>
          <p:nvGrpSpPr>
            <p:cNvPr id="46103" name="Group 30"/>
            <p:cNvGrpSpPr/>
            <p:nvPr/>
          </p:nvGrpSpPr>
          <p:grpSpPr>
            <a:xfrm>
              <a:off x="5243" y="1635"/>
              <a:ext cx="329" cy="385"/>
              <a:chOff x="4921" y="1661"/>
              <a:chExt cx="333" cy="396"/>
            </a:xfrm>
          </p:grpSpPr>
          <p:sp>
            <p:nvSpPr>
              <p:cNvPr id="46114" name="Oval 31"/>
              <p:cNvSpPr/>
              <p:nvPr/>
            </p:nvSpPr>
            <p:spPr>
              <a:xfrm>
                <a:off x="4921" y="1706"/>
                <a:ext cx="318" cy="318"/>
              </a:xfrm>
              <a:prstGeom prst="ellipse">
                <a:avLst/>
              </a:prstGeom>
              <a:solidFill>
                <a:srgbClr val="FFFFFF"/>
              </a:solidFill>
              <a:ln w="12700" cap="flat" cmpd="sng">
                <a:solidFill>
                  <a:srgbClr val="000000"/>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46115" name="Rectangle 32"/>
              <p:cNvSpPr/>
              <p:nvPr/>
            </p:nvSpPr>
            <p:spPr>
              <a:xfrm>
                <a:off x="4967" y="1661"/>
                <a:ext cx="287" cy="396"/>
              </a:xfrm>
              <a:prstGeom prst="rect">
                <a:avLst/>
              </a:prstGeom>
              <a:noFill/>
              <a:ln w="12700">
                <a:noFill/>
              </a:ln>
            </p:spPr>
            <p:txBody>
              <a:bodyPr lIns="90488" tIns="44450" rIns="90488" bIns="44450">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nSpc>
                    <a:spcPct val="100000"/>
                  </a:lnSpc>
                  <a:spcBef>
                    <a:spcPct val="0"/>
                  </a:spcBef>
                  <a:buClrTx/>
                  <a:buSzTx/>
                  <a:buFontTx/>
                  <a:buNone/>
                </a:pPr>
                <a:r>
                  <a:rPr lang="en-US" altLang="zh-CN" sz="2800" b="1" dirty="0">
                    <a:latin typeface="Times New Roman" panose="02020603050405020304" pitchFamily="18" charset="0"/>
                    <a:ea typeface="黑体" pitchFamily="2" charset="-122"/>
                  </a:rPr>
                  <a:t>c</a:t>
                </a:r>
                <a:endParaRPr lang="en-US" altLang="zh-CN" sz="2800" b="1" dirty="0">
                  <a:latin typeface="Times New Roman" panose="02020603050405020304" pitchFamily="18" charset="0"/>
                  <a:ea typeface="黑体" pitchFamily="2" charset="-122"/>
                </a:endParaRPr>
              </a:p>
            </p:txBody>
          </p:sp>
        </p:grpSp>
        <p:sp>
          <p:nvSpPr>
            <p:cNvPr id="46104" name="Line 33"/>
            <p:cNvSpPr/>
            <p:nvPr/>
          </p:nvSpPr>
          <p:spPr>
            <a:xfrm flipV="1">
              <a:off x="2835" y="2515"/>
              <a:ext cx="2332" cy="8"/>
            </a:xfrm>
            <a:prstGeom prst="line">
              <a:avLst/>
            </a:prstGeom>
            <a:ln w="19050" cap="flat" cmpd="sng">
              <a:solidFill>
                <a:schemeClr val="tx1"/>
              </a:solidFill>
              <a:prstDash val="solid"/>
              <a:headEnd type="none" w="med" len="med"/>
              <a:tailEnd type="none" w="med" len="med"/>
            </a:ln>
          </p:spPr>
        </p:sp>
        <p:sp>
          <p:nvSpPr>
            <p:cNvPr id="46105" name="Line 34"/>
            <p:cNvSpPr/>
            <p:nvPr/>
          </p:nvSpPr>
          <p:spPr>
            <a:xfrm>
              <a:off x="2817" y="843"/>
              <a:ext cx="0" cy="486"/>
            </a:xfrm>
            <a:prstGeom prst="line">
              <a:avLst/>
            </a:prstGeom>
            <a:ln w="38100" cap="flat" cmpd="sng">
              <a:solidFill>
                <a:srgbClr val="0000FF"/>
              </a:solidFill>
              <a:prstDash val="solid"/>
              <a:headEnd type="none" w="med" len="med"/>
              <a:tailEnd type="triangle" w="lg" len="lg"/>
            </a:ln>
          </p:spPr>
        </p:sp>
        <p:sp>
          <p:nvSpPr>
            <p:cNvPr id="46106" name="Line 35"/>
            <p:cNvSpPr/>
            <p:nvPr/>
          </p:nvSpPr>
          <p:spPr>
            <a:xfrm>
              <a:off x="5108" y="1683"/>
              <a:ext cx="0" cy="354"/>
            </a:xfrm>
            <a:prstGeom prst="line">
              <a:avLst/>
            </a:prstGeom>
            <a:ln w="19050" cap="flat" cmpd="sng">
              <a:solidFill>
                <a:schemeClr val="tx1"/>
              </a:solidFill>
              <a:prstDash val="solid"/>
              <a:headEnd type="none" w="med" len="med"/>
              <a:tailEnd type="triangle" w="lg" len="lg"/>
            </a:ln>
          </p:spPr>
        </p:sp>
        <p:sp>
          <p:nvSpPr>
            <p:cNvPr id="46107" name="Line 36"/>
            <p:cNvSpPr/>
            <p:nvPr/>
          </p:nvSpPr>
          <p:spPr>
            <a:xfrm>
              <a:off x="5152" y="2346"/>
              <a:ext cx="0" cy="178"/>
            </a:xfrm>
            <a:prstGeom prst="line">
              <a:avLst/>
            </a:prstGeom>
            <a:ln w="19050" cap="flat" cmpd="sng">
              <a:solidFill>
                <a:schemeClr val="tx1"/>
              </a:solidFill>
              <a:prstDash val="solid"/>
              <a:headEnd type="none" w="med" len="med"/>
              <a:tailEnd type="none" w="med" len="med"/>
            </a:ln>
          </p:spPr>
        </p:sp>
        <p:sp>
          <p:nvSpPr>
            <p:cNvPr id="46108" name="Line 37"/>
            <p:cNvSpPr/>
            <p:nvPr/>
          </p:nvSpPr>
          <p:spPr>
            <a:xfrm>
              <a:off x="975" y="1683"/>
              <a:ext cx="0" cy="841"/>
            </a:xfrm>
            <a:prstGeom prst="line">
              <a:avLst/>
            </a:prstGeom>
            <a:ln w="38100" cap="flat" cmpd="sng">
              <a:solidFill>
                <a:srgbClr val="0000FF"/>
              </a:solidFill>
              <a:prstDash val="solid"/>
              <a:headEnd type="none" w="med" len="med"/>
              <a:tailEnd type="none" w="med" len="med"/>
            </a:ln>
          </p:spPr>
        </p:sp>
        <p:sp>
          <p:nvSpPr>
            <p:cNvPr id="46109" name="Line 38"/>
            <p:cNvSpPr/>
            <p:nvPr/>
          </p:nvSpPr>
          <p:spPr>
            <a:xfrm>
              <a:off x="5152" y="3143"/>
              <a:ext cx="0" cy="353"/>
            </a:xfrm>
            <a:prstGeom prst="line">
              <a:avLst/>
            </a:prstGeom>
            <a:ln w="28575" cap="flat" cmpd="sng">
              <a:solidFill>
                <a:schemeClr val="tx1"/>
              </a:solidFill>
              <a:prstDash val="solid"/>
              <a:headEnd type="none" w="med" len="med"/>
              <a:tailEnd type="triangle" w="lg" len="lg"/>
            </a:ln>
          </p:spPr>
        </p:sp>
        <p:sp>
          <p:nvSpPr>
            <p:cNvPr id="46110" name="Line 39"/>
            <p:cNvSpPr/>
            <p:nvPr/>
          </p:nvSpPr>
          <p:spPr>
            <a:xfrm>
              <a:off x="5152" y="3806"/>
              <a:ext cx="0" cy="133"/>
            </a:xfrm>
            <a:prstGeom prst="line">
              <a:avLst/>
            </a:prstGeom>
            <a:ln w="28575" cap="flat" cmpd="sng">
              <a:solidFill>
                <a:schemeClr val="tx1"/>
              </a:solidFill>
              <a:prstDash val="solid"/>
              <a:headEnd type="none" w="med" len="med"/>
              <a:tailEnd type="none" w="med" len="med"/>
            </a:ln>
          </p:spPr>
        </p:sp>
        <p:sp>
          <p:nvSpPr>
            <p:cNvPr id="46111" name="Line 40"/>
            <p:cNvSpPr/>
            <p:nvPr/>
          </p:nvSpPr>
          <p:spPr>
            <a:xfrm>
              <a:off x="2862" y="2524"/>
              <a:ext cx="0" cy="309"/>
            </a:xfrm>
            <a:prstGeom prst="line">
              <a:avLst/>
            </a:prstGeom>
            <a:ln w="38100" cap="flat" cmpd="sng">
              <a:solidFill>
                <a:srgbClr val="0000FF"/>
              </a:solidFill>
              <a:prstDash val="solid"/>
              <a:headEnd type="none" w="med" len="med"/>
              <a:tailEnd type="triangle" w="lg" len="lg"/>
            </a:ln>
          </p:spPr>
        </p:sp>
        <p:sp>
          <p:nvSpPr>
            <p:cNvPr id="46112" name="Line 41"/>
            <p:cNvSpPr/>
            <p:nvPr/>
          </p:nvSpPr>
          <p:spPr>
            <a:xfrm>
              <a:off x="2952" y="3983"/>
              <a:ext cx="0" cy="337"/>
            </a:xfrm>
            <a:prstGeom prst="line">
              <a:avLst/>
            </a:prstGeom>
            <a:ln w="38100" cap="flat" cmpd="sng">
              <a:solidFill>
                <a:srgbClr val="0000FF"/>
              </a:solidFill>
              <a:prstDash val="solid"/>
              <a:headEnd type="none" w="med" len="med"/>
              <a:tailEnd type="triangle" w="lg" len="lg"/>
            </a:ln>
          </p:spPr>
        </p:sp>
        <p:sp>
          <p:nvSpPr>
            <p:cNvPr id="46113" name="Line 42"/>
            <p:cNvSpPr/>
            <p:nvPr/>
          </p:nvSpPr>
          <p:spPr>
            <a:xfrm>
              <a:off x="1020" y="3974"/>
              <a:ext cx="1951" cy="0"/>
            </a:xfrm>
            <a:prstGeom prst="line">
              <a:avLst/>
            </a:prstGeom>
            <a:ln w="38100" cap="flat" cmpd="sng">
              <a:solidFill>
                <a:srgbClr val="0000FF"/>
              </a:solidFill>
              <a:prstDash val="solid"/>
              <a:headEnd type="none" w="med" len="med"/>
              <a:tailEnd type="none" w="med" len="med"/>
            </a:ln>
          </p:spPr>
        </p:sp>
      </p:grpSp>
      <p:grpSp>
        <p:nvGrpSpPr>
          <p:cNvPr id="11" name="组合 10"/>
          <p:cNvGrpSpPr/>
          <p:nvPr/>
        </p:nvGrpSpPr>
        <p:grpSpPr>
          <a:xfrm>
            <a:off x="0" y="287611"/>
            <a:ext cx="8272780" cy="504190"/>
            <a:chOff x="0" y="287611"/>
            <a:chExt cx="8272780" cy="504190"/>
          </a:xfrm>
        </p:grpSpPr>
        <p:sp>
          <p:nvSpPr>
            <p:cNvPr id="12" name="矩形 11"/>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3" name="矩形 12"/>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14"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④</a:t>
              </a:r>
              <a:r>
                <a:rPr lang="en-US" altLang="zh-CN" sz="2800">
                  <a:latin typeface="SimSong" panose="02020300000000000000" charset="-122"/>
                  <a:ea typeface="SimSong" panose="02020300000000000000" charset="-122"/>
                  <a:sym typeface="+mn-ea"/>
                </a:rPr>
                <a:t> </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判定</a:t>
              </a:r>
              <a:r>
                <a:rPr lang="en-US" altLang="zh-CN"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条件覆盖</a:t>
              </a:r>
              <a:r>
                <a:rPr lang="en-US" altLang="zh-CN"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(CDC)</a:t>
              </a:r>
              <a:endPar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15" name="灯片编号占位符 1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16" name="日期占位符 1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8386"/>
                                        </p:tgtEl>
                                        <p:attrNameLst>
                                          <p:attrName>style.visibility</p:attrName>
                                        </p:attrNameLst>
                                      </p:cBhvr>
                                      <p:to>
                                        <p:strVal val="visible"/>
                                      </p:to>
                                    </p:set>
                                    <p:animEffect transition="in" filter="blinds(horizontal)">
                                      <p:cBhvr>
                                        <p:cTn id="7" dur="500"/>
                                        <p:tgtEl>
                                          <p:spTgt spid="528386"/>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白盒测试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白盒测试</a:t>
            </a:r>
            <a:r>
              <a:rPr lang="zh-CN" altLang="en-US" sz="2800" dirty="0">
                <a:solidFill>
                  <a:srgbClr val="3366FF"/>
                </a:solidFill>
                <a:latin typeface="Arial" panose="020B0704020202020204" pitchFamily="34" charset="0"/>
                <a:sym typeface="+mn-ea"/>
              </a:rPr>
              <a:t>（</a:t>
            </a:r>
            <a:r>
              <a:rPr lang="en-US" altLang="zh-CN" sz="2800" dirty="0">
                <a:solidFill>
                  <a:srgbClr val="3366FF"/>
                </a:solidFill>
                <a:latin typeface="Arial" panose="020B0704020202020204" pitchFamily="34" charset="0"/>
                <a:sym typeface="+mn-ea"/>
              </a:rPr>
              <a:t>White-Box Testing</a:t>
            </a:r>
            <a:r>
              <a:rPr lang="zh-CN" altLang="en-US" sz="2800" dirty="0">
                <a:solidFill>
                  <a:srgbClr val="3366FF"/>
                </a:solidFill>
                <a:latin typeface="Arial" panose="020B0704020202020204" pitchFamily="34" charset="0"/>
                <a:sym typeface="+mn-ea"/>
              </a:rPr>
              <a:t>）</a:t>
            </a:r>
            <a:endParaRPr lang="zh-CN" altLang="en-US" sz="2800" dirty="0">
              <a:solidFill>
                <a:srgbClr val="3366FF"/>
              </a:solidFill>
              <a:latin typeface="Arial" panose="020B0704020202020204" pitchFamily="34" charset="0"/>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251710" y="3977005"/>
            <a:ext cx="7683500" cy="286131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白盒测试又称结构测试或</a:t>
            </a:r>
            <a:r>
              <a:rPr lang="zh-CN" altLang="en-US" sz="2400">
                <a:latin typeface="微软雅黑" charset="-122"/>
                <a:ea typeface="微软雅黑" charset="-122"/>
              </a:rPr>
              <a:t>逻辑驱动</a:t>
            </a:r>
            <a:r>
              <a:rPr lang="zh-CN" altLang="en-US" sz="2400">
                <a:latin typeface="微软雅黑" charset="-122"/>
                <a:ea typeface="微软雅黑" charset="-122"/>
              </a:rPr>
              <a:t>测试</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利用程序内部的逻辑结构及有关信息设计或选择测试</a:t>
            </a:r>
            <a:r>
              <a:rPr lang="zh-CN" altLang="en-US" sz="2400">
                <a:latin typeface="微软雅黑" charset="-122"/>
                <a:ea typeface="微软雅黑" charset="-122"/>
              </a:rPr>
              <a:t>用例</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对程序所有</a:t>
            </a:r>
            <a:r>
              <a:rPr lang="zh-CN" altLang="en-US" sz="2400">
                <a:solidFill>
                  <a:schemeClr val="accent5"/>
                </a:solidFill>
                <a:latin typeface="微软雅黑" charset="-122"/>
                <a:ea typeface="微软雅黑" charset="-122"/>
              </a:rPr>
              <a:t>逻辑路径</a:t>
            </a:r>
            <a:r>
              <a:rPr lang="zh-CN" altLang="en-US" sz="2400">
                <a:latin typeface="微软雅黑" charset="-122"/>
                <a:ea typeface="微软雅黑" charset="-122"/>
              </a:rPr>
              <a:t>进行测试，通过在不同点检查程序状态，确定实际状态与预期的状态</a:t>
            </a:r>
            <a:r>
              <a:rPr lang="zh-CN" altLang="en-US" sz="2400">
                <a:latin typeface="微软雅黑" charset="-122"/>
                <a:ea typeface="微软雅黑" charset="-122"/>
              </a:rPr>
              <a:t>一致</a:t>
            </a:r>
            <a:endParaRPr lang="zh-CN" altLang="en-US" sz="2400">
              <a:latin typeface="微软雅黑" charset="-122"/>
              <a:ea typeface="微软雅黑" charset="-122"/>
            </a:endParaRPr>
          </a:p>
        </p:txBody>
      </p:sp>
      <p:pic>
        <p:nvPicPr>
          <p:cNvPr id="5" name="图片 4"/>
          <p:cNvPicPr>
            <a:picLocks noChangeAspect="1"/>
          </p:cNvPicPr>
          <p:nvPr/>
        </p:nvPicPr>
        <p:blipFill>
          <a:blip r:embed="rId1"/>
          <a:srcRect l="-565" t="47452" r="656" b="-1391"/>
          <a:stretch>
            <a:fillRect/>
          </a:stretch>
        </p:blipFill>
        <p:spPr>
          <a:xfrm>
            <a:off x="3185795" y="1946910"/>
            <a:ext cx="5424805" cy="1957070"/>
          </a:xfrm>
          <a:prstGeom prst="rect">
            <a:avLst/>
          </a:prstGeom>
        </p:spPr>
      </p:pic>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idx="1"/>
          </p:nvPr>
        </p:nvSpPr>
        <p:spPr>
          <a:xfrm>
            <a:off x="2135505" y="935990"/>
            <a:ext cx="8281670" cy="4072255"/>
          </a:xfrm>
        </p:spPr>
        <p:txBody>
          <a:bodyPr vert="horz" wrap="square" lIns="91440" tIns="45720" rIns="91440" bIns="45720" anchor="t" anchorCtr="0">
            <a:noAutofit/>
          </a:bodyPr>
          <a:p>
            <a:pPr marL="0" indent="0" eaLnBrk="1" hangingPunct="1">
              <a:lnSpc>
                <a:spcPct val="150000"/>
              </a:lnSpc>
              <a:buSzPct val="95000"/>
              <a:buNone/>
            </a:pPr>
            <a:r>
              <a:rPr lang="en-US" altLang="zh-CN" sz="2600" dirty="0">
                <a:latin typeface="微软雅黑" charset="0"/>
                <a:ea typeface="微软雅黑" charset="0"/>
                <a:sym typeface="+mn-ea"/>
              </a:rPr>
              <a:t> </a:t>
            </a:r>
            <a:r>
              <a:rPr lang="zh-CN" altLang="en-US" sz="2600" dirty="0">
                <a:latin typeface="微软雅黑" charset="0"/>
                <a:ea typeface="微软雅黑" charset="0"/>
                <a:sym typeface="+mn-ea"/>
              </a:rPr>
              <a:t>达到了</a:t>
            </a:r>
            <a:r>
              <a:rPr lang="en-US" altLang="zh-CN" sz="2600" dirty="0">
                <a:solidFill>
                  <a:srgbClr val="FF0000"/>
                </a:solidFill>
                <a:latin typeface="微软雅黑" charset="0"/>
                <a:ea typeface="微软雅黑" charset="0"/>
                <a:sym typeface="+mn-ea"/>
              </a:rPr>
              <a:t>100%</a:t>
            </a:r>
            <a:r>
              <a:rPr lang="zh-CN" altLang="en-US" sz="2600" dirty="0">
                <a:solidFill>
                  <a:srgbClr val="FF0000"/>
                </a:solidFill>
                <a:latin typeface="微软雅黑" charset="0"/>
                <a:ea typeface="微软雅黑" charset="0"/>
                <a:sym typeface="+mn-ea"/>
              </a:rPr>
              <a:t>的判定</a:t>
            </a:r>
            <a:r>
              <a:rPr lang="en-US" altLang="zh-CN" sz="2600" dirty="0">
                <a:solidFill>
                  <a:srgbClr val="FF0000"/>
                </a:solidFill>
                <a:latin typeface="微软雅黑" charset="0"/>
                <a:ea typeface="微软雅黑" charset="0"/>
                <a:sym typeface="+mn-ea"/>
              </a:rPr>
              <a:t>-</a:t>
            </a:r>
            <a:r>
              <a:rPr lang="zh-CN" altLang="en-US" sz="2600" dirty="0">
                <a:solidFill>
                  <a:srgbClr val="FF0000"/>
                </a:solidFill>
                <a:latin typeface="微软雅黑" charset="0"/>
                <a:ea typeface="微软雅黑" charset="0"/>
                <a:sym typeface="+mn-ea"/>
              </a:rPr>
              <a:t>条件覆盖</a:t>
            </a:r>
            <a:r>
              <a:rPr lang="zh-CN" altLang="en-US" sz="2600" dirty="0">
                <a:latin typeface="微软雅黑" charset="0"/>
                <a:ea typeface="微软雅黑" charset="0"/>
                <a:sym typeface="+mn-ea"/>
              </a:rPr>
              <a:t>标准</a:t>
            </a:r>
            <a:endParaRPr lang="zh-CN" altLang="en-US" sz="2600" dirty="0">
              <a:latin typeface="微软雅黑" charset="0"/>
              <a:ea typeface="微软雅黑" charset="0"/>
              <a:sym typeface="+mn-ea"/>
            </a:endParaRPr>
          </a:p>
          <a:p>
            <a:pPr marL="0" indent="0" eaLnBrk="1" hangingPunct="1">
              <a:lnSpc>
                <a:spcPct val="150000"/>
              </a:lnSpc>
              <a:buSzPct val="95000"/>
              <a:buNone/>
            </a:pPr>
            <a:endParaRPr lang="zh-CN" altLang="en-US" sz="2500" dirty="0">
              <a:latin typeface="微软雅黑" charset="0"/>
              <a:ea typeface="微软雅黑" charset="0"/>
              <a:sym typeface="+mn-ea"/>
            </a:endParaRPr>
          </a:p>
          <a:p>
            <a:pPr marL="0" indent="0" eaLnBrk="1" hangingPunct="1">
              <a:lnSpc>
                <a:spcPct val="150000"/>
              </a:lnSpc>
              <a:buSzPct val="95000"/>
              <a:buNone/>
            </a:pPr>
            <a:endParaRPr lang="zh-CN" altLang="en-US" sz="2500" dirty="0">
              <a:latin typeface="微软雅黑" charset="0"/>
              <a:ea typeface="微软雅黑" charset="0"/>
              <a:sym typeface="+mn-ea"/>
            </a:endParaRPr>
          </a:p>
          <a:p>
            <a:pPr marL="0" indent="0" eaLnBrk="1" hangingPunct="1">
              <a:lnSpc>
                <a:spcPct val="150000"/>
              </a:lnSpc>
              <a:buSzPct val="95000"/>
              <a:buNone/>
            </a:pPr>
            <a:r>
              <a:rPr lang="zh-CN" altLang="en-US" sz="2600" dirty="0">
                <a:latin typeface="微软雅黑" charset="0"/>
                <a:ea typeface="微软雅黑" charset="0"/>
                <a:sym typeface="+mn-ea"/>
              </a:rPr>
              <a:t>一定能达到</a:t>
            </a:r>
            <a:r>
              <a:rPr lang="en-US" altLang="zh-CN" sz="2600" dirty="0">
                <a:solidFill>
                  <a:srgbClr val="FF0000"/>
                </a:solidFill>
                <a:latin typeface="微软雅黑" charset="0"/>
                <a:ea typeface="微软雅黑" charset="0"/>
                <a:sym typeface="+mn-ea"/>
              </a:rPr>
              <a:t>100%</a:t>
            </a:r>
            <a:r>
              <a:rPr lang="zh-CN" altLang="en-US" sz="2600" dirty="0">
                <a:solidFill>
                  <a:srgbClr val="FF0000"/>
                </a:solidFill>
                <a:latin typeface="微软雅黑" charset="0"/>
                <a:ea typeface="微软雅黑" charset="0"/>
                <a:sym typeface="+mn-ea"/>
              </a:rPr>
              <a:t>条件覆盖</a:t>
            </a:r>
            <a:endParaRPr lang="zh-CN" altLang="en-US" sz="2600" dirty="0">
              <a:solidFill>
                <a:srgbClr val="FF0000"/>
              </a:solidFill>
              <a:latin typeface="微软雅黑" charset="0"/>
              <a:ea typeface="微软雅黑" charset="0"/>
              <a:sym typeface="+mn-ea"/>
            </a:endParaRPr>
          </a:p>
          <a:p>
            <a:pPr marL="0" indent="0" eaLnBrk="1" hangingPunct="1">
              <a:lnSpc>
                <a:spcPct val="150000"/>
              </a:lnSpc>
              <a:buSzPct val="95000"/>
              <a:buNone/>
            </a:pPr>
            <a:r>
              <a:rPr lang="en-US" altLang="zh-CN" sz="2600" dirty="0">
                <a:solidFill>
                  <a:srgbClr val="FF0000"/>
                </a:solidFill>
                <a:latin typeface="微软雅黑" charset="0"/>
                <a:ea typeface="微软雅黑" charset="0"/>
                <a:sym typeface="+mn-ea"/>
              </a:rPr>
              <a:t>               100%</a:t>
            </a:r>
            <a:r>
              <a:rPr lang="zh-CN" altLang="en-US" sz="2600" dirty="0">
                <a:solidFill>
                  <a:srgbClr val="FF0000"/>
                </a:solidFill>
                <a:latin typeface="微软雅黑" charset="0"/>
                <a:ea typeface="微软雅黑" charset="0"/>
                <a:sym typeface="+mn-ea"/>
              </a:rPr>
              <a:t>判定覆盖</a:t>
            </a:r>
            <a:endParaRPr lang="zh-CN" altLang="en-US" sz="2600" dirty="0">
              <a:solidFill>
                <a:srgbClr val="FF0000"/>
              </a:solidFill>
              <a:latin typeface="微软雅黑" charset="0"/>
              <a:ea typeface="微软雅黑" charset="0"/>
              <a:sym typeface="+mn-ea"/>
            </a:endParaRPr>
          </a:p>
          <a:p>
            <a:pPr marL="0" indent="0" eaLnBrk="1" hangingPunct="1">
              <a:lnSpc>
                <a:spcPct val="150000"/>
              </a:lnSpc>
              <a:buSzPct val="95000"/>
              <a:buNone/>
            </a:pPr>
            <a:r>
              <a:rPr lang="en-US" altLang="zh-CN" sz="2600" dirty="0">
                <a:solidFill>
                  <a:srgbClr val="FF0000"/>
                </a:solidFill>
                <a:latin typeface="微软雅黑" charset="0"/>
                <a:ea typeface="微软雅黑" charset="0"/>
                <a:sym typeface="+mn-ea"/>
              </a:rPr>
              <a:t>               100%</a:t>
            </a:r>
            <a:r>
              <a:rPr lang="zh-CN" altLang="en-US" sz="2600" dirty="0">
                <a:solidFill>
                  <a:srgbClr val="FF0000"/>
                </a:solidFill>
                <a:latin typeface="微软雅黑" charset="0"/>
                <a:ea typeface="微软雅黑" charset="0"/>
                <a:sym typeface="+mn-ea"/>
              </a:rPr>
              <a:t>语句覆盖</a:t>
            </a:r>
            <a:endParaRPr lang="zh-CN" altLang="en-US" sz="2600" dirty="0">
              <a:latin typeface="微软雅黑" charset="0"/>
              <a:ea typeface="微软雅黑" charset="0"/>
            </a:endParaRPr>
          </a:p>
          <a:p>
            <a:pPr marL="0" indent="0" eaLnBrk="1" hangingPunct="1">
              <a:lnSpc>
                <a:spcPct val="150000"/>
              </a:lnSpc>
              <a:buSzPct val="95000"/>
              <a:buNone/>
            </a:pPr>
            <a:endParaRPr lang="zh-CN" altLang="en-US" sz="2600" b="1" dirty="0">
              <a:solidFill>
                <a:srgbClr val="009900"/>
              </a:solidFill>
              <a:latin typeface="微软雅黑" charset="0"/>
              <a:ea typeface="微软雅黑" charset="0"/>
              <a:cs typeface="微软雅黑" charset="0"/>
            </a:endParaRPr>
          </a:p>
        </p:txBody>
      </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④</a:t>
              </a:r>
              <a:r>
                <a:rPr lang="en-US" altLang="zh-CN" sz="2800">
                  <a:latin typeface="SimSong" panose="02020300000000000000" charset="-122"/>
                  <a:ea typeface="SimSong" panose="02020300000000000000" charset="-122"/>
                  <a:sym typeface="+mn-ea"/>
                </a:rPr>
                <a:t> </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判定</a:t>
              </a:r>
              <a:r>
                <a:rPr lang="en-US" altLang="zh-CN"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条件覆盖</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8" name="燕尾形 7"/>
          <p:cNvSpPr/>
          <p:nvPr/>
        </p:nvSpPr>
        <p:spPr>
          <a:xfrm>
            <a:off x="1578610" y="116395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Rectangle 2"/>
          <p:cNvSpPr>
            <a:spLocks noGrp="1"/>
          </p:cNvSpPr>
          <p:nvPr/>
        </p:nvSpPr>
        <p:spPr>
          <a:xfrm>
            <a:off x="2135505" y="5184775"/>
            <a:ext cx="8281670" cy="1430020"/>
          </a:xfrm>
          <a:prstGeom prst="rect">
            <a:avLst/>
          </a:prstGeom>
        </p:spPr>
        <p:txBody>
          <a:bodyPr vert="horz" wrap="square" lIns="91440" tIns="45720" rIns="91440" bIns="45720" rtlCol="0" anchor="t" anchorCtr="0">
            <a:normAutofit/>
          </a:bodyPr>
          <a:lstStyle>
            <a:lvl1pPr marL="228600" indent="-228600" algn="l" defTabSz="914400" rtl="0" eaLnBrk="1" latinLnBrk="0" hangingPunct="1">
              <a:lnSpc>
                <a:spcPct val="90000"/>
              </a:lnSpc>
              <a:spcBef>
                <a:spcPts val="1000"/>
              </a:spcBef>
              <a:buFont typeface="Arial" panose="020B07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7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7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704020202020204" pitchFamily="34" charset="0"/>
              <a:buChar char="•"/>
              <a:defRPr sz="1800" kern="1200">
                <a:solidFill>
                  <a:schemeClr val="tx1"/>
                </a:solidFill>
                <a:latin typeface="+mn-lt"/>
                <a:ea typeface="+mn-ea"/>
                <a:cs typeface="+mn-cs"/>
              </a:defRPr>
            </a:lvl9pPr>
          </a:lstStyle>
          <a:p>
            <a:pPr marL="0" indent="0" eaLnBrk="1" hangingPunct="1">
              <a:lnSpc>
                <a:spcPct val="150000"/>
              </a:lnSpc>
              <a:buSzPct val="95000"/>
              <a:buNone/>
            </a:pPr>
            <a:r>
              <a:rPr lang="zh-CN" altLang="en-US" sz="2600" dirty="0">
                <a:latin typeface="微软雅黑" charset="0"/>
                <a:ea typeface="微软雅黑" charset="0"/>
                <a:sym typeface="+mn-ea"/>
              </a:rPr>
              <a:t>判定</a:t>
            </a:r>
            <a:r>
              <a:rPr lang="en-US" altLang="zh-CN" sz="2600" dirty="0">
                <a:latin typeface="微软雅黑" charset="0"/>
                <a:ea typeface="微软雅黑" charset="0"/>
                <a:sym typeface="+mn-ea"/>
              </a:rPr>
              <a:t>-</a:t>
            </a:r>
            <a:r>
              <a:rPr lang="zh-CN" altLang="en-US" sz="2600" dirty="0">
                <a:latin typeface="微软雅黑" charset="0"/>
                <a:ea typeface="微软雅黑" charset="0"/>
                <a:sym typeface="+mn-ea"/>
              </a:rPr>
              <a:t>条件覆盖满足判定覆盖准则和条件覆盖准则，弥补了二者的不足。但</a:t>
            </a:r>
            <a:r>
              <a:rPr lang="zh-CN" altLang="en-US" sz="2600" dirty="0">
                <a:solidFill>
                  <a:srgbClr val="7030A0"/>
                </a:solidFill>
                <a:latin typeface="微软雅黑" charset="0"/>
                <a:ea typeface="微软雅黑" charset="0"/>
                <a:sym typeface="+mn-ea"/>
              </a:rPr>
              <a:t>未考虑条件的组合情况</a:t>
            </a:r>
            <a:r>
              <a:rPr lang="zh-CN" altLang="en-US" sz="2600" dirty="0">
                <a:latin typeface="微软雅黑" charset="0"/>
                <a:ea typeface="微软雅黑" charset="0"/>
                <a:sym typeface="+mn-ea"/>
              </a:rPr>
              <a:t>。</a:t>
            </a:r>
            <a:endParaRPr lang="zh-CN" altLang="en-US" sz="2600" dirty="0">
              <a:latin typeface="微软雅黑" charset="0"/>
              <a:ea typeface="微软雅黑" charset="0"/>
              <a:sym typeface="+mn-ea"/>
            </a:endParaRPr>
          </a:p>
        </p:txBody>
      </p:sp>
      <p:sp>
        <p:nvSpPr>
          <p:cNvPr id="4" name="燕尾形 3"/>
          <p:cNvSpPr/>
          <p:nvPr/>
        </p:nvSpPr>
        <p:spPr>
          <a:xfrm>
            <a:off x="1578610" y="538353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cxnSp>
        <p:nvCxnSpPr>
          <p:cNvPr id="5" name="直接箭头连接符 4"/>
          <p:cNvCxnSpPr/>
          <p:nvPr/>
        </p:nvCxnSpPr>
        <p:spPr>
          <a:xfrm>
            <a:off x="5051425" y="1628140"/>
            <a:ext cx="0" cy="1255395"/>
          </a:xfrm>
          <a:prstGeom prst="straightConnector1">
            <a:avLst/>
          </a:prstGeom>
          <a:ln w="47625" cap="flat" cmpd="sng">
            <a:solidFill>
              <a:srgbClr val="FF0000"/>
            </a:solidFill>
            <a:prstDash val="solid"/>
            <a:miter lim="800000"/>
            <a:headEnd type="none"/>
            <a:tailEnd type="arrow" w="med" len="med"/>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41986">
                                            <p:txEl>
                                              <p:pRg st="3" end="3"/>
                                            </p:txEl>
                                          </p:spTgt>
                                        </p:tgtEl>
                                        <p:attrNameLst>
                                          <p:attrName>style.visibility</p:attrName>
                                        </p:attrNameLst>
                                      </p:cBhvr>
                                      <p:to>
                                        <p:strVal val="visible"/>
                                      </p:to>
                                    </p:set>
                                    <p:animEffect transition="in" filter="blinds(horizontal)">
                                      <p:cBhvr>
                                        <p:cTn id="10" dur="500"/>
                                        <p:tgtEl>
                                          <p:spTgt spid="41986">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13" dur="500"/>
                                        <p:tgtEl>
                                          <p:spTgt spid="41986">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1986">
                                            <p:txEl>
                                              <p:pRg st="5" end="5"/>
                                            </p:txEl>
                                          </p:spTgt>
                                        </p:tgtEl>
                                        <p:attrNameLst>
                                          <p:attrName>style.visibility</p:attrName>
                                        </p:attrNameLst>
                                      </p:cBhvr>
                                      <p:to>
                                        <p:strVal val="visible"/>
                                      </p:to>
                                    </p:set>
                                    <p:animEffect transition="in" filter="blinds(horizontal)">
                                      <p:cBhvr>
                                        <p:cTn id="16" dur="500"/>
                                        <p:tgtEl>
                                          <p:spTgt spid="41986">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806180" cy="504190"/>
            <a:chOff x="0" y="287611"/>
            <a:chExt cx="88061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9089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z="2800">
                  <a:latin typeface="SimSong" panose="02020300000000000000" charset="-122"/>
                  <a:ea typeface="SimSong" panose="02020300000000000000" charset="-122"/>
                  <a:sym typeface="+mn-ea"/>
                </a:rPr>
                <a:t>⑤</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条件组合覆盖（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M</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ultiple Condition Coverage</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03251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897255"/>
            <a:ext cx="8401685" cy="1494155"/>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600" dirty="0">
                <a:latin typeface="华文楷体" panose="02010600040101010101" charset="-122"/>
                <a:ea typeface="华文楷体" panose="02010600040101010101" charset="-122"/>
                <a:cs typeface="+mn-ea"/>
                <a:sym typeface="+mn-ea"/>
              </a:rPr>
              <a:t>设计足够多的用例，使得</a:t>
            </a:r>
            <a:r>
              <a:rPr kumimoji="1" lang="zh-CN" altLang="en-US" sz="3600" dirty="0">
                <a:solidFill>
                  <a:srgbClr val="FF0000"/>
                </a:solidFill>
                <a:latin typeface="华文楷体" panose="02010600040101010101" charset="-122"/>
                <a:ea typeface="华文楷体" panose="02010600040101010101" charset="-122"/>
                <a:cs typeface="+mn-ea"/>
                <a:sym typeface="+mn-ea"/>
              </a:rPr>
              <a:t>每个</a:t>
            </a:r>
            <a:r>
              <a:rPr kumimoji="1" lang="zh-CN" altLang="en-US" sz="3600" dirty="0">
                <a:latin typeface="华文楷体" panose="02010600040101010101" charset="-122"/>
                <a:ea typeface="华文楷体" panose="02010600040101010101" charset="-122"/>
                <a:cs typeface="+mn-ea"/>
                <a:sym typeface="+mn-ea"/>
              </a:rPr>
              <a:t>判定中</a:t>
            </a:r>
            <a:r>
              <a:rPr kumimoji="1" lang="zh-CN" altLang="en-US" sz="3800" dirty="0">
                <a:solidFill>
                  <a:srgbClr val="FF0000"/>
                </a:solidFill>
                <a:latin typeface="华文楷体" panose="02010600040101010101" charset="-122"/>
                <a:ea typeface="华文楷体" panose="02010600040101010101" charset="-122"/>
                <a:cs typeface="+mn-ea"/>
                <a:sym typeface="+mn-ea"/>
              </a:rPr>
              <a:t>条件结果的所有可能组合</a:t>
            </a:r>
            <a:r>
              <a:rPr kumimoji="1" lang="zh-CN" altLang="en-US" sz="3600" dirty="0">
                <a:latin typeface="华文楷体" panose="02010600040101010101" charset="-122"/>
                <a:ea typeface="华文楷体" panose="02010600040101010101" charset="-122"/>
                <a:cs typeface="+mn-ea"/>
                <a:sym typeface="+mn-ea"/>
              </a:rPr>
              <a:t>都至少</a:t>
            </a:r>
            <a:r>
              <a:rPr kumimoji="1" lang="zh-CN" altLang="en-US" sz="3600" dirty="0">
                <a:latin typeface="华文楷体" panose="02010600040101010101" charset="-122"/>
                <a:ea typeface="华文楷体" panose="02010600040101010101" charset="-122"/>
                <a:cs typeface="+mn-ea"/>
                <a:sym typeface="+mn-ea"/>
              </a:rPr>
              <a:t>执行一次。</a:t>
            </a:r>
            <a:endParaRPr kumimoji="1" lang="zh-CN" altLang="en-US" sz="3600" dirty="0">
              <a:latin typeface="华文楷体" panose="02010600040101010101" charset="-122"/>
              <a:ea typeface="华文楷体" panose="02010600040101010101" charset="-122"/>
              <a:cs typeface="+mn-ea"/>
              <a:sym typeface="+mn-ea"/>
            </a:endParaRPr>
          </a:p>
        </p:txBody>
      </p:sp>
      <p:sp>
        <p:nvSpPr>
          <p:cNvPr id="3" name="文本框 2"/>
          <p:cNvSpPr txBox="1"/>
          <p:nvPr/>
        </p:nvSpPr>
        <p:spPr>
          <a:xfrm>
            <a:off x="2233930" y="2962275"/>
            <a:ext cx="8587740" cy="3752215"/>
          </a:xfrm>
          <a:prstGeom prst="rect">
            <a:avLst/>
          </a:prstGeom>
          <a:noFill/>
        </p:spPr>
        <p:txBody>
          <a:bodyPr wrap="square" rtlCol="0" anchor="t">
            <a:spAutoFit/>
          </a:bodyPr>
          <a:p>
            <a:pPr marL="514350" lvl="0" indent="-514350" algn="just">
              <a:lnSpc>
                <a:spcPct val="170000"/>
              </a:lnSpc>
              <a:buClr>
                <a:srgbClr val="000000"/>
              </a:buClr>
              <a:buFont typeface="+mj-ea"/>
              <a:buAutoNum type="circleNumDbPlain"/>
            </a:pPr>
            <a:r>
              <a:rPr lang="zh-CN" altLang="en-US" sz="2800">
                <a:latin typeface="微软雅黑" charset="-122"/>
                <a:ea typeface="微软雅黑" charset="-122"/>
                <a:sym typeface="+mn-ea"/>
              </a:rPr>
              <a:t>条件组合</a:t>
            </a:r>
            <a:r>
              <a:rPr lang="zh-CN" altLang="en-US" sz="2800">
                <a:solidFill>
                  <a:schemeClr val="accent5"/>
                </a:solidFill>
                <a:latin typeface="微软雅黑" charset="-122"/>
                <a:ea typeface="微软雅黑" charset="-122"/>
                <a:sym typeface="+mn-ea"/>
              </a:rPr>
              <a:t>只针对</a:t>
            </a:r>
            <a:r>
              <a:rPr lang="zh-CN" altLang="en-US" sz="2800" u="sng">
                <a:latin typeface="微软雅黑" charset="-122"/>
                <a:ea typeface="微软雅黑" charset="-122"/>
                <a:sym typeface="+mn-ea"/>
              </a:rPr>
              <a:t>同一个判断语句内</a:t>
            </a:r>
            <a:r>
              <a:rPr lang="zh-CN" altLang="en-US" sz="2800">
                <a:latin typeface="微软雅黑" charset="-122"/>
                <a:ea typeface="微软雅黑" charset="-122"/>
                <a:sym typeface="+mn-ea"/>
              </a:rPr>
              <a:t>存在多个条件的情况，让这些条件的取值进行笛卡尔乘积</a:t>
            </a:r>
            <a:r>
              <a:rPr lang="zh-CN" altLang="en-US" sz="2800">
                <a:latin typeface="微软雅黑" charset="-122"/>
                <a:ea typeface="微软雅黑" charset="-122"/>
                <a:sym typeface="+mn-ea"/>
              </a:rPr>
              <a:t>组合；</a:t>
            </a:r>
            <a:endParaRPr lang="zh-CN" altLang="en-US" sz="2800">
              <a:latin typeface="微软雅黑" charset="-122"/>
              <a:ea typeface="微软雅黑" charset="-122"/>
              <a:sym typeface="+mn-ea"/>
            </a:endParaRPr>
          </a:p>
          <a:p>
            <a:pPr marL="514350" lvl="0" indent="-514350" algn="just">
              <a:lnSpc>
                <a:spcPct val="170000"/>
              </a:lnSpc>
              <a:buClr>
                <a:srgbClr val="000000"/>
              </a:buClr>
              <a:buFont typeface="+mj-ea"/>
              <a:buAutoNum type="circleNumDbPlain"/>
            </a:pPr>
            <a:r>
              <a:rPr lang="zh-CN" altLang="en-US" sz="2800" u="sng">
                <a:latin typeface="微软雅黑" charset="-122"/>
                <a:ea typeface="微软雅黑" charset="-122"/>
                <a:sym typeface="+mn-ea"/>
              </a:rPr>
              <a:t>不同的判断语句内</a:t>
            </a:r>
            <a:r>
              <a:rPr lang="zh-CN" altLang="en-US" sz="2800">
                <a:latin typeface="微软雅黑" charset="-122"/>
                <a:ea typeface="微软雅黑" charset="-122"/>
                <a:sym typeface="+mn-ea"/>
              </a:rPr>
              <a:t>的条件取值之间</a:t>
            </a:r>
            <a:r>
              <a:rPr lang="zh-CN" altLang="en-US" sz="2800" b="1" i="1" u="sng">
                <a:solidFill>
                  <a:schemeClr val="accent5"/>
                </a:solidFill>
                <a:latin typeface="微软雅黑" charset="-122"/>
                <a:ea typeface="微软雅黑" charset="-122"/>
                <a:sym typeface="+mn-ea"/>
              </a:rPr>
              <a:t>无需组合</a:t>
            </a:r>
            <a:r>
              <a:rPr lang="zh-CN" altLang="en-US" sz="2800">
                <a:latin typeface="微软雅黑" charset="-122"/>
                <a:ea typeface="微软雅黑" charset="-122"/>
                <a:sym typeface="+mn-ea"/>
              </a:rPr>
              <a:t>；</a:t>
            </a:r>
            <a:endParaRPr lang="zh-CN" altLang="en-US" sz="2800">
              <a:latin typeface="微软雅黑" charset="-122"/>
              <a:ea typeface="微软雅黑" charset="-122"/>
              <a:sym typeface="+mn-ea"/>
            </a:endParaRPr>
          </a:p>
          <a:p>
            <a:pPr marL="514350" lvl="0" indent="-514350" algn="just">
              <a:lnSpc>
                <a:spcPct val="170000"/>
              </a:lnSpc>
              <a:buClr>
                <a:srgbClr val="000000"/>
              </a:buClr>
              <a:buFont typeface="+mj-ea"/>
              <a:buAutoNum type="circleNumDbPlain"/>
            </a:pPr>
            <a:r>
              <a:rPr lang="zh-CN" altLang="en-US" sz="2800">
                <a:latin typeface="微软雅黑" charset="-122"/>
                <a:ea typeface="微软雅黑" charset="-122"/>
                <a:sym typeface="+mn-ea"/>
              </a:rPr>
              <a:t>对于单条件的判断语句，只需要满足自己的所有取值</a:t>
            </a:r>
            <a:r>
              <a:rPr lang="zh-CN" altLang="en-US" sz="2800">
                <a:latin typeface="微软雅黑" charset="-122"/>
                <a:ea typeface="微软雅黑" charset="-122"/>
                <a:sym typeface="+mn-ea"/>
              </a:rPr>
              <a:t>即可。</a:t>
            </a:r>
            <a:endParaRPr lang="zh-CN" altLang="en-US" sz="2800">
              <a:latin typeface="微软雅黑" charset="-122"/>
              <a:ea typeface="微软雅黑" charset="-122"/>
              <a:sym typeface="+mn-ea"/>
            </a:endParaRPr>
          </a:p>
        </p:txBody>
      </p:sp>
      <p:sp>
        <p:nvSpPr>
          <p:cNvPr id="11" name="燕尾形 10"/>
          <p:cNvSpPr/>
          <p:nvPr/>
        </p:nvSpPr>
        <p:spPr>
          <a:xfrm>
            <a:off x="1647190" y="323278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z="2800">
                  <a:latin typeface="SimSong" panose="02020300000000000000" charset="-122"/>
                  <a:ea typeface="SimSong" panose="02020300000000000000" charset="-122"/>
                  <a:sym typeface="+mn-ea"/>
                </a:rPr>
                <a:t>⑤</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条件组合覆盖（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MCC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0337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387600" y="791845"/>
            <a:ext cx="8587740" cy="3020060"/>
          </a:xfrm>
          <a:prstGeom prst="rect">
            <a:avLst/>
          </a:prstGeom>
          <a:noFill/>
        </p:spPr>
        <p:txBody>
          <a:bodyPr wrap="square" rtlCol="0" anchor="t">
            <a:spAutoFit/>
          </a:bodyPr>
          <a:p>
            <a:pPr lvl="0" indent="0" algn="just">
              <a:lnSpc>
                <a:spcPct val="170000"/>
              </a:lnSpc>
              <a:buClr>
                <a:srgbClr val="000000"/>
              </a:buClr>
              <a:buFont typeface="Arial" panose="020B0704020202020204" pitchFamily="34" charset="0"/>
              <a:buNone/>
            </a:pPr>
            <a:r>
              <a:rPr lang="zh-CN" altLang="en-US" sz="2800">
                <a:latin typeface="微软雅黑" charset="-122"/>
                <a:ea typeface="微软雅黑" charset="-122"/>
                <a:sym typeface="+mn-ea"/>
              </a:rPr>
              <a:t>两个</a:t>
            </a:r>
            <a:r>
              <a:rPr lang="zh-CN" altLang="en-US" sz="2800">
                <a:latin typeface="微软雅黑" charset="-122"/>
                <a:ea typeface="微软雅黑" charset="-122"/>
                <a:sym typeface="+mn-ea"/>
              </a:rPr>
              <a:t>判定：</a:t>
            </a:r>
            <a:endParaRPr lang="zh-CN" altLang="en-US" sz="28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r>
              <a:rPr lang="zh-CN" altLang="en-US" sz="2800">
                <a:latin typeface="微软雅黑" charset="-122"/>
                <a:ea typeface="微软雅黑" charset="-122"/>
                <a:sym typeface="+mn-ea"/>
              </a:rPr>
              <a:t>(A&gt;1) AND (B==0)</a:t>
            </a:r>
            <a:r>
              <a:rPr lang="en-US" altLang="zh-CN" sz="2800">
                <a:latin typeface="微软雅黑" charset="-122"/>
                <a:ea typeface="微软雅黑" charset="-122"/>
                <a:sym typeface="+mn-ea"/>
              </a:rPr>
              <a:t> </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 (A==2) OR (X&gt;1)</a:t>
            </a:r>
            <a:endParaRPr lang="en-US" altLang="zh-CN" sz="28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r>
              <a:rPr lang="zh-CN" altLang="en-US" sz="2800">
                <a:latin typeface="微软雅黑" charset="-122"/>
                <a:ea typeface="微软雅黑" charset="-122"/>
                <a:sym typeface="+mn-ea"/>
              </a:rPr>
              <a:t>四个</a:t>
            </a:r>
            <a:r>
              <a:rPr lang="zh-CN" altLang="en-US" sz="2800">
                <a:latin typeface="微软雅黑" charset="-122"/>
                <a:ea typeface="微软雅黑" charset="-122"/>
                <a:sym typeface="+mn-ea"/>
              </a:rPr>
              <a:t>条件：</a:t>
            </a:r>
            <a:endParaRPr lang="zh-CN" altLang="en-US" sz="28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r>
              <a:rPr lang="en-US" altLang="zh-CN" sz="2800">
                <a:latin typeface="微软雅黑" charset="-122"/>
                <a:ea typeface="微软雅黑" charset="-122"/>
                <a:sym typeface="+mn-ea"/>
              </a:rPr>
              <a:t>   A&gt;1</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 B==0               A==2</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X&gt;1</a:t>
            </a:r>
            <a:endParaRPr lang="zh-CN" altLang="en-US" sz="2800">
              <a:latin typeface="微软雅黑" charset="-122"/>
              <a:ea typeface="微软雅黑" charset="-122"/>
              <a:sym typeface="+mn-ea"/>
            </a:endParaRPr>
          </a:p>
        </p:txBody>
      </p:sp>
      <p:sp>
        <p:nvSpPr>
          <p:cNvPr id="11" name="燕尾形 10"/>
          <p:cNvSpPr/>
          <p:nvPr/>
        </p:nvSpPr>
        <p:spPr>
          <a:xfrm>
            <a:off x="1647190" y="426402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文本框 4"/>
          <p:cNvSpPr txBox="1"/>
          <p:nvPr/>
        </p:nvSpPr>
        <p:spPr>
          <a:xfrm>
            <a:off x="2387600" y="3950970"/>
            <a:ext cx="8587740" cy="2287905"/>
          </a:xfrm>
          <a:prstGeom prst="rect">
            <a:avLst/>
          </a:prstGeom>
          <a:noFill/>
        </p:spPr>
        <p:txBody>
          <a:bodyPr wrap="square" rtlCol="0" anchor="t">
            <a:spAutoFit/>
          </a:bodyPr>
          <a:p>
            <a:pPr lvl="0" indent="0" algn="just">
              <a:lnSpc>
                <a:spcPct val="170000"/>
              </a:lnSpc>
              <a:buClr>
                <a:srgbClr val="000000"/>
              </a:buClr>
              <a:buFont typeface="Arial" panose="020B0704020202020204" pitchFamily="34" charset="0"/>
              <a:buNone/>
            </a:pPr>
            <a:r>
              <a:rPr lang="zh-CN" altLang="en-US" sz="2800">
                <a:latin typeface="微软雅黑" charset="-122"/>
                <a:ea typeface="微软雅黑" charset="-122"/>
                <a:sym typeface="+mn-ea"/>
              </a:rPr>
              <a:t>判定</a:t>
            </a:r>
            <a:r>
              <a:rPr lang="en-US" altLang="zh-CN" sz="2800">
                <a:latin typeface="微软雅黑" charset="-122"/>
                <a:ea typeface="微软雅黑" charset="-122"/>
                <a:sym typeface="+mn-ea"/>
              </a:rPr>
              <a:t>1</a:t>
            </a:r>
            <a:r>
              <a:rPr lang="zh-CN" altLang="en-US" sz="2800">
                <a:latin typeface="微软雅黑" charset="-122"/>
                <a:ea typeface="微软雅黑" charset="-122"/>
                <a:sym typeface="+mn-ea"/>
              </a:rPr>
              <a:t>的条件组合是</a:t>
            </a:r>
            <a:r>
              <a:rPr lang="en-US" altLang="zh-CN" sz="2800">
                <a:latin typeface="微软雅黑" charset="-122"/>
                <a:ea typeface="微软雅黑" charset="-122"/>
                <a:sym typeface="+mn-ea"/>
              </a:rPr>
              <a:t>4</a:t>
            </a:r>
            <a:r>
              <a:rPr lang="zh-CN" altLang="en-US" sz="2800">
                <a:latin typeface="微软雅黑" charset="-122"/>
                <a:ea typeface="微软雅黑" charset="-122"/>
                <a:sym typeface="+mn-ea"/>
              </a:rPr>
              <a:t>个，判定</a:t>
            </a:r>
            <a:r>
              <a:rPr lang="en-US" altLang="zh-CN" sz="2800">
                <a:latin typeface="微软雅黑" charset="-122"/>
                <a:ea typeface="微软雅黑" charset="-122"/>
                <a:sym typeface="+mn-ea"/>
              </a:rPr>
              <a:t>2</a:t>
            </a:r>
            <a:r>
              <a:rPr lang="zh-CN" altLang="en-US" sz="2800">
                <a:latin typeface="微软雅黑" charset="-122"/>
                <a:ea typeface="微软雅黑" charset="-122"/>
                <a:sym typeface="+mn-ea"/>
              </a:rPr>
              <a:t>的条件组合是</a:t>
            </a:r>
            <a:r>
              <a:rPr lang="en-US" altLang="zh-CN" sz="2800">
                <a:latin typeface="微软雅黑" charset="-122"/>
                <a:ea typeface="微软雅黑" charset="-122"/>
                <a:sym typeface="+mn-ea"/>
              </a:rPr>
              <a:t>4</a:t>
            </a:r>
            <a:r>
              <a:rPr lang="zh-CN" altLang="en-US" sz="2800">
                <a:latin typeface="微软雅黑" charset="-122"/>
                <a:ea typeface="微软雅黑" charset="-122"/>
                <a:sym typeface="+mn-ea"/>
              </a:rPr>
              <a:t>个</a:t>
            </a:r>
            <a:endParaRPr lang="zh-CN" altLang="en-US" sz="28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endParaRPr lang="zh-CN" altLang="en-US" sz="28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r>
              <a:rPr lang="zh-CN" altLang="en-US" sz="2800">
                <a:latin typeface="微软雅黑" charset="-122"/>
                <a:ea typeface="微软雅黑" charset="-122"/>
                <a:sym typeface="+mn-ea"/>
              </a:rPr>
              <a:t>条件组合的总数</a:t>
            </a:r>
            <a:r>
              <a:rPr lang="en-US" altLang="zh-CN" sz="2800">
                <a:latin typeface="微软雅黑" charset="-122"/>
                <a:ea typeface="微软雅黑" charset="-122"/>
                <a:sym typeface="+mn-ea"/>
              </a:rPr>
              <a:t> = 4 + 4 = 8</a:t>
            </a:r>
            <a:r>
              <a:rPr lang="zh-CN" altLang="en-US" sz="2800">
                <a:latin typeface="微软雅黑" charset="-122"/>
                <a:ea typeface="微软雅黑" charset="-122"/>
                <a:sym typeface="+mn-ea"/>
              </a:rPr>
              <a:t>个</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linds(horizontal)">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linds(horizontal)">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z="2800">
                  <a:latin typeface="SimSong" panose="02020300000000000000" charset="-122"/>
                  <a:ea typeface="SimSong" panose="02020300000000000000" charset="-122"/>
                  <a:sym typeface="+mn-ea"/>
                </a:rPr>
                <a:t>⑤</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条件组合覆盖（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MCC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8130" name="Rectangle 4"/>
          <p:cNvSpPr/>
          <p:nvPr/>
        </p:nvSpPr>
        <p:spPr>
          <a:xfrm>
            <a:off x="3197225" y="791845"/>
            <a:ext cx="8783955" cy="5832475"/>
          </a:xfrm>
          <a:prstGeom prst="rect">
            <a:avLst/>
          </a:prstGeom>
          <a:no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lvl="0" eaLnBrk="1" hangingPunct="1">
              <a:lnSpc>
                <a:spcPct val="90000"/>
              </a:lnSpc>
              <a:buClr>
                <a:srgbClr val="1691B5"/>
              </a:buClr>
              <a:buFont typeface="Wingdings" panose="05000000000000000000" charset="0"/>
              <a:buChar char=""/>
            </a:pPr>
            <a:r>
              <a:rPr lang="zh-CN" altLang="en-US" dirty="0">
                <a:solidFill>
                  <a:srgbClr val="0000FF"/>
                </a:solidFill>
                <a:latin typeface="华文楷体" panose="02010600040101010101" charset="-122"/>
                <a:ea typeface="华文楷体" panose="02010600040101010101" charset="-122"/>
                <a:cs typeface="华文楷体" panose="02010600040101010101" charset="-122"/>
              </a:rPr>
              <a:t>上例中需考虑</a:t>
            </a:r>
            <a:r>
              <a:rPr lang="en-US" altLang="zh-CN" dirty="0">
                <a:solidFill>
                  <a:srgbClr val="0000FF"/>
                </a:solidFill>
                <a:latin typeface="华文楷体" panose="02010600040101010101" charset="-122"/>
                <a:ea typeface="华文楷体" panose="02010600040101010101" charset="-122"/>
                <a:cs typeface="华文楷体" panose="02010600040101010101" charset="-122"/>
              </a:rPr>
              <a:t>4</a:t>
            </a:r>
            <a:r>
              <a:rPr lang="zh-CN" altLang="en-US" dirty="0">
                <a:solidFill>
                  <a:srgbClr val="0000FF"/>
                </a:solidFill>
                <a:latin typeface="华文楷体" panose="02010600040101010101" charset="-122"/>
                <a:ea typeface="华文楷体" panose="02010600040101010101" charset="-122"/>
                <a:cs typeface="华文楷体" panose="02010600040101010101" charset="-122"/>
              </a:rPr>
              <a:t>个条件的</a:t>
            </a:r>
            <a:r>
              <a:rPr lang="en-US" altLang="zh-CN" dirty="0">
                <a:solidFill>
                  <a:srgbClr val="0000FF"/>
                </a:solidFill>
                <a:latin typeface="华文楷体" panose="02010600040101010101" charset="-122"/>
                <a:ea typeface="华文楷体" panose="02010600040101010101" charset="-122"/>
                <a:cs typeface="华文楷体" panose="02010600040101010101" charset="-122"/>
              </a:rPr>
              <a:t>8</a:t>
            </a:r>
            <a:r>
              <a:rPr lang="zh-CN" altLang="en-US" dirty="0">
                <a:solidFill>
                  <a:srgbClr val="0000FF"/>
                </a:solidFill>
                <a:latin typeface="华文楷体" panose="02010600040101010101" charset="-122"/>
                <a:ea typeface="华文楷体" panose="02010600040101010101" charset="-122"/>
                <a:cs typeface="华文楷体" panose="02010600040101010101" charset="-122"/>
              </a:rPr>
              <a:t>种组合</a:t>
            </a:r>
            <a:endParaRPr lang="zh-CN" altLang="en-US" dirty="0">
              <a:solidFill>
                <a:srgbClr val="0000FF"/>
              </a:solidFill>
              <a:latin typeface="华文楷体" panose="02010600040101010101" charset="-122"/>
              <a:ea typeface="华文楷体" panose="02010600040101010101" charset="-122"/>
              <a:cs typeface="华文楷体" panose="02010600040101010101" charset="-122"/>
            </a:endParaRPr>
          </a:p>
          <a:p>
            <a:pPr marL="342900" lvl="0" indent="-342900" eaLnBrk="1" hangingPunct="1">
              <a:lnSpc>
                <a:spcPct val="115000"/>
              </a:lnSpc>
              <a:buNone/>
            </a:pPr>
            <a:r>
              <a:rPr lang="zh-CN" altLang="en-US" dirty="0"/>
              <a:t>   ① </a:t>
            </a:r>
            <a:r>
              <a:rPr lang="en-US" altLang="zh-CN" dirty="0"/>
              <a:t>A &gt; 1,  B = 0   T1  T2      </a:t>
            </a:r>
            <a:endParaRPr lang="zh-CN" altLang="en-US" dirty="0"/>
          </a:p>
          <a:p>
            <a:pPr marL="342900" lvl="0" indent="-342900" eaLnBrk="1" hangingPunct="1">
              <a:lnSpc>
                <a:spcPct val="115000"/>
              </a:lnSpc>
              <a:buNone/>
            </a:pPr>
            <a:r>
              <a:rPr lang="zh-CN" altLang="en-US" dirty="0"/>
              <a:t>   ② </a:t>
            </a:r>
            <a:r>
              <a:rPr lang="en-US" altLang="zh-CN" dirty="0"/>
              <a:t>A &gt; 1,  B ≠ 0   T1</a:t>
            </a:r>
            <a:r>
              <a:rPr lang="en-US" altLang="zh-CN" dirty="0">
                <a:solidFill>
                  <a:srgbClr val="FF0000"/>
                </a:solidFill>
              </a:rPr>
              <a:t> F2</a:t>
            </a:r>
            <a:endParaRPr lang="en-US" altLang="zh-CN" dirty="0">
              <a:solidFill>
                <a:srgbClr val="FF0000"/>
              </a:solidFill>
            </a:endParaRPr>
          </a:p>
          <a:p>
            <a:pPr marL="342900" lvl="0" indent="-342900" eaLnBrk="1" hangingPunct="1">
              <a:lnSpc>
                <a:spcPct val="115000"/>
              </a:lnSpc>
              <a:buNone/>
            </a:pPr>
            <a:r>
              <a:rPr lang="en-US" altLang="zh-CN" dirty="0"/>
              <a:t>   ③ A&lt;=1,  B = 0   </a:t>
            </a:r>
            <a:r>
              <a:rPr lang="en-US" altLang="zh-CN" dirty="0">
                <a:solidFill>
                  <a:srgbClr val="FF0000"/>
                </a:solidFill>
              </a:rPr>
              <a:t>F1</a:t>
            </a:r>
            <a:r>
              <a:rPr lang="en-US" altLang="zh-CN" dirty="0"/>
              <a:t> T2      </a:t>
            </a:r>
            <a:endParaRPr lang="zh-CN" altLang="en-US" dirty="0"/>
          </a:p>
          <a:p>
            <a:pPr marL="342900" lvl="0" indent="-342900" eaLnBrk="1" hangingPunct="1">
              <a:lnSpc>
                <a:spcPct val="115000"/>
              </a:lnSpc>
              <a:buNone/>
            </a:pPr>
            <a:r>
              <a:rPr lang="zh-CN" altLang="en-US" dirty="0"/>
              <a:t>   ④ </a:t>
            </a:r>
            <a:r>
              <a:rPr lang="en-US" altLang="zh-CN" dirty="0"/>
              <a:t>A&lt;=1,  B ≠ 0   </a:t>
            </a:r>
            <a:r>
              <a:rPr lang="en-US" altLang="zh-CN" dirty="0">
                <a:solidFill>
                  <a:srgbClr val="FF0000"/>
                </a:solidFill>
              </a:rPr>
              <a:t>F1 F2</a:t>
            </a:r>
            <a:r>
              <a:rPr lang="en-US" altLang="zh-CN" dirty="0"/>
              <a:t> </a:t>
            </a:r>
            <a:endParaRPr lang="en-US" altLang="zh-CN" dirty="0"/>
          </a:p>
          <a:p>
            <a:pPr marL="342900" lvl="0" indent="-342900" eaLnBrk="1" hangingPunct="1">
              <a:lnSpc>
                <a:spcPct val="115000"/>
              </a:lnSpc>
              <a:buNone/>
            </a:pPr>
            <a:r>
              <a:rPr lang="en-US" altLang="zh-CN" dirty="0"/>
              <a:t>   ⑤ A = 2</a:t>
            </a:r>
            <a:r>
              <a:rPr lang="zh-CN" altLang="en-US" dirty="0"/>
              <a:t>，</a:t>
            </a:r>
            <a:r>
              <a:rPr lang="en-US" altLang="zh-CN" dirty="0"/>
              <a:t>X &gt; 1   T3 T4  </a:t>
            </a:r>
            <a:endParaRPr lang="en-US" altLang="zh-CN" dirty="0"/>
          </a:p>
          <a:p>
            <a:pPr marL="342900" lvl="0" indent="-342900" eaLnBrk="1" hangingPunct="1">
              <a:lnSpc>
                <a:spcPct val="115000"/>
              </a:lnSpc>
              <a:buNone/>
            </a:pPr>
            <a:r>
              <a:rPr lang="en-US" altLang="zh-CN" dirty="0"/>
              <a:t>   ⑥ A = 2</a:t>
            </a:r>
            <a:r>
              <a:rPr lang="zh-CN" altLang="en-US" dirty="0"/>
              <a:t>，</a:t>
            </a:r>
            <a:r>
              <a:rPr lang="en-US" altLang="zh-CN" dirty="0"/>
              <a:t>X&lt;=1   T3  </a:t>
            </a:r>
            <a:r>
              <a:rPr lang="en-US" altLang="zh-CN" dirty="0">
                <a:solidFill>
                  <a:srgbClr val="FF0000"/>
                </a:solidFill>
              </a:rPr>
              <a:t>F4</a:t>
            </a:r>
            <a:r>
              <a:rPr lang="en-US" altLang="zh-CN" dirty="0"/>
              <a:t>      </a:t>
            </a:r>
            <a:endParaRPr lang="zh-CN" altLang="en-US" dirty="0"/>
          </a:p>
          <a:p>
            <a:pPr marL="342900" lvl="0" indent="-342900" eaLnBrk="1" hangingPunct="1">
              <a:lnSpc>
                <a:spcPct val="115000"/>
              </a:lnSpc>
              <a:buNone/>
            </a:pPr>
            <a:r>
              <a:rPr lang="zh-CN" altLang="en-US" dirty="0"/>
              <a:t>   ⑦ </a:t>
            </a:r>
            <a:r>
              <a:rPr lang="en-US" altLang="zh-CN" dirty="0"/>
              <a:t>A ≠ 2</a:t>
            </a:r>
            <a:r>
              <a:rPr lang="zh-CN" altLang="en-US" dirty="0"/>
              <a:t>，</a:t>
            </a:r>
            <a:r>
              <a:rPr lang="en-US" altLang="zh-CN" dirty="0"/>
              <a:t>X</a:t>
            </a:r>
            <a:r>
              <a:rPr lang="zh-CN" altLang="en-US" dirty="0"/>
              <a:t>＞</a:t>
            </a:r>
            <a:r>
              <a:rPr lang="en-US" altLang="zh-CN" dirty="0"/>
              <a:t>1    </a:t>
            </a:r>
            <a:r>
              <a:rPr lang="en-US" altLang="zh-CN" dirty="0">
                <a:solidFill>
                  <a:srgbClr val="FF0000"/>
                </a:solidFill>
              </a:rPr>
              <a:t>F3 </a:t>
            </a:r>
            <a:r>
              <a:rPr lang="en-US" altLang="zh-CN" dirty="0"/>
              <a:t>T4   </a:t>
            </a:r>
            <a:endParaRPr lang="en-US" altLang="zh-CN" dirty="0"/>
          </a:p>
          <a:p>
            <a:pPr marL="342900" lvl="0" indent="-342900" eaLnBrk="1" hangingPunct="1">
              <a:lnSpc>
                <a:spcPct val="115000"/>
              </a:lnSpc>
              <a:buNone/>
            </a:pPr>
            <a:r>
              <a:rPr lang="en-US" altLang="zh-CN" dirty="0"/>
              <a:t>   ⑧ A ≠ 2</a:t>
            </a:r>
            <a:r>
              <a:rPr lang="zh-CN" altLang="en-US" dirty="0"/>
              <a:t>，</a:t>
            </a:r>
            <a:r>
              <a:rPr lang="en-US" altLang="zh-CN" dirty="0"/>
              <a:t>X&lt;=1    </a:t>
            </a:r>
            <a:r>
              <a:rPr lang="en-US" altLang="zh-CN" dirty="0">
                <a:solidFill>
                  <a:srgbClr val="FF0000"/>
                </a:solidFill>
              </a:rPr>
              <a:t>F3</a:t>
            </a:r>
            <a:r>
              <a:rPr lang="en-US" altLang="zh-CN" dirty="0"/>
              <a:t> </a:t>
            </a:r>
            <a:r>
              <a:rPr lang="en-US" altLang="zh-CN" dirty="0">
                <a:solidFill>
                  <a:srgbClr val="FF0000"/>
                </a:solidFill>
              </a:rPr>
              <a:t>F4      </a:t>
            </a:r>
            <a:endParaRPr lang="zh-CN" altLang="en-US" sz="3600" dirty="0"/>
          </a:p>
        </p:txBody>
      </p:sp>
      <p:sp>
        <p:nvSpPr>
          <p:cNvPr id="48131" name="AutoShape 5"/>
          <p:cNvSpPr/>
          <p:nvPr/>
        </p:nvSpPr>
        <p:spPr>
          <a:xfrm>
            <a:off x="8665210" y="2260600"/>
            <a:ext cx="287020" cy="1533525"/>
          </a:xfrm>
          <a:prstGeom prst="rightBrace">
            <a:avLst>
              <a:gd name="adj1" fmla="val 39686"/>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48132" name="AutoShape 6"/>
          <p:cNvSpPr/>
          <p:nvPr/>
        </p:nvSpPr>
        <p:spPr>
          <a:xfrm>
            <a:off x="8665210" y="4257675"/>
            <a:ext cx="287020" cy="1624330"/>
          </a:xfrm>
          <a:prstGeom prst="rightBrace">
            <a:avLst>
              <a:gd name="adj1" fmla="val 39686"/>
              <a:gd name="adj2" fmla="val 50000"/>
            </a:avLst>
          </a:prstGeom>
          <a:noFill/>
          <a:ln w="38100"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3" name="文本框 2"/>
          <p:cNvSpPr txBox="1"/>
          <p:nvPr/>
        </p:nvSpPr>
        <p:spPr>
          <a:xfrm>
            <a:off x="9044305" y="2704465"/>
            <a:ext cx="2936875" cy="583565"/>
          </a:xfrm>
          <a:prstGeom prst="rect">
            <a:avLst/>
          </a:prstGeom>
          <a:noFill/>
        </p:spPr>
        <p:txBody>
          <a:bodyPr wrap="square" rtlCol="0" anchor="t">
            <a:spAutoFit/>
          </a:bodyPr>
          <a:p>
            <a:r>
              <a:rPr lang="zh-CN" altLang="en-US" sz="3200" dirty="0">
                <a:latin typeface="微软雅黑" charset="0"/>
                <a:ea typeface="微软雅黑" charset="0"/>
                <a:sym typeface="+mn-ea"/>
              </a:rPr>
              <a:t>判定一为假</a:t>
            </a:r>
            <a:endParaRPr lang="zh-CN" altLang="en-US" sz="3200" dirty="0">
              <a:latin typeface="微软雅黑" charset="0"/>
              <a:ea typeface="微软雅黑" charset="0"/>
              <a:sym typeface="+mn-ea"/>
            </a:endParaRPr>
          </a:p>
        </p:txBody>
      </p:sp>
      <p:sp>
        <p:nvSpPr>
          <p:cNvPr id="4" name="文本框 3"/>
          <p:cNvSpPr txBox="1"/>
          <p:nvPr/>
        </p:nvSpPr>
        <p:spPr>
          <a:xfrm>
            <a:off x="9044305" y="4778375"/>
            <a:ext cx="2936875" cy="583565"/>
          </a:xfrm>
          <a:prstGeom prst="rect">
            <a:avLst/>
          </a:prstGeom>
          <a:noFill/>
        </p:spPr>
        <p:txBody>
          <a:bodyPr wrap="square" rtlCol="0" anchor="t">
            <a:spAutoFit/>
          </a:bodyPr>
          <a:p>
            <a:r>
              <a:rPr lang="zh-CN" altLang="en-US" sz="3200" dirty="0">
                <a:latin typeface="微软雅黑" charset="0"/>
                <a:ea typeface="微软雅黑" charset="0"/>
                <a:sym typeface="+mn-ea"/>
              </a:rPr>
              <a:t>判定二为</a:t>
            </a:r>
            <a:r>
              <a:rPr lang="zh-CN" altLang="en-US" sz="3200" dirty="0">
                <a:latin typeface="微软雅黑" charset="0"/>
                <a:ea typeface="微软雅黑" charset="0"/>
                <a:sym typeface="+mn-ea"/>
              </a:rPr>
              <a:t>真</a:t>
            </a:r>
            <a:endParaRPr lang="zh-CN" altLang="en-US" sz="3200" dirty="0">
              <a:latin typeface="微软雅黑" charset="0"/>
              <a:ea typeface="微软雅黑" charset="0"/>
              <a:sym typeface="+mn-ea"/>
            </a:endParaRPr>
          </a:p>
        </p:txBody>
      </p:sp>
      <p:sp>
        <p:nvSpPr>
          <p:cNvPr id="5" name="文本框 4"/>
          <p:cNvSpPr txBox="1"/>
          <p:nvPr/>
        </p:nvSpPr>
        <p:spPr>
          <a:xfrm>
            <a:off x="9044305" y="1456690"/>
            <a:ext cx="2936875" cy="583565"/>
          </a:xfrm>
          <a:prstGeom prst="rect">
            <a:avLst/>
          </a:prstGeom>
          <a:noFill/>
        </p:spPr>
        <p:txBody>
          <a:bodyPr wrap="square" rtlCol="0" anchor="t">
            <a:spAutoFit/>
          </a:bodyPr>
          <a:p>
            <a:r>
              <a:rPr lang="zh-CN" altLang="en-US" sz="3200" dirty="0">
                <a:latin typeface="微软雅黑" charset="0"/>
                <a:ea typeface="微软雅黑" charset="0"/>
                <a:sym typeface="+mn-ea"/>
              </a:rPr>
              <a:t>判定一为</a:t>
            </a:r>
            <a:r>
              <a:rPr lang="zh-CN" altLang="en-US" sz="3200" dirty="0">
                <a:latin typeface="微软雅黑" charset="0"/>
                <a:ea typeface="微软雅黑" charset="0"/>
                <a:sym typeface="+mn-ea"/>
              </a:rPr>
              <a:t>真</a:t>
            </a:r>
            <a:endParaRPr lang="zh-CN" altLang="en-US" sz="3200" dirty="0">
              <a:latin typeface="微软雅黑" charset="0"/>
              <a:ea typeface="微软雅黑" charset="0"/>
              <a:sym typeface="+mn-ea"/>
            </a:endParaRPr>
          </a:p>
        </p:txBody>
      </p:sp>
      <p:sp>
        <p:nvSpPr>
          <p:cNvPr id="7" name="文本框 6"/>
          <p:cNvSpPr txBox="1"/>
          <p:nvPr/>
        </p:nvSpPr>
        <p:spPr>
          <a:xfrm>
            <a:off x="9044305" y="6138545"/>
            <a:ext cx="2936875" cy="583565"/>
          </a:xfrm>
          <a:prstGeom prst="rect">
            <a:avLst/>
          </a:prstGeom>
          <a:noFill/>
        </p:spPr>
        <p:txBody>
          <a:bodyPr wrap="square" rtlCol="0" anchor="t">
            <a:spAutoFit/>
          </a:bodyPr>
          <a:p>
            <a:r>
              <a:rPr lang="zh-CN" altLang="en-US" sz="3200" dirty="0">
                <a:latin typeface="微软雅黑" charset="0"/>
                <a:ea typeface="微软雅黑" charset="0"/>
                <a:sym typeface="+mn-ea"/>
              </a:rPr>
              <a:t>判定</a:t>
            </a:r>
            <a:r>
              <a:rPr lang="zh-CN" altLang="en-US" sz="3200" dirty="0">
                <a:latin typeface="微软雅黑" charset="0"/>
                <a:ea typeface="微软雅黑" charset="0"/>
                <a:sym typeface="+mn-ea"/>
              </a:rPr>
              <a:t>二为假</a:t>
            </a:r>
            <a:endParaRPr lang="zh-CN" altLang="en-US" sz="3200" dirty="0">
              <a:latin typeface="微软雅黑" charset="0"/>
              <a:ea typeface="微软雅黑" charset="0"/>
              <a:sym typeface="+mn-ea"/>
            </a:endParaRPr>
          </a:p>
        </p:txBody>
      </p:sp>
      <p:sp>
        <p:nvSpPr>
          <p:cNvPr id="10" name="文本框 9"/>
          <p:cNvSpPr txBox="1"/>
          <p:nvPr/>
        </p:nvSpPr>
        <p:spPr>
          <a:xfrm>
            <a:off x="267970" y="1397000"/>
            <a:ext cx="6096000" cy="4379595"/>
          </a:xfrm>
          <a:prstGeom prst="rect">
            <a:avLst/>
          </a:prstGeom>
          <a:noFill/>
        </p:spPr>
        <p:txBody>
          <a:bodyPr wrap="square" rtlCol="0" anchor="t">
            <a:spAutoFit/>
          </a:bodyPr>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sym typeface="+mn-ea"/>
              </a:rPr>
              <a:t>两个判定：</a:t>
            </a:r>
            <a:endParaRPr lang="zh-CN" altLang="en-US" sz="28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r>
              <a:rPr lang="zh-CN" altLang="en-US" sz="2600">
                <a:latin typeface="微软雅黑" charset="-122"/>
                <a:ea typeface="微软雅黑" charset="-122"/>
                <a:sym typeface="+mn-ea"/>
              </a:rPr>
              <a:t>(A&gt;1) AND (B==0)</a:t>
            </a:r>
            <a:r>
              <a:rPr lang="en-US" altLang="zh-CN" sz="2600">
                <a:latin typeface="微软雅黑" charset="-122"/>
                <a:ea typeface="微软雅黑" charset="-122"/>
                <a:sym typeface="+mn-ea"/>
              </a:rPr>
              <a:t> </a:t>
            </a:r>
            <a:endParaRPr lang="en-US" altLang="zh-CN" sz="26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r>
              <a:rPr lang="en-US" altLang="zh-CN" sz="2600">
                <a:latin typeface="微软雅黑" charset="-122"/>
                <a:ea typeface="微软雅黑" charset="-122"/>
                <a:sym typeface="+mn-ea"/>
              </a:rPr>
              <a:t>(A==2) OR (X&gt;1)</a:t>
            </a:r>
            <a:endParaRPr lang="en-US" altLang="zh-CN" sz="2600">
              <a:latin typeface="微软雅黑" charset="-122"/>
              <a:ea typeface="微软雅黑" charset="-122"/>
              <a:sym typeface="+mn-ea"/>
            </a:endParaRPr>
          </a:p>
          <a:p>
            <a:pPr marL="457200" lvl="0" indent="-457200" algn="just">
              <a:lnSpc>
                <a:spcPct val="170000"/>
              </a:lnSpc>
              <a:buClr>
                <a:srgbClr val="000000"/>
              </a:buClr>
              <a:buFont typeface="Arial" panose="020B0704020202020204" pitchFamily="34" charset="0"/>
              <a:buChar char="•"/>
            </a:pPr>
            <a:r>
              <a:rPr lang="zh-CN" altLang="en-US" sz="2800">
                <a:latin typeface="微软雅黑" charset="-122"/>
                <a:ea typeface="微软雅黑" charset="-122"/>
                <a:sym typeface="+mn-ea"/>
              </a:rPr>
              <a:t>四个条件：</a:t>
            </a:r>
            <a:endParaRPr lang="zh-CN" altLang="en-US" sz="28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r>
              <a:rPr lang="en-US" altLang="zh-CN" sz="2800">
                <a:latin typeface="微软雅黑" charset="-122"/>
                <a:ea typeface="微软雅黑" charset="-122"/>
                <a:sym typeface="+mn-ea"/>
              </a:rPr>
              <a:t>A&gt;1</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B==0               </a:t>
            </a:r>
            <a:endParaRPr lang="en-US" altLang="zh-CN" sz="2800">
              <a:latin typeface="微软雅黑" charset="-122"/>
              <a:ea typeface="微软雅黑" charset="-122"/>
              <a:sym typeface="+mn-ea"/>
            </a:endParaRPr>
          </a:p>
          <a:p>
            <a:pPr lvl="0" indent="0" algn="just">
              <a:lnSpc>
                <a:spcPct val="170000"/>
              </a:lnSpc>
              <a:buClr>
                <a:srgbClr val="000000"/>
              </a:buClr>
              <a:buFont typeface="Arial" panose="020B0704020202020204" pitchFamily="34" charset="0"/>
              <a:buNone/>
            </a:pPr>
            <a:r>
              <a:rPr lang="en-US" altLang="zh-CN" sz="2800">
                <a:latin typeface="微软雅黑" charset="-122"/>
                <a:ea typeface="微软雅黑" charset="-122"/>
                <a:sym typeface="+mn-ea"/>
              </a:rPr>
              <a:t>A==2</a:t>
            </a:r>
            <a:r>
              <a:rPr lang="zh-CN" altLang="en-US" sz="2800">
                <a:latin typeface="微软雅黑" charset="-122"/>
                <a:ea typeface="微软雅黑" charset="-122"/>
                <a:sym typeface="+mn-ea"/>
              </a:rPr>
              <a:t>、</a:t>
            </a:r>
            <a:r>
              <a:rPr lang="en-US" altLang="zh-CN" sz="2800">
                <a:latin typeface="微软雅黑" charset="-122"/>
                <a:ea typeface="微软雅黑" charset="-122"/>
                <a:sym typeface="+mn-ea"/>
              </a:rPr>
              <a:t>X&gt;1</a:t>
            </a:r>
            <a:endParaRPr lang="en-US" altLang="zh-CN" sz="2800">
              <a:latin typeface="微软雅黑" charset="-122"/>
              <a:ea typeface="微软雅黑" charset="-122"/>
              <a:sym typeface="+mn-ea"/>
            </a:endParaRPr>
          </a:p>
        </p:txBody>
      </p:sp>
      <p:sp>
        <p:nvSpPr>
          <p:cNvPr id="11" name="矩形 10"/>
          <p:cNvSpPr/>
          <p:nvPr/>
        </p:nvSpPr>
        <p:spPr>
          <a:xfrm>
            <a:off x="307340" y="2233930"/>
            <a:ext cx="2990850" cy="661035"/>
          </a:xfrm>
          <a:prstGeom prst="rect">
            <a:avLst/>
          </a:prstGeom>
          <a:ln w="22225">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12" name="矩形 11"/>
          <p:cNvSpPr/>
          <p:nvPr/>
        </p:nvSpPr>
        <p:spPr>
          <a:xfrm>
            <a:off x="307340" y="2894965"/>
            <a:ext cx="2990850" cy="661035"/>
          </a:xfrm>
          <a:prstGeom prst="rect">
            <a:avLst/>
          </a:prstGeom>
          <a:ln w="22225">
            <a:solidFill>
              <a:srgbClr val="FF0000"/>
            </a:solidFill>
          </a:ln>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8130">
                                            <p:txEl>
                                              <p:pRg st="1" end="1"/>
                                            </p:txEl>
                                          </p:spTgt>
                                        </p:tgtEl>
                                        <p:attrNameLst>
                                          <p:attrName>style.visibility</p:attrName>
                                        </p:attrNameLst>
                                      </p:cBhvr>
                                      <p:to>
                                        <p:strVal val="visible"/>
                                      </p:to>
                                    </p:set>
                                    <p:animEffect transition="in" filter="blinds(horizontal)">
                                      <p:cBhvr>
                                        <p:cTn id="12" dur="500"/>
                                        <p:tgtEl>
                                          <p:spTgt spid="481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8130">
                                            <p:txEl>
                                              <p:pRg st="2" end="2"/>
                                            </p:txEl>
                                          </p:spTgt>
                                        </p:tgtEl>
                                        <p:attrNameLst>
                                          <p:attrName>style.visibility</p:attrName>
                                        </p:attrNameLst>
                                      </p:cBhvr>
                                      <p:to>
                                        <p:strVal val="visible"/>
                                      </p:to>
                                    </p:set>
                                    <p:animEffect transition="in" filter="blinds(horizontal)">
                                      <p:cBhvr>
                                        <p:cTn id="17" dur="500"/>
                                        <p:tgtEl>
                                          <p:spTgt spid="48130">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8130">
                                            <p:txEl>
                                              <p:pRg st="3" end="3"/>
                                            </p:txEl>
                                          </p:spTgt>
                                        </p:tgtEl>
                                        <p:attrNameLst>
                                          <p:attrName>style.visibility</p:attrName>
                                        </p:attrNameLst>
                                      </p:cBhvr>
                                      <p:to>
                                        <p:strVal val="visible"/>
                                      </p:to>
                                    </p:set>
                                    <p:animEffect transition="in" filter="blinds(horizontal)">
                                      <p:cBhvr>
                                        <p:cTn id="20" dur="500"/>
                                        <p:tgtEl>
                                          <p:spTgt spid="48130">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48130">
                                            <p:txEl>
                                              <p:pRg st="4" end="4"/>
                                            </p:txEl>
                                          </p:spTgt>
                                        </p:tgtEl>
                                        <p:attrNameLst>
                                          <p:attrName>style.visibility</p:attrName>
                                        </p:attrNameLst>
                                      </p:cBhvr>
                                      <p:to>
                                        <p:strVal val="visible"/>
                                      </p:to>
                                    </p:set>
                                    <p:animEffect transition="in" filter="blinds(horizontal)">
                                      <p:cBhvr>
                                        <p:cTn id="23" dur="500"/>
                                        <p:tgtEl>
                                          <p:spTgt spid="48130">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8131"/>
                                        </p:tgtEl>
                                        <p:attrNameLst>
                                          <p:attrName>style.visibility</p:attrName>
                                        </p:attrNameLst>
                                      </p:cBhvr>
                                      <p:to>
                                        <p:strVal val="visible"/>
                                      </p:to>
                                    </p:set>
                                    <p:animEffect transition="in" filter="blinds(horizontal)">
                                      <p:cBhvr>
                                        <p:cTn id="33" dur="500"/>
                                        <p:tgtEl>
                                          <p:spTgt spid="48131"/>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linds(horizontal)">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xit" presetSubtype="10" fill="hold" grpId="1" nodeType="clickEffect">
                                  <p:stCondLst>
                                    <p:cond delay="0"/>
                                  </p:stCondLst>
                                  <p:childTnLst>
                                    <p:animEffect transition="out" filter="blinds(horizontal)">
                                      <p:cBhvr>
                                        <p:cTn id="40" dur="500"/>
                                        <p:tgtEl>
                                          <p:spTgt spid="11"/>
                                        </p:tgtEl>
                                      </p:cBhvr>
                                    </p:animEffect>
                                    <p:set>
                                      <p:cBhvr>
                                        <p:cTn id="41" dur="1" fill="hold">
                                          <p:stCondLst>
                                            <p:cond delay="499"/>
                                          </p:stCondLst>
                                        </p:cTn>
                                        <p:tgtEl>
                                          <p:spTgt spid="11"/>
                                        </p:tgtEl>
                                        <p:attrNameLst>
                                          <p:attrName>style.visibility</p:attrName>
                                        </p:attrNameLst>
                                      </p:cBhvr>
                                      <p:to>
                                        <p:strVal val="hidden"/>
                                      </p:to>
                                    </p:set>
                                  </p:childTnLst>
                                </p:cTn>
                              </p:par>
                              <p:par>
                                <p:cTn id="42" presetID="3" presetClass="entr" presetSubtype="1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blinds(horizontal)">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48130">
                                            <p:txEl>
                                              <p:pRg st="5" end="5"/>
                                            </p:txEl>
                                          </p:spTgt>
                                        </p:tgtEl>
                                        <p:attrNameLst>
                                          <p:attrName>style.visibility</p:attrName>
                                        </p:attrNameLst>
                                      </p:cBhvr>
                                      <p:to>
                                        <p:strVal val="visible"/>
                                      </p:to>
                                    </p:set>
                                    <p:animEffect transition="in" filter="blinds(horizontal)">
                                      <p:cBhvr>
                                        <p:cTn id="49" dur="500"/>
                                        <p:tgtEl>
                                          <p:spTgt spid="48130">
                                            <p:txEl>
                                              <p:pRg st="5" end="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48130">
                                            <p:txEl>
                                              <p:pRg st="6" end="6"/>
                                            </p:txEl>
                                          </p:spTgt>
                                        </p:tgtEl>
                                        <p:attrNameLst>
                                          <p:attrName>style.visibility</p:attrName>
                                        </p:attrNameLst>
                                      </p:cBhvr>
                                      <p:to>
                                        <p:strVal val="visible"/>
                                      </p:to>
                                    </p:set>
                                    <p:animEffect transition="in" filter="blinds(horizontal)">
                                      <p:cBhvr>
                                        <p:cTn id="52" dur="500"/>
                                        <p:tgtEl>
                                          <p:spTgt spid="48130">
                                            <p:txEl>
                                              <p:pRg st="6" end="6"/>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48130">
                                            <p:txEl>
                                              <p:pRg st="7" end="7"/>
                                            </p:txEl>
                                          </p:spTgt>
                                        </p:tgtEl>
                                        <p:attrNameLst>
                                          <p:attrName>style.visibility</p:attrName>
                                        </p:attrNameLst>
                                      </p:cBhvr>
                                      <p:to>
                                        <p:strVal val="visible"/>
                                      </p:to>
                                    </p:set>
                                    <p:animEffect transition="in" filter="blinds(horizontal)">
                                      <p:cBhvr>
                                        <p:cTn id="55" dur="500"/>
                                        <p:tgtEl>
                                          <p:spTgt spid="48130">
                                            <p:txEl>
                                              <p:pRg st="7" end="7"/>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48130">
                                            <p:txEl>
                                              <p:pRg st="8" end="8"/>
                                            </p:txEl>
                                          </p:spTgt>
                                        </p:tgtEl>
                                        <p:attrNameLst>
                                          <p:attrName>style.visibility</p:attrName>
                                        </p:attrNameLst>
                                      </p:cBhvr>
                                      <p:to>
                                        <p:strVal val="visible"/>
                                      </p:to>
                                    </p:set>
                                    <p:animEffect transition="in" filter="blinds(horizontal)">
                                      <p:cBhvr>
                                        <p:cTn id="58" dur="500"/>
                                        <p:tgtEl>
                                          <p:spTgt spid="48130">
                                            <p:txEl>
                                              <p:pRg st="8" end="8"/>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48132"/>
                                        </p:tgtEl>
                                        <p:attrNameLst>
                                          <p:attrName>style.visibility</p:attrName>
                                        </p:attrNameLst>
                                      </p:cBhvr>
                                      <p:to>
                                        <p:strVal val="visible"/>
                                      </p:to>
                                    </p:set>
                                    <p:animEffect transition="in" filter="blinds(horizontal)">
                                      <p:cBhvr>
                                        <p:cTn id="63" dur="500"/>
                                        <p:tgtEl>
                                          <p:spTgt spid="48132"/>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blinds(horizontal)">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blinds(horizontal)">
                                      <p:cBhvr>
                                        <p:cTn id="7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8131" grpId="0" animBg="1"/>
      <p:bldP spid="3" grpId="0"/>
      <p:bldP spid="48132" grpId="0" animBg="1"/>
      <p:bldP spid="4" grpId="0"/>
      <p:bldP spid="7" grpId="0"/>
      <p:bldP spid="11" grpId="0" animBg="1"/>
      <p:bldP spid="12" grpId="0" bldLvl="0" animBg="1"/>
      <p:bldP spid="11"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4606" name="Group 254"/>
          <p:cNvGraphicFramePr>
            <a:graphicFrameLocks noGrp="1"/>
          </p:cNvGraphicFramePr>
          <p:nvPr>
            <p:ph idx="1"/>
            <p:custDataLst>
              <p:tags r:id="rId1"/>
            </p:custDataLst>
          </p:nvPr>
        </p:nvGraphicFramePr>
        <p:xfrm>
          <a:off x="3666490" y="1884045"/>
          <a:ext cx="8525510" cy="4091305"/>
        </p:xfrm>
        <a:graphic>
          <a:graphicData uri="http://schemas.openxmlformats.org/drawingml/2006/table">
            <a:tbl>
              <a:tblPr/>
              <a:tblGrid>
                <a:gridCol w="1494790"/>
                <a:gridCol w="1653540"/>
                <a:gridCol w="1210310"/>
                <a:gridCol w="1741805"/>
                <a:gridCol w="2425065"/>
              </a:tblGrid>
              <a:tr h="777875">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 A  B  X</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30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路径</a:t>
                      </a:r>
                      <a:endParaRPr kumimoji="1" lang="zh-CN" altLang="en-US" sz="30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30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覆盖组号</a:t>
                      </a:r>
                      <a:endParaRPr kumimoji="1" lang="zh-CN" altLang="en-US" sz="30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30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覆盖条件</a:t>
                      </a:r>
                      <a:endParaRPr kumimoji="1" lang="zh-CN" altLang="en-US" sz="30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rPr>
                        <a:t>Case1</a:t>
                      </a:r>
                      <a:endPar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2  0  3</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a c e</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微软雅黑" charset="0"/>
                          <a:ea typeface="微软雅黑" charset="0"/>
                        </a:rPr>
                        <a:t>① ⑤</a:t>
                      </a:r>
                      <a:endParaRPr kumimoji="1" lang="en-US" altLang="zh-CN" sz="3000" b="0" i="0" u="none" strike="noStrike" cap="none" normalizeH="0" baseline="0" smtClean="0">
                        <a:ln>
                          <a:noFill/>
                        </a:ln>
                        <a:solidFill>
                          <a:schemeClr val="tx1"/>
                        </a:solidFill>
                        <a:effectLst/>
                        <a:latin typeface="微软雅黑" charset="0"/>
                        <a:ea typeface="微软雅黑" charset="0"/>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T1 T2 T3 T4</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rPr>
                        <a:t>Case2</a:t>
                      </a:r>
                      <a:endPar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2  1  1</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a b e</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微软雅黑" charset="0"/>
                          <a:ea typeface="微软雅黑" charset="0"/>
                          <a:cs typeface="微软雅黑" charset="0"/>
                        </a:rPr>
                        <a:t>② ⑥</a:t>
                      </a:r>
                      <a:endParaRPr kumimoji="1" lang="en-US" altLang="zh-CN" sz="3000" b="0" i="0" u="none" strike="noStrike" cap="none" normalizeH="0" baseline="0" smtClean="0">
                        <a:ln>
                          <a:noFill/>
                        </a:ln>
                        <a:solidFill>
                          <a:schemeClr val="tx1"/>
                        </a:solidFill>
                        <a:effectLst/>
                        <a:latin typeface="微软雅黑" charset="0"/>
                        <a:ea typeface="微软雅黑" charset="0"/>
                        <a:cs typeface="微软雅黑" charset="0"/>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T1 </a:t>
                      </a:r>
                      <a:r>
                        <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rPr>
                        <a:t>F2 </a:t>
                      </a: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T3 </a:t>
                      </a:r>
                      <a:r>
                        <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rPr>
                        <a:t>F4</a:t>
                      </a:r>
                      <a:endPar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rPr>
                        <a:t>Case3</a:t>
                      </a:r>
                      <a:endPar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1  0  3</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a b e</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微软雅黑" charset="0"/>
                          <a:ea typeface="微软雅黑" charset="0"/>
                          <a:cs typeface="微软雅黑" charset="0"/>
                        </a:rPr>
                        <a:t>③ ⑦</a:t>
                      </a:r>
                      <a:endParaRPr kumimoji="1" lang="en-US" altLang="zh-CN" sz="3000" b="0" i="0" u="none" strike="noStrike" cap="none" normalizeH="0" baseline="0" smtClean="0">
                        <a:ln>
                          <a:noFill/>
                        </a:ln>
                        <a:solidFill>
                          <a:schemeClr val="tx1"/>
                        </a:solidFill>
                        <a:effectLst/>
                        <a:latin typeface="微软雅黑" charset="0"/>
                        <a:ea typeface="微软雅黑" charset="0"/>
                        <a:cs typeface="微软雅黑" charset="0"/>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rPr>
                        <a:t>F1</a:t>
                      </a: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 T2 </a:t>
                      </a:r>
                      <a:r>
                        <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rPr>
                        <a:t>F3 </a:t>
                      </a: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T4</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5188">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rPr>
                        <a:t>Case4</a:t>
                      </a:r>
                      <a:endPar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1  1  1</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a b d</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微软雅黑" charset="0"/>
                          <a:ea typeface="微软雅黑" charset="0"/>
                          <a:cs typeface="微软雅黑" charset="0"/>
                        </a:rPr>
                        <a:t>④ ⑧</a:t>
                      </a:r>
                      <a:endParaRPr kumimoji="1" lang="en-US" altLang="zh-CN" sz="3000" b="0" i="0" u="none" strike="noStrike" cap="none" normalizeH="0" baseline="0" smtClean="0">
                        <a:ln>
                          <a:noFill/>
                        </a:ln>
                        <a:solidFill>
                          <a:schemeClr val="tx1"/>
                        </a:solidFill>
                        <a:effectLst/>
                        <a:latin typeface="微软雅黑" charset="0"/>
                        <a:ea typeface="微软雅黑" charset="0"/>
                        <a:cs typeface="微软雅黑" charset="0"/>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rPr>
                        <a:t>F1 F2 F3 F4</a:t>
                      </a:r>
                      <a:endPar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z="2800">
                  <a:latin typeface="SimSong" panose="02020300000000000000" charset="-122"/>
                  <a:ea typeface="SimSong" panose="02020300000000000000" charset="-122"/>
                  <a:sym typeface="+mn-ea"/>
                </a:rPr>
                <a:t>⑤</a:t>
              </a:r>
              <a:r>
                <a:rPr lang="en-US" altLang="zh-CN" sz="2800">
                  <a:latin typeface="SimSong" panose="02020300000000000000" charset="-122"/>
                  <a:ea typeface="SimSong" panose="02020300000000000000" charset="-122"/>
                  <a:sym typeface="+mn-ea"/>
                </a:rPr>
                <a:t> </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条件组合覆盖（</a:t>
              </a:r>
              <a:r>
                <a:rPr lang="en-US" altLang="zh-CN"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MCC</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2188210" y="107061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729865" y="912495"/>
            <a:ext cx="7981315" cy="68199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200" dirty="0">
                <a:solidFill>
                  <a:schemeClr val="tx1">
                    <a:lumMod val="85000"/>
                    <a:lumOff val="15000"/>
                  </a:schemeClr>
                </a:solidFill>
                <a:latin typeface="微软雅黑" charset="0"/>
                <a:ea typeface="微软雅黑" charset="0"/>
                <a:cs typeface="+mn-ea"/>
                <a:sym typeface="+mn-ea"/>
              </a:rPr>
              <a:t>满足条件</a:t>
            </a:r>
            <a:r>
              <a:rPr kumimoji="1" lang="zh-CN" altLang="en-US" sz="3200" dirty="0">
                <a:solidFill>
                  <a:schemeClr val="tx1">
                    <a:lumMod val="85000"/>
                    <a:lumOff val="15000"/>
                  </a:schemeClr>
                </a:solidFill>
                <a:latin typeface="微软雅黑" charset="0"/>
                <a:ea typeface="微软雅黑" charset="0"/>
                <a:cs typeface="+mn-ea"/>
                <a:sym typeface="+mn-ea"/>
              </a:rPr>
              <a:t>组合覆盖的一组测试用例</a:t>
            </a:r>
            <a:endParaRPr kumimoji="1" lang="zh-CN" altLang="en-US" sz="3200" dirty="0">
              <a:solidFill>
                <a:schemeClr val="tx1">
                  <a:lumMod val="85000"/>
                  <a:lumOff val="15000"/>
                </a:schemeClr>
              </a:solidFill>
              <a:latin typeface="微软雅黑" charset="0"/>
              <a:ea typeface="微软雅黑" charset="0"/>
              <a:cs typeface="+mn-ea"/>
              <a:sym typeface="+mn-ea"/>
            </a:endParaRPr>
          </a:p>
        </p:txBody>
      </p:sp>
      <p:sp>
        <p:nvSpPr>
          <p:cNvPr id="5" name="文本框 4"/>
          <p:cNvSpPr txBox="1"/>
          <p:nvPr/>
        </p:nvSpPr>
        <p:spPr>
          <a:xfrm>
            <a:off x="-255905" y="1869440"/>
            <a:ext cx="3922395" cy="4229100"/>
          </a:xfrm>
          <a:prstGeom prst="rect">
            <a:avLst/>
          </a:prstGeom>
          <a:noFill/>
        </p:spPr>
        <p:txBody>
          <a:bodyPr wrap="square" rtlCol="0" anchor="t">
            <a:spAutoFit/>
          </a:bodyPr>
          <a:p>
            <a:pPr marL="342900" lvl="0" indent="-342900" eaLnBrk="1" hangingPunct="1">
              <a:lnSpc>
                <a:spcPct val="115000"/>
              </a:lnSpc>
              <a:buNone/>
            </a:pPr>
            <a:r>
              <a:rPr lang="zh-CN" altLang="en-US" sz="2600" dirty="0">
                <a:sym typeface="+mn-ea"/>
              </a:rPr>
              <a:t>   ① </a:t>
            </a:r>
            <a:r>
              <a:rPr lang="en-US" altLang="zh-CN" sz="2600" dirty="0">
                <a:sym typeface="+mn-ea"/>
              </a:rPr>
              <a:t>A &gt; 1,  B = 0   T1 T2      </a:t>
            </a:r>
            <a:endParaRPr lang="zh-CN" altLang="en-US" sz="2600" dirty="0"/>
          </a:p>
          <a:p>
            <a:pPr marL="342900" lvl="0" indent="-342900" eaLnBrk="1" hangingPunct="1">
              <a:lnSpc>
                <a:spcPct val="115000"/>
              </a:lnSpc>
              <a:buNone/>
            </a:pPr>
            <a:r>
              <a:rPr lang="zh-CN" altLang="en-US" sz="2600" dirty="0">
                <a:sym typeface="+mn-ea"/>
              </a:rPr>
              <a:t>   ② </a:t>
            </a:r>
            <a:r>
              <a:rPr lang="en-US" altLang="zh-CN" sz="2600" dirty="0">
                <a:sym typeface="+mn-ea"/>
              </a:rPr>
              <a:t>A &gt; 1,  B ≠ 0   T1</a:t>
            </a:r>
            <a:r>
              <a:rPr lang="en-US" altLang="zh-CN" sz="2600" dirty="0">
                <a:solidFill>
                  <a:srgbClr val="FF0000"/>
                </a:solidFill>
                <a:sym typeface="+mn-ea"/>
              </a:rPr>
              <a:t> F2</a:t>
            </a:r>
            <a:endParaRPr lang="en-US" altLang="zh-CN" sz="2600" dirty="0">
              <a:solidFill>
                <a:srgbClr val="FF0000"/>
              </a:solidFill>
            </a:endParaRPr>
          </a:p>
          <a:p>
            <a:pPr marL="342900" lvl="0" indent="-342900" eaLnBrk="1" hangingPunct="1">
              <a:lnSpc>
                <a:spcPct val="115000"/>
              </a:lnSpc>
              <a:buNone/>
            </a:pPr>
            <a:r>
              <a:rPr lang="en-US" altLang="zh-CN" sz="2600" dirty="0">
                <a:sym typeface="+mn-ea"/>
              </a:rPr>
              <a:t>   ③ A&lt;=1,  B = 0   </a:t>
            </a:r>
            <a:r>
              <a:rPr lang="en-US" altLang="zh-CN" sz="2600" dirty="0">
                <a:solidFill>
                  <a:srgbClr val="FF0000"/>
                </a:solidFill>
                <a:sym typeface="+mn-ea"/>
              </a:rPr>
              <a:t>F1</a:t>
            </a:r>
            <a:r>
              <a:rPr lang="en-US" altLang="zh-CN" sz="2600" dirty="0">
                <a:sym typeface="+mn-ea"/>
              </a:rPr>
              <a:t> T2      </a:t>
            </a:r>
            <a:endParaRPr lang="zh-CN" altLang="en-US" sz="2600" dirty="0"/>
          </a:p>
          <a:p>
            <a:pPr marL="342900" lvl="0" indent="-342900" eaLnBrk="1" hangingPunct="1">
              <a:lnSpc>
                <a:spcPct val="115000"/>
              </a:lnSpc>
              <a:buNone/>
            </a:pPr>
            <a:r>
              <a:rPr lang="zh-CN" altLang="en-US" sz="2600" dirty="0">
                <a:sym typeface="+mn-ea"/>
              </a:rPr>
              <a:t>   ④ </a:t>
            </a:r>
            <a:r>
              <a:rPr lang="en-US" altLang="zh-CN" sz="2600" dirty="0">
                <a:sym typeface="+mn-ea"/>
              </a:rPr>
              <a:t>A&lt;=1,  B ≠ 0   </a:t>
            </a:r>
            <a:r>
              <a:rPr lang="en-US" altLang="zh-CN" sz="2600" dirty="0">
                <a:solidFill>
                  <a:srgbClr val="FF0000"/>
                </a:solidFill>
                <a:sym typeface="+mn-ea"/>
              </a:rPr>
              <a:t>F1 F2</a:t>
            </a:r>
            <a:r>
              <a:rPr lang="en-US" altLang="zh-CN" sz="2600" dirty="0">
                <a:sym typeface="+mn-ea"/>
              </a:rPr>
              <a:t> </a:t>
            </a:r>
            <a:endParaRPr lang="en-US" altLang="zh-CN" sz="2600" dirty="0">
              <a:sym typeface="+mn-ea"/>
            </a:endParaRPr>
          </a:p>
          <a:p>
            <a:pPr marL="342900" lvl="0" indent="-342900" eaLnBrk="1" hangingPunct="1">
              <a:lnSpc>
                <a:spcPct val="115000"/>
              </a:lnSpc>
              <a:buNone/>
            </a:pPr>
            <a:endParaRPr lang="en-US" altLang="zh-CN" sz="2600" dirty="0"/>
          </a:p>
          <a:p>
            <a:pPr marL="342900" lvl="0" indent="-342900" eaLnBrk="1" hangingPunct="1">
              <a:lnSpc>
                <a:spcPct val="115000"/>
              </a:lnSpc>
              <a:buNone/>
            </a:pPr>
            <a:r>
              <a:rPr lang="en-US" altLang="zh-CN" sz="2600" dirty="0">
                <a:sym typeface="+mn-ea"/>
              </a:rPr>
              <a:t>   ⑤ A = 2</a:t>
            </a:r>
            <a:r>
              <a:rPr lang="zh-CN" altLang="en-US" sz="2600" dirty="0">
                <a:sym typeface="+mn-ea"/>
              </a:rPr>
              <a:t>，</a:t>
            </a:r>
            <a:r>
              <a:rPr lang="en-US" altLang="zh-CN" sz="2600" dirty="0">
                <a:sym typeface="+mn-ea"/>
              </a:rPr>
              <a:t>X &gt; 1   T3 T4  </a:t>
            </a:r>
            <a:endParaRPr lang="en-US" altLang="zh-CN" sz="2600" dirty="0"/>
          </a:p>
          <a:p>
            <a:pPr marL="342900" lvl="0" indent="-342900" eaLnBrk="1" hangingPunct="1">
              <a:lnSpc>
                <a:spcPct val="115000"/>
              </a:lnSpc>
              <a:buNone/>
            </a:pPr>
            <a:r>
              <a:rPr lang="en-US" altLang="zh-CN" sz="2600" dirty="0">
                <a:sym typeface="+mn-ea"/>
              </a:rPr>
              <a:t>   ⑥ A = 2</a:t>
            </a:r>
            <a:r>
              <a:rPr lang="zh-CN" altLang="en-US" sz="2600" dirty="0">
                <a:sym typeface="+mn-ea"/>
              </a:rPr>
              <a:t>，</a:t>
            </a:r>
            <a:r>
              <a:rPr lang="en-US" altLang="zh-CN" sz="2600" dirty="0">
                <a:sym typeface="+mn-ea"/>
              </a:rPr>
              <a:t>X&lt;=1   T3 </a:t>
            </a:r>
            <a:r>
              <a:rPr lang="en-US" altLang="zh-CN" sz="2600" dirty="0">
                <a:solidFill>
                  <a:srgbClr val="FF0000"/>
                </a:solidFill>
                <a:sym typeface="+mn-ea"/>
              </a:rPr>
              <a:t>F4</a:t>
            </a:r>
            <a:r>
              <a:rPr lang="en-US" altLang="zh-CN" sz="2600" dirty="0">
                <a:sym typeface="+mn-ea"/>
              </a:rPr>
              <a:t>      </a:t>
            </a:r>
            <a:endParaRPr lang="zh-CN" altLang="en-US" sz="2600" dirty="0"/>
          </a:p>
          <a:p>
            <a:pPr marL="342900" lvl="0" indent="-342900" eaLnBrk="1" hangingPunct="1">
              <a:lnSpc>
                <a:spcPct val="115000"/>
              </a:lnSpc>
              <a:buNone/>
            </a:pPr>
            <a:r>
              <a:rPr lang="zh-CN" altLang="en-US" sz="2600" dirty="0">
                <a:sym typeface="+mn-ea"/>
              </a:rPr>
              <a:t>   ⑦ </a:t>
            </a:r>
            <a:r>
              <a:rPr lang="en-US" altLang="zh-CN" sz="2600" dirty="0">
                <a:sym typeface="+mn-ea"/>
              </a:rPr>
              <a:t>A ≠ 2</a:t>
            </a:r>
            <a:r>
              <a:rPr lang="zh-CN" altLang="en-US" sz="2600" dirty="0">
                <a:sym typeface="+mn-ea"/>
              </a:rPr>
              <a:t>，</a:t>
            </a:r>
            <a:r>
              <a:rPr lang="en-US" altLang="zh-CN" sz="2600" dirty="0">
                <a:sym typeface="+mn-ea"/>
              </a:rPr>
              <a:t>X</a:t>
            </a:r>
            <a:r>
              <a:rPr lang="zh-CN" altLang="en-US" sz="2600" dirty="0">
                <a:sym typeface="+mn-ea"/>
              </a:rPr>
              <a:t>＞</a:t>
            </a:r>
            <a:r>
              <a:rPr lang="en-US" altLang="zh-CN" sz="2600" dirty="0">
                <a:sym typeface="+mn-ea"/>
              </a:rPr>
              <a:t>1    </a:t>
            </a:r>
            <a:r>
              <a:rPr lang="en-US" altLang="zh-CN" sz="2600" dirty="0">
                <a:solidFill>
                  <a:srgbClr val="FF0000"/>
                </a:solidFill>
                <a:sym typeface="+mn-ea"/>
              </a:rPr>
              <a:t>F3 </a:t>
            </a:r>
            <a:r>
              <a:rPr lang="en-US" altLang="zh-CN" sz="2600" dirty="0">
                <a:sym typeface="+mn-ea"/>
              </a:rPr>
              <a:t>T4   </a:t>
            </a:r>
            <a:endParaRPr lang="en-US" altLang="zh-CN" sz="2600" dirty="0"/>
          </a:p>
          <a:p>
            <a:pPr marL="342900" lvl="0" indent="-342900" eaLnBrk="1" hangingPunct="1">
              <a:lnSpc>
                <a:spcPct val="115000"/>
              </a:lnSpc>
              <a:buNone/>
            </a:pPr>
            <a:r>
              <a:rPr lang="en-US" altLang="zh-CN" sz="2600" dirty="0">
                <a:sym typeface="+mn-ea"/>
              </a:rPr>
              <a:t>   ⑧ A ≠ 2</a:t>
            </a:r>
            <a:r>
              <a:rPr lang="zh-CN" altLang="en-US" sz="2600" dirty="0">
                <a:sym typeface="+mn-ea"/>
              </a:rPr>
              <a:t>，</a:t>
            </a:r>
            <a:r>
              <a:rPr lang="en-US" altLang="zh-CN" sz="2600" dirty="0">
                <a:sym typeface="+mn-ea"/>
              </a:rPr>
              <a:t>X&lt;=1   </a:t>
            </a:r>
            <a:r>
              <a:rPr lang="en-US" altLang="zh-CN" sz="2600" dirty="0">
                <a:solidFill>
                  <a:srgbClr val="FF0000"/>
                </a:solidFill>
                <a:sym typeface="+mn-ea"/>
              </a:rPr>
              <a:t>F3</a:t>
            </a:r>
            <a:r>
              <a:rPr lang="en-US" altLang="zh-CN" sz="2600" dirty="0">
                <a:sym typeface="+mn-ea"/>
              </a:rPr>
              <a:t> </a:t>
            </a:r>
            <a:r>
              <a:rPr lang="en-US" altLang="zh-CN" sz="2600" dirty="0">
                <a:solidFill>
                  <a:srgbClr val="FF0000"/>
                </a:solidFill>
                <a:sym typeface="+mn-ea"/>
              </a:rPr>
              <a:t>F4</a:t>
            </a:r>
            <a:endParaRPr lang="en-US" altLang="zh-CN" sz="2600" dirty="0">
              <a:solidFill>
                <a:srgbClr val="FF0000"/>
              </a:solidFill>
              <a:sym typeface="+mn-ea"/>
            </a:endParaRPr>
          </a:p>
        </p:txBody>
      </p:sp>
      <p:pic>
        <p:nvPicPr>
          <p:cNvPr id="4" name="图片 3"/>
          <p:cNvPicPr>
            <a:picLocks noChangeAspect="1"/>
          </p:cNvPicPr>
          <p:nvPr/>
        </p:nvPicPr>
        <p:blipFill>
          <a:blip r:embed="rId2"/>
          <a:stretch>
            <a:fillRect/>
          </a:stretch>
        </p:blipFill>
        <p:spPr>
          <a:xfrm>
            <a:off x="5169535" y="2750185"/>
            <a:ext cx="1607820" cy="3108960"/>
          </a:xfrm>
          <a:prstGeom prst="rect">
            <a:avLst/>
          </a:prstGeom>
        </p:spPr>
      </p:pic>
      <p:pic>
        <p:nvPicPr>
          <p:cNvPr id="8" name="图片 7"/>
          <p:cNvPicPr>
            <a:picLocks noChangeAspect="1"/>
          </p:cNvPicPr>
          <p:nvPr/>
        </p:nvPicPr>
        <p:blipFill>
          <a:blip r:embed="rId2"/>
          <a:stretch>
            <a:fillRect/>
          </a:stretch>
        </p:blipFill>
        <p:spPr>
          <a:xfrm>
            <a:off x="8043545" y="2673985"/>
            <a:ext cx="1748155" cy="3301365"/>
          </a:xfrm>
          <a:prstGeom prst="rect">
            <a:avLst/>
          </a:prstGeom>
        </p:spPr>
      </p:pic>
      <p:pic>
        <p:nvPicPr>
          <p:cNvPr id="9" name="图片 8"/>
          <p:cNvPicPr>
            <a:picLocks noChangeAspect="1"/>
          </p:cNvPicPr>
          <p:nvPr>
            <p:custDataLst>
              <p:tags r:id="rId3"/>
            </p:custDataLst>
          </p:nvPr>
        </p:nvPicPr>
        <p:blipFill>
          <a:blip r:embed="rId2"/>
          <a:stretch>
            <a:fillRect/>
          </a:stretch>
        </p:blipFill>
        <p:spPr>
          <a:xfrm>
            <a:off x="9791065" y="2673985"/>
            <a:ext cx="2400300" cy="3300730"/>
          </a:xfrm>
          <a:prstGeom prst="rect">
            <a:avLst/>
          </a:prstGeom>
        </p:spPr>
      </p:pic>
      <p:pic>
        <p:nvPicPr>
          <p:cNvPr id="10" name="图片 9"/>
          <p:cNvPicPr>
            <a:picLocks noChangeAspect="1"/>
          </p:cNvPicPr>
          <p:nvPr>
            <p:custDataLst>
              <p:tags r:id="rId4"/>
            </p:custDataLst>
          </p:nvPr>
        </p:nvPicPr>
        <p:blipFill>
          <a:blip r:embed="rId2"/>
          <a:stretch>
            <a:fillRect/>
          </a:stretch>
        </p:blipFill>
        <p:spPr>
          <a:xfrm>
            <a:off x="6780530" y="2673985"/>
            <a:ext cx="1245235" cy="33007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par>
                                <p:cTn id="13" presetID="3" presetClass="exit" presetSubtype="10" fill="hold" nodeType="withEffect">
                                  <p:stCondLst>
                                    <p:cond delay="0"/>
                                  </p:stCondLst>
                                  <p:childTnLst>
                                    <p:animEffect transition="out" filter="blinds(horizont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par>
                                <p:cTn id="16" presetID="3" presetClass="exit" presetSubtype="10" fill="hold" nodeType="withEffect">
                                  <p:stCondLst>
                                    <p:cond delay="0"/>
                                  </p:stCondLst>
                                  <p:childTnLst>
                                    <p:animEffect transition="out" filter="blinds(horizontal)">
                                      <p:cBhvr>
                                        <p:cTn id="17" dur="500"/>
                                        <p:tgtEl>
                                          <p:spTgt spid="10"/>
                                        </p:tgtEl>
                                      </p:cBhvr>
                                    </p:animEffect>
                                    <p:set>
                                      <p:cBhvr>
                                        <p:cTn id="1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z="2800">
                  <a:latin typeface="SimSong" panose="02020300000000000000" charset="-122"/>
                  <a:ea typeface="SimSong" panose="02020300000000000000" charset="-122"/>
                  <a:sym typeface="+mn-ea"/>
                </a:rPr>
                <a:t>⑤</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条件组合覆盖（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MCC</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3" name="文本框 2"/>
          <p:cNvSpPr txBox="1"/>
          <p:nvPr/>
        </p:nvSpPr>
        <p:spPr>
          <a:xfrm>
            <a:off x="1903095" y="1377950"/>
            <a:ext cx="8587740" cy="3752215"/>
          </a:xfrm>
          <a:prstGeom prst="rect">
            <a:avLst/>
          </a:prstGeom>
          <a:noFill/>
        </p:spPr>
        <p:txBody>
          <a:bodyPr wrap="square" rtlCol="0" anchor="t">
            <a:spAutoFit/>
          </a:bodyPr>
          <a:p>
            <a:pPr marL="514350" lvl="0" indent="-514350" algn="just">
              <a:lnSpc>
                <a:spcPct val="170000"/>
              </a:lnSpc>
              <a:buClr>
                <a:srgbClr val="000000"/>
              </a:buClr>
              <a:buFont typeface="+mj-ea"/>
              <a:buAutoNum type="circleNumDbPlain"/>
            </a:pPr>
            <a:r>
              <a:rPr lang="zh-CN" altLang="en-US" sz="2800">
                <a:latin typeface="微软雅黑" charset="-122"/>
                <a:ea typeface="微软雅黑" charset="-122"/>
                <a:sym typeface="+mn-ea"/>
              </a:rPr>
              <a:t>通过这</a:t>
            </a:r>
            <a:r>
              <a:rPr lang="en-US" altLang="zh-CN" sz="2800">
                <a:latin typeface="微软雅黑" charset="-122"/>
                <a:ea typeface="微软雅黑" charset="-122"/>
                <a:sym typeface="+mn-ea"/>
              </a:rPr>
              <a:t>4</a:t>
            </a:r>
            <a:r>
              <a:rPr lang="zh-CN" altLang="en-US" sz="2800">
                <a:latin typeface="微软雅黑" charset="-122"/>
                <a:ea typeface="微软雅黑" charset="-122"/>
                <a:sym typeface="+mn-ea"/>
              </a:rPr>
              <a:t>个测试用例，程序中所有条件组合都被满足了</a:t>
            </a:r>
            <a:r>
              <a:rPr lang="zh-CN" altLang="en-US" sz="2800">
                <a:latin typeface="微软雅黑" charset="-122"/>
                <a:ea typeface="微软雅黑" charset="-122"/>
                <a:sym typeface="+mn-ea"/>
              </a:rPr>
              <a:t>一次。</a:t>
            </a:r>
            <a:endParaRPr lang="zh-CN" altLang="en-US" sz="2800">
              <a:latin typeface="微软雅黑" charset="-122"/>
              <a:ea typeface="微软雅黑" charset="-122"/>
              <a:sym typeface="+mn-ea"/>
            </a:endParaRPr>
          </a:p>
          <a:p>
            <a:pPr marL="514350" lvl="0" indent="-514350" algn="just">
              <a:lnSpc>
                <a:spcPct val="170000"/>
              </a:lnSpc>
              <a:buClr>
                <a:srgbClr val="000000"/>
              </a:buClr>
              <a:buFont typeface="+mj-ea"/>
              <a:buAutoNum type="circleNumDbPlain"/>
            </a:pPr>
            <a:r>
              <a:rPr lang="zh-CN" altLang="en-US" sz="2800">
                <a:latin typeface="微软雅黑" charset="-122"/>
                <a:ea typeface="微软雅黑" charset="-122"/>
                <a:sym typeface="+mn-ea"/>
              </a:rPr>
              <a:t>条件组合覆盖准则满足</a:t>
            </a:r>
            <a:r>
              <a:rPr lang="zh-CN" altLang="en-US" sz="2800" u="sng">
                <a:latin typeface="微软雅黑" charset="-122"/>
                <a:ea typeface="微软雅黑" charset="-122"/>
                <a:sym typeface="+mn-ea"/>
              </a:rPr>
              <a:t>判定覆盖</a:t>
            </a:r>
            <a:r>
              <a:rPr lang="zh-CN" altLang="en-US" sz="2800">
                <a:latin typeface="微软雅黑" charset="-122"/>
                <a:ea typeface="微软雅黑" charset="-122"/>
                <a:sym typeface="+mn-ea"/>
              </a:rPr>
              <a:t>、</a:t>
            </a:r>
            <a:r>
              <a:rPr lang="zh-CN" altLang="en-US" sz="2800" u="sng">
                <a:latin typeface="微软雅黑" charset="-122"/>
                <a:ea typeface="微软雅黑" charset="-122"/>
                <a:sym typeface="+mn-ea"/>
              </a:rPr>
              <a:t>条件覆盖</a:t>
            </a:r>
            <a:r>
              <a:rPr lang="zh-CN" altLang="en-US" sz="2800">
                <a:latin typeface="微软雅黑" charset="-122"/>
                <a:ea typeface="微软雅黑" charset="-122"/>
                <a:sym typeface="+mn-ea"/>
              </a:rPr>
              <a:t>、</a:t>
            </a:r>
            <a:r>
              <a:rPr lang="zh-CN" altLang="en-US" sz="2800" u="sng">
                <a:latin typeface="微软雅黑" charset="-122"/>
                <a:ea typeface="微软雅黑" charset="-122"/>
                <a:sym typeface="+mn-ea"/>
              </a:rPr>
              <a:t>判定</a:t>
            </a:r>
            <a:r>
              <a:rPr lang="en-US" altLang="zh-CN" sz="2800" u="sng">
                <a:latin typeface="微软雅黑" charset="-122"/>
                <a:ea typeface="微软雅黑" charset="-122"/>
                <a:sym typeface="+mn-ea"/>
              </a:rPr>
              <a:t>-</a:t>
            </a:r>
            <a:r>
              <a:rPr lang="zh-CN" altLang="en-US" sz="2800" u="sng">
                <a:latin typeface="微软雅黑" charset="-122"/>
                <a:ea typeface="微软雅黑" charset="-122"/>
                <a:sym typeface="+mn-ea"/>
              </a:rPr>
              <a:t>条件覆盖准则</a:t>
            </a:r>
            <a:endParaRPr lang="zh-CN" altLang="en-US" sz="2800">
              <a:latin typeface="微软雅黑" charset="-122"/>
              <a:ea typeface="微软雅黑" charset="-122"/>
              <a:sym typeface="+mn-ea"/>
            </a:endParaRPr>
          </a:p>
          <a:p>
            <a:pPr marL="514350" lvl="0" indent="-514350" algn="just">
              <a:lnSpc>
                <a:spcPct val="170000"/>
              </a:lnSpc>
              <a:buClr>
                <a:srgbClr val="000000"/>
              </a:buClr>
              <a:buFont typeface="+mj-ea"/>
              <a:buAutoNum type="circleNumDbPlain"/>
            </a:pPr>
            <a:r>
              <a:rPr lang="zh-CN" altLang="en-US" sz="2800">
                <a:latin typeface="微软雅黑" charset="-122"/>
                <a:ea typeface="微软雅黑" charset="-122"/>
                <a:sym typeface="+mn-ea"/>
              </a:rPr>
              <a:t>条件组合覆盖不能保证所有路径都被</a:t>
            </a:r>
            <a:r>
              <a:rPr lang="zh-CN" altLang="en-US" sz="2800">
                <a:latin typeface="微软雅黑" charset="-122"/>
                <a:ea typeface="微软雅黑" charset="-122"/>
                <a:sym typeface="+mn-ea"/>
              </a:rPr>
              <a:t>执行</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84606" name="Group 254"/>
          <p:cNvGraphicFramePr>
            <a:graphicFrameLocks noGrp="1"/>
          </p:cNvGraphicFramePr>
          <p:nvPr>
            <p:ph idx="1"/>
            <p:custDataLst>
              <p:tags r:id="rId1"/>
            </p:custDataLst>
          </p:nvPr>
        </p:nvGraphicFramePr>
        <p:xfrm>
          <a:off x="5168900" y="1899285"/>
          <a:ext cx="8525510" cy="4091305"/>
        </p:xfrm>
        <a:graphic>
          <a:graphicData uri="http://schemas.openxmlformats.org/drawingml/2006/table">
            <a:tbl>
              <a:tblPr/>
              <a:tblGrid>
                <a:gridCol w="1494790"/>
                <a:gridCol w="1653540"/>
                <a:gridCol w="1210310"/>
                <a:gridCol w="2425065"/>
              </a:tblGrid>
              <a:tr h="777875">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endParaRPr kumimoji="1" lang="zh-CN"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 A  B  X</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30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路径</a:t>
                      </a:r>
                      <a:endParaRPr kumimoji="1" lang="zh-CN" altLang="en-US" sz="30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30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覆盖条件</a:t>
                      </a:r>
                      <a:endParaRPr kumimoji="1" lang="zh-CN" altLang="en-US" sz="30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rPr>
                        <a:t>Case1</a:t>
                      </a:r>
                      <a:endPar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2  0  3</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a c e</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T1 T2 T3 T4</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2163">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rPr>
                        <a:t>Case2</a:t>
                      </a:r>
                      <a:endPar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2  1  1</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a b e</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T1 </a:t>
                      </a:r>
                      <a:r>
                        <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rPr>
                        <a:t>F2 </a:t>
                      </a: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T3 </a:t>
                      </a:r>
                      <a:r>
                        <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rPr>
                        <a:t>F4</a:t>
                      </a:r>
                      <a:endPar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3600">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rPr>
                        <a:t>Case3</a:t>
                      </a:r>
                      <a:endPar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1  0  3</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a b e</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rPr>
                        <a:t>F1</a:t>
                      </a: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 T2 </a:t>
                      </a:r>
                      <a:r>
                        <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rPr>
                        <a:t>F3 </a:t>
                      </a: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T4</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5188">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rPr>
                        <a:t>Case4</a:t>
                      </a:r>
                      <a:endParaRPr kumimoji="1" lang="en-US" altLang="zh-CN" sz="26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1  1  1</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rPr>
                        <a:t>a b d</a:t>
                      </a:r>
                      <a:endParaRPr kumimoji="1" lang="en-US" altLang="zh-CN" sz="30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rPr>
                        <a:t>F1 F2 F3 F4</a:t>
                      </a:r>
                      <a:endParaRPr kumimoji="1" lang="en-US" altLang="zh-CN" sz="3000" b="0" i="0" u="none" strike="noStrike" cap="none" normalizeH="0" baseline="0" smtClean="0">
                        <a:ln>
                          <a:noFill/>
                        </a:ln>
                        <a:solidFill>
                          <a:srgbClr val="FF0000"/>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en-US" sz="2800">
                  <a:latin typeface="SimSong" panose="02020300000000000000" charset="-122"/>
                  <a:ea typeface="SimSong" panose="02020300000000000000" charset="-122"/>
                  <a:sym typeface="+mn-ea"/>
                </a:rPr>
                <a:t>⑤</a:t>
              </a:r>
              <a:r>
                <a:rPr lang="en-US" altLang="zh-CN" sz="2800">
                  <a:latin typeface="SimSong" panose="02020300000000000000" charset="-122"/>
                  <a:ea typeface="SimSong" panose="02020300000000000000" charset="-122"/>
                  <a:sym typeface="+mn-ea"/>
                </a:rPr>
                <a:t> </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条件组合覆盖（</a:t>
              </a:r>
              <a:r>
                <a:rPr lang="en-US" altLang="zh-CN"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MCC</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2188210" y="107061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729865" y="912495"/>
            <a:ext cx="7981315" cy="68199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200" dirty="0">
                <a:solidFill>
                  <a:schemeClr val="tx1">
                    <a:lumMod val="85000"/>
                    <a:lumOff val="15000"/>
                  </a:schemeClr>
                </a:solidFill>
                <a:latin typeface="微软雅黑" charset="0"/>
                <a:ea typeface="微软雅黑" charset="0"/>
                <a:cs typeface="+mn-ea"/>
                <a:sym typeface="+mn-ea"/>
              </a:rPr>
              <a:t>满足条件</a:t>
            </a:r>
            <a:r>
              <a:rPr kumimoji="1" lang="zh-CN" altLang="en-US" sz="3200" dirty="0">
                <a:solidFill>
                  <a:schemeClr val="tx1">
                    <a:lumMod val="85000"/>
                    <a:lumOff val="15000"/>
                  </a:schemeClr>
                </a:solidFill>
                <a:latin typeface="微软雅黑" charset="0"/>
                <a:ea typeface="微软雅黑" charset="0"/>
                <a:cs typeface="+mn-ea"/>
                <a:sym typeface="+mn-ea"/>
              </a:rPr>
              <a:t>组合覆盖的一组测试用例</a:t>
            </a:r>
            <a:endParaRPr kumimoji="1" lang="zh-CN" altLang="en-US" sz="3200" dirty="0">
              <a:solidFill>
                <a:schemeClr val="tx1">
                  <a:lumMod val="85000"/>
                  <a:lumOff val="15000"/>
                </a:schemeClr>
              </a:solidFill>
              <a:latin typeface="微软雅黑" charset="0"/>
              <a:ea typeface="微软雅黑" charset="0"/>
              <a:cs typeface="+mn-ea"/>
              <a:sym typeface="+mn-ea"/>
            </a:endParaRPr>
          </a:p>
        </p:txBody>
      </p:sp>
      <p:pic>
        <p:nvPicPr>
          <p:cNvPr id="21" name="图片 20" descr="2633c3cdbe61b22296ac7ad45bfdebde"/>
          <p:cNvPicPr>
            <a:picLocks noChangeAspect="1"/>
          </p:cNvPicPr>
          <p:nvPr/>
        </p:nvPicPr>
        <p:blipFill>
          <a:blip r:embed="rId2"/>
          <a:stretch>
            <a:fillRect/>
          </a:stretch>
        </p:blipFill>
        <p:spPr>
          <a:xfrm>
            <a:off x="323850" y="1854200"/>
            <a:ext cx="4709795" cy="4390390"/>
          </a:xfrm>
          <a:prstGeom prst="rect">
            <a:avLst/>
          </a:prstGeom>
        </p:spPr>
      </p:pic>
      <p:cxnSp>
        <p:nvCxnSpPr>
          <p:cNvPr id="8" name="直接箭头连接符 7"/>
          <p:cNvCxnSpPr/>
          <p:nvPr/>
        </p:nvCxnSpPr>
        <p:spPr>
          <a:xfrm>
            <a:off x="2397125" y="1812925"/>
            <a:ext cx="0" cy="435610"/>
          </a:xfrm>
          <a:prstGeom prst="straightConnector1">
            <a:avLst/>
          </a:prstGeom>
          <a:ln w="31750">
            <a:tailEnd type="arrow" w="med" len="med"/>
          </a:ln>
        </p:spPr>
        <p:style>
          <a:lnRef idx="3">
            <a:schemeClr val="accent1"/>
          </a:lnRef>
          <a:fillRef idx="0">
            <a:srgbClr val="FFFFFF"/>
          </a:fillRef>
          <a:effectRef idx="0">
            <a:srgbClr val="FFFFFF"/>
          </a:effectRef>
          <a:fontRef idx="minor">
            <a:schemeClr val="tx1"/>
          </a:fontRef>
        </p:style>
      </p:cxnSp>
      <p:cxnSp>
        <p:nvCxnSpPr>
          <p:cNvPr id="9" name="直接箭头连接符 8"/>
          <p:cNvCxnSpPr/>
          <p:nvPr/>
        </p:nvCxnSpPr>
        <p:spPr>
          <a:xfrm>
            <a:off x="2202180" y="1842770"/>
            <a:ext cx="0" cy="421005"/>
          </a:xfrm>
          <a:prstGeom prst="straightConnector1">
            <a:avLst/>
          </a:prstGeom>
          <a:ln w="31750">
            <a:solidFill>
              <a:schemeClr val="accent6">
                <a:lumMod val="60000"/>
                <a:lumOff val="40000"/>
              </a:schemeClr>
            </a:solidFill>
            <a:tailEnd type="arrow"/>
          </a:ln>
        </p:spPr>
        <p:style>
          <a:lnRef idx="2">
            <a:schemeClr val="accent1"/>
          </a:lnRef>
          <a:fillRef idx="0">
            <a:srgbClr val="FFFFFF"/>
          </a:fillRef>
          <a:effectRef idx="0">
            <a:srgbClr val="FFFFFF"/>
          </a:effectRef>
          <a:fontRef idx="minor">
            <a:schemeClr val="tx1"/>
          </a:fontRef>
        </p:style>
      </p:cxnSp>
      <p:grpSp>
        <p:nvGrpSpPr>
          <p:cNvPr id="25" name="组合 24"/>
          <p:cNvGrpSpPr/>
          <p:nvPr/>
        </p:nvGrpSpPr>
        <p:grpSpPr>
          <a:xfrm>
            <a:off x="308610" y="4770755"/>
            <a:ext cx="2014220" cy="1441450"/>
            <a:chOff x="486" y="7513"/>
            <a:chExt cx="3172" cy="2270"/>
          </a:xfrm>
        </p:grpSpPr>
        <p:cxnSp>
          <p:nvCxnSpPr>
            <p:cNvPr id="17" name="直接连接符 16"/>
            <p:cNvCxnSpPr/>
            <p:nvPr/>
          </p:nvCxnSpPr>
          <p:spPr>
            <a:xfrm flipH="1">
              <a:off x="486" y="7513"/>
              <a:ext cx="1112" cy="0"/>
            </a:xfrm>
            <a:prstGeom prst="line">
              <a:avLst/>
            </a:prstGeom>
            <a:ln w="31750">
              <a:solidFill>
                <a:srgbClr val="805B91"/>
              </a:solidFill>
            </a:ln>
          </p:spPr>
          <p:style>
            <a:lnRef idx="3">
              <a:schemeClr val="accent1"/>
            </a:lnRef>
            <a:fillRef idx="0">
              <a:srgbClr val="FFFFFF"/>
            </a:fillRef>
            <a:effectRef idx="0">
              <a:srgbClr val="FFFFFF"/>
            </a:effectRef>
            <a:fontRef idx="minor">
              <a:schemeClr val="tx1"/>
            </a:fontRef>
          </p:style>
        </p:cxnSp>
        <p:cxnSp>
          <p:nvCxnSpPr>
            <p:cNvPr id="18" name="直接连接符 17"/>
            <p:cNvCxnSpPr/>
            <p:nvPr/>
          </p:nvCxnSpPr>
          <p:spPr>
            <a:xfrm>
              <a:off x="486" y="7513"/>
              <a:ext cx="0" cy="1798"/>
            </a:xfrm>
            <a:prstGeom prst="line">
              <a:avLst/>
            </a:prstGeom>
            <a:ln w="31750">
              <a:solidFill>
                <a:srgbClr val="805B91"/>
              </a:solidFill>
            </a:ln>
          </p:spPr>
          <p:style>
            <a:lnRef idx="3">
              <a:schemeClr val="accent1"/>
            </a:lnRef>
            <a:fillRef idx="0">
              <a:srgbClr val="FFFFFF"/>
            </a:fillRef>
            <a:effectRef idx="0">
              <a:srgbClr val="FFFFFF"/>
            </a:effectRef>
            <a:fontRef idx="minor">
              <a:schemeClr val="tx1"/>
            </a:fontRef>
          </p:style>
        </p:cxnSp>
        <p:cxnSp>
          <p:nvCxnSpPr>
            <p:cNvPr id="19" name="直接连接符 18"/>
            <p:cNvCxnSpPr/>
            <p:nvPr/>
          </p:nvCxnSpPr>
          <p:spPr>
            <a:xfrm>
              <a:off x="510" y="9336"/>
              <a:ext cx="3148" cy="0"/>
            </a:xfrm>
            <a:prstGeom prst="line">
              <a:avLst/>
            </a:prstGeom>
            <a:ln w="31750">
              <a:solidFill>
                <a:srgbClr val="805B91"/>
              </a:solidFill>
            </a:ln>
          </p:spPr>
          <p:style>
            <a:lnRef idx="2">
              <a:schemeClr val="accent1"/>
            </a:lnRef>
            <a:fillRef idx="0">
              <a:srgbClr val="FFFFFF"/>
            </a:fillRef>
            <a:effectRef idx="0">
              <a:srgbClr val="FFFFFF"/>
            </a:effectRef>
            <a:fontRef idx="minor">
              <a:schemeClr val="tx1"/>
            </a:fontRef>
          </p:style>
        </p:cxnSp>
        <p:cxnSp>
          <p:nvCxnSpPr>
            <p:cNvPr id="22" name="直接箭头连接符 21"/>
            <p:cNvCxnSpPr/>
            <p:nvPr/>
          </p:nvCxnSpPr>
          <p:spPr>
            <a:xfrm>
              <a:off x="3586" y="9311"/>
              <a:ext cx="0" cy="473"/>
            </a:xfrm>
            <a:prstGeom prst="straightConnector1">
              <a:avLst/>
            </a:prstGeom>
            <a:ln w="31750">
              <a:solidFill>
                <a:srgbClr val="805B91"/>
              </a:solidFill>
              <a:tailEnd type="arrow" w="med" len="med"/>
            </a:ln>
          </p:spPr>
          <p:style>
            <a:lnRef idx="3">
              <a:schemeClr val="accent1"/>
            </a:lnRef>
            <a:fillRef idx="0">
              <a:srgbClr val="FFFFFF"/>
            </a:fillRef>
            <a:effectRef idx="0">
              <a:srgbClr val="FFFFFF"/>
            </a:effectRef>
            <a:fontRef idx="minor">
              <a:schemeClr val="tx1"/>
            </a:fontRef>
          </p:style>
        </p:cxnSp>
      </p:grpSp>
      <p:grpSp>
        <p:nvGrpSpPr>
          <p:cNvPr id="26" name="组合 25"/>
          <p:cNvGrpSpPr/>
          <p:nvPr/>
        </p:nvGrpSpPr>
        <p:grpSpPr>
          <a:xfrm>
            <a:off x="308610" y="2624455"/>
            <a:ext cx="1998980" cy="1733550"/>
            <a:chOff x="486" y="4133"/>
            <a:chExt cx="3148" cy="2730"/>
          </a:xfrm>
        </p:grpSpPr>
        <p:grpSp>
          <p:nvGrpSpPr>
            <p:cNvPr id="24" name="组合 23"/>
            <p:cNvGrpSpPr/>
            <p:nvPr/>
          </p:nvGrpSpPr>
          <p:grpSpPr>
            <a:xfrm>
              <a:off x="486" y="4133"/>
              <a:ext cx="3148" cy="2244"/>
              <a:chOff x="486" y="4133"/>
              <a:chExt cx="3148" cy="2244"/>
            </a:xfrm>
          </p:grpSpPr>
          <p:cxnSp>
            <p:nvCxnSpPr>
              <p:cNvPr id="13" name="直接连接符 12"/>
              <p:cNvCxnSpPr/>
              <p:nvPr/>
            </p:nvCxnSpPr>
            <p:spPr>
              <a:xfrm flipH="1">
                <a:off x="486" y="4180"/>
                <a:ext cx="1112" cy="0"/>
              </a:xfrm>
              <a:prstGeom prst="line">
                <a:avLst/>
              </a:prstGeom>
              <a:ln w="31750">
                <a:solidFill>
                  <a:schemeClr val="accent6">
                    <a:lumMod val="60000"/>
                    <a:lumOff val="40000"/>
                  </a:schemeClr>
                </a:solidFill>
              </a:ln>
            </p:spPr>
            <p:style>
              <a:lnRef idx="3">
                <a:schemeClr val="accent1"/>
              </a:lnRef>
              <a:fillRef idx="0">
                <a:srgbClr val="FFFFFF"/>
              </a:fillRef>
              <a:effectRef idx="0">
                <a:srgbClr val="FFFFFF"/>
              </a:effectRef>
              <a:fontRef idx="minor">
                <a:schemeClr val="tx1"/>
              </a:fontRef>
            </p:style>
          </p:cxnSp>
          <p:cxnSp>
            <p:nvCxnSpPr>
              <p:cNvPr id="14" name="直接连接符 13"/>
              <p:cNvCxnSpPr>
                <a:endCxn id="21" idx="1"/>
              </p:cNvCxnSpPr>
              <p:nvPr/>
            </p:nvCxnSpPr>
            <p:spPr>
              <a:xfrm>
                <a:off x="510" y="4133"/>
                <a:ext cx="0" cy="2244"/>
              </a:xfrm>
              <a:prstGeom prst="line">
                <a:avLst/>
              </a:prstGeom>
              <a:ln w="31750">
                <a:solidFill>
                  <a:schemeClr val="accent6"/>
                </a:solidFill>
              </a:ln>
            </p:spPr>
            <p:style>
              <a:lnRef idx="3">
                <a:schemeClr val="accent1"/>
              </a:lnRef>
              <a:fillRef idx="0">
                <a:srgbClr val="FFFFFF"/>
              </a:fillRef>
              <a:effectRef idx="0">
                <a:srgbClr val="FFFFFF"/>
              </a:effectRef>
              <a:fontRef idx="minor">
                <a:schemeClr val="tx1"/>
              </a:fontRef>
            </p:style>
          </p:cxnSp>
          <p:cxnSp>
            <p:nvCxnSpPr>
              <p:cNvPr id="15" name="直接连接符 14"/>
              <p:cNvCxnSpPr/>
              <p:nvPr/>
            </p:nvCxnSpPr>
            <p:spPr>
              <a:xfrm>
                <a:off x="486" y="6334"/>
                <a:ext cx="3148" cy="0"/>
              </a:xfrm>
              <a:prstGeom prst="line">
                <a:avLst/>
              </a:prstGeom>
              <a:ln w="31750">
                <a:solidFill>
                  <a:schemeClr val="accent6">
                    <a:lumMod val="60000"/>
                    <a:lumOff val="40000"/>
                  </a:schemeClr>
                </a:solidFill>
              </a:ln>
            </p:spPr>
            <p:style>
              <a:lnRef idx="2">
                <a:schemeClr val="accent1"/>
              </a:lnRef>
              <a:fillRef idx="0">
                <a:srgbClr val="FFFFFF"/>
              </a:fillRef>
              <a:effectRef idx="0">
                <a:srgbClr val="FFFFFF"/>
              </a:effectRef>
              <a:fontRef idx="minor">
                <a:schemeClr val="tx1"/>
              </a:fontRef>
            </p:style>
          </p:cxnSp>
        </p:grpSp>
        <p:cxnSp>
          <p:nvCxnSpPr>
            <p:cNvPr id="23" name="直接箭头连接符 22"/>
            <p:cNvCxnSpPr/>
            <p:nvPr/>
          </p:nvCxnSpPr>
          <p:spPr>
            <a:xfrm>
              <a:off x="3586" y="6239"/>
              <a:ext cx="0" cy="625"/>
            </a:xfrm>
            <a:prstGeom prst="straightConnector1">
              <a:avLst/>
            </a:prstGeom>
            <a:ln w="31750">
              <a:solidFill>
                <a:schemeClr val="accent6">
                  <a:lumMod val="60000"/>
                  <a:lumOff val="40000"/>
                </a:schemeClr>
              </a:solidFill>
              <a:tailEnd type="arrow" w="med" len="med"/>
            </a:ln>
          </p:spPr>
          <p:style>
            <a:lnRef idx="3">
              <a:schemeClr val="accent1"/>
            </a:lnRef>
            <a:fillRef idx="0">
              <a:srgbClr val="FFFFFF"/>
            </a:fillRef>
            <a:effectRef idx="0">
              <a:srgbClr val="FFFFFF"/>
            </a:effectRef>
            <a:fontRef idx="minor">
              <a:schemeClr val="tx1"/>
            </a:fontRef>
          </p:style>
        </p:cxnSp>
      </p:grpSp>
      <p:grpSp>
        <p:nvGrpSpPr>
          <p:cNvPr id="27" name="组合 26"/>
          <p:cNvGrpSpPr/>
          <p:nvPr/>
        </p:nvGrpSpPr>
        <p:grpSpPr>
          <a:xfrm flipH="1">
            <a:off x="2356485" y="2630805"/>
            <a:ext cx="1998980" cy="1733550"/>
            <a:chOff x="486" y="4133"/>
            <a:chExt cx="3148" cy="2730"/>
          </a:xfrm>
        </p:grpSpPr>
        <p:grpSp>
          <p:nvGrpSpPr>
            <p:cNvPr id="28" name="组合 27"/>
            <p:cNvGrpSpPr/>
            <p:nvPr/>
          </p:nvGrpSpPr>
          <p:grpSpPr>
            <a:xfrm>
              <a:off x="486" y="4133"/>
              <a:ext cx="3148" cy="2244"/>
              <a:chOff x="486" y="4133"/>
              <a:chExt cx="3148" cy="2244"/>
            </a:xfrm>
          </p:grpSpPr>
          <p:cxnSp>
            <p:nvCxnSpPr>
              <p:cNvPr id="29" name="直接连接符 28"/>
              <p:cNvCxnSpPr/>
              <p:nvPr/>
            </p:nvCxnSpPr>
            <p:spPr>
              <a:xfrm flipH="1">
                <a:off x="486" y="4180"/>
                <a:ext cx="1112" cy="0"/>
              </a:xfrm>
              <a:prstGeom prst="line">
                <a:avLst/>
              </a:prstGeom>
              <a:ln w="31750">
                <a:solidFill>
                  <a:schemeClr val="accent1"/>
                </a:solidFill>
              </a:ln>
            </p:spPr>
            <p:style>
              <a:lnRef idx="3">
                <a:schemeClr val="accent1"/>
              </a:lnRef>
              <a:fillRef idx="0">
                <a:srgbClr val="FFFFFF"/>
              </a:fillRef>
              <a:effectRef idx="0">
                <a:srgbClr val="FFFFFF"/>
              </a:effectRef>
              <a:fontRef idx="minor">
                <a:schemeClr val="tx1"/>
              </a:fontRef>
            </p:style>
          </p:cxnSp>
          <p:cxnSp>
            <p:nvCxnSpPr>
              <p:cNvPr id="30" name="直接连接符 29"/>
              <p:cNvCxnSpPr/>
              <p:nvPr/>
            </p:nvCxnSpPr>
            <p:spPr>
              <a:xfrm>
                <a:off x="510" y="4133"/>
                <a:ext cx="0" cy="2244"/>
              </a:xfrm>
              <a:prstGeom prst="line">
                <a:avLst/>
              </a:prstGeom>
              <a:ln w="31750">
                <a:solidFill>
                  <a:schemeClr val="accent1"/>
                </a:solidFill>
              </a:ln>
            </p:spPr>
            <p:style>
              <a:lnRef idx="3">
                <a:schemeClr val="accent1"/>
              </a:lnRef>
              <a:fillRef idx="0">
                <a:srgbClr val="FFFFFF"/>
              </a:fillRef>
              <a:effectRef idx="0">
                <a:srgbClr val="FFFFFF"/>
              </a:effectRef>
              <a:fontRef idx="minor">
                <a:schemeClr val="tx1"/>
              </a:fontRef>
            </p:style>
          </p:cxnSp>
          <p:cxnSp>
            <p:nvCxnSpPr>
              <p:cNvPr id="31" name="直接连接符 30"/>
              <p:cNvCxnSpPr/>
              <p:nvPr/>
            </p:nvCxnSpPr>
            <p:spPr>
              <a:xfrm>
                <a:off x="486" y="6334"/>
                <a:ext cx="3148" cy="0"/>
              </a:xfrm>
              <a:prstGeom prst="line">
                <a:avLst/>
              </a:prstGeom>
              <a:ln w="31750">
                <a:solidFill>
                  <a:schemeClr val="accent1"/>
                </a:solidFill>
              </a:ln>
            </p:spPr>
            <p:style>
              <a:lnRef idx="2">
                <a:schemeClr val="accent1"/>
              </a:lnRef>
              <a:fillRef idx="0">
                <a:srgbClr val="FFFFFF"/>
              </a:fillRef>
              <a:effectRef idx="0">
                <a:srgbClr val="FFFFFF"/>
              </a:effectRef>
              <a:fontRef idx="minor">
                <a:schemeClr val="tx1"/>
              </a:fontRef>
            </p:style>
          </p:cxnSp>
        </p:grpSp>
        <p:cxnSp>
          <p:nvCxnSpPr>
            <p:cNvPr id="32" name="直接箭头连接符 31"/>
            <p:cNvCxnSpPr/>
            <p:nvPr/>
          </p:nvCxnSpPr>
          <p:spPr>
            <a:xfrm>
              <a:off x="3586" y="6239"/>
              <a:ext cx="0" cy="625"/>
            </a:xfrm>
            <a:prstGeom prst="straightConnector1">
              <a:avLst/>
            </a:prstGeom>
            <a:ln w="31750">
              <a:solidFill>
                <a:schemeClr val="accent1"/>
              </a:solidFill>
              <a:tailEnd type="arrow" w="med" len="med"/>
            </a:ln>
          </p:spPr>
          <p:style>
            <a:lnRef idx="3">
              <a:schemeClr val="accent1"/>
            </a:lnRef>
            <a:fillRef idx="0">
              <a:srgbClr val="FFFFFF"/>
            </a:fillRef>
            <a:effectRef idx="0">
              <a:srgbClr val="FFFFFF"/>
            </a:effectRef>
            <a:fontRef idx="minor">
              <a:schemeClr val="tx1"/>
            </a:fontRef>
          </p:style>
        </p:cxnSp>
      </p:grpSp>
      <p:grpSp>
        <p:nvGrpSpPr>
          <p:cNvPr id="33" name="组合 32"/>
          <p:cNvGrpSpPr/>
          <p:nvPr/>
        </p:nvGrpSpPr>
        <p:grpSpPr>
          <a:xfrm flipH="1">
            <a:off x="2371090" y="4777740"/>
            <a:ext cx="2014220" cy="1441450"/>
            <a:chOff x="486" y="7513"/>
            <a:chExt cx="3172" cy="2270"/>
          </a:xfrm>
        </p:grpSpPr>
        <p:cxnSp>
          <p:nvCxnSpPr>
            <p:cNvPr id="34" name="直接连接符 33"/>
            <p:cNvCxnSpPr/>
            <p:nvPr/>
          </p:nvCxnSpPr>
          <p:spPr>
            <a:xfrm flipH="1">
              <a:off x="486" y="7513"/>
              <a:ext cx="1112" cy="0"/>
            </a:xfrm>
            <a:prstGeom prst="line">
              <a:avLst/>
            </a:prstGeom>
            <a:ln w="31750">
              <a:solidFill>
                <a:schemeClr val="accent1"/>
              </a:solidFill>
            </a:ln>
          </p:spPr>
          <p:style>
            <a:lnRef idx="3">
              <a:schemeClr val="accent1"/>
            </a:lnRef>
            <a:fillRef idx="0">
              <a:srgbClr val="FFFFFF"/>
            </a:fillRef>
            <a:effectRef idx="0">
              <a:srgbClr val="FFFFFF"/>
            </a:effectRef>
            <a:fontRef idx="minor">
              <a:schemeClr val="tx1"/>
            </a:fontRef>
          </p:style>
        </p:cxnSp>
        <p:cxnSp>
          <p:nvCxnSpPr>
            <p:cNvPr id="35" name="直接连接符 34"/>
            <p:cNvCxnSpPr/>
            <p:nvPr/>
          </p:nvCxnSpPr>
          <p:spPr>
            <a:xfrm>
              <a:off x="486" y="7513"/>
              <a:ext cx="0" cy="1798"/>
            </a:xfrm>
            <a:prstGeom prst="line">
              <a:avLst/>
            </a:prstGeom>
            <a:ln w="31750">
              <a:solidFill>
                <a:schemeClr val="accent1"/>
              </a:solidFill>
            </a:ln>
          </p:spPr>
          <p:style>
            <a:lnRef idx="3">
              <a:schemeClr val="accent1"/>
            </a:lnRef>
            <a:fillRef idx="0">
              <a:srgbClr val="FFFFFF"/>
            </a:fillRef>
            <a:effectRef idx="0">
              <a:srgbClr val="FFFFFF"/>
            </a:effectRef>
            <a:fontRef idx="minor">
              <a:schemeClr val="tx1"/>
            </a:fontRef>
          </p:style>
        </p:cxnSp>
        <p:cxnSp>
          <p:nvCxnSpPr>
            <p:cNvPr id="36" name="直接连接符 35"/>
            <p:cNvCxnSpPr/>
            <p:nvPr/>
          </p:nvCxnSpPr>
          <p:spPr>
            <a:xfrm>
              <a:off x="510" y="9336"/>
              <a:ext cx="3148" cy="0"/>
            </a:xfrm>
            <a:prstGeom prst="line">
              <a:avLst/>
            </a:prstGeom>
            <a:ln w="31750">
              <a:solidFill>
                <a:schemeClr val="accent1"/>
              </a:solidFill>
            </a:ln>
          </p:spPr>
          <p:style>
            <a:lnRef idx="2">
              <a:schemeClr val="accent1"/>
            </a:lnRef>
            <a:fillRef idx="0">
              <a:srgbClr val="FFFFFF"/>
            </a:fillRef>
            <a:effectRef idx="0">
              <a:srgbClr val="FFFFFF"/>
            </a:effectRef>
            <a:fontRef idx="minor">
              <a:schemeClr val="tx1"/>
            </a:fontRef>
          </p:style>
        </p:cxnSp>
        <p:cxnSp>
          <p:nvCxnSpPr>
            <p:cNvPr id="37" name="直接箭头连接符 36"/>
            <p:cNvCxnSpPr/>
            <p:nvPr/>
          </p:nvCxnSpPr>
          <p:spPr>
            <a:xfrm>
              <a:off x="3586" y="9311"/>
              <a:ext cx="0" cy="473"/>
            </a:xfrm>
            <a:prstGeom prst="straightConnector1">
              <a:avLst/>
            </a:prstGeom>
            <a:ln w="31750">
              <a:solidFill>
                <a:schemeClr val="accent1"/>
              </a:solidFill>
              <a:tailEnd type="arrow" w="med" len="med"/>
            </a:ln>
          </p:spPr>
          <p:style>
            <a:lnRef idx="3">
              <a:schemeClr val="accent1"/>
            </a:lnRef>
            <a:fillRef idx="0">
              <a:srgbClr val="FFFFFF"/>
            </a:fillRef>
            <a:effectRef idx="0">
              <a:srgbClr val="FFFFFF"/>
            </a:effectRef>
            <a:fontRef idx="minor">
              <a:schemeClr val="tx1"/>
            </a:fontRef>
          </p:style>
        </p:cxnSp>
      </p:grpSp>
      <p:grpSp>
        <p:nvGrpSpPr>
          <p:cNvPr id="38" name="组合 37"/>
          <p:cNvGrpSpPr/>
          <p:nvPr/>
        </p:nvGrpSpPr>
        <p:grpSpPr>
          <a:xfrm flipH="1">
            <a:off x="2459355" y="4764405"/>
            <a:ext cx="2014220" cy="1441450"/>
            <a:chOff x="486" y="7513"/>
            <a:chExt cx="3172" cy="2270"/>
          </a:xfrm>
        </p:grpSpPr>
        <p:cxnSp>
          <p:nvCxnSpPr>
            <p:cNvPr id="43" name="直接连接符 42"/>
            <p:cNvCxnSpPr/>
            <p:nvPr/>
          </p:nvCxnSpPr>
          <p:spPr>
            <a:xfrm flipH="1">
              <a:off x="486" y="7513"/>
              <a:ext cx="1112" cy="0"/>
            </a:xfrm>
            <a:prstGeom prst="line">
              <a:avLst/>
            </a:prstGeom>
            <a:ln w="31750">
              <a:solidFill>
                <a:schemeClr val="accent6">
                  <a:lumMod val="60000"/>
                  <a:lumOff val="40000"/>
                </a:schemeClr>
              </a:solidFill>
            </a:ln>
          </p:spPr>
          <p:style>
            <a:lnRef idx="3">
              <a:schemeClr val="accent1"/>
            </a:lnRef>
            <a:fillRef idx="0">
              <a:srgbClr val="FFFFFF"/>
            </a:fillRef>
            <a:effectRef idx="0">
              <a:srgbClr val="FFFFFF"/>
            </a:effectRef>
            <a:fontRef idx="minor">
              <a:schemeClr val="tx1"/>
            </a:fontRef>
          </p:style>
        </p:cxnSp>
        <p:cxnSp>
          <p:nvCxnSpPr>
            <p:cNvPr id="44" name="直接连接符 43"/>
            <p:cNvCxnSpPr/>
            <p:nvPr/>
          </p:nvCxnSpPr>
          <p:spPr>
            <a:xfrm>
              <a:off x="486" y="7513"/>
              <a:ext cx="0" cy="1798"/>
            </a:xfrm>
            <a:prstGeom prst="line">
              <a:avLst/>
            </a:prstGeom>
            <a:ln w="31750">
              <a:solidFill>
                <a:schemeClr val="accent6"/>
              </a:solidFill>
            </a:ln>
          </p:spPr>
          <p:style>
            <a:lnRef idx="3">
              <a:schemeClr val="accent1"/>
            </a:lnRef>
            <a:fillRef idx="0">
              <a:srgbClr val="FFFFFF"/>
            </a:fillRef>
            <a:effectRef idx="0">
              <a:srgbClr val="FFFFFF"/>
            </a:effectRef>
            <a:fontRef idx="minor">
              <a:schemeClr val="tx1"/>
            </a:fontRef>
          </p:style>
        </p:cxnSp>
        <p:cxnSp>
          <p:nvCxnSpPr>
            <p:cNvPr id="45" name="直接连接符 44"/>
            <p:cNvCxnSpPr/>
            <p:nvPr/>
          </p:nvCxnSpPr>
          <p:spPr>
            <a:xfrm>
              <a:off x="510" y="9336"/>
              <a:ext cx="3148" cy="0"/>
            </a:xfrm>
            <a:prstGeom prst="line">
              <a:avLst/>
            </a:prstGeom>
            <a:ln w="31750">
              <a:solidFill>
                <a:schemeClr val="accent6">
                  <a:lumMod val="60000"/>
                  <a:lumOff val="40000"/>
                </a:schemeClr>
              </a:solidFill>
            </a:ln>
          </p:spPr>
          <p:style>
            <a:lnRef idx="2">
              <a:schemeClr val="accent1"/>
            </a:lnRef>
            <a:fillRef idx="0">
              <a:srgbClr val="FFFFFF"/>
            </a:fillRef>
            <a:effectRef idx="0">
              <a:srgbClr val="FFFFFF"/>
            </a:effectRef>
            <a:fontRef idx="minor">
              <a:schemeClr val="tx1"/>
            </a:fontRef>
          </p:style>
        </p:cxnSp>
        <p:cxnSp>
          <p:nvCxnSpPr>
            <p:cNvPr id="46" name="直接箭头连接符 45"/>
            <p:cNvCxnSpPr/>
            <p:nvPr/>
          </p:nvCxnSpPr>
          <p:spPr>
            <a:xfrm>
              <a:off x="3586" y="9311"/>
              <a:ext cx="0" cy="473"/>
            </a:xfrm>
            <a:prstGeom prst="straightConnector1">
              <a:avLst/>
            </a:prstGeom>
            <a:ln w="31750">
              <a:solidFill>
                <a:schemeClr val="accent6">
                  <a:lumMod val="60000"/>
                  <a:lumOff val="40000"/>
                </a:schemeClr>
              </a:solidFill>
              <a:tailEnd type="arrow" w="med" len="med"/>
            </a:ln>
          </p:spPr>
          <p:style>
            <a:lnRef idx="3">
              <a:schemeClr val="accent1"/>
            </a:lnRef>
            <a:fillRef idx="0">
              <a:srgbClr val="FFFFFF"/>
            </a:fillRef>
            <a:effectRef idx="0">
              <a:srgbClr val="FFFFFF"/>
            </a:effectRef>
            <a:fontRef idx="minor">
              <a:schemeClr val="tx1"/>
            </a:fontRef>
          </p:style>
        </p:cxnSp>
      </p:grpSp>
      <p:grpSp>
        <p:nvGrpSpPr>
          <p:cNvPr id="54" name="组合 53"/>
          <p:cNvGrpSpPr/>
          <p:nvPr/>
        </p:nvGrpSpPr>
        <p:grpSpPr>
          <a:xfrm>
            <a:off x="222250" y="2594610"/>
            <a:ext cx="1998980" cy="1820545"/>
            <a:chOff x="350" y="4086"/>
            <a:chExt cx="3148" cy="2867"/>
          </a:xfrm>
        </p:grpSpPr>
        <p:grpSp>
          <p:nvGrpSpPr>
            <p:cNvPr id="48" name="组合 47"/>
            <p:cNvGrpSpPr/>
            <p:nvPr/>
          </p:nvGrpSpPr>
          <p:grpSpPr>
            <a:xfrm rot="0">
              <a:off x="350" y="4086"/>
              <a:ext cx="3148" cy="2381"/>
              <a:chOff x="486" y="3996"/>
              <a:chExt cx="3148" cy="2381"/>
            </a:xfrm>
          </p:grpSpPr>
          <p:cxnSp>
            <p:nvCxnSpPr>
              <p:cNvPr id="49" name="直接连接符 48"/>
              <p:cNvCxnSpPr/>
              <p:nvPr/>
            </p:nvCxnSpPr>
            <p:spPr>
              <a:xfrm flipH="1">
                <a:off x="486" y="3996"/>
                <a:ext cx="1238" cy="0"/>
              </a:xfrm>
              <a:prstGeom prst="line">
                <a:avLst/>
              </a:prstGeom>
              <a:ln w="31750">
                <a:solidFill>
                  <a:srgbClr val="805B91"/>
                </a:solidFill>
              </a:ln>
            </p:spPr>
            <p:style>
              <a:lnRef idx="3">
                <a:schemeClr val="accent1"/>
              </a:lnRef>
              <a:fillRef idx="0">
                <a:srgbClr val="FFFFFF"/>
              </a:fillRef>
              <a:effectRef idx="0">
                <a:srgbClr val="FFFFFF"/>
              </a:effectRef>
              <a:fontRef idx="minor">
                <a:schemeClr val="tx1"/>
              </a:fontRef>
            </p:style>
          </p:cxnSp>
          <p:cxnSp>
            <p:nvCxnSpPr>
              <p:cNvPr id="50" name="直接连接符 49"/>
              <p:cNvCxnSpPr/>
              <p:nvPr/>
            </p:nvCxnSpPr>
            <p:spPr>
              <a:xfrm>
                <a:off x="510" y="4044"/>
                <a:ext cx="0" cy="2333"/>
              </a:xfrm>
              <a:prstGeom prst="line">
                <a:avLst/>
              </a:prstGeom>
              <a:ln w="31750">
                <a:solidFill>
                  <a:srgbClr val="805B91"/>
                </a:solidFill>
              </a:ln>
            </p:spPr>
            <p:style>
              <a:lnRef idx="3">
                <a:schemeClr val="accent1"/>
              </a:lnRef>
              <a:fillRef idx="0">
                <a:srgbClr val="FFFFFF"/>
              </a:fillRef>
              <a:effectRef idx="0">
                <a:srgbClr val="FFFFFF"/>
              </a:effectRef>
              <a:fontRef idx="minor">
                <a:schemeClr val="tx1"/>
              </a:fontRef>
            </p:style>
          </p:cxnSp>
          <p:cxnSp>
            <p:nvCxnSpPr>
              <p:cNvPr id="51" name="直接连接符 50"/>
              <p:cNvCxnSpPr/>
              <p:nvPr/>
            </p:nvCxnSpPr>
            <p:spPr>
              <a:xfrm>
                <a:off x="486" y="6334"/>
                <a:ext cx="3148" cy="0"/>
              </a:xfrm>
              <a:prstGeom prst="line">
                <a:avLst/>
              </a:prstGeom>
              <a:ln w="31750">
                <a:solidFill>
                  <a:srgbClr val="805B91"/>
                </a:solidFill>
              </a:ln>
            </p:spPr>
            <p:style>
              <a:lnRef idx="2">
                <a:schemeClr val="accent1"/>
              </a:lnRef>
              <a:fillRef idx="0">
                <a:srgbClr val="FFFFFF"/>
              </a:fillRef>
              <a:effectRef idx="0">
                <a:srgbClr val="FFFFFF"/>
              </a:effectRef>
              <a:fontRef idx="minor">
                <a:schemeClr val="tx1"/>
              </a:fontRef>
            </p:style>
          </p:cxnSp>
        </p:grpSp>
        <p:cxnSp>
          <p:nvCxnSpPr>
            <p:cNvPr id="52" name="直接箭头连接符 51"/>
            <p:cNvCxnSpPr/>
            <p:nvPr/>
          </p:nvCxnSpPr>
          <p:spPr>
            <a:xfrm>
              <a:off x="3450" y="6329"/>
              <a:ext cx="0" cy="625"/>
            </a:xfrm>
            <a:prstGeom prst="straightConnector1">
              <a:avLst/>
            </a:prstGeom>
            <a:ln w="31750">
              <a:solidFill>
                <a:srgbClr val="805B91"/>
              </a:solidFill>
              <a:tailEnd type="arrow" w="med" len="med"/>
            </a:ln>
          </p:spPr>
          <p:style>
            <a:lnRef idx="3">
              <a:schemeClr val="accent1"/>
            </a:lnRef>
            <a:fillRef idx="0">
              <a:srgbClr val="FFFFFF"/>
            </a:fillRef>
            <a:effectRef idx="0">
              <a:srgbClr val="FFFFFF"/>
            </a:effectRef>
            <a:fontRef idx="minor">
              <a:schemeClr val="tx1"/>
            </a:fontRef>
          </p:style>
        </p:cxnSp>
      </p:grpSp>
      <p:cxnSp>
        <p:nvCxnSpPr>
          <p:cNvPr id="53" name="直接箭头连接符 52"/>
          <p:cNvCxnSpPr/>
          <p:nvPr/>
        </p:nvCxnSpPr>
        <p:spPr>
          <a:xfrm>
            <a:off x="2075180" y="1830705"/>
            <a:ext cx="0" cy="421005"/>
          </a:xfrm>
          <a:prstGeom prst="straightConnector1">
            <a:avLst/>
          </a:prstGeom>
          <a:ln w="31750">
            <a:solidFill>
              <a:srgbClr val="805B9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childTnLst>
                          </p:cTn>
                        </p:par>
                        <p:par>
                          <p:cTn id="8" fill="hold">
                            <p:stCondLst>
                              <p:cond delay="500"/>
                            </p:stCondLst>
                            <p:childTnLst>
                              <p:par>
                                <p:cTn id="9" presetID="18" presetClass="entr" presetSubtype="12" fill="hold" nodeType="afterEffect">
                                  <p:stCondLst>
                                    <p:cond delay="0"/>
                                  </p:stCondLst>
                                  <p:childTnLst>
                                    <p:set>
                                      <p:cBhvr>
                                        <p:cTn id="10" dur="1000" fill="hold">
                                          <p:stCondLst>
                                            <p:cond delay="0"/>
                                          </p:stCondLst>
                                        </p:cTn>
                                        <p:tgtEl>
                                          <p:spTgt spid="27"/>
                                        </p:tgtEl>
                                        <p:attrNameLst>
                                          <p:attrName>style.visibility</p:attrName>
                                        </p:attrNameLst>
                                      </p:cBhvr>
                                      <p:to>
                                        <p:strVal val="visible"/>
                                      </p:to>
                                    </p:set>
                                    <p:animEffect transition="in" filter="strips(downLeft)">
                                      <p:cBhvr>
                                        <p:cTn id="11" dur="1000"/>
                                        <p:tgtEl>
                                          <p:spTgt spid="27"/>
                                        </p:tgtEl>
                                      </p:cBhvr>
                                    </p:animEffect>
                                  </p:childTnLst>
                                </p:cTn>
                              </p:par>
                            </p:childTnLst>
                          </p:cTn>
                        </p:par>
                        <p:par>
                          <p:cTn id="12" fill="hold">
                            <p:stCondLst>
                              <p:cond delay="1500"/>
                            </p:stCondLst>
                            <p:childTnLst>
                              <p:par>
                                <p:cTn id="13" presetID="18" presetClass="entr" presetSubtype="12" fill="hold"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strips(downLeft)">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12"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trips(downLeft)">
                                      <p:cBhvr>
                                        <p:cTn id="20" dur="500"/>
                                        <p:tgtEl>
                                          <p:spTgt spid="9"/>
                                        </p:tgtEl>
                                      </p:cBhvr>
                                    </p:animEffect>
                                  </p:childTnLst>
                                </p:cTn>
                              </p:par>
                            </p:childTnLst>
                          </p:cTn>
                        </p:par>
                        <p:par>
                          <p:cTn id="21" fill="hold">
                            <p:stCondLst>
                              <p:cond delay="500"/>
                            </p:stCondLst>
                            <p:childTnLst>
                              <p:par>
                                <p:cTn id="22" presetID="18" presetClass="entr" presetSubtype="6" fill="hold" nodeType="afterEffect">
                                  <p:stCondLst>
                                    <p:cond delay="0"/>
                                  </p:stCondLst>
                                  <p:childTnLst>
                                    <p:set>
                                      <p:cBhvr>
                                        <p:cTn id="23" dur="1000" fill="hold">
                                          <p:stCondLst>
                                            <p:cond delay="0"/>
                                          </p:stCondLst>
                                        </p:cTn>
                                        <p:tgtEl>
                                          <p:spTgt spid="26"/>
                                        </p:tgtEl>
                                        <p:attrNameLst>
                                          <p:attrName>style.visibility</p:attrName>
                                        </p:attrNameLst>
                                      </p:cBhvr>
                                      <p:to>
                                        <p:strVal val="visible"/>
                                      </p:to>
                                    </p:set>
                                    <p:animEffect transition="in" filter="strips(downRight)">
                                      <p:cBhvr>
                                        <p:cTn id="24" dur="1000"/>
                                        <p:tgtEl>
                                          <p:spTgt spid="26"/>
                                        </p:tgtEl>
                                      </p:cBhvr>
                                    </p:animEffect>
                                  </p:childTnLst>
                                </p:cTn>
                              </p:par>
                            </p:childTnLst>
                          </p:cTn>
                        </p:par>
                        <p:par>
                          <p:cTn id="25" fill="hold">
                            <p:stCondLst>
                              <p:cond delay="1500"/>
                            </p:stCondLst>
                            <p:childTnLst>
                              <p:par>
                                <p:cTn id="26" presetID="18" presetClass="entr" presetSubtype="12" fill="hold" nodeType="afterEffect">
                                  <p:stCondLst>
                                    <p:cond delay="0"/>
                                  </p:stCondLst>
                                  <p:childTnLst>
                                    <p:set>
                                      <p:cBhvr>
                                        <p:cTn id="27" dur="1000" fill="hold">
                                          <p:stCondLst>
                                            <p:cond delay="0"/>
                                          </p:stCondLst>
                                        </p:cTn>
                                        <p:tgtEl>
                                          <p:spTgt spid="38"/>
                                        </p:tgtEl>
                                        <p:attrNameLst>
                                          <p:attrName>style.visibility</p:attrName>
                                        </p:attrNameLst>
                                      </p:cBhvr>
                                      <p:to>
                                        <p:strVal val="visible"/>
                                      </p:to>
                                    </p:set>
                                    <p:animEffect transition="in" filter="strips(downLeft)">
                                      <p:cBhvr>
                                        <p:cTn id="28" dur="1000"/>
                                        <p:tgtEl>
                                          <p:spTgt spid="38"/>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strips(downLeft)">
                                      <p:cBhvr>
                                        <p:cTn id="33" dur="500"/>
                                        <p:tgtEl>
                                          <p:spTgt spid="53"/>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000" fill="hold">
                                          <p:stCondLst>
                                            <p:cond delay="0"/>
                                          </p:stCondLst>
                                        </p:cTn>
                                        <p:tgtEl>
                                          <p:spTgt spid="54"/>
                                        </p:tgtEl>
                                        <p:attrNameLst>
                                          <p:attrName>style.visibility</p:attrName>
                                        </p:attrNameLst>
                                      </p:cBhvr>
                                      <p:to>
                                        <p:strVal val="visible"/>
                                      </p:to>
                                    </p:set>
                                    <p:animEffect transition="in" filter="strips(downRight)">
                                      <p:cBhvr>
                                        <p:cTn id="37" dur="1000"/>
                                        <p:tgtEl>
                                          <p:spTgt spid="54"/>
                                        </p:tgtEl>
                                      </p:cBhvr>
                                    </p:animEffect>
                                  </p:childTnLst>
                                </p:cTn>
                              </p:par>
                            </p:childTnLst>
                          </p:cTn>
                        </p:par>
                        <p:par>
                          <p:cTn id="38" fill="hold">
                            <p:stCondLst>
                              <p:cond delay="1500"/>
                            </p:stCondLst>
                            <p:childTnLst>
                              <p:par>
                                <p:cTn id="39" presetID="18" presetClass="entr" presetSubtype="6" fill="hold" nodeType="afterEffect">
                                  <p:stCondLst>
                                    <p:cond delay="0"/>
                                  </p:stCondLst>
                                  <p:childTnLst>
                                    <p:set>
                                      <p:cBhvr>
                                        <p:cTn id="40" dur="1000" fill="hold">
                                          <p:stCondLst>
                                            <p:cond delay="0"/>
                                          </p:stCondLst>
                                        </p:cTn>
                                        <p:tgtEl>
                                          <p:spTgt spid="25"/>
                                        </p:tgtEl>
                                        <p:attrNameLst>
                                          <p:attrName>style.visibility</p:attrName>
                                        </p:attrNameLst>
                                      </p:cBhvr>
                                      <p:to>
                                        <p:strVal val="visible"/>
                                      </p:to>
                                    </p:set>
                                    <p:animEffect transition="in" filter="strips(downRight)">
                                      <p:cBhvr>
                                        <p:cTn id="41"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⑥</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路径覆盖（</a:t>
              </a:r>
              <a:r>
                <a:rPr kumimoji="0" lang="en-US" altLang="zh-CN"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Path Coverage</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62496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1398270"/>
            <a:ext cx="7981315" cy="141986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600" dirty="0">
                <a:latin typeface="华文楷体" panose="02010600040101010101" charset="-122"/>
                <a:ea typeface="华文楷体" panose="02010600040101010101" charset="-122"/>
                <a:cs typeface="+mn-ea"/>
                <a:sym typeface="+mn-ea"/>
              </a:rPr>
              <a:t>设计足够多的测试用例，覆盖程序中的</a:t>
            </a:r>
            <a:r>
              <a:rPr kumimoji="1" lang="zh-CN" altLang="en-US" sz="3600" dirty="0">
                <a:solidFill>
                  <a:srgbClr val="E38E84"/>
                </a:solidFill>
                <a:latin typeface="华文楷体" panose="02010600040101010101" charset="-122"/>
                <a:ea typeface="华文楷体" panose="02010600040101010101" charset="-122"/>
                <a:cs typeface="+mn-ea"/>
                <a:sym typeface="+mn-ea"/>
              </a:rPr>
              <a:t>所有可能</a:t>
            </a:r>
            <a:r>
              <a:rPr kumimoji="1" lang="zh-CN" altLang="en-US" sz="3600" dirty="0">
                <a:solidFill>
                  <a:srgbClr val="E38E84"/>
                </a:solidFill>
                <a:latin typeface="华文楷体" panose="02010600040101010101" charset="-122"/>
                <a:ea typeface="华文楷体" panose="02010600040101010101" charset="-122"/>
                <a:cs typeface="+mn-ea"/>
                <a:sym typeface="+mn-ea"/>
              </a:rPr>
              <a:t>的路径</a:t>
            </a:r>
            <a:r>
              <a:rPr kumimoji="1" lang="zh-CN" altLang="en-US" sz="3600" dirty="0">
                <a:latin typeface="华文楷体" panose="02010600040101010101" charset="-122"/>
                <a:ea typeface="华文楷体" panose="02010600040101010101" charset="-122"/>
                <a:cs typeface="+mn-ea"/>
                <a:sym typeface="+mn-ea"/>
              </a:rPr>
              <a:t>。</a:t>
            </a:r>
            <a:endParaRPr kumimoji="1" lang="zh-CN" altLang="en-US" sz="3600" dirty="0">
              <a:latin typeface="华文楷体" panose="02010600040101010101" charset="-122"/>
              <a:ea typeface="华文楷体" panose="02010600040101010101" charset="-122"/>
              <a:cs typeface="+mn-ea"/>
              <a:sym typeface="+mn-ea"/>
            </a:endParaRPr>
          </a:p>
        </p:txBody>
      </p:sp>
    </p:spTree>
  </p:cSld>
  <p:clrMapOvr>
    <a:masterClrMapping/>
  </p:clrMapOvr>
  <p:transition advTm="36034"/>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图片 20" descr="2633c3cdbe61b22296ac7ad45bfdebde"/>
          <p:cNvPicPr>
            <a:picLocks noChangeAspect="1"/>
          </p:cNvPicPr>
          <p:nvPr/>
        </p:nvPicPr>
        <p:blipFill>
          <a:blip r:embed="rId1"/>
          <a:stretch>
            <a:fillRect/>
          </a:stretch>
        </p:blipFill>
        <p:spPr>
          <a:xfrm>
            <a:off x="124460" y="1854200"/>
            <a:ext cx="4709795" cy="4390390"/>
          </a:xfrm>
          <a:prstGeom prst="rect">
            <a:avLst/>
          </a:prstGeom>
        </p:spPr>
      </p:pic>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⑥</a:t>
              </a:r>
              <a:r>
                <a:rPr lang="en-US" altLang="zh-CN" sz="2800">
                  <a:latin typeface="SimSong" panose="02020300000000000000" charset="-122"/>
                  <a:ea typeface="SimSong" panose="02020300000000000000" charset="-122"/>
                  <a:sym typeface="+mn-ea"/>
                </a:rPr>
                <a:t> </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路径覆盖（</a:t>
              </a:r>
              <a:r>
                <a:rPr lang="en-US" altLang="zh-CN"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PC</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2188210" y="107061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3" name="文本框 2"/>
          <p:cNvSpPr txBox="1"/>
          <p:nvPr/>
        </p:nvSpPr>
        <p:spPr>
          <a:xfrm>
            <a:off x="2729865" y="912495"/>
            <a:ext cx="7981315" cy="681990"/>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3200" dirty="0">
                <a:solidFill>
                  <a:schemeClr val="tx1">
                    <a:lumMod val="85000"/>
                    <a:lumOff val="15000"/>
                  </a:schemeClr>
                </a:solidFill>
                <a:latin typeface="微软雅黑" charset="0"/>
                <a:ea typeface="微软雅黑" charset="0"/>
                <a:cs typeface="+mn-ea"/>
                <a:sym typeface="+mn-ea"/>
              </a:rPr>
              <a:t>满足</a:t>
            </a:r>
            <a:r>
              <a:rPr kumimoji="1" lang="zh-CN" altLang="en-US" sz="3200" dirty="0">
                <a:solidFill>
                  <a:schemeClr val="tx1">
                    <a:lumMod val="85000"/>
                    <a:lumOff val="15000"/>
                  </a:schemeClr>
                </a:solidFill>
                <a:latin typeface="微软雅黑" charset="0"/>
                <a:ea typeface="微软雅黑" charset="0"/>
                <a:cs typeface="+mn-ea"/>
                <a:sym typeface="+mn-ea"/>
              </a:rPr>
              <a:t>路径覆盖的一组测试用例</a:t>
            </a:r>
            <a:endParaRPr kumimoji="1" lang="zh-CN" altLang="en-US" sz="3200" dirty="0">
              <a:solidFill>
                <a:schemeClr val="tx1">
                  <a:lumMod val="85000"/>
                  <a:lumOff val="15000"/>
                </a:schemeClr>
              </a:solidFill>
              <a:latin typeface="微软雅黑" charset="0"/>
              <a:ea typeface="微软雅黑" charset="0"/>
              <a:cs typeface="+mn-ea"/>
              <a:sym typeface="+mn-ea"/>
            </a:endParaRPr>
          </a:p>
        </p:txBody>
      </p:sp>
      <p:graphicFrame>
        <p:nvGraphicFramePr>
          <p:cNvPr id="488608" name="Group 160"/>
          <p:cNvGraphicFramePr>
            <a:graphicFrameLocks noGrp="1"/>
          </p:cNvGraphicFramePr>
          <p:nvPr>
            <p:ph idx="1"/>
          </p:nvPr>
        </p:nvGraphicFramePr>
        <p:xfrm>
          <a:off x="4757738" y="2388553"/>
          <a:ext cx="7324407" cy="4841875"/>
        </p:xfrm>
        <a:graphic>
          <a:graphicData uri="http://schemas.openxmlformats.org/drawingml/2006/table">
            <a:tbl>
              <a:tblPr/>
              <a:tblGrid>
                <a:gridCol w="1198589"/>
                <a:gridCol w="928154"/>
                <a:gridCol w="972774"/>
                <a:gridCol w="950095"/>
                <a:gridCol w="1637398"/>
                <a:gridCol w="1637397"/>
              </a:tblGrid>
              <a:tr h="676275">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22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用例</a:t>
                      </a:r>
                      <a:endParaRPr kumimoji="1" lang="zh-CN" altLang="en-US" sz="22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A</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B</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X</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22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覆盖</a:t>
                      </a:r>
                      <a:r>
                        <a:rPr kumimoji="1" lang="zh-CN" altLang="en-US" sz="22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条件</a:t>
                      </a:r>
                      <a:endParaRPr kumimoji="1" lang="zh-CN" altLang="en-US" sz="22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zh-CN" altLang="en-US" sz="2200" b="0" i="0" u="none" strike="noStrike" cap="none" normalizeH="0" baseline="0" smtClean="0">
                          <a:ln>
                            <a:noFill/>
                          </a:ln>
                          <a:solidFill>
                            <a:schemeClr val="tx1"/>
                          </a:solidFill>
                          <a:effectLst/>
                          <a:latin typeface="Kaiti SC Regular" panose="02010600040101010101" charset="-122"/>
                          <a:ea typeface="Kaiti SC Regular" panose="02010600040101010101" charset="-122"/>
                        </a:rPr>
                        <a:t>执行路径</a:t>
                      </a:r>
                      <a:endParaRPr kumimoji="1" lang="zh-CN" altLang="en-US" sz="2200" b="0" i="0" u="none" strike="noStrike" cap="none" normalizeH="0" baseline="0" smtClean="0">
                        <a:ln>
                          <a:noFill/>
                        </a:ln>
                        <a:solidFill>
                          <a:schemeClr val="tx1"/>
                        </a:solidFill>
                        <a:effectLst/>
                        <a:latin typeface="Kaiti SC Regular" panose="02010600040101010101" charset="-122"/>
                        <a:ea typeface="Kaiti SC Regular" panose="02010600040101010101"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93738">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Case1</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2</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0</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1</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T1T2T3</a:t>
                      </a:r>
                      <a:r>
                        <a:rPr kumimoji="1" lang="en-US" altLang="zh-CN" sz="2200" b="0" i="0" u="none" strike="noStrike" cap="none" normalizeH="0" baseline="0" smtClean="0">
                          <a:ln>
                            <a:noFill/>
                          </a:ln>
                          <a:solidFill>
                            <a:srgbClr val="FF0000"/>
                          </a:solidFill>
                          <a:effectLst/>
                          <a:latin typeface="Arial" panose="020B0704020202020204" pitchFamily="34" charset="0"/>
                          <a:ea typeface="华文行楷" pitchFamily="2" charset="-122"/>
                        </a:rPr>
                        <a:t>F4</a:t>
                      </a:r>
                      <a:endParaRPr kumimoji="1" lang="en-US" altLang="zh-CN" sz="2200" b="0" i="0" u="none" strike="noStrike" cap="none" normalizeH="0" baseline="0" smtClean="0">
                        <a:ln>
                          <a:noFill/>
                        </a:ln>
                        <a:solidFill>
                          <a:srgbClr val="FF0000"/>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ace</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Case2</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1</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0</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1</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F1T2F3</a:t>
                      </a:r>
                      <a:r>
                        <a:rPr kumimoji="1" lang="en-US" altLang="zh-CN" sz="2200" b="0" i="0" u="none" strike="noStrike" cap="none" normalizeH="0" baseline="0" smtClean="0">
                          <a:ln>
                            <a:noFill/>
                          </a:ln>
                          <a:solidFill>
                            <a:srgbClr val="FF0000"/>
                          </a:solidFill>
                          <a:effectLst/>
                          <a:latin typeface="Arial" panose="020B0704020202020204" pitchFamily="34" charset="0"/>
                          <a:ea typeface="华文行楷" pitchFamily="2" charset="-122"/>
                        </a:rPr>
                        <a:t>F4</a:t>
                      </a:r>
                      <a:endParaRPr kumimoji="1" lang="en-US" altLang="zh-CN" sz="2200" b="0" i="0" u="none" strike="noStrike" cap="none" normalizeH="0" baseline="0" smtClean="0">
                        <a:ln>
                          <a:noFill/>
                        </a:ln>
                        <a:solidFill>
                          <a:srgbClr val="FF0000"/>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abd</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Case3</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2</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1</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1</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T1F2T3</a:t>
                      </a:r>
                      <a:r>
                        <a:rPr kumimoji="1" lang="en-US" altLang="zh-CN" sz="2200" b="0" i="0" u="none" strike="noStrike" cap="none" normalizeH="0" baseline="0" smtClean="0">
                          <a:ln>
                            <a:noFill/>
                          </a:ln>
                          <a:solidFill>
                            <a:srgbClr val="FF0000"/>
                          </a:solidFill>
                          <a:effectLst/>
                          <a:latin typeface="Arial" panose="020B0704020202020204" pitchFamily="34" charset="0"/>
                          <a:ea typeface="华文行楷" pitchFamily="2" charset="-122"/>
                        </a:rPr>
                        <a:t>F4</a:t>
                      </a:r>
                      <a:endParaRPr kumimoji="1" lang="en-US" altLang="zh-CN" sz="2200" b="0" i="0" u="none" strike="noStrike" cap="none" normalizeH="0" baseline="0" smtClean="0">
                        <a:ln>
                          <a:noFill/>
                        </a:ln>
                        <a:solidFill>
                          <a:srgbClr val="FF0000"/>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abe</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4675">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Case4</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3</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0</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1</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T1T2F3</a:t>
                      </a:r>
                      <a:r>
                        <a:rPr kumimoji="1" lang="en-US" altLang="zh-CN" sz="2200" b="0" i="0" u="none" strike="noStrike" cap="none" normalizeH="0" baseline="0" smtClean="0">
                          <a:ln>
                            <a:noFill/>
                          </a:ln>
                          <a:solidFill>
                            <a:srgbClr val="FF0000"/>
                          </a:solidFill>
                          <a:effectLst/>
                          <a:latin typeface="Arial" panose="020B0704020202020204" pitchFamily="34" charset="0"/>
                          <a:ea typeface="华文行楷" pitchFamily="2" charset="-122"/>
                        </a:rPr>
                        <a:t>F4</a:t>
                      </a:r>
                      <a:endParaRPr kumimoji="1" lang="en-US" altLang="zh-CN" sz="2200" b="0" i="0" u="none" strike="noStrike" cap="none" normalizeH="0" baseline="0" smtClean="0">
                        <a:ln>
                          <a:noFill/>
                        </a:ln>
                        <a:solidFill>
                          <a:srgbClr val="FF0000"/>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lnSpc>
                          <a:spcPct val="120000"/>
                        </a:lnSpc>
                        <a:buClr>
                          <a:srgbClr val="FF6600"/>
                        </a:buClr>
                        <a:buSzPct val="60000"/>
                        <a:defRPr kumimoji="1" sz="2800">
                          <a:solidFill>
                            <a:schemeClr val="tx1"/>
                          </a:solidFill>
                          <a:latin typeface="Arial" panose="020B0704020202020204" pitchFamily="34" charset="0"/>
                          <a:ea typeface="华文行楷" pitchFamily="2" charset="-122"/>
                        </a:defRPr>
                      </a:lvl1pPr>
                      <a:lvl2pPr marL="742950" indent="-285750" eaLnBrk="0" hangingPunct="0">
                        <a:lnSpc>
                          <a:spcPct val="120000"/>
                        </a:lnSpc>
                        <a:buClr>
                          <a:srgbClr val="009900"/>
                        </a:buClr>
                        <a:buSzPct val="115000"/>
                        <a:defRPr kumimoji="1" sz="2400">
                          <a:solidFill>
                            <a:schemeClr val="tx1"/>
                          </a:solidFill>
                          <a:latin typeface="Arial" panose="020B0704020202020204" pitchFamily="34" charset="0"/>
                          <a:ea typeface="华文行楷" pitchFamily="2" charset="-122"/>
                        </a:defRPr>
                      </a:lvl2pPr>
                      <a:lvl3pPr marL="1143000" indent="-228600" eaLnBrk="0" hangingPunct="0">
                        <a:lnSpc>
                          <a:spcPct val="120000"/>
                        </a:lnSpc>
                        <a:buClr>
                          <a:srgbClr val="009900"/>
                        </a:buClr>
                        <a:buSzPct val="65000"/>
                        <a:defRPr kumimoji="1" sz="2000">
                          <a:solidFill>
                            <a:schemeClr val="tx1"/>
                          </a:solidFill>
                          <a:latin typeface="Arial" panose="020B0704020202020204" pitchFamily="34" charset="0"/>
                          <a:ea typeface="华文行楷" pitchFamily="2" charset="-122"/>
                        </a:defRPr>
                      </a:lvl3pPr>
                      <a:lvl4pPr marL="1600200" indent="-228600" eaLnBrk="0" hangingPunct="0">
                        <a:lnSpc>
                          <a:spcPct val="120000"/>
                        </a:lnSpc>
                        <a:buClr>
                          <a:schemeClr val="accent2"/>
                        </a:buClr>
                        <a:buSzPct val="55000"/>
                        <a:defRPr kumimoji="1">
                          <a:solidFill>
                            <a:schemeClr val="tx1"/>
                          </a:solidFill>
                          <a:latin typeface="Arial" panose="020B0704020202020204" pitchFamily="34" charset="0"/>
                          <a:ea typeface="华文行楷" pitchFamily="2" charset="-122"/>
                        </a:defRPr>
                      </a:lvl4pPr>
                      <a:lvl5pPr marL="2057400" indent="-228600" eaLnBrk="0" hangingPunct="0">
                        <a:lnSpc>
                          <a:spcPct val="120000"/>
                        </a:lnSpc>
                        <a:buClr>
                          <a:schemeClr val="accent1"/>
                        </a:buClr>
                        <a:buSzPct val="50000"/>
                        <a:defRPr kumimoji="1">
                          <a:solidFill>
                            <a:schemeClr val="tx1"/>
                          </a:solidFill>
                          <a:latin typeface="Arial" panose="020B0704020202020204" pitchFamily="34" charset="0"/>
                          <a:ea typeface="华文行楷" pitchFamily="2" charset="-122"/>
                        </a:defRPr>
                      </a:lvl5pPr>
                      <a:lvl6pPr marL="25146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6pPr>
                      <a:lvl7pPr marL="29718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7pPr>
                      <a:lvl8pPr marL="34290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8pPr>
                      <a:lvl9pPr marL="3886200" indent="-228600" eaLnBrk="0" fontAlgn="base" hangingPunct="0">
                        <a:lnSpc>
                          <a:spcPct val="120000"/>
                        </a:lnSpc>
                        <a:spcBef>
                          <a:spcPct val="20000"/>
                        </a:spcBef>
                        <a:spcAft>
                          <a:spcPct val="0"/>
                        </a:spcAft>
                        <a:buClr>
                          <a:schemeClr val="accent1"/>
                        </a:buClr>
                        <a:buSzPct val="50000"/>
                        <a:buFont typeface="Wingdings" panose="05000000000000000000" pitchFamily="2" charset="2"/>
                        <a:defRPr kumimoji="1">
                          <a:solidFill>
                            <a:schemeClr val="tx1"/>
                          </a:solidFill>
                          <a:latin typeface="Arial" panose="020B0704020202020204" pitchFamily="34" charset="0"/>
                          <a:ea typeface="华文行楷" pitchFamily="2" charset="-122"/>
                        </a:defRPr>
                      </a:lvl9pPr>
                    </a:lstStyle>
                    <a:p>
                      <a:pPr marL="0" marR="0" lvl="0" indent="0" algn="ctr" defTabSz="914400" rtl="0" eaLnBrk="1" fontAlgn="base" latinLnBrk="0" hangingPunct="1">
                        <a:lnSpc>
                          <a:spcPct val="120000"/>
                        </a:lnSpc>
                        <a:spcBef>
                          <a:spcPct val="20000"/>
                        </a:spcBef>
                        <a:spcAft>
                          <a:spcPct val="0"/>
                        </a:spcAft>
                        <a:buClr>
                          <a:srgbClr val="FF6600"/>
                        </a:buClr>
                        <a:buSzPct val="60000"/>
                        <a:buFont typeface="Wingdings" panose="05000000000000000000" pitchFamily="2" charset="2"/>
                        <a:buNone/>
                      </a:pPr>
                      <a:r>
                        <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rPr>
                        <a:t>acd</a:t>
                      </a:r>
                      <a:endParaRPr kumimoji="1" lang="en-US" altLang="zh-CN" sz="2200" b="0" i="0" u="none" strike="noStrike" cap="none" normalizeH="0" baseline="0" smtClean="0">
                        <a:ln>
                          <a:noFill/>
                        </a:ln>
                        <a:solidFill>
                          <a:schemeClr val="tx1"/>
                        </a:solidFill>
                        <a:effectLst/>
                        <a:latin typeface="Arial" panose="020B0704020202020204" pitchFamily="34" charset="0"/>
                        <a:ea typeface="华文行楷" pitchFamily="2" charset="-122"/>
                      </a:endParaRPr>
                    </a:p>
                  </a:txBody>
                  <a:tcPr anchor="ctr" anchorCtr="0"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文本框 3"/>
          <p:cNvSpPr txBox="1"/>
          <p:nvPr/>
        </p:nvSpPr>
        <p:spPr>
          <a:xfrm>
            <a:off x="6461760" y="6113780"/>
            <a:ext cx="3670935" cy="607695"/>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2800" dirty="0">
                <a:solidFill>
                  <a:srgbClr val="FF0000"/>
                </a:solidFill>
                <a:latin typeface="微软雅黑" charset="0"/>
                <a:ea typeface="微软雅黑" charset="0"/>
                <a:cs typeface="+mn-ea"/>
                <a:sym typeface="+mn-ea"/>
              </a:rPr>
              <a:t>不满足条件覆盖</a:t>
            </a:r>
            <a:endParaRPr kumimoji="1" lang="zh-CN" altLang="en-US" sz="2800" dirty="0">
              <a:solidFill>
                <a:srgbClr val="FF0000"/>
              </a:solidFill>
              <a:latin typeface="微软雅黑" charset="0"/>
              <a:ea typeface="微软雅黑" charset="0"/>
              <a:cs typeface="+mn-ea"/>
              <a:sym typeface="+mn-ea"/>
            </a:endParaRPr>
          </a:p>
        </p:txBody>
      </p:sp>
      <p:pic>
        <p:nvPicPr>
          <p:cNvPr id="8" name="图片 7"/>
          <p:cNvPicPr>
            <a:picLocks noChangeAspect="1"/>
          </p:cNvPicPr>
          <p:nvPr>
            <p:custDataLst>
              <p:tags r:id="rId2"/>
            </p:custDataLst>
          </p:nvPr>
        </p:nvPicPr>
        <p:blipFill>
          <a:blip r:embed="rId3"/>
          <a:stretch>
            <a:fillRect/>
          </a:stretch>
        </p:blipFill>
        <p:spPr>
          <a:xfrm>
            <a:off x="10495915" y="3101340"/>
            <a:ext cx="1586230" cy="2674620"/>
          </a:xfrm>
          <a:prstGeom prst="rect">
            <a:avLst/>
          </a:prstGeom>
        </p:spPr>
      </p:pic>
      <p:pic>
        <p:nvPicPr>
          <p:cNvPr id="5" name="图片 4"/>
          <p:cNvPicPr>
            <a:picLocks noChangeAspect="1"/>
          </p:cNvPicPr>
          <p:nvPr>
            <p:custDataLst>
              <p:tags r:id="rId4"/>
            </p:custDataLst>
          </p:nvPr>
        </p:nvPicPr>
        <p:blipFill>
          <a:blip r:embed="rId3"/>
          <a:stretch>
            <a:fillRect/>
          </a:stretch>
        </p:blipFill>
        <p:spPr>
          <a:xfrm>
            <a:off x="6000750" y="3100705"/>
            <a:ext cx="4391660" cy="26752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linds(horizontal)">
                                      <p:cBhvr>
                                        <p:cTn id="1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a:latin typeface="SimSong" panose="02020300000000000000" charset="-122"/>
                  <a:ea typeface="SimSong" panose="02020300000000000000" charset="-122"/>
                  <a:sym typeface="+mn-ea"/>
                </a:rPr>
                <a:t>⑥</a:t>
              </a:r>
              <a:r>
                <a:rPr lang="en-US" altLang="zh-CN" sz="2800">
                  <a:latin typeface="SimSong" panose="02020300000000000000" charset="-122"/>
                  <a:ea typeface="SimSong" panose="02020300000000000000" charset="-122"/>
                  <a:sym typeface="+mn-ea"/>
                </a:rPr>
                <a:t> </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路径覆盖</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50495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1398270"/>
            <a:ext cx="7981315" cy="1124585"/>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路径覆盖测试可以对程序进行彻底的测试，比前面五种方法覆盖面都广。</a:t>
            </a:r>
            <a:endParaRPr kumimoji="1" lang="en-US" altLang="zh-CN" sz="2800" dirty="0">
              <a:latin typeface="微软雅黑" charset="0"/>
              <a:ea typeface="微软雅黑" charset="0"/>
              <a:cs typeface="+mn-ea"/>
              <a:sym typeface="+mn-ea"/>
            </a:endParaRPr>
          </a:p>
        </p:txBody>
      </p:sp>
      <p:sp>
        <p:nvSpPr>
          <p:cNvPr id="3" name="燕尾形 2"/>
          <p:cNvSpPr/>
          <p:nvPr/>
        </p:nvSpPr>
        <p:spPr>
          <a:xfrm>
            <a:off x="1647190" y="359092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5" name="文本框 4"/>
          <p:cNvSpPr txBox="1"/>
          <p:nvPr/>
        </p:nvSpPr>
        <p:spPr>
          <a:xfrm>
            <a:off x="2233930" y="3484245"/>
            <a:ext cx="7981315" cy="2416175"/>
          </a:xfrm>
          <a:prstGeom prst="rect">
            <a:avLst/>
          </a:prstGeom>
          <a:noFill/>
        </p:spPr>
        <p:txBody>
          <a:bodyPr wrap="square" rtlCol="0" anchor="t">
            <a:spAutoFit/>
          </a:bodyPr>
          <a:p>
            <a:pPr lvl="0" indent="0" algn="l" fontAlgn="base">
              <a:lnSpc>
                <a:spcPct val="120000"/>
              </a:lnSpc>
              <a:spcBef>
                <a:spcPct val="20000"/>
              </a:spcBef>
              <a:buClr>
                <a:srgbClr val="FF6600"/>
              </a:buClr>
              <a:buSzPct val="60000"/>
              <a:buFont typeface="Wingdings" panose="05000000000000000000" pitchFamily="2" charset="2"/>
              <a:buNone/>
            </a:pPr>
            <a:r>
              <a:rPr kumimoji="1" lang="en-US" altLang="zh-CN" sz="2800" dirty="0">
                <a:latin typeface="微软雅黑" charset="0"/>
                <a:ea typeface="微软雅黑" charset="0"/>
                <a:cs typeface="+mn-ea"/>
                <a:sym typeface="+mn-ea"/>
              </a:rPr>
              <a:t>100%</a:t>
            </a:r>
            <a:r>
              <a:rPr kumimoji="1" lang="zh-CN" altLang="en-US" sz="2800" dirty="0">
                <a:solidFill>
                  <a:srgbClr val="E38E84"/>
                </a:solidFill>
                <a:latin typeface="微软雅黑" charset="0"/>
                <a:ea typeface="微软雅黑" charset="0"/>
                <a:cs typeface="+mn-ea"/>
                <a:sym typeface="+mn-ea"/>
              </a:rPr>
              <a:t>满足路径覆盖</a:t>
            </a:r>
            <a:endParaRPr kumimoji="1" lang="zh-CN" altLang="en-US" sz="2800" dirty="0">
              <a:solidFill>
                <a:srgbClr val="E38E84"/>
              </a:solidFill>
              <a:latin typeface="微软雅黑" charset="0"/>
              <a:ea typeface="微软雅黑" charset="0"/>
              <a:cs typeface="+mn-ea"/>
              <a:sym typeface="+mn-ea"/>
            </a:endParaRPr>
          </a:p>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2800" dirty="0">
                <a:solidFill>
                  <a:srgbClr val="E38E84"/>
                </a:solidFill>
                <a:latin typeface="微软雅黑" charset="0"/>
                <a:ea typeface="微软雅黑" charset="0"/>
                <a:cs typeface="+mn-ea"/>
                <a:sym typeface="+mn-ea"/>
              </a:rPr>
              <a:t>一定能</a:t>
            </a:r>
            <a:r>
              <a:rPr kumimoji="1" lang="en-US" altLang="zh-CN" sz="2800" dirty="0">
                <a:latin typeface="微软雅黑" charset="0"/>
                <a:ea typeface="微软雅黑" charset="0"/>
                <a:cs typeface="+mn-ea"/>
                <a:sym typeface="+mn-ea"/>
              </a:rPr>
              <a:t>100%</a:t>
            </a:r>
            <a:r>
              <a:rPr kumimoji="1" lang="zh-CN" altLang="en-US" sz="2800" dirty="0">
                <a:solidFill>
                  <a:srgbClr val="E38E84"/>
                </a:solidFill>
                <a:latin typeface="微软雅黑" charset="0"/>
                <a:ea typeface="微软雅黑" charset="0"/>
                <a:cs typeface="+mn-ea"/>
                <a:sym typeface="+mn-ea"/>
              </a:rPr>
              <a:t>满足判定覆盖</a:t>
            </a:r>
            <a:r>
              <a:rPr kumimoji="1" lang="zh-CN" altLang="en-US" sz="2800" dirty="0">
                <a:latin typeface="微软雅黑" charset="0"/>
                <a:ea typeface="微软雅黑" charset="0"/>
                <a:cs typeface="+mn-ea"/>
                <a:sym typeface="+mn-ea"/>
              </a:rPr>
              <a:t>标准</a:t>
            </a:r>
            <a:endParaRPr kumimoji="1" lang="zh-CN" altLang="en-US" sz="2800" dirty="0">
              <a:latin typeface="微软雅黑" charset="0"/>
              <a:ea typeface="微软雅黑" charset="0"/>
              <a:cs typeface="+mn-ea"/>
              <a:sym typeface="+mn-ea"/>
            </a:endParaRPr>
          </a:p>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但并</a:t>
            </a:r>
            <a:r>
              <a:rPr kumimoji="1" lang="zh-CN" altLang="en-US" sz="2800" dirty="0">
                <a:solidFill>
                  <a:srgbClr val="7030A0"/>
                </a:solidFill>
                <a:latin typeface="微软雅黑" charset="0"/>
                <a:ea typeface="微软雅黑" charset="0"/>
                <a:cs typeface="+mn-ea"/>
                <a:sym typeface="+mn-ea"/>
              </a:rPr>
              <a:t>不一定</a:t>
            </a:r>
            <a:r>
              <a:rPr kumimoji="1" lang="zh-CN" altLang="en-US" sz="2800" dirty="0">
                <a:latin typeface="微软雅黑" charset="0"/>
                <a:ea typeface="微软雅黑" charset="0"/>
                <a:cs typeface="+mn-ea"/>
                <a:sym typeface="+mn-ea"/>
              </a:rPr>
              <a:t>能</a:t>
            </a:r>
            <a:r>
              <a:rPr kumimoji="1" lang="en-US" altLang="zh-CN" sz="2800" dirty="0">
                <a:latin typeface="微软雅黑" charset="0"/>
                <a:ea typeface="微软雅黑" charset="0"/>
                <a:cs typeface="+mn-ea"/>
                <a:sym typeface="+mn-ea"/>
              </a:rPr>
              <a:t>100%</a:t>
            </a:r>
            <a:r>
              <a:rPr kumimoji="1" lang="zh-CN" altLang="en-US" sz="2800" dirty="0">
                <a:solidFill>
                  <a:srgbClr val="7030A0"/>
                </a:solidFill>
                <a:latin typeface="微软雅黑" charset="0"/>
                <a:ea typeface="微软雅黑" charset="0"/>
                <a:cs typeface="+mn-ea"/>
                <a:sym typeface="+mn-ea"/>
              </a:rPr>
              <a:t>满足条件覆盖</a:t>
            </a:r>
            <a:endParaRPr kumimoji="1" lang="zh-CN" altLang="en-US" sz="2800" dirty="0">
              <a:solidFill>
                <a:srgbClr val="7030A0"/>
              </a:solidFill>
              <a:latin typeface="微软雅黑" charset="0"/>
              <a:ea typeface="微软雅黑" charset="0"/>
              <a:cs typeface="+mn-ea"/>
              <a:sym typeface="+mn-ea"/>
            </a:endParaRPr>
          </a:p>
          <a:p>
            <a:pPr lvl="0" indent="0" algn="l" fontAlgn="base">
              <a:lnSpc>
                <a:spcPct val="12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也就不能</a:t>
            </a:r>
            <a:r>
              <a:rPr kumimoji="1" lang="en-US" altLang="zh-CN" sz="2800" dirty="0">
                <a:latin typeface="微软雅黑" charset="0"/>
                <a:ea typeface="微软雅黑" charset="0"/>
                <a:cs typeface="+mn-ea"/>
                <a:sym typeface="+mn-ea"/>
              </a:rPr>
              <a:t>100%</a:t>
            </a:r>
            <a:r>
              <a:rPr kumimoji="1" lang="zh-CN" altLang="en-US" sz="2800" dirty="0">
                <a:latin typeface="微软雅黑" charset="0"/>
                <a:ea typeface="微软雅黑" charset="0"/>
                <a:cs typeface="+mn-ea"/>
                <a:sym typeface="+mn-ea"/>
              </a:rPr>
              <a:t>满足条件组合</a:t>
            </a:r>
            <a:r>
              <a:rPr kumimoji="1" lang="zh-CN" altLang="en-US" sz="2800" dirty="0">
                <a:latin typeface="微软雅黑" charset="0"/>
                <a:ea typeface="微软雅黑" charset="0"/>
                <a:cs typeface="+mn-ea"/>
                <a:sym typeface="+mn-ea"/>
              </a:rPr>
              <a:t>覆盖</a:t>
            </a:r>
            <a:endParaRPr kumimoji="1" lang="en-US" altLang="zh-CN" sz="2800" dirty="0">
              <a:latin typeface="微软雅黑" charset="0"/>
              <a:ea typeface="微软雅黑" charset="0"/>
              <a:cs typeface="+mn-ea"/>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linds(horizontal)">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linds(horizont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linds(horizontal)">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Effect transition="in" filter="blinds(horizontal)">
                                      <p:cBhvr>
                                        <p:cTn id="2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4866640" cy="504190"/>
            <a:chOff x="0" y="287611"/>
            <a:chExt cx="486664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396938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白盒测试</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4" name="矩形 3"/>
          <p:cNvSpPr/>
          <p:nvPr/>
        </p:nvSpPr>
        <p:spPr>
          <a:xfrm>
            <a:off x="2334895" y="1000760"/>
            <a:ext cx="6934200" cy="737235"/>
          </a:xfrm>
          <a:prstGeom prst="rect">
            <a:avLst/>
          </a:prstGeom>
        </p:spPr>
        <p:txBody>
          <a:bodyPr wrap="square">
            <a:spAutoFit/>
          </a:bodyPr>
          <a:lstStyle/>
          <a:p>
            <a:pPr lvl="0" indent="0" algn="just">
              <a:lnSpc>
                <a:spcPct val="150000"/>
              </a:lnSpc>
              <a:buFont typeface="Arial" panose="020B0704020202020204" pitchFamily="34" charset="0"/>
              <a:buNone/>
            </a:pPr>
            <a:r>
              <a:rPr lang="zh-CN" altLang="en-US" sz="2800">
                <a:solidFill>
                  <a:srgbClr val="3366FF"/>
                </a:solidFill>
                <a:latin typeface="微软雅黑" charset="-122"/>
                <a:ea typeface="微软雅黑" charset="-122"/>
                <a:sym typeface="+mn-ea"/>
              </a:rPr>
              <a:t>白盒测试</a:t>
            </a:r>
            <a:r>
              <a:rPr lang="zh-CN" altLang="en-US" sz="2800" dirty="0">
                <a:solidFill>
                  <a:srgbClr val="3366FF"/>
                </a:solidFill>
                <a:latin typeface="Arial" panose="020B0704020202020204" pitchFamily="34" charset="0"/>
                <a:sym typeface="+mn-ea"/>
              </a:rPr>
              <a:t>（</a:t>
            </a:r>
            <a:r>
              <a:rPr lang="en-US" altLang="zh-CN" sz="2800" dirty="0">
                <a:solidFill>
                  <a:srgbClr val="3366FF"/>
                </a:solidFill>
                <a:latin typeface="Arial" panose="020B0704020202020204" pitchFamily="34" charset="0"/>
                <a:sym typeface="+mn-ea"/>
              </a:rPr>
              <a:t>White-Box Testing</a:t>
            </a:r>
            <a:r>
              <a:rPr lang="zh-CN" altLang="en-US" sz="2800" dirty="0">
                <a:solidFill>
                  <a:srgbClr val="3366FF"/>
                </a:solidFill>
                <a:latin typeface="Arial" panose="020B0704020202020204" pitchFamily="34" charset="0"/>
                <a:sym typeface="+mn-ea"/>
              </a:rPr>
              <a:t>）</a:t>
            </a:r>
            <a:endParaRPr lang="zh-CN" altLang="en-US" sz="2800" dirty="0">
              <a:solidFill>
                <a:srgbClr val="3366FF"/>
              </a:solidFill>
              <a:latin typeface="Arial" panose="020B0704020202020204" pitchFamily="34" charset="0"/>
              <a:ea typeface="微软雅黑" charset="-122"/>
              <a:sym typeface="+mn-ea"/>
            </a:endParaRPr>
          </a:p>
        </p:txBody>
      </p:sp>
      <p:sp>
        <p:nvSpPr>
          <p:cNvPr id="7" name="燕尾形 6"/>
          <p:cNvSpPr/>
          <p:nvPr/>
        </p:nvSpPr>
        <p:spPr>
          <a:xfrm>
            <a:off x="1822450" y="122999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251710" y="3903980"/>
            <a:ext cx="7683500" cy="2861310"/>
          </a:xfrm>
          <a:prstGeom prst="rect">
            <a:avLst/>
          </a:prstGeom>
        </p:spPr>
        <p:txBody>
          <a:bodyPr wrap="square">
            <a:spAutoFit/>
          </a:bodyPr>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sym typeface="+mn-ea"/>
              </a:rPr>
              <a:t>纠正软件系统在描述、表示和规格上的错误，是进一步测试的前提</a:t>
            </a:r>
            <a:endParaRPr lang="zh-CN" altLang="en-US" sz="2400">
              <a:latin typeface="微软雅黑" charset="-122"/>
              <a:ea typeface="微软雅黑" charset="-122"/>
            </a:endParaRPr>
          </a:p>
          <a:p>
            <a:pPr marL="342900" lvl="0" indent="-342900" algn="just">
              <a:lnSpc>
                <a:spcPct val="150000"/>
              </a:lnSpc>
              <a:buFont typeface="Arial" panose="020B0704020202020204" pitchFamily="34" charset="0"/>
              <a:buChar char="•"/>
            </a:pPr>
            <a:r>
              <a:rPr lang="zh-CN" altLang="en-US" sz="2400">
                <a:latin typeface="微软雅黑" charset="-122"/>
                <a:ea typeface="微软雅黑" charset="-122"/>
              </a:rPr>
              <a:t>并不是简单地按照代码设计测试</a:t>
            </a:r>
            <a:r>
              <a:rPr lang="zh-CN" altLang="en-US" sz="2400">
                <a:latin typeface="微软雅黑" charset="-122"/>
                <a:ea typeface="微软雅黑" charset="-122"/>
              </a:rPr>
              <a:t>用例。而是需要根据不同的测试需求，结合不同的测试对象，使用合适的方法进行</a:t>
            </a:r>
            <a:r>
              <a:rPr lang="zh-CN" altLang="en-US" sz="2400">
                <a:latin typeface="微软雅黑" charset="-122"/>
                <a:ea typeface="微软雅黑" charset="-122"/>
              </a:rPr>
              <a:t>测试</a:t>
            </a:r>
            <a:endParaRPr lang="zh-CN" altLang="en-US" sz="2400">
              <a:latin typeface="微软雅黑" charset="-122"/>
              <a:ea typeface="微软雅黑" charset="-122"/>
            </a:endParaRPr>
          </a:p>
        </p:txBody>
      </p:sp>
      <p:pic>
        <p:nvPicPr>
          <p:cNvPr id="5" name="图片 4"/>
          <p:cNvPicPr>
            <a:picLocks noChangeAspect="1"/>
          </p:cNvPicPr>
          <p:nvPr/>
        </p:nvPicPr>
        <p:blipFill>
          <a:blip r:embed="rId1"/>
          <a:srcRect l="-565" t="47452" r="656" b="-1391"/>
          <a:stretch>
            <a:fillRect/>
          </a:stretch>
        </p:blipFill>
        <p:spPr>
          <a:xfrm>
            <a:off x="3185795" y="1946910"/>
            <a:ext cx="5424805" cy="1957070"/>
          </a:xfrm>
          <a:prstGeom prst="rect">
            <a:avLst/>
          </a:prstGeom>
        </p:spPr>
      </p:pic>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小结</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1033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1248410"/>
            <a:ext cx="7981315" cy="189928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单独采用</a:t>
            </a:r>
            <a:r>
              <a:rPr kumimoji="1" lang="zh-CN" altLang="en-US" sz="2800" dirty="0">
                <a:solidFill>
                  <a:srgbClr val="FF0000"/>
                </a:solidFill>
                <a:latin typeface="微软雅黑" charset="0"/>
                <a:ea typeface="微软雅黑" charset="0"/>
                <a:cs typeface="+mn-ea"/>
                <a:sym typeface="+mn-ea"/>
              </a:rPr>
              <a:t>任何一种</a:t>
            </a:r>
            <a:r>
              <a:rPr kumimoji="1" lang="zh-CN" altLang="en-US" sz="2800" dirty="0">
                <a:latin typeface="微软雅黑" charset="0"/>
                <a:ea typeface="微软雅黑" charset="0"/>
                <a:cs typeface="+mn-ea"/>
                <a:sym typeface="+mn-ea"/>
              </a:rPr>
              <a:t>逻辑覆盖方法</a:t>
            </a:r>
            <a:r>
              <a:rPr kumimoji="1" lang="zh-CN" altLang="en-US" sz="2800" dirty="0">
                <a:solidFill>
                  <a:srgbClr val="FF0000"/>
                </a:solidFill>
                <a:latin typeface="微软雅黑" charset="0"/>
                <a:ea typeface="微软雅黑" charset="0"/>
                <a:cs typeface="+mn-ea"/>
                <a:sym typeface="+mn-ea"/>
              </a:rPr>
              <a:t>都不能完全覆盖所有</a:t>
            </a:r>
            <a:r>
              <a:rPr kumimoji="1" lang="zh-CN" altLang="en-US" sz="2800" dirty="0">
                <a:latin typeface="微软雅黑" charset="0"/>
                <a:ea typeface="微软雅黑" charset="0"/>
                <a:cs typeface="+mn-ea"/>
                <a:sym typeface="+mn-ea"/>
              </a:rPr>
              <a:t>的测试用例，任何一个高效的测试用例，都是针对具体测试场景</a:t>
            </a:r>
            <a:r>
              <a:rPr kumimoji="1" lang="zh-CN" altLang="en-US" sz="2800" dirty="0">
                <a:latin typeface="微软雅黑" charset="0"/>
                <a:ea typeface="微软雅黑" charset="0"/>
                <a:cs typeface="+mn-ea"/>
                <a:sym typeface="+mn-ea"/>
              </a:rPr>
              <a:t>的。</a:t>
            </a:r>
            <a:endParaRPr kumimoji="1" lang="en-US" altLang="zh-CN" sz="2800" dirty="0">
              <a:latin typeface="微软雅黑" charset="0"/>
              <a:ea typeface="微软雅黑" charset="0"/>
              <a:cs typeface="+mn-ea"/>
              <a:sym typeface="+mn-ea"/>
            </a:endParaRPr>
          </a:p>
        </p:txBody>
      </p:sp>
      <p:sp>
        <p:nvSpPr>
          <p:cNvPr id="5" name="燕尾形 4"/>
          <p:cNvSpPr/>
          <p:nvPr/>
        </p:nvSpPr>
        <p:spPr>
          <a:xfrm>
            <a:off x="1647190" y="372618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2233930" y="3604260"/>
            <a:ext cx="7981315" cy="2030095"/>
          </a:xfrm>
          <a:prstGeom prst="rect">
            <a:avLst/>
          </a:prstGeom>
          <a:noFill/>
        </p:spPr>
        <p:txBody>
          <a:bodyPr wrap="square" rtlCol="0" anchor="t">
            <a:spAutoFit/>
          </a:bodyPr>
          <a:p>
            <a:pPr lvl="0" indent="0" algn="l" fontAlgn="base">
              <a:lnSpc>
                <a:spcPct val="15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逻辑测试</a:t>
            </a:r>
            <a:r>
              <a:rPr kumimoji="1" lang="zh-CN" altLang="en-US" sz="2800" u="sng" dirty="0">
                <a:latin typeface="微软雅黑" charset="0"/>
                <a:ea typeface="微软雅黑" charset="0"/>
                <a:cs typeface="+mn-ea"/>
                <a:sym typeface="+mn-ea"/>
              </a:rPr>
              <a:t>不是片面的测试正确的结果或是测试错误的结果</a:t>
            </a:r>
            <a:r>
              <a:rPr kumimoji="1" lang="zh-CN" altLang="en-US" sz="2800" dirty="0">
                <a:latin typeface="微软雅黑" charset="0"/>
                <a:ea typeface="微软雅黑" charset="0"/>
                <a:cs typeface="+mn-ea"/>
                <a:sym typeface="+mn-ea"/>
              </a:rPr>
              <a:t>，而是</a:t>
            </a:r>
            <a:r>
              <a:rPr kumimoji="1" lang="zh-CN" altLang="en-US" sz="2800" u="sng" dirty="0">
                <a:latin typeface="微软雅黑" charset="0"/>
                <a:ea typeface="微软雅黑" charset="0"/>
                <a:cs typeface="+mn-ea"/>
                <a:sym typeface="+mn-ea"/>
              </a:rPr>
              <a:t>尽可能全面地覆盖每一个逻辑路径</a:t>
            </a:r>
            <a:r>
              <a:rPr kumimoji="1" lang="zh-CN" altLang="en-US" sz="2800" dirty="0">
                <a:latin typeface="微软雅黑" charset="0"/>
                <a:ea typeface="微软雅黑" charset="0"/>
                <a:cs typeface="+mn-ea"/>
                <a:sym typeface="+mn-ea"/>
              </a:rPr>
              <a:t>。</a:t>
            </a:r>
            <a:endParaRPr kumimoji="1" lang="en-US" altLang="zh-CN" sz="2800" dirty="0">
              <a:latin typeface="微软雅黑" charset="0"/>
              <a:ea typeface="微软雅黑" charset="0"/>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biLevel thresh="50000"/>
            <a:lum bright="94000"/>
          </a:blip>
          <a:srcRect t="43964" r="43941" b="1633"/>
          <a:stretch>
            <a:fillRect/>
          </a:stretch>
        </p:blipFill>
        <p:spPr>
          <a:xfrm>
            <a:off x="10795" y="-47625"/>
            <a:ext cx="12181205" cy="6905625"/>
          </a:xfrm>
          <a:prstGeom prst="rect">
            <a:avLst/>
          </a:prstGeom>
        </p:spPr>
      </p:pic>
      <p:sp>
        <p:nvSpPr>
          <p:cNvPr id="1852" name="文本"/>
          <p:cNvSpPr>
            <a:spLocks noGrp="1"/>
          </p:cNvSpPr>
          <p:nvPr>
            <p:ph type="ctrTitle"/>
          </p:nvPr>
        </p:nvSpPr>
        <p:spPr>
          <a:xfrm>
            <a:off x="5918200" y="3628390"/>
            <a:ext cx="5003800" cy="504190"/>
          </a:xfrm>
          <a:prstGeom prst="rect">
            <a:avLst/>
          </a:prstGeom>
        </p:spPr>
        <p:txBody>
          <a:bodyPr lIns="0" tIns="0" rIns="0" bIns="0">
            <a:noAutofit/>
          </a:bodyPr>
          <a:lstStyle/>
          <a:p>
            <a:pPr>
              <a:lnSpc>
                <a:spcPts val="4075"/>
              </a:lnSpc>
            </a:pPr>
            <a:r>
              <a:rPr lang="zh-CN" altLang="en-US" sz="4500" dirty="0">
                <a:solidFill>
                  <a:schemeClr val="tx1"/>
                </a:solidFill>
                <a:latin typeface="微软雅黑" charset="-122"/>
                <a:sym typeface="+mn-ea"/>
              </a:rPr>
              <a:t>基本路径测试</a:t>
            </a:r>
            <a:r>
              <a:rPr lang="zh-CN" altLang="en-US" sz="4500" dirty="0">
                <a:solidFill>
                  <a:schemeClr val="tx1"/>
                </a:solidFill>
                <a:latin typeface="微软雅黑" charset="-122"/>
                <a:sym typeface="+mn-ea"/>
              </a:rPr>
              <a:t>法</a:t>
            </a:r>
            <a:endParaRPr lang="zh-CN" altLang="en-US" sz="4500" dirty="0">
              <a:solidFill>
                <a:schemeClr val="tx1"/>
              </a:solidFill>
              <a:latin typeface="微软雅黑" charset="-122"/>
              <a:sym typeface="+mn-ea"/>
            </a:endParaRPr>
          </a:p>
        </p:txBody>
      </p:sp>
      <p:sp>
        <p:nvSpPr>
          <p:cNvPr id="8" name="文本框 7"/>
          <p:cNvSpPr txBox="1"/>
          <p:nvPr/>
        </p:nvSpPr>
        <p:spPr>
          <a:xfrm>
            <a:off x="5832475" y="2473124"/>
            <a:ext cx="2725420" cy="82994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rPr>
              <a:t>PART </a:t>
            </a:r>
            <a:r>
              <a:rPr kumimoji="0" lang="en-US" altLang="zh-CN" sz="4800" b="0" i="0" u="none" strike="noStrike" kern="1200" cap="none" spc="0" normalizeH="0" baseline="0" noProof="0" dirty="0" smtClean="0">
                <a:ln>
                  <a:noFill/>
                </a:ln>
                <a:solidFill>
                  <a:srgbClr val="000000"/>
                </a:solidFill>
                <a:effectLst/>
                <a:uLnTx/>
                <a:uFillTx/>
                <a:latin typeface="微软雅黑"/>
                <a:ea typeface="微软雅黑"/>
                <a:cs typeface="+mn-cs"/>
              </a:rPr>
              <a:t>04</a:t>
            </a:r>
            <a:endParaRPr kumimoji="0" lang="en-US" altLang="zh-CN" sz="4800" b="0" i="0" u="none" strike="noStrike" kern="1200" cap="none" spc="0" normalizeH="0" baseline="0" noProof="0" dirty="0">
              <a:ln>
                <a:noFill/>
              </a:ln>
              <a:solidFill>
                <a:srgbClr val="000000"/>
              </a:solidFill>
              <a:effectLst/>
              <a:uLnTx/>
              <a:uFillTx/>
              <a:latin typeface="微软雅黑"/>
              <a:ea typeface="微软雅黑"/>
              <a:cs typeface="+mn-cs"/>
            </a:endParaRPr>
          </a:p>
        </p:txBody>
      </p:sp>
      <p:sp>
        <p:nvSpPr>
          <p:cNvPr id="17" name="矩形 16"/>
          <p:cNvSpPr/>
          <p:nvPr/>
        </p:nvSpPr>
        <p:spPr>
          <a:xfrm>
            <a:off x="5918200" y="1967119"/>
            <a:ext cx="355600" cy="400745"/>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0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0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Tree>
  </p:cSld>
  <p:clrMapOvr>
    <a:masterClrMapping/>
  </p:clrMapOvr>
  <p:transition advTm="573"/>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50495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1308735"/>
            <a:ext cx="7981315" cy="189928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基本路径测试法是在</a:t>
            </a:r>
            <a:r>
              <a:rPr kumimoji="1" lang="zh-CN" altLang="en-US" sz="2800" dirty="0">
                <a:solidFill>
                  <a:srgbClr val="E38E84"/>
                </a:solidFill>
                <a:latin typeface="微软雅黑" charset="0"/>
                <a:ea typeface="微软雅黑" charset="0"/>
                <a:cs typeface="+mn-ea"/>
                <a:sym typeface="+mn-ea"/>
              </a:rPr>
              <a:t>程序控制流图</a:t>
            </a:r>
            <a:r>
              <a:rPr kumimoji="1" lang="zh-CN" altLang="en-US" sz="2800" dirty="0">
                <a:latin typeface="微软雅黑" charset="0"/>
                <a:ea typeface="微软雅黑" charset="0"/>
                <a:cs typeface="+mn-ea"/>
                <a:sym typeface="+mn-ea"/>
              </a:rPr>
              <a:t>的基础上，通过分析构造的</a:t>
            </a:r>
            <a:r>
              <a:rPr kumimoji="1" lang="zh-CN" altLang="en-US" sz="2800" dirty="0">
                <a:solidFill>
                  <a:srgbClr val="E38E84"/>
                </a:solidFill>
                <a:latin typeface="微软雅黑" charset="0"/>
                <a:ea typeface="微软雅黑" charset="0"/>
                <a:cs typeface="+mn-ea"/>
                <a:sym typeface="+mn-ea"/>
              </a:rPr>
              <a:t>环路复杂性</a:t>
            </a:r>
            <a:r>
              <a:rPr kumimoji="1" lang="zh-CN" altLang="en-US" sz="2800" dirty="0">
                <a:latin typeface="微软雅黑" charset="0"/>
                <a:ea typeface="微软雅黑" charset="0"/>
                <a:cs typeface="+mn-ea"/>
                <a:sym typeface="+mn-ea"/>
              </a:rPr>
              <a:t>，导出</a:t>
            </a:r>
            <a:r>
              <a:rPr kumimoji="1" lang="zh-CN" altLang="en-US" sz="2800" dirty="0">
                <a:solidFill>
                  <a:srgbClr val="E38E84"/>
                </a:solidFill>
                <a:latin typeface="微软雅黑" charset="0"/>
                <a:ea typeface="微软雅黑" charset="0"/>
                <a:cs typeface="+mn-ea"/>
                <a:sym typeface="+mn-ea"/>
              </a:rPr>
              <a:t>基本可执行路径集合</a:t>
            </a:r>
            <a:r>
              <a:rPr kumimoji="1" lang="zh-CN" altLang="en-US" sz="2800" dirty="0">
                <a:latin typeface="微软雅黑" charset="0"/>
                <a:ea typeface="微软雅黑" charset="0"/>
                <a:cs typeface="+mn-ea"/>
                <a:sym typeface="+mn-ea"/>
              </a:rPr>
              <a:t>，从而设计测试用例的</a:t>
            </a:r>
            <a:r>
              <a:rPr kumimoji="1" lang="zh-CN" altLang="en-US" sz="2800" dirty="0">
                <a:latin typeface="微软雅黑" charset="0"/>
                <a:ea typeface="微软雅黑" charset="0"/>
                <a:cs typeface="+mn-ea"/>
                <a:sym typeface="+mn-ea"/>
              </a:rPr>
              <a:t>方法。</a:t>
            </a:r>
            <a:endParaRPr kumimoji="1" lang="en-US" altLang="zh-CN" sz="2800" dirty="0">
              <a:latin typeface="微软雅黑" charset="0"/>
              <a:ea typeface="微软雅黑" charset="0"/>
              <a:cs typeface="+mn-ea"/>
              <a:sym typeface="+mn-ea"/>
            </a:endParaRPr>
          </a:p>
        </p:txBody>
      </p:sp>
      <p:sp>
        <p:nvSpPr>
          <p:cNvPr id="5" name="燕尾形 4"/>
          <p:cNvSpPr/>
          <p:nvPr/>
        </p:nvSpPr>
        <p:spPr>
          <a:xfrm>
            <a:off x="1647190" y="401193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2233930" y="3863975"/>
            <a:ext cx="7981315" cy="1296670"/>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设计出的测试用例要保证被测程序的每个可执行语句至少被执行</a:t>
            </a:r>
            <a:r>
              <a:rPr kumimoji="1" lang="zh-CN" altLang="en-US" sz="2800" dirty="0">
                <a:latin typeface="微软雅黑" charset="0"/>
                <a:ea typeface="微软雅黑" charset="0"/>
                <a:cs typeface="+mn-ea"/>
                <a:sym typeface="+mn-ea"/>
              </a:rPr>
              <a:t>一次。</a:t>
            </a:r>
            <a:endParaRPr kumimoji="1" lang="zh-CN" altLang="en-US" sz="2800" dirty="0">
              <a:latin typeface="微软雅黑" charset="0"/>
              <a:ea typeface="微软雅黑" charset="0"/>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程序控制</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流图</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69405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程序控制流图是描述程序控制流的一种图示</a:t>
            </a:r>
            <a:r>
              <a:rPr kumimoji="1" lang="zh-CN" altLang="en-US" sz="2800" dirty="0">
                <a:latin typeface="微软雅黑" charset="0"/>
                <a:ea typeface="微软雅黑" charset="0"/>
                <a:cs typeface="+mn-ea"/>
                <a:sym typeface="+mn-ea"/>
              </a:rPr>
              <a:t>方法。</a:t>
            </a:r>
            <a:endParaRPr kumimoji="1" lang="en-US" altLang="zh-CN" sz="2800" dirty="0">
              <a:latin typeface="微软雅黑" charset="0"/>
              <a:ea typeface="微软雅黑" charset="0"/>
              <a:cs typeface="+mn-ea"/>
              <a:sym typeface="+mn-ea"/>
            </a:endParaRPr>
          </a:p>
        </p:txBody>
      </p:sp>
      <p:sp>
        <p:nvSpPr>
          <p:cNvPr id="5" name="燕尾形 4"/>
          <p:cNvSpPr/>
          <p:nvPr/>
        </p:nvSpPr>
        <p:spPr>
          <a:xfrm>
            <a:off x="1647190" y="222313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8" name="文本框 7"/>
          <p:cNvSpPr txBox="1"/>
          <p:nvPr/>
        </p:nvSpPr>
        <p:spPr>
          <a:xfrm>
            <a:off x="2233930" y="2075180"/>
            <a:ext cx="7981315" cy="189928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控制流图是</a:t>
            </a:r>
            <a:r>
              <a:rPr kumimoji="1" lang="zh-CN" altLang="en-US" sz="2800" u="sng" dirty="0">
                <a:latin typeface="微软雅黑" charset="0"/>
                <a:ea typeface="微软雅黑" charset="0"/>
                <a:cs typeface="+mn-ea"/>
                <a:sym typeface="+mn-ea"/>
              </a:rPr>
              <a:t>退化的程序流程图</a:t>
            </a:r>
            <a:r>
              <a:rPr kumimoji="1" lang="zh-CN" altLang="en-US" sz="2800" dirty="0">
                <a:latin typeface="微软雅黑" charset="0"/>
                <a:ea typeface="微软雅黑" charset="0"/>
                <a:cs typeface="+mn-ea"/>
                <a:sym typeface="+mn-ea"/>
              </a:rPr>
              <a:t>，图中每个处理都退化成一个结点，流线变成连接不同结点的有向弧。</a:t>
            </a:r>
            <a:endParaRPr kumimoji="1" lang="zh-CN" altLang="en-US" sz="2800" dirty="0">
              <a:latin typeface="微软雅黑" charset="0"/>
              <a:ea typeface="微软雅黑" charset="0"/>
              <a:cs typeface="+mn-ea"/>
              <a:sym typeface="+mn-ea"/>
            </a:endParaRPr>
          </a:p>
        </p:txBody>
      </p:sp>
      <p:sp>
        <p:nvSpPr>
          <p:cNvPr id="3" name="燕尾形 2"/>
          <p:cNvSpPr/>
          <p:nvPr/>
        </p:nvSpPr>
        <p:spPr>
          <a:xfrm>
            <a:off x="1647190" y="431863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9" name="文本框 8"/>
          <p:cNvSpPr txBox="1"/>
          <p:nvPr/>
        </p:nvSpPr>
        <p:spPr>
          <a:xfrm>
            <a:off x="2233930" y="4170680"/>
            <a:ext cx="7981315" cy="1296670"/>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在控制流图中用圆“○”表示节点，一个圆代表一条或多条语句。</a:t>
            </a:r>
            <a:endParaRPr kumimoji="1" lang="zh-CN" altLang="en-US" sz="2800" dirty="0">
              <a:latin typeface="微软雅黑" charset="0"/>
              <a:ea typeface="微软雅黑" charset="0"/>
              <a:cs typeface="+mn-ea"/>
              <a:sym typeface="+mn-ea"/>
            </a:endParaRPr>
          </a:p>
        </p:txBody>
      </p:sp>
      <p:sp>
        <p:nvSpPr>
          <p:cNvPr id="10" name="燕尾形 9"/>
          <p:cNvSpPr/>
          <p:nvPr/>
        </p:nvSpPr>
        <p:spPr>
          <a:xfrm>
            <a:off x="1647190" y="5889625"/>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1" name="文本框 10"/>
          <p:cNvSpPr txBox="1"/>
          <p:nvPr/>
        </p:nvSpPr>
        <p:spPr>
          <a:xfrm>
            <a:off x="2233930" y="5741670"/>
            <a:ext cx="7981315" cy="69405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控制流图中的基本元素：节点、边</a:t>
            </a:r>
            <a:endParaRPr kumimoji="1" lang="zh-CN" altLang="en-US" sz="2800" dirty="0">
              <a:latin typeface="微软雅黑" charset="0"/>
              <a:ea typeface="微软雅黑" charset="0"/>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0" grpId="0" animBg="1"/>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07" name="Group 3"/>
          <p:cNvGrpSpPr/>
          <p:nvPr/>
        </p:nvGrpSpPr>
        <p:grpSpPr>
          <a:xfrm>
            <a:off x="8328025" y="1196975"/>
            <a:ext cx="1655763" cy="2808288"/>
            <a:chOff x="4286" y="799"/>
            <a:chExt cx="1043" cy="1769"/>
          </a:xfrm>
        </p:grpSpPr>
        <p:sp>
          <p:nvSpPr>
            <p:cNvPr id="21548" name="Oval 4"/>
            <p:cNvSpPr/>
            <p:nvPr/>
          </p:nvSpPr>
          <p:spPr>
            <a:xfrm>
              <a:off x="4558" y="799"/>
              <a:ext cx="272" cy="236"/>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49" name="Line 5"/>
            <p:cNvSpPr/>
            <p:nvPr/>
          </p:nvSpPr>
          <p:spPr>
            <a:xfrm>
              <a:off x="4694" y="1035"/>
              <a:ext cx="0" cy="236"/>
            </a:xfrm>
            <a:prstGeom prst="line">
              <a:avLst/>
            </a:prstGeom>
            <a:ln w="28575" cap="flat" cmpd="sng">
              <a:solidFill>
                <a:schemeClr val="tx1"/>
              </a:solidFill>
              <a:prstDash val="solid"/>
              <a:headEnd type="none" w="med" len="med"/>
              <a:tailEnd type="triangle" w="lg" len="lg"/>
            </a:ln>
          </p:spPr>
        </p:sp>
        <p:sp>
          <p:nvSpPr>
            <p:cNvPr id="21550" name="Oval 6"/>
            <p:cNvSpPr/>
            <p:nvPr/>
          </p:nvSpPr>
          <p:spPr>
            <a:xfrm>
              <a:off x="4558" y="1271"/>
              <a:ext cx="272" cy="235"/>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51" name="Oval 7"/>
            <p:cNvSpPr/>
            <p:nvPr/>
          </p:nvSpPr>
          <p:spPr>
            <a:xfrm>
              <a:off x="4558" y="1742"/>
              <a:ext cx="274" cy="236"/>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52" name="Line 8"/>
            <p:cNvSpPr/>
            <p:nvPr/>
          </p:nvSpPr>
          <p:spPr>
            <a:xfrm>
              <a:off x="4694" y="1506"/>
              <a:ext cx="0" cy="236"/>
            </a:xfrm>
            <a:prstGeom prst="line">
              <a:avLst/>
            </a:prstGeom>
            <a:ln w="28575" cap="flat" cmpd="sng">
              <a:solidFill>
                <a:schemeClr val="tx1"/>
              </a:solidFill>
              <a:prstDash val="solid"/>
              <a:headEnd type="none" w="med" len="med"/>
              <a:tailEnd type="triangle" w="lg" len="lg"/>
            </a:ln>
          </p:spPr>
        </p:sp>
        <p:sp>
          <p:nvSpPr>
            <p:cNvPr id="21553" name="Rectangle 9"/>
            <p:cNvSpPr/>
            <p:nvPr/>
          </p:nvSpPr>
          <p:spPr>
            <a:xfrm>
              <a:off x="4286" y="2205"/>
              <a:ext cx="1043" cy="363"/>
            </a:xfrm>
            <a:prstGeom prst="rect">
              <a:avLst/>
            </a:prstGeom>
            <a:no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just" eaLnBrk="1" hangingPunct="1">
                <a:lnSpc>
                  <a:spcPct val="90000"/>
                </a:lnSpc>
                <a:buClr>
                  <a:srgbClr val="CC66FF"/>
                </a:buClr>
                <a:buSzTx/>
                <a:buNone/>
              </a:pPr>
              <a:r>
                <a:rPr lang="zh-CN" altLang="en-US" sz="2800" dirty="0">
                  <a:solidFill>
                    <a:srgbClr val="000000"/>
                  </a:solidFill>
                </a:rPr>
                <a:t>顺序结构</a:t>
              </a:r>
              <a:endParaRPr lang="zh-CN" altLang="en-US" sz="2800" dirty="0">
                <a:solidFill>
                  <a:srgbClr val="000000"/>
                </a:solidFill>
              </a:endParaRPr>
            </a:p>
          </p:txBody>
        </p:sp>
      </p:grpSp>
      <p:grpSp>
        <p:nvGrpSpPr>
          <p:cNvPr id="21508" name="Group 10"/>
          <p:cNvGrpSpPr/>
          <p:nvPr/>
        </p:nvGrpSpPr>
        <p:grpSpPr>
          <a:xfrm>
            <a:off x="1919288" y="1195388"/>
            <a:ext cx="1800225" cy="2520950"/>
            <a:chOff x="249" y="935"/>
            <a:chExt cx="1134" cy="1588"/>
          </a:xfrm>
        </p:grpSpPr>
        <p:sp>
          <p:nvSpPr>
            <p:cNvPr id="21539" name="Oval 11"/>
            <p:cNvSpPr/>
            <p:nvPr/>
          </p:nvSpPr>
          <p:spPr>
            <a:xfrm>
              <a:off x="628" y="935"/>
              <a:ext cx="275" cy="236"/>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40" name="Oval 12"/>
            <p:cNvSpPr/>
            <p:nvPr/>
          </p:nvSpPr>
          <p:spPr>
            <a:xfrm>
              <a:off x="295" y="1406"/>
              <a:ext cx="275" cy="237"/>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41" name="Oval 13"/>
            <p:cNvSpPr/>
            <p:nvPr/>
          </p:nvSpPr>
          <p:spPr>
            <a:xfrm>
              <a:off x="972" y="1396"/>
              <a:ext cx="275" cy="236"/>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42" name="Oval 14"/>
            <p:cNvSpPr/>
            <p:nvPr/>
          </p:nvSpPr>
          <p:spPr>
            <a:xfrm>
              <a:off x="628" y="1879"/>
              <a:ext cx="275" cy="236"/>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43" name="Line 15"/>
            <p:cNvSpPr/>
            <p:nvPr/>
          </p:nvSpPr>
          <p:spPr>
            <a:xfrm flipH="1">
              <a:off x="444" y="1171"/>
              <a:ext cx="275" cy="236"/>
            </a:xfrm>
            <a:prstGeom prst="line">
              <a:avLst/>
            </a:prstGeom>
            <a:ln w="28575" cap="flat" cmpd="sng">
              <a:solidFill>
                <a:srgbClr val="000000"/>
              </a:solidFill>
              <a:prstDash val="solid"/>
              <a:headEnd type="none" w="med" len="med"/>
              <a:tailEnd type="triangle" w="lg" len="lg"/>
            </a:ln>
          </p:spPr>
        </p:sp>
        <p:sp>
          <p:nvSpPr>
            <p:cNvPr id="21544" name="Line 16"/>
            <p:cNvSpPr/>
            <p:nvPr/>
          </p:nvSpPr>
          <p:spPr>
            <a:xfrm>
              <a:off x="857" y="1160"/>
              <a:ext cx="275" cy="236"/>
            </a:xfrm>
            <a:prstGeom prst="line">
              <a:avLst/>
            </a:prstGeom>
            <a:ln w="28575" cap="flat" cmpd="sng">
              <a:solidFill>
                <a:srgbClr val="000000"/>
              </a:solidFill>
              <a:prstDash val="solid"/>
              <a:headEnd type="none" w="med" len="med"/>
              <a:tailEnd type="triangle" w="lg" len="lg"/>
            </a:ln>
          </p:spPr>
        </p:sp>
        <p:sp>
          <p:nvSpPr>
            <p:cNvPr id="21545" name="Line 17"/>
            <p:cNvSpPr/>
            <p:nvPr/>
          </p:nvSpPr>
          <p:spPr>
            <a:xfrm>
              <a:off x="444" y="1643"/>
              <a:ext cx="275" cy="236"/>
            </a:xfrm>
            <a:prstGeom prst="line">
              <a:avLst/>
            </a:prstGeom>
            <a:ln w="28575" cap="flat" cmpd="sng">
              <a:solidFill>
                <a:srgbClr val="000000"/>
              </a:solidFill>
              <a:prstDash val="solid"/>
              <a:headEnd type="none" w="med" len="med"/>
              <a:tailEnd type="triangle" w="lg" len="lg"/>
            </a:ln>
          </p:spPr>
        </p:sp>
        <p:sp>
          <p:nvSpPr>
            <p:cNvPr id="21546" name="Line 18"/>
            <p:cNvSpPr/>
            <p:nvPr/>
          </p:nvSpPr>
          <p:spPr>
            <a:xfrm flipH="1">
              <a:off x="823" y="1632"/>
              <a:ext cx="309" cy="258"/>
            </a:xfrm>
            <a:prstGeom prst="line">
              <a:avLst/>
            </a:prstGeom>
            <a:ln w="28575" cap="flat" cmpd="sng">
              <a:solidFill>
                <a:srgbClr val="000000"/>
              </a:solidFill>
              <a:prstDash val="solid"/>
              <a:headEnd type="none" w="med" len="med"/>
              <a:tailEnd type="triangle" w="lg" len="lg"/>
            </a:ln>
          </p:spPr>
        </p:sp>
        <p:sp>
          <p:nvSpPr>
            <p:cNvPr id="21547" name="Rectangle 19"/>
            <p:cNvSpPr/>
            <p:nvPr/>
          </p:nvSpPr>
          <p:spPr>
            <a:xfrm>
              <a:off x="249" y="2296"/>
              <a:ext cx="1134" cy="227"/>
            </a:xfrm>
            <a:prstGeom prst="rect">
              <a:avLst/>
            </a:prstGeom>
            <a:no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just" eaLnBrk="1" hangingPunct="1">
                <a:lnSpc>
                  <a:spcPct val="90000"/>
                </a:lnSpc>
                <a:buClr>
                  <a:srgbClr val="CC66FF"/>
                </a:buClr>
                <a:buSzTx/>
                <a:buNone/>
              </a:pPr>
              <a:r>
                <a:rPr lang="en-US" altLang="zh-CN" sz="2400" dirty="0">
                  <a:solidFill>
                    <a:srgbClr val="000000"/>
                  </a:solidFill>
                </a:rPr>
                <a:t>IF</a:t>
              </a:r>
              <a:r>
                <a:rPr lang="zh-CN" altLang="en-US" sz="2400" dirty="0">
                  <a:solidFill>
                    <a:srgbClr val="000000"/>
                  </a:solidFill>
                </a:rPr>
                <a:t>选择结构</a:t>
              </a:r>
              <a:endParaRPr lang="zh-CN" altLang="en-US" sz="2400" dirty="0">
                <a:solidFill>
                  <a:srgbClr val="000000"/>
                </a:solidFill>
              </a:endParaRPr>
            </a:p>
          </p:txBody>
        </p:sp>
      </p:grpSp>
      <p:grpSp>
        <p:nvGrpSpPr>
          <p:cNvPr id="21509" name="Group 20"/>
          <p:cNvGrpSpPr/>
          <p:nvPr/>
        </p:nvGrpSpPr>
        <p:grpSpPr>
          <a:xfrm>
            <a:off x="4799013" y="1196975"/>
            <a:ext cx="2592387" cy="2663825"/>
            <a:chOff x="1837" y="890"/>
            <a:chExt cx="1633" cy="1678"/>
          </a:xfrm>
        </p:grpSpPr>
        <p:sp>
          <p:nvSpPr>
            <p:cNvPr id="21532" name="Oval 21"/>
            <p:cNvSpPr/>
            <p:nvPr/>
          </p:nvSpPr>
          <p:spPr>
            <a:xfrm>
              <a:off x="2426" y="890"/>
              <a:ext cx="280" cy="254"/>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33" name="Oval 22"/>
            <p:cNvSpPr/>
            <p:nvPr/>
          </p:nvSpPr>
          <p:spPr>
            <a:xfrm>
              <a:off x="2426" y="1398"/>
              <a:ext cx="280" cy="254"/>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34" name="Oval 23"/>
            <p:cNvSpPr/>
            <p:nvPr/>
          </p:nvSpPr>
          <p:spPr>
            <a:xfrm>
              <a:off x="2426" y="1906"/>
              <a:ext cx="280" cy="254"/>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35" name="Line 24"/>
            <p:cNvSpPr/>
            <p:nvPr/>
          </p:nvSpPr>
          <p:spPr>
            <a:xfrm>
              <a:off x="2566" y="1144"/>
              <a:ext cx="0" cy="254"/>
            </a:xfrm>
            <a:prstGeom prst="line">
              <a:avLst/>
            </a:prstGeom>
            <a:ln w="28575" cap="flat" cmpd="sng">
              <a:solidFill>
                <a:schemeClr val="tx1"/>
              </a:solidFill>
              <a:prstDash val="solid"/>
              <a:headEnd type="none" w="med" len="med"/>
              <a:tailEnd type="triangle" w="lg" len="lg"/>
            </a:ln>
          </p:spPr>
        </p:sp>
        <p:cxnSp>
          <p:nvCxnSpPr>
            <p:cNvPr id="21536" name="AutoShape 25"/>
            <p:cNvCxnSpPr>
              <a:stCxn id="21533" idx="6"/>
              <a:endCxn id="21532" idx="6"/>
            </p:cNvCxnSpPr>
            <p:nvPr/>
          </p:nvCxnSpPr>
          <p:spPr>
            <a:xfrm flipV="1">
              <a:off x="2706" y="1017"/>
              <a:ext cx="1" cy="508"/>
            </a:xfrm>
            <a:prstGeom prst="curvedConnector3">
              <a:avLst>
                <a:gd name="adj1" fmla="val 9500005"/>
              </a:avLst>
            </a:prstGeom>
            <a:ln w="28575" cap="flat" cmpd="sng">
              <a:solidFill>
                <a:schemeClr val="tx1"/>
              </a:solidFill>
              <a:prstDash val="solid"/>
              <a:headEnd type="none" w="med" len="med"/>
              <a:tailEnd type="triangle" w="lg" len="lg"/>
            </a:ln>
          </p:spPr>
        </p:cxnSp>
        <p:cxnSp>
          <p:nvCxnSpPr>
            <p:cNvPr id="21537" name="AutoShape 26"/>
            <p:cNvCxnSpPr>
              <a:stCxn id="21532" idx="2"/>
              <a:endCxn id="21534" idx="2"/>
            </p:cNvCxnSpPr>
            <p:nvPr/>
          </p:nvCxnSpPr>
          <p:spPr>
            <a:xfrm rot="10800000" flipH="1" flipV="1">
              <a:off x="2426" y="1017"/>
              <a:ext cx="1" cy="1016"/>
            </a:xfrm>
            <a:prstGeom prst="curvedConnector3">
              <a:avLst>
                <a:gd name="adj1" fmla="val -17700009"/>
              </a:avLst>
            </a:prstGeom>
            <a:ln w="28575" cap="flat" cmpd="sng">
              <a:solidFill>
                <a:schemeClr val="tx1"/>
              </a:solidFill>
              <a:prstDash val="solid"/>
              <a:headEnd type="none" w="med" len="med"/>
              <a:tailEnd type="triangle" w="lg" len="lg"/>
            </a:ln>
          </p:spPr>
        </p:cxnSp>
        <p:sp>
          <p:nvSpPr>
            <p:cNvPr id="21538" name="Rectangle 27"/>
            <p:cNvSpPr/>
            <p:nvPr/>
          </p:nvSpPr>
          <p:spPr>
            <a:xfrm>
              <a:off x="1837" y="2296"/>
              <a:ext cx="1633" cy="272"/>
            </a:xfrm>
            <a:prstGeom prst="rect">
              <a:avLst/>
            </a:prstGeom>
            <a:no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just" eaLnBrk="1" hangingPunct="1">
                <a:lnSpc>
                  <a:spcPct val="90000"/>
                </a:lnSpc>
                <a:buClr>
                  <a:srgbClr val="CC66FF"/>
                </a:buClr>
                <a:buSzTx/>
                <a:buNone/>
              </a:pPr>
              <a:r>
                <a:rPr lang="en-US" altLang="zh-CN" sz="2800" dirty="0">
                  <a:solidFill>
                    <a:srgbClr val="000000"/>
                  </a:solidFill>
                </a:rPr>
                <a:t>While</a:t>
              </a:r>
              <a:r>
                <a:rPr lang="zh-CN" altLang="en-US" sz="2800" dirty="0">
                  <a:solidFill>
                    <a:srgbClr val="000000"/>
                  </a:solidFill>
                </a:rPr>
                <a:t>循环结构</a:t>
              </a:r>
              <a:endParaRPr lang="zh-CN" altLang="en-US" sz="2800" dirty="0">
                <a:solidFill>
                  <a:srgbClr val="000000"/>
                </a:solidFill>
              </a:endParaRPr>
            </a:p>
          </p:txBody>
        </p:sp>
      </p:grpSp>
      <p:grpSp>
        <p:nvGrpSpPr>
          <p:cNvPr id="21510" name="Group 28"/>
          <p:cNvGrpSpPr/>
          <p:nvPr/>
        </p:nvGrpSpPr>
        <p:grpSpPr>
          <a:xfrm>
            <a:off x="2927350" y="4065588"/>
            <a:ext cx="2447925" cy="2603500"/>
            <a:chOff x="839" y="2341"/>
            <a:chExt cx="1542" cy="1640"/>
          </a:xfrm>
        </p:grpSpPr>
        <p:sp>
          <p:nvSpPr>
            <p:cNvPr id="21525" name="Oval 29"/>
            <p:cNvSpPr/>
            <p:nvPr/>
          </p:nvSpPr>
          <p:spPr>
            <a:xfrm>
              <a:off x="1383" y="2341"/>
              <a:ext cx="271" cy="252"/>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26" name="Oval 30"/>
            <p:cNvSpPr/>
            <p:nvPr/>
          </p:nvSpPr>
          <p:spPr>
            <a:xfrm>
              <a:off x="1383" y="2845"/>
              <a:ext cx="271" cy="252"/>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27" name="Oval 31"/>
            <p:cNvSpPr/>
            <p:nvPr/>
          </p:nvSpPr>
          <p:spPr>
            <a:xfrm>
              <a:off x="1383" y="3349"/>
              <a:ext cx="271" cy="252"/>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28" name="Line 32"/>
            <p:cNvSpPr/>
            <p:nvPr/>
          </p:nvSpPr>
          <p:spPr>
            <a:xfrm>
              <a:off x="1519" y="2593"/>
              <a:ext cx="0" cy="252"/>
            </a:xfrm>
            <a:prstGeom prst="line">
              <a:avLst/>
            </a:prstGeom>
            <a:ln w="28575" cap="flat" cmpd="sng">
              <a:solidFill>
                <a:schemeClr val="tx1"/>
              </a:solidFill>
              <a:prstDash val="solid"/>
              <a:headEnd type="none" w="med" len="med"/>
              <a:tailEnd type="triangle" w="lg" len="lg"/>
            </a:ln>
          </p:spPr>
        </p:sp>
        <p:sp>
          <p:nvSpPr>
            <p:cNvPr id="21529" name="Line 33"/>
            <p:cNvSpPr/>
            <p:nvPr/>
          </p:nvSpPr>
          <p:spPr>
            <a:xfrm>
              <a:off x="1519" y="3097"/>
              <a:ext cx="0" cy="252"/>
            </a:xfrm>
            <a:prstGeom prst="line">
              <a:avLst/>
            </a:prstGeom>
            <a:ln w="28575" cap="flat" cmpd="sng">
              <a:solidFill>
                <a:schemeClr val="tx1"/>
              </a:solidFill>
              <a:prstDash val="solid"/>
              <a:headEnd type="none" w="med" len="med"/>
              <a:tailEnd type="triangle" w="lg" len="lg"/>
            </a:ln>
          </p:spPr>
        </p:sp>
        <p:cxnSp>
          <p:nvCxnSpPr>
            <p:cNvPr id="21530" name="AutoShape 34"/>
            <p:cNvCxnSpPr>
              <a:stCxn id="21526" idx="6"/>
              <a:endCxn id="21525" idx="6"/>
            </p:cNvCxnSpPr>
            <p:nvPr/>
          </p:nvCxnSpPr>
          <p:spPr>
            <a:xfrm flipV="1">
              <a:off x="1654" y="2467"/>
              <a:ext cx="1" cy="504"/>
            </a:xfrm>
            <a:prstGeom prst="curvedConnector3">
              <a:avLst>
                <a:gd name="adj1" fmla="val 14100005"/>
              </a:avLst>
            </a:prstGeom>
            <a:ln w="28575" cap="flat" cmpd="sng">
              <a:solidFill>
                <a:schemeClr val="tx1"/>
              </a:solidFill>
              <a:prstDash val="solid"/>
              <a:headEnd type="none" w="med" len="med"/>
              <a:tailEnd type="triangle" w="lg" len="lg"/>
            </a:ln>
          </p:spPr>
        </p:cxnSp>
        <p:sp>
          <p:nvSpPr>
            <p:cNvPr id="21531" name="Rectangle 35"/>
            <p:cNvSpPr/>
            <p:nvPr/>
          </p:nvSpPr>
          <p:spPr>
            <a:xfrm>
              <a:off x="839" y="3748"/>
              <a:ext cx="1542" cy="233"/>
            </a:xfrm>
            <a:prstGeom prst="rect">
              <a:avLst/>
            </a:prstGeom>
            <a:no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just" eaLnBrk="1" hangingPunct="1">
                <a:lnSpc>
                  <a:spcPct val="90000"/>
                </a:lnSpc>
                <a:buClr>
                  <a:srgbClr val="CC66FF"/>
                </a:buClr>
                <a:buSzTx/>
                <a:buNone/>
              </a:pPr>
              <a:r>
                <a:rPr lang="en-US" altLang="zh-CN" sz="2800" dirty="0">
                  <a:solidFill>
                    <a:srgbClr val="000000"/>
                  </a:solidFill>
                </a:rPr>
                <a:t>Until</a:t>
              </a:r>
              <a:r>
                <a:rPr lang="zh-CN" altLang="en-US" sz="2800" dirty="0">
                  <a:solidFill>
                    <a:srgbClr val="000000"/>
                  </a:solidFill>
                </a:rPr>
                <a:t>循环结构</a:t>
              </a:r>
              <a:endParaRPr lang="zh-CN" altLang="en-US" sz="2800" dirty="0">
                <a:solidFill>
                  <a:srgbClr val="000000"/>
                </a:solidFill>
              </a:endParaRPr>
            </a:p>
          </p:txBody>
        </p:sp>
      </p:grpSp>
      <p:grpSp>
        <p:nvGrpSpPr>
          <p:cNvPr id="21511" name="Group 36"/>
          <p:cNvGrpSpPr/>
          <p:nvPr/>
        </p:nvGrpSpPr>
        <p:grpSpPr>
          <a:xfrm>
            <a:off x="6600825" y="4021138"/>
            <a:ext cx="3095625" cy="2647950"/>
            <a:chOff x="3424" y="2488"/>
            <a:chExt cx="1950" cy="1668"/>
          </a:xfrm>
        </p:grpSpPr>
        <p:grpSp>
          <p:nvGrpSpPr>
            <p:cNvPr id="21512" name="Group 37"/>
            <p:cNvGrpSpPr/>
            <p:nvPr/>
          </p:nvGrpSpPr>
          <p:grpSpPr>
            <a:xfrm>
              <a:off x="3606" y="2488"/>
              <a:ext cx="1134" cy="1350"/>
              <a:chOff x="3742" y="2478"/>
              <a:chExt cx="1134" cy="1259"/>
            </a:xfrm>
          </p:grpSpPr>
          <p:sp>
            <p:nvSpPr>
              <p:cNvPr id="21514" name="Oval 38"/>
              <p:cNvSpPr/>
              <p:nvPr/>
            </p:nvSpPr>
            <p:spPr>
              <a:xfrm>
                <a:off x="4167" y="2478"/>
                <a:ext cx="310" cy="252"/>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15" name="Oval 39"/>
              <p:cNvSpPr/>
              <p:nvPr/>
            </p:nvSpPr>
            <p:spPr>
              <a:xfrm>
                <a:off x="4167" y="3485"/>
                <a:ext cx="310" cy="252"/>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16" name="Oval 40"/>
              <p:cNvSpPr/>
              <p:nvPr/>
            </p:nvSpPr>
            <p:spPr>
              <a:xfrm>
                <a:off x="4167" y="2982"/>
                <a:ext cx="310" cy="251"/>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17" name="Oval 41"/>
              <p:cNvSpPr/>
              <p:nvPr/>
            </p:nvSpPr>
            <p:spPr>
              <a:xfrm>
                <a:off x="4567" y="2969"/>
                <a:ext cx="309" cy="252"/>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18" name="Oval 42"/>
              <p:cNvSpPr/>
              <p:nvPr/>
            </p:nvSpPr>
            <p:spPr>
              <a:xfrm>
                <a:off x="3742" y="2982"/>
                <a:ext cx="309" cy="251"/>
              </a:xfrm>
              <a:prstGeom prst="ellipse">
                <a:avLst/>
              </a:prstGeom>
              <a:solidFill>
                <a:srgbClr val="FF9900"/>
              </a:solidFill>
              <a:ln w="22225" cap="flat" cmpd="sng">
                <a:solidFill>
                  <a:schemeClr val="tx2"/>
                </a:solidFill>
                <a:prstDash val="solid"/>
                <a:headEnd type="none" w="med" len="med"/>
                <a:tailEnd type="none" w="med" len="med"/>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90000"/>
                  </a:lnSpc>
                  <a:buClr>
                    <a:srgbClr val="CC66FF"/>
                  </a:buClr>
                  <a:buSzTx/>
                  <a:buFont typeface="Wingdings" panose="05000000000000000000" pitchFamily="2" charset="2"/>
                  <a:buChar char="•"/>
                </a:pPr>
                <a:endParaRPr lang="zh-CN" altLang="en-US" sz="2800" dirty="0">
                  <a:solidFill>
                    <a:srgbClr val="000000"/>
                  </a:solidFill>
                  <a:latin typeface="隶书" pitchFamily="49" charset="-122"/>
                  <a:ea typeface="隶书" pitchFamily="49" charset="-122"/>
                </a:endParaRPr>
              </a:p>
            </p:txBody>
          </p:sp>
          <p:sp>
            <p:nvSpPr>
              <p:cNvPr id="21519" name="Line 43"/>
              <p:cNvSpPr/>
              <p:nvPr/>
            </p:nvSpPr>
            <p:spPr>
              <a:xfrm flipH="1">
                <a:off x="3935" y="2730"/>
                <a:ext cx="310" cy="252"/>
              </a:xfrm>
              <a:prstGeom prst="line">
                <a:avLst/>
              </a:prstGeom>
              <a:ln w="28575" cap="flat" cmpd="sng">
                <a:solidFill>
                  <a:schemeClr val="tx1"/>
                </a:solidFill>
                <a:prstDash val="solid"/>
                <a:headEnd type="none" w="med" len="med"/>
                <a:tailEnd type="triangle" w="lg" len="lg"/>
              </a:ln>
            </p:spPr>
          </p:sp>
          <p:sp>
            <p:nvSpPr>
              <p:cNvPr id="21520" name="Line 44"/>
              <p:cNvSpPr/>
              <p:nvPr/>
            </p:nvSpPr>
            <p:spPr>
              <a:xfrm>
                <a:off x="4322" y="2730"/>
                <a:ext cx="0" cy="252"/>
              </a:xfrm>
              <a:prstGeom prst="line">
                <a:avLst/>
              </a:prstGeom>
              <a:ln w="28575" cap="flat" cmpd="sng">
                <a:solidFill>
                  <a:schemeClr val="tx1"/>
                </a:solidFill>
                <a:prstDash val="solid"/>
                <a:headEnd type="none" w="med" len="med"/>
                <a:tailEnd type="triangle" w="lg" len="lg"/>
              </a:ln>
            </p:spPr>
          </p:sp>
          <p:sp>
            <p:nvSpPr>
              <p:cNvPr id="21521" name="Line 45"/>
              <p:cNvSpPr/>
              <p:nvPr/>
            </p:nvSpPr>
            <p:spPr>
              <a:xfrm>
                <a:off x="3961" y="3233"/>
                <a:ext cx="309" cy="252"/>
              </a:xfrm>
              <a:prstGeom prst="line">
                <a:avLst/>
              </a:prstGeom>
              <a:ln w="28575" cap="flat" cmpd="sng">
                <a:solidFill>
                  <a:schemeClr val="tx1"/>
                </a:solidFill>
                <a:prstDash val="solid"/>
                <a:headEnd type="none" w="med" len="med"/>
                <a:tailEnd type="triangle" w="lg" len="lg"/>
              </a:ln>
            </p:spPr>
          </p:sp>
          <p:sp>
            <p:nvSpPr>
              <p:cNvPr id="21522" name="Line 46"/>
              <p:cNvSpPr/>
              <p:nvPr/>
            </p:nvSpPr>
            <p:spPr>
              <a:xfrm>
                <a:off x="4322" y="3233"/>
                <a:ext cx="0" cy="252"/>
              </a:xfrm>
              <a:prstGeom prst="line">
                <a:avLst/>
              </a:prstGeom>
              <a:ln w="28575" cap="flat" cmpd="sng">
                <a:solidFill>
                  <a:schemeClr val="tx1"/>
                </a:solidFill>
                <a:prstDash val="solid"/>
                <a:headEnd type="none" w="med" len="med"/>
                <a:tailEnd type="triangle" w="lg" len="lg"/>
              </a:ln>
            </p:spPr>
          </p:sp>
          <p:sp>
            <p:nvSpPr>
              <p:cNvPr id="21523" name="Line 47"/>
              <p:cNvSpPr/>
              <p:nvPr/>
            </p:nvSpPr>
            <p:spPr>
              <a:xfrm>
                <a:off x="4386" y="2730"/>
                <a:ext cx="310" cy="252"/>
              </a:xfrm>
              <a:prstGeom prst="line">
                <a:avLst/>
              </a:prstGeom>
              <a:ln w="28575" cap="flat" cmpd="sng">
                <a:solidFill>
                  <a:schemeClr val="tx1"/>
                </a:solidFill>
                <a:prstDash val="solid"/>
                <a:headEnd type="none" w="med" len="med"/>
                <a:tailEnd type="triangle" w="lg" len="lg"/>
              </a:ln>
            </p:spPr>
          </p:sp>
          <p:sp>
            <p:nvSpPr>
              <p:cNvPr id="21524" name="Line 48"/>
              <p:cNvSpPr/>
              <p:nvPr/>
            </p:nvSpPr>
            <p:spPr>
              <a:xfrm flipH="1">
                <a:off x="4373" y="3233"/>
                <a:ext cx="310" cy="252"/>
              </a:xfrm>
              <a:prstGeom prst="line">
                <a:avLst/>
              </a:prstGeom>
              <a:ln w="28575" cap="flat" cmpd="sng">
                <a:solidFill>
                  <a:schemeClr val="tx1"/>
                </a:solidFill>
                <a:prstDash val="solid"/>
                <a:headEnd type="none" w="med" len="med"/>
                <a:tailEnd type="triangle" w="lg" len="lg"/>
              </a:ln>
            </p:spPr>
          </p:sp>
        </p:grpSp>
        <p:sp>
          <p:nvSpPr>
            <p:cNvPr id="21513" name="Rectangle 49"/>
            <p:cNvSpPr/>
            <p:nvPr/>
          </p:nvSpPr>
          <p:spPr>
            <a:xfrm>
              <a:off x="3424" y="3884"/>
              <a:ext cx="1950" cy="272"/>
            </a:xfrm>
            <a:prstGeom prst="rect">
              <a:avLst/>
            </a:prstGeom>
            <a:noFill/>
            <a:ln w="9525">
              <a:noFill/>
            </a:ln>
          </p:spPr>
          <p:txBody>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just" eaLnBrk="1" hangingPunct="1">
                <a:lnSpc>
                  <a:spcPct val="90000"/>
                </a:lnSpc>
                <a:buClr>
                  <a:srgbClr val="CC66FF"/>
                </a:buClr>
                <a:buSzTx/>
                <a:buNone/>
              </a:pPr>
              <a:r>
                <a:rPr lang="en-US" altLang="zh-CN" sz="2800" dirty="0">
                  <a:solidFill>
                    <a:srgbClr val="000000"/>
                  </a:solidFill>
                </a:rPr>
                <a:t>Case</a:t>
              </a:r>
              <a:r>
                <a:rPr lang="zh-CN" altLang="en-US" sz="2800" dirty="0">
                  <a:solidFill>
                    <a:srgbClr val="000000"/>
                  </a:solidFill>
                </a:rPr>
                <a:t>多分支结构</a:t>
              </a:r>
              <a:endParaRPr lang="zh-CN" altLang="en-US" sz="2800" dirty="0">
                <a:solidFill>
                  <a:srgbClr val="000000"/>
                </a:solidFill>
              </a:endParaRPr>
            </a:p>
          </p:txBody>
        </p:sp>
      </p:gr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程序控制流图的基本符号</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示意图</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程序控制</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流图</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189928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控制流线（弧）也成控制流图的边或链接，以箭头表示，与程序流程图中的流线功能一致，需注意以下两种</a:t>
            </a:r>
            <a:r>
              <a:rPr kumimoji="1" lang="zh-CN" altLang="en-US" sz="2800" dirty="0">
                <a:latin typeface="微软雅黑" charset="0"/>
                <a:ea typeface="微软雅黑" charset="0"/>
                <a:cs typeface="+mn-ea"/>
                <a:sym typeface="+mn-ea"/>
              </a:rPr>
              <a:t>情况：</a:t>
            </a:r>
            <a:endParaRPr kumimoji="1" lang="en-US" altLang="zh-CN" sz="2800" dirty="0">
              <a:latin typeface="微软雅黑" charset="0"/>
              <a:ea typeface="微软雅黑" charset="0"/>
              <a:cs typeface="+mn-ea"/>
              <a:sym typeface="+mn-ea"/>
            </a:endParaRPr>
          </a:p>
        </p:txBody>
      </p:sp>
      <p:sp>
        <p:nvSpPr>
          <p:cNvPr id="12" name="文本框 11"/>
          <p:cNvSpPr txBox="1"/>
          <p:nvPr/>
        </p:nvSpPr>
        <p:spPr>
          <a:xfrm>
            <a:off x="2233930" y="3142615"/>
            <a:ext cx="7981315" cy="2588260"/>
          </a:xfrm>
          <a:prstGeom prst="rect">
            <a:avLst/>
          </a:prstGeom>
          <a:noFill/>
        </p:spPr>
        <p:txBody>
          <a:bodyPr wrap="square" rtlCol="0" anchor="t">
            <a:spAutoFit/>
          </a:bodyPr>
          <a:p>
            <a:pPr marL="514350" lvl="0" indent="-514350" algn="l" fontAlgn="base">
              <a:lnSpc>
                <a:spcPct val="140000"/>
              </a:lnSpc>
              <a:spcBef>
                <a:spcPct val="20000"/>
              </a:spcBef>
              <a:buClr>
                <a:srgbClr val="262626"/>
              </a:buClr>
              <a:buSzPct val="60000"/>
              <a:buFont typeface="Arial" panose="020B0704020202020204" pitchFamily="34" charset="0"/>
              <a:buChar char="•"/>
            </a:pPr>
            <a:r>
              <a:rPr kumimoji="1" lang="zh-CN" altLang="en-US" sz="2800" dirty="0">
                <a:latin typeface="微软雅黑" charset="0"/>
                <a:ea typeface="微软雅黑" charset="0"/>
                <a:cs typeface="+mn-ea"/>
                <a:sym typeface="+mn-ea"/>
              </a:rPr>
              <a:t>分支的汇聚处</a:t>
            </a:r>
            <a:r>
              <a:rPr kumimoji="1" lang="zh-CN" altLang="en-US" sz="2800" dirty="0">
                <a:solidFill>
                  <a:srgbClr val="FF0000"/>
                </a:solidFill>
                <a:latin typeface="微软雅黑" charset="0"/>
                <a:ea typeface="微软雅黑" charset="0"/>
                <a:cs typeface="+mn-ea"/>
                <a:sym typeface="+mn-ea"/>
              </a:rPr>
              <a:t>需有一个汇聚节点</a:t>
            </a:r>
            <a:r>
              <a:rPr kumimoji="1" lang="zh-CN" altLang="en-US" sz="2800" dirty="0">
                <a:latin typeface="微软雅黑" charset="0"/>
                <a:ea typeface="微软雅黑" charset="0"/>
                <a:cs typeface="+mn-ea"/>
                <a:sym typeface="+mn-ea"/>
              </a:rPr>
              <a:t>，即使该节点并不代表任何</a:t>
            </a:r>
            <a:r>
              <a:rPr kumimoji="1" lang="zh-CN" altLang="en-US" sz="2800" dirty="0">
                <a:latin typeface="微软雅黑" charset="0"/>
                <a:ea typeface="微软雅黑" charset="0"/>
                <a:cs typeface="+mn-ea"/>
                <a:sym typeface="+mn-ea"/>
              </a:rPr>
              <a:t>语句；</a:t>
            </a:r>
            <a:endParaRPr kumimoji="1" lang="zh-CN" altLang="en-US" sz="2800" dirty="0">
              <a:latin typeface="微软雅黑" charset="0"/>
              <a:ea typeface="微软雅黑" charset="0"/>
              <a:cs typeface="+mn-ea"/>
              <a:sym typeface="+mn-ea"/>
            </a:endParaRPr>
          </a:p>
          <a:p>
            <a:pPr marL="514350" lvl="0" indent="-514350" algn="l" fontAlgn="base">
              <a:lnSpc>
                <a:spcPct val="140000"/>
              </a:lnSpc>
              <a:spcBef>
                <a:spcPct val="20000"/>
              </a:spcBef>
              <a:buClr>
                <a:srgbClr val="262626"/>
              </a:buClr>
              <a:buSzPct val="60000"/>
              <a:buFont typeface="Arial" panose="020B0704020202020204" pitchFamily="34" charset="0"/>
              <a:buChar char="•"/>
            </a:pPr>
            <a:r>
              <a:rPr kumimoji="1" lang="zh-CN" altLang="en-US" sz="2800" dirty="0">
                <a:latin typeface="微软雅黑" charset="0"/>
                <a:ea typeface="微软雅黑" charset="0"/>
                <a:cs typeface="+mn-ea"/>
                <a:sym typeface="+mn-ea"/>
              </a:rPr>
              <a:t>由边和结点限定的范围称为区域，需要注意，图形外也算一个</a:t>
            </a:r>
            <a:r>
              <a:rPr kumimoji="1" lang="zh-CN" altLang="en-US" sz="2800" dirty="0">
                <a:latin typeface="微软雅黑" charset="0"/>
                <a:ea typeface="微软雅黑" charset="0"/>
                <a:cs typeface="+mn-ea"/>
                <a:sym typeface="+mn-ea"/>
              </a:rPr>
              <a:t>区域。</a:t>
            </a:r>
            <a:endParaRPr kumimoji="1" lang="zh-CN" altLang="en-US" sz="2800" dirty="0">
              <a:latin typeface="微软雅黑" charset="0"/>
              <a:ea typeface="微软雅黑" charset="0"/>
              <a:cs typeface="+mn-ea"/>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blinds(horizontal)">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blinds(horizontal)">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897255" y="1099185"/>
            <a:ext cx="10880725" cy="5410200"/>
          </a:xfrm>
          <a:prstGeom prst="rect">
            <a:avLst/>
          </a:prstGeom>
        </p:spPr>
      </p:pic>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程序控制</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流图</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3276600"/>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采用基本路径测试法设计测试用例，主要包括以下四个</a:t>
            </a:r>
            <a:r>
              <a:rPr kumimoji="1" lang="zh-CN" altLang="en-US" sz="2800" dirty="0">
                <a:latin typeface="微软雅黑" charset="0"/>
                <a:ea typeface="微软雅黑" charset="0"/>
                <a:cs typeface="+mn-ea"/>
                <a:sym typeface="+mn-ea"/>
              </a:rPr>
              <a:t>步骤：</a:t>
            </a:r>
            <a:endParaRPr kumimoji="1" lang="zh-CN" altLang="en-US" sz="2800" dirty="0">
              <a:latin typeface="微软雅黑" charset="0"/>
              <a:ea typeface="微软雅黑" charset="0"/>
              <a:cs typeface="+mn-ea"/>
              <a:sym typeface="+mn-ea"/>
            </a:endParaRPr>
          </a:p>
          <a:p>
            <a:pPr lvl="0" indent="0" algn="l" fontAlgn="base">
              <a:lnSpc>
                <a:spcPct val="140000"/>
              </a:lnSpc>
              <a:spcBef>
                <a:spcPct val="20000"/>
              </a:spcBef>
              <a:buClr>
                <a:srgbClr val="FF6600"/>
              </a:buClr>
              <a:buSzPct val="60000"/>
              <a:buFont typeface="Wingdings" panose="05000000000000000000" pitchFamily="2" charset="2"/>
              <a:buNone/>
            </a:pPr>
            <a:endParaRPr kumimoji="1" lang="en-US" altLang="zh-CN" sz="2800" dirty="0">
              <a:latin typeface="微软雅黑" charset="0"/>
              <a:ea typeface="微软雅黑" charset="0"/>
              <a:cs typeface="+mn-ea"/>
              <a:sym typeface="+mn-ea"/>
            </a:endParaRPr>
          </a:p>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solidFill>
                  <a:schemeClr val="accent5"/>
                </a:solidFill>
                <a:latin typeface="微软雅黑" charset="0"/>
                <a:ea typeface="微软雅黑" charset="0"/>
                <a:cs typeface="+mn-ea"/>
                <a:sym typeface="+mn-ea"/>
              </a:rPr>
              <a:t>（</a:t>
            </a:r>
            <a:r>
              <a:rPr kumimoji="1" lang="en-US" altLang="zh-CN" sz="2800" dirty="0">
                <a:solidFill>
                  <a:schemeClr val="accent5"/>
                </a:solidFill>
                <a:latin typeface="微软雅黑" charset="0"/>
                <a:ea typeface="微软雅黑" charset="0"/>
                <a:cs typeface="+mn-ea"/>
                <a:sym typeface="+mn-ea"/>
              </a:rPr>
              <a:t>1</a:t>
            </a:r>
            <a:r>
              <a:rPr kumimoji="1" lang="zh-CN" altLang="en-US" sz="2800" dirty="0">
                <a:solidFill>
                  <a:schemeClr val="accent5"/>
                </a:solidFill>
                <a:latin typeface="微软雅黑" charset="0"/>
                <a:ea typeface="微软雅黑" charset="0"/>
                <a:cs typeface="+mn-ea"/>
                <a:sym typeface="+mn-ea"/>
              </a:rPr>
              <a:t>）以详细设计或源代码作为基础，导出程序控制流图；</a:t>
            </a:r>
            <a:endParaRPr kumimoji="1" lang="zh-CN" altLang="en-US" sz="2800" dirty="0">
              <a:solidFill>
                <a:schemeClr val="accent5"/>
              </a:solidFill>
              <a:latin typeface="微软雅黑" charset="0"/>
              <a:ea typeface="微软雅黑" charset="0"/>
              <a:cs typeface="+mn-ea"/>
              <a:sym typeface="+mn-ea"/>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pSp>
        <p:nvGrpSpPr>
          <p:cNvPr id="17" name="组合 16"/>
          <p:cNvGrpSpPr/>
          <p:nvPr/>
        </p:nvGrpSpPr>
        <p:grpSpPr>
          <a:xfrm>
            <a:off x="2817495" y="962660"/>
            <a:ext cx="6250940" cy="5758815"/>
            <a:chOff x="4437" y="1516"/>
            <a:chExt cx="9844" cy="9069"/>
          </a:xfrm>
        </p:grpSpPr>
        <p:sp>
          <p:nvSpPr>
            <p:cNvPr id="3" name="内容占位符 2"/>
            <p:cNvSpPr>
              <a:spLocks noGrp="1"/>
            </p:cNvSpPr>
            <p:nvPr/>
          </p:nvSpPr>
          <p:spPr>
            <a:xfrm>
              <a:off x="4437" y="1516"/>
              <a:ext cx="9844" cy="9069"/>
            </a:xfrm>
            <a:prstGeom prst="rect">
              <a:avLst/>
            </a:prstGeom>
            <a:noFill/>
            <a:ln w="9525">
              <a:solidFill>
                <a:srgbClr val="6600CC">
                  <a:alpha val="100000"/>
                </a:srgbClr>
              </a:solidFill>
              <a:miter lim="800000"/>
            </a:ln>
          </p:spPr>
          <p:txBody>
            <a:bodyPr vert="horz" wrap="square" lIns="91440" tIns="45720" rIns="91440" bIns="45720" anchor="t"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rgbClr val="000000"/>
                  </a:solidFill>
                  <a:latin typeface="Arial" panose="020B0704020202020204" pitchFamily="34" charset="0"/>
                  <a:ea typeface="华文行楷" pitchFamily="2" charset="-122"/>
                  <a:cs typeface="+mn-ea"/>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rgbClr val="000000"/>
                  </a:solidFill>
                  <a:latin typeface="Arial" panose="020B0704020202020204" pitchFamily="34" charset="0"/>
                  <a:ea typeface="华文行楷" pitchFamily="2" charset="-122"/>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rgbClr val="000000"/>
                  </a:solidFill>
                  <a:latin typeface="Arial" panose="020B0704020202020204" pitchFamily="34" charset="0"/>
                  <a:ea typeface="华文行楷" pitchFamily="2" charset="-122"/>
                </a:defRPr>
              </a:lvl3pPr>
              <a:lvl4pPr marL="1600200" indent="-228600" algn="l" rtl="0" eaLnBrk="0" fontAlgn="base" hangingPunct="0">
                <a:lnSpc>
                  <a:spcPct val="120000"/>
                </a:lnSpc>
                <a:spcBef>
                  <a:spcPct val="20000"/>
                </a:spcBef>
                <a:spcAft>
                  <a:spcPct val="0"/>
                </a:spcAft>
                <a:buClr>
                  <a:srgbClr val="FFCF01"/>
                </a:buClr>
                <a:buSzPct val="55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4pPr>
              <a:lvl5pPr marL="2057400" indent="-228600" algn="l" rtl="0" eaLnBrk="0" fontAlgn="base" hangingPunct="0">
                <a:lnSpc>
                  <a:spcPct val="120000"/>
                </a:lnSpc>
                <a:spcBef>
                  <a:spcPct val="20000"/>
                </a:spcBef>
                <a:spcAft>
                  <a:spcPct val="0"/>
                </a:spcAft>
                <a:buClr>
                  <a:srgbClr val="00E4A8"/>
                </a:buClr>
                <a:buSzPct val="50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5pPr>
              <a:lvl6pPr marL="2514600" indent="-228600" algn="l" rtl="0" fontAlgn="base">
                <a:lnSpc>
                  <a:spcPct val="120000"/>
                </a:lnSpc>
                <a:spcBef>
                  <a:spcPct val="20000"/>
                </a:spcBef>
                <a:spcAft>
                  <a:spcPct val="0"/>
                </a:spcAft>
                <a:buClr>
                  <a:srgbClr val="00E4A8"/>
                </a:buClr>
                <a:buSzPct val="50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6pPr>
              <a:lvl7pPr marL="2971800" indent="-228600" algn="l" rtl="0" fontAlgn="base">
                <a:lnSpc>
                  <a:spcPct val="120000"/>
                </a:lnSpc>
                <a:spcBef>
                  <a:spcPct val="20000"/>
                </a:spcBef>
                <a:spcAft>
                  <a:spcPct val="0"/>
                </a:spcAft>
                <a:buClr>
                  <a:srgbClr val="00E4A8"/>
                </a:buClr>
                <a:buSzPct val="50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7pPr>
              <a:lvl8pPr marL="3429000" indent="-228600" algn="l" rtl="0" fontAlgn="base">
                <a:lnSpc>
                  <a:spcPct val="120000"/>
                </a:lnSpc>
                <a:spcBef>
                  <a:spcPct val="20000"/>
                </a:spcBef>
                <a:spcAft>
                  <a:spcPct val="0"/>
                </a:spcAft>
                <a:buClr>
                  <a:srgbClr val="00E4A8"/>
                </a:buClr>
                <a:buSzPct val="50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8pPr>
              <a:lvl9pPr marL="3886200" indent="-228600" algn="l" rtl="0" fontAlgn="base">
                <a:lnSpc>
                  <a:spcPct val="120000"/>
                </a:lnSpc>
                <a:spcBef>
                  <a:spcPct val="20000"/>
                </a:spcBef>
                <a:spcAft>
                  <a:spcPct val="0"/>
                </a:spcAft>
                <a:buClr>
                  <a:srgbClr val="00E4A8"/>
                </a:buClr>
                <a:buSzPct val="50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9pPr>
            </a:lstStyle>
            <a:p>
              <a:pPr>
                <a:lnSpc>
                  <a:spcPct val="100000"/>
                </a:lnSpc>
                <a:spcBef>
                  <a:spcPct val="0"/>
                </a:spcBef>
                <a:buNone/>
              </a:pPr>
              <a:r>
                <a:rPr lang="en-US" altLang="zh-CN" sz="2300" dirty="0"/>
                <a:t>void  sort (int iRecordNum, int itype)</a:t>
              </a:r>
              <a:endParaRPr lang="en-US" altLang="zh-CN" sz="2300" dirty="0"/>
            </a:p>
            <a:p>
              <a:pPr>
                <a:lnSpc>
                  <a:spcPct val="100000"/>
                </a:lnSpc>
                <a:spcBef>
                  <a:spcPct val="0"/>
                </a:spcBef>
                <a:buNone/>
              </a:pPr>
              <a:r>
                <a:rPr lang="en-US" altLang="zh-CN" sz="2300" dirty="0"/>
                <a:t> { </a:t>
              </a:r>
              <a:endParaRPr lang="zh-CN" altLang="en-US" sz="2300" dirty="0"/>
            </a:p>
            <a:p>
              <a:pPr>
                <a:lnSpc>
                  <a:spcPct val="100000"/>
                </a:lnSpc>
                <a:spcBef>
                  <a:spcPct val="0"/>
                </a:spcBef>
                <a:buNone/>
              </a:pPr>
              <a:r>
                <a:rPr lang="en-US" altLang="zh-CN" sz="2300" dirty="0"/>
                <a:t>         int x=0; int y=0; </a:t>
              </a:r>
              <a:endParaRPr lang="zh-CN" altLang="en-US" sz="2300" dirty="0"/>
            </a:p>
            <a:p>
              <a:pPr>
                <a:lnSpc>
                  <a:spcPct val="100000"/>
                </a:lnSpc>
                <a:spcBef>
                  <a:spcPct val="0"/>
                </a:spcBef>
                <a:buNone/>
              </a:pPr>
              <a:r>
                <a:rPr lang="en-US" altLang="zh-CN" sz="2300" dirty="0"/>
                <a:t>         while(iRecordNum&gt;0)          </a:t>
              </a:r>
              <a:endParaRPr lang="zh-CN" altLang="en-US" sz="2300" dirty="0"/>
            </a:p>
            <a:p>
              <a:pPr>
                <a:lnSpc>
                  <a:spcPct val="100000"/>
                </a:lnSpc>
                <a:spcBef>
                  <a:spcPct val="0"/>
                </a:spcBef>
                <a:buNone/>
              </a:pPr>
              <a:r>
                <a:rPr lang="en-US" altLang="zh-CN" sz="2300" dirty="0"/>
                <a:t>	   { </a:t>
              </a:r>
              <a:endParaRPr lang="zh-CN" altLang="en-US" sz="2300" dirty="0"/>
            </a:p>
            <a:p>
              <a:pPr>
                <a:lnSpc>
                  <a:spcPct val="100000"/>
                </a:lnSpc>
                <a:spcBef>
                  <a:spcPct val="0"/>
                </a:spcBef>
                <a:buNone/>
              </a:pPr>
              <a:r>
                <a:rPr lang="en-US" altLang="zh-CN" sz="2300" dirty="0"/>
                <a:t>              if(itype == 0)            </a:t>
              </a:r>
              <a:endParaRPr lang="zh-CN" altLang="en-US" sz="2300" dirty="0"/>
            </a:p>
            <a:p>
              <a:pPr>
                <a:lnSpc>
                  <a:spcPct val="100000"/>
                </a:lnSpc>
                <a:spcBef>
                  <a:spcPct val="0"/>
                </a:spcBef>
                <a:buNone/>
              </a:pPr>
              <a:r>
                <a:rPr lang="en-US" altLang="zh-CN" sz="2300" dirty="0"/>
                <a:t>              {  x=y+2; break };</a:t>
              </a:r>
              <a:endParaRPr lang="zh-CN" altLang="en-US" sz="2300" dirty="0"/>
            </a:p>
            <a:p>
              <a:pPr>
                <a:lnSpc>
                  <a:spcPct val="100000"/>
                </a:lnSpc>
                <a:spcBef>
                  <a:spcPct val="0"/>
                </a:spcBef>
                <a:buNone/>
              </a:pPr>
              <a:r>
                <a:rPr lang="en-US" altLang="zh-CN" sz="2300" dirty="0"/>
                <a:t>              else{                     </a:t>
              </a:r>
              <a:endParaRPr lang="zh-CN" altLang="en-US" sz="2300" dirty="0"/>
            </a:p>
            <a:p>
              <a:pPr>
                <a:lnSpc>
                  <a:spcPct val="100000"/>
                </a:lnSpc>
                <a:spcBef>
                  <a:spcPct val="0"/>
                </a:spcBef>
                <a:buNone/>
              </a:pPr>
              <a:r>
                <a:rPr lang="en-US" altLang="zh-CN" sz="2300" dirty="0"/>
                <a:t>                 </a:t>
              </a:r>
              <a:r>
                <a:rPr lang="en-US" altLang="zh-CN" sz="2300" dirty="0">
                  <a:sym typeface="+mn-ea"/>
                </a:rPr>
                <a:t> if(itype == 1)            </a:t>
              </a:r>
              <a:endParaRPr lang="zh-CN" altLang="en-US" sz="2300" dirty="0"/>
            </a:p>
            <a:p>
              <a:pPr>
                <a:lnSpc>
                  <a:spcPct val="100000"/>
                </a:lnSpc>
                <a:spcBef>
                  <a:spcPct val="0"/>
                </a:spcBef>
                <a:buNone/>
              </a:pPr>
              <a:r>
                <a:rPr lang="en-US" altLang="zh-CN" sz="2300" dirty="0">
                  <a:sym typeface="+mn-ea"/>
                </a:rPr>
                <a:t>            	 y=y+10;</a:t>
              </a:r>
              <a:endParaRPr lang="zh-CN" altLang="en-US" sz="2300" dirty="0"/>
            </a:p>
            <a:p>
              <a:pPr>
                <a:lnSpc>
                  <a:spcPct val="100000"/>
                </a:lnSpc>
                <a:spcBef>
                  <a:spcPct val="0"/>
                </a:spcBef>
                <a:buNone/>
              </a:pPr>
              <a:r>
                <a:rPr lang="en-US" altLang="zh-CN" sz="2300" dirty="0"/>
                <a:t>                  else </a:t>
              </a:r>
              <a:endParaRPr lang="zh-CN" altLang="en-US" sz="2300" dirty="0"/>
            </a:p>
            <a:p>
              <a:pPr>
                <a:lnSpc>
                  <a:spcPct val="100000"/>
                </a:lnSpc>
                <a:spcBef>
                  <a:spcPct val="0"/>
                </a:spcBef>
                <a:buNone/>
              </a:pPr>
              <a:r>
                <a:rPr lang="en-US" altLang="zh-CN" sz="2300" dirty="0"/>
                <a:t>                       y=y+20; </a:t>
              </a:r>
              <a:endParaRPr lang="zh-CN" altLang="en-US" sz="2300" dirty="0"/>
            </a:p>
            <a:p>
              <a:pPr>
                <a:lnSpc>
                  <a:spcPct val="100000"/>
                </a:lnSpc>
                <a:spcBef>
                  <a:spcPct val="0"/>
                </a:spcBef>
                <a:buNone/>
              </a:pPr>
              <a:r>
                <a:rPr lang="en-US" altLang="zh-CN" sz="2300" dirty="0"/>
                <a:t>                  </a:t>
              </a:r>
              <a:r>
                <a:rPr lang="en-US" altLang="zh-CN" sz="2300" dirty="0">
                  <a:sym typeface="+mn-ea"/>
                </a:rPr>
                <a:t>iRecordNum=iRecordNum-1;</a:t>
              </a:r>
              <a:endParaRPr lang="en-US" altLang="zh-CN" sz="2300" dirty="0">
                <a:sym typeface="+mn-ea"/>
              </a:endParaRPr>
            </a:p>
            <a:p>
              <a:pPr marL="800100" lvl="1" indent="457200">
                <a:lnSpc>
                  <a:spcPct val="100000"/>
                </a:lnSpc>
                <a:spcBef>
                  <a:spcPct val="0"/>
                </a:spcBef>
                <a:buNone/>
              </a:pPr>
              <a:r>
                <a:rPr lang="en-US" altLang="zh-CN" sz="2300" dirty="0">
                  <a:sym typeface="+mn-ea"/>
                </a:rPr>
                <a:t>}</a:t>
              </a:r>
              <a:r>
                <a:rPr lang="en-US" altLang="zh-CN" sz="2300" dirty="0"/>
                <a:t>   </a:t>
              </a:r>
              <a:endParaRPr lang="zh-CN" altLang="en-US" sz="2300" dirty="0"/>
            </a:p>
            <a:p>
              <a:pPr>
                <a:lnSpc>
                  <a:spcPct val="100000"/>
                </a:lnSpc>
                <a:spcBef>
                  <a:spcPct val="0"/>
                </a:spcBef>
                <a:buNone/>
              </a:pPr>
              <a:r>
                <a:rPr lang="en-US" altLang="zh-CN" sz="2300" dirty="0"/>
                <a:t>        }       </a:t>
              </a:r>
              <a:endParaRPr lang="zh-CN" altLang="en-US" sz="2300" dirty="0"/>
            </a:p>
            <a:p>
              <a:pPr>
                <a:lnSpc>
                  <a:spcPct val="100000"/>
                </a:lnSpc>
                <a:spcBef>
                  <a:spcPct val="0"/>
                </a:spcBef>
                <a:buNone/>
              </a:pPr>
              <a:r>
                <a:rPr lang="en-US" altLang="zh-CN" sz="2300" dirty="0"/>
                <a:t>} </a:t>
              </a:r>
              <a:endParaRPr lang="zh-CN" altLang="en-US" sz="2300" dirty="0"/>
            </a:p>
            <a:p>
              <a:pPr>
                <a:lnSpc>
                  <a:spcPct val="100000"/>
                </a:lnSpc>
                <a:spcBef>
                  <a:spcPct val="0"/>
                </a:spcBef>
                <a:buNone/>
              </a:pPr>
              <a:endParaRPr lang="zh-CN" altLang="en-US" sz="2000" dirty="0"/>
            </a:p>
            <a:p>
              <a:endParaRPr lang="zh-CN" altLang="en-US" dirty="0"/>
            </a:p>
          </p:txBody>
        </p:sp>
        <p:sp>
          <p:nvSpPr>
            <p:cNvPr id="5" name="文本框 4"/>
            <p:cNvSpPr txBox="1"/>
            <p:nvPr/>
          </p:nvSpPr>
          <p:spPr>
            <a:xfrm>
              <a:off x="10290" y="3092"/>
              <a:ext cx="869" cy="725"/>
            </a:xfrm>
            <a:prstGeom prst="rect">
              <a:avLst/>
            </a:prstGeom>
            <a:noFill/>
          </p:spPr>
          <p:txBody>
            <a:bodyPr wrap="square" rtlCol="0" anchor="t">
              <a:spAutoFit/>
            </a:bodyPr>
            <a:p>
              <a:r>
                <a:rPr lang="zh-CN" altLang="en-US" sz="2400">
                  <a:latin typeface="SimSong" panose="02020300000000000000" charset="-122"/>
                  <a:ea typeface="SimSong" panose="02020300000000000000" charset="-122"/>
                  <a:sym typeface="+mn-ea"/>
                </a:rPr>
                <a:t>①</a:t>
              </a:r>
              <a:endParaRPr lang="zh-CN" altLang="en-US" sz="2400">
                <a:latin typeface="SimSong" panose="02020300000000000000" charset="-122"/>
                <a:ea typeface="SimSong" panose="02020300000000000000" charset="-122"/>
                <a:sym typeface="+mn-ea"/>
              </a:endParaRPr>
            </a:p>
          </p:txBody>
        </p:sp>
        <p:sp>
          <p:nvSpPr>
            <p:cNvPr id="8" name="文本框 7"/>
            <p:cNvSpPr txBox="1"/>
            <p:nvPr/>
          </p:nvSpPr>
          <p:spPr>
            <a:xfrm>
              <a:off x="9600" y="4264"/>
              <a:ext cx="870" cy="725"/>
            </a:xfrm>
            <a:prstGeom prst="rect">
              <a:avLst/>
            </a:prstGeom>
            <a:noFill/>
          </p:spPr>
          <p:txBody>
            <a:bodyPr wrap="square" rtlCol="0" anchor="t">
              <a:noAutofit/>
            </a:bodyPr>
            <a:p>
              <a:r>
                <a:rPr lang="zh-CN" altLang="en-US" sz="2400">
                  <a:latin typeface="SimSong" panose="02020300000000000000" charset="-122"/>
                  <a:ea typeface="SimSong" panose="02020300000000000000" charset="-122"/>
                  <a:sym typeface="+mn-ea"/>
                </a:rPr>
                <a:t>②</a:t>
              </a:r>
              <a:endParaRPr lang="zh-CN" altLang="en-US" sz="2400">
                <a:latin typeface="SimSong" panose="02020300000000000000" charset="-122"/>
                <a:ea typeface="SimSong" panose="02020300000000000000" charset="-122"/>
                <a:sym typeface="+mn-ea"/>
              </a:endParaRPr>
            </a:p>
          </p:txBody>
        </p:sp>
        <p:sp>
          <p:nvSpPr>
            <p:cNvPr id="9" name="文本框 8"/>
            <p:cNvSpPr txBox="1"/>
            <p:nvPr/>
          </p:nvSpPr>
          <p:spPr>
            <a:xfrm>
              <a:off x="10290" y="4791"/>
              <a:ext cx="870" cy="725"/>
            </a:xfrm>
            <a:prstGeom prst="rect">
              <a:avLst/>
            </a:prstGeom>
            <a:noFill/>
          </p:spPr>
          <p:txBody>
            <a:bodyPr wrap="square" rtlCol="0" anchor="t">
              <a:noAutofit/>
            </a:bodyPr>
            <a:p>
              <a:r>
                <a:rPr lang="zh-CN" altLang="en-US" sz="2400">
                  <a:latin typeface="SimSong" panose="02020300000000000000" charset="-122"/>
                  <a:ea typeface="SimSong" panose="02020300000000000000" charset="-122"/>
                  <a:sym typeface="+mn-ea"/>
                </a:rPr>
                <a:t>③</a:t>
              </a:r>
              <a:endParaRPr lang="zh-CN" altLang="en-US" sz="2400">
                <a:latin typeface="SimSong" panose="02020300000000000000" charset="-122"/>
                <a:ea typeface="SimSong" panose="02020300000000000000" charset="-122"/>
                <a:sym typeface="+mn-ea"/>
              </a:endParaRPr>
            </a:p>
          </p:txBody>
        </p:sp>
        <p:sp>
          <p:nvSpPr>
            <p:cNvPr id="10" name="文本框 9"/>
            <p:cNvSpPr txBox="1"/>
            <p:nvPr/>
          </p:nvSpPr>
          <p:spPr>
            <a:xfrm>
              <a:off x="9970" y="5922"/>
              <a:ext cx="870" cy="725"/>
            </a:xfrm>
            <a:prstGeom prst="rect">
              <a:avLst/>
            </a:prstGeom>
            <a:noFill/>
          </p:spPr>
          <p:txBody>
            <a:bodyPr wrap="square" rtlCol="0" anchor="t">
              <a:noAutofit/>
            </a:bodyPr>
            <a:p>
              <a:r>
                <a:rPr lang="zh-CN" altLang="en-US" sz="2400">
                  <a:latin typeface="SimSong" panose="02020300000000000000" charset="-122"/>
                  <a:ea typeface="SimSong" panose="02020300000000000000" charset="-122"/>
                  <a:sym typeface="+mn-ea"/>
                </a:rPr>
                <a:t>④</a:t>
              </a:r>
              <a:endParaRPr lang="zh-CN" altLang="en-US" sz="2400">
                <a:latin typeface="SimSong" panose="02020300000000000000" charset="-122"/>
                <a:ea typeface="SimSong" panose="02020300000000000000" charset="-122"/>
                <a:sym typeface="+mn-ea"/>
              </a:endParaRPr>
            </a:p>
          </p:txBody>
        </p:sp>
        <p:sp>
          <p:nvSpPr>
            <p:cNvPr id="11" name="文本框 10"/>
            <p:cNvSpPr txBox="1"/>
            <p:nvPr/>
          </p:nvSpPr>
          <p:spPr>
            <a:xfrm>
              <a:off x="9780" y="6490"/>
              <a:ext cx="870" cy="725"/>
            </a:xfrm>
            <a:prstGeom prst="rect">
              <a:avLst/>
            </a:prstGeom>
            <a:noFill/>
          </p:spPr>
          <p:txBody>
            <a:bodyPr wrap="square" rtlCol="0" anchor="t">
              <a:noAutofit/>
            </a:bodyPr>
            <a:p>
              <a:r>
                <a:rPr lang="en-US" sz="2400">
                  <a:latin typeface="SimSong" panose="02020300000000000000" charset="-122"/>
                  <a:ea typeface="SimSong" panose="02020300000000000000" charset="-122"/>
                  <a:sym typeface="+mn-ea"/>
                </a:rPr>
                <a:t>⑤</a:t>
              </a:r>
              <a:endParaRPr lang="zh-CN" altLang="en-US" sz="2400">
                <a:latin typeface="SimSong" panose="02020300000000000000" charset="-122"/>
                <a:ea typeface="SimSong" panose="02020300000000000000" charset="-122"/>
                <a:sym typeface="+mn-ea"/>
              </a:endParaRPr>
            </a:p>
          </p:txBody>
        </p:sp>
        <p:sp>
          <p:nvSpPr>
            <p:cNvPr id="14" name="文本框 13"/>
            <p:cNvSpPr txBox="1"/>
            <p:nvPr/>
          </p:nvSpPr>
          <p:spPr>
            <a:xfrm>
              <a:off x="9600" y="7581"/>
              <a:ext cx="870" cy="725"/>
            </a:xfrm>
            <a:prstGeom prst="rect">
              <a:avLst/>
            </a:prstGeom>
            <a:noFill/>
          </p:spPr>
          <p:txBody>
            <a:bodyPr wrap="square" rtlCol="0" anchor="t">
              <a:noAutofit/>
            </a:bodyPr>
            <a:p>
              <a:r>
                <a:rPr lang="zh-CN" altLang="en-US" sz="2400">
                  <a:latin typeface="SimSong" panose="02020300000000000000" charset="-122"/>
                  <a:ea typeface="SimSong" panose="02020300000000000000" charset="-122"/>
                  <a:sym typeface="+mn-ea"/>
                </a:rPr>
                <a:t>⑥</a:t>
              </a:r>
              <a:endParaRPr lang="zh-CN" altLang="en-US" sz="2400">
                <a:latin typeface="SimSong" panose="02020300000000000000" charset="-122"/>
                <a:ea typeface="SimSong" panose="02020300000000000000" charset="-122"/>
                <a:sym typeface="+mn-ea"/>
              </a:endParaRPr>
            </a:p>
          </p:txBody>
        </p:sp>
      </p:grpSp>
      <p:sp>
        <p:nvSpPr>
          <p:cNvPr id="15" name="文本框 14"/>
          <p:cNvSpPr txBox="1"/>
          <p:nvPr/>
        </p:nvSpPr>
        <p:spPr>
          <a:xfrm>
            <a:off x="8610600" y="5106670"/>
            <a:ext cx="552450" cy="460375"/>
          </a:xfrm>
          <a:prstGeom prst="rect">
            <a:avLst/>
          </a:prstGeom>
          <a:noFill/>
        </p:spPr>
        <p:txBody>
          <a:bodyPr wrap="square" rtlCol="0" anchor="t">
            <a:noAutofit/>
          </a:bodyPr>
          <a:p>
            <a:r>
              <a:rPr lang="zh-CN" altLang="en-US" sz="2400">
                <a:latin typeface="SimSong" panose="02020300000000000000" charset="-122"/>
                <a:ea typeface="SimSong" panose="02020300000000000000" charset="-122"/>
                <a:sym typeface="+mn-ea"/>
              </a:rPr>
              <a:t>⑦</a:t>
            </a:r>
            <a:endParaRPr lang="zh-CN" altLang="en-US" sz="2400">
              <a:latin typeface="SimSong" panose="02020300000000000000" charset="-122"/>
              <a:ea typeface="SimSong" panose="02020300000000000000" charset="-122"/>
              <a:sym typeface="+mn-ea"/>
            </a:endParaRPr>
          </a:p>
        </p:txBody>
      </p:sp>
      <p:sp>
        <p:nvSpPr>
          <p:cNvPr id="16" name="文本框 15"/>
          <p:cNvSpPr txBox="1"/>
          <p:nvPr/>
        </p:nvSpPr>
        <p:spPr>
          <a:xfrm>
            <a:off x="3903345" y="5895975"/>
            <a:ext cx="552450" cy="460375"/>
          </a:xfrm>
          <a:prstGeom prst="rect">
            <a:avLst/>
          </a:prstGeom>
          <a:noFill/>
        </p:spPr>
        <p:txBody>
          <a:bodyPr wrap="square" rtlCol="0" anchor="t">
            <a:noAutofit/>
          </a:bodyPr>
          <a:p>
            <a:r>
              <a:rPr lang="en-US" sz="2400">
                <a:latin typeface="SimSong" panose="02020300000000000000" charset="-122"/>
                <a:ea typeface="SimSong" panose="02020300000000000000" charset="-122"/>
                <a:sym typeface="+mn-ea"/>
              </a:rPr>
              <a:t>⑧</a:t>
            </a:r>
            <a:endParaRPr lang="zh-CN" altLang="en-US" sz="2400">
              <a:latin typeface="SimSong" panose="02020300000000000000" charset="-122"/>
              <a:ea typeface="SimSong" panose="02020300000000000000" charset="-122"/>
              <a:sym typeface="+mn-ea"/>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grpSp>
        <p:nvGrpSpPr>
          <p:cNvPr id="90" name="组合 89"/>
          <p:cNvGrpSpPr/>
          <p:nvPr/>
        </p:nvGrpSpPr>
        <p:grpSpPr>
          <a:xfrm>
            <a:off x="7684135" y="890905"/>
            <a:ext cx="3096260" cy="4787265"/>
            <a:chOff x="6723" y="854"/>
            <a:chExt cx="4876" cy="7539"/>
          </a:xfrm>
        </p:grpSpPr>
        <p:grpSp>
          <p:nvGrpSpPr>
            <p:cNvPr id="17" name="组合 16"/>
            <p:cNvGrpSpPr/>
            <p:nvPr/>
          </p:nvGrpSpPr>
          <p:grpSpPr>
            <a:xfrm>
              <a:off x="8215" y="854"/>
              <a:ext cx="994" cy="994"/>
              <a:chOff x="7978" y="1719"/>
              <a:chExt cx="994" cy="994"/>
            </a:xfrm>
          </p:grpSpPr>
          <p:sp>
            <p:nvSpPr>
              <p:cNvPr id="12" name="椭圆 11"/>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13" name="文本框 12"/>
              <p:cNvSpPr txBox="1"/>
              <p:nvPr/>
            </p:nvSpPr>
            <p:spPr>
              <a:xfrm>
                <a:off x="8215" y="1802"/>
                <a:ext cx="530" cy="725"/>
              </a:xfrm>
              <a:prstGeom prst="rect">
                <a:avLst/>
              </a:prstGeom>
              <a:noFill/>
            </p:spPr>
            <p:txBody>
              <a:bodyPr wrap="square" rtlCol="0">
                <a:spAutoFit/>
              </a:bodyPr>
              <a:p>
                <a:r>
                  <a:rPr lang="en-US" altLang="zh-CN" sz="2400"/>
                  <a:t>1</a:t>
                </a:r>
                <a:endParaRPr lang="en-US" altLang="zh-CN" sz="2400"/>
              </a:p>
            </p:txBody>
          </p:sp>
        </p:grpSp>
        <p:grpSp>
          <p:nvGrpSpPr>
            <p:cNvPr id="56" name="组合 55"/>
            <p:cNvGrpSpPr/>
            <p:nvPr/>
          </p:nvGrpSpPr>
          <p:grpSpPr>
            <a:xfrm>
              <a:off x="8215" y="2677"/>
              <a:ext cx="994" cy="994"/>
              <a:chOff x="7978" y="1719"/>
              <a:chExt cx="994" cy="994"/>
            </a:xfrm>
          </p:grpSpPr>
          <p:sp>
            <p:nvSpPr>
              <p:cNvPr id="57" name="椭圆 5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58" name="文本框 57"/>
              <p:cNvSpPr txBox="1"/>
              <p:nvPr/>
            </p:nvSpPr>
            <p:spPr>
              <a:xfrm>
                <a:off x="8215" y="1802"/>
                <a:ext cx="530" cy="725"/>
              </a:xfrm>
              <a:prstGeom prst="rect">
                <a:avLst/>
              </a:prstGeom>
              <a:noFill/>
            </p:spPr>
            <p:txBody>
              <a:bodyPr wrap="square" rtlCol="0">
                <a:spAutoFit/>
              </a:bodyPr>
              <a:p>
                <a:r>
                  <a:rPr lang="en-US" altLang="zh-CN" sz="2400"/>
                  <a:t>2</a:t>
                </a:r>
                <a:endParaRPr lang="en-US" altLang="zh-CN" sz="2400"/>
              </a:p>
            </p:txBody>
          </p:sp>
        </p:grpSp>
        <p:grpSp>
          <p:nvGrpSpPr>
            <p:cNvPr id="59" name="组合 58"/>
            <p:cNvGrpSpPr/>
            <p:nvPr/>
          </p:nvGrpSpPr>
          <p:grpSpPr>
            <a:xfrm>
              <a:off x="7221" y="4168"/>
              <a:ext cx="994" cy="994"/>
              <a:chOff x="7978" y="1719"/>
              <a:chExt cx="994" cy="994"/>
            </a:xfrm>
          </p:grpSpPr>
          <p:sp>
            <p:nvSpPr>
              <p:cNvPr id="60" name="椭圆 59"/>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1" name="文本框 60"/>
              <p:cNvSpPr txBox="1"/>
              <p:nvPr/>
            </p:nvSpPr>
            <p:spPr>
              <a:xfrm>
                <a:off x="8215" y="1802"/>
                <a:ext cx="530" cy="725"/>
              </a:xfrm>
              <a:prstGeom prst="rect">
                <a:avLst/>
              </a:prstGeom>
              <a:noFill/>
            </p:spPr>
            <p:txBody>
              <a:bodyPr wrap="square" rtlCol="0">
                <a:spAutoFit/>
              </a:bodyPr>
              <a:p>
                <a:r>
                  <a:rPr lang="en-US" altLang="zh-CN" sz="2400"/>
                  <a:t>3</a:t>
                </a:r>
                <a:endParaRPr lang="en-US" altLang="zh-CN" sz="2400"/>
              </a:p>
            </p:txBody>
          </p:sp>
        </p:grpSp>
        <p:grpSp>
          <p:nvGrpSpPr>
            <p:cNvPr id="62" name="组合 61"/>
            <p:cNvGrpSpPr/>
            <p:nvPr/>
          </p:nvGrpSpPr>
          <p:grpSpPr>
            <a:xfrm>
              <a:off x="9611" y="4182"/>
              <a:ext cx="994" cy="994"/>
              <a:chOff x="7978" y="1719"/>
              <a:chExt cx="994" cy="994"/>
            </a:xfrm>
          </p:grpSpPr>
          <p:sp>
            <p:nvSpPr>
              <p:cNvPr id="63" name="椭圆 62"/>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4" name="文本框 63"/>
              <p:cNvSpPr txBox="1"/>
              <p:nvPr/>
            </p:nvSpPr>
            <p:spPr>
              <a:xfrm>
                <a:off x="8215" y="1802"/>
                <a:ext cx="530" cy="725"/>
              </a:xfrm>
              <a:prstGeom prst="rect">
                <a:avLst/>
              </a:prstGeom>
              <a:noFill/>
            </p:spPr>
            <p:txBody>
              <a:bodyPr wrap="square" rtlCol="0">
                <a:spAutoFit/>
              </a:bodyPr>
              <a:p>
                <a:r>
                  <a:rPr lang="en-US" altLang="zh-CN" sz="2400"/>
                  <a:t>4</a:t>
                </a:r>
                <a:endParaRPr lang="en-US" altLang="zh-CN" sz="2400"/>
              </a:p>
            </p:txBody>
          </p:sp>
        </p:grpSp>
        <p:grpSp>
          <p:nvGrpSpPr>
            <p:cNvPr id="66" name="组合 65"/>
            <p:cNvGrpSpPr/>
            <p:nvPr/>
          </p:nvGrpSpPr>
          <p:grpSpPr>
            <a:xfrm>
              <a:off x="8854" y="5696"/>
              <a:ext cx="994" cy="994"/>
              <a:chOff x="7978" y="1719"/>
              <a:chExt cx="994" cy="994"/>
            </a:xfrm>
          </p:grpSpPr>
          <p:sp>
            <p:nvSpPr>
              <p:cNvPr id="67" name="椭圆 6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8" name="文本框 67"/>
              <p:cNvSpPr txBox="1"/>
              <p:nvPr/>
            </p:nvSpPr>
            <p:spPr>
              <a:xfrm>
                <a:off x="8215" y="1802"/>
                <a:ext cx="530" cy="725"/>
              </a:xfrm>
              <a:prstGeom prst="rect">
                <a:avLst/>
              </a:prstGeom>
              <a:noFill/>
            </p:spPr>
            <p:txBody>
              <a:bodyPr wrap="square" rtlCol="0">
                <a:spAutoFit/>
              </a:bodyPr>
              <a:p>
                <a:r>
                  <a:rPr lang="en-US" altLang="zh-CN" sz="2400"/>
                  <a:t>5</a:t>
                </a:r>
                <a:endParaRPr lang="en-US" altLang="zh-CN" sz="2400"/>
              </a:p>
            </p:txBody>
          </p:sp>
        </p:grpSp>
        <p:grpSp>
          <p:nvGrpSpPr>
            <p:cNvPr id="69" name="组合 68"/>
            <p:cNvGrpSpPr/>
            <p:nvPr/>
          </p:nvGrpSpPr>
          <p:grpSpPr>
            <a:xfrm>
              <a:off x="10605" y="5647"/>
              <a:ext cx="994" cy="994"/>
              <a:chOff x="7978" y="1719"/>
              <a:chExt cx="994" cy="994"/>
            </a:xfrm>
          </p:grpSpPr>
          <p:sp>
            <p:nvSpPr>
              <p:cNvPr id="70" name="椭圆 69"/>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1" name="文本框 70"/>
              <p:cNvSpPr txBox="1"/>
              <p:nvPr/>
            </p:nvSpPr>
            <p:spPr>
              <a:xfrm>
                <a:off x="8215" y="1802"/>
                <a:ext cx="530" cy="725"/>
              </a:xfrm>
              <a:prstGeom prst="rect">
                <a:avLst/>
              </a:prstGeom>
              <a:noFill/>
            </p:spPr>
            <p:txBody>
              <a:bodyPr wrap="square" rtlCol="0">
                <a:spAutoFit/>
              </a:bodyPr>
              <a:p>
                <a:r>
                  <a:rPr lang="en-US" altLang="zh-CN" sz="2400"/>
                  <a:t>6</a:t>
                </a:r>
                <a:endParaRPr lang="en-US" altLang="zh-CN" sz="2400"/>
              </a:p>
            </p:txBody>
          </p:sp>
        </p:grpSp>
        <p:grpSp>
          <p:nvGrpSpPr>
            <p:cNvPr id="72" name="组合 71"/>
            <p:cNvGrpSpPr/>
            <p:nvPr/>
          </p:nvGrpSpPr>
          <p:grpSpPr>
            <a:xfrm>
              <a:off x="9611" y="7396"/>
              <a:ext cx="994" cy="994"/>
              <a:chOff x="7978" y="1719"/>
              <a:chExt cx="994" cy="994"/>
            </a:xfrm>
          </p:grpSpPr>
          <p:sp>
            <p:nvSpPr>
              <p:cNvPr id="73" name="椭圆 72"/>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4" name="文本框 73"/>
              <p:cNvSpPr txBox="1"/>
              <p:nvPr/>
            </p:nvSpPr>
            <p:spPr>
              <a:xfrm>
                <a:off x="8215" y="1802"/>
                <a:ext cx="530" cy="725"/>
              </a:xfrm>
              <a:prstGeom prst="rect">
                <a:avLst/>
              </a:prstGeom>
              <a:noFill/>
            </p:spPr>
            <p:txBody>
              <a:bodyPr wrap="square" rtlCol="0">
                <a:spAutoFit/>
              </a:bodyPr>
              <a:p>
                <a:r>
                  <a:rPr lang="en-US" altLang="zh-CN" sz="2400"/>
                  <a:t>7</a:t>
                </a:r>
                <a:endParaRPr lang="en-US" altLang="zh-CN" sz="2400"/>
              </a:p>
            </p:txBody>
          </p:sp>
        </p:grpSp>
        <p:grpSp>
          <p:nvGrpSpPr>
            <p:cNvPr id="76" name="组合 75"/>
            <p:cNvGrpSpPr/>
            <p:nvPr/>
          </p:nvGrpSpPr>
          <p:grpSpPr>
            <a:xfrm>
              <a:off x="6723" y="7399"/>
              <a:ext cx="994" cy="994"/>
              <a:chOff x="7978" y="1719"/>
              <a:chExt cx="994" cy="994"/>
            </a:xfrm>
          </p:grpSpPr>
          <p:sp>
            <p:nvSpPr>
              <p:cNvPr id="77" name="椭圆 7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8" name="文本框 77"/>
              <p:cNvSpPr txBox="1"/>
              <p:nvPr/>
            </p:nvSpPr>
            <p:spPr>
              <a:xfrm>
                <a:off x="8215" y="1802"/>
                <a:ext cx="530" cy="725"/>
              </a:xfrm>
              <a:prstGeom prst="rect">
                <a:avLst/>
              </a:prstGeom>
              <a:noFill/>
            </p:spPr>
            <p:txBody>
              <a:bodyPr wrap="square" rtlCol="0">
                <a:spAutoFit/>
              </a:bodyPr>
              <a:p>
                <a:r>
                  <a:rPr lang="en-US" altLang="zh-CN" sz="2400"/>
                  <a:t>8</a:t>
                </a:r>
                <a:endParaRPr lang="en-US" altLang="zh-CN" sz="2400"/>
              </a:p>
            </p:txBody>
          </p:sp>
        </p:grpSp>
        <p:cxnSp>
          <p:nvCxnSpPr>
            <p:cNvPr id="79" name="直接箭头连接符 78"/>
            <p:cNvCxnSpPr>
              <a:stCxn id="12" idx="4"/>
              <a:endCxn id="58" idx="0"/>
            </p:cNvCxnSpPr>
            <p:nvPr/>
          </p:nvCxnSpPr>
          <p:spPr>
            <a:xfrm>
              <a:off x="8712" y="1848"/>
              <a:ext cx="5" cy="91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0" name="直接箭头连接符 79"/>
            <p:cNvCxnSpPr>
              <a:stCxn id="57" idx="4"/>
            </p:cNvCxnSpPr>
            <p:nvPr/>
          </p:nvCxnSpPr>
          <p:spPr>
            <a:xfrm flipH="1">
              <a:off x="8025" y="3671"/>
              <a:ext cx="687" cy="62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1" name="直接箭头连接符 80"/>
            <p:cNvCxnSpPr>
              <a:stCxn id="57" idx="4"/>
              <a:endCxn id="64" idx="0"/>
            </p:cNvCxnSpPr>
            <p:nvPr/>
          </p:nvCxnSpPr>
          <p:spPr>
            <a:xfrm>
              <a:off x="8712" y="3671"/>
              <a:ext cx="1401" cy="594"/>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2" name="直接箭头连接符 81"/>
            <p:cNvCxnSpPr>
              <a:stCxn id="63" idx="4"/>
            </p:cNvCxnSpPr>
            <p:nvPr/>
          </p:nvCxnSpPr>
          <p:spPr>
            <a:xfrm flipH="1">
              <a:off x="9682" y="5176"/>
              <a:ext cx="426" cy="5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3" name="直接箭头连接符 82"/>
            <p:cNvCxnSpPr>
              <a:stCxn id="63" idx="4"/>
              <a:endCxn id="71" idx="0"/>
            </p:cNvCxnSpPr>
            <p:nvPr/>
          </p:nvCxnSpPr>
          <p:spPr>
            <a:xfrm>
              <a:off x="10108" y="5176"/>
              <a:ext cx="999" cy="554"/>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4" name="直接箭头连接符 83"/>
            <p:cNvCxnSpPr>
              <a:stCxn id="67" idx="4"/>
              <a:endCxn id="74" idx="0"/>
            </p:cNvCxnSpPr>
            <p:nvPr/>
          </p:nvCxnSpPr>
          <p:spPr>
            <a:xfrm>
              <a:off x="9351" y="6690"/>
              <a:ext cx="762" cy="789"/>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5" name="直接箭头连接符 84"/>
            <p:cNvCxnSpPr>
              <a:stCxn id="70" idx="4"/>
            </p:cNvCxnSpPr>
            <p:nvPr/>
          </p:nvCxnSpPr>
          <p:spPr>
            <a:xfrm flipH="1">
              <a:off x="10061" y="6641"/>
              <a:ext cx="1041" cy="711"/>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6" name="直接箭头连接符 85"/>
            <p:cNvCxnSpPr>
              <a:stCxn id="60" idx="4"/>
              <a:endCxn id="77" idx="0"/>
            </p:cNvCxnSpPr>
            <p:nvPr/>
          </p:nvCxnSpPr>
          <p:spPr>
            <a:xfrm flipH="1">
              <a:off x="7220" y="5162"/>
              <a:ext cx="498" cy="2237"/>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7" name="曲线连接符 86"/>
            <p:cNvCxnSpPr>
              <a:stCxn id="12" idx="2"/>
              <a:endCxn id="77" idx="2"/>
            </p:cNvCxnSpPr>
            <p:nvPr/>
          </p:nvCxnSpPr>
          <p:spPr>
            <a:xfrm rot="10800000" flipV="1">
              <a:off x="6723" y="1350"/>
              <a:ext cx="1492" cy="6545"/>
            </a:xfrm>
            <a:prstGeom prst="curvedConnector3">
              <a:avLst>
                <a:gd name="adj1" fmla="val 125134"/>
              </a:avLst>
            </a:prstGeom>
            <a:ln>
              <a:tailEnd type="arrow"/>
            </a:ln>
          </p:spPr>
          <p:style>
            <a:lnRef idx="2">
              <a:schemeClr val="accent1"/>
            </a:lnRef>
            <a:fillRef idx="0">
              <a:srgbClr val="FFFFFF"/>
            </a:fillRef>
            <a:effectRef idx="0">
              <a:srgbClr val="FFFFFF"/>
            </a:effectRef>
            <a:fontRef idx="minor">
              <a:schemeClr val="tx1"/>
            </a:fontRef>
          </p:style>
        </p:cxnSp>
        <p:cxnSp>
          <p:nvCxnSpPr>
            <p:cNvPr id="88" name="曲线连接符 87"/>
            <p:cNvCxnSpPr>
              <a:stCxn id="73" idx="6"/>
              <a:endCxn id="12" idx="6"/>
            </p:cNvCxnSpPr>
            <p:nvPr/>
          </p:nvCxnSpPr>
          <p:spPr>
            <a:xfrm flipH="1" flipV="1">
              <a:off x="9209" y="1351"/>
              <a:ext cx="1396" cy="6542"/>
            </a:xfrm>
            <a:prstGeom prst="curvedConnector3">
              <a:avLst>
                <a:gd name="adj1" fmla="val -128581"/>
              </a:avLst>
            </a:prstGeom>
            <a:ln>
              <a:tailEnd type="arrow"/>
            </a:ln>
          </p:spPr>
          <p:style>
            <a:lnRef idx="2">
              <a:schemeClr val="accent1"/>
            </a:lnRef>
            <a:fillRef idx="0">
              <a:srgbClr val="FFFFFF"/>
            </a:fillRef>
            <a:effectRef idx="0">
              <a:srgbClr val="FFFFFF"/>
            </a:effectRef>
            <a:fontRef idx="minor">
              <a:schemeClr val="tx1"/>
            </a:fontRef>
          </p:style>
        </p:cxnSp>
      </p:grpSp>
      <p:sp>
        <p:nvSpPr>
          <p:cNvPr id="89" name="文本框 88"/>
          <p:cNvSpPr txBox="1"/>
          <p:nvPr/>
        </p:nvSpPr>
        <p:spPr>
          <a:xfrm>
            <a:off x="8150860" y="5829935"/>
            <a:ext cx="1846580" cy="553085"/>
          </a:xfrm>
          <a:prstGeom prst="rect">
            <a:avLst/>
          </a:prstGeom>
          <a:noFill/>
        </p:spPr>
        <p:txBody>
          <a:bodyPr wrap="square" rtlCol="0" anchor="t">
            <a:spAutoFit/>
          </a:bodyPr>
          <a:p>
            <a:r>
              <a:rPr lang="zh-CN" altLang="en-US" sz="3000">
                <a:latin typeface="微软雅黑" charset="0"/>
                <a:ea typeface="微软雅黑" charset="0"/>
              </a:rPr>
              <a:t>控制流图</a:t>
            </a:r>
            <a:endParaRPr lang="zh-CN" altLang="en-US" sz="3000">
              <a:latin typeface="微软雅黑" charset="0"/>
              <a:ea typeface="微软雅黑" charset="0"/>
            </a:endParaRPr>
          </a:p>
        </p:txBody>
      </p:sp>
      <p:grpSp>
        <p:nvGrpSpPr>
          <p:cNvPr id="91" name="组合 90"/>
          <p:cNvGrpSpPr/>
          <p:nvPr/>
        </p:nvGrpSpPr>
        <p:grpSpPr>
          <a:xfrm>
            <a:off x="267335" y="912495"/>
            <a:ext cx="6250940" cy="5758815"/>
            <a:chOff x="4437" y="1516"/>
            <a:chExt cx="9844" cy="9069"/>
          </a:xfrm>
        </p:grpSpPr>
        <p:sp>
          <p:nvSpPr>
            <p:cNvPr id="92" name="内容占位符 2"/>
            <p:cNvSpPr>
              <a:spLocks noGrp="1"/>
            </p:cNvSpPr>
            <p:nvPr/>
          </p:nvSpPr>
          <p:spPr>
            <a:xfrm>
              <a:off x="4437" y="1516"/>
              <a:ext cx="9844" cy="9069"/>
            </a:xfrm>
            <a:prstGeom prst="rect">
              <a:avLst/>
            </a:prstGeom>
            <a:noFill/>
            <a:ln w="9525">
              <a:solidFill>
                <a:srgbClr val="6600CC">
                  <a:alpha val="100000"/>
                </a:srgbClr>
              </a:solidFill>
              <a:miter lim="800000"/>
            </a:ln>
          </p:spPr>
          <p:txBody>
            <a:bodyPr vert="horz" wrap="square" lIns="91440" tIns="45720" rIns="91440" bIns="45720" anchor="t"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rgbClr val="000000"/>
                  </a:solidFill>
                  <a:latin typeface="Arial" panose="020B0704020202020204" pitchFamily="34" charset="0"/>
                  <a:ea typeface="华文行楷" pitchFamily="2" charset="-122"/>
                  <a:cs typeface="+mn-ea"/>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rgbClr val="000000"/>
                  </a:solidFill>
                  <a:latin typeface="Arial" panose="020B0704020202020204" pitchFamily="34" charset="0"/>
                  <a:ea typeface="华文行楷" pitchFamily="2" charset="-122"/>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rgbClr val="000000"/>
                  </a:solidFill>
                  <a:latin typeface="Arial" panose="020B0704020202020204" pitchFamily="34" charset="0"/>
                  <a:ea typeface="华文行楷" pitchFamily="2" charset="-122"/>
                </a:defRPr>
              </a:lvl3pPr>
              <a:lvl4pPr marL="1600200" indent="-228600" algn="l" rtl="0" eaLnBrk="0" fontAlgn="base" hangingPunct="0">
                <a:lnSpc>
                  <a:spcPct val="120000"/>
                </a:lnSpc>
                <a:spcBef>
                  <a:spcPct val="20000"/>
                </a:spcBef>
                <a:spcAft>
                  <a:spcPct val="0"/>
                </a:spcAft>
                <a:buClr>
                  <a:srgbClr val="FFCF01"/>
                </a:buClr>
                <a:buSzPct val="55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4pPr>
              <a:lvl5pPr marL="2057400" indent="-228600" algn="l" rtl="0" eaLnBrk="0" fontAlgn="base" hangingPunct="0">
                <a:lnSpc>
                  <a:spcPct val="120000"/>
                </a:lnSpc>
                <a:spcBef>
                  <a:spcPct val="20000"/>
                </a:spcBef>
                <a:spcAft>
                  <a:spcPct val="0"/>
                </a:spcAft>
                <a:buClr>
                  <a:srgbClr val="00E4A8"/>
                </a:buClr>
                <a:buSzPct val="50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5pPr>
              <a:lvl6pPr marL="2514600" indent="-228600" algn="l" rtl="0" fontAlgn="base">
                <a:lnSpc>
                  <a:spcPct val="120000"/>
                </a:lnSpc>
                <a:spcBef>
                  <a:spcPct val="20000"/>
                </a:spcBef>
                <a:spcAft>
                  <a:spcPct val="0"/>
                </a:spcAft>
                <a:buClr>
                  <a:srgbClr val="00E4A8"/>
                </a:buClr>
                <a:buSzPct val="50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6pPr>
              <a:lvl7pPr marL="2971800" indent="-228600" algn="l" rtl="0" fontAlgn="base">
                <a:lnSpc>
                  <a:spcPct val="120000"/>
                </a:lnSpc>
                <a:spcBef>
                  <a:spcPct val="20000"/>
                </a:spcBef>
                <a:spcAft>
                  <a:spcPct val="0"/>
                </a:spcAft>
                <a:buClr>
                  <a:srgbClr val="00E4A8"/>
                </a:buClr>
                <a:buSzPct val="50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7pPr>
              <a:lvl8pPr marL="3429000" indent="-228600" algn="l" rtl="0" fontAlgn="base">
                <a:lnSpc>
                  <a:spcPct val="120000"/>
                </a:lnSpc>
                <a:spcBef>
                  <a:spcPct val="20000"/>
                </a:spcBef>
                <a:spcAft>
                  <a:spcPct val="0"/>
                </a:spcAft>
                <a:buClr>
                  <a:srgbClr val="00E4A8"/>
                </a:buClr>
                <a:buSzPct val="50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8pPr>
              <a:lvl9pPr marL="3886200" indent="-228600" algn="l" rtl="0" fontAlgn="base">
                <a:lnSpc>
                  <a:spcPct val="120000"/>
                </a:lnSpc>
                <a:spcBef>
                  <a:spcPct val="20000"/>
                </a:spcBef>
                <a:spcAft>
                  <a:spcPct val="0"/>
                </a:spcAft>
                <a:buClr>
                  <a:srgbClr val="00E4A8"/>
                </a:buClr>
                <a:buSzPct val="50000"/>
                <a:buFont typeface="Wingdings" panose="05000000000000000000" pitchFamily="2" charset="2"/>
                <a:buChar char="n"/>
                <a:defRPr kumimoji="1" sz="2000">
                  <a:solidFill>
                    <a:srgbClr val="000000"/>
                  </a:solidFill>
                  <a:latin typeface="Arial" panose="020B0704020202020204" pitchFamily="34" charset="0"/>
                  <a:ea typeface="华文行楷" pitchFamily="2" charset="-122"/>
                </a:defRPr>
              </a:lvl9pPr>
            </a:lstStyle>
            <a:p>
              <a:pPr>
                <a:lnSpc>
                  <a:spcPct val="100000"/>
                </a:lnSpc>
                <a:spcBef>
                  <a:spcPct val="0"/>
                </a:spcBef>
                <a:buNone/>
              </a:pPr>
              <a:r>
                <a:rPr lang="en-US" altLang="zh-CN" sz="2300" dirty="0"/>
                <a:t>void  sort (int iRecordNum, int itype)</a:t>
              </a:r>
              <a:endParaRPr lang="en-US" altLang="zh-CN" sz="2300" dirty="0"/>
            </a:p>
            <a:p>
              <a:pPr>
                <a:lnSpc>
                  <a:spcPct val="100000"/>
                </a:lnSpc>
                <a:spcBef>
                  <a:spcPct val="0"/>
                </a:spcBef>
                <a:buNone/>
              </a:pPr>
              <a:r>
                <a:rPr lang="en-US" altLang="zh-CN" sz="2300" dirty="0"/>
                <a:t> { </a:t>
              </a:r>
              <a:endParaRPr lang="zh-CN" altLang="en-US" sz="2300" dirty="0"/>
            </a:p>
            <a:p>
              <a:pPr>
                <a:lnSpc>
                  <a:spcPct val="100000"/>
                </a:lnSpc>
                <a:spcBef>
                  <a:spcPct val="0"/>
                </a:spcBef>
                <a:buNone/>
              </a:pPr>
              <a:r>
                <a:rPr lang="en-US" altLang="zh-CN" sz="2300" dirty="0"/>
                <a:t>         int x=0; int y=0; </a:t>
              </a:r>
              <a:endParaRPr lang="zh-CN" altLang="en-US" sz="2300" dirty="0"/>
            </a:p>
            <a:p>
              <a:pPr>
                <a:lnSpc>
                  <a:spcPct val="100000"/>
                </a:lnSpc>
                <a:spcBef>
                  <a:spcPct val="0"/>
                </a:spcBef>
                <a:buNone/>
              </a:pPr>
              <a:r>
                <a:rPr lang="en-US" altLang="zh-CN" sz="2300" dirty="0"/>
                <a:t>         while(iRecordNum&gt;0)          </a:t>
              </a:r>
              <a:endParaRPr lang="zh-CN" altLang="en-US" sz="2300" dirty="0"/>
            </a:p>
            <a:p>
              <a:pPr>
                <a:lnSpc>
                  <a:spcPct val="100000"/>
                </a:lnSpc>
                <a:spcBef>
                  <a:spcPct val="0"/>
                </a:spcBef>
                <a:buNone/>
              </a:pPr>
              <a:r>
                <a:rPr lang="en-US" altLang="zh-CN" sz="2300" dirty="0"/>
                <a:t>	   { </a:t>
              </a:r>
              <a:endParaRPr lang="zh-CN" altLang="en-US" sz="2300" dirty="0"/>
            </a:p>
            <a:p>
              <a:pPr>
                <a:lnSpc>
                  <a:spcPct val="100000"/>
                </a:lnSpc>
                <a:spcBef>
                  <a:spcPct val="0"/>
                </a:spcBef>
                <a:buNone/>
              </a:pPr>
              <a:r>
                <a:rPr lang="en-US" altLang="zh-CN" sz="2300" dirty="0"/>
                <a:t>              if(itype == 0)            </a:t>
              </a:r>
              <a:endParaRPr lang="zh-CN" altLang="en-US" sz="2300" dirty="0"/>
            </a:p>
            <a:p>
              <a:pPr>
                <a:lnSpc>
                  <a:spcPct val="100000"/>
                </a:lnSpc>
                <a:spcBef>
                  <a:spcPct val="0"/>
                </a:spcBef>
                <a:buNone/>
              </a:pPr>
              <a:r>
                <a:rPr lang="en-US" altLang="zh-CN" sz="2300" dirty="0"/>
                <a:t>              {  x=y+2; break };</a:t>
              </a:r>
              <a:endParaRPr lang="zh-CN" altLang="en-US" sz="2300" dirty="0"/>
            </a:p>
            <a:p>
              <a:pPr>
                <a:lnSpc>
                  <a:spcPct val="100000"/>
                </a:lnSpc>
                <a:spcBef>
                  <a:spcPct val="0"/>
                </a:spcBef>
                <a:buNone/>
              </a:pPr>
              <a:r>
                <a:rPr lang="en-US" altLang="zh-CN" sz="2300" dirty="0"/>
                <a:t>              else{                     </a:t>
              </a:r>
              <a:endParaRPr lang="zh-CN" altLang="en-US" sz="2300" dirty="0"/>
            </a:p>
            <a:p>
              <a:pPr>
                <a:lnSpc>
                  <a:spcPct val="100000"/>
                </a:lnSpc>
                <a:spcBef>
                  <a:spcPct val="0"/>
                </a:spcBef>
                <a:buNone/>
              </a:pPr>
              <a:r>
                <a:rPr lang="en-US" altLang="zh-CN" sz="2300" dirty="0"/>
                <a:t>                 </a:t>
              </a:r>
              <a:r>
                <a:rPr lang="en-US" altLang="zh-CN" sz="2300" dirty="0">
                  <a:sym typeface="+mn-ea"/>
                </a:rPr>
                <a:t> if(itype == 1)            </a:t>
              </a:r>
              <a:endParaRPr lang="zh-CN" altLang="en-US" sz="2300" dirty="0"/>
            </a:p>
            <a:p>
              <a:pPr>
                <a:lnSpc>
                  <a:spcPct val="100000"/>
                </a:lnSpc>
                <a:spcBef>
                  <a:spcPct val="0"/>
                </a:spcBef>
                <a:buNone/>
              </a:pPr>
              <a:r>
                <a:rPr lang="en-US" altLang="zh-CN" sz="2300" dirty="0">
                  <a:sym typeface="+mn-ea"/>
                </a:rPr>
                <a:t>            	 y=y+10;</a:t>
              </a:r>
              <a:endParaRPr lang="zh-CN" altLang="en-US" sz="2300" dirty="0"/>
            </a:p>
            <a:p>
              <a:pPr>
                <a:lnSpc>
                  <a:spcPct val="100000"/>
                </a:lnSpc>
                <a:spcBef>
                  <a:spcPct val="0"/>
                </a:spcBef>
                <a:buNone/>
              </a:pPr>
              <a:r>
                <a:rPr lang="en-US" altLang="zh-CN" sz="2300" dirty="0"/>
                <a:t>                  else </a:t>
              </a:r>
              <a:endParaRPr lang="zh-CN" altLang="en-US" sz="2300" dirty="0"/>
            </a:p>
            <a:p>
              <a:pPr>
                <a:lnSpc>
                  <a:spcPct val="100000"/>
                </a:lnSpc>
                <a:spcBef>
                  <a:spcPct val="0"/>
                </a:spcBef>
                <a:buNone/>
              </a:pPr>
              <a:r>
                <a:rPr lang="en-US" altLang="zh-CN" sz="2300" dirty="0"/>
                <a:t>                       y=y+20; </a:t>
              </a:r>
              <a:endParaRPr lang="zh-CN" altLang="en-US" sz="2300" dirty="0"/>
            </a:p>
            <a:p>
              <a:pPr>
                <a:lnSpc>
                  <a:spcPct val="100000"/>
                </a:lnSpc>
                <a:spcBef>
                  <a:spcPct val="0"/>
                </a:spcBef>
                <a:buNone/>
              </a:pPr>
              <a:r>
                <a:rPr lang="en-US" altLang="zh-CN" sz="2300" dirty="0"/>
                <a:t>                  </a:t>
              </a:r>
              <a:r>
                <a:rPr lang="en-US" altLang="zh-CN" sz="2300" dirty="0">
                  <a:sym typeface="+mn-ea"/>
                </a:rPr>
                <a:t>iRecordNum=iRecordNum-1;</a:t>
              </a:r>
              <a:endParaRPr lang="en-US" altLang="zh-CN" sz="2300" dirty="0">
                <a:sym typeface="+mn-ea"/>
              </a:endParaRPr>
            </a:p>
            <a:p>
              <a:pPr marL="800100" lvl="1" indent="457200">
                <a:lnSpc>
                  <a:spcPct val="100000"/>
                </a:lnSpc>
                <a:spcBef>
                  <a:spcPct val="0"/>
                </a:spcBef>
                <a:buNone/>
              </a:pPr>
              <a:r>
                <a:rPr lang="en-US" altLang="zh-CN" sz="2300" dirty="0">
                  <a:sym typeface="+mn-ea"/>
                </a:rPr>
                <a:t>}</a:t>
              </a:r>
              <a:r>
                <a:rPr lang="en-US" altLang="zh-CN" sz="2300" dirty="0"/>
                <a:t>   </a:t>
              </a:r>
              <a:endParaRPr lang="zh-CN" altLang="en-US" sz="2300" dirty="0"/>
            </a:p>
            <a:p>
              <a:pPr>
                <a:lnSpc>
                  <a:spcPct val="100000"/>
                </a:lnSpc>
                <a:spcBef>
                  <a:spcPct val="0"/>
                </a:spcBef>
                <a:buNone/>
              </a:pPr>
              <a:r>
                <a:rPr lang="en-US" altLang="zh-CN" sz="2300" dirty="0"/>
                <a:t>        }       </a:t>
              </a:r>
              <a:endParaRPr lang="zh-CN" altLang="en-US" sz="2300" dirty="0"/>
            </a:p>
            <a:p>
              <a:pPr>
                <a:lnSpc>
                  <a:spcPct val="100000"/>
                </a:lnSpc>
                <a:spcBef>
                  <a:spcPct val="0"/>
                </a:spcBef>
                <a:buNone/>
              </a:pPr>
              <a:r>
                <a:rPr lang="en-US" altLang="zh-CN" sz="2300" dirty="0"/>
                <a:t>} </a:t>
              </a:r>
              <a:endParaRPr lang="zh-CN" altLang="en-US" sz="2300" dirty="0"/>
            </a:p>
            <a:p>
              <a:pPr>
                <a:lnSpc>
                  <a:spcPct val="100000"/>
                </a:lnSpc>
                <a:spcBef>
                  <a:spcPct val="0"/>
                </a:spcBef>
                <a:buNone/>
              </a:pPr>
              <a:endParaRPr lang="zh-CN" altLang="en-US" sz="2000" dirty="0"/>
            </a:p>
            <a:p>
              <a:endParaRPr lang="zh-CN" altLang="en-US" dirty="0"/>
            </a:p>
          </p:txBody>
        </p:sp>
        <p:sp>
          <p:nvSpPr>
            <p:cNvPr id="93" name="文本框 92"/>
            <p:cNvSpPr txBox="1"/>
            <p:nvPr/>
          </p:nvSpPr>
          <p:spPr>
            <a:xfrm>
              <a:off x="10290" y="3092"/>
              <a:ext cx="869" cy="725"/>
            </a:xfrm>
            <a:prstGeom prst="rect">
              <a:avLst/>
            </a:prstGeom>
            <a:noFill/>
          </p:spPr>
          <p:txBody>
            <a:bodyPr wrap="square" rtlCol="0" anchor="t">
              <a:spAutoFit/>
            </a:bodyPr>
            <a:p>
              <a:r>
                <a:rPr lang="zh-CN" altLang="en-US" sz="2400">
                  <a:latin typeface="SimSong" panose="02020300000000000000" charset="-122"/>
                  <a:ea typeface="SimSong" panose="02020300000000000000" charset="-122"/>
                  <a:sym typeface="+mn-ea"/>
                </a:rPr>
                <a:t>①</a:t>
              </a:r>
              <a:endParaRPr lang="zh-CN" altLang="en-US" sz="2400">
                <a:latin typeface="SimSong" panose="02020300000000000000" charset="-122"/>
                <a:ea typeface="SimSong" panose="02020300000000000000" charset="-122"/>
                <a:sym typeface="+mn-ea"/>
              </a:endParaRPr>
            </a:p>
          </p:txBody>
        </p:sp>
        <p:sp>
          <p:nvSpPr>
            <p:cNvPr id="94" name="文本框 93"/>
            <p:cNvSpPr txBox="1"/>
            <p:nvPr/>
          </p:nvSpPr>
          <p:spPr>
            <a:xfrm>
              <a:off x="9600" y="4264"/>
              <a:ext cx="870" cy="725"/>
            </a:xfrm>
            <a:prstGeom prst="rect">
              <a:avLst/>
            </a:prstGeom>
            <a:noFill/>
          </p:spPr>
          <p:txBody>
            <a:bodyPr wrap="square" rtlCol="0" anchor="t">
              <a:noAutofit/>
            </a:bodyPr>
            <a:p>
              <a:r>
                <a:rPr lang="zh-CN" altLang="en-US" sz="2400">
                  <a:latin typeface="SimSong" panose="02020300000000000000" charset="-122"/>
                  <a:ea typeface="SimSong" panose="02020300000000000000" charset="-122"/>
                  <a:sym typeface="+mn-ea"/>
                </a:rPr>
                <a:t>②</a:t>
              </a:r>
              <a:endParaRPr lang="zh-CN" altLang="en-US" sz="2400">
                <a:latin typeface="SimSong" panose="02020300000000000000" charset="-122"/>
                <a:ea typeface="SimSong" panose="02020300000000000000" charset="-122"/>
                <a:sym typeface="+mn-ea"/>
              </a:endParaRPr>
            </a:p>
          </p:txBody>
        </p:sp>
        <p:sp>
          <p:nvSpPr>
            <p:cNvPr id="95" name="文本框 94"/>
            <p:cNvSpPr txBox="1"/>
            <p:nvPr/>
          </p:nvSpPr>
          <p:spPr>
            <a:xfrm>
              <a:off x="10290" y="4791"/>
              <a:ext cx="870" cy="725"/>
            </a:xfrm>
            <a:prstGeom prst="rect">
              <a:avLst/>
            </a:prstGeom>
            <a:noFill/>
          </p:spPr>
          <p:txBody>
            <a:bodyPr wrap="square" rtlCol="0" anchor="t">
              <a:noAutofit/>
            </a:bodyPr>
            <a:p>
              <a:r>
                <a:rPr lang="zh-CN" altLang="en-US" sz="2400">
                  <a:latin typeface="SimSong" panose="02020300000000000000" charset="-122"/>
                  <a:ea typeface="SimSong" panose="02020300000000000000" charset="-122"/>
                  <a:sym typeface="+mn-ea"/>
                </a:rPr>
                <a:t>③</a:t>
              </a:r>
              <a:endParaRPr lang="zh-CN" altLang="en-US" sz="2400">
                <a:latin typeface="SimSong" panose="02020300000000000000" charset="-122"/>
                <a:ea typeface="SimSong" panose="02020300000000000000" charset="-122"/>
                <a:sym typeface="+mn-ea"/>
              </a:endParaRPr>
            </a:p>
          </p:txBody>
        </p:sp>
        <p:sp>
          <p:nvSpPr>
            <p:cNvPr id="96" name="文本框 95"/>
            <p:cNvSpPr txBox="1"/>
            <p:nvPr/>
          </p:nvSpPr>
          <p:spPr>
            <a:xfrm>
              <a:off x="9970" y="5922"/>
              <a:ext cx="870" cy="725"/>
            </a:xfrm>
            <a:prstGeom prst="rect">
              <a:avLst/>
            </a:prstGeom>
            <a:noFill/>
          </p:spPr>
          <p:txBody>
            <a:bodyPr wrap="square" rtlCol="0" anchor="t">
              <a:noAutofit/>
            </a:bodyPr>
            <a:p>
              <a:r>
                <a:rPr lang="zh-CN" altLang="en-US" sz="2400">
                  <a:latin typeface="SimSong" panose="02020300000000000000" charset="-122"/>
                  <a:ea typeface="SimSong" panose="02020300000000000000" charset="-122"/>
                  <a:sym typeface="+mn-ea"/>
                </a:rPr>
                <a:t>④</a:t>
              </a:r>
              <a:endParaRPr lang="zh-CN" altLang="en-US" sz="2400">
                <a:latin typeface="SimSong" panose="02020300000000000000" charset="-122"/>
                <a:ea typeface="SimSong" panose="02020300000000000000" charset="-122"/>
                <a:sym typeface="+mn-ea"/>
              </a:endParaRPr>
            </a:p>
          </p:txBody>
        </p:sp>
        <p:sp>
          <p:nvSpPr>
            <p:cNvPr id="97" name="文本框 96"/>
            <p:cNvSpPr txBox="1"/>
            <p:nvPr/>
          </p:nvSpPr>
          <p:spPr>
            <a:xfrm>
              <a:off x="9780" y="6490"/>
              <a:ext cx="870" cy="725"/>
            </a:xfrm>
            <a:prstGeom prst="rect">
              <a:avLst/>
            </a:prstGeom>
            <a:noFill/>
          </p:spPr>
          <p:txBody>
            <a:bodyPr wrap="square" rtlCol="0" anchor="t">
              <a:noAutofit/>
            </a:bodyPr>
            <a:p>
              <a:r>
                <a:rPr lang="en-US" sz="2400">
                  <a:latin typeface="SimSong" panose="02020300000000000000" charset="-122"/>
                  <a:ea typeface="SimSong" panose="02020300000000000000" charset="-122"/>
                  <a:sym typeface="+mn-ea"/>
                </a:rPr>
                <a:t>⑤</a:t>
              </a:r>
              <a:endParaRPr lang="zh-CN" altLang="en-US" sz="2400">
                <a:latin typeface="SimSong" panose="02020300000000000000" charset="-122"/>
                <a:ea typeface="SimSong" panose="02020300000000000000" charset="-122"/>
                <a:sym typeface="+mn-ea"/>
              </a:endParaRPr>
            </a:p>
          </p:txBody>
        </p:sp>
        <p:sp>
          <p:nvSpPr>
            <p:cNvPr id="98" name="文本框 97"/>
            <p:cNvSpPr txBox="1"/>
            <p:nvPr/>
          </p:nvSpPr>
          <p:spPr>
            <a:xfrm>
              <a:off x="9600" y="7581"/>
              <a:ext cx="870" cy="725"/>
            </a:xfrm>
            <a:prstGeom prst="rect">
              <a:avLst/>
            </a:prstGeom>
            <a:noFill/>
          </p:spPr>
          <p:txBody>
            <a:bodyPr wrap="square" rtlCol="0" anchor="t">
              <a:noAutofit/>
            </a:bodyPr>
            <a:p>
              <a:r>
                <a:rPr lang="zh-CN" altLang="en-US" sz="2400">
                  <a:latin typeface="SimSong" panose="02020300000000000000" charset="-122"/>
                  <a:ea typeface="SimSong" panose="02020300000000000000" charset="-122"/>
                  <a:sym typeface="+mn-ea"/>
                </a:rPr>
                <a:t>⑥</a:t>
              </a:r>
              <a:endParaRPr lang="zh-CN" altLang="en-US" sz="2400">
                <a:latin typeface="SimSong" panose="02020300000000000000" charset="-122"/>
                <a:ea typeface="SimSong" panose="02020300000000000000" charset="-122"/>
                <a:sym typeface="+mn-ea"/>
              </a:endParaRPr>
            </a:p>
          </p:txBody>
        </p:sp>
      </p:grpSp>
      <p:sp>
        <p:nvSpPr>
          <p:cNvPr id="99" name="文本框 98"/>
          <p:cNvSpPr txBox="1"/>
          <p:nvPr/>
        </p:nvSpPr>
        <p:spPr>
          <a:xfrm>
            <a:off x="5965825" y="5097780"/>
            <a:ext cx="552450" cy="460375"/>
          </a:xfrm>
          <a:prstGeom prst="rect">
            <a:avLst/>
          </a:prstGeom>
          <a:noFill/>
        </p:spPr>
        <p:txBody>
          <a:bodyPr wrap="square" rtlCol="0" anchor="t">
            <a:noAutofit/>
          </a:bodyPr>
          <a:p>
            <a:r>
              <a:rPr lang="zh-CN" altLang="en-US" sz="2400">
                <a:latin typeface="SimSong" panose="02020300000000000000" charset="-122"/>
                <a:ea typeface="SimSong" panose="02020300000000000000" charset="-122"/>
                <a:sym typeface="+mn-ea"/>
              </a:rPr>
              <a:t>⑦</a:t>
            </a:r>
            <a:endParaRPr lang="zh-CN" altLang="en-US" sz="2400">
              <a:latin typeface="SimSong" panose="02020300000000000000" charset="-122"/>
              <a:ea typeface="SimSong" panose="02020300000000000000" charset="-122"/>
              <a:sym typeface="+mn-ea"/>
            </a:endParaRPr>
          </a:p>
        </p:txBody>
      </p:sp>
      <p:sp>
        <p:nvSpPr>
          <p:cNvPr id="100" name="文本框 99"/>
          <p:cNvSpPr txBox="1"/>
          <p:nvPr/>
        </p:nvSpPr>
        <p:spPr>
          <a:xfrm>
            <a:off x="1258570" y="5887085"/>
            <a:ext cx="552450" cy="460375"/>
          </a:xfrm>
          <a:prstGeom prst="rect">
            <a:avLst/>
          </a:prstGeom>
          <a:noFill/>
        </p:spPr>
        <p:txBody>
          <a:bodyPr wrap="square" rtlCol="0" anchor="t">
            <a:noAutofit/>
          </a:bodyPr>
          <a:p>
            <a:r>
              <a:rPr lang="en-US" sz="2400">
                <a:latin typeface="SimSong" panose="02020300000000000000" charset="-122"/>
                <a:ea typeface="SimSong" panose="02020300000000000000" charset="-122"/>
                <a:sym typeface="+mn-ea"/>
              </a:rPr>
              <a:t>⑧</a:t>
            </a:r>
            <a:endParaRPr lang="zh-CN" altLang="en-US" sz="2400">
              <a:latin typeface="SimSong" panose="02020300000000000000" charset="-122"/>
              <a:ea typeface="SimSong" panose="02020300000000000000"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白盒测试优</a:t>
              </a:r>
              <a:r>
                <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rPr>
                <a:t>缺点</a:t>
              </a:r>
              <a:endParaRPr kumimoji="0" lang="zh-CN" altLang="en-US" sz="2800" b="1" i="0" u="none" strike="noStrike" kern="1200" cap="none" spc="0" normalizeH="0" baseline="0" noProof="0" dirty="0">
                <a:ln>
                  <a:noFill/>
                </a:ln>
                <a:solidFill>
                  <a:srgbClr val="000000">
                    <a:lumMod val="75000"/>
                    <a:lumOff val="25000"/>
                  </a:srgbClr>
                </a:solidFill>
                <a:effectLst/>
                <a:uLnTx/>
                <a:uFillTx/>
                <a:latin typeface="微软雅黑"/>
                <a:ea typeface="微软雅黑"/>
                <a:cs typeface="Noto Sans S Chinese Regular" charset="-122"/>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43510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339340" y="2350770"/>
            <a:ext cx="8068945" cy="2651125"/>
          </a:xfrm>
          <a:prstGeom prst="rect">
            <a:avLst/>
          </a:prstGeom>
        </p:spPr>
        <p:txBody>
          <a:bodyPr wrap="square">
            <a:spAutoFit/>
          </a:bodyPr>
          <a:p>
            <a:pPr marL="457200" lvl="0" indent="-457200" algn="just">
              <a:lnSpc>
                <a:spcPct val="160000"/>
              </a:lnSpc>
              <a:buFont typeface="+mj-lt"/>
              <a:buAutoNum type="arabicPeriod"/>
            </a:pPr>
            <a:r>
              <a:rPr lang="zh-CN" altLang="en-US" sz="2600">
                <a:latin typeface="微软雅黑" charset="-122"/>
                <a:ea typeface="微软雅黑" charset="-122"/>
              </a:rPr>
              <a:t>针对性强，便于快速定位缺陷</a:t>
            </a:r>
            <a:endParaRPr lang="zh-CN" altLang="en-US" sz="2600">
              <a:latin typeface="微软雅黑" charset="-122"/>
              <a:ea typeface="微软雅黑" charset="-122"/>
            </a:endParaRPr>
          </a:p>
          <a:p>
            <a:pPr marL="457200" lvl="0" indent="-457200" algn="just">
              <a:lnSpc>
                <a:spcPct val="160000"/>
              </a:lnSpc>
              <a:buFont typeface="+mj-lt"/>
              <a:buAutoNum type="arabicPeriod"/>
            </a:pPr>
            <a:r>
              <a:rPr lang="zh-CN" altLang="en-US" sz="2600">
                <a:latin typeface="微软雅黑" charset="-122"/>
                <a:ea typeface="微软雅黑" charset="-122"/>
              </a:rPr>
              <a:t>在函数级别开始测试工作，缺陷修复的成本低</a:t>
            </a:r>
            <a:endParaRPr lang="zh-CN" altLang="en-US" sz="2600" u="sng">
              <a:latin typeface="微软雅黑" charset="-122"/>
              <a:ea typeface="微软雅黑" charset="-122"/>
            </a:endParaRPr>
          </a:p>
          <a:p>
            <a:pPr marL="457200" lvl="0" indent="-457200" algn="just">
              <a:lnSpc>
                <a:spcPct val="160000"/>
              </a:lnSpc>
              <a:buFont typeface="+mj-lt"/>
              <a:buAutoNum type="arabicPeriod"/>
            </a:pPr>
            <a:r>
              <a:rPr lang="zh-CN" altLang="en-US" sz="2600">
                <a:latin typeface="微软雅黑" charset="-122"/>
                <a:ea typeface="微软雅黑" charset="-122"/>
              </a:rPr>
              <a:t>有助于了解测试的覆盖程度</a:t>
            </a:r>
            <a:endParaRPr lang="zh-CN" altLang="en-US" sz="2600">
              <a:latin typeface="微软雅黑" charset="-122"/>
              <a:ea typeface="微软雅黑" charset="-122"/>
            </a:endParaRPr>
          </a:p>
          <a:p>
            <a:pPr marL="457200" lvl="0" indent="-457200" algn="just">
              <a:lnSpc>
                <a:spcPct val="160000"/>
              </a:lnSpc>
              <a:buFont typeface="+mj-lt"/>
              <a:buAutoNum type="arabicPeriod"/>
            </a:pPr>
            <a:r>
              <a:rPr lang="zh-CN" altLang="en-US" sz="2600">
                <a:latin typeface="微软雅黑" charset="-122"/>
                <a:ea typeface="微软雅黑" charset="-122"/>
              </a:rPr>
              <a:t>有助于代码优化和缺陷预防</a:t>
            </a:r>
            <a:endParaRPr lang="zh-CN" altLang="en-US" sz="2600">
              <a:latin typeface="微软雅黑" charset="-122"/>
              <a:ea typeface="微软雅黑" charset="-122"/>
            </a:endParaRPr>
          </a:p>
        </p:txBody>
      </p:sp>
      <p:sp>
        <p:nvSpPr>
          <p:cNvPr id="3" name="文本框 2"/>
          <p:cNvSpPr txBox="1"/>
          <p:nvPr/>
        </p:nvSpPr>
        <p:spPr>
          <a:xfrm>
            <a:off x="2339340" y="1202690"/>
            <a:ext cx="7374890" cy="737235"/>
          </a:xfrm>
          <a:prstGeom prst="rect">
            <a:avLst/>
          </a:prstGeom>
          <a:noFill/>
        </p:spPr>
        <p:txBody>
          <a:bodyPr wrap="square" rtlCol="0" anchor="t">
            <a:spAutoFit/>
          </a:bodyPr>
          <a:p>
            <a:pPr lvl="0" indent="0" algn="just">
              <a:lnSpc>
                <a:spcPct val="150000"/>
              </a:lnSpc>
              <a:buFont typeface="Arial" panose="020B0704020202020204" pitchFamily="34" charset="0"/>
              <a:buNone/>
            </a:pPr>
            <a:r>
              <a:rPr lang="zh-CN" altLang="en-US" sz="2800">
                <a:latin typeface="微软雅黑" charset="-122"/>
                <a:ea typeface="微软雅黑" charset="-122"/>
                <a:sym typeface="+mn-ea"/>
              </a:rPr>
              <a:t>白盒测试</a:t>
            </a:r>
            <a:r>
              <a:rPr lang="zh-CN" altLang="en-US" sz="2800">
                <a:latin typeface="微软雅黑" charset="-122"/>
                <a:ea typeface="微软雅黑" charset="-122"/>
                <a:sym typeface="+mn-ea"/>
              </a:rPr>
              <a:t>优点：</a:t>
            </a:r>
            <a:endParaRPr lang="zh-CN" altLang="en-US" sz="2800">
              <a:latin typeface="微软雅黑" charset="-122"/>
              <a:ea typeface="微软雅黑" charset="-122"/>
              <a:sym typeface="+mn-ea"/>
            </a:endParaRPr>
          </a:p>
        </p:txBody>
      </p:sp>
    </p:spTree>
  </p:cSld>
  <p:clrMapOvr>
    <a:masterClrMapping/>
  </p:clrMapOvr>
  <p:transition advTm="360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animEffect transition="in" filter="blinds(horizontal)">
                                      <p:cBhvr>
                                        <p:cTn id="1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pSp>
        <p:nvGrpSpPr>
          <p:cNvPr id="17" name="组合 16"/>
          <p:cNvGrpSpPr/>
          <p:nvPr/>
        </p:nvGrpSpPr>
        <p:grpSpPr>
          <a:xfrm>
            <a:off x="5216525" y="542290"/>
            <a:ext cx="631190" cy="631190"/>
            <a:chOff x="7978" y="1719"/>
            <a:chExt cx="994" cy="994"/>
          </a:xfrm>
        </p:grpSpPr>
        <p:sp>
          <p:nvSpPr>
            <p:cNvPr id="12" name="椭圆 11"/>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13" name="文本框 12"/>
            <p:cNvSpPr txBox="1"/>
            <p:nvPr/>
          </p:nvSpPr>
          <p:spPr>
            <a:xfrm>
              <a:off x="8215" y="1802"/>
              <a:ext cx="530" cy="725"/>
            </a:xfrm>
            <a:prstGeom prst="rect">
              <a:avLst/>
            </a:prstGeom>
            <a:noFill/>
          </p:spPr>
          <p:txBody>
            <a:bodyPr wrap="square" rtlCol="0">
              <a:spAutoFit/>
            </a:bodyPr>
            <a:p>
              <a:r>
                <a:rPr lang="en-US" altLang="zh-CN" sz="2400"/>
                <a:t>1</a:t>
              </a:r>
              <a:endParaRPr lang="en-US" altLang="zh-CN" sz="2400"/>
            </a:p>
          </p:txBody>
        </p:sp>
      </p:grpSp>
      <p:grpSp>
        <p:nvGrpSpPr>
          <p:cNvPr id="56" name="组合 55"/>
          <p:cNvGrpSpPr/>
          <p:nvPr/>
        </p:nvGrpSpPr>
        <p:grpSpPr>
          <a:xfrm>
            <a:off x="5216525" y="1699895"/>
            <a:ext cx="631190" cy="631190"/>
            <a:chOff x="7978" y="1719"/>
            <a:chExt cx="994" cy="994"/>
          </a:xfrm>
        </p:grpSpPr>
        <p:sp>
          <p:nvSpPr>
            <p:cNvPr id="57" name="椭圆 5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58" name="文本框 57"/>
            <p:cNvSpPr txBox="1"/>
            <p:nvPr/>
          </p:nvSpPr>
          <p:spPr>
            <a:xfrm>
              <a:off x="8215" y="1802"/>
              <a:ext cx="530" cy="725"/>
            </a:xfrm>
            <a:prstGeom prst="rect">
              <a:avLst/>
            </a:prstGeom>
            <a:noFill/>
          </p:spPr>
          <p:txBody>
            <a:bodyPr wrap="square" rtlCol="0">
              <a:spAutoFit/>
            </a:bodyPr>
            <a:p>
              <a:r>
                <a:rPr lang="en-US" altLang="zh-CN" sz="2400"/>
                <a:t>2</a:t>
              </a:r>
              <a:endParaRPr lang="en-US" altLang="zh-CN" sz="2400"/>
            </a:p>
          </p:txBody>
        </p:sp>
      </p:grpSp>
      <p:grpSp>
        <p:nvGrpSpPr>
          <p:cNvPr id="59" name="组合 58"/>
          <p:cNvGrpSpPr/>
          <p:nvPr/>
        </p:nvGrpSpPr>
        <p:grpSpPr>
          <a:xfrm>
            <a:off x="4585335" y="2646680"/>
            <a:ext cx="631190" cy="631190"/>
            <a:chOff x="7978" y="1719"/>
            <a:chExt cx="994" cy="994"/>
          </a:xfrm>
        </p:grpSpPr>
        <p:sp>
          <p:nvSpPr>
            <p:cNvPr id="60" name="椭圆 59"/>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1" name="文本框 60"/>
            <p:cNvSpPr txBox="1"/>
            <p:nvPr/>
          </p:nvSpPr>
          <p:spPr>
            <a:xfrm>
              <a:off x="8215" y="1802"/>
              <a:ext cx="530" cy="725"/>
            </a:xfrm>
            <a:prstGeom prst="rect">
              <a:avLst/>
            </a:prstGeom>
            <a:noFill/>
          </p:spPr>
          <p:txBody>
            <a:bodyPr wrap="square" rtlCol="0">
              <a:spAutoFit/>
            </a:bodyPr>
            <a:p>
              <a:r>
                <a:rPr lang="en-US" altLang="zh-CN" sz="2400"/>
                <a:t>3</a:t>
              </a:r>
              <a:endParaRPr lang="en-US" altLang="zh-CN" sz="2400"/>
            </a:p>
          </p:txBody>
        </p:sp>
      </p:grpSp>
      <p:grpSp>
        <p:nvGrpSpPr>
          <p:cNvPr id="62" name="组合 61"/>
          <p:cNvGrpSpPr/>
          <p:nvPr/>
        </p:nvGrpSpPr>
        <p:grpSpPr>
          <a:xfrm>
            <a:off x="6102985" y="2655570"/>
            <a:ext cx="631190" cy="631190"/>
            <a:chOff x="7978" y="1719"/>
            <a:chExt cx="994" cy="994"/>
          </a:xfrm>
        </p:grpSpPr>
        <p:sp>
          <p:nvSpPr>
            <p:cNvPr id="63" name="椭圆 62"/>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4" name="文本框 63"/>
            <p:cNvSpPr txBox="1"/>
            <p:nvPr/>
          </p:nvSpPr>
          <p:spPr>
            <a:xfrm>
              <a:off x="8215" y="1802"/>
              <a:ext cx="530" cy="725"/>
            </a:xfrm>
            <a:prstGeom prst="rect">
              <a:avLst/>
            </a:prstGeom>
            <a:noFill/>
          </p:spPr>
          <p:txBody>
            <a:bodyPr wrap="square" rtlCol="0">
              <a:spAutoFit/>
            </a:bodyPr>
            <a:p>
              <a:r>
                <a:rPr lang="en-US" altLang="zh-CN" sz="2400"/>
                <a:t>4</a:t>
              </a:r>
              <a:endParaRPr lang="en-US" altLang="zh-CN" sz="2400"/>
            </a:p>
          </p:txBody>
        </p:sp>
      </p:grpSp>
      <p:grpSp>
        <p:nvGrpSpPr>
          <p:cNvPr id="66" name="组合 65"/>
          <p:cNvGrpSpPr/>
          <p:nvPr/>
        </p:nvGrpSpPr>
        <p:grpSpPr>
          <a:xfrm>
            <a:off x="5622290" y="3616960"/>
            <a:ext cx="631190" cy="631190"/>
            <a:chOff x="7978" y="1719"/>
            <a:chExt cx="994" cy="994"/>
          </a:xfrm>
        </p:grpSpPr>
        <p:sp>
          <p:nvSpPr>
            <p:cNvPr id="67" name="椭圆 6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8" name="文本框 67"/>
            <p:cNvSpPr txBox="1"/>
            <p:nvPr/>
          </p:nvSpPr>
          <p:spPr>
            <a:xfrm>
              <a:off x="8215" y="1802"/>
              <a:ext cx="530" cy="725"/>
            </a:xfrm>
            <a:prstGeom prst="rect">
              <a:avLst/>
            </a:prstGeom>
            <a:noFill/>
          </p:spPr>
          <p:txBody>
            <a:bodyPr wrap="square" rtlCol="0">
              <a:spAutoFit/>
            </a:bodyPr>
            <a:p>
              <a:r>
                <a:rPr lang="en-US" altLang="zh-CN" sz="2400"/>
                <a:t>5</a:t>
              </a:r>
              <a:endParaRPr lang="en-US" altLang="zh-CN" sz="2400"/>
            </a:p>
          </p:txBody>
        </p:sp>
      </p:grpSp>
      <p:grpSp>
        <p:nvGrpSpPr>
          <p:cNvPr id="69" name="组合 68"/>
          <p:cNvGrpSpPr/>
          <p:nvPr/>
        </p:nvGrpSpPr>
        <p:grpSpPr>
          <a:xfrm>
            <a:off x="6734175" y="3585845"/>
            <a:ext cx="631190" cy="631190"/>
            <a:chOff x="7978" y="1719"/>
            <a:chExt cx="994" cy="994"/>
          </a:xfrm>
        </p:grpSpPr>
        <p:sp>
          <p:nvSpPr>
            <p:cNvPr id="70" name="椭圆 69"/>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1" name="文本框 70"/>
            <p:cNvSpPr txBox="1"/>
            <p:nvPr/>
          </p:nvSpPr>
          <p:spPr>
            <a:xfrm>
              <a:off x="8215" y="1802"/>
              <a:ext cx="530" cy="725"/>
            </a:xfrm>
            <a:prstGeom prst="rect">
              <a:avLst/>
            </a:prstGeom>
            <a:noFill/>
          </p:spPr>
          <p:txBody>
            <a:bodyPr wrap="square" rtlCol="0">
              <a:spAutoFit/>
            </a:bodyPr>
            <a:p>
              <a:r>
                <a:rPr lang="en-US" altLang="zh-CN" sz="2400"/>
                <a:t>6</a:t>
              </a:r>
              <a:endParaRPr lang="en-US" altLang="zh-CN" sz="2400"/>
            </a:p>
          </p:txBody>
        </p:sp>
      </p:grpSp>
      <p:grpSp>
        <p:nvGrpSpPr>
          <p:cNvPr id="72" name="组合 71"/>
          <p:cNvGrpSpPr/>
          <p:nvPr/>
        </p:nvGrpSpPr>
        <p:grpSpPr>
          <a:xfrm>
            <a:off x="6102985" y="4696460"/>
            <a:ext cx="631190" cy="631190"/>
            <a:chOff x="7978" y="1719"/>
            <a:chExt cx="994" cy="994"/>
          </a:xfrm>
        </p:grpSpPr>
        <p:sp>
          <p:nvSpPr>
            <p:cNvPr id="73" name="椭圆 72"/>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4" name="文本框 73"/>
            <p:cNvSpPr txBox="1"/>
            <p:nvPr/>
          </p:nvSpPr>
          <p:spPr>
            <a:xfrm>
              <a:off x="8215" y="1802"/>
              <a:ext cx="530" cy="725"/>
            </a:xfrm>
            <a:prstGeom prst="rect">
              <a:avLst/>
            </a:prstGeom>
            <a:noFill/>
          </p:spPr>
          <p:txBody>
            <a:bodyPr wrap="square" rtlCol="0">
              <a:spAutoFit/>
            </a:bodyPr>
            <a:p>
              <a:r>
                <a:rPr lang="en-US" altLang="zh-CN" sz="2400"/>
                <a:t>7</a:t>
              </a:r>
              <a:endParaRPr lang="en-US" altLang="zh-CN" sz="2400"/>
            </a:p>
          </p:txBody>
        </p:sp>
      </p:grpSp>
      <p:grpSp>
        <p:nvGrpSpPr>
          <p:cNvPr id="76" name="组合 75"/>
          <p:cNvGrpSpPr/>
          <p:nvPr/>
        </p:nvGrpSpPr>
        <p:grpSpPr>
          <a:xfrm>
            <a:off x="4269105" y="4698365"/>
            <a:ext cx="631190" cy="631190"/>
            <a:chOff x="7978" y="1719"/>
            <a:chExt cx="994" cy="994"/>
          </a:xfrm>
        </p:grpSpPr>
        <p:sp>
          <p:nvSpPr>
            <p:cNvPr id="77" name="椭圆 7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8" name="文本框 77"/>
            <p:cNvSpPr txBox="1"/>
            <p:nvPr/>
          </p:nvSpPr>
          <p:spPr>
            <a:xfrm>
              <a:off x="8215" y="1802"/>
              <a:ext cx="530" cy="725"/>
            </a:xfrm>
            <a:prstGeom prst="rect">
              <a:avLst/>
            </a:prstGeom>
            <a:noFill/>
          </p:spPr>
          <p:txBody>
            <a:bodyPr wrap="square" rtlCol="0">
              <a:spAutoFit/>
            </a:bodyPr>
            <a:p>
              <a:r>
                <a:rPr lang="en-US" altLang="zh-CN" sz="2400"/>
                <a:t>8</a:t>
              </a:r>
              <a:endParaRPr lang="en-US" altLang="zh-CN" sz="2400"/>
            </a:p>
          </p:txBody>
        </p:sp>
      </p:grpSp>
      <p:cxnSp>
        <p:nvCxnSpPr>
          <p:cNvPr id="79" name="直接箭头连接符 78"/>
          <p:cNvCxnSpPr>
            <a:stCxn id="12" idx="4"/>
            <a:endCxn id="58" idx="0"/>
          </p:cNvCxnSpPr>
          <p:nvPr/>
        </p:nvCxnSpPr>
        <p:spPr>
          <a:xfrm>
            <a:off x="5532120" y="1173480"/>
            <a:ext cx="3175" cy="5791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0" name="直接箭头连接符 79"/>
          <p:cNvCxnSpPr>
            <a:stCxn id="57" idx="4"/>
          </p:cNvCxnSpPr>
          <p:nvPr/>
        </p:nvCxnSpPr>
        <p:spPr>
          <a:xfrm flipH="1">
            <a:off x="5095875" y="2331085"/>
            <a:ext cx="436245" cy="3987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1" name="直接箭头连接符 80"/>
          <p:cNvCxnSpPr>
            <a:stCxn id="57" idx="4"/>
            <a:endCxn id="64" idx="0"/>
          </p:cNvCxnSpPr>
          <p:nvPr/>
        </p:nvCxnSpPr>
        <p:spPr>
          <a:xfrm>
            <a:off x="5532120" y="2331085"/>
            <a:ext cx="889635" cy="377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2" name="直接箭头连接符 81"/>
          <p:cNvCxnSpPr>
            <a:stCxn id="63" idx="4"/>
          </p:cNvCxnSpPr>
          <p:nvPr/>
        </p:nvCxnSpPr>
        <p:spPr>
          <a:xfrm flipH="1">
            <a:off x="6148070" y="3286760"/>
            <a:ext cx="270510" cy="3746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3" name="直接箭头连接符 82"/>
          <p:cNvCxnSpPr>
            <a:stCxn id="63" idx="4"/>
            <a:endCxn id="71" idx="0"/>
          </p:cNvCxnSpPr>
          <p:nvPr/>
        </p:nvCxnSpPr>
        <p:spPr>
          <a:xfrm>
            <a:off x="6418580" y="3286760"/>
            <a:ext cx="634365" cy="3517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4" name="直接箭头连接符 83"/>
          <p:cNvCxnSpPr>
            <a:stCxn id="67" idx="4"/>
            <a:endCxn id="74" idx="0"/>
          </p:cNvCxnSpPr>
          <p:nvPr/>
        </p:nvCxnSpPr>
        <p:spPr>
          <a:xfrm>
            <a:off x="5937885" y="4248150"/>
            <a:ext cx="483870" cy="5010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5" name="直接箭头连接符 84"/>
          <p:cNvCxnSpPr>
            <a:stCxn id="70" idx="4"/>
          </p:cNvCxnSpPr>
          <p:nvPr/>
        </p:nvCxnSpPr>
        <p:spPr>
          <a:xfrm flipH="1">
            <a:off x="6388735" y="4217035"/>
            <a:ext cx="661035" cy="4514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6" name="直接箭头连接符 85"/>
          <p:cNvCxnSpPr>
            <a:stCxn id="60" idx="4"/>
            <a:endCxn id="77" idx="0"/>
          </p:cNvCxnSpPr>
          <p:nvPr/>
        </p:nvCxnSpPr>
        <p:spPr>
          <a:xfrm flipH="1">
            <a:off x="4584700" y="3277870"/>
            <a:ext cx="316230" cy="142049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7" name="曲线连接符 86"/>
          <p:cNvCxnSpPr>
            <a:stCxn id="12" idx="2"/>
            <a:endCxn id="77" idx="2"/>
          </p:cNvCxnSpPr>
          <p:nvPr/>
        </p:nvCxnSpPr>
        <p:spPr>
          <a:xfrm rot="10800000" flipV="1">
            <a:off x="4269105" y="857250"/>
            <a:ext cx="947420" cy="4156075"/>
          </a:xfrm>
          <a:prstGeom prst="curvedConnector3">
            <a:avLst>
              <a:gd name="adj1" fmla="val 125134"/>
            </a:avLst>
          </a:prstGeom>
          <a:ln>
            <a:tailEnd type="arrow"/>
          </a:ln>
        </p:spPr>
        <p:style>
          <a:lnRef idx="2">
            <a:schemeClr val="accent1"/>
          </a:lnRef>
          <a:fillRef idx="0">
            <a:srgbClr val="FFFFFF"/>
          </a:fillRef>
          <a:effectRef idx="0">
            <a:srgbClr val="FFFFFF"/>
          </a:effectRef>
          <a:fontRef idx="minor">
            <a:schemeClr val="tx1"/>
          </a:fontRef>
        </p:style>
      </p:cxnSp>
      <p:cxnSp>
        <p:nvCxnSpPr>
          <p:cNvPr id="88" name="曲线连接符 87"/>
          <p:cNvCxnSpPr>
            <a:stCxn id="73" idx="6"/>
            <a:endCxn id="12" idx="6"/>
          </p:cNvCxnSpPr>
          <p:nvPr/>
        </p:nvCxnSpPr>
        <p:spPr>
          <a:xfrm flipH="1" flipV="1">
            <a:off x="5847715" y="857885"/>
            <a:ext cx="886460" cy="4154170"/>
          </a:xfrm>
          <a:prstGeom prst="curvedConnector3">
            <a:avLst>
              <a:gd name="adj1" fmla="val -128581"/>
            </a:avLst>
          </a:prstGeom>
          <a:ln>
            <a:tailEnd type="arrow"/>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4314825" y="1798320"/>
            <a:ext cx="826135" cy="553085"/>
          </a:xfrm>
          <a:prstGeom prst="rect">
            <a:avLst/>
          </a:prstGeom>
          <a:noFill/>
        </p:spPr>
        <p:txBody>
          <a:bodyPr wrap="square" rtlCol="0">
            <a:spAutoFit/>
          </a:bodyPr>
          <a:p>
            <a:r>
              <a:rPr lang="en-US" altLang="zh-CN" sz="3000"/>
              <a:t>R3</a:t>
            </a:r>
            <a:endParaRPr lang="en-US" altLang="zh-CN" sz="3000"/>
          </a:p>
        </p:txBody>
      </p:sp>
      <p:sp>
        <p:nvSpPr>
          <p:cNvPr id="4" name="文本框 3"/>
          <p:cNvSpPr txBox="1"/>
          <p:nvPr/>
        </p:nvSpPr>
        <p:spPr>
          <a:xfrm>
            <a:off x="6395085" y="1623060"/>
            <a:ext cx="826135" cy="553085"/>
          </a:xfrm>
          <a:prstGeom prst="rect">
            <a:avLst/>
          </a:prstGeom>
          <a:noFill/>
        </p:spPr>
        <p:txBody>
          <a:bodyPr wrap="square" rtlCol="0">
            <a:spAutoFit/>
          </a:bodyPr>
          <a:p>
            <a:r>
              <a:rPr lang="en-US" altLang="zh-CN" sz="3000"/>
              <a:t>R2</a:t>
            </a:r>
            <a:endParaRPr lang="en-US" altLang="zh-CN" sz="3000"/>
          </a:p>
        </p:txBody>
      </p:sp>
      <p:sp>
        <p:nvSpPr>
          <p:cNvPr id="5" name="文本框 4"/>
          <p:cNvSpPr txBox="1"/>
          <p:nvPr/>
        </p:nvSpPr>
        <p:spPr>
          <a:xfrm>
            <a:off x="6148070" y="3865880"/>
            <a:ext cx="826135" cy="553085"/>
          </a:xfrm>
          <a:prstGeom prst="rect">
            <a:avLst/>
          </a:prstGeom>
          <a:noFill/>
        </p:spPr>
        <p:txBody>
          <a:bodyPr wrap="square" rtlCol="0">
            <a:spAutoFit/>
          </a:bodyPr>
          <a:p>
            <a:r>
              <a:rPr lang="en-US" altLang="zh-CN" sz="3000"/>
              <a:t>R1</a:t>
            </a:r>
            <a:endParaRPr lang="en-US" altLang="zh-CN" sz="3000"/>
          </a:p>
        </p:txBody>
      </p:sp>
      <p:sp>
        <p:nvSpPr>
          <p:cNvPr id="8" name="文本框 7"/>
          <p:cNvSpPr txBox="1"/>
          <p:nvPr/>
        </p:nvSpPr>
        <p:spPr>
          <a:xfrm>
            <a:off x="8166735" y="1899920"/>
            <a:ext cx="826135" cy="553085"/>
          </a:xfrm>
          <a:prstGeom prst="rect">
            <a:avLst/>
          </a:prstGeom>
          <a:noFill/>
        </p:spPr>
        <p:txBody>
          <a:bodyPr wrap="square" rtlCol="0">
            <a:spAutoFit/>
          </a:bodyPr>
          <a:p>
            <a:r>
              <a:rPr lang="en-US" altLang="zh-CN" sz="3000"/>
              <a:t>R4</a:t>
            </a:r>
            <a:endParaRPr lang="en-US" altLang="zh-CN" sz="3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332676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采用基本路径测试法设计测试用例，主要包括以下四个</a:t>
            </a:r>
            <a:r>
              <a:rPr kumimoji="1" lang="zh-CN" altLang="en-US" sz="2800" dirty="0">
                <a:latin typeface="微软雅黑" charset="0"/>
                <a:ea typeface="微软雅黑" charset="0"/>
                <a:cs typeface="+mn-ea"/>
                <a:sym typeface="+mn-ea"/>
              </a:rPr>
              <a:t>步骤：</a:t>
            </a:r>
            <a:endParaRPr kumimoji="1" lang="en-US" altLang="zh-CN" sz="2800" dirty="0">
              <a:latin typeface="微软雅黑" charset="0"/>
              <a:ea typeface="微软雅黑" charset="0"/>
              <a:cs typeface="+mn-ea"/>
              <a:sym typeface="+mn-ea"/>
            </a:endParaRPr>
          </a:p>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a:t>
            </a:r>
            <a:r>
              <a:rPr kumimoji="1" lang="en-US" altLang="zh-CN" sz="2800" dirty="0">
                <a:latin typeface="微软雅黑" charset="0"/>
                <a:ea typeface="微软雅黑" charset="0"/>
                <a:cs typeface="+mn-ea"/>
                <a:sym typeface="+mn-ea"/>
              </a:rPr>
              <a:t>1</a:t>
            </a:r>
            <a:r>
              <a:rPr kumimoji="1" lang="zh-CN" altLang="en-US" sz="2800" dirty="0">
                <a:latin typeface="微软雅黑" charset="0"/>
                <a:ea typeface="微软雅黑" charset="0"/>
                <a:cs typeface="+mn-ea"/>
                <a:sym typeface="+mn-ea"/>
              </a:rPr>
              <a:t>）以详细设计或源代码作为基础，导出程序控制</a:t>
            </a:r>
            <a:r>
              <a:rPr kumimoji="1" lang="zh-CN" altLang="en-US" sz="2800" dirty="0">
                <a:latin typeface="微软雅黑" charset="0"/>
                <a:ea typeface="微软雅黑" charset="0"/>
                <a:cs typeface="+mn-ea"/>
                <a:sym typeface="+mn-ea"/>
              </a:rPr>
              <a:t>流图；</a:t>
            </a:r>
            <a:endParaRPr kumimoji="1" lang="zh-CN" altLang="en-US" sz="2800" dirty="0">
              <a:latin typeface="微软雅黑" charset="0"/>
              <a:ea typeface="微软雅黑" charset="0"/>
              <a:cs typeface="+mn-ea"/>
              <a:sym typeface="+mn-ea"/>
            </a:endParaRPr>
          </a:p>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3000" dirty="0">
                <a:solidFill>
                  <a:schemeClr val="accent5"/>
                </a:solidFill>
                <a:latin typeface="微软雅黑" charset="0"/>
                <a:ea typeface="微软雅黑" charset="0"/>
                <a:cs typeface="+mn-ea"/>
                <a:sym typeface="+mn-ea"/>
              </a:rPr>
              <a:t>（</a:t>
            </a:r>
            <a:r>
              <a:rPr kumimoji="1" lang="en-US" altLang="zh-CN" sz="3000" dirty="0">
                <a:solidFill>
                  <a:schemeClr val="accent5"/>
                </a:solidFill>
                <a:latin typeface="微软雅黑" charset="0"/>
                <a:ea typeface="微软雅黑" charset="0"/>
                <a:cs typeface="+mn-ea"/>
                <a:sym typeface="+mn-ea"/>
              </a:rPr>
              <a:t>2</a:t>
            </a:r>
            <a:r>
              <a:rPr kumimoji="1" lang="zh-CN" altLang="en-US" sz="3000" dirty="0">
                <a:solidFill>
                  <a:schemeClr val="accent5"/>
                </a:solidFill>
                <a:latin typeface="微软雅黑" charset="0"/>
                <a:ea typeface="微软雅黑" charset="0"/>
                <a:cs typeface="+mn-ea"/>
                <a:sym typeface="+mn-ea"/>
              </a:rPr>
              <a:t>）计算程序控制流图的环路复杂度</a:t>
            </a:r>
            <a:r>
              <a:rPr kumimoji="1" lang="zh-CN" altLang="en-US" sz="2800" dirty="0">
                <a:latin typeface="微软雅黑" charset="0"/>
                <a:ea typeface="微软雅黑" charset="0"/>
                <a:cs typeface="+mn-ea"/>
                <a:sym typeface="+mn-ea"/>
              </a:rPr>
              <a:t>；</a:t>
            </a:r>
            <a:endParaRPr kumimoji="1" lang="zh-CN" altLang="en-US" sz="2800" dirty="0">
              <a:latin typeface="微软雅黑" charset="0"/>
              <a:ea typeface="微软雅黑" charset="0"/>
              <a:cs typeface="+mn-ea"/>
              <a:sym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69405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程序控制流图的环路复杂度计算方法（三种）：</a:t>
            </a:r>
            <a:endParaRPr kumimoji="1" lang="en-US" altLang="zh-CN" sz="2800" dirty="0">
              <a:latin typeface="微软雅黑" charset="0"/>
              <a:ea typeface="微软雅黑" charset="0"/>
              <a:cs typeface="+mn-ea"/>
              <a:sym typeface="+mn-ea"/>
            </a:endParaRPr>
          </a:p>
        </p:txBody>
      </p:sp>
      <p:sp>
        <p:nvSpPr>
          <p:cNvPr id="3" name="文本框 2"/>
          <p:cNvSpPr txBox="1"/>
          <p:nvPr/>
        </p:nvSpPr>
        <p:spPr>
          <a:xfrm>
            <a:off x="1647190" y="1691005"/>
            <a:ext cx="8386445" cy="3969385"/>
          </a:xfrm>
          <a:prstGeom prst="rect">
            <a:avLst/>
          </a:prstGeom>
          <a:noFill/>
        </p:spPr>
        <p:txBody>
          <a:bodyPr wrap="square" rtlCol="0" anchor="t">
            <a:spAutoFit/>
          </a:bodyPr>
          <a:p>
            <a:pPr marL="971550" lvl="1" indent="-514350" eaLnBrk="1" hangingPunct="1">
              <a:lnSpc>
                <a:spcPct val="150000"/>
              </a:lnSpc>
              <a:buFont typeface="+mj-ea"/>
              <a:buAutoNum type="circleNumDbPlain"/>
            </a:pPr>
            <a:r>
              <a:rPr lang="en-US" altLang="zh-CN" sz="2800" dirty="0">
                <a:latin typeface="微软雅黑" charset="0"/>
                <a:ea typeface="微软雅黑" charset="0"/>
                <a:cs typeface="微软雅黑" charset="0"/>
                <a:sym typeface="+mn-ea"/>
              </a:rPr>
              <a:t>V</a:t>
            </a:r>
            <a:r>
              <a:rPr lang="zh-CN" altLang="en-US" sz="2800" dirty="0">
                <a:latin typeface="微软雅黑" charset="0"/>
                <a:ea typeface="微软雅黑" charset="0"/>
                <a:cs typeface="微软雅黑" charset="0"/>
                <a:sym typeface="+mn-ea"/>
              </a:rPr>
              <a:t>（</a:t>
            </a:r>
            <a:r>
              <a:rPr lang="en-US" altLang="zh-CN" sz="2800" dirty="0">
                <a:latin typeface="微软雅黑" charset="0"/>
                <a:ea typeface="微软雅黑" charset="0"/>
                <a:cs typeface="微软雅黑" charset="0"/>
                <a:sym typeface="+mn-ea"/>
              </a:rPr>
              <a:t>G</a:t>
            </a:r>
            <a:r>
              <a:rPr lang="zh-CN" altLang="en-US" sz="2800" dirty="0">
                <a:latin typeface="微软雅黑" charset="0"/>
                <a:ea typeface="微软雅黑" charset="0"/>
                <a:cs typeface="微软雅黑" charset="0"/>
                <a:sym typeface="+mn-ea"/>
              </a:rPr>
              <a:t>）</a:t>
            </a:r>
            <a:r>
              <a:rPr lang="en-US" altLang="zh-CN" sz="2800" dirty="0">
                <a:latin typeface="微软雅黑" charset="0"/>
                <a:ea typeface="微软雅黑" charset="0"/>
                <a:cs typeface="微软雅黑" charset="0"/>
                <a:sym typeface="+mn-ea"/>
              </a:rPr>
              <a:t>= E</a:t>
            </a:r>
            <a:r>
              <a:rPr lang="en-US" altLang="en-US" sz="2800" dirty="0">
                <a:latin typeface="微软雅黑" charset="0"/>
                <a:ea typeface="微软雅黑" charset="0"/>
                <a:cs typeface="微软雅黑" charset="0"/>
                <a:sym typeface="+mn-ea"/>
              </a:rPr>
              <a:t>–N</a:t>
            </a:r>
            <a:r>
              <a:rPr lang="en-US" altLang="zh-CN" sz="2800" dirty="0">
                <a:latin typeface="微软雅黑" charset="0"/>
                <a:ea typeface="微软雅黑" charset="0"/>
                <a:cs typeface="微软雅黑" charset="0"/>
                <a:sym typeface="+mn-ea"/>
              </a:rPr>
              <a:t> + 2</a:t>
            </a:r>
            <a:r>
              <a:rPr lang="zh-CN" altLang="en-US" sz="2800" dirty="0">
                <a:latin typeface="微软雅黑" charset="0"/>
                <a:ea typeface="微软雅黑" charset="0"/>
                <a:cs typeface="微软雅黑" charset="0"/>
                <a:sym typeface="+mn-ea"/>
              </a:rPr>
              <a:t>；</a:t>
            </a:r>
            <a:endParaRPr lang="zh-CN" altLang="en-US" sz="2800" dirty="0">
              <a:latin typeface="微软雅黑" charset="0"/>
              <a:ea typeface="微软雅黑" charset="0"/>
              <a:cs typeface="微软雅黑" charset="0"/>
            </a:endParaRPr>
          </a:p>
          <a:p>
            <a:pPr lvl="2" indent="0" eaLnBrk="1" hangingPunct="1">
              <a:lnSpc>
                <a:spcPct val="150000"/>
              </a:lnSpc>
              <a:buClr>
                <a:srgbClr val="FF9900"/>
              </a:buClr>
              <a:buSzPct val="105000"/>
              <a:buFont typeface="+mj-ea"/>
              <a:buNone/>
            </a:pPr>
            <a:r>
              <a:rPr lang="en-US" altLang="zh-CN" sz="2800" dirty="0">
                <a:latin typeface="微软雅黑" charset="0"/>
                <a:ea typeface="微软雅黑" charset="0"/>
                <a:cs typeface="微软雅黑" charset="0"/>
                <a:sym typeface="+mn-ea"/>
              </a:rPr>
              <a:t>E</a:t>
            </a:r>
            <a:r>
              <a:rPr lang="zh-CN" altLang="en-US" sz="2800" dirty="0">
                <a:latin typeface="微软雅黑" charset="0"/>
                <a:ea typeface="微软雅黑" charset="0"/>
                <a:cs typeface="微软雅黑" charset="0"/>
                <a:sym typeface="+mn-ea"/>
              </a:rPr>
              <a:t>：控制流图的边数，</a:t>
            </a:r>
            <a:r>
              <a:rPr lang="en-US" altLang="zh-CN" sz="2800" dirty="0">
                <a:latin typeface="微软雅黑" charset="0"/>
                <a:ea typeface="微软雅黑" charset="0"/>
                <a:cs typeface="微软雅黑" charset="0"/>
                <a:sym typeface="+mn-ea"/>
              </a:rPr>
              <a:t>N</a:t>
            </a:r>
            <a:r>
              <a:rPr lang="zh-CN" altLang="en-US" sz="2800" dirty="0">
                <a:latin typeface="微软雅黑" charset="0"/>
                <a:ea typeface="微软雅黑" charset="0"/>
                <a:cs typeface="微软雅黑" charset="0"/>
                <a:sym typeface="+mn-ea"/>
              </a:rPr>
              <a:t>：图</a:t>
            </a:r>
            <a:r>
              <a:rPr lang="zh-CN" altLang="en-US" sz="2800" dirty="0">
                <a:latin typeface="微软雅黑" charset="0"/>
                <a:ea typeface="微软雅黑" charset="0"/>
                <a:cs typeface="微软雅黑" charset="0"/>
                <a:sym typeface="+mn-ea"/>
              </a:rPr>
              <a:t>的节点数</a:t>
            </a:r>
            <a:endParaRPr lang="zh-CN" altLang="en-US" sz="2800" dirty="0">
              <a:latin typeface="微软雅黑" charset="0"/>
              <a:ea typeface="微软雅黑" charset="0"/>
              <a:cs typeface="微软雅黑" charset="0"/>
              <a:sym typeface="+mn-ea"/>
            </a:endParaRPr>
          </a:p>
          <a:p>
            <a:pPr lvl="2" indent="0" eaLnBrk="1" hangingPunct="1">
              <a:lnSpc>
                <a:spcPct val="150000"/>
              </a:lnSpc>
              <a:buClr>
                <a:srgbClr val="FF9900"/>
              </a:buClr>
              <a:buSzPct val="105000"/>
              <a:buFont typeface="+mj-ea"/>
              <a:buNone/>
            </a:pPr>
            <a:endParaRPr lang="zh-CN" altLang="en-US" sz="2800" dirty="0">
              <a:latin typeface="微软雅黑" charset="0"/>
              <a:ea typeface="微软雅黑" charset="0"/>
              <a:cs typeface="微软雅黑" charset="0"/>
            </a:endParaRPr>
          </a:p>
          <a:p>
            <a:pPr marL="971550" lvl="1" indent="-514350" eaLnBrk="1" hangingPunct="1">
              <a:lnSpc>
                <a:spcPct val="150000"/>
              </a:lnSpc>
              <a:buFont typeface="+mj-ea"/>
              <a:buAutoNum type="circleNumDbPlain"/>
            </a:pPr>
            <a:r>
              <a:rPr lang="en-US" altLang="zh-CN" sz="2800" dirty="0">
                <a:latin typeface="微软雅黑" charset="0"/>
                <a:ea typeface="微软雅黑" charset="0"/>
                <a:cs typeface="微软雅黑" charset="0"/>
                <a:sym typeface="+mn-ea"/>
              </a:rPr>
              <a:t>V</a:t>
            </a:r>
            <a:r>
              <a:rPr lang="zh-CN" altLang="en-US" sz="2800" dirty="0">
                <a:latin typeface="微软雅黑" charset="0"/>
                <a:ea typeface="微软雅黑" charset="0"/>
                <a:cs typeface="微软雅黑" charset="0"/>
                <a:sym typeface="+mn-ea"/>
              </a:rPr>
              <a:t>（</a:t>
            </a:r>
            <a:r>
              <a:rPr lang="en-US" altLang="zh-CN" sz="2800" dirty="0">
                <a:latin typeface="微软雅黑" charset="0"/>
                <a:ea typeface="微软雅黑" charset="0"/>
                <a:cs typeface="微软雅黑" charset="0"/>
                <a:sym typeface="+mn-ea"/>
              </a:rPr>
              <a:t>G</a:t>
            </a:r>
            <a:r>
              <a:rPr lang="zh-CN" altLang="en-US" sz="2800" dirty="0">
                <a:latin typeface="微软雅黑" charset="0"/>
                <a:ea typeface="微软雅黑" charset="0"/>
                <a:cs typeface="微软雅黑" charset="0"/>
                <a:sym typeface="+mn-ea"/>
              </a:rPr>
              <a:t>）</a:t>
            </a:r>
            <a:r>
              <a:rPr lang="en-US" altLang="zh-CN" sz="2800" dirty="0">
                <a:latin typeface="微软雅黑" charset="0"/>
                <a:ea typeface="微软雅黑" charset="0"/>
                <a:cs typeface="微软雅黑" charset="0"/>
                <a:sym typeface="+mn-ea"/>
              </a:rPr>
              <a:t>= P + 1</a:t>
            </a:r>
            <a:r>
              <a:rPr lang="zh-CN" altLang="en-US" sz="2800" dirty="0">
                <a:latin typeface="微软雅黑" charset="0"/>
                <a:ea typeface="微软雅黑" charset="0"/>
                <a:cs typeface="微软雅黑" charset="0"/>
                <a:sym typeface="+mn-ea"/>
              </a:rPr>
              <a:t>；</a:t>
            </a:r>
            <a:r>
              <a:rPr lang="en-US" altLang="zh-CN" sz="2800" dirty="0">
                <a:latin typeface="微软雅黑" charset="0"/>
                <a:ea typeface="微软雅黑" charset="0"/>
                <a:cs typeface="微软雅黑" charset="0"/>
                <a:sym typeface="+mn-ea"/>
              </a:rPr>
              <a:t>P</a:t>
            </a:r>
            <a:r>
              <a:rPr lang="zh-CN" altLang="en-US" sz="2800" dirty="0">
                <a:latin typeface="微软雅黑" charset="0"/>
                <a:ea typeface="微软雅黑" charset="0"/>
                <a:cs typeface="微软雅黑" charset="0"/>
                <a:sym typeface="+mn-ea"/>
              </a:rPr>
              <a:t>是图</a:t>
            </a:r>
            <a:r>
              <a:rPr lang="en-US" altLang="zh-CN" sz="2800" dirty="0">
                <a:latin typeface="微软雅黑" charset="0"/>
                <a:ea typeface="微软雅黑" charset="0"/>
                <a:cs typeface="微软雅黑" charset="0"/>
                <a:sym typeface="+mn-ea"/>
              </a:rPr>
              <a:t>G</a:t>
            </a:r>
            <a:r>
              <a:rPr lang="zh-CN" altLang="en-US" sz="2800" dirty="0">
                <a:latin typeface="微软雅黑" charset="0"/>
                <a:ea typeface="微软雅黑" charset="0"/>
                <a:cs typeface="微软雅黑" charset="0"/>
                <a:sym typeface="+mn-ea"/>
              </a:rPr>
              <a:t>中</a:t>
            </a:r>
            <a:r>
              <a:rPr lang="zh-CN" altLang="en-US" sz="2800" dirty="0">
                <a:solidFill>
                  <a:srgbClr val="FF0000"/>
                </a:solidFill>
                <a:latin typeface="微软雅黑" charset="0"/>
                <a:ea typeface="微软雅黑" charset="0"/>
                <a:cs typeface="微软雅黑" charset="0"/>
                <a:sym typeface="+mn-ea"/>
              </a:rPr>
              <a:t>判定节点</a:t>
            </a:r>
            <a:r>
              <a:rPr lang="zh-CN" altLang="en-US" sz="2800" dirty="0">
                <a:latin typeface="微软雅黑" charset="0"/>
                <a:ea typeface="微软雅黑" charset="0"/>
                <a:cs typeface="微软雅黑" charset="0"/>
                <a:sym typeface="+mn-ea"/>
              </a:rPr>
              <a:t>的数量</a:t>
            </a:r>
            <a:endParaRPr lang="zh-CN" altLang="en-US" sz="2800" dirty="0">
              <a:latin typeface="微软雅黑" charset="0"/>
              <a:ea typeface="微软雅黑" charset="0"/>
              <a:cs typeface="微软雅黑" charset="0"/>
              <a:sym typeface="+mn-ea"/>
            </a:endParaRPr>
          </a:p>
          <a:p>
            <a:pPr marL="971550" lvl="1" indent="-514350" eaLnBrk="1" hangingPunct="1">
              <a:lnSpc>
                <a:spcPct val="150000"/>
              </a:lnSpc>
              <a:buFont typeface="+mj-ea"/>
              <a:buAutoNum type="circleNumDbPlain"/>
            </a:pPr>
            <a:endParaRPr lang="zh-CN" altLang="en-US" sz="2800" dirty="0">
              <a:latin typeface="微软雅黑" charset="0"/>
              <a:ea typeface="微软雅黑" charset="0"/>
              <a:cs typeface="微软雅黑" charset="0"/>
              <a:sym typeface="+mn-ea"/>
            </a:endParaRPr>
          </a:p>
          <a:p>
            <a:pPr marL="971550" lvl="1" indent="-514350" eaLnBrk="1" hangingPunct="1">
              <a:lnSpc>
                <a:spcPct val="150000"/>
              </a:lnSpc>
              <a:buFont typeface="+mj-ea"/>
              <a:buAutoNum type="circleNumDbPlain"/>
            </a:pPr>
            <a:r>
              <a:rPr lang="zh-CN" altLang="en-US" sz="2800" dirty="0">
                <a:latin typeface="微软雅黑" charset="0"/>
                <a:ea typeface="微软雅黑" charset="0"/>
                <a:cs typeface="微软雅黑" charset="0"/>
                <a:sym typeface="+mn-ea"/>
              </a:rPr>
              <a:t>程序图中</a:t>
            </a:r>
            <a:r>
              <a:rPr lang="zh-CN" altLang="en-US" sz="2800" dirty="0">
                <a:solidFill>
                  <a:srgbClr val="FF3300"/>
                </a:solidFill>
                <a:latin typeface="微软雅黑" charset="0"/>
                <a:ea typeface="微软雅黑" charset="0"/>
                <a:cs typeface="微软雅黑" charset="0"/>
                <a:sym typeface="+mn-ea"/>
              </a:rPr>
              <a:t>区域的数量</a:t>
            </a:r>
            <a:r>
              <a:rPr lang="zh-CN" altLang="en-US" sz="2800" dirty="0">
                <a:latin typeface="微软雅黑" charset="0"/>
                <a:ea typeface="微软雅黑" charset="0"/>
                <a:cs typeface="微软雅黑" charset="0"/>
                <a:sym typeface="+mn-ea"/>
              </a:rPr>
              <a:t>对应于环路的复杂性</a:t>
            </a:r>
            <a:endParaRPr lang="zh-CN" altLang="en-US" sz="2800" dirty="0">
              <a:latin typeface="微软雅黑" charset="0"/>
              <a:ea typeface="微软雅黑" charset="0"/>
              <a:cs typeface="微软雅黑"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linds(horizontal)">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xfrm>
            <a:off x="729933" y="1336675"/>
            <a:ext cx="8196262" cy="981075"/>
          </a:xfrm>
        </p:spPr>
        <p:txBody>
          <a:bodyPr vert="horz" wrap="square" lIns="91440" tIns="45720" rIns="91440" bIns="45720" anchor="b" anchorCtr="0"/>
          <a:p>
            <a:pPr eaLnBrk="1" hangingPunct="1"/>
            <a:r>
              <a:rPr lang="zh-CN" altLang="en-US" sz="4000" dirty="0">
                <a:solidFill>
                  <a:srgbClr val="9900CC"/>
                </a:solidFill>
              </a:rPr>
              <a:t>例：</a:t>
            </a:r>
            <a:r>
              <a:rPr lang="zh-CN" altLang="en-US" sz="3200" dirty="0">
                <a:solidFill>
                  <a:srgbClr val="FF0000"/>
                </a:solidFill>
              </a:rPr>
              <a:t>计算</a:t>
            </a:r>
            <a:r>
              <a:rPr lang="zh-CN" altLang="en-US" sz="3200" dirty="0">
                <a:solidFill>
                  <a:srgbClr val="FF0000"/>
                </a:solidFill>
              </a:rPr>
              <a:t>环路复杂度</a:t>
            </a:r>
            <a:endParaRPr lang="zh-CN" altLang="en-US" sz="3200" dirty="0">
              <a:solidFill>
                <a:srgbClr val="FF0000"/>
              </a:solidFill>
            </a:endParaRPr>
          </a:p>
        </p:txBody>
      </p:sp>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3" name="灯片编号占位符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68618" name="Freeform 6"/>
          <p:cNvSpPr/>
          <p:nvPr/>
        </p:nvSpPr>
        <p:spPr>
          <a:xfrm flipH="1">
            <a:off x="5313680" y="2926715"/>
            <a:ext cx="619125" cy="2103755"/>
          </a:xfrm>
          <a:custGeom>
            <a:avLst/>
            <a:gdLst>
              <a:gd name="txL" fmla="*/ 0 w 317"/>
              <a:gd name="txT" fmla="*/ 0 h 363"/>
              <a:gd name="txR" fmla="*/ 317 w 317"/>
              <a:gd name="txB" fmla="*/ 363 h 363"/>
            </a:gdLst>
            <a:ahLst/>
            <a:cxnLst>
              <a:cxn ang="0">
                <a:pos x="0" y="2147483646"/>
              </a:cxn>
              <a:cxn ang="0">
                <a:pos x="21" y="2147483646"/>
              </a:cxn>
              <a:cxn ang="0">
                <a:pos x="21" y="2147483646"/>
              </a:cxn>
              <a:cxn ang="0">
                <a:pos x="0" y="0"/>
              </a:cxn>
            </a:cxnLst>
            <a:rect l="txL" t="txT" r="txR" b="txB"/>
            <a:pathLst>
              <a:path w="317" h="363">
                <a:moveTo>
                  <a:pt x="0" y="363"/>
                </a:moveTo>
                <a:cubicBezTo>
                  <a:pt x="113" y="337"/>
                  <a:pt x="227" y="311"/>
                  <a:pt x="272" y="273"/>
                </a:cubicBezTo>
                <a:cubicBezTo>
                  <a:pt x="317" y="235"/>
                  <a:pt x="317" y="182"/>
                  <a:pt x="272" y="137"/>
                </a:cubicBezTo>
                <a:cubicBezTo>
                  <a:pt x="227" y="92"/>
                  <a:pt x="45" y="30"/>
                  <a:pt x="0" y="0"/>
                </a:cubicBezTo>
              </a:path>
            </a:pathLst>
          </a:custGeom>
          <a:noFill/>
          <a:ln w="28575" cap="flat" cmpd="sng">
            <a:solidFill>
              <a:schemeClr val="tx1">
                <a:alpha val="100000"/>
              </a:schemeClr>
            </a:solidFill>
            <a:prstDash val="solid"/>
            <a:round/>
            <a:headEnd type="none" w="med" len="med"/>
            <a:tailEnd type="triangle" w="lg" len="lg"/>
          </a:ln>
        </p:spPr>
        <p:txBody>
          <a:bodyPr/>
          <a:p>
            <a:endParaRPr lang="zh-CN" altLang="en-US"/>
          </a:p>
        </p:txBody>
      </p:sp>
      <p:sp>
        <p:nvSpPr>
          <p:cNvPr id="68619" name="Rectangle 7"/>
          <p:cNvSpPr/>
          <p:nvPr/>
        </p:nvSpPr>
        <p:spPr>
          <a:xfrm>
            <a:off x="5056505" y="3978910"/>
            <a:ext cx="980440" cy="52197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3</a:t>
            </a:r>
            <a:endParaRPr lang="en-US" altLang="zh-CN" sz="2400" b="1" dirty="0">
              <a:ea typeface="宋体" pitchFamily="2" charset="-122"/>
            </a:endParaRPr>
          </a:p>
        </p:txBody>
      </p:sp>
      <p:sp>
        <p:nvSpPr>
          <p:cNvPr id="68620" name="Oval 8"/>
          <p:cNvSpPr/>
          <p:nvPr/>
        </p:nvSpPr>
        <p:spPr>
          <a:xfrm>
            <a:off x="7199630" y="3769995"/>
            <a:ext cx="908050" cy="675005"/>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E</a:t>
            </a:r>
            <a:endParaRPr lang="en-US" altLang="zh-CN" sz="2400" b="1" dirty="0">
              <a:ea typeface="宋体" pitchFamily="2" charset="-122"/>
            </a:endParaRPr>
          </a:p>
        </p:txBody>
      </p:sp>
      <p:sp>
        <p:nvSpPr>
          <p:cNvPr id="68621" name="Oval 9"/>
          <p:cNvSpPr/>
          <p:nvPr/>
        </p:nvSpPr>
        <p:spPr>
          <a:xfrm>
            <a:off x="8769350" y="2341245"/>
            <a:ext cx="912495" cy="673100"/>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solidFill>
                  <a:schemeClr val="tx1"/>
                </a:solidFill>
                <a:ea typeface="宋体" pitchFamily="2" charset="-122"/>
              </a:rPr>
              <a:t>D</a:t>
            </a:r>
            <a:endParaRPr lang="en-US" altLang="zh-CN" sz="2400" b="1" dirty="0">
              <a:solidFill>
                <a:schemeClr val="tx1"/>
              </a:solidFill>
              <a:ea typeface="宋体" pitchFamily="2" charset="-122"/>
            </a:endParaRPr>
          </a:p>
        </p:txBody>
      </p:sp>
      <p:sp>
        <p:nvSpPr>
          <p:cNvPr id="68622" name="Oval 10"/>
          <p:cNvSpPr/>
          <p:nvPr/>
        </p:nvSpPr>
        <p:spPr>
          <a:xfrm>
            <a:off x="5939155" y="2472690"/>
            <a:ext cx="912495" cy="673100"/>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solidFill>
                  <a:schemeClr val="tx1"/>
                </a:solidFill>
                <a:ea typeface="宋体" pitchFamily="2" charset="-122"/>
              </a:rPr>
              <a:t>B</a:t>
            </a:r>
            <a:endParaRPr lang="en-US" altLang="zh-CN" sz="2400" b="1" dirty="0">
              <a:solidFill>
                <a:schemeClr val="tx1"/>
              </a:solidFill>
              <a:ea typeface="宋体" pitchFamily="2" charset="-122"/>
            </a:endParaRPr>
          </a:p>
        </p:txBody>
      </p:sp>
      <p:sp>
        <p:nvSpPr>
          <p:cNvPr id="68623" name="Oval 11"/>
          <p:cNvSpPr/>
          <p:nvPr/>
        </p:nvSpPr>
        <p:spPr>
          <a:xfrm>
            <a:off x="7199630" y="909955"/>
            <a:ext cx="908050" cy="673100"/>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solidFill>
                  <a:schemeClr val="tx1"/>
                </a:solidFill>
                <a:ea typeface="宋体" pitchFamily="2" charset="-122"/>
              </a:rPr>
              <a:t>A</a:t>
            </a:r>
            <a:endParaRPr lang="en-US" altLang="zh-CN" sz="2400" b="1" dirty="0">
              <a:solidFill>
                <a:schemeClr val="tx1"/>
              </a:solidFill>
              <a:ea typeface="宋体" pitchFamily="2" charset="-122"/>
            </a:endParaRPr>
          </a:p>
        </p:txBody>
      </p:sp>
      <p:sp>
        <p:nvSpPr>
          <p:cNvPr id="68624" name="Line 12"/>
          <p:cNvSpPr/>
          <p:nvPr/>
        </p:nvSpPr>
        <p:spPr>
          <a:xfrm flipH="1">
            <a:off x="6567170" y="1431925"/>
            <a:ext cx="787400" cy="1040130"/>
          </a:xfrm>
          <a:prstGeom prst="line">
            <a:avLst/>
          </a:prstGeom>
          <a:ln w="28575" cap="flat" cmpd="sng">
            <a:solidFill>
              <a:schemeClr val="tx1"/>
            </a:solidFill>
            <a:prstDash val="solid"/>
            <a:headEnd type="none" w="med" len="med"/>
            <a:tailEnd type="stealth" w="lg" len="lg"/>
          </a:ln>
        </p:spPr>
      </p:sp>
      <p:sp>
        <p:nvSpPr>
          <p:cNvPr id="68625" name="Line 13"/>
          <p:cNvSpPr/>
          <p:nvPr/>
        </p:nvSpPr>
        <p:spPr>
          <a:xfrm>
            <a:off x="7982585" y="1431925"/>
            <a:ext cx="1082675" cy="991870"/>
          </a:xfrm>
          <a:prstGeom prst="line">
            <a:avLst/>
          </a:prstGeom>
          <a:ln w="28575" cap="flat" cmpd="sng">
            <a:solidFill>
              <a:schemeClr val="tx1"/>
            </a:solidFill>
            <a:prstDash val="solid"/>
            <a:headEnd type="none" w="med" len="med"/>
            <a:tailEnd type="stealth" w="lg" len="lg"/>
          </a:ln>
        </p:spPr>
      </p:sp>
      <p:sp>
        <p:nvSpPr>
          <p:cNvPr id="68626" name="Line 14"/>
          <p:cNvSpPr/>
          <p:nvPr/>
        </p:nvSpPr>
        <p:spPr>
          <a:xfrm>
            <a:off x="6724015" y="3120390"/>
            <a:ext cx="787400" cy="649605"/>
          </a:xfrm>
          <a:prstGeom prst="line">
            <a:avLst/>
          </a:prstGeom>
          <a:ln w="28575" cap="flat" cmpd="sng">
            <a:solidFill>
              <a:schemeClr val="tx1"/>
            </a:solidFill>
            <a:prstDash val="solid"/>
            <a:headEnd type="none" w="med" len="med"/>
            <a:tailEnd type="stealth" w="lg" len="lg"/>
          </a:ln>
        </p:spPr>
      </p:sp>
      <p:sp>
        <p:nvSpPr>
          <p:cNvPr id="68627" name="Line 15"/>
          <p:cNvSpPr/>
          <p:nvPr/>
        </p:nvSpPr>
        <p:spPr>
          <a:xfrm flipH="1">
            <a:off x="7982585" y="2990850"/>
            <a:ext cx="1103630" cy="912495"/>
          </a:xfrm>
          <a:prstGeom prst="line">
            <a:avLst/>
          </a:prstGeom>
          <a:ln w="28575" cap="flat" cmpd="sng">
            <a:solidFill>
              <a:schemeClr val="tx1"/>
            </a:solidFill>
            <a:prstDash val="solid"/>
            <a:headEnd type="none" w="med" len="med"/>
            <a:tailEnd type="stealth" w="lg" len="lg"/>
          </a:ln>
        </p:spPr>
      </p:sp>
      <p:sp>
        <p:nvSpPr>
          <p:cNvPr id="68628" name="Oval 16"/>
          <p:cNvSpPr/>
          <p:nvPr/>
        </p:nvSpPr>
        <p:spPr>
          <a:xfrm>
            <a:off x="5939155" y="4944110"/>
            <a:ext cx="912495" cy="673100"/>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solidFill>
                  <a:schemeClr val="tx1"/>
                </a:solidFill>
                <a:ea typeface="宋体" pitchFamily="2" charset="-122"/>
              </a:rPr>
              <a:t>C</a:t>
            </a:r>
            <a:endParaRPr lang="en-US" altLang="zh-CN" sz="2400" b="1" dirty="0">
              <a:solidFill>
                <a:schemeClr val="tx1"/>
              </a:solidFill>
              <a:ea typeface="宋体" pitchFamily="2" charset="-122"/>
            </a:endParaRPr>
          </a:p>
        </p:txBody>
      </p:sp>
      <p:sp>
        <p:nvSpPr>
          <p:cNvPr id="68629" name="Oval 17"/>
          <p:cNvSpPr/>
          <p:nvPr/>
        </p:nvSpPr>
        <p:spPr>
          <a:xfrm>
            <a:off x="8769350" y="4944110"/>
            <a:ext cx="912495" cy="673100"/>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F</a:t>
            </a:r>
            <a:endParaRPr lang="en-US" altLang="zh-CN" sz="2400" b="1" dirty="0">
              <a:ea typeface="宋体" pitchFamily="2" charset="-122"/>
            </a:endParaRPr>
          </a:p>
        </p:txBody>
      </p:sp>
      <p:sp>
        <p:nvSpPr>
          <p:cNvPr id="68630" name="Oval 18"/>
          <p:cNvSpPr/>
          <p:nvPr/>
        </p:nvSpPr>
        <p:spPr>
          <a:xfrm>
            <a:off x="7354570" y="6113780"/>
            <a:ext cx="912495" cy="673100"/>
          </a:xfrm>
          <a:prstGeom prst="ellipse">
            <a:avLst/>
          </a:prstGeom>
          <a:solidFill>
            <a:schemeClr val="accent1"/>
          </a:solidFill>
          <a:ln w="2857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G</a:t>
            </a:r>
            <a:endParaRPr lang="en-US" altLang="zh-CN" sz="2400" b="1" dirty="0">
              <a:ea typeface="宋体" pitchFamily="2" charset="-122"/>
            </a:endParaRPr>
          </a:p>
        </p:txBody>
      </p:sp>
      <p:sp>
        <p:nvSpPr>
          <p:cNvPr id="68631" name="Line 19"/>
          <p:cNvSpPr/>
          <p:nvPr/>
        </p:nvSpPr>
        <p:spPr>
          <a:xfrm>
            <a:off x="7982585" y="4291965"/>
            <a:ext cx="944245" cy="781050"/>
          </a:xfrm>
          <a:prstGeom prst="line">
            <a:avLst/>
          </a:prstGeom>
          <a:ln w="28575" cap="flat" cmpd="sng">
            <a:solidFill>
              <a:schemeClr val="tx1"/>
            </a:solidFill>
            <a:prstDash val="solid"/>
            <a:headEnd type="none" w="med" len="med"/>
            <a:tailEnd type="triangle" w="med" len="med"/>
          </a:ln>
        </p:spPr>
      </p:sp>
      <p:sp>
        <p:nvSpPr>
          <p:cNvPr id="68632" name="Line 20"/>
          <p:cNvSpPr/>
          <p:nvPr/>
        </p:nvSpPr>
        <p:spPr>
          <a:xfrm>
            <a:off x="6724015" y="5462270"/>
            <a:ext cx="787400" cy="779145"/>
          </a:xfrm>
          <a:prstGeom prst="line">
            <a:avLst/>
          </a:prstGeom>
          <a:ln w="28575" cap="flat" cmpd="sng">
            <a:solidFill>
              <a:schemeClr val="tx1"/>
            </a:solidFill>
            <a:prstDash val="solid"/>
            <a:headEnd type="none" w="med" len="med"/>
            <a:tailEnd type="stealth" w="lg" len="lg"/>
          </a:ln>
        </p:spPr>
      </p:sp>
      <p:sp>
        <p:nvSpPr>
          <p:cNvPr id="68633" name="Line 21"/>
          <p:cNvSpPr/>
          <p:nvPr/>
        </p:nvSpPr>
        <p:spPr>
          <a:xfrm flipH="1">
            <a:off x="8141335" y="5462270"/>
            <a:ext cx="787400" cy="779145"/>
          </a:xfrm>
          <a:prstGeom prst="line">
            <a:avLst/>
          </a:prstGeom>
          <a:ln w="28575" cap="flat" cmpd="sng">
            <a:solidFill>
              <a:schemeClr val="tx1"/>
            </a:solidFill>
            <a:prstDash val="solid"/>
            <a:headEnd type="none" w="med" len="med"/>
            <a:tailEnd type="stealth" w="lg" len="lg"/>
          </a:ln>
        </p:spPr>
      </p:sp>
      <p:sp>
        <p:nvSpPr>
          <p:cNvPr id="68634" name="Line 22"/>
          <p:cNvSpPr/>
          <p:nvPr/>
        </p:nvSpPr>
        <p:spPr>
          <a:xfrm>
            <a:off x="6412230" y="3120390"/>
            <a:ext cx="0" cy="1823720"/>
          </a:xfrm>
          <a:prstGeom prst="line">
            <a:avLst/>
          </a:prstGeom>
          <a:ln w="28575" cap="flat" cmpd="sng">
            <a:solidFill>
              <a:schemeClr val="tx1"/>
            </a:solidFill>
            <a:prstDash val="solid"/>
            <a:headEnd type="none" w="med" len="med"/>
            <a:tailEnd type="stealth" w="lg" len="lg"/>
          </a:ln>
        </p:spPr>
      </p:sp>
      <p:sp>
        <p:nvSpPr>
          <p:cNvPr id="68635" name="Line 23"/>
          <p:cNvSpPr/>
          <p:nvPr/>
        </p:nvSpPr>
        <p:spPr>
          <a:xfrm>
            <a:off x="9242425" y="2990850"/>
            <a:ext cx="0" cy="1953260"/>
          </a:xfrm>
          <a:prstGeom prst="line">
            <a:avLst/>
          </a:prstGeom>
          <a:ln w="28575" cap="flat" cmpd="sng">
            <a:solidFill>
              <a:schemeClr val="tx1"/>
            </a:solidFill>
            <a:prstDash val="solid"/>
            <a:headEnd type="none" w="med" len="med"/>
            <a:tailEnd type="stealth" w="lg" len="lg"/>
          </a:ln>
        </p:spPr>
      </p:sp>
      <p:sp>
        <p:nvSpPr>
          <p:cNvPr id="68636" name="Rectangle 24"/>
          <p:cNvSpPr/>
          <p:nvPr/>
        </p:nvSpPr>
        <p:spPr>
          <a:xfrm>
            <a:off x="6724015" y="5332730"/>
            <a:ext cx="1099185" cy="52197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9</a:t>
            </a:r>
            <a:endParaRPr lang="en-US" altLang="zh-CN" sz="2400" b="1" dirty="0">
              <a:ea typeface="宋体" pitchFamily="2" charset="-122"/>
            </a:endParaRPr>
          </a:p>
        </p:txBody>
      </p:sp>
      <p:sp>
        <p:nvSpPr>
          <p:cNvPr id="68637" name="Rectangle 25"/>
          <p:cNvSpPr/>
          <p:nvPr/>
        </p:nvSpPr>
        <p:spPr>
          <a:xfrm>
            <a:off x="6724015" y="1692910"/>
            <a:ext cx="1099185" cy="52197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1</a:t>
            </a:r>
            <a:endParaRPr lang="en-US" altLang="zh-CN" sz="2400" b="1" dirty="0">
              <a:ea typeface="宋体" pitchFamily="2" charset="-122"/>
            </a:endParaRPr>
          </a:p>
        </p:txBody>
      </p:sp>
      <p:sp>
        <p:nvSpPr>
          <p:cNvPr id="68638" name="Rectangle 26"/>
          <p:cNvSpPr/>
          <p:nvPr/>
        </p:nvSpPr>
        <p:spPr>
          <a:xfrm>
            <a:off x="7511415" y="4551680"/>
            <a:ext cx="1099185" cy="52197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8</a:t>
            </a:r>
            <a:endParaRPr lang="en-US" altLang="zh-CN" sz="2400" b="1" dirty="0">
              <a:ea typeface="宋体" pitchFamily="2" charset="-122"/>
            </a:endParaRPr>
          </a:p>
        </p:txBody>
      </p:sp>
      <p:sp>
        <p:nvSpPr>
          <p:cNvPr id="68639" name="Rectangle 27"/>
          <p:cNvSpPr/>
          <p:nvPr/>
        </p:nvSpPr>
        <p:spPr>
          <a:xfrm>
            <a:off x="8926195" y="3642360"/>
            <a:ext cx="1099185" cy="52197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7</a:t>
            </a:r>
            <a:endParaRPr lang="en-US" altLang="zh-CN" sz="2400" b="1" dirty="0">
              <a:ea typeface="宋体" pitchFamily="2" charset="-122"/>
            </a:endParaRPr>
          </a:p>
        </p:txBody>
      </p:sp>
      <p:sp>
        <p:nvSpPr>
          <p:cNvPr id="68640" name="Rectangle 28"/>
          <p:cNvSpPr/>
          <p:nvPr/>
        </p:nvSpPr>
        <p:spPr>
          <a:xfrm>
            <a:off x="7827645" y="2990850"/>
            <a:ext cx="1099185" cy="52197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6</a:t>
            </a:r>
            <a:endParaRPr lang="en-US" altLang="zh-CN" sz="2400" b="1" dirty="0">
              <a:ea typeface="宋体" pitchFamily="2" charset="-122"/>
            </a:endParaRPr>
          </a:p>
        </p:txBody>
      </p:sp>
      <p:sp>
        <p:nvSpPr>
          <p:cNvPr id="68641" name="Rectangle 29"/>
          <p:cNvSpPr/>
          <p:nvPr/>
        </p:nvSpPr>
        <p:spPr>
          <a:xfrm>
            <a:off x="6567170" y="2863215"/>
            <a:ext cx="1099185" cy="520065"/>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5</a:t>
            </a:r>
            <a:endParaRPr lang="en-US" altLang="zh-CN" sz="2400" b="1" dirty="0">
              <a:ea typeface="宋体" pitchFamily="2" charset="-122"/>
            </a:endParaRPr>
          </a:p>
        </p:txBody>
      </p:sp>
      <p:sp>
        <p:nvSpPr>
          <p:cNvPr id="68642" name="Rectangle 30"/>
          <p:cNvSpPr/>
          <p:nvPr/>
        </p:nvSpPr>
        <p:spPr>
          <a:xfrm>
            <a:off x="5622925" y="3642360"/>
            <a:ext cx="1101090" cy="52197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4</a:t>
            </a:r>
            <a:endParaRPr lang="en-US" altLang="zh-CN" sz="2400" b="1" dirty="0">
              <a:ea typeface="宋体" pitchFamily="2" charset="-122"/>
            </a:endParaRPr>
          </a:p>
        </p:txBody>
      </p:sp>
      <p:sp>
        <p:nvSpPr>
          <p:cNvPr id="68643" name="Rectangle 31"/>
          <p:cNvSpPr/>
          <p:nvPr/>
        </p:nvSpPr>
        <p:spPr>
          <a:xfrm>
            <a:off x="7511415" y="1692910"/>
            <a:ext cx="1099185" cy="52197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2</a:t>
            </a:r>
            <a:endParaRPr lang="en-US" altLang="zh-CN" sz="2400" b="1" dirty="0">
              <a:ea typeface="宋体" pitchFamily="2" charset="-122"/>
            </a:endParaRPr>
          </a:p>
        </p:txBody>
      </p:sp>
      <p:sp>
        <p:nvSpPr>
          <p:cNvPr id="68644" name="Rectangle 32"/>
          <p:cNvSpPr/>
          <p:nvPr/>
        </p:nvSpPr>
        <p:spPr>
          <a:xfrm>
            <a:off x="7670800" y="5462270"/>
            <a:ext cx="1099185" cy="521970"/>
          </a:xfrm>
          <a:prstGeom prst="rect">
            <a:avLst/>
          </a:prstGeom>
          <a:noFill/>
          <a:ln w="9525">
            <a:noFill/>
          </a:ln>
        </p:spPr>
        <p:txBody>
          <a:bodyPr wrap="none" anchor="ctr" anchorCtr="0"/>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algn="ctr" eaLnBrk="1" hangingPunct="1">
              <a:lnSpc>
                <a:spcPct val="100000"/>
              </a:lnSpc>
              <a:spcBef>
                <a:spcPct val="0"/>
              </a:spcBef>
              <a:buClrTx/>
              <a:buSzTx/>
              <a:buFontTx/>
              <a:buNone/>
            </a:pPr>
            <a:r>
              <a:rPr lang="en-US" altLang="zh-CN" sz="2400" b="1" dirty="0">
                <a:ea typeface="宋体" pitchFamily="2" charset="-122"/>
              </a:rPr>
              <a:t>10</a:t>
            </a:r>
            <a:endParaRPr lang="en-US" altLang="zh-CN" sz="2400" b="1" dirty="0">
              <a:ea typeface="宋体" pitchFamily="2" charset="-122"/>
            </a:endParaRPr>
          </a:p>
        </p:txBody>
      </p:sp>
      <p:sp>
        <p:nvSpPr>
          <p:cNvPr id="68613" name="Text Box 33"/>
          <p:cNvSpPr txBox="1"/>
          <p:nvPr/>
        </p:nvSpPr>
        <p:spPr>
          <a:xfrm>
            <a:off x="7377430" y="2400935"/>
            <a:ext cx="930275" cy="4603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50000"/>
              </a:spcBef>
              <a:buClrTx/>
              <a:buSzTx/>
              <a:buFontTx/>
              <a:buNone/>
            </a:pPr>
            <a:r>
              <a:rPr lang="en-US" altLang="zh-CN" sz="2400" b="1" dirty="0">
                <a:solidFill>
                  <a:srgbClr val="6600CC"/>
                </a:solidFill>
                <a:ea typeface="宋体" pitchFamily="2" charset="-122"/>
              </a:rPr>
              <a:t>R1</a:t>
            </a:r>
            <a:endParaRPr lang="en-US" altLang="zh-CN" sz="2400" b="1" dirty="0">
              <a:solidFill>
                <a:srgbClr val="6600CC"/>
              </a:solidFill>
              <a:ea typeface="宋体" pitchFamily="2" charset="-122"/>
            </a:endParaRPr>
          </a:p>
        </p:txBody>
      </p:sp>
      <p:sp>
        <p:nvSpPr>
          <p:cNvPr id="68614" name="Text Box 34"/>
          <p:cNvSpPr txBox="1"/>
          <p:nvPr/>
        </p:nvSpPr>
        <p:spPr>
          <a:xfrm>
            <a:off x="5829935" y="1611630"/>
            <a:ext cx="930275" cy="4603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50000"/>
              </a:spcBef>
              <a:buClrTx/>
              <a:buSzTx/>
              <a:buFontTx/>
              <a:buNone/>
            </a:pPr>
            <a:r>
              <a:rPr lang="en-US" altLang="zh-CN" sz="2400" b="1" dirty="0">
                <a:solidFill>
                  <a:srgbClr val="6600CC"/>
                </a:solidFill>
                <a:ea typeface="宋体" pitchFamily="2" charset="-122"/>
              </a:rPr>
              <a:t>R5</a:t>
            </a:r>
            <a:endParaRPr lang="en-US" altLang="zh-CN" sz="2400" b="1" dirty="0">
              <a:solidFill>
                <a:srgbClr val="6600CC"/>
              </a:solidFill>
              <a:ea typeface="宋体" pitchFamily="2" charset="-122"/>
            </a:endParaRPr>
          </a:p>
        </p:txBody>
      </p:sp>
      <p:sp>
        <p:nvSpPr>
          <p:cNvPr id="68615" name="Text Box 35"/>
          <p:cNvSpPr txBox="1"/>
          <p:nvPr/>
        </p:nvSpPr>
        <p:spPr>
          <a:xfrm>
            <a:off x="6860540" y="4683125"/>
            <a:ext cx="930275" cy="4603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50000"/>
              </a:spcBef>
              <a:buClrTx/>
              <a:buSzTx/>
              <a:buFontTx/>
              <a:buNone/>
            </a:pPr>
            <a:r>
              <a:rPr lang="en-US" altLang="zh-CN" sz="2400" b="1" dirty="0">
                <a:solidFill>
                  <a:srgbClr val="6600CC"/>
                </a:solidFill>
                <a:ea typeface="宋体" pitchFamily="2" charset="-122"/>
              </a:rPr>
              <a:t>R4</a:t>
            </a:r>
            <a:endParaRPr lang="en-US" altLang="zh-CN" sz="2400" b="1" dirty="0">
              <a:solidFill>
                <a:srgbClr val="6600CC"/>
              </a:solidFill>
              <a:ea typeface="宋体" pitchFamily="2" charset="-122"/>
            </a:endParaRPr>
          </a:p>
        </p:txBody>
      </p:sp>
      <p:sp>
        <p:nvSpPr>
          <p:cNvPr id="68616" name="Text Box 36"/>
          <p:cNvSpPr txBox="1"/>
          <p:nvPr/>
        </p:nvSpPr>
        <p:spPr>
          <a:xfrm>
            <a:off x="8202930" y="3804920"/>
            <a:ext cx="930275" cy="4603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50000"/>
              </a:spcBef>
              <a:buClrTx/>
              <a:buSzTx/>
              <a:buFontTx/>
              <a:buNone/>
            </a:pPr>
            <a:r>
              <a:rPr lang="en-US" altLang="zh-CN" sz="2400" b="1" dirty="0">
                <a:solidFill>
                  <a:srgbClr val="6600CC"/>
                </a:solidFill>
                <a:ea typeface="宋体" pitchFamily="2" charset="-122"/>
              </a:rPr>
              <a:t>R3</a:t>
            </a:r>
            <a:endParaRPr lang="en-US" altLang="zh-CN" sz="2400" b="1" dirty="0">
              <a:solidFill>
                <a:srgbClr val="6600CC"/>
              </a:solidFill>
              <a:ea typeface="宋体" pitchFamily="2" charset="-122"/>
            </a:endParaRPr>
          </a:p>
        </p:txBody>
      </p:sp>
      <p:sp>
        <p:nvSpPr>
          <p:cNvPr id="68617" name="Text Box 37"/>
          <p:cNvSpPr txBox="1"/>
          <p:nvPr/>
        </p:nvSpPr>
        <p:spPr>
          <a:xfrm>
            <a:off x="5520690" y="3279140"/>
            <a:ext cx="930275" cy="460375"/>
          </a:xfrm>
          <a:prstGeom prst="rect">
            <a:avLst/>
          </a:prstGeom>
          <a:noFill/>
          <a:ln w="9525">
            <a:noFill/>
          </a:ln>
        </p:spPr>
        <p:txBody>
          <a:bodyPr>
            <a:spAutoFit/>
          </a:bodyPr>
          <a:lstStyle>
            <a:lvl1pPr marL="342900" indent="-342900" algn="l" rtl="0" eaLnBrk="0" fontAlgn="base" hangingPunct="0">
              <a:lnSpc>
                <a:spcPct val="120000"/>
              </a:lnSpc>
              <a:spcBef>
                <a:spcPct val="20000"/>
              </a:spcBef>
              <a:spcAft>
                <a:spcPct val="0"/>
              </a:spcAft>
              <a:buClr>
                <a:srgbClr val="FF6600"/>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
                <a:srgbClr val="009900"/>
              </a:buClr>
              <a:buSzPct val="115000"/>
              <a:buFont typeface="Wingdings" panose="05000000000000000000" pitchFamily="2" charset="2"/>
              <a:buChar char="ª"/>
              <a:defRPr kumimoji="1" sz="2800">
                <a:solidFill>
                  <a:schemeClr val="tx1"/>
                </a:solidFill>
                <a:latin typeface="+mn-lt"/>
                <a:ea typeface="+mn-ea"/>
              </a:defRPr>
            </a:lvl2pPr>
            <a:lvl3pPr marL="1143000" indent="-228600" algn="l" rtl="0" eaLnBrk="0" fontAlgn="base" hangingPunct="0">
              <a:lnSpc>
                <a:spcPct val="120000"/>
              </a:lnSpc>
              <a:spcBef>
                <a:spcPct val="20000"/>
              </a:spcBef>
              <a:spcAft>
                <a:spcPct val="0"/>
              </a:spcAft>
              <a:buClr>
                <a:srgbClr val="009900"/>
              </a:buClr>
              <a:buSzPct val="65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lnSpc>
                <a:spcPct val="120000"/>
              </a:lnSpc>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lnSpc>
                <a:spcPct val="120000"/>
              </a:lnSpc>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stStyle>
          <a:p>
            <a:pPr marL="0" lvl="0" indent="0" eaLnBrk="1" hangingPunct="1">
              <a:lnSpc>
                <a:spcPct val="100000"/>
              </a:lnSpc>
              <a:spcBef>
                <a:spcPct val="50000"/>
              </a:spcBef>
              <a:buClrTx/>
              <a:buSzTx/>
              <a:buFontTx/>
              <a:buNone/>
            </a:pPr>
            <a:r>
              <a:rPr lang="en-US" altLang="zh-CN" sz="2400" b="1" dirty="0">
                <a:solidFill>
                  <a:srgbClr val="6600CC"/>
                </a:solidFill>
                <a:ea typeface="宋体" pitchFamily="2" charset="-122"/>
              </a:rPr>
              <a:t>R2</a:t>
            </a:r>
            <a:endParaRPr lang="en-US" altLang="zh-CN" sz="2400" b="1" dirty="0">
              <a:solidFill>
                <a:srgbClr val="6600CC"/>
              </a:solidFill>
              <a:ea typeface="宋体" pitchFamily="2" charset="-122"/>
            </a:endParaRPr>
          </a:p>
        </p:txBody>
      </p:sp>
      <p:pic>
        <p:nvPicPr>
          <p:cNvPr id="4" name="图片 3"/>
          <p:cNvPicPr>
            <a:picLocks noChangeAspect="1"/>
          </p:cNvPicPr>
          <p:nvPr/>
        </p:nvPicPr>
        <p:blipFill>
          <a:blip r:embed="rId1"/>
          <a:stretch>
            <a:fillRect/>
          </a:stretch>
        </p:blipFill>
        <p:spPr>
          <a:xfrm>
            <a:off x="5895975" y="1630680"/>
            <a:ext cx="514350" cy="489585"/>
          </a:xfrm>
          <a:prstGeom prst="rect">
            <a:avLst/>
          </a:prstGeom>
        </p:spPr>
      </p:pic>
      <p:pic>
        <p:nvPicPr>
          <p:cNvPr id="5" name="图片 4"/>
          <p:cNvPicPr>
            <a:picLocks noChangeAspect="1"/>
          </p:cNvPicPr>
          <p:nvPr/>
        </p:nvPicPr>
        <p:blipFill>
          <a:blip r:embed="rId1"/>
          <a:stretch>
            <a:fillRect/>
          </a:stretch>
        </p:blipFill>
        <p:spPr>
          <a:xfrm>
            <a:off x="7118350" y="1840865"/>
            <a:ext cx="1203960" cy="980440"/>
          </a:xfrm>
          <a:prstGeom prst="rect">
            <a:avLst/>
          </a:prstGeom>
        </p:spPr>
      </p:pic>
      <p:pic>
        <p:nvPicPr>
          <p:cNvPr id="7" name="图片 6"/>
          <p:cNvPicPr>
            <a:picLocks noChangeAspect="1"/>
          </p:cNvPicPr>
          <p:nvPr/>
        </p:nvPicPr>
        <p:blipFill>
          <a:blip r:embed="rId1"/>
          <a:stretch>
            <a:fillRect/>
          </a:stretch>
        </p:blipFill>
        <p:spPr>
          <a:xfrm>
            <a:off x="6998970" y="2821305"/>
            <a:ext cx="541020" cy="440690"/>
          </a:xfrm>
          <a:prstGeom prst="rect">
            <a:avLst/>
          </a:prstGeom>
        </p:spPr>
      </p:pic>
      <p:pic>
        <p:nvPicPr>
          <p:cNvPr id="8" name="图片 7"/>
          <p:cNvPicPr>
            <a:picLocks noChangeAspect="1"/>
          </p:cNvPicPr>
          <p:nvPr/>
        </p:nvPicPr>
        <p:blipFill>
          <a:blip r:embed="rId1"/>
          <a:stretch>
            <a:fillRect/>
          </a:stretch>
        </p:blipFill>
        <p:spPr>
          <a:xfrm>
            <a:off x="7981950" y="2948305"/>
            <a:ext cx="541020" cy="440690"/>
          </a:xfrm>
          <a:prstGeom prst="rect">
            <a:avLst/>
          </a:prstGeom>
        </p:spPr>
      </p:pic>
      <p:pic>
        <p:nvPicPr>
          <p:cNvPr id="9" name="图片 8"/>
          <p:cNvPicPr>
            <a:picLocks noChangeAspect="1"/>
          </p:cNvPicPr>
          <p:nvPr/>
        </p:nvPicPr>
        <p:blipFill>
          <a:blip r:embed="rId1"/>
          <a:stretch>
            <a:fillRect/>
          </a:stretch>
        </p:blipFill>
        <p:spPr>
          <a:xfrm>
            <a:off x="8228330" y="3823970"/>
            <a:ext cx="541020" cy="440690"/>
          </a:xfrm>
          <a:prstGeom prst="rect">
            <a:avLst/>
          </a:prstGeom>
        </p:spPr>
      </p:pic>
      <p:pic>
        <p:nvPicPr>
          <p:cNvPr id="10" name="图片 9"/>
          <p:cNvPicPr>
            <a:picLocks noChangeAspect="1"/>
          </p:cNvPicPr>
          <p:nvPr/>
        </p:nvPicPr>
        <p:blipFill>
          <a:blip r:embed="rId1"/>
          <a:stretch>
            <a:fillRect/>
          </a:stretch>
        </p:blipFill>
        <p:spPr>
          <a:xfrm>
            <a:off x="9377045" y="3642360"/>
            <a:ext cx="541020" cy="440690"/>
          </a:xfrm>
          <a:prstGeom prst="rect">
            <a:avLst/>
          </a:prstGeom>
        </p:spPr>
      </p:pic>
      <p:pic>
        <p:nvPicPr>
          <p:cNvPr id="11" name="图片 10"/>
          <p:cNvPicPr>
            <a:picLocks noChangeAspect="1"/>
          </p:cNvPicPr>
          <p:nvPr/>
        </p:nvPicPr>
        <p:blipFill>
          <a:blip r:embed="rId1"/>
          <a:stretch>
            <a:fillRect/>
          </a:stretch>
        </p:blipFill>
        <p:spPr>
          <a:xfrm>
            <a:off x="6860540" y="4632325"/>
            <a:ext cx="541020" cy="440690"/>
          </a:xfrm>
          <a:prstGeom prst="rect">
            <a:avLst/>
          </a:prstGeom>
        </p:spPr>
      </p:pic>
      <p:pic>
        <p:nvPicPr>
          <p:cNvPr id="12" name="图片 11"/>
          <p:cNvPicPr>
            <a:picLocks noChangeAspect="1"/>
          </p:cNvPicPr>
          <p:nvPr/>
        </p:nvPicPr>
        <p:blipFill>
          <a:blip r:embed="rId1"/>
          <a:stretch>
            <a:fillRect/>
          </a:stretch>
        </p:blipFill>
        <p:spPr>
          <a:xfrm>
            <a:off x="7725410" y="4632325"/>
            <a:ext cx="541020" cy="440690"/>
          </a:xfrm>
          <a:prstGeom prst="rect">
            <a:avLst/>
          </a:prstGeom>
        </p:spPr>
      </p:pic>
      <p:pic>
        <p:nvPicPr>
          <p:cNvPr id="13" name="图片 12"/>
          <p:cNvPicPr>
            <a:picLocks noChangeAspect="1"/>
          </p:cNvPicPr>
          <p:nvPr/>
        </p:nvPicPr>
        <p:blipFill>
          <a:blip r:embed="rId1"/>
          <a:stretch>
            <a:fillRect/>
          </a:stretch>
        </p:blipFill>
        <p:spPr>
          <a:xfrm>
            <a:off x="7852410" y="5461635"/>
            <a:ext cx="541020" cy="440690"/>
          </a:xfrm>
          <a:prstGeom prst="rect">
            <a:avLst/>
          </a:prstGeom>
        </p:spPr>
      </p:pic>
      <p:pic>
        <p:nvPicPr>
          <p:cNvPr id="14" name="图片 13"/>
          <p:cNvPicPr>
            <a:picLocks noChangeAspect="1"/>
          </p:cNvPicPr>
          <p:nvPr/>
        </p:nvPicPr>
        <p:blipFill>
          <a:blip r:embed="rId1"/>
          <a:stretch>
            <a:fillRect/>
          </a:stretch>
        </p:blipFill>
        <p:spPr>
          <a:xfrm>
            <a:off x="7129145" y="5332095"/>
            <a:ext cx="541020" cy="440690"/>
          </a:xfrm>
          <a:prstGeom prst="rect">
            <a:avLst/>
          </a:prstGeom>
        </p:spPr>
      </p:pic>
      <p:pic>
        <p:nvPicPr>
          <p:cNvPr id="15" name="图片 14"/>
          <p:cNvPicPr>
            <a:picLocks noChangeAspect="1"/>
          </p:cNvPicPr>
          <p:nvPr/>
        </p:nvPicPr>
        <p:blipFill>
          <a:blip r:embed="rId1"/>
          <a:stretch>
            <a:fillRect/>
          </a:stretch>
        </p:blipFill>
        <p:spPr>
          <a:xfrm>
            <a:off x="5622925" y="3383280"/>
            <a:ext cx="660400" cy="1116965"/>
          </a:xfrm>
          <a:prstGeom prst="rect">
            <a:avLst/>
          </a:prstGeom>
        </p:spPr>
      </p:pic>
      <p:pic>
        <p:nvPicPr>
          <p:cNvPr id="16" name="图片 15"/>
          <p:cNvPicPr>
            <a:picLocks noChangeAspect="1"/>
          </p:cNvPicPr>
          <p:nvPr/>
        </p:nvPicPr>
        <p:blipFill>
          <a:blip r:embed="rId1"/>
          <a:stretch>
            <a:fillRect/>
          </a:stretch>
        </p:blipFill>
        <p:spPr>
          <a:xfrm>
            <a:off x="5398135" y="4004310"/>
            <a:ext cx="541020" cy="440690"/>
          </a:xfrm>
          <a:prstGeom prst="rect">
            <a:avLst/>
          </a:prstGeom>
        </p:spPr>
      </p:pic>
      <p:sp>
        <p:nvSpPr>
          <p:cNvPr id="18" name="文本框 17"/>
          <p:cNvSpPr txBox="1"/>
          <p:nvPr/>
        </p:nvSpPr>
        <p:spPr>
          <a:xfrm>
            <a:off x="1756410" y="3580765"/>
            <a:ext cx="1738630" cy="706755"/>
          </a:xfrm>
          <a:prstGeom prst="rect">
            <a:avLst/>
          </a:prstGeom>
          <a:noFill/>
        </p:spPr>
        <p:txBody>
          <a:bodyPr wrap="square" rtlCol="0" anchor="t">
            <a:spAutoFit/>
          </a:bodyPr>
          <a:p>
            <a:pPr eaLnBrk="1" hangingPunct="1"/>
            <a:r>
              <a:rPr lang="en-US" altLang="zh-CN" sz="4000" dirty="0">
                <a:solidFill>
                  <a:srgbClr val="FF0000"/>
                </a:solidFill>
                <a:sym typeface="+mn-ea"/>
              </a:rPr>
              <a:t>V(G) = </a:t>
            </a:r>
            <a:endParaRPr lang="en-US" altLang="zh-CN" sz="4000" dirty="0">
              <a:solidFill>
                <a:srgbClr val="FF0000"/>
              </a:solidFill>
              <a:sym typeface="+mn-ea"/>
            </a:endParaRPr>
          </a:p>
        </p:txBody>
      </p:sp>
      <p:sp>
        <p:nvSpPr>
          <p:cNvPr id="19" name="文本框 18"/>
          <p:cNvSpPr txBox="1"/>
          <p:nvPr/>
        </p:nvSpPr>
        <p:spPr>
          <a:xfrm>
            <a:off x="3495040" y="3558540"/>
            <a:ext cx="1082675" cy="706755"/>
          </a:xfrm>
          <a:prstGeom prst="rect">
            <a:avLst/>
          </a:prstGeom>
          <a:noFill/>
        </p:spPr>
        <p:txBody>
          <a:bodyPr wrap="square" rtlCol="0" anchor="t">
            <a:spAutoFit/>
          </a:bodyPr>
          <a:p>
            <a:pPr eaLnBrk="1" hangingPunct="1"/>
            <a:r>
              <a:rPr lang="en-US" altLang="zh-CN" sz="4000" dirty="0">
                <a:solidFill>
                  <a:srgbClr val="FF0000"/>
                </a:solidFill>
                <a:sym typeface="+mn-ea"/>
              </a:rPr>
              <a:t>5</a:t>
            </a:r>
            <a:endParaRPr lang="en-US" altLang="zh-CN" sz="4000" dirty="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396557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采用基本路径测试法设计测试用例，主要包括以下四个</a:t>
            </a:r>
            <a:r>
              <a:rPr kumimoji="1" lang="zh-CN" altLang="en-US" sz="2800" dirty="0">
                <a:latin typeface="微软雅黑" charset="0"/>
                <a:ea typeface="微软雅黑" charset="0"/>
                <a:cs typeface="+mn-ea"/>
                <a:sym typeface="+mn-ea"/>
              </a:rPr>
              <a:t>步骤：</a:t>
            </a:r>
            <a:endParaRPr kumimoji="1" lang="en-US" altLang="zh-CN" sz="2800" dirty="0">
              <a:latin typeface="微软雅黑" charset="0"/>
              <a:ea typeface="微软雅黑" charset="0"/>
              <a:cs typeface="+mn-ea"/>
              <a:sym typeface="+mn-ea"/>
            </a:endParaRPr>
          </a:p>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a:t>
            </a:r>
            <a:r>
              <a:rPr kumimoji="1" lang="en-US" altLang="zh-CN" sz="2800" dirty="0">
                <a:latin typeface="微软雅黑" charset="0"/>
                <a:ea typeface="微软雅黑" charset="0"/>
                <a:cs typeface="+mn-ea"/>
                <a:sym typeface="+mn-ea"/>
              </a:rPr>
              <a:t>1</a:t>
            </a:r>
            <a:r>
              <a:rPr kumimoji="1" lang="zh-CN" altLang="en-US" sz="2800" dirty="0">
                <a:latin typeface="微软雅黑" charset="0"/>
                <a:ea typeface="微软雅黑" charset="0"/>
                <a:cs typeface="+mn-ea"/>
                <a:sym typeface="+mn-ea"/>
              </a:rPr>
              <a:t>）以详细设计或源代码作为基础，导出程序控制</a:t>
            </a:r>
            <a:r>
              <a:rPr kumimoji="1" lang="zh-CN" altLang="en-US" sz="2800" dirty="0">
                <a:latin typeface="微软雅黑" charset="0"/>
                <a:ea typeface="微软雅黑" charset="0"/>
                <a:cs typeface="+mn-ea"/>
                <a:sym typeface="+mn-ea"/>
              </a:rPr>
              <a:t>流图；</a:t>
            </a:r>
            <a:endParaRPr kumimoji="1" lang="zh-CN" altLang="en-US" sz="2800" dirty="0">
              <a:latin typeface="微软雅黑" charset="0"/>
              <a:ea typeface="微软雅黑" charset="0"/>
              <a:cs typeface="+mn-ea"/>
              <a:sym typeface="+mn-ea"/>
            </a:endParaRPr>
          </a:p>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a:t>
            </a:r>
            <a:r>
              <a:rPr kumimoji="1" lang="en-US" altLang="zh-CN" sz="2800" dirty="0">
                <a:latin typeface="微软雅黑" charset="0"/>
                <a:ea typeface="微软雅黑" charset="0"/>
                <a:cs typeface="+mn-ea"/>
                <a:sym typeface="+mn-ea"/>
              </a:rPr>
              <a:t>2</a:t>
            </a:r>
            <a:r>
              <a:rPr kumimoji="1" lang="zh-CN" altLang="en-US" sz="2800" dirty="0">
                <a:latin typeface="微软雅黑" charset="0"/>
                <a:ea typeface="微软雅黑" charset="0"/>
                <a:cs typeface="+mn-ea"/>
                <a:sym typeface="+mn-ea"/>
              </a:rPr>
              <a:t>）计算程序控制流图的环路</a:t>
            </a:r>
            <a:r>
              <a:rPr kumimoji="1" lang="zh-CN" altLang="en-US" sz="2800" dirty="0">
                <a:latin typeface="微软雅黑" charset="0"/>
                <a:ea typeface="微软雅黑" charset="0"/>
                <a:cs typeface="+mn-ea"/>
                <a:sym typeface="+mn-ea"/>
              </a:rPr>
              <a:t>复杂度；</a:t>
            </a:r>
            <a:endParaRPr kumimoji="1" lang="zh-CN" altLang="en-US" sz="2800" dirty="0">
              <a:latin typeface="微软雅黑" charset="0"/>
              <a:ea typeface="微软雅黑" charset="0"/>
              <a:cs typeface="+mn-ea"/>
              <a:sym typeface="+mn-ea"/>
            </a:endParaRPr>
          </a:p>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a:t>
            </a:r>
            <a:r>
              <a:rPr kumimoji="1" lang="en-US" altLang="zh-CN" sz="2800" dirty="0">
                <a:latin typeface="微软雅黑" charset="0"/>
                <a:ea typeface="微软雅黑" charset="0"/>
                <a:cs typeface="+mn-ea"/>
                <a:sym typeface="+mn-ea"/>
              </a:rPr>
              <a:t>3</a:t>
            </a:r>
            <a:r>
              <a:rPr kumimoji="1" lang="zh-CN" altLang="en-US" sz="2800" dirty="0">
                <a:latin typeface="微软雅黑" charset="0"/>
                <a:ea typeface="微软雅黑" charset="0"/>
                <a:cs typeface="+mn-ea"/>
                <a:sym typeface="+mn-ea"/>
              </a:rPr>
              <a:t>）确定独立路径</a:t>
            </a:r>
            <a:r>
              <a:rPr kumimoji="1" lang="zh-CN" altLang="en-US" sz="2800" dirty="0">
                <a:latin typeface="微软雅黑" charset="0"/>
                <a:ea typeface="微软雅黑" charset="0"/>
                <a:cs typeface="+mn-ea"/>
                <a:sym typeface="+mn-ea"/>
              </a:rPr>
              <a:t>集合</a:t>
            </a:r>
            <a:endParaRPr kumimoji="1" lang="zh-CN" altLang="en-US" sz="2800" dirty="0">
              <a:latin typeface="微软雅黑" charset="0"/>
              <a:ea typeface="微软雅黑" charset="0"/>
              <a:cs typeface="+mn-ea"/>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69405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独立路径：</a:t>
            </a:r>
            <a:endParaRPr kumimoji="1" lang="zh-CN" altLang="en-US" sz="2800" dirty="0">
              <a:latin typeface="微软雅黑" charset="0"/>
              <a:ea typeface="微软雅黑" charset="0"/>
              <a:cs typeface="+mn-ea"/>
              <a:sym typeface="+mn-ea"/>
            </a:endParaRPr>
          </a:p>
        </p:txBody>
      </p:sp>
      <p:sp>
        <p:nvSpPr>
          <p:cNvPr id="10" name="矩形 9"/>
          <p:cNvSpPr/>
          <p:nvPr/>
        </p:nvSpPr>
        <p:spPr>
          <a:xfrm>
            <a:off x="2233930" y="1798320"/>
            <a:ext cx="8068945" cy="3930650"/>
          </a:xfrm>
          <a:prstGeom prst="rect">
            <a:avLst/>
          </a:prstGeom>
        </p:spPr>
        <p:txBody>
          <a:bodyPr wrap="square">
            <a:spAutoFit/>
          </a:bodyPr>
          <a:p>
            <a:pPr marL="457200" lvl="0" indent="-457200" algn="just">
              <a:lnSpc>
                <a:spcPct val="160000"/>
              </a:lnSpc>
              <a:buFont typeface="Arial" panose="020B0704020202020204" pitchFamily="34" charset="0"/>
              <a:buChar char="•"/>
            </a:pPr>
            <a:r>
              <a:rPr lang="zh-CN" altLang="en-US" sz="2600">
                <a:latin typeface="微软雅黑" charset="-122"/>
                <a:ea typeface="微软雅黑" charset="-122"/>
              </a:rPr>
              <a:t>是指和其他路径相比，至少引进一个新的处理语句集合或一个新判断条件的程序通路</a:t>
            </a:r>
            <a:endParaRPr lang="zh-CN" altLang="en-US" sz="2600">
              <a:latin typeface="微软雅黑" charset="-122"/>
              <a:ea typeface="微软雅黑" charset="-122"/>
            </a:endParaRPr>
          </a:p>
          <a:p>
            <a:pPr marL="457200" lvl="0" indent="-457200" algn="just">
              <a:lnSpc>
                <a:spcPct val="160000"/>
              </a:lnSpc>
              <a:buFont typeface="Arial" panose="020B0704020202020204" pitchFamily="34" charset="0"/>
              <a:buChar char="•"/>
            </a:pPr>
            <a:r>
              <a:rPr lang="zh-CN" altLang="en-US" sz="2600">
                <a:latin typeface="微软雅黑" charset="-122"/>
                <a:ea typeface="微软雅黑" charset="-122"/>
              </a:rPr>
              <a:t>即</a:t>
            </a:r>
            <a:r>
              <a:rPr lang="zh-CN" altLang="en-US" sz="2600" u="sng">
                <a:latin typeface="微软雅黑" charset="-122"/>
                <a:ea typeface="微软雅黑" charset="-122"/>
              </a:rPr>
              <a:t>独立路径至少包含一条在定义之前不曾有的边</a:t>
            </a:r>
            <a:r>
              <a:rPr lang="zh-CN" altLang="en-US" sz="2600">
                <a:latin typeface="微软雅黑" charset="-122"/>
                <a:ea typeface="微软雅黑" charset="-122"/>
              </a:rPr>
              <a:t>。</a:t>
            </a:r>
            <a:endParaRPr lang="zh-CN" altLang="en-US" sz="2600">
              <a:latin typeface="微软雅黑" charset="-122"/>
              <a:ea typeface="微软雅黑" charset="-122"/>
            </a:endParaRPr>
          </a:p>
          <a:p>
            <a:pPr marL="457200" lvl="0" indent="-457200" algn="just">
              <a:lnSpc>
                <a:spcPct val="160000"/>
              </a:lnSpc>
              <a:buFont typeface="Arial" panose="020B0704020202020204" pitchFamily="34" charset="0"/>
              <a:buChar char="•"/>
            </a:pPr>
            <a:r>
              <a:rPr lang="zh-CN" altLang="en-US" sz="2600">
                <a:latin typeface="微软雅黑" charset="-122"/>
                <a:ea typeface="微软雅黑" charset="-122"/>
              </a:rPr>
              <a:t>独立路径集合的</a:t>
            </a:r>
            <a:r>
              <a:rPr lang="zh-CN" altLang="en-US" sz="2600" u="sng">
                <a:latin typeface="微软雅黑" charset="-122"/>
                <a:ea typeface="微软雅黑" charset="-122"/>
              </a:rPr>
              <a:t>每一条路径都是唯一</a:t>
            </a:r>
            <a:r>
              <a:rPr lang="zh-CN" altLang="en-US" sz="2600">
                <a:latin typeface="微软雅黑" charset="-122"/>
                <a:ea typeface="微软雅黑" charset="-122"/>
              </a:rPr>
              <a:t>的，但独立路径集合不是唯一的，可以有多组不同的独立路径集合。</a:t>
            </a:r>
            <a:endParaRPr lang="zh-CN" altLang="en-US" sz="2600">
              <a:latin typeface="微软雅黑" charset="-122"/>
              <a:ea typeface="微软雅黑"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grpSp>
        <p:nvGrpSpPr>
          <p:cNvPr id="17" name="组合 16"/>
          <p:cNvGrpSpPr/>
          <p:nvPr/>
        </p:nvGrpSpPr>
        <p:grpSpPr>
          <a:xfrm>
            <a:off x="3656330" y="740410"/>
            <a:ext cx="631190" cy="631190"/>
            <a:chOff x="7978" y="1719"/>
            <a:chExt cx="994" cy="994"/>
          </a:xfrm>
        </p:grpSpPr>
        <p:sp>
          <p:nvSpPr>
            <p:cNvPr id="12" name="椭圆 11"/>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13" name="文本框 12"/>
            <p:cNvSpPr txBox="1"/>
            <p:nvPr/>
          </p:nvSpPr>
          <p:spPr>
            <a:xfrm>
              <a:off x="8215" y="1802"/>
              <a:ext cx="530" cy="725"/>
            </a:xfrm>
            <a:prstGeom prst="rect">
              <a:avLst/>
            </a:prstGeom>
            <a:noFill/>
          </p:spPr>
          <p:txBody>
            <a:bodyPr wrap="square" rtlCol="0">
              <a:spAutoFit/>
            </a:bodyPr>
            <a:p>
              <a:r>
                <a:rPr lang="en-US" altLang="zh-CN" sz="2400"/>
                <a:t>1</a:t>
              </a:r>
              <a:endParaRPr lang="en-US" altLang="zh-CN" sz="2400"/>
            </a:p>
          </p:txBody>
        </p:sp>
      </p:grpSp>
      <p:grpSp>
        <p:nvGrpSpPr>
          <p:cNvPr id="3" name="组合 2"/>
          <p:cNvGrpSpPr/>
          <p:nvPr/>
        </p:nvGrpSpPr>
        <p:grpSpPr>
          <a:xfrm>
            <a:off x="2708910" y="1056005"/>
            <a:ext cx="3096260" cy="4471670"/>
            <a:chOff x="6723" y="1351"/>
            <a:chExt cx="4876" cy="7042"/>
          </a:xfrm>
        </p:grpSpPr>
        <p:grpSp>
          <p:nvGrpSpPr>
            <p:cNvPr id="56" name="组合 55"/>
            <p:cNvGrpSpPr/>
            <p:nvPr/>
          </p:nvGrpSpPr>
          <p:grpSpPr>
            <a:xfrm>
              <a:off x="8215" y="2677"/>
              <a:ext cx="994" cy="994"/>
              <a:chOff x="7978" y="1719"/>
              <a:chExt cx="994" cy="994"/>
            </a:xfrm>
          </p:grpSpPr>
          <p:sp>
            <p:nvSpPr>
              <p:cNvPr id="57" name="椭圆 5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58" name="文本框 57"/>
              <p:cNvSpPr txBox="1"/>
              <p:nvPr/>
            </p:nvSpPr>
            <p:spPr>
              <a:xfrm>
                <a:off x="8215" y="1802"/>
                <a:ext cx="530" cy="725"/>
              </a:xfrm>
              <a:prstGeom prst="rect">
                <a:avLst/>
              </a:prstGeom>
              <a:noFill/>
            </p:spPr>
            <p:txBody>
              <a:bodyPr wrap="square" rtlCol="0">
                <a:spAutoFit/>
              </a:bodyPr>
              <a:p>
                <a:r>
                  <a:rPr lang="en-US" altLang="zh-CN" sz="2400"/>
                  <a:t>2</a:t>
                </a:r>
                <a:endParaRPr lang="en-US" altLang="zh-CN" sz="2400"/>
              </a:p>
            </p:txBody>
          </p:sp>
        </p:grpSp>
        <p:grpSp>
          <p:nvGrpSpPr>
            <p:cNvPr id="59" name="组合 58"/>
            <p:cNvGrpSpPr/>
            <p:nvPr/>
          </p:nvGrpSpPr>
          <p:grpSpPr>
            <a:xfrm>
              <a:off x="7221" y="4168"/>
              <a:ext cx="994" cy="994"/>
              <a:chOff x="7978" y="1719"/>
              <a:chExt cx="994" cy="994"/>
            </a:xfrm>
          </p:grpSpPr>
          <p:sp>
            <p:nvSpPr>
              <p:cNvPr id="60" name="椭圆 59"/>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1" name="文本框 60"/>
              <p:cNvSpPr txBox="1"/>
              <p:nvPr/>
            </p:nvSpPr>
            <p:spPr>
              <a:xfrm>
                <a:off x="8215" y="1802"/>
                <a:ext cx="530" cy="725"/>
              </a:xfrm>
              <a:prstGeom prst="rect">
                <a:avLst/>
              </a:prstGeom>
              <a:noFill/>
            </p:spPr>
            <p:txBody>
              <a:bodyPr wrap="square" rtlCol="0">
                <a:spAutoFit/>
              </a:bodyPr>
              <a:p>
                <a:r>
                  <a:rPr lang="en-US" altLang="zh-CN" sz="2400"/>
                  <a:t>3</a:t>
                </a:r>
                <a:endParaRPr lang="en-US" altLang="zh-CN" sz="2400"/>
              </a:p>
            </p:txBody>
          </p:sp>
        </p:grpSp>
        <p:grpSp>
          <p:nvGrpSpPr>
            <p:cNvPr id="62" name="组合 61"/>
            <p:cNvGrpSpPr/>
            <p:nvPr/>
          </p:nvGrpSpPr>
          <p:grpSpPr>
            <a:xfrm>
              <a:off x="9611" y="4182"/>
              <a:ext cx="994" cy="994"/>
              <a:chOff x="7978" y="1719"/>
              <a:chExt cx="994" cy="994"/>
            </a:xfrm>
          </p:grpSpPr>
          <p:sp>
            <p:nvSpPr>
              <p:cNvPr id="63" name="椭圆 62"/>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4" name="文本框 63"/>
              <p:cNvSpPr txBox="1"/>
              <p:nvPr/>
            </p:nvSpPr>
            <p:spPr>
              <a:xfrm>
                <a:off x="8215" y="1802"/>
                <a:ext cx="530" cy="725"/>
              </a:xfrm>
              <a:prstGeom prst="rect">
                <a:avLst/>
              </a:prstGeom>
              <a:noFill/>
            </p:spPr>
            <p:txBody>
              <a:bodyPr wrap="square" rtlCol="0">
                <a:spAutoFit/>
              </a:bodyPr>
              <a:p>
                <a:r>
                  <a:rPr lang="en-US" altLang="zh-CN" sz="2400"/>
                  <a:t>4</a:t>
                </a:r>
                <a:endParaRPr lang="en-US" altLang="zh-CN" sz="2400"/>
              </a:p>
            </p:txBody>
          </p:sp>
        </p:grpSp>
        <p:grpSp>
          <p:nvGrpSpPr>
            <p:cNvPr id="66" name="组合 65"/>
            <p:cNvGrpSpPr/>
            <p:nvPr/>
          </p:nvGrpSpPr>
          <p:grpSpPr>
            <a:xfrm>
              <a:off x="8854" y="5696"/>
              <a:ext cx="994" cy="994"/>
              <a:chOff x="7978" y="1719"/>
              <a:chExt cx="994" cy="994"/>
            </a:xfrm>
          </p:grpSpPr>
          <p:sp>
            <p:nvSpPr>
              <p:cNvPr id="67" name="椭圆 6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68" name="文本框 67"/>
              <p:cNvSpPr txBox="1"/>
              <p:nvPr/>
            </p:nvSpPr>
            <p:spPr>
              <a:xfrm>
                <a:off x="8215" y="1802"/>
                <a:ext cx="530" cy="725"/>
              </a:xfrm>
              <a:prstGeom prst="rect">
                <a:avLst/>
              </a:prstGeom>
              <a:noFill/>
            </p:spPr>
            <p:txBody>
              <a:bodyPr wrap="square" rtlCol="0">
                <a:spAutoFit/>
              </a:bodyPr>
              <a:p>
                <a:r>
                  <a:rPr lang="en-US" altLang="zh-CN" sz="2400"/>
                  <a:t>5</a:t>
                </a:r>
                <a:endParaRPr lang="en-US" altLang="zh-CN" sz="2400"/>
              </a:p>
            </p:txBody>
          </p:sp>
        </p:grpSp>
        <p:grpSp>
          <p:nvGrpSpPr>
            <p:cNvPr id="69" name="组合 68"/>
            <p:cNvGrpSpPr/>
            <p:nvPr/>
          </p:nvGrpSpPr>
          <p:grpSpPr>
            <a:xfrm>
              <a:off x="10605" y="5647"/>
              <a:ext cx="994" cy="994"/>
              <a:chOff x="7978" y="1719"/>
              <a:chExt cx="994" cy="994"/>
            </a:xfrm>
          </p:grpSpPr>
          <p:sp>
            <p:nvSpPr>
              <p:cNvPr id="70" name="椭圆 69"/>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1" name="文本框 70"/>
              <p:cNvSpPr txBox="1"/>
              <p:nvPr/>
            </p:nvSpPr>
            <p:spPr>
              <a:xfrm>
                <a:off x="8215" y="1802"/>
                <a:ext cx="530" cy="725"/>
              </a:xfrm>
              <a:prstGeom prst="rect">
                <a:avLst/>
              </a:prstGeom>
              <a:noFill/>
            </p:spPr>
            <p:txBody>
              <a:bodyPr wrap="square" rtlCol="0">
                <a:spAutoFit/>
              </a:bodyPr>
              <a:p>
                <a:r>
                  <a:rPr lang="en-US" altLang="zh-CN" sz="2400"/>
                  <a:t>6</a:t>
                </a:r>
                <a:endParaRPr lang="en-US" altLang="zh-CN" sz="2400"/>
              </a:p>
            </p:txBody>
          </p:sp>
        </p:grpSp>
        <p:grpSp>
          <p:nvGrpSpPr>
            <p:cNvPr id="72" name="组合 71"/>
            <p:cNvGrpSpPr/>
            <p:nvPr/>
          </p:nvGrpSpPr>
          <p:grpSpPr>
            <a:xfrm>
              <a:off x="9611" y="7396"/>
              <a:ext cx="994" cy="994"/>
              <a:chOff x="7978" y="1719"/>
              <a:chExt cx="994" cy="994"/>
            </a:xfrm>
          </p:grpSpPr>
          <p:sp>
            <p:nvSpPr>
              <p:cNvPr id="73" name="椭圆 72"/>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4" name="文本框 73"/>
              <p:cNvSpPr txBox="1"/>
              <p:nvPr/>
            </p:nvSpPr>
            <p:spPr>
              <a:xfrm>
                <a:off x="8215" y="1802"/>
                <a:ext cx="530" cy="725"/>
              </a:xfrm>
              <a:prstGeom prst="rect">
                <a:avLst/>
              </a:prstGeom>
              <a:noFill/>
            </p:spPr>
            <p:txBody>
              <a:bodyPr wrap="square" rtlCol="0">
                <a:spAutoFit/>
              </a:bodyPr>
              <a:p>
                <a:r>
                  <a:rPr lang="en-US" altLang="zh-CN" sz="2400"/>
                  <a:t>7</a:t>
                </a:r>
                <a:endParaRPr lang="en-US" altLang="zh-CN" sz="2400"/>
              </a:p>
            </p:txBody>
          </p:sp>
        </p:grpSp>
        <p:grpSp>
          <p:nvGrpSpPr>
            <p:cNvPr id="76" name="组合 75"/>
            <p:cNvGrpSpPr/>
            <p:nvPr/>
          </p:nvGrpSpPr>
          <p:grpSpPr>
            <a:xfrm>
              <a:off x="6723" y="7399"/>
              <a:ext cx="994" cy="994"/>
              <a:chOff x="7978" y="1719"/>
              <a:chExt cx="994" cy="994"/>
            </a:xfrm>
          </p:grpSpPr>
          <p:sp>
            <p:nvSpPr>
              <p:cNvPr id="77" name="椭圆 76"/>
              <p:cNvSpPr/>
              <p:nvPr/>
            </p:nvSpPr>
            <p:spPr>
              <a:xfrm>
                <a:off x="7978" y="1719"/>
                <a:ext cx="994" cy="994"/>
              </a:xfrm>
              <a:prstGeom prst="ellipse">
                <a:avLst/>
              </a:prstGeom>
            </p:spPr>
            <p:style>
              <a:lnRef idx="2">
                <a:schemeClr val="accent1"/>
              </a:lnRef>
              <a:fillRef idx="0">
                <a:srgbClr val="FFFFFF"/>
              </a:fillRef>
              <a:effectRef idx="0">
                <a:srgbClr val="FFFFFF"/>
              </a:effectRef>
              <a:fontRef idx="minor">
                <a:schemeClr val="dk1"/>
              </a:fontRef>
            </p:style>
            <p:txBody>
              <a:bodyPr rtlCol="0" anchor="ctr"/>
              <a:p>
                <a:pPr algn="ctr"/>
                <a:endParaRPr lang="zh-CN" altLang="en-US"/>
              </a:p>
            </p:txBody>
          </p:sp>
          <p:sp>
            <p:nvSpPr>
              <p:cNvPr id="78" name="文本框 77"/>
              <p:cNvSpPr txBox="1"/>
              <p:nvPr/>
            </p:nvSpPr>
            <p:spPr>
              <a:xfrm>
                <a:off x="8215" y="1802"/>
                <a:ext cx="530" cy="725"/>
              </a:xfrm>
              <a:prstGeom prst="rect">
                <a:avLst/>
              </a:prstGeom>
              <a:noFill/>
            </p:spPr>
            <p:txBody>
              <a:bodyPr wrap="square" rtlCol="0">
                <a:spAutoFit/>
              </a:bodyPr>
              <a:p>
                <a:r>
                  <a:rPr lang="en-US" altLang="zh-CN" sz="2400"/>
                  <a:t>8</a:t>
                </a:r>
                <a:endParaRPr lang="en-US" altLang="zh-CN" sz="2400"/>
              </a:p>
            </p:txBody>
          </p:sp>
        </p:grpSp>
        <p:cxnSp>
          <p:nvCxnSpPr>
            <p:cNvPr id="79" name="直接箭头连接符 78"/>
            <p:cNvCxnSpPr>
              <a:stCxn id="12" idx="4"/>
              <a:endCxn id="58" idx="0"/>
            </p:cNvCxnSpPr>
            <p:nvPr/>
          </p:nvCxnSpPr>
          <p:spPr>
            <a:xfrm>
              <a:off x="8712" y="1848"/>
              <a:ext cx="5" cy="912"/>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0" name="直接箭头连接符 79"/>
            <p:cNvCxnSpPr>
              <a:stCxn id="57" idx="4"/>
            </p:cNvCxnSpPr>
            <p:nvPr/>
          </p:nvCxnSpPr>
          <p:spPr>
            <a:xfrm flipH="1">
              <a:off x="8025" y="3671"/>
              <a:ext cx="687" cy="628"/>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1" name="直接箭头连接符 80"/>
            <p:cNvCxnSpPr>
              <a:stCxn id="57" idx="4"/>
              <a:endCxn id="64" idx="0"/>
            </p:cNvCxnSpPr>
            <p:nvPr/>
          </p:nvCxnSpPr>
          <p:spPr>
            <a:xfrm>
              <a:off x="8712" y="3671"/>
              <a:ext cx="1401" cy="594"/>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2" name="直接箭头连接符 81"/>
            <p:cNvCxnSpPr>
              <a:stCxn id="63" idx="4"/>
            </p:cNvCxnSpPr>
            <p:nvPr/>
          </p:nvCxnSpPr>
          <p:spPr>
            <a:xfrm flipH="1">
              <a:off x="9682" y="5176"/>
              <a:ext cx="426" cy="5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3" name="直接箭头连接符 82"/>
            <p:cNvCxnSpPr>
              <a:stCxn id="63" idx="4"/>
              <a:endCxn id="71" idx="0"/>
            </p:cNvCxnSpPr>
            <p:nvPr/>
          </p:nvCxnSpPr>
          <p:spPr>
            <a:xfrm>
              <a:off x="10108" y="5176"/>
              <a:ext cx="999" cy="554"/>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4" name="直接箭头连接符 83"/>
            <p:cNvCxnSpPr>
              <a:stCxn id="67" idx="4"/>
              <a:endCxn id="74" idx="0"/>
            </p:cNvCxnSpPr>
            <p:nvPr/>
          </p:nvCxnSpPr>
          <p:spPr>
            <a:xfrm>
              <a:off x="9351" y="6690"/>
              <a:ext cx="762" cy="789"/>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5" name="直接箭头连接符 84"/>
            <p:cNvCxnSpPr>
              <a:stCxn id="70" idx="4"/>
            </p:cNvCxnSpPr>
            <p:nvPr/>
          </p:nvCxnSpPr>
          <p:spPr>
            <a:xfrm flipH="1">
              <a:off x="10061" y="6641"/>
              <a:ext cx="1041" cy="711"/>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6" name="直接箭头连接符 85"/>
            <p:cNvCxnSpPr>
              <a:stCxn id="60" idx="4"/>
              <a:endCxn id="77" idx="0"/>
            </p:cNvCxnSpPr>
            <p:nvPr/>
          </p:nvCxnSpPr>
          <p:spPr>
            <a:xfrm flipH="1">
              <a:off x="7220" y="5162"/>
              <a:ext cx="498" cy="2237"/>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87" name="曲线连接符 86"/>
            <p:cNvCxnSpPr>
              <a:stCxn id="12" idx="2"/>
              <a:endCxn id="77" idx="2"/>
            </p:cNvCxnSpPr>
            <p:nvPr/>
          </p:nvCxnSpPr>
          <p:spPr>
            <a:xfrm rot="10800000" flipV="1">
              <a:off x="6723" y="1351"/>
              <a:ext cx="1492" cy="6545"/>
            </a:xfrm>
            <a:prstGeom prst="curvedConnector3">
              <a:avLst>
                <a:gd name="adj1" fmla="val 125134"/>
              </a:avLst>
            </a:prstGeom>
            <a:ln>
              <a:tailEnd type="arrow"/>
            </a:ln>
          </p:spPr>
          <p:style>
            <a:lnRef idx="2">
              <a:schemeClr val="accent1"/>
            </a:lnRef>
            <a:fillRef idx="0">
              <a:srgbClr val="FFFFFF"/>
            </a:fillRef>
            <a:effectRef idx="0">
              <a:srgbClr val="FFFFFF"/>
            </a:effectRef>
            <a:fontRef idx="minor">
              <a:schemeClr val="tx1"/>
            </a:fontRef>
          </p:style>
        </p:cxnSp>
        <p:cxnSp>
          <p:nvCxnSpPr>
            <p:cNvPr id="88" name="曲线连接符 87"/>
            <p:cNvCxnSpPr/>
            <p:nvPr/>
          </p:nvCxnSpPr>
          <p:spPr>
            <a:xfrm flipH="1" flipV="1">
              <a:off x="9209" y="1351"/>
              <a:ext cx="1396" cy="6542"/>
            </a:xfrm>
            <a:prstGeom prst="curvedConnector3">
              <a:avLst>
                <a:gd name="adj1" fmla="val -128581"/>
              </a:avLst>
            </a:prstGeom>
            <a:ln>
              <a:tailEnd type="arrow"/>
            </a:ln>
          </p:spPr>
          <p:style>
            <a:lnRef idx="2">
              <a:schemeClr val="accent1"/>
            </a:lnRef>
            <a:fillRef idx="0">
              <a:srgbClr val="FFFFFF"/>
            </a:fillRef>
            <a:effectRef idx="0">
              <a:srgbClr val="FFFFFF"/>
            </a:effectRef>
            <a:fontRef idx="minor">
              <a:schemeClr val="tx1"/>
            </a:fontRef>
          </p:style>
        </p:cxnSp>
      </p:grpSp>
      <p:sp>
        <p:nvSpPr>
          <p:cNvPr id="89" name="文本框 88"/>
          <p:cNvSpPr txBox="1"/>
          <p:nvPr/>
        </p:nvSpPr>
        <p:spPr>
          <a:xfrm>
            <a:off x="7010400" y="1173480"/>
            <a:ext cx="4594860" cy="5169535"/>
          </a:xfrm>
          <a:prstGeom prst="rect">
            <a:avLst/>
          </a:prstGeom>
          <a:noFill/>
        </p:spPr>
        <p:txBody>
          <a:bodyPr wrap="square" rtlCol="0" anchor="t">
            <a:spAutoFit/>
          </a:bodyPr>
          <a:p>
            <a:r>
              <a:rPr lang="zh-CN" altLang="en-US" sz="3000">
                <a:latin typeface="微软雅黑" charset="0"/>
                <a:ea typeface="微软雅黑" charset="0"/>
              </a:rPr>
              <a:t>四条独立</a:t>
            </a:r>
            <a:r>
              <a:rPr lang="zh-CN" altLang="en-US" sz="3000">
                <a:latin typeface="微软雅黑" charset="0"/>
                <a:ea typeface="微软雅黑" charset="0"/>
              </a:rPr>
              <a:t>路径：</a:t>
            </a:r>
            <a:endParaRPr lang="zh-CN" altLang="en-US" sz="3000">
              <a:latin typeface="微软雅黑" charset="0"/>
              <a:ea typeface="微软雅黑" charset="0"/>
            </a:endParaRPr>
          </a:p>
          <a:p>
            <a:r>
              <a:rPr lang="zh-CN" altLang="en-US" sz="3000">
                <a:latin typeface="微软雅黑" charset="0"/>
                <a:ea typeface="微软雅黑" charset="0"/>
              </a:rPr>
              <a:t>第一条：</a:t>
            </a:r>
            <a:r>
              <a:rPr lang="zh-CN" altLang="en-US" sz="3000">
                <a:latin typeface="SimSong" panose="02020300000000000000" charset="-122"/>
                <a:ea typeface="SimSong" panose="02020300000000000000" charset="-122"/>
                <a:sym typeface="+mn-ea"/>
              </a:rPr>
              <a:t>①</a:t>
            </a:r>
            <a:r>
              <a:rPr lang="en-US" altLang="zh-CN" sz="3000">
                <a:latin typeface="SimSong" panose="02020300000000000000" charset="-122"/>
                <a:ea typeface="SimSong" panose="02020300000000000000" charset="-122"/>
                <a:sym typeface="+mn-ea"/>
              </a:rPr>
              <a:t>-&gt;</a:t>
            </a:r>
            <a:r>
              <a:rPr lang="en-US" sz="3000">
                <a:latin typeface="SimSong" panose="02020300000000000000" charset="-122"/>
                <a:ea typeface="SimSong" panose="02020300000000000000" charset="-122"/>
                <a:sym typeface="+mn-ea"/>
              </a:rPr>
              <a:t>⑧</a:t>
            </a:r>
            <a:endParaRPr lang="en-US" sz="3000">
              <a:latin typeface="SimSong" panose="02020300000000000000" charset="-122"/>
              <a:ea typeface="SimSong" panose="02020300000000000000" charset="-122"/>
              <a:sym typeface="+mn-ea"/>
            </a:endParaRPr>
          </a:p>
          <a:p>
            <a:endParaRPr lang="zh-CN" altLang="en-US" sz="3000">
              <a:latin typeface="微软雅黑" charset="0"/>
              <a:ea typeface="微软雅黑" charset="0"/>
            </a:endParaRPr>
          </a:p>
          <a:p>
            <a:r>
              <a:rPr lang="zh-CN" altLang="en-US" sz="3000">
                <a:latin typeface="微软雅黑" charset="0"/>
                <a:ea typeface="微软雅黑" charset="0"/>
              </a:rPr>
              <a:t>第二条：</a:t>
            </a:r>
            <a:r>
              <a:rPr lang="zh-CN" altLang="en-US" sz="3000">
                <a:latin typeface="SimSong" panose="02020300000000000000" charset="-122"/>
                <a:ea typeface="SimSong" panose="02020300000000000000" charset="-122"/>
                <a:sym typeface="+mn-ea"/>
              </a:rPr>
              <a:t>①</a:t>
            </a:r>
            <a:r>
              <a:rPr lang="en-US" altLang="zh-CN" sz="3000">
                <a:latin typeface="SimSong" panose="02020300000000000000" charset="-122"/>
                <a:ea typeface="SimSong" panose="02020300000000000000" charset="-122"/>
                <a:sym typeface="+mn-ea"/>
              </a:rPr>
              <a:t>-&gt;</a:t>
            </a:r>
            <a:r>
              <a:rPr lang="zh-CN" altLang="en-US" sz="3000">
                <a:latin typeface="SimSong" panose="02020300000000000000" charset="-122"/>
                <a:ea typeface="SimSong" panose="02020300000000000000" charset="-122"/>
                <a:sym typeface="+mn-ea"/>
              </a:rPr>
              <a:t>②</a:t>
            </a:r>
            <a:r>
              <a:rPr lang="en-US" altLang="zh-CN" sz="3000">
                <a:latin typeface="SimSong" panose="02020300000000000000" charset="-122"/>
                <a:ea typeface="SimSong" panose="02020300000000000000" charset="-122"/>
                <a:sym typeface="+mn-ea"/>
              </a:rPr>
              <a:t>-&gt;</a:t>
            </a:r>
            <a:r>
              <a:rPr lang="zh-CN" altLang="en-US" sz="3000">
                <a:latin typeface="SimSong" panose="02020300000000000000" charset="-122"/>
                <a:ea typeface="SimSong" panose="02020300000000000000" charset="-122"/>
                <a:sym typeface="+mn-ea"/>
              </a:rPr>
              <a:t>③</a:t>
            </a:r>
            <a:r>
              <a:rPr lang="en-US" altLang="zh-CN" sz="3000">
                <a:latin typeface="SimSong" panose="02020300000000000000" charset="-122"/>
                <a:ea typeface="SimSong" panose="02020300000000000000" charset="-122"/>
                <a:sym typeface="+mn-ea"/>
              </a:rPr>
              <a:t>-&gt;</a:t>
            </a:r>
            <a:r>
              <a:rPr lang="en-US" sz="3000">
                <a:latin typeface="SimSong" panose="02020300000000000000" charset="-122"/>
                <a:ea typeface="SimSong" panose="02020300000000000000" charset="-122"/>
                <a:sym typeface="+mn-ea"/>
              </a:rPr>
              <a:t>⑧</a:t>
            </a:r>
            <a:endParaRPr lang="en-US" sz="3000">
              <a:latin typeface="SimSong" panose="02020300000000000000" charset="-122"/>
              <a:ea typeface="SimSong" panose="02020300000000000000" charset="-122"/>
              <a:sym typeface="+mn-ea"/>
            </a:endParaRPr>
          </a:p>
          <a:p>
            <a:endParaRPr lang="zh-CN" altLang="en-US" sz="3000">
              <a:latin typeface="微软雅黑" charset="0"/>
              <a:ea typeface="微软雅黑" charset="0"/>
            </a:endParaRPr>
          </a:p>
          <a:p>
            <a:r>
              <a:rPr lang="zh-CN" altLang="en-US" sz="3000">
                <a:latin typeface="微软雅黑" charset="0"/>
                <a:ea typeface="微软雅黑" charset="0"/>
              </a:rPr>
              <a:t>第三条：</a:t>
            </a:r>
            <a:r>
              <a:rPr lang="zh-CN" altLang="en-US" sz="3000">
                <a:latin typeface="SimSong" panose="02020300000000000000" charset="-122"/>
                <a:ea typeface="SimSong" panose="02020300000000000000" charset="-122"/>
                <a:sym typeface="+mn-ea"/>
              </a:rPr>
              <a:t>①</a:t>
            </a:r>
            <a:r>
              <a:rPr lang="en-US" altLang="zh-CN" sz="3000">
                <a:latin typeface="SimSong" panose="02020300000000000000" charset="-122"/>
                <a:ea typeface="SimSong" panose="02020300000000000000" charset="-122"/>
                <a:sym typeface="+mn-ea"/>
              </a:rPr>
              <a:t>-&gt;</a:t>
            </a:r>
            <a:r>
              <a:rPr lang="zh-CN" altLang="en-US" sz="3000">
                <a:latin typeface="SimSong" panose="02020300000000000000" charset="-122"/>
                <a:ea typeface="SimSong" panose="02020300000000000000" charset="-122"/>
                <a:sym typeface="+mn-ea"/>
              </a:rPr>
              <a:t>②</a:t>
            </a:r>
            <a:r>
              <a:rPr lang="en-US" altLang="zh-CN" sz="3000">
                <a:latin typeface="SimSong" panose="02020300000000000000" charset="-122"/>
                <a:ea typeface="SimSong" panose="02020300000000000000" charset="-122"/>
                <a:sym typeface="+mn-ea"/>
              </a:rPr>
              <a:t>-&gt;</a:t>
            </a:r>
            <a:r>
              <a:rPr lang="zh-CN" altLang="en-US" sz="3000">
                <a:latin typeface="SimSong" panose="02020300000000000000" charset="-122"/>
                <a:ea typeface="SimSong" panose="02020300000000000000" charset="-122"/>
                <a:sym typeface="+mn-ea"/>
              </a:rPr>
              <a:t>④</a:t>
            </a:r>
            <a:r>
              <a:rPr lang="en-US" altLang="zh-CN" sz="3000">
                <a:latin typeface="SimSong" panose="02020300000000000000" charset="-122"/>
                <a:ea typeface="SimSong" panose="02020300000000000000" charset="-122"/>
                <a:sym typeface="+mn-ea"/>
              </a:rPr>
              <a:t>-&gt;</a:t>
            </a:r>
            <a:r>
              <a:rPr lang="en-US" sz="3000">
                <a:latin typeface="SimSong" panose="02020300000000000000" charset="-122"/>
                <a:ea typeface="SimSong" panose="02020300000000000000" charset="-122"/>
                <a:sym typeface="+mn-ea"/>
              </a:rPr>
              <a:t>⑤</a:t>
            </a:r>
            <a:r>
              <a:rPr lang="en-US" altLang="zh-CN" sz="3000">
                <a:latin typeface="SimSong" panose="02020300000000000000" charset="-122"/>
                <a:ea typeface="SimSong" panose="02020300000000000000" charset="-122"/>
                <a:sym typeface="+mn-ea"/>
              </a:rPr>
              <a:t>-&gt;</a:t>
            </a:r>
            <a:r>
              <a:rPr lang="zh-CN" altLang="en-US" sz="3000">
                <a:latin typeface="SimSong" panose="02020300000000000000" charset="-122"/>
                <a:ea typeface="SimSong" panose="02020300000000000000" charset="-122"/>
                <a:sym typeface="+mn-ea"/>
              </a:rPr>
              <a:t>⑦</a:t>
            </a:r>
            <a:r>
              <a:rPr lang="en-US" altLang="zh-CN" sz="3000">
                <a:latin typeface="SimSong" panose="02020300000000000000" charset="-122"/>
                <a:ea typeface="SimSong" panose="02020300000000000000" charset="-122"/>
                <a:sym typeface="+mn-ea"/>
              </a:rPr>
              <a:t>-&gt;</a:t>
            </a:r>
            <a:r>
              <a:rPr lang="zh-CN" altLang="en-US" sz="3000">
                <a:latin typeface="SimSong" panose="02020300000000000000" charset="-122"/>
                <a:ea typeface="SimSong" panose="02020300000000000000" charset="-122"/>
                <a:sym typeface="+mn-ea"/>
              </a:rPr>
              <a:t>①</a:t>
            </a:r>
            <a:r>
              <a:rPr lang="en-US" altLang="zh-CN" sz="3000">
                <a:latin typeface="SimSong" panose="02020300000000000000" charset="-122"/>
                <a:ea typeface="SimSong" panose="02020300000000000000" charset="-122"/>
                <a:sym typeface="+mn-ea"/>
              </a:rPr>
              <a:t>-&gt;</a:t>
            </a:r>
            <a:r>
              <a:rPr lang="en-US" sz="3000">
                <a:latin typeface="SimSong" panose="02020300000000000000" charset="-122"/>
                <a:ea typeface="SimSong" panose="02020300000000000000" charset="-122"/>
                <a:sym typeface="+mn-ea"/>
              </a:rPr>
              <a:t>⑧</a:t>
            </a:r>
            <a:endParaRPr lang="zh-CN" altLang="en-US" sz="3000">
              <a:latin typeface="微软雅黑" charset="0"/>
              <a:ea typeface="微软雅黑" charset="0"/>
              <a:sym typeface="+mn-ea"/>
            </a:endParaRPr>
          </a:p>
          <a:p>
            <a:endParaRPr lang="zh-CN" altLang="en-US" sz="3000">
              <a:latin typeface="微软雅黑" charset="0"/>
              <a:ea typeface="微软雅黑" charset="0"/>
              <a:sym typeface="+mn-ea"/>
            </a:endParaRPr>
          </a:p>
          <a:p>
            <a:r>
              <a:rPr lang="zh-CN" altLang="en-US" sz="3000">
                <a:latin typeface="微软雅黑" charset="0"/>
                <a:ea typeface="微软雅黑" charset="0"/>
              </a:rPr>
              <a:t>第四</a:t>
            </a:r>
            <a:r>
              <a:rPr lang="zh-CN" altLang="en-US" sz="3000">
                <a:latin typeface="微软雅黑" charset="0"/>
                <a:ea typeface="微软雅黑" charset="0"/>
              </a:rPr>
              <a:t>条：</a:t>
            </a:r>
            <a:endParaRPr lang="zh-CN" altLang="en-US" sz="3000">
              <a:latin typeface="微软雅黑" charset="0"/>
              <a:ea typeface="微软雅黑" charset="0"/>
            </a:endParaRPr>
          </a:p>
          <a:p>
            <a:r>
              <a:rPr lang="zh-CN" altLang="en-US" sz="3000">
                <a:latin typeface="SimSong" panose="02020300000000000000" charset="-122"/>
                <a:ea typeface="SimSong" panose="02020300000000000000" charset="-122"/>
                <a:sym typeface="+mn-ea"/>
              </a:rPr>
              <a:t>①</a:t>
            </a:r>
            <a:r>
              <a:rPr lang="en-US" altLang="zh-CN" sz="3000">
                <a:latin typeface="SimSong" panose="02020300000000000000" charset="-122"/>
                <a:ea typeface="SimSong" panose="02020300000000000000" charset="-122"/>
                <a:sym typeface="+mn-ea"/>
              </a:rPr>
              <a:t>-&gt;</a:t>
            </a:r>
            <a:r>
              <a:rPr lang="zh-CN" altLang="en-US" sz="3000">
                <a:latin typeface="SimSong" panose="02020300000000000000" charset="-122"/>
                <a:ea typeface="SimSong" panose="02020300000000000000" charset="-122"/>
                <a:sym typeface="+mn-ea"/>
              </a:rPr>
              <a:t>②</a:t>
            </a:r>
            <a:r>
              <a:rPr lang="en-US" altLang="zh-CN" sz="3000">
                <a:latin typeface="SimSong" panose="02020300000000000000" charset="-122"/>
                <a:ea typeface="SimSong" panose="02020300000000000000" charset="-122"/>
                <a:sym typeface="+mn-ea"/>
              </a:rPr>
              <a:t>-&gt;</a:t>
            </a:r>
            <a:r>
              <a:rPr lang="zh-CN" altLang="en-US" sz="3000">
                <a:latin typeface="SimSong" panose="02020300000000000000" charset="-122"/>
                <a:ea typeface="SimSong" panose="02020300000000000000" charset="-122"/>
                <a:sym typeface="+mn-ea"/>
              </a:rPr>
              <a:t>④</a:t>
            </a:r>
            <a:r>
              <a:rPr lang="en-US" altLang="zh-CN" sz="3000">
                <a:latin typeface="SimSong" panose="02020300000000000000" charset="-122"/>
                <a:ea typeface="SimSong" panose="02020300000000000000" charset="-122"/>
                <a:sym typeface="+mn-ea"/>
              </a:rPr>
              <a:t>-&gt;</a:t>
            </a:r>
            <a:r>
              <a:rPr lang="zh-CN" altLang="en-US" sz="3000">
                <a:latin typeface="SimSong" panose="02020300000000000000" charset="-122"/>
                <a:ea typeface="SimSong" panose="02020300000000000000" charset="-122"/>
                <a:sym typeface="+mn-ea"/>
              </a:rPr>
              <a:t>⑥</a:t>
            </a:r>
            <a:r>
              <a:rPr lang="en-US" altLang="zh-CN" sz="3000">
                <a:latin typeface="SimSong" panose="02020300000000000000" charset="-122"/>
                <a:ea typeface="SimSong" panose="02020300000000000000" charset="-122"/>
                <a:sym typeface="+mn-ea"/>
              </a:rPr>
              <a:t>-&gt;</a:t>
            </a:r>
            <a:r>
              <a:rPr lang="zh-CN" altLang="en-US" sz="3000">
                <a:latin typeface="SimSong" panose="02020300000000000000" charset="-122"/>
                <a:ea typeface="SimSong" panose="02020300000000000000" charset="-122"/>
                <a:sym typeface="+mn-ea"/>
              </a:rPr>
              <a:t>⑦</a:t>
            </a:r>
            <a:r>
              <a:rPr lang="en-US" altLang="zh-CN" sz="3000">
                <a:latin typeface="SimSong" panose="02020300000000000000" charset="-122"/>
                <a:ea typeface="SimSong" panose="02020300000000000000" charset="-122"/>
                <a:sym typeface="+mn-ea"/>
              </a:rPr>
              <a:t>-&gt;</a:t>
            </a:r>
            <a:r>
              <a:rPr lang="zh-CN" altLang="en-US" sz="3000">
                <a:latin typeface="SimSong" panose="02020300000000000000" charset="-122"/>
                <a:ea typeface="SimSong" panose="02020300000000000000" charset="-122"/>
                <a:sym typeface="+mn-ea"/>
              </a:rPr>
              <a:t>①</a:t>
            </a:r>
            <a:r>
              <a:rPr lang="en-US" altLang="zh-CN" sz="3000">
                <a:latin typeface="SimSong" panose="02020300000000000000" charset="-122"/>
                <a:ea typeface="SimSong" panose="02020300000000000000" charset="-122"/>
                <a:sym typeface="+mn-ea"/>
              </a:rPr>
              <a:t>-&gt;</a:t>
            </a:r>
            <a:r>
              <a:rPr lang="en-US" sz="3000">
                <a:latin typeface="SimSong" panose="02020300000000000000" charset="-122"/>
                <a:ea typeface="SimSong" panose="02020300000000000000" charset="-122"/>
                <a:sym typeface="+mn-ea"/>
              </a:rPr>
              <a:t>⑧</a:t>
            </a:r>
            <a:endParaRPr lang="zh-CN" altLang="en-US" sz="3000">
              <a:latin typeface="微软雅黑" charset="0"/>
              <a:ea typeface="微软雅黑"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
                                            <p:txEl>
                                              <p:pRg st="1" end="1"/>
                                            </p:txEl>
                                          </p:spTgt>
                                        </p:tgtEl>
                                        <p:attrNameLst>
                                          <p:attrName>style.visibility</p:attrName>
                                        </p:attrNameLst>
                                      </p:cBhvr>
                                      <p:to>
                                        <p:strVal val="visible"/>
                                      </p:to>
                                    </p:set>
                                    <p:animEffect transition="in" filter="blinds(horizontal)">
                                      <p:cBhvr>
                                        <p:cTn id="7" dur="500"/>
                                        <p:tgtEl>
                                          <p:spTgt spid="8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
                                            <p:txEl>
                                              <p:pRg st="3" end="3"/>
                                            </p:txEl>
                                          </p:spTgt>
                                        </p:tgtEl>
                                        <p:attrNameLst>
                                          <p:attrName>style.visibility</p:attrName>
                                        </p:attrNameLst>
                                      </p:cBhvr>
                                      <p:to>
                                        <p:strVal val="visible"/>
                                      </p:to>
                                    </p:set>
                                    <p:animEffect transition="in" filter="blinds(horizontal)">
                                      <p:cBhvr>
                                        <p:cTn id="12" dur="500"/>
                                        <p:tgtEl>
                                          <p:spTgt spid="8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9">
                                            <p:txEl>
                                              <p:pRg st="5" end="5"/>
                                            </p:txEl>
                                          </p:spTgt>
                                        </p:tgtEl>
                                        <p:attrNameLst>
                                          <p:attrName>style.visibility</p:attrName>
                                        </p:attrNameLst>
                                      </p:cBhvr>
                                      <p:to>
                                        <p:strVal val="visible"/>
                                      </p:to>
                                    </p:set>
                                    <p:animEffect transition="in" filter="blinds(horizontal)">
                                      <p:cBhvr>
                                        <p:cTn id="17" dur="500"/>
                                        <p:tgtEl>
                                          <p:spTgt spid="89">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
                                            <p:txEl>
                                              <p:pRg st="7" end="7"/>
                                            </p:txEl>
                                          </p:spTgt>
                                        </p:tgtEl>
                                        <p:attrNameLst>
                                          <p:attrName>style.visibility</p:attrName>
                                        </p:attrNameLst>
                                      </p:cBhvr>
                                      <p:to>
                                        <p:strVal val="visible"/>
                                      </p:to>
                                    </p:set>
                                    <p:animEffect transition="in" filter="blinds(horizontal)">
                                      <p:cBhvr>
                                        <p:cTn id="22" dur="500"/>
                                        <p:tgtEl>
                                          <p:spTgt spid="89">
                                            <p:txEl>
                                              <p:pRg st="7" end="7"/>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89">
                                            <p:txEl>
                                              <p:pRg st="8" end="8"/>
                                            </p:txEl>
                                          </p:spTgt>
                                        </p:tgtEl>
                                        <p:attrNameLst>
                                          <p:attrName>style.visibility</p:attrName>
                                        </p:attrNameLst>
                                      </p:cBhvr>
                                      <p:to>
                                        <p:strVal val="visible"/>
                                      </p:to>
                                    </p:set>
                                    <p:animEffect transition="in" filter="blinds(horizontal)">
                                      <p:cBhvr>
                                        <p:cTn id="25" dur="500"/>
                                        <p:tgtEl>
                                          <p:spTgt spid="8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10" name="矩形 9"/>
          <p:cNvSpPr/>
          <p:nvPr/>
        </p:nvSpPr>
        <p:spPr>
          <a:xfrm>
            <a:off x="2233930" y="994410"/>
            <a:ext cx="8339455" cy="730885"/>
          </a:xfrm>
          <a:prstGeom prst="rect">
            <a:avLst/>
          </a:prstGeom>
        </p:spPr>
        <p:txBody>
          <a:bodyPr wrap="square">
            <a:spAutoFit/>
          </a:bodyPr>
          <a:p>
            <a:pPr lvl="0" indent="0" algn="just">
              <a:lnSpc>
                <a:spcPct val="160000"/>
              </a:lnSpc>
              <a:buFont typeface="Arial" panose="020B0704020202020204" pitchFamily="34" charset="0"/>
              <a:buNone/>
            </a:pPr>
            <a:r>
              <a:rPr lang="zh-CN" altLang="en-US" sz="2600">
                <a:latin typeface="微软雅黑" charset="-122"/>
                <a:ea typeface="微软雅黑" charset="-122"/>
              </a:rPr>
              <a:t>根据步骤三的独立路径，结合程序代码，设计测试</a:t>
            </a:r>
            <a:r>
              <a:rPr lang="zh-CN" altLang="en-US" sz="2600">
                <a:latin typeface="微软雅黑" charset="-122"/>
                <a:ea typeface="微软雅黑" charset="-122"/>
              </a:rPr>
              <a:t>用例</a:t>
            </a:r>
            <a:endParaRPr lang="zh-CN" altLang="en-US" sz="2600">
              <a:latin typeface="微软雅黑" charset="-122"/>
              <a:ea typeface="微软雅黑" charset="-122"/>
            </a:endParaRPr>
          </a:p>
        </p:txBody>
      </p:sp>
      <p:graphicFrame>
        <p:nvGraphicFramePr>
          <p:cNvPr id="3" name="表格 2"/>
          <p:cNvGraphicFramePr/>
          <p:nvPr/>
        </p:nvGraphicFramePr>
        <p:xfrm>
          <a:off x="1392555" y="1927860"/>
          <a:ext cx="9540875" cy="3749040"/>
        </p:xfrm>
        <a:graphic>
          <a:graphicData uri="http://schemas.openxmlformats.org/drawingml/2006/table">
            <a:tbl>
              <a:tblPr firstRow="1" bandRow="1">
                <a:tableStyleId>{5C22544A-7EE6-4342-B048-85BDC9FD1C3A}</a:tableStyleId>
              </a:tblPr>
              <a:tblGrid>
                <a:gridCol w="2058035"/>
                <a:gridCol w="2404745"/>
                <a:gridCol w="2193290"/>
                <a:gridCol w="2884805"/>
              </a:tblGrid>
              <a:tr h="381000">
                <a:tc>
                  <a:txBody>
                    <a:bodyPr/>
                    <a:p>
                      <a:pPr algn="ctr">
                        <a:buNone/>
                      </a:pPr>
                      <a:r>
                        <a:rPr lang="zh-CN" altLang="en-US" sz="2400"/>
                        <a:t>测试用例编号</a:t>
                      </a:r>
                      <a:endParaRPr lang="zh-CN" altLang="en-US" sz="2400"/>
                    </a:p>
                  </a:txBody>
                  <a:tcPr/>
                </a:tc>
                <a:tc>
                  <a:txBody>
                    <a:bodyPr/>
                    <a:p>
                      <a:pPr algn="ctr">
                        <a:buNone/>
                      </a:pPr>
                      <a:r>
                        <a:rPr lang="zh-CN" altLang="en-US" sz="2400"/>
                        <a:t>输入数据</a:t>
                      </a:r>
                      <a:endParaRPr lang="zh-CN" altLang="en-US" sz="2400"/>
                    </a:p>
                  </a:txBody>
                  <a:tcPr/>
                </a:tc>
                <a:tc>
                  <a:txBody>
                    <a:bodyPr/>
                    <a:p>
                      <a:pPr algn="ctr">
                        <a:buNone/>
                      </a:pPr>
                      <a:r>
                        <a:rPr lang="zh-CN" altLang="en-US" sz="2400"/>
                        <a:t>预期输出</a:t>
                      </a:r>
                      <a:endParaRPr lang="zh-CN" altLang="en-US" sz="2400"/>
                    </a:p>
                  </a:txBody>
                  <a:tcPr/>
                </a:tc>
                <a:tc>
                  <a:txBody>
                    <a:bodyPr/>
                    <a:p>
                      <a:pPr algn="ctr">
                        <a:buNone/>
                      </a:pPr>
                      <a:r>
                        <a:rPr lang="zh-CN" altLang="en-US" sz="2400"/>
                        <a:t>覆盖路径</a:t>
                      </a:r>
                      <a:endParaRPr lang="zh-CN" altLang="en-US" sz="2400"/>
                    </a:p>
                  </a:txBody>
                  <a:tcPr/>
                </a:tc>
              </a:tr>
              <a:tr h="381000">
                <a:tc>
                  <a:txBody>
                    <a:bodyPr/>
                    <a:p>
                      <a:pPr algn="ctr">
                        <a:buNone/>
                      </a:pPr>
                      <a:r>
                        <a:rPr lang="en-US" altLang="zh-CN" sz="2400"/>
                        <a:t>CASE1</a:t>
                      </a:r>
                      <a:endParaRPr lang="en-US" altLang="zh-CN" sz="2400"/>
                    </a:p>
                  </a:txBody>
                  <a:tcPr/>
                </a:tc>
                <a:tc>
                  <a:txBody>
                    <a:bodyPr/>
                    <a:p>
                      <a:pPr algn="ctr">
                        <a:buNone/>
                      </a:pPr>
                      <a:r>
                        <a:rPr lang="en-US" altLang="zh-CN" sz="2400"/>
                        <a:t>iRecordNum=0 itype=0</a:t>
                      </a:r>
                      <a:endParaRPr lang="en-US" altLang="zh-CN" sz="2400"/>
                    </a:p>
                  </a:txBody>
                  <a:tcPr/>
                </a:tc>
                <a:tc>
                  <a:txBody>
                    <a:bodyPr/>
                    <a:p>
                      <a:pPr algn="ctr">
                        <a:buNone/>
                      </a:pPr>
                      <a:r>
                        <a:rPr lang="en-US" altLang="zh-CN" sz="2400"/>
                        <a:t>x=0 y=0</a:t>
                      </a:r>
                      <a:endParaRPr lang="en-US" altLang="zh-CN" sz="2400"/>
                    </a:p>
                  </a:txBody>
                  <a:tcPr/>
                </a:tc>
                <a:tc>
                  <a:txBody>
                    <a:bodyPr/>
                    <a:p>
                      <a:pPr algn="ctr">
                        <a:buNone/>
                      </a:pPr>
                      <a:r>
                        <a:rPr lang="zh-CN" altLang="en-US" sz="2400">
                          <a:latin typeface="SimSong" panose="02020300000000000000" charset="-122"/>
                          <a:ea typeface="SimSong" panose="02020300000000000000" charset="-122"/>
                          <a:sym typeface="+mn-ea"/>
                        </a:rPr>
                        <a:t>①</a:t>
                      </a:r>
                      <a:r>
                        <a:rPr lang="en-US" altLang="zh-CN" sz="2400">
                          <a:latin typeface="SimSong" panose="02020300000000000000" charset="-122"/>
                          <a:ea typeface="SimSong" panose="02020300000000000000" charset="-122"/>
                          <a:sym typeface="+mn-ea"/>
                        </a:rPr>
                        <a:t>-&gt;</a:t>
                      </a:r>
                      <a:r>
                        <a:rPr lang="en-US" sz="2400">
                          <a:latin typeface="SimSong" panose="02020300000000000000" charset="-122"/>
                          <a:ea typeface="SimSong" panose="02020300000000000000" charset="-122"/>
                          <a:sym typeface="+mn-ea"/>
                        </a:rPr>
                        <a:t>⑧</a:t>
                      </a:r>
                      <a:endParaRPr lang="en-US" altLang="zh-CN" sz="2400">
                        <a:latin typeface="SimSong" panose="02020300000000000000" charset="-122"/>
                        <a:ea typeface="SimSong" panose="02020300000000000000" charset="-122"/>
                        <a:sym typeface="+mn-ea"/>
                      </a:endParaRPr>
                    </a:p>
                  </a:txBody>
                  <a:tcPr/>
                </a:tc>
              </a:tr>
              <a:tr h="381000">
                <a:tc>
                  <a:txBody>
                    <a:bodyPr/>
                    <a:p>
                      <a:pPr algn="ctr">
                        <a:buNone/>
                      </a:pPr>
                      <a:r>
                        <a:rPr lang="en-US" altLang="zh-CN" sz="2400">
                          <a:sym typeface="+mn-ea"/>
                        </a:rPr>
                        <a:t>CASE2</a:t>
                      </a:r>
                      <a:endParaRPr lang="en-US" altLang="zh-CN" sz="2400">
                        <a:sym typeface="+mn-ea"/>
                      </a:endParaRPr>
                    </a:p>
                  </a:txBody>
                  <a:tcPr/>
                </a:tc>
                <a:tc>
                  <a:txBody>
                    <a:bodyPr/>
                    <a:p>
                      <a:pPr algn="ctr">
                        <a:buNone/>
                      </a:pPr>
                      <a:r>
                        <a:rPr lang="en-US" altLang="zh-CN" sz="2400">
                          <a:sym typeface="+mn-ea"/>
                        </a:rPr>
                        <a:t>iRecordNum=1 itype=0</a:t>
                      </a:r>
                      <a:endParaRPr lang="en-US" altLang="zh-CN" sz="2400">
                        <a:sym typeface="+mn-ea"/>
                      </a:endParaRPr>
                    </a:p>
                  </a:txBody>
                  <a:tcPr/>
                </a:tc>
                <a:tc>
                  <a:txBody>
                    <a:bodyPr/>
                    <a:p>
                      <a:pPr algn="ctr">
                        <a:buNone/>
                      </a:pPr>
                      <a:r>
                        <a:rPr lang="en-US" altLang="zh-CN" sz="2400">
                          <a:sym typeface="+mn-ea"/>
                        </a:rPr>
                        <a:t>x=2 y=0</a:t>
                      </a:r>
                      <a:endParaRPr lang="en-US" altLang="zh-CN" sz="2400"/>
                    </a:p>
                    <a:p>
                      <a:pPr algn="ctr">
                        <a:buNone/>
                      </a:pPr>
                      <a:endParaRPr lang="en-US" altLang="zh-CN" sz="2400"/>
                    </a:p>
                  </a:txBody>
                  <a:tcPr/>
                </a:tc>
                <a:tc>
                  <a:txBody>
                    <a:bodyPr/>
                    <a:p>
                      <a:pPr algn="ctr">
                        <a:buNone/>
                      </a:pPr>
                      <a:r>
                        <a:rPr lang="zh-CN" altLang="en-US" sz="2400">
                          <a:latin typeface="SimSong" panose="02020300000000000000" charset="-122"/>
                          <a:ea typeface="SimSong" panose="02020300000000000000" charset="-122"/>
                          <a:sym typeface="+mn-ea"/>
                        </a:rPr>
                        <a:t>①</a:t>
                      </a:r>
                      <a:r>
                        <a:rPr lang="en-US" altLang="zh-CN" sz="2400">
                          <a:latin typeface="SimSong" panose="02020300000000000000" charset="-122"/>
                          <a:ea typeface="SimSong" panose="02020300000000000000" charset="-122"/>
                          <a:sym typeface="+mn-ea"/>
                        </a:rPr>
                        <a:t>-&gt;</a:t>
                      </a:r>
                      <a:r>
                        <a:rPr lang="zh-CN" altLang="en-US" sz="2400">
                          <a:latin typeface="SimSong" panose="02020300000000000000" charset="-122"/>
                          <a:ea typeface="SimSong" panose="02020300000000000000" charset="-122"/>
                          <a:sym typeface="+mn-ea"/>
                        </a:rPr>
                        <a:t>②</a:t>
                      </a:r>
                      <a:r>
                        <a:rPr lang="en-US" altLang="zh-CN" sz="2400">
                          <a:latin typeface="SimSong" panose="02020300000000000000" charset="-122"/>
                          <a:ea typeface="SimSong" panose="02020300000000000000" charset="-122"/>
                          <a:sym typeface="+mn-ea"/>
                        </a:rPr>
                        <a:t>-&gt;</a:t>
                      </a:r>
                      <a:r>
                        <a:rPr lang="zh-CN" altLang="en-US" sz="2400">
                          <a:latin typeface="SimSong" panose="02020300000000000000" charset="-122"/>
                          <a:ea typeface="SimSong" panose="02020300000000000000" charset="-122"/>
                          <a:sym typeface="+mn-ea"/>
                        </a:rPr>
                        <a:t>③</a:t>
                      </a:r>
                      <a:r>
                        <a:rPr lang="en-US" altLang="zh-CN" sz="2400">
                          <a:latin typeface="SimSong" panose="02020300000000000000" charset="-122"/>
                          <a:ea typeface="SimSong" panose="02020300000000000000" charset="-122"/>
                          <a:sym typeface="+mn-ea"/>
                        </a:rPr>
                        <a:t>-&gt;</a:t>
                      </a:r>
                      <a:r>
                        <a:rPr lang="en-US" sz="2400">
                          <a:latin typeface="SimSong" panose="02020300000000000000" charset="-122"/>
                          <a:ea typeface="SimSong" panose="02020300000000000000" charset="-122"/>
                          <a:sym typeface="+mn-ea"/>
                        </a:rPr>
                        <a:t>⑧</a:t>
                      </a:r>
                      <a:endParaRPr lang="zh-CN" altLang="en-US" sz="2400">
                        <a:latin typeface="SimSong" panose="02020300000000000000" charset="-122"/>
                        <a:ea typeface="SimSong" panose="02020300000000000000" charset="-122"/>
                        <a:sym typeface="+mn-ea"/>
                      </a:endParaRPr>
                    </a:p>
                  </a:txBody>
                  <a:tcPr/>
                </a:tc>
              </a:tr>
              <a:tr h="381000">
                <a:tc>
                  <a:txBody>
                    <a:bodyPr/>
                    <a:p>
                      <a:pPr algn="ctr">
                        <a:buNone/>
                      </a:pPr>
                      <a:r>
                        <a:rPr lang="en-US" altLang="zh-CN" sz="2400">
                          <a:sym typeface="+mn-ea"/>
                        </a:rPr>
                        <a:t>CASE3</a:t>
                      </a:r>
                      <a:endParaRPr lang="en-US" altLang="zh-CN" sz="2400">
                        <a:sym typeface="+mn-ea"/>
                      </a:endParaRPr>
                    </a:p>
                  </a:txBody>
                  <a:tcPr/>
                </a:tc>
                <a:tc>
                  <a:txBody>
                    <a:bodyPr/>
                    <a:p>
                      <a:pPr algn="ctr">
                        <a:buNone/>
                      </a:pPr>
                      <a:r>
                        <a:rPr lang="en-US" altLang="zh-CN" sz="2400">
                          <a:sym typeface="+mn-ea"/>
                        </a:rPr>
                        <a:t>iRecordNum=1 itype=1</a:t>
                      </a:r>
                      <a:endParaRPr lang="en-US" altLang="zh-CN" sz="2400">
                        <a:sym typeface="+mn-ea"/>
                      </a:endParaRPr>
                    </a:p>
                  </a:txBody>
                  <a:tcPr/>
                </a:tc>
                <a:tc>
                  <a:txBody>
                    <a:bodyPr/>
                    <a:p>
                      <a:pPr algn="ctr">
                        <a:buNone/>
                      </a:pPr>
                      <a:r>
                        <a:rPr lang="en-US" altLang="zh-CN" sz="2400">
                          <a:sym typeface="+mn-ea"/>
                        </a:rPr>
                        <a:t>x=0 y=10</a:t>
                      </a:r>
                      <a:endParaRPr lang="en-US" altLang="zh-CN" sz="2400">
                        <a:sym typeface="+mn-ea"/>
                      </a:endParaRPr>
                    </a:p>
                  </a:txBody>
                  <a:tcPr/>
                </a:tc>
                <a:tc>
                  <a:txBody>
                    <a:bodyPr/>
                    <a:p>
                      <a:pPr algn="ctr">
                        <a:buNone/>
                      </a:pPr>
                      <a:r>
                        <a:rPr lang="zh-CN" altLang="en-US" sz="2400">
                          <a:latin typeface="SimSong" panose="02020300000000000000" charset="-122"/>
                          <a:ea typeface="SimSong" panose="02020300000000000000" charset="-122"/>
                          <a:sym typeface="+mn-ea"/>
                        </a:rPr>
                        <a:t>①</a:t>
                      </a:r>
                      <a:r>
                        <a:rPr lang="en-US" altLang="zh-CN" sz="2400">
                          <a:latin typeface="SimSong" panose="02020300000000000000" charset="-122"/>
                          <a:ea typeface="SimSong" panose="02020300000000000000" charset="-122"/>
                          <a:sym typeface="+mn-ea"/>
                        </a:rPr>
                        <a:t>-&gt;</a:t>
                      </a:r>
                      <a:r>
                        <a:rPr lang="zh-CN" altLang="en-US" sz="2400">
                          <a:latin typeface="SimSong" panose="02020300000000000000" charset="-122"/>
                          <a:ea typeface="SimSong" panose="02020300000000000000" charset="-122"/>
                          <a:sym typeface="+mn-ea"/>
                        </a:rPr>
                        <a:t>②</a:t>
                      </a:r>
                      <a:r>
                        <a:rPr lang="en-US" altLang="zh-CN" sz="2400">
                          <a:latin typeface="SimSong" panose="02020300000000000000" charset="-122"/>
                          <a:ea typeface="SimSong" panose="02020300000000000000" charset="-122"/>
                          <a:sym typeface="+mn-ea"/>
                        </a:rPr>
                        <a:t>-&gt;</a:t>
                      </a:r>
                      <a:r>
                        <a:rPr lang="zh-CN" altLang="en-US" sz="2400">
                          <a:latin typeface="SimSong" panose="02020300000000000000" charset="-122"/>
                          <a:ea typeface="SimSong" panose="02020300000000000000" charset="-122"/>
                          <a:sym typeface="+mn-ea"/>
                        </a:rPr>
                        <a:t>④</a:t>
                      </a:r>
                      <a:r>
                        <a:rPr lang="en-US" altLang="zh-CN" sz="2400">
                          <a:latin typeface="SimSong" panose="02020300000000000000" charset="-122"/>
                          <a:ea typeface="SimSong" panose="02020300000000000000" charset="-122"/>
                          <a:sym typeface="+mn-ea"/>
                        </a:rPr>
                        <a:t>-&gt;</a:t>
                      </a:r>
                      <a:r>
                        <a:rPr lang="en-US" sz="2400">
                          <a:latin typeface="SimSong" panose="02020300000000000000" charset="-122"/>
                          <a:ea typeface="SimSong" panose="02020300000000000000" charset="-122"/>
                          <a:sym typeface="+mn-ea"/>
                        </a:rPr>
                        <a:t>⑤</a:t>
                      </a:r>
                      <a:r>
                        <a:rPr lang="en-US" altLang="zh-CN" sz="2400">
                          <a:latin typeface="SimSong" panose="02020300000000000000" charset="-122"/>
                          <a:ea typeface="SimSong" panose="02020300000000000000" charset="-122"/>
                          <a:sym typeface="+mn-ea"/>
                        </a:rPr>
                        <a:t>-&gt;</a:t>
                      </a:r>
                      <a:r>
                        <a:rPr lang="zh-CN" altLang="en-US" sz="2400">
                          <a:latin typeface="SimSong" panose="02020300000000000000" charset="-122"/>
                          <a:ea typeface="SimSong" panose="02020300000000000000" charset="-122"/>
                          <a:sym typeface="+mn-ea"/>
                        </a:rPr>
                        <a:t>⑦</a:t>
                      </a:r>
                      <a:r>
                        <a:rPr lang="en-US" altLang="zh-CN" sz="2400">
                          <a:latin typeface="SimSong" panose="02020300000000000000" charset="-122"/>
                          <a:ea typeface="SimSong" panose="02020300000000000000" charset="-122"/>
                          <a:sym typeface="+mn-ea"/>
                        </a:rPr>
                        <a:t>-&gt;</a:t>
                      </a:r>
                      <a:r>
                        <a:rPr lang="zh-CN" altLang="en-US" sz="2400">
                          <a:latin typeface="SimSong" panose="02020300000000000000" charset="-122"/>
                          <a:ea typeface="SimSong" panose="02020300000000000000" charset="-122"/>
                          <a:sym typeface="+mn-ea"/>
                        </a:rPr>
                        <a:t>①</a:t>
                      </a:r>
                      <a:r>
                        <a:rPr lang="en-US" altLang="zh-CN" sz="2400">
                          <a:latin typeface="SimSong" panose="02020300000000000000" charset="-122"/>
                          <a:ea typeface="SimSong" panose="02020300000000000000" charset="-122"/>
                          <a:sym typeface="+mn-ea"/>
                        </a:rPr>
                        <a:t>-&gt;</a:t>
                      </a:r>
                      <a:r>
                        <a:rPr lang="en-US" sz="2400">
                          <a:latin typeface="SimSong" panose="02020300000000000000" charset="-122"/>
                          <a:ea typeface="SimSong" panose="02020300000000000000" charset="-122"/>
                          <a:sym typeface="+mn-ea"/>
                        </a:rPr>
                        <a:t>⑧</a:t>
                      </a:r>
                      <a:endParaRPr lang="zh-CN" altLang="en-US" sz="2400">
                        <a:latin typeface="SimSong" panose="02020300000000000000" charset="-122"/>
                        <a:ea typeface="SimSong" panose="02020300000000000000" charset="-122"/>
                        <a:sym typeface="+mn-ea"/>
                      </a:endParaRPr>
                    </a:p>
                  </a:txBody>
                  <a:tcPr/>
                </a:tc>
              </a:tr>
              <a:tr h="381000">
                <a:tc>
                  <a:txBody>
                    <a:bodyPr/>
                    <a:p>
                      <a:pPr algn="ctr">
                        <a:buNone/>
                      </a:pPr>
                      <a:r>
                        <a:rPr lang="en-US" altLang="zh-CN" sz="2400">
                          <a:sym typeface="+mn-ea"/>
                        </a:rPr>
                        <a:t>CASE4</a:t>
                      </a:r>
                      <a:endParaRPr lang="en-US" altLang="zh-CN" sz="2400">
                        <a:sym typeface="+mn-ea"/>
                      </a:endParaRPr>
                    </a:p>
                  </a:txBody>
                  <a:tcPr/>
                </a:tc>
                <a:tc>
                  <a:txBody>
                    <a:bodyPr/>
                    <a:p>
                      <a:pPr algn="ctr">
                        <a:buNone/>
                      </a:pPr>
                      <a:r>
                        <a:rPr lang="en-US" altLang="zh-CN" sz="2400">
                          <a:sym typeface="+mn-ea"/>
                        </a:rPr>
                        <a:t>iRecordNum=1 itype=2</a:t>
                      </a:r>
                      <a:endParaRPr lang="en-US" altLang="zh-CN" sz="2400">
                        <a:sym typeface="+mn-ea"/>
                      </a:endParaRPr>
                    </a:p>
                  </a:txBody>
                  <a:tcPr/>
                </a:tc>
                <a:tc>
                  <a:txBody>
                    <a:bodyPr/>
                    <a:p>
                      <a:pPr algn="ctr">
                        <a:buNone/>
                      </a:pPr>
                      <a:r>
                        <a:rPr lang="en-US" altLang="zh-CN" sz="2400">
                          <a:sym typeface="+mn-ea"/>
                        </a:rPr>
                        <a:t>x=0 y=20</a:t>
                      </a:r>
                      <a:endParaRPr lang="en-US" altLang="zh-CN" sz="2400">
                        <a:sym typeface="+mn-ea"/>
                      </a:endParaRPr>
                    </a:p>
                  </a:txBody>
                  <a:tcPr/>
                </a:tc>
                <a:tc>
                  <a:txBody>
                    <a:bodyPr/>
                    <a:p>
                      <a:pPr algn="ctr">
                        <a:buNone/>
                      </a:pPr>
                      <a:r>
                        <a:rPr lang="zh-CN" altLang="en-US" sz="2400">
                          <a:latin typeface="SimSong" panose="02020300000000000000" charset="-122"/>
                          <a:ea typeface="SimSong" panose="02020300000000000000" charset="-122"/>
                          <a:sym typeface="+mn-ea"/>
                        </a:rPr>
                        <a:t>①</a:t>
                      </a:r>
                      <a:r>
                        <a:rPr lang="en-US" altLang="zh-CN" sz="2400">
                          <a:latin typeface="SimSong" panose="02020300000000000000" charset="-122"/>
                          <a:ea typeface="SimSong" panose="02020300000000000000" charset="-122"/>
                          <a:sym typeface="+mn-ea"/>
                        </a:rPr>
                        <a:t>-&gt;</a:t>
                      </a:r>
                      <a:r>
                        <a:rPr lang="zh-CN" altLang="en-US" sz="2400">
                          <a:latin typeface="SimSong" panose="02020300000000000000" charset="-122"/>
                          <a:ea typeface="SimSong" panose="02020300000000000000" charset="-122"/>
                          <a:sym typeface="+mn-ea"/>
                        </a:rPr>
                        <a:t>②</a:t>
                      </a:r>
                      <a:r>
                        <a:rPr lang="en-US" altLang="zh-CN" sz="2400">
                          <a:latin typeface="SimSong" panose="02020300000000000000" charset="-122"/>
                          <a:ea typeface="SimSong" panose="02020300000000000000" charset="-122"/>
                          <a:sym typeface="+mn-ea"/>
                        </a:rPr>
                        <a:t>-&gt;</a:t>
                      </a:r>
                      <a:r>
                        <a:rPr lang="zh-CN" altLang="en-US" sz="2400">
                          <a:latin typeface="SimSong" panose="02020300000000000000" charset="-122"/>
                          <a:ea typeface="SimSong" panose="02020300000000000000" charset="-122"/>
                          <a:sym typeface="+mn-ea"/>
                        </a:rPr>
                        <a:t>④</a:t>
                      </a:r>
                      <a:r>
                        <a:rPr lang="en-US" altLang="zh-CN" sz="2400">
                          <a:latin typeface="SimSong" panose="02020300000000000000" charset="-122"/>
                          <a:ea typeface="SimSong" panose="02020300000000000000" charset="-122"/>
                          <a:sym typeface="+mn-ea"/>
                        </a:rPr>
                        <a:t>-&gt;</a:t>
                      </a:r>
                      <a:r>
                        <a:rPr lang="zh-CN" altLang="en-US" sz="2400">
                          <a:latin typeface="SimSong" panose="02020300000000000000" charset="-122"/>
                          <a:ea typeface="SimSong" panose="02020300000000000000" charset="-122"/>
                          <a:sym typeface="+mn-ea"/>
                        </a:rPr>
                        <a:t>⑥</a:t>
                      </a:r>
                      <a:r>
                        <a:rPr lang="en-US" altLang="zh-CN" sz="2400">
                          <a:latin typeface="SimSong" panose="02020300000000000000" charset="-122"/>
                          <a:ea typeface="SimSong" panose="02020300000000000000" charset="-122"/>
                          <a:sym typeface="+mn-ea"/>
                        </a:rPr>
                        <a:t>-&gt;</a:t>
                      </a:r>
                      <a:r>
                        <a:rPr lang="zh-CN" altLang="en-US" sz="2400">
                          <a:latin typeface="SimSong" panose="02020300000000000000" charset="-122"/>
                          <a:ea typeface="SimSong" panose="02020300000000000000" charset="-122"/>
                          <a:sym typeface="+mn-ea"/>
                        </a:rPr>
                        <a:t>⑦</a:t>
                      </a:r>
                      <a:r>
                        <a:rPr lang="en-US" altLang="zh-CN" sz="2400">
                          <a:latin typeface="SimSong" panose="02020300000000000000" charset="-122"/>
                          <a:ea typeface="SimSong" panose="02020300000000000000" charset="-122"/>
                          <a:sym typeface="+mn-ea"/>
                        </a:rPr>
                        <a:t>-&gt;</a:t>
                      </a:r>
                      <a:r>
                        <a:rPr lang="zh-CN" altLang="en-US" sz="2400">
                          <a:latin typeface="SimSong" panose="02020300000000000000" charset="-122"/>
                          <a:ea typeface="SimSong" panose="02020300000000000000" charset="-122"/>
                          <a:sym typeface="+mn-ea"/>
                        </a:rPr>
                        <a:t>①</a:t>
                      </a:r>
                      <a:r>
                        <a:rPr lang="en-US" altLang="zh-CN" sz="2400">
                          <a:latin typeface="SimSong" panose="02020300000000000000" charset="-122"/>
                          <a:ea typeface="SimSong" panose="02020300000000000000" charset="-122"/>
                          <a:sym typeface="+mn-ea"/>
                        </a:rPr>
                        <a:t>-&gt;</a:t>
                      </a:r>
                      <a:r>
                        <a:rPr lang="en-US" sz="2400">
                          <a:latin typeface="SimSong" panose="02020300000000000000" charset="-122"/>
                          <a:ea typeface="SimSong" panose="02020300000000000000" charset="-122"/>
                          <a:sym typeface="+mn-ea"/>
                        </a:rPr>
                        <a:t>⑧</a:t>
                      </a:r>
                      <a:endParaRPr lang="zh-CN" altLang="en-US" sz="2400">
                        <a:latin typeface="SimSong" panose="02020300000000000000" charset="-122"/>
                        <a:ea typeface="SimSong" panose="02020300000000000000" charset="-122"/>
                        <a:sym typeface="+mn-ea"/>
                      </a:endParaRPr>
                    </a:p>
                  </a:txBody>
                  <a:tcPr/>
                </a:tc>
              </a:tr>
            </a:tbl>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69405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图形</a:t>
            </a:r>
            <a:r>
              <a:rPr kumimoji="1" lang="zh-CN" altLang="en-US" sz="2800" dirty="0">
                <a:latin typeface="微软雅黑" charset="0"/>
                <a:ea typeface="微软雅黑" charset="0"/>
                <a:cs typeface="+mn-ea"/>
                <a:sym typeface="+mn-ea"/>
              </a:rPr>
              <a:t>矩阵：</a:t>
            </a:r>
            <a:endParaRPr kumimoji="1" lang="zh-CN" altLang="en-US" sz="2800" dirty="0">
              <a:latin typeface="微软雅黑" charset="0"/>
              <a:ea typeface="微软雅黑" charset="0"/>
              <a:cs typeface="+mn-ea"/>
              <a:sym typeface="+mn-ea"/>
            </a:endParaRPr>
          </a:p>
        </p:txBody>
      </p:sp>
      <p:sp>
        <p:nvSpPr>
          <p:cNvPr id="10" name="矩形 9"/>
          <p:cNvSpPr/>
          <p:nvPr/>
        </p:nvSpPr>
        <p:spPr>
          <a:xfrm>
            <a:off x="2233930" y="1798320"/>
            <a:ext cx="8068945" cy="4570730"/>
          </a:xfrm>
          <a:prstGeom prst="rect">
            <a:avLst/>
          </a:prstGeom>
        </p:spPr>
        <p:txBody>
          <a:bodyPr wrap="square">
            <a:spAutoFit/>
          </a:bodyPr>
          <a:p>
            <a:pPr marL="457200" lvl="0" indent="-457200" algn="just">
              <a:lnSpc>
                <a:spcPct val="160000"/>
              </a:lnSpc>
              <a:buFont typeface="Arial" panose="020B0704020202020204" pitchFamily="34" charset="0"/>
              <a:buChar char="•"/>
            </a:pPr>
            <a:r>
              <a:rPr lang="zh-CN" altLang="en-US" sz="2600">
                <a:latin typeface="微软雅黑" charset="-122"/>
                <a:ea typeface="微软雅黑" charset="-122"/>
              </a:rPr>
              <a:t>为了使导出程序控制流程图和决定基本测试路径的过程均自动化实现，科研人员开发了一个辅助基本路径测试的软件工具——图形矩阵（</a:t>
            </a:r>
            <a:r>
              <a:rPr lang="en-US" altLang="zh-CN" sz="2600">
                <a:latin typeface="微软雅黑" charset="-122"/>
                <a:ea typeface="微软雅黑" charset="-122"/>
              </a:rPr>
              <a:t>Graph Matrix</a:t>
            </a:r>
            <a:r>
              <a:rPr lang="zh-CN" altLang="en-US" sz="2600">
                <a:latin typeface="微软雅黑" charset="-122"/>
                <a:ea typeface="微软雅黑" charset="-122"/>
              </a:rPr>
              <a:t>）</a:t>
            </a:r>
            <a:endParaRPr lang="zh-CN" altLang="en-US" sz="2600">
              <a:latin typeface="微软雅黑" charset="-122"/>
              <a:ea typeface="微软雅黑" charset="-122"/>
            </a:endParaRPr>
          </a:p>
          <a:p>
            <a:pPr marL="457200" lvl="0" indent="-457200" algn="just">
              <a:lnSpc>
                <a:spcPct val="160000"/>
              </a:lnSpc>
              <a:buFont typeface="Arial" panose="020B0704020202020204" pitchFamily="34" charset="0"/>
              <a:buChar char="•"/>
            </a:pPr>
            <a:r>
              <a:rPr lang="zh-CN" altLang="en-US" sz="2600">
                <a:latin typeface="微软雅黑" charset="-122"/>
                <a:ea typeface="微软雅黑" charset="-122"/>
              </a:rPr>
              <a:t>使用图形矩阵可以实现</a:t>
            </a:r>
            <a:r>
              <a:rPr lang="zh-CN" altLang="en-US" sz="2600">
                <a:solidFill>
                  <a:schemeClr val="accent1"/>
                </a:solidFill>
                <a:latin typeface="微软雅黑" charset="-122"/>
                <a:ea typeface="微软雅黑" charset="-122"/>
              </a:rPr>
              <a:t>自动地确定一个基本路径集</a:t>
            </a:r>
            <a:r>
              <a:rPr lang="zh-CN" altLang="en-US" sz="2600">
                <a:latin typeface="微软雅黑" charset="-122"/>
                <a:ea typeface="微软雅黑" charset="-122"/>
              </a:rPr>
              <a:t>。</a:t>
            </a:r>
            <a:endParaRPr lang="zh-CN" altLang="en-US" sz="2600">
              <a:latin typeface="微软雅黑" charset="-122"/>
              <a:ea typeface="微软雅黑" charset="-122"/>
            </a:endParaRPr>
          </a:p>
          <a:p>
            <a:pPr marL="457200" lvl="0" indent="-457200" algn="just">
              <a:lnSpc>
                <a:spcPct val="160000"/>
              </a:lnSpc>
              <a:buFont typeface="Arial" panose="020B0704020202020204" pitchFamily="34" charset="0"/>
              <a:buChar char="•"/>
            </a:pPr>
            <a:r>
              <a:rPr lang="zh-CN" altLang="en-US" sz="2600">
                <a:latin typeface="微软雅黑" charset="-122"/>
                <a:ea typeface="微软雅黑" charset="-122"/>
              </a:rPr>
              <a:t>一个图形矩阵是</a:t>
            </a:r>
            <a:r>
              <a:rPr lang="zh-CN" altLang="en-US" sz="2600">
                <a:solidFill>
                  <a:schemeClr val="accent1"/>
                </a:solidFill>
                <a:latin typeface="微软雅黑" charset="-122"/>
                <a:ea typeface="微软雅黑" charset="-122"/>
              </a:rPr>
              <a:t>一个方阵</a:t>
            </a:r>
            <a:r>
              <a:rPr lang="zh-CN" altLang="en-US" sz="2600">
                <a:latin typeface="微软雅黑" charset="-122"/>
                <a:ea typeface="微软雅黑" charset="-122"/>
              </a:rPr>
              <a:t>，其行</a:t>
            </a:r>
            <a:r>
              <a:rPr lang="en-US" altLang="zh-CN" sz="2600">
                <a:latin typeface="微软雅黑" charset="-122"/>
                <a:ea typeface="微软雅黑" charset="-122"/>
              </a:rPr>
              <a:t>/</a:t>
            </a:r>
            <a:r>
              <a:rPr lang="zh-CN" altLang="en-US" sz="2600">
                <a:latin typeface="微软雅黑" charset="-122"/>
                <a:ea typeface="微软雅黑" charset="-122"/>
              </a:rPr>
              <a:t>列数对应程序控制流程图中的结点数，</a:t>
            </a:r>
            <a:r>
              <a:rPr lang="zh-CN" altLang="en-US" sz="2600">
                <a:solidFill>
                  <a:srgbClr val="E38E84"/>
                </a:solidFill>
                <a:latin typeface="微软雅黑" charset="-122"/>
                <a:ea typeface="微软雅黑" charset="-122"/>
              </a:rPr>
              <a:t>每行和每列</a:t>
            </a:r>
            <a:r>
              <a:rPr lang="zh-CN" altLang="en-US" sz="2600">
                <a:latin typeface="微软雅黑" charset="-122"/>
                <a:ea typeface="微软雅黑" charset="-122"/>
              </a:rPr>
              <a:t>依次对应到一个</a:t>
            </a:r>
            <a:r>
              <a:rPr lang="zh-CN" altLang="en-US" sz="2600">
                <a:solidFill>
                  <a:srgbClr val="E38E84"/>
                </a:solidFill>
                <a:latin typeface="微软雅黑" charset="-122"/>
                <a:ea typeface="微软雅黑" charset="-122"/>
              </a:rPr>
              <a:t>被标识的结点</a:t>
            </a:r>
            <a:r>
              <a:rPr lang="zh-CN" altLang="en-US" sz="2600">
                <a:latin typeface="微软雅黑" charset="-122"/>
                <a:ea typeface="微软雅黑" charset="-122"/>
              </a:rPr>
              <a:t>，</a:t>
            </a:r>
            <a:r>
              <a:rPr lang="zh-CN" altLang="en-US" sz="2600">
                <a:solidFill>
                  <a:srgbClr val="00B050"/>
                </a:solidFill>
                <a:latin typeface="微软雅黑" charset="-122"/>
                <a:ea typeface="微软雅黑" charset="-122"/>
              </a:rPr>
              <a:t>矩阵元素</a:t>
            </a:r>
            <a:r>
              <a:rPr lang="zh-CN" altLang="en-US" sz="2600">
                <a:latin typeface="微软雅黑" charset="-122"/>
                <a:ea typeface="微软雅黑" charset="-122"/>
              </a:rPr>
              <a:t>对应到</a:t>
            </a:r>
            <a:r>
              <a:rPr lang="zh-CN" altLang="en-US" sz="2600">
                <a:solidFill>
                  <a:srgbClr val="00B050"/>
                </a:solidFill>
                <a:latin typeface="微软雅黑" charset="-122"/>
                <a:ea typeface="微软雅黑" charset="-122"/>
              </a:rPr>
              <a:t>结点间的连接</a:t>
            </a:r>
            <a:endParaRPr lang="zh-CN" altLang="en-US" sz="2600">
              <a:solidFill>
                <a:srgbClr val="00B050"/>
              </a:solidFill>
              <a:latin typeface="微软雅黑" charset="-122"/>
              <a:ea typeface="微软雅黑"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9" name="组合 38"/>
          <p:cNvGrpSpPr/>
          <p:nvPr/>
        </p:nvGrpSpPr>
        <p:grpSpPr>
          <a:xfrm>
            <a:off x="0" y="287611"/>
            <a:ext cx="8272780" cy="504190"/>
            <a:chOff x="0" y="287611"/>
            <a:chExt cx="8272780" cy="504190"/>
          </a:xfrm>
        </p:grpSpPr>
        <p:sp>
          <p:nvSpPr>
            <p:cNvPr id="40" name="矩形 39"/>
            <p:cNvSpPr/>
            <p:nvPr/>
          </p:nvSpPr>
          <p:spPr>
            <a:xfrm>
              <a:off x="0" y="364307"/>
              <a:ext cx="429078"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1" name="矩形 40"/>
            <p:cNvSpPr/>
            <p:nvPr/>
          </p:nvSpPr>
          <p:spPr>
            <a:xfrm>
              <a:off x="537740" y="364307"/>
              <a:ext cx="172120" cy="350066"/>
            </a:xfrm>
            <a:prstGeom prst="rect">
              <a:avLst/>
            </a:prstGeom>
            <a:solidFill>
              <a:srgbClr val="1691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704020202020204"/>
                <a:ea typeface="微软雅黑"/>
                <a:cs typeface="+mn-cs"/>
              </a:endParaRPr>
            </a:p>
          </p:txBody>
        </p:sp>
        <p:sp>
          <p:nvSpPr>
            <p:cNvPr id="42" name="文本"/>
            <p:cNvSpPr txBox="1"/>
            <p:nvPr/>
          </p:nvSpPr>
          <p:spPr>
            <a:xfrm>
              <a:off x="897255" y="287611"/>
              <a:ext cx="7375525" cy="504190"/>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基本路径测试</a:t>
              </a:r>
              <a:r>
                <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rPr>
                <a:t>法</a:t>
              </a:r>
              <a:endParaRPr lang="zh-CN" altLang="en-US" sz="2800" b="1" noProof="0" dirty="0">
                <a:ln>
                  <a:noFill/>
                </a:ln>
                <a:solidFill>
                  <a:srgbClr val="000000">
                    <a:lumMod val="75000"/>
                    <a:lumOff val="25000"/>
                  </a:srgbClr>
                </a:solidFill>
                <a:effectLst/>
                <a:uLnTx/>
                <a:uFillTx/>
                <a:latin typeface="微软雅黑"/>
                <a:ea typeface="微软雅黑"/>
                <a:cs typeface="Noto Sans S Chinese Regular" charset="-122"/>
                <a:sym typeface="+mn-ea"/>
              </a:endParaRPr>
            </a:p>
          </p:txBody>
        </p:sp>
      </p:grpSp>
      <p:sp>
        <p:nvSpPr>
          <p:cNvPr id="2" name="灯片编号占位符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49AE70B2-8BF9-45C0-BB95-33D1B9D3A854}" type="slidenum">
              <a:rPr kumimoji="0" lang="zh-CN" altLang="en-US" sz="1400" b="0" i="0" u="none" strike="noStrike" kern="1200" cap="none" spc="0" normalizeH="0" baseline="0" noProof="0" smtClean="0">
                <a:ln>
                  <a:noFill/>
                </a:ln>
                <a:solidFill>
                  <a:srgbClr val="000000">
                    <a:tint val="75000"/>
                  </a:srgbClr>
                </a:solidFill>
                <a:effectLst/>
                <a:uLnTx/>
                <a:uFillTx/>
                <a:latin typeface="Arial" panose="020B0704020202020204" pitchFamily="34" charset="0"/>
                <a:ea typeface="微软雅黑" charset="-122"/>
                <a:cs typeface="+mn-cs"/>
              </a:rPr>
            </a:fld>
            <a:endParaRPr kumimoji="0" lang="zh-CN" altLang="en-US" sz="1400" b="0" i="0" u="none" strike="noStrike" kern="1200" cap="none" spc="0" normalizeH="0" baseline="0" noProof="0">
              <a:ln>
                <a:noFill/>
              </a:ln>
              <a:solidFill>
                <a:srgbClr val="000000">
                  <a:tint val="75000"/>
                </a:srgbClr>
              </a:solidFill>
              <a:effectLst/>
              <a:uLnTx/>
              <a:uFillTx/>
              <a:latin typeface="Arial" panose="020B0704020202020204" pitchFamily="34" charset="0"/>
              <a:ea typeface="微软雅黑" charset="-122"/>
              <a:cs typeface="+mn-cs"/>
            </a:endParaRPr>
          </a:p>
        </p:txBody>
      </p:sp>
      <p:sp>
        <p:nvSpPr>
          <p:cNvPr id="6" name="日期占位符 5"/>
          <p:cNvSpPr>
            <a:spLocks noGrp="1"/>
          </p:cNvSpPr>
          <p:nvPr>
            <p:ph type="dt" sz="half" idx="10"/>
          </p:nvPr>
        </p:nvSpPr>
        <p:spPr>
          <a:xfrm>
            <a:off x="10132695" y="287655"/>
            <a:ext cx="1318260" cy="365125"/>
          </a:xfrm>
        </p:spPr>
        <p:txBody>
          <a:bodyPr/>
          <a:p>
            <a:fld id="{82F288E0-7875-42C4-84C8-98DBBD3BF4D2}" type="datetime1">
              <a:rPr lang="zh-CN" altLang="en-US" sz="1600" smtClean="0"/>
            </a:fld>
            <a:endParaRPr lang="zh-CN" altLang="en-US" sz="1600" smtClean="0"/>
          </a:p>
        </p:txBody>
      </p:sp>
      <p:sp>
        <p:nvSpPr>
          <p:cNvPr id="7" name="燕尾形 6"/>
          <p:cNvSpPr/>
          <p:nvPr/>
        </p:nvSpPr>
        <p:spPr>
          <a:xfrm>
            <a:off x="1647190" y="1144270"/>
            <a:ext cx="429260" cy="365760"/>
          </a:xfrm>
          <a:prstGeom prst="chevron">
            <a:avLst/>
          </a:prstGeom>
          <a:solidFill>
            <a:srgbClr val="1691B5"/>
          </a:solidFill>
        </p:spPr>
        <p:style>
          <a:lnRef idx="3">
            <a:schemeClr val="lt1"/>
          </a:lnRef>
          <a:fillRef idx="1">
            <a:schemeClr val="accent4"/>
          </a:fillRef>
          <a:effectRef idx="1">
            <a:schemeClr val="accent4"/>
          </a:effectRef>
          <a:fontRef idx="minor">
            <a:schemeClr val="lt1"/>
          </a:fontRef>
        </p:style>
        <p:txBody>
          <a:bodyPr rtlCol="0" anchor="ctr"/>
          <a:p>
            <a:pPr algn="ctr"/>
            <a:endParaRPr lang="zh-CN" altLang="en-US"/>
          </a:p>
        </p:txBody>
      </p:sp>
      <p:sp>
        <p:nvSpPr>
          <p:cNvPr id="4" name="文本框 3"/>
          <p:cNvSpPr txBox="1"/>
          <p:nvPr/>
        </p:nvSpPr>
        <p:spPr>
          <a:xfrm>
            <a:off x="2233930" y="948055"/>
            <a:ext cx="7981315" cy="694055"/>
          </a:xfrm>
          <a:prstGeom prst="rect">
            <a:avLst/>
          </a:prstGeom>
          <a:noFill/>
        </p:spPr>
        <p:txBody>
          <a:bodyPr wrap="square" rtlCol="0" anchor="t">
            <a:spAutoFit/>
          </a:bodyPr>
          <a:p>
            <a:pPr lvl="0" indent="0" algn="l" fontAlgn="base">
              <a:lnSpc>
                <a:spcPct val="140000"/>
              </a:lnSpc>
              <a:spcBef>
                <a:spcPct val="20000"/>
              </a:spcBef>
              <a:buClr>
                <a:srgbClr val="FF6600"/>
              </a:buClr>
              <a:buSzPct val="60000"/>
              <a:buFont typeface="Wingdings" panose="05000000000000000000" pitchFamily="2" charset="2"/>
              <a:buNone/>
            </a:pPr>
            <a:r>
              <a:rPr kumimoji="1" lang="zh-CN" altLang="en-US" sz="2800" dirty="0">
                <a:latin typeface="微软雅黑" charset="0"/>
                <a:ea typeface="微软雅黑" charset="0"/>
                <a:cs typeface="+mn-ea"/>
                <a:sym typeface="+mn-ea"/>
              </a:rPr>
              <a:t>图形</a:t>
            </a:r>
            <a:r>
              <a:rPr kumimoji="1" lang="zh-CN" altLang="en-US" sz="2800" dirty="0">
                <a:latin typeface="微软雅黑" charset="0"/>
                <a:ea typeface="微软雅黑" charset="0"/>
                <a:cs typeface="+mn-ea"/>
                <a:sym typeface="+mn-ea"/>
              </a:rPr>
              <a:t>矩阵：</a:t>
            </a:r>
            <a:endParaRPr kumimoji="1" lang="zh-CN" altLang="en-US" sz="2800" dirty="0">
              <a:latin typeface="微软雅黑" charset="0"/>
              <a:ea typeface="微软雅黑" charset="0"/>
              <a:cs typeface="+mn-ea"/>
              <a:sym typeface="+mn-ea"/>
            </a:endParaRPr>
          </a:p>
        </p:txBody>
      </p:sp>
      <p:sp>
        <p:nvSpPr>
          <p:cNvPr id="10" name="矩形 9"/>
          <p:cNvSpPr/>
          <p:nvPr/>
        </p:nvSpPr>
        <p:spPr>
          <a:xfrm>
            <a:off x="2233930" y="1798320"/>
            <a:ext cx="8068945" cy="4570730"/>
          </a:xfrm>
          <a:prstGeom prst="rect">
            <a:avLst/>
          </a:prstGeom>
        </p:spPr>
        <p:txBody>
          <a:bodyPr wrap="square">
            <a:spAutoFit/>
          </a:bodyPr>
          <a:p>
            <a:pPr marL="457200" lvl="0" indent="-457200" algn="just">
              <a:lnSpc>
                <a:spcPct val="160000"/>
              </a:lnSpc>
              <a:buFont typeface="Arial" panose="020B0704020202020204" pitchFamily="34" charset="0"/>
              <a:buChar char="•"/>
            </a:pPr>
            <a:r>
              <a:rPr lang="zh-CN" altLang="en-US" sz="2600">
                <a:latin typeface="微软雅黑" charset="-122"/>
                <a:ea typeface="微软雅黑" charset="-122"/>
              </a:rPr>
              <a:t>对每个矩阵</a:t>
            </a:r>
            <a:r>
              <a:rPr lang="zh-CN" altLang="en-US" sz="2600">
                <a:solidFill>
                  <a:schemeClr val="accent1"/>
                </a:solidFill>
                <a:latin typeface="微软雅黑" charset="-122"/>
                <a:ea typeface="微软雅黑" charset="-122"/>
              </a:rPr>
              <a:t>加入连接权值</a:t>
            </a:r>
            <a:r>
              <a:rPr lang="zh-CN" altLang="en-US" sz="2600">
                <a:latin typeface="微软雅黑" charset="-122"/>
                <a:ea typeface="微软雅黑" charset="-122"/>
              </a:rPr>
              <a:t>（</a:t>
            </a:r>
            <a:r>
              <a:rPr lang="en-US" altLang="zh-CN" sz="2600">
                <a:latin typeface="微软雅黑" charset="-122"/>
                <a:ea typeface="微软雅黑" charset="-122"/>
              </a:rPr>
              <a:t>Link Weight</a:t>
            </a:r>
            <a:r>
              <a:rPr lang="zh-CN" altLang="en-US" sz="2600">
                <a:latin typeface="微软雅黑" charset="-122"/>
                <a:ea typeface="微软雅黑" charset="-122"/>
              </a:rPr>
              <a:t>），图形矩阵就可以用于在测试中评估程序的控制结构，连接权值为控制流提供了额外的</a:t>
            </a:r>
            <a:r>
              <a:rPr lang="zh-CN" altLang="en-US" sz="2600">
                <a:latin typeface="微软雅黑" charset="-122"/>
                <a:ea typeface="微软雅黑" charset="-122"/>
              </a:rPr>
              <a:t>信息。</a:t>
            </a:r>
            <a:endParaRPr lang="zh-CN" altLang="en-US" sz="2600">
              <a:latin typeface="微软雅黑" charset="-122"/>
              <a:ea typeface="微软雅黑" charset="-122"/>
            </a:endParaRPr>
          </a:p>
          <a:p>
            <a:pPr marL="457200" lvl="0" indent="-457200" algn="just">
              <a:lnSpc>
                <a:spcPct val="160000"/>
              </a:lnSpc>
              <a:buFont typeface="Arial" panose="020B0704020202020204" pitchFamily="34" charset="0"/>
              <a:buChar char="•"/>
            </a:pPr>
            <a:r>
              <a:rPr lang="zh-CN" altLang="en-US" sz="2600">
                <a:latin typeface="微软雅黑" charset="-122"/>
                <a:ea typeface="微软雅黑" charset="-122"/>
              </a:rPr>
              <a:t>在最简单情况下，连接权值为</a:t>
            </a:r>
            <a:r>
              <a:rPr lang="en-US" altLang="zh-CN" sz="2600">
                <a:latin typeface="微软雅黑" charset="-122"/>
                <a:ea typeface="微软雅黑" charset="-122"/>
              </a:rPr>
              <a:t>1</a:t>
            </a:r>
            <a:r>
              <a:rPr lang="zh-CN" altLang="en-US" sz="2600">
                <a:latin typeface="微软雅黑" charset="-122"/>
                <a:ea typeface="微软雅黑" charset="-122"/>
              </a:rPr>
              <a:t>（存在连接）或</a:t>
            </a:r>
            <a:r>
              <a:rPr lang="en-US" altLang="zh-CN" sz="2600">
                <a:latin typeface="微软雅黑" charset="-122"/>
                <a:ea typeface="微软雅黑" charset="-122"/>
              </a:rPr>
              <a:t>0</a:t>
            </a:r>
            <a:r>
              <a:rPr lang="zh-CN" altLang="en-US" sz="2600">
                <a:latin typeface="微软雅黑" charset="-122"/>
                <a:ea typeface="微软雅黑" charset="-122"/>
              </a:rPr>
              <a:t>（不存在连接）</a:t>
            </a:r>
            <a:endParaRPr lang="zh-CN" altLang="en-US" sz="2600">
              <a:latin typeface="微软雅黑" charset="-122"/>
              <a:ea typeface="微软雅黑" charset="-122"/>
            </a:endParaRPr>
          </a:p>
          <a:p>
            <a:pPr marL="457200" lvl="0" indent="-457200" algn="just">
              <a:lnSpc>
                <a:spcPct val="160000"/>
              </a:lnSpc>
              <a:buFont typeface="Arial" panose="020B0704020202020204" pitchFamily="34" charset="0"/>
              <a:buChar char="•"/>
            </a:pPr>
            <a:r>
              <a:rPr lang="zh-CN" altLang="en-US" sz="2600">
                <a:latin typeface="微软雅黑" charset="-122"/>
                <a:ea typeface="微软雅黑" charset="-122"/>
              </a:rPr>
              <a:t>但是，连接权值也可以被赋予其他属性：（</a:t>
            </a:r>
            <a:r>
              <a:rPr lang="en-US" altLang="zh-CN" sz="2600">
                <a:latin typeface="微软雅黑" charset="-122"/>
                <a:ea typeface="微软雅黑" charset="-122"/>
              </a:rPr>
              <a:t>1</a:t>
            </a:r>
            <a:r>
              <a:rPr lang="zh-CN" altLang="en-US" sz="2600">
                <a:latin typeface="微软雅黑" charset="-122"/>
                <a:ea typeface="微软雅黑" charset="-122"/>
              </a:rPr>
              <a:t>）执行连接的概率（</a:t>
            </a:r>
            <a:r>
              <a:rPr lang="en-US" altLang="zh-CN" sz="2600">
                <a:latin typeface="微软雅黑" charset="-122"/>
                <a:ea typeface="微软雅黑" charset="-122"/>
              </a:rPr>
              <a:t>2</a:t>
            </a:r>
            <a:r>
              <a:rPr lang="zh-CN" altLang="en-US" sz="2600">
                <a:latin typeface="微软雅黑" charset="-122"/>
                <a:ea typeface="微软雅黑" charset="-122"/>
              </a:rPr>
              <a:t>）穿越连接所需要的资源</a:t>
            </a:r>
            <a:r>
              <a:rPr lang="zh-CN" altLang="en-US" sz="2600">
                <a:latin typeface="微软雅黑" charset="-122"/>
                <a:ea typeface="微软雅黑" charset="-122"/>
              </a:rPr>
              <a:t>等。</a:t>
            </a:r>
            <a:endParaRPr lang="zh-CN" altLang="en-US" sz="2600">
              <a:latin typeface="微软雅黑" charset="-122"/>
              <a:ea typeface="微软雅黑"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Effect transition="in" filter="blinds(horizontal)">
                                      <p:cBhvr>
                                        <p:cTn id="7" dur="500"/>
                                        <p:tgtEl>
                                          <p:spTgt spid="1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blinds(horizontal)">
                                      <p:cBhvr>
                                        <p:cTn id="12"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TABLE_ENDDRAG_ORIGIN_RECT" val="517*175"/>
  <p:tag name="TABLE_ENDDRAG_RECT" val="414*275*517*175"/>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TABLE_ENDDRAG_ORIGIN_RECT" val="517*175"/>
  <p:tag name="TABLE_ENDDRAG_RECT" val="414*275*517*175"/>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TABLE_ENDDRAG_ORIGIN_RECT" val="671*322"/>
  <p:tag name="TABLE_ENDDRAG_RECT" val="288*147*671*322"/>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TABLE_ENDDRAG_ORIGIN_RECT" val="671*322"/>
  <p:tag name="TABLE_ENDDRAG_RECT" val="288*147*671*322"/>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13544</Words>
  <Application>WPS 演示</Application>
  <PresentationFormat>宽屏</PresentationFormat>
  <Paragraphs>2519</Paragraphs>
  <Slides>118</Slides>
  <Notes>0</Notes>
  <HiddenSlides>0</HiddenSlides>
  <MMClips>0</MMClips>
  <ScaleCrop>false</ScaleCrop>
  <HeadingPairs>
    <vt:vector size="6" baseType="variant">
      <vt:variant>
        <vt:lpstr>已用的字体</vt:lpstr>
      </vt:variant>
      <vt:variant>
        <vt:i4>39</vt:i4>
      </vt:variant>
      <vt:variant>
        <vt:lpstr>主题</vt:lpstr>
      </vt:variant>
      <vt:variant>
        <vt:i4>1</vt:i4>
      </vt:variant>
      <vt:variant>
        <vt:lpstr>幻灯片标题</vt:lpstr>
      </vt:variant>
      <vt:variant>
        <vt:i4>118</vt:i4>
      </vt:variant>
    </vt:vector>
  </HeadingPairs>
  <TitlesOfParts>
    <vt:vector size="158" baseType="lpstr">
      <vt:lpstr>Arial</vt:lpstr>
      <vt:lpstr>宋体</vt:lpstr>
      <vt:lpstr>Wingdings</vt:lpstr>
      <vt:lpstr>Tahoma</vt:lpstr>
      <vt:lpstr>Calibri</vt:lpstr>
      <vt:lpstr>Helvetica Neue</vt:lpstr>
      <vt:lpstr>Kaiti SC Bold</vt:lpstr>
      <vt:lpstr>华文宋体</vt:lpstr>
      <vt:lpstr>Xingkai TC Light</vt:lpstr>
      <vt:lpstr>Helvetica</vt:lpstr>
      <vt:lpstr>Arial Regular</vt:lpstr>
      <vt:lpstr>Times New Roman Italic</vt:lpstr>
      <vt:lpstr>微软雅黑</vt:lpstr>
      <vt:lpstr>Calibri</vt:lpstr>
      <vt:lpstr>Arial</vt:lpstr>
      <vt:lpstr>微软雅黑</vt:lpstr>
      <vt:lpstr>汉仪旗黑</vt:lpstr>
      <vt:lpstr>Noto Sans S Chinese Regular</vt:lpstr>
      <vt:lpstr>微软雅黑</vt:lpstr>
      <vt:lpstr>Kaiti SC Regular</vt:lpstr>
      <vt:lpstr>Baskerville Regular</vt:lpstr>
      <vt:lpstr>宋体</vt:lpstr>
      <vt:lpstr>Arial Unicode MS</vt:lpstr>
      <vt:lpstr>汉仪书宋二KW</vt:lpstr>
      <vt:lpstr>Calibri Light</vt:lpstr>
      <vt:lpstr>Wingdings</vt:lpstr>
      <vt:lpstr>Times New Roman Regular</vt:lpstr>
      <vt:lpstr>SimSong</vt:lpstr>
      <vt:lpstr>冬青黑体简体中文</vt:lpstr>
      <vt:lpstr>Times New Roman</vt:lpstr>
      <vt:lpstr>黑体</vt:lpstr>
      <vt:lpstr>隶书</vt:lpstr>
      <vt:lpstr>华文楷体</vt:lpstr>
      <vt:lpstr>华文行楷</vt:lpstr>
      <vt:lpstr>汉仪中黑KW</vt:lpstr>
      <vt:lpstr>汉仪楷体简</vt:lpstr>
      <vt:lpstr>Verdana</vt:lpstr>
      <vt:lpstr>宋体-简</vt:lpstr>
      <vt:lpstr>苹方-简</vt:lpstr>
      <vt:lpstr>Office 主题</vt:lpstr>
      <vt:lpstr>PowerPoint 演示文稿</vt:lpstr>
      <vt:lpstr>PowerPoint 演示文稿</vt:lpstr>
      <vt:lpstr>PowerPoint 演示文稿</vt:lpstr>
      <vt:lpstr>PowerPoint 演示文稿</vt:lpstr>
      <vt:lpstr>PowerPoint 演示文稿</vt:lpstr>
      <vt:lpstr>白盒测试概述</vt:lpstr>
      <vt:lpstr>PowerPoint 演示文稿</vt:lpstr>
      <vt:lpstr>PowerPoint 演示文稿</vt:lpstr>
      <vt:lpstr>PowerPoint 演示文稿</vt:lpstr>
      <vt:lpstr>PowerPoint 演示文稿</vt:lpstr>
      <vt:lpstr>PowerPoint 演示文稿</vt:lpstr>
      <vt:lpstr>PowerPoint 演示文稿</vt:lpstr>
      <vt:lpstr>静态白盒测试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逻辑覆盖测试法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Case1：A=2, B=1, X=3</vt:lpstr>
      <vt:lpstr>Case2：A=2, B=0, X=3</vt:lpstr>
      <vt:lpstr>Case2：A=2, B=0, X=3</vt:lpstr>
      <vt:lpstr>PowerPoint 演示文稿</vt:lpstr>
      <vt:lpstr>PowerPoint 演示文稿</vt:lpstr>
      <vt:lpstr>Case3：A=2, B=0, X=3</vt:lpstr>
      <vt:lpstr>Case4：A=1, B=0, X=1</vt:lpstr>
      <vt:lpstr>PowerPoint 演示文稿</vt:lpstr>
      <vt:lpstr>只作到判定覆盖将无法确定判定内部条件的错误。</vt:lpstr>
      <vt:lpstr>PowerPoint 演示文稿</vt:lpstr>
      <vt:lpstr>PowerPoint 演示文稿</vt:lpstr>
      <vt:lpstr>PowerPoint 演示文稿</vt:lpstr>
      <vt:lpstr>PowerPoint 演示文稿</vt:lpstr>
      <vt:lpstr>  Case5：A=2, B=1, X=1    Case6：A=1, B=0, X=3</vt:lpstr>
      <vt:lpstr>PowerPoint 演示文稿</vt:lpstr>
      <vt:lpstr>PowerPoint 演示文稿</vt:lpstr>
      <vt:lpstr>PowerPoint 演示文稿</vt:lpstr>
      <vt:lpstr>Case7：A=2, B=0, X=3</vt:lpstr>
      <vt:lpstr>Case8：A=1, B=1, X=1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基本路径测试法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例：计算环路复杂度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程序插桩法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白盒测试应用方法策略</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linyaowei</dc:creator>
  <cp:lastModifiedBy>22</cp:lastModifiedBy>
  <cp:revision>1054</cp:revision>
  <dcterms:created xsi:type="dcterms:W3CDTF">2024-09-25T05:27:11Z</dcterms:created>
  <dcterms:modified xsi:type="dcterms:W3CDTF">2024-09-25T05:27:11Z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FAA72FF36A2A38551036ED641FB672C8_42</vt:lpwstr>
  </property>
</Properties>
</file>