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1020" r:id="rId5"/>
    <p:sldId id="398" r:id="rId6"/>
    <p:sldId id="896" r:id="rId7"/>
    <p:sldId id="344" r:id="rId8"/>
    <p:sldId id="897" r:id="rId9"/>
    <p:sldId id="921" r:id="rId10"/>
    <p:sldId id="948" r:id="rId11"/>
    <p:sldId id="949" r:id="rId12"/>
    <p:sldId id="950" r:id="rId13"/>
    <p:sldId id="923" r:id="rId14"/>
    <p:sldId id="951" r:id="rId15"/>
    <p:sldId id="952" r:id="rId16"/>
    <p:sldId id="924" r:id="rId17"/>
    <p:sldId id="979" r:id="rId18"/>
    <p:sldId id="953" r:id="rId19"/>
    <p:sldId id="849" r:id="rId20"/>
    <p:sldId id="954" r:id="rId21"/>
    <p:sldId id="955" r:id="rId22"/>
    <p:sldId id="956" r:id="rId23"/>
    <p:sldId id="957" r:id="rId24"/>
    <p:sldId id="958" r:id="rId25"/>
    <p:sldId id="959" r:id="rId26"/>
    <p:sldId id="960" r:id="rId27"/>
    <p:sldId id="961" r:id="rId28"/>
    <p:sldId id="925" r:id="rId29"/>
    <p:sldId id="962" r:id="rId30"/>
    <p:sldId id="963" r:id="rId31"/>
    <p:sldId id="964" r:id="rId32"/>
    <p:sldId id="926" r:id="rId33"/>
    <p:sldId id="965" r:id="rId34"/>
    <p:sldId id="966" r:id="rId35"/>
    <p:sldId id="927" r:id="rId36"/>
    <p:sldId id="980" r:id="rId37"/>
    <p:sldId id="967" r:id="rId38"/>
    <p:sldId id="899" r:id="rId39"/>
    <p:sldId id="968" r:id="rId40"/>
    <p:sldId id="969" r:id="rId41"/>
    <p:sldId id="900" r:id="rId42"/>
    <p:sldId id="970" r:id="rId43"/>
    <p:sldId id="971" r:id="rId44"/>
    <p:sldId id="972" r:id="rId45"/>
    <p:sldId id="973" r:id="rId46"/>
    <p:sldId id="901" r:id="rId47"/>
    <p:sldId id="981" r:id="rId48"/>
    <p:sldId id="974" r:id="rId49"/>
    <p:sldId id="982" r:id="rId50"/>
    <p:sldId id="976" r:id="rId51"/>
    <p:sldId id="929" r:id="rId52"/>
    <p:sldId id="975" r:id="rId53"/>
    <p:sldId id="977" r:id="rId54"/>
    <p:sldId id="978" r:id="rId55"/>
    <p:sldId id="531" r:id="rId56"/>
    <p:sldId id="376" r:id="rId57"/>
  </p:sldIdLst>
  <p:sldSz cx="12192000" cy="6858000"/>
  <p:notesSz cx="6858000" cy="9144000"/>
  <p:custDataLst>
    <p:tags r:id="rId61"/>
  </p:custDataLst>
  <p:defaultTextStyle>
    <a:defPPr>
      <a:defRPr lang="zh-CN"/>
    </a:defPPr>
    <a:lvl1pPr algn="l" rtl="0" fontAlgn="base">
      <a:spcBef>
        <a:spcPct val="0"/>
      </a:spcBef>
      <a:spcAft>
        <a:spcPct val="0"/>
      </a:spcAft>
      <a:buFont typeface="Arial" panose="020B0704020202020204" pitchFamily="34" charset="0"/>
      <a:defRPr sz="2400" kern="1200">
        <a:solidFill>
          <a:schemeClr val="tx1"/>
        </a:solidFill>
        <a:latin typeface="等线" panose="02010600030101010101" charset="-122"/>
        <a:ea typeface="宋体" pitchFamily="2" charset="-122"/>
        <a:cs typeface="+mn-cs"/>
      </a:defRPr>
    </a:lvl1pPr>
    <a:lvl2pPr marL="457200" algn="l" rtl="0" fontAlgn="base">
      <a:spcBef>
        <a:spcPct val="0"/>
      </a:spcBef>
      <a:spcAft>
        <a:spcPct val="0"/>
      </a:spcAft>
      <a:buFont typeface="Arial" panose="020B0704020202020204" pitchFamily="34" charset="0"/>
      <a:defRPr sz="2400" kern="1200">
        <a:solidFill>
          <a:schemeClr val="tx1"/>
        </a:solidFill>
        <a:latin typeface="等线" panose="02010600030101010101" charset="-122"/>
        <a:ea typeface="宋体" pitchFamily="2" charset="-122"/>
        <a:cs typeface="+mn-cs"/>
      </a:defRPr>
    </a:lvl2pPr>
    <a:lvl3pPr marL="914400" algn="l" rtl="0" fontAlgn="base">
      <a:spcBef>
        <a:spcPct val="0"/>
      </a:spcBef>
      <a:spcAft>
        <a:spcPct val="0"/>
      </a:spcAft>
      <a:buFont typeface="Arial" panose="020B0704020202020204" pitchFamily="34" charset="0"/>
      <a:defRPr sz="2400" kern="1200">
        <a:solidFill>
          <a:schemeClr val="tx1"/>
        </a:solidFill>
        <a:latin typeface="等线" panose="02010600030101010101" charset="-122"/>
        <a:ea typeface="宋体" pitchFamily="2" charset="-122"/>
        <a:cs typeface="+mn-cs"/>
      </a:defRPr>
    </a:lvl3pPr>
    <a:lvl4pPr marL="1371600" algn="l" rtl="0" fontAlgn="base">
      <a:spcBef>
        <a:spcPct val="0"/>
      </a:spcBef>
      <a:spcAft>
        <a:spcPct val="0"/>
      </a:spcAft>
      <a:buFont typeface="Arial" panose="020B0704020202020204" pitchFamily="34" charset="0"/>
      <a:defRPr sz="2400" kern="1200">
        <a:solidFill>
          <a:schemeClr val="tx1"/>
        </a:solidFill>
        <a:latin typeface="等线" panose="02010600030101010101" charset="-122"/>
        <a:ea typeface="宋体" pitchFamily="2" charset="-122"/>
        <a:cs typeface="+mn-cs"/>
      </a:defRPr>
    </a:lvl4pPr>
    <a:lvl5pPr marL="1828800" algn="l" rtl="0" fontAlgn="base">
      <a:spcBef>
        <a:spcPct val="0"/>
      </a:spcBef>
      <a:spcAft>
        <a:spcPct val="0"/>
      </a:spcAft>
      <a:buFont typeface="Arial" panose="020B0704020202020204" pitchFamily="34" charset="0"/>
      <a:defRPr sz="2400" kern="1200">
        <a:solidFill>
          <a:schemeClr val="tx1"/>
        </a:solidFill>
        <a:latin typeface="等线" panose="02010600030101010101" charset="-122"/>
        <a:ea typeface="宋体" pitchFamily="2" charset="-122"/>
        <a:cs typeface="+mn-cs"/>
      </a:defRPr>
    </a:lvl5pPr>
    <a:lvl6pPr marL="2286000" algn="l" defTabSz="914400" rtl="0" eaLnBrk="1" latinLnBrk="0" hangingPunct="1">
      <a:defRPr sz="2400" kern="1200">
        <a:solidFill>
          <a:schemeClr val="tx1"/>
        </a:solidFill>
        <a:latin typeface="等线" panose="02010600030101010101" charset="-122"/>
        <a:ea typeface="宋体" pitchFamily="2" charset="-122"/>
        <a:cs typeface="+mn-cs"/>
      </a:defRPr>
    </a:lvl6pPr>
    <a:lvl7pPr marL="2743200" algn="l" defTabSz="914400" rtl="0" eaLnBrk="1" latinLnBrk="0" hangingPunct="1">
      <a:defRPr sz="2400" kern="1200">
        <a:solidFill>
          <a:schemeClr val="tx1"/>
        </a:solidFill>
        <a:latin typeface="等线" panose="02010600030101010101" charset="-122"/>
        <a:ea typeface="宋体" pitchFamily="2" charset="-122"/>
        <a:cs typeface="+mn-cs"/>
      </a:defRPr>
    </a:lvl7pPr>
    <a:lvl8pPr marL="3200400" algn="l" defTabSz="914400" rtl="0" eaLnBrk="1" latinLnBrk="0" hangingPunct="1">
      <a:defRPr sz="2400" kern="1200">
        <a:solidFill>
          <a:schemeClr val="tx1"/>
        </a:solidFill>
        <a:latin typeface="等线" panose="02010600030101010101" charset="-122"/>
        <a:ea typeface="宋体" pitchFamily="2" charset="-122"/>
        <a:cs typeface="+mn-cs"/>
      </a:defRPr>
    </a:lvl8pPr>
    <a:lvl9pPr marL="3657600" algn="l" defTabSz="914400" rtl="0" eaLnBrk="1" latinLnBrk="0" hangingPunct="1">
      <a:defRPr sz="2400" kern="1200">
        <a:solidFill>
          <a:schemeClr val="tx1"/>
        </a:solidFill>
        <a:latin typeface="等线" panose="02010600030101010101" charset="-122"/>
        <a:ea typeface="宋体" pitchFamily="2" charset="-122"/>
        <a:cs typeface="+mn-cs"/>
      </a:defRPr>
    </a:lvl9pPr>
  </p:defaultTextStyle>
  <p:extLst>
    <p:ext uri="{EFAFB233-063F-42B5-8137-9DF3F51BA10A}">
      <p15:sldGuideLst xmlns:p15="http://schemas.microsoft.com/office/powerpoint/2012/main">
        <p15:guide id="1" orient="horz" pos="2161" userDrawn="1">
          <p15:clr>
            <a:srgbClr val="A4A3A4"/>
          </p15:clr>
        </p15:guide>
        <p15:guide id="2" pos="37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a:srgbClr val="1369B2"/>
    <a:srgbClr val="D6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napToGrid="0" showGuides="1">
      <p:cViewPr>
        <p:scale>
          <a:sx n="69" d="100"/>
          <a:sy n="69" d="100"/>
        </p:scale>
        <p:origin x="-258" y="-264"/>
      </p:cViewPr>
      <p:guideLst>
        <p:guide orient="horz" pos="2161"/>
        <p:guide pos="3796"/>
      </p:guideLst>
    </p:cSldViewPr>
  </p:slideViewPr>
  <p:notesTextViewPr>
    <p:cViewPr>
      <p:scale>
        <a:sx n="1" d="1"/>
        <a:sy n="1" d="1"/>
      </p:scale>
      <p:origin x="0" y="0"/>
    </p:cViewPr>
  </p:notesTextViewPr>
  <p:sorterViewPr>
    <p:cViewPr>
      <p:scale>
        <a:sx n="266" d="100"/>
        <a:sy n="2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gs" Target="tags/tag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kumimoji="1" sz="1200">
                <a:latin typeface="等线" panose="02010600030101010101" charset="-122"/>
                <a:ea typeface="宋体" pitchFamily="2" charset="-122"/>
                <a:cs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noProof="1">
                <a:latin typeface="等线" panose="02010600030101010101" charset="-122"/>
                <a:cs typeface="宋体" pitchFamily="2" charset="-122"/>
              </a:defRPr>
            </a:lvl1pPr>
          </a:lstStyle>
          <a:p>
            <a:pPr>
              <a:defRPr/>
            </a:pPr>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4101"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zh-CN" altLang="en-US"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kumimoji="1" sz="1200">
                <a:latin typeface="等线" panose="02010600030101010101" charset="-122"/>
                <a:ea typeface="宋体" pitchFamily="2" charset="-122"/>
                <a:cs typeface="宋体" pitchFamily="2" charset="-122"/>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B4283E0F-74FB-4CF6-B92F-BA0D3B768B7F}"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宋体" pitchFamily="2" charset="-122"/>
      </a:defRPr>
    </a:lvl1pPr>
    <a:lvl2pPr marL="457200" algn="l" defTabSz="457200" rtl="0" fontAlgn="base">
      <a:spcBef>
        <a:spcPct val="30000"/>
      </a:spcBef>
      <a:spcAft>
        <a:spcPct val="0"/>
      </a:spcAft>
      <a:defRPr sz="1200" kern="1200">
        <a:solidFill>
          <a:schemeClr val="tx1"/>
        </a:solidFill>
        <a:latin typeface="+mn-lt"/>
        <a:ea typeface="+mn-ea"/>
        <a:cs typeface="宋体" pitchFamily="2" charset="-122"/>
      </a:defRPr>
    </a:lvl2pPr>
    <a:lvl3pPr marL="914400" algn="l" defTabSz="457200" rtl="0" fontAlgn="base">
      <a:spcBef>
        <a:spcPct val="30000"/>
      </a:spcBef>
      <a:spcAft>
        <a:spcPct val="0"/>
      </a:spcAft>
      <a:defRPr sz="1200" kern="1200">
        <a:solidFill>
          <a:schemeClr val="tx1"/>
        </a:solidFill>
        <a:latin typeface="+mn-lt"/>
        <a:ea typeface="+mn-ea"/>
        <a:cs typeface="宋体" pitchFamily="2" charset="-122"/>
      </a:defRPr>
    </a:lvl3pPr>
    <a:lvl4pPr marL="1371600" algn="l" defTabSz="457200" rtl="0" fontAlgn="base">
      <a:spcBef>
        <a:spcPct val="30000"/>
      </a:spcBef>
      <a:spcAft>
        <a:spcPct val="0"/>
      </a:spcAft>
      <a:defRPr sz="1200" kern="1200">
        <a:solidFill>
          <a:schemeClr val="tx1"/>
        </a:solidFill>
        <a:latin typeface="+mn-lt"/>
        <a:ea typeface="+mn-ea"/>
        <a:cs typeface="宋体" pitchFamily="2" charset="-122"/>
      </a:defRPr>
    </a:lvl4pPr>
    <a:lvl5pPr marL="1828800" algn="l" defTabSz="457200" rtl="0" fontAlgn="base">
      <a:spcBef>
        <a:spcPct val="30000"/>
      </a:spcBef>
      <a:spcAft>
        <a:spcPct val="0"/>
      </a:spcAft>
      <a:defRPr sz="1200" kern="1200">
        <a:solidFill>
          <a:schemeClr val="tx1"/>
        </a:solidFill>
        <a:latin typeface="+mn-lt"/>
        <a:ea typeface="+mn-ea"/>
        <a:cs typeface="宋体" pitchFamily="2"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bwMode="auto">
          <a:ln>
            <a:solidFill>
              <a:srgbClr val="000000"/>
            </a:solidFill>
            <a:miter lim="800000"/>
          </a:ln>
        </p:spPr>
      </p:sp>
      <p:sp>
        <p:nvSpPr>
          <p:cNvPr id="6146" name="备注占位符 2"/>
          <p:cNvSpPr>
            <a:spLocks noGrp="1" noChangeArrowheads="1"/>
          </p:cNvSpPr>
          <p:nvPr>
            <p:ph type="body" idx="4294967295"/>
          </p:nvPr>
        </p:nvSpPr>
        <p:spPr/>
        <p:txBody>
          <a:bodyPr/>
          <a:lstStyle/>
          <a:p>
            <a:pPr>
              <a:spcBef>
                <a:spcPct val="0"/>
              </a:spcBef>
            </a:pPr>
            <a:endParaRPr lang="zh-CN" altLang="en-US" smtClean="0"/>
          </a:p>
        </p:txBody>
      </p:sp>
      <p:sp>
        <p:nvSpPr>
          <p:cNvPr id="6147"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fld id="{666C4432-86B1-44C8-B144-754EE8881D6E}" type="slidenum">
              <a:rPr lang="zh-CN" altLang="en-US" sz="120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bwMode="auto">
          <a:ln>
            <a:solidFill>
              <a:srgbClr val="000000"/>
            </a:solidFill>
            <a:miter lim="800000"/>
          </a:ln>
        </p:spPr>
      </p:sp>
      <p:sp>
        <p:nvSpPr>
          <p:cNvPr id="6146" name="备注占位符 2"/>
          <p:cNvSpPr>
            <a:spLocks noGrp="1" noChangeArrowheads="1"/>
          </p:cNvSpPr>
          <p:nvPr>
            <p:ph type="body" idx="4294967295"/>
          </p:nvPr>
        </p:nvSpPr>
        <p:spPr/>
        <p:txBody>
          <a:bodyPr/>
          <a:lstStyle/>
          <a:p>
            <a:pPr>
              <a:spcBef>
                <a:spcPct val="0"/>
              </a:spcBef>
            </a:pPr>
            <a:endParaRPr lang="zh-CN" altLang="en-US" smtClean="0"/>
          </a:p>
        </p:txBody>
      </p:sp>
      <p:sp>
        <p:nvSpPr>
          <p:cNvPr id="6147"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fld id="{666C4432-86B1-44C8-B144-754EE8881D6E}" type="slidenum">
              <a:rPr lang="zh-CN" altLang="en-US" sz="120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bwMode="auto">
          <a:ln>
            <a:solidFill>
              <a:srgbClr val="000000"/>
            </a:solidFill>
            <a:miter lim="800000"/>
          </a:ln>
        </p:spPr>
      </p:sp>
      <p:sp>
        <p:nvSpPr>
          <p:cNvPr id="8194" name="文本占位符 2"/>
          <p:cNvSpPr>
            <a:spLocks noGrp="1" noChangeArrowheads="1"/>
          </p:cNvSpPr>
          <p:nvPr>
            <p:ph type="body" idx="4294967295"/>
          </p:nvPr>
        </p:nvSpPr>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0788698-2790-4799-A03F-F8D2A4A2DB42}" type="slidenum">
              <a:rPr lang="zh-CN" altLang="en-US"/>
            </a:fld>
            <a:endParaRPr lang="zh-CN" altLang="en-US"/>
          </a:p>
        </p:txBody>
      </p:sp>
      <p:pic>
        <p:nvPicPr>
          <p:cNvPr id="10" name="图片 9"/>
          <p:cNvPicPr>
            <a:picLocks noChangeAspect="1"/>
          </p:cNvPicPr>
          <p:nvPr userDrawn="1"/>
        </p:nvPicPr>
        <p:blipFill>
          <a:blip r:embed="rId3"/>
          <a:stretch>
            <a:fillRect/>
          </a:stretch>
        </p:blipFill>
        <p:spPr>
          <a:xfrm>
            <a:off x="3940810" y="766445"/>
            <a:ext cx="4298950" cy="1306195"/>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7A0D640-E144-490B-8F7E-65C826AB46A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333D8B2-F2A4-4705-A013-3C96A07E7A74}"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743D35E-3885-4274-AA9A-8DFBF1713F81}"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endParaRPr lang="zh-CN" altLang="en-US" noProof="1" smtClean="0"/>
          </a:p>
          <a:p>
            <a:pPr lvl="1"/>
            <a:r>
              <a:rPr lang="zh-CN" altLang="en-US" noProof="1" smtClean="0"/>
              <a:t>二级</a:t>
            </a:r>
            <a:endParaRPr lang="zh-CN" altLang="en-US" noProof="1" smtClean="0"/>
          </a:p>
          <a:p>
            <a:pPr lvl="2"/>
            <a:r>
              <a:rPr lang="zh-CN" altLang="en-US" noProof="1" smtClean="0"/>
              <a:t>三级</a:t>
            </a:r>
            <a:endParaRPr lang="zh-CN" altLang="en-US" noProof="1" smtClean="0"/>
          </a:p>
          <a:p>
            <a:pPr lvl="3"/>
            <a:r>
              <a:rPr lang="zh-CN" altLang="en-US" noProof="1" smtClean="0"/>
              <a:t>四级</a:t>
            </a:r>
            <a:endParaRPr lang="zh-CN" altLang="en-US" noProof="1" smtClean="0"/>
          </a:p>
          <a:p>
            <a:pPr lvl="4"/>
            <a:r>
              <a:rPr lang="zh-CN" altLang="en-US" noProof="1" smtClean="0"/>
              <a:t>五级</a:t>
            </a:r>
            <a:endParaRPr lang="zh-CN" altLang="en-US" noProof="1"/>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831F17B-D6B6-4D3F-8964-F09DF34F00D6}"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8C40E0F-B024-4B43-831A-91927FC06959}"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45B6AA8-31EB-468B-8C41-6415ECD260E2}"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FD00E7A1-F48F-4719-BB98-7E5AEA7B7FB1}" type="slidenum">
              <a:rPr lang="zh-CN" altLang="en-US"/>
            </a:fld>
            <a:endParaRPr lang="zh-CN" altLang="en-US"/>
          </a:p>
        </p:txBody>
      </p:sp>
      <p:pic>
        <p:nvPicPr>
          <p:cNvPr id="6" name="图片 5"/>
          <p:cNvPicPr>
            <a:picLocks noChangeAspect="1"/>
          </p:cNvPicPr>
          <p:nvPr userDrawn="1"/>
        </p:nvPicPr>
        <p:blipFill>
          <a:blip r:embed="rId3"/>
          <a:stretch>
            <a:fillRect/>
          </a:stretch>
        </p:blipFill>
        <p:spPr>
          <a:xfrm>
            <a:off x="3446780" y="1465580"/>
            <a:ext cx="5163185" cy="800100"/>
          </a:xfrm>
          <a:prstGeom prst="rect">
            <a:avLst/>
          </a:prstGeom>
        </p:spPr>
      </p:pic>
      <p:pic>
        <p:nvPicPr>
          <p:cNvPr id="7" name="图片 6"/>
          <p:cNvPicPr>
            <a:picLocks noChangeAspect="1"/>
          </p:cNvPicPr>
          <p:nvPr userDrawn="1"/>
        </p:nvPicPr>
        <p:blipFill>
          <a:blip r:embed="rId3"/>
          <a:stretch>
            <a:fillRect/>
          </a:stretch>
        </p:blipFill>
        <p:spPr>
          <a:xfrm>
            <a:off x="1862455" y="5064760"/>
            <a:ext cx="8635365" cy="800100"/>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5.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7.png"/><Relationship Id="rId10" Type="http://schemas.openxmlformats.org/officeDocument/2006/relationships/image" Target="../media/image6.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200" noProof="1">
                <a:solidFill>
                  <a:srgbClr val="898989"/>
                </a:solidFill>
                <a:latin typeface="等线" panose="02010600030101010101" charset="-122"/>
                <a:ea typeface="等线" panose="02010600030101010101" charset="-122"/>
                <a:cs typeface="宋体" pitchFamily="2" charset="-122"/>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buFontTx/>
              <a:buNone/>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ea typeface="等线" panose="02010600030101010101" charset="-122"/>
              </a:defRPr>
            </a:lvl1pPr>
          </a:lstStyle>
          <a:p>
            <a:fld id="{5558DAD5-D431-48DD-BB7C-9F90A0AF82BA}" type="slidenum">
              <a:rPr lang="zh-CN" altLang="en-US"/>
            </a:fld>
            <a:endParaRPr lang="zh-CN" altLang="en-US"/>
          </a:p>
        </p:txBody>
      </p:sp>
      <p:pic>
        <p:nvPicPr>
          <p:cNvPr id="1031" name="图片 6"/>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0"/>
            <a:ext cx="12192000" cy="685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矩形 1"/>
          <p:cNvSpPr>
            <a:spLocks noChangeArrowheads="1"/>
          </p:cNvSpPr>
          <p:nvPr userDrawn="1"/>
        </p:nvSpPr>
        <p:spPr bwMode="auto">
          <a:xfrm>
            <a:off x="871538" y="363538"/>
            <a:ext cx="892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solidFill>
                  <a:schemeClr val="bg1"/>
                </a:solidFill>
                <a:latin typeface="微软雅黑" panose="020B0503020204020204" pitchFamily="34" charset="-122"/>
                <a:ea typeface="微软雅黑" panose="020B0503020204020204" pitchFamily="34" charset="-122"/>
                <a:sym typeface="宋体" pitchFamily="2" charset="-122"/>
              </a:rPr>
              <a:t>✎ </a:t>
            </a:r>
            <a:endParaRPr lang="zh-CN" altLang="en-US" sz="3600">
              <a:latin typeface="Arial" panose="020B0704020202020204" pitchFamily="34" charset="0"/>
            </a:endParaRPr>
          </a:p>
        </p:txBody>
      </p:sp>
      <p:pic>
        <p:nvPicPr>
          <p:cNvPr id="8" name="图片 7"/>
          <p:cNvPicPr>
            <a:picLocks noChangeAspect="1"/>
          </p:cNvPicPr>
          <p:nvPr userDrawn="1"/>
        </p:nvPicPr>
        <p:blipFill>
          <a:blip r:embed="rId10"/>
          <a:stretch>
            <a:fillRect/>
          </a:stretch>
        </p:blipFill>
        <p:spPr>
          <a:xfrm>
            <a:off x="8430895" y="120650"/>
            <a:ext cx="3150870" cy="912495"/>
          </a:xfrm>
          <a:prstGeom prst="rect">
            <a:avLst/>
          </a:prstGeom>
        </p:spPr>
      </p:pic>
      <p:pic>
        <p:nvPicPr>
          <p:cNvPr id="2" name="图片 1"/>
          <p:cNvPicPr>
            <a:picLocks noChangeAspect="1"/>
          </p:cNvPicPr>
          <p:nvPr userDrawn="1"/>
        </p:nvPicPr>
        <p:blipFill>
          <a:blip r:embed="rId11"/>
          <a:stretch>
            <a:fillRect/>
          </a:stretch>
        </p:blipFill>
        <p:spPr>
          <a:xfrm>
            <a:off x="566420" y="6538595"/>
            <a:ext cx="1887220" cy="23114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宋体" pitchFamily="2" charset="-122"/>
          <a:cs typeface="等线 Light" panose="02010600030101010101" charset="-122"/>
        </a:defRPr>
      </a:lvl1pPr>
      <a:lvl2pPr algn="l" rtl="0" fontAlgn="base">
        <a:lnSpc>
          <a:spcPct val="90000"/>
        </a:lnSpc>
        <a:spcBef>
          <a:spcPct val="0"/>
        </a:spcBef>
        <a:spcAft>
          <a:spcPct val="0"/>
        </a:spcAft>
        <a:defRPr sz="4400">
          <a:solidFill>
            <a:schemeClr val="tx1"/>
          </a:solidFill>
          <a:latin typeface="等线 Light" panose="02010600030101010101" charset="-122"/>
          <a:ea typeface="宋体" pitchFamily="2" charset="-122"/>
          <a:cs typeface="等线 Light" panose="02010600030101010101" charset="-122"/>
        </a:defRPr>
      </a:lvl2pPr>
      <a:lvl3pPr algn="l" rtl="0" fontAlgn="base">
        <a:lnSpc>
          <a:spcPct val="90000"/>
        </a:lnSpc>
        <a:spcBef>
          <a:spcPct val="0"/>
        </a:spcBef>
        <a:spcAft>
          <a:spcPct val="0"/>
        </a:spcAft>
        <a:defRPr sz="4400">
          <a:solidFill>
            <a:schemeClr val="tx1"/>
          </a:solidFill>
          <a:latin typeface="等线 Light" panose="02010600030101010101" charset="-122"/>
          <a:ea typeface="宋体" pitchFamily="2" charset="-122"/>
          <a:cs typeface="等线 Light" panose="02010600030101010101" charset="-122"/>
        </a:defRPr>
      </a:lvl3pPr>
      <a:lvl4pPr algn="l" rtl="0" fontAlgn="base">
        <a:lnSpc>
          <a:spcPct val="90000"/>
        </a:lnSpc>
        <a:spcBef>
          <a:spcPct val="0"/>
        </a:spcBef>
        <a:spcAft>
          <a:spcPct val="0"/>
        </a:spcAft>
        <a:defRPr sz="4400">
          <a:solidFill>
            <a:schemeClr val="tx1"/>
          </a:solidFill>
          <a:latin typeface="等线 Light" panose="02010600030101010101" charset="-122"/>
          <a:ea typeface="宋体" pitchFamily="2" charset="-122"/>
          <a:cs typeface="等线 Light" panose="02010600030101010101" charset="-122"/>
        </a:defRPr>
      </a:lvl4pPr>
      <a:lvl5pPr algn="l" rtl="0" fontAlgn="base">
        <a:lnSpc>
          <a:spcPct val="90000"/>
        </a:lnSpc>
        <a:spcBef>
          <a:spcPct val="0"/>
        </a:spcBef>
        <a:spcAft>
          <a:spcPct val="0"/>
        </a:spcAft>
        <a:defRPr sz="4400">
          <a:solidFill>
            <a:schemeClr val="tx1"/>
          </a:solidFill>
          <a:latin typeface="等线 Light" panose="02010600030101010101" charset="-122"/>
          <a:ea typeface="宋体" pitchFamily="2" charset="-122"/>
          <a:cs typeface="等线 Light" panose="02010600030101010101" charset="-122"/>
        </a:defRPr>
      </a:lvl5pPr>
      <a:lvl6pPr marL="457200" algn="l" rtl="0" fontAlgn="base">
        <a:lnSpc>
          <a:spcPct val="90000"/>
        </a:lnSpc>
        <a:spcBef>
          <a:spcPct val="0"/>
        </a:spcBef>
        <a:spcAft>
          <a:spcPct val="0"/>
        </a:spcAft>
        <a:defRPr kumimoji="1" sz="4400">
          <a:solidFill>
            <a:schemeClr val="tx1"/>
          </a:solidFill>
          <a:latin typeface="等线 Light" panose="02010600030101010101" charset="-122"/>
          <a:ea typeface="等线 Light" panose="02010600030101010101" charset="-122"/>
          <a:cs typeface="等线 Light" panose="02010600030101010101" charset="-122"/>
        </a:defRPr>
      </a:lvl6pPr>
      <a:lvl7pPr marL="914400" algn="l" rtl="0" fontAlgn="base">
        <a:lnSpc>
          <a:spcPct val="90000"/>
        </a:lnSpc>
        <a:spcBef>
          <a:spcPct val="0"/>
        </a:spcBef>
        <a:spcAft>
          <a:spcPct val="0"/>
        </a:spcAft>
        <a:defRPr kumimoji="1" sz="4400">
          <a:solidFill>
            <a:schemeClr val="tx1"/>
          </a:solidFill>
          <a:latin typeface="等线 Light" panose="02010600030101010101" charset="-122"/>
          <a:ea typeface="等线 Light" panose="02010600030101010101" charset="-122"/>
          <a:cs typeface="等线 Light" panose="02010600030101010101" charset="-122"/>
        </a:defRPr>
      </a:lvl7pPr>
      <a:lvl8pPr marL="1371600" algn="l" rtl="0" fontAlgn="base">
        <a:lnSpc>
          <a:spcPct val="90000"/>
        </a:lnSpc>
        <a:spcBef>
          <a:spcPct val="0"/>
        </a:spcBef>
        <a:spcAft>
          <a:spcPct val="0"/>
        </a:spcAft>
        <a:defRPr kumimoji="1" sz="4400">
          <a:solidFill>
            <a:schemeClr val="tx1"/>
          </a:solidFill>
          <a:latin typeface="等线 Light" panose="02010600030101010101" charset="-122"/>
          <a:ea typeface="等线 Light" panose="02010600030101010101" charset="-122"/>
          <a:cs typeface="等线 Light" panose="02010600030101010101" charset="-122"/>
        </a:defRPr>
      </a:lvl8pPr>
      <a:lvl9pPr marL="1828800" algn="l" rtl="0" fontAlgn="base">
        <a:lnSpc>
          <a:spcPct val="90000"/>
        </a:lnSpc>
        <a:spcBef>
          <a:spcPct val="0"/>
        </a:spcBef>
        <a:spcAft>
          <a:spcPct val="0"/>
        </a:spcAft>
        <a:defRPr kumimoji="1" sz="4400">
          <a:solidFill>
            <a:schemeClr val="tx1"/>
          </a:solidFill>
          <a:latin typeface="等线 Light" panose="02010600030101010101" charset="-122"/>
          <a:ea typeface="等线 Light" panose="02010600030101010101" charset="-122"/>
          <a:cs typeface="等线 Light" panose="02010600030101010101" charset="-122"/>
        </a:defRPr>
      </a:lvl9pPr>
    </p:titleStyle>
    <p:bodyStyle>
      <a:lvl1pPr marL="228600" indent="-228600" algn="l" rtl="0" fontAlgn="base">
        <a:lnSpc>
          <a:spcPct val="90000"/>
        </a:lnSpc>
        <a:spcBef>
          <a:spcPts val="1000"/>
        </a:spcBef>
        <a:spcAft>
          <a:spcPct val="0"/>
        </a:spcAft>
        <a:buFont typeface="Arial" panose="020B0704020202020204" pitchFamily="34" charset="0"/>
        <a:buChar char="•"/>
        <a:defRPr sz="2800" kern="1200">
          <a:solidFill>
            <a:schemeClr val="tx1"/>
          </a:solidFill>
          <a:latin typeface="+mn-lt"/>
          <a:ea typeface="+mn-ea"/>
          <a:cs typeface="等线" panose="02010600030101010101" charset="-122"/>
        </a:defRPr>
      </a:lvl1pPr>
      <a:lvl2pPr marL="685800" indent="-228600" algn="l" rtl="0" fontAlgn="base">
        <a:lnSpc>
          <a:spcPct val="90000"/>
        </a:lnSpc>
        <a:spcBef>
          <a:spcPts val="500"/>
        </a:spcBef>
        <a:spcAft>
          <a:spcPct val="0"/>
        </a:spcAft>
        <a:buFont typeface="Arial" panose="020B0704020202020204" pitchFamily="34" charset="0"/>
        <a:buChar char="•"/>
        <a:defRPr sz="2400" kern="1200">
          <a:solidFill>
            <a:schemeClr val="tx1"/>
          </a:solidFill>
          <a:latin typeface="+mn-lt"/>
          <a:ea typeface="+mn-ea"/>
          <a:cs typeface="等线" panose="02010600030101010101" charset="-122"/>
        </a:defRPr>
      </a:lvl2pPr>
      <a:lvl3pPr marL="1143000" indent="-228600" algn="l" rtl="0" fontAlgn="base">
        <a:lnSpc>
          <a:spcPct val="90000"/>
        </a:lnSpc>
        <a:spcBef>
          <a:spcPts val="500"/>
        </a:spcBef>
        <a:spcAft>
          <a:spcPct val="0"/>
        </a:spcAft>
        <a:buFont typeface="Arial" panose="020B0704020202020204" pitchFamily="34" charset="0"/>
        <a:buChar char="•"/>
        <a:defRPr sz="2000" kern="1200">
          <a:solidFill>
            <a:schemeClr val="tx1"/>
          </a:solidFill>
          <a:latin typeface="+mn-lt"/>
          <a:ea typeface="+mn-ea"/>
          <a:cs typeface="等线" panose="02010600030101010101" charset="-122"/>
        </a:defRPr>
      </a:lvl3pPr>
      <a:lvl4pPr marL="1600200" indent="-228600" algn="l" rtl="0" fontAlgn="base">
        <a:lnSpc>
          <a:spcPct val="90000"/>
        </a:lnSpc>
        <a:spcBef>
          <a:spcPts val="500"/>
        </a:spcBef>
        <a:spcAft>
          <a:spcPct val="0"/>
        </a:spcAft>
        <a:buFont typeface="Arial" panose="020B0704020202020204" pitchFamily="34" charset="0"/>
        <a:buChar char="•"/>
        <a:defRPr sz="2000" kern="1200">
          <a:solidFill>
            <a:schemeClr val="tx1"/>
          </a:solidFill>
          <a:latin typeface="+mn-lt"/>
          <a:ea typeface="+mn-ea"/>
          <a:cs typeface="等线" panose="02010600030101010101" charset="-122"/>
        </a:defRPr>
      </a:lvl4pPr>
      <a:lvl5pPr marL="2057400" indent="-228600" algn="l" rtl="0" fontAlgn="base">
        <a:lnSpc>
          <a:spcPct val="90000"/>
        </a:lnSpc>
        <a:spcBef>
          <a:spcPts val="500"/>
        </a:spcBef>
        <a:spcAft>
          <a:spcPct val="0"/>
        </a:spcAft>
        <a:buFont typeface="Arial" panose="020B0704020202020204" pitchFamily="34" charset="0"/>
        <a:buChar char="•"/>
        <a:defRPr sz="2000" kern="1200">
          <a:solidFill>
            <a:schemeClr val="tx1"/>
          </a:solidFill>
          <a:latin typeface="+mn-lt"/>
          <a:ea typeface="+mn-ea"/>
          <a:cs typeface="等线" panose="02010600030101010101" charset="-122"/>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9.e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1670050" y="1709738"/>
            <a:ext cx="9144000" cy="1912937"/>
          </a:xfrm>
        </p:spPr>
        <p:txBody>
          <a:bodyPr/>
          <a:lstStyle/>
          <a:p>
            <a:r>
              <a:rPr lang="zh-CN" altLang="en-US" dirty="0" smtClean="0">
                <a:latin typeface="微软雅黑" panose="020B0503020204020204" pitchFamily="34" charset="-122"/>
                <a:ea typeface="微软雅黑" panose="020B0503020204020204" pitchFamily="34" charset="-122"/>
              </a:rPr>
              <a:t>第</a:t>
            </a:r>
            <a:r>
              <a:rPr lang="en-US" altLang="zh-CN" dirty="0" smtClean="0">
                <a:latin typeface="微软雅黑" panose="020B0503020204020204" pitchFamily="34" charset="-122"/>
                <a:ea typeface="微软雅黑" panose="020B0503020204020204" pitchFamily="34" charset="-122"/>
              </a:rPr>
              <a:t>0</a:t>
            </a:r>
            <a:r>
              <a:rPr lang="zh-CN" altLang="en-US" dirty="0" smtClean="0">
                <a:latin typeface="微软雅黑" panose="020B0503020204020204" pitchFamily="34" charset="-122"/>
                <a:ea typeface="微软雅黑" panose="020B0503020204020204" pitchFamily="34" charset="-122"/>
              </a:rPr>
              <a:t>章</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序言</a:t>
            </a:r>
            <a:endParaRPr lang="zh-CN" altLang="en-US" dirty="0" smtClean="0">
              <a:latin typeface="微软雅黑" panose="020B0503020204020204" pitchFamily="34" charset="-122"/>
              <a:ea typeface="微软雅黑" panose="020B0503020204020204" pitchFamily="34" charset="-122"/>
            </a:endParaRPr>
          </a:p>
        </p:txBody>
      </p:sp>
      <p:sp>
        <p:nvSpPr>
          <p:cNvPr id="1555459" name="副标题 1555458"/>
          <p:cNvSpPr>
            <a:spLocks noGrp="1"/>
          </p:cNvSpPr>
          <p:nvPr>
            <p:ph type="subTitle" idx="1"/>
            <p:custDataLst>
              <p:tags r:id="rId1"/>
            </p:custDataLst>
          </p:nvPr>
        </p:nvSpPr>
        <p:spPr>
          <a:xfrm>
            <a:off x="4243388" y="5754370"/>
            <a:ext cx="3930650" cy="661988"/>
          </a:xfrm>
        </p:spPr>
        <p:txBody>
          <a:bodyPr anchor="ctr" anchorCtr="0"/>
          <a:p>
            <a:pPr marL="0" indent="0" algn="ctr" defTabSz="914400">
              <a:buSzPct val="90000"/>
              <a:buNone/>
            </a:pPr>
            <a:r>
              <a:rPr lang="zh-CN" altLang="en-US" b="1" i="1" kern="1200" baseline="0" dirty="0">
                <a:solidFill>
                  <a:schemeClr val="hlink"/>
                </a:solidFill>
                <a:latin typeface="华文楷体" panose="02010600040101010101" charset="-122"/>
                <a:ea typeface="华文楷体" panose="02010600040101010101" charset="-122"/>
              </a:rPr>
              <a:t>计算机工程系</a:t>
            </a:r>
            <a:endParaRPr lang="en-US" altLang="zh-CN" b="1" kern="1200" baseline="0">
              <a:solidFill>
                <a:schemeClr val="hlink"/>
              </a:solidFill>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函数的定义</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函数定义之时可以设置参数列表，以实现更灵活的功能。</a:t>
            </a:r>
            <a:endParaRPr lang="zh-CN" altLang="en-US" sz="4400" dirty="0">
              <a:latin typeface="微软雅黑" panose="020B0503020204020204" pitchFamily="34" charset="-122"/>
              <a:ea typeface="微软雅黑" panose="020B0503020204020204" pitchFamily="34" charset="-122"/>
            </a:endParaRPr>
          </a:p>
        </p:txBody>
      </p:sp>
      <p:sp>
        <p:nvSpPr>
          <p:cNvPr id="9" name="矩形 8"/>
          <p:cNvSpPr/>
          <p:nvPr/>
        </p:nvSpPr>
        <p:spPr>
          <a:xfrm>
            <a:off x="1220258" y="3013236"/>
            <a:ext cx="7081852" cy="341631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0" name="文本框 2"/>
          <p:cNvSpPr txBox="1">
            <a:spLocks noChangeArrowheads="1"/>
          </p:cNvSpPr>
          <p:nvPr/>
        </p:nvSpPr>
        <p:spPr bwMode="auto">
          <a:xfrm>
            <a:off x="1823905" y="3013236"/>
            <a:ext cx="587455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pPr>
              <a:lnSpc>
                <a:spcPct val="150000"/>
              </a:lnSpc>
            </a:pPr>
            <a:r>
              <a:rPr lang="en-US" altLang="zh-CN" dirty="0">
                <a:latin typeface="Times New Roman" panose="02020603050405020304" pitchFamily="18" charset="0"/>
              </a:rPr>
              <a:t>def modify_weather(today, temp, air_quality):</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a:t>
            </a:r>
            <a:r>
              <a:rPr lang="en-US" altLang="zh-CN" dirty="0">
                <a:latin typeface="Times New Roman" panose="02020603050405020304" pitchFamily="18" charset="0"/>
              </a:rPr>
              <a:t>("*"*13)</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print(f</a:t>
            </a:r>
            <a:r>
              <a:rPr lang="en-US" altLang="zh-CN" dirty="0">
                <a:latin typeface="Times New Roman" panose="02020603050405020304" pitchFamily="18" charset="0"/>
              </a:rPr>
              <a:t>"</a:t>
            </a:r>
            <a:r>
              <a:rPr lang="zh-CN" altLang="zh-CN" dirty="0">
                <a:latin typeface="Times New Roman" panose="02020603050405020304" pitchFamily="18" charset="0"/>
              </a:rPr>
              <a:t>日期：</a:t>
            </a:r>
            <a:r>
              <a:rPr lang="en-US" altLang="zh-CN" dirty="0">
                <a:latin typeface="Times New Roman" panose="02020603050405020304" pitchFamily="18" charset="0"/>
              </a:rPr>
              <a:t>{today}")</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print(f</a:t>
            </a:r>
            <a:r>
              <a:rPr lang="en-US" altLang="zh-CN" dirty="0">
                <a:latin typeface="Times New Roman" panose="02020603050405020304" pitchFamily="18" charset="0"/>
              </a:rPr>
              <a:t>"</a:t>
            </a:r>
            <a:r>
              <a:rPr lang="zh-CN" altLang="zh-CN" dirty="0">
                <a:latin typeface="Times New Roman" panose="02020603050405020304" pitchFamily="18" charset="0"/>
              </a:rPr>
              <a:t>温度：</a:t>
            </a:r>
            <a:r>
              <a:rPr lang="en-US" altLang="zh-CN" dirty="0">
                <a:latin typeface="Times New Roman" panose="02020603050405020304" pitchFamily="18" charset="0"/>
              </a:rPr>
              <a:t>{temp}")</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print(f</a:t>
            </a:r>
            <a:r>
              <a:rPr lang="en-US" altLang="zh-CN" dirty="0">
                <a:latin typeface="Times New Roman" panose="02020603050405020304" pitchFamily="18" charset="0"/>
              </a:rPr>
              <a:t>"</a:t>
            </a:r>
            <a:r>
              <a:rPr lang="zh-CN" altLang="zh-CN" dirty="0">
                <a:latin typeface="Times New Roman" panose="02020603050405020304" pitchFamily="18" charset="0"/>
              </a:rPr>
              <a:t>空气状况：</a:t>
            </a:r>
            <a:r>
              <a:rPr lang="en-US" altLang="zh-CN" dirty="0">
                <a:latin typeface="Times New Roman" panose="02020603050405020304" pitchFamily="18" charset="0"/>
              </a:rPr>
              <a:t>{air_quality}")</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a:t>
            </a:r>
            <a:r>
              <a:rPr lang="en-US" altLang="zh-CN" dirty="0">
                <a:latin typeface="Times New Roman" panose="02020603050405020304" pitchFamily="18" charset="0"/>
              </a:rPr>
              <a:t>("*" * 13)</a:t>
            </a:r>
            <a:endParaRPr lang="zh-CN" altLang="zh-CN" dirty="0">
              <a:latin typeface="Times New Roman" panose="02020603050405020304" pitchFamily="18" charset="0"/>
            </a:endParaRPr>
          </a:p>
        </p:txBody>
      </p:sp>
      <p:cxnSp>
        <p:nvCxnSpPr>
          <p:cNvPr id="6" name="肘形连接符 5"/>
          <p:cNvCxnSpPr/>
          <p:nvPr/>
        </p:nvCxnSpPr>
        <p:spPr>
          <a:xfrm rot="16200000" flipH="1">
            <a:off x="6616152" y="1648084"/>
            <a:ext cx="624502" cy="4394152"/>
          </a:xfrm>
          <a:prstGeom prst="bentConnector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125479" y="3856774"/>
            <a:ext cx="1620957" cy="523220"/>
          </a:xfrm>
          <a:prstGeom prst="rect">
            <a:avLst/>
          </a:prstGeom>
          <a:noFill/>
        </p:spPr>
        <p:txBody>
          <a:bodyPr wrap="none" rtlCol="0">
            <a:spAutoFit/>
          </a:bodyPr>
          <a:lstStyle/>
          <a:p>
            <a:r>
              <a:rPr lang="zh-CN" altLang="en-US" sz="2800" b="1" dirty="0" smtClean="0">
                <a:latin typeface="宋体" pitchFamily="2" charset="-122"/>
              </a:rPr>
              <a:t>形式参数</a:t>
            </a:r>
            <a:endParaRPr lang="zh-CN" altLang="en-US" sz="2800" b="1" dirty="0">
              <a:latin typeface="宋体" pitchFamily="2" charset="-122"/>
            </a:endParaRPr>
          </a:p>
        </p:txBody>
      </p:sp>
      <p:cxnSp>
        <p:nvCxnSpPr>
          <p:cNvPr id="12" name="肘形连接符 11"/>
          <p:cNvCxnSpPr/>
          <p:nvPr/>
        </p:nvCxnSpPr>
        <p:spPr>
          <a:xfrm rot="16200000" flipH="1">
            <a:off x="7031203" y="2065672"/>
            <a:ext cx="585475" cy="3603077"/>
          </a:xfrm>
          <a:prstGeom prst="bentConnector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肘形连接符 15"/>
          <p:cNvCxnSpPr/>
          <p:nvPr/>
        </p:nvCxnSpPr>
        <p:spPr>
          <a:xfrm rot="16200000" flipH="1">
            <a:off x="7605484" y="2639953"/>
            <a:ext cx="585475" cy="2454515"/>
          </a:xfrm>
          <a:prstGeom prst="bentConnector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函数的调用</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定义好的函数直到被程序调用时才会执行。函数的调用格式如下</a:t>
            </a:r>
            <a:r>
              <a:rPr lang="zh-CN" altLang="zh-CN" sz="4400" dirty="0" smtClean="0">
                <a:latin typeface="微软雅黑" panose="020B0503020204020204" pitchFamily="34" charset="-122"/>
                <a:ea typeface="微软雅黑" panose="020B0503020204020204" pitchFamily="34" charset="-122"/>
              </a:rPr>
              <a:t>：</a:t>
            </a:r>
            <a:endParaRPr lang="zh-CN" altLang="zh-CN" sz="4400" dirty="0">
              <a:latin typeface="微软雅黑" panose="020B0503020204020204" pitchFamily="34" charset="-122"/>
              <a:ea typeface="微软雅黑" panose="020B0503020204020204" pitchFamily="34" charset="-122"/>
            </a:endParaRPr>
          </a:p>
        </p:txBody>
      </p:sp>
      <p:sp>
        <p:nvSpPr>
          <p:cNvPr id="10" name="矩形 9"/>
          <p:cNvSpPr/>
          <p:nvPr/>
        </p:nvSpPr>
        <p:spPr>
          <a:xfrm>
            <a:off x="2161312" y="3171247"/>
            <a:ext cx="8063345" cy="113751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1" name="文本框 2"/>
          <p:cNvSpPr txBox="1">
            <a:spLocks noChangeArrowheads="1"/>
          </p:cNvSpPr>
          <p:nvPr/>
        </p:nvSpPr>
        <p:spPr bwMode="auto">
          <a:xfrm>
            <a:off x="4160794" y="3416839"/>
            <a:ext cx="40643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zh-CN" altLang="zh-CN" sz="3600" dirty="0">
                <a:latin typeface="Times New Roman" panose="02020603050405020304" pitchFamily="18" charset="0"/>
              </a:rPr>
              <a:t>函数名</a:t>
            </a:r>
            <a:r>
              <a:rPr lang="en-US" altLang="zh-CN" sz="3600" dirty="0">
                <a:latin typeface="Times New Roman" panose="02020603050405020304" pitchFamily="18" charset="0"/>
              </a:rPr>
              <a:t>([</a:t>
            </a:r>
            <a:r>
              <a:rPr lang="zh-CN" altLang="zh-CN" sz="3600" dirty="0">
                <a:latin typeface="Times New Roman" panose="02020603050405020304" pitchFamily="18" charset="0"/>
              </a:rPr>
              <a:t>参数列表</a:t>
            </a:r>
            <a:r>
              <a:rPr lang="en-US" altLang="zh-CN" sz="3600" dirty="0">
                <a:latin typeface="Times New Roman" panose="02020603050405020304" pitchFamily="18" charset="0"/>
              </a:rPr>
              <a:t>])</a:t>
            </a:r>
            <a:endParaRPr lang="zh-CN" altLang="zh-CN" sz="36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35833" y="2710186"/>
            <a:ext cx="3309170" cy="23858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函数的调用</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例如，调</a:t>
            </a:r>
            <a:r>
              <a:rPr lang="zh-CN" altLang="zh-CN" sz="4400" dirty="0" smtClean="0">
                <a:latin typeface="微软雅黑" panose="020B0503020204020204" pitchFamily="34" charset="-122"/>
                <a:ea typeface="微软雅黑" panose="020B0503020204020204" pitchFamily="34" charset="-122"/>
              </a:rPr>
              <a:t>用</a:t>
            </a:r>
            <a:r>
              <a:rPr lang="zh-CN" altLang="en-US" sz="4400" dirty="0" smtClean="0">
                <a:latin typeface="微软雅黑" panose="020B0503020204020204" pitchFamily="34" charset="-122"/>
                <a:ea typeface="微软雅黑" panose="020B0503020204020204" pitchFamily="34" charset="-122"/>
              </a:rPr>
              <a:t>刚刚定义</a:t>
            </a:r>
            <a:r>
              <a:rPr lang="zh-CN" altLang="zh-CN" sz="4400" dirty="0" smtClean="0">
                <a:latin typeface="微软雅黑" panose="020B0503020204020204" pitchFamily="34" charset="-122"/>
                <a:ea typeface="微软雅黑" panose="020B0503020204020204" pitchFamily="34" charset="-122"/>
              </a:rPr>
              <a:t>的</a:t>
            </a:r>
            <a:r>
              <a:rPr lang="en-US" altLang="zh-CN" sz="4400" dirty="0">
                <a:latin typeface="微软雅黑" panose="020B0503020204020204" pitchFamily="34" charset="-122"/>
                <a:ea typeface="微软雅黑" panose="020B0503020204020204" pitchFamily="34" charset="-122"/>
              </a:rPr>
              <a:t>weather()</a:t>
            </a:r>
            <a:r>
              <a:rPr lang="zh-CN" altLang="zh-CN" sz="4400" dirty="0">
                <a:latin typeface="微软雅黑" panose="020B0503020204020204" pitchFamily="34" charset="-122"/>
                <a:ea typeface="微软雅黑" panose="020B0503020204020204" pitchFamily="34" charset="-122"/>
              </a:rPr>
              <a:t>函</a:t>
            </a:r>
            <a:r>
              <a:rPr lang="zh-CN" altLang="zh-CN" sz="4400" dirty="0" smtClean="0">
                <a:latin typeface="微软雅黑" panose="020B0503020204020204" pitchFamily="34" charset="-122"/>
                <a:ea typeface="微软雅黑" panose="020B0503020204020204" pitchFamily="34" charset="-122"/>
              </a:rPr>
              <a:t>数</a:t>
            </a:r>
            <a:r>
              <a:rPr lang="zh-CN" altLang="en-US" sz="4400" dirty="0" smtClean="0">
                <a:latin typeface="微软雅黑" panose="020B0503020204020204" pitchFamily="34" charset="-122"/>
                <a:ea typeface="微软雅黑" panose="020B0503020204020204" pitchFamily="34" charset="-122"/>
              </a:rPr>
              <a:t>。</a:t>
            </a:r>
            <a:endParaRPr lang="zh-CN" altLang="zh-CN" sz="4400" dirty="0">
              <a:latin typeface="微软雅黑" panose="020B0503020204020204" pitchFamily="34" charset="-122"/>
              <a:ea typeface="微软雅黑" panose="020B0503020204020204" pitchFamily="34" charset="-122"/>
            </a:endParaRPr>
          </a:p>
        </p:txBody>
      </p:sp>
      <p:sp>
        <p:nvSpPr>
          <p:cNvPr id="9" name="矩形 8"/>
          <p:cNvSpPr/>
          <p:nvPr/>
        </p:nvSpPr>
        <p:spPr>
          <a:xfrm>
            <a:off x="1718634" y="2710186"/>
            <a:ext cx="4201969" cy="983673"/>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2" name="文本框 2"/>
          <p:cNvSpPr txBox="1">
            <a:spLocks noChangeArrowheads="1"/>
          </p:cNvSpPr>
          <p:nvPr/>
        </p:nvSpPr>
        <p:spPr bwMode="auto">
          <a:xfrm>
            <a:off x="2803523" y="2878856"/>
            <a:ext cx="20321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3600" dirty="0">
                <a:latin typeface="Times New Roman" panose="02020603050405020304" pitchFamily="18" charset="0"/>
              </a:rPr>
              <a:t>weather()</a:t>
            </a:r>
            <a:endParaRPr lang="zh-CN" altLang="zh-CN" sz="3600" dirty="0">
              <a:latin typeface="Times New Roman" panose="02020603050405020304" pitchFamily="18" charset="0"/>
            </a:endParaRPr>
          </a:p>
        </p:txBody>
      </p:sp>
      <p:sp>
        <p:nvSpPr>
          <p:cNvPr id="3" name="矩形 2"/>
          <p:cNvSpPr/>
          <p:nvPr/>
        </p:nvSpPr>
        <p:spPr>
          <a:xfrm>
            <a:off x="7778145" y="2933624"/>
            <a:ext cx="2424545" cy="1938992"/>
          </a:xfrm>
          <a:prstGeom prst="rect">
            <a:avLst/>
          </a:prstGeom>
        </p:spPr>
        <p:txBody>
          <a:bodyPr wrap="square">
            <a:spAutoFit/>
          </a:bodyPr>
          <a:lstStyle/>
          <a:p>
            <a:r>
              <a:rPr lang="en-US" altLang="zh-CN" dirty="0"/>
              <a:t>*************</a:t>
            </a:r>
            <a:endParaRPr lang="zh-CN" altLang="zh-CN" dirty="0"/>
          </a:p>
          <a:p>
            <a:r>
              <a:rPr lang="zh-CN" altLang="zh-CN" dirty="0"/>
              <a:t>日期：</a:t>
            </a:r>
            <a:r>
              <a:rPr lang="en-US" altLang="zh-CN" dirty="0"/>
              <a:t>4</a:t>
            </a:r>
            <a:r>
              <a:rPr lang="zh-CN" altLang="zh-CN" dirty="0"/>
              <a:t>月</a:t>
            </a:r>
            <a:r>
              <a:rPr lang="en-US" altLang="zh-CN" dirty="0"/>
              <a:t>8</a:t>
            </a:r>
            <a:r>
              <a:rPr lang="zh-CN" altLang="zh-CN" dirty="0"/>
              <a:t>日</a:t>
            </a:r>
            <a:endParaRPr lang="zh-CN" altLang="zh-CN" dirty="0"/>
          </a:p>
          <a:p>
            <a:r>
              <a:rPr lang="zh-CN" altLang="zh-CN" dirty="0"/>
              <a:t>温度：</a:t>
            </a:r>
            <a:r>
              <a:rPr lang="en-US" altLang="zh-CN" dirty="0"/>
              <a:t>14~28</a:t>
            </a:r>
            <a:r>
              <a:rPr lang="zh-CN" altLang="zh-CN" dirty="0"/>
              <a:t>℃</a:t>
            </a:r>
            <a:endParaRPr lang="zh-CN" altLang="zh-CN" dirty="0"/>
          </a:p>
          <a:p>
            <a:r>
              <a:rPr lang="zh-CN" altLang="zh-CN" dirty="0"/>
              <a:t>空气状况：良</a:t>
            </a:r>
            <a:endParaRPr lang="zh-CN" altLang="zh-CN" dirty="0"/>
          </a:p>
          <a:p>
            <a:r>
              <a:rPr lang="en-US" altLang="zh-CN" dirty="0"/>
              <a:t>*************</a:t>
            </a:r>
            <a:endParaRPr lang="zh-CN" altLang="zh-CN" dirty="0"/>
          </a:p>
        </p:txBody>
      </p:sp>
      <p:pic>
        <p:nvPicPr>
          <p:cNvPr id="13" name="图片 7" descr="箭头"/>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802638">
            <a:off x="5859899" y="2576790"/>
            <a:ext cx="1153262" cy="154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335833" y="4003099"/>
            <a:ext cx="3309170" cy="23858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函数的调用</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调用带有参数的函数时需要传入参数，传入的参数称为实际参数，实际参数是程序执行过程中真正会使用的参数。</a:t>
            </a:r>
            <a:endParaRPr lang="zh-CN" altLang="zh-CN" sz="4400" dirty="0">
              <a:latin typeface="微软雅黑" panose="020B0503020204020204" pitchFamily="34" charset="-122"/>
              <a:ea typeface="微软雅黑" panose="020B0503020204020204" pitchFamily="34" charset="-122"/>
            </a:endParaRPr>
          </a:p>
        </p:txBody>
      </p:sp>
      <p:sp>
        <p:nvSpPr>
          <p:cNvPr id="9" name="矩形 8"/>
          <p:cNvSpPr/>
          <p:nvPr/>
        </p:nvSpPr>
        <p:spPr>
          <a:xfrm>
            <a:off x="577850" y="4003099"/>
            <a:ext cx="5342754" cy="141402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2" name="文本框 2"/>
          <p:cNvSpPr txBox="1">
            <a:spLocks noChangeArrowheads="1"/>
          </p:cNvSpPr>
          <p:nvPr/>
        </p:nvSpPr>
        <p:spPr bwMode="auto">
          <a:xfrm>
            <a:off x="997527" y="4171769"/>
            <a:ext cx="448033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3200" dirty="0">
                <a:latin typeface="Times New Roman" panose="02020603050405020304" pitchFamily="18" charset="0"/>
              </a:rPr>
              <a:t>modify_weather</a:t>
            </a:r>
            <a:r>
              <a:rPr lang="en-US" altLang="zh-CN" sz="3200" dirty="0" smtClean="0">
                <a:latin typeface="Times New Roman" panose="02020603050405020304" pitchFamily="18" charset="0"/>
              </a:rPr>
              <a:t>('4</a:t>
            </a:r>
            <a:r>
              <a:rPr lang="zh-CN" altLang="zh-CN" sz="3200" dirty="0">
                <a:latin typeface="Times New Roman" panose="02020603050405020304" pitchFamily="18" charset="0"/>
              </a:rPr>
              <a:t>月</a:t>
            </a:r>
            <a:r>
              <a:rPr lang="en-US" altLang="zh-CN" sz="3200" dirty="0">
                <a:latin typeface="Times New Roman" panose="02020603050405020304" pitchFamily="18" charset="0"/>
              </a:rPr>
              <a:t>6</a:t>
            </a:r>
            <a:r>
              <a:rPr lang="zh-CN" altLang="zh-CN" sz="3200" dirty="0">
                <a:latin typeface="Times New Roman" panose="02020603050405020304" pitchFamily="18" charset="0"/>
              </a:rPr>
              <a:t>日</a:t>
            </a:r>
            <a:r>
              <a:rPr lang="en-US" altLang="zh-CN" sz="3200" dirty="0">
                <a:latin typeface="Times New Roman" panose="02020603050405020304" pitchFamily="18" charset="0"/>
              </a:rPr>
              <a:t>', </a:t>
            </a:r>
            <a:r>
              <a:rPr lang="en-US" altLang="zh-CN" sz="3200" dirty="0" smtClean="0">
                <a:latin typeface="Times New Roman" panose="02020603050405020304" pitchFamily="18" charset="0"/>
              </a:rPr>
              <a:t>'15~30</a:t>
            </a:r>
            <a:r>
              <a:rPr lang="zh-CN" altLang="zh-CN" sz="3200" dirty="0">
                <a:latin typeface="Times New Roman" panose="02020603050405020304" pitchFamily="18" charset="0"/>
              </a:rPr>
              <a:t>℃</a:t>
            </a:r>
            <a:r>
              <a:rPr lang="en-US" altLang="zh-CN" sz="3200" dirty="0">
                <a:latin typeface="Times New Roman" panose="02020603050405020304" pitchFamily="18" charset="0"/>
              </a:rPr>
              <a:t>', </a:t>
            </a:r>
            <a:r>
              <a:rPr lang="en-US" altLang="zh-CN" sz="3200" dirty="0" smtClean="0">
                <a:latin typeface="Times New Roman" panose="02020603050405020304" pitchFamily="18" charset="0"/>
              </a:rPr>
              <a:t>'</a:t>
            </a:r>
            <a:r>
              <a:rPr lang="zh-CN" altLang="zh-CN" sz="3200" dirty="0">
                <a:latin typeface="Times New Roman" panose="02020603050405020304" pitchFamily="18" charset="0"/>
              </a:rPr>
              <a:t>优</a:t>
            </a:r>
            <a:r>
              <a:rPr lang="en-US" altLang="zh-CN" sz="3200" dirty="0">
                <a:latin typeface="Times New Roman" panose="02020603050405020304" pitchFamily="18" charset="0"/>
              </a:rPr>
              <a:t>')</a:t>
            </a:r>
            <a:endParaRPr lang="zh-CN" altLang="zh-CN" sz="3200" dirty="0">
              <a:latin typeface="Times New Roman" panose="02020603050405020304" pitchFamily="18" charset="0"/>
            </a:endParaRPr>
          </a:p>
        </p:txBody>
      </p:sp>
      <p:sp>
        <p:nvSpPr>
          <p:cNvPr id="3" name="矩形 2"/>
          <p:cNvSpPr/>
          <p:nvPr/>
        </p:nvSpPr>
        <p:spPr>
          <a:xfrm>
            <a:off x="7778145" y="4226537"/>
            <a:ext cx="2424545" cy="1938992"/>
          </a:xfrm>
          <a:prstGeom prst="rect">
            <a:avLst/>
          </a:prstGeom>
        </p:spPr>
        <p:txBody>
          <a:bodyPr wrap="square">
            <a:spAutoFit/>
          </a:bodyPr>
          <a:lstStyle/>
          <a:p>
            <a:r>
              <a:rPr lang="en-US" altLang="zh-CN" dirty="0"/>
              <a:t>*************</a:t>
            </a:r>
            <a:endParaRPr lang="zh-CN" altLang="zh-CN" dirty="0"/>
          </a:p>
          <a:p>
            <a:r>
              <a:rPr lang="zh-CN" altLang="zh-CN" dirty="0"/>
              <a:t>日期：</a:t>
            </a:r>
            <a:r>
              <a:rPr lang="en-US" altLang="zh-CN" dirty="0"/>
              <a:t>4</a:t>
            </a:r>
            <a:r>
              <a:rPr lang="zh-CN" altLang="zh-CN" dirty="0"/>
              <a:t>月</a:t>
            </a:r>
            <a:r>
              <a:rPr lang="en-US" altLang="zh-CN" dirty="0"/>
              <a:t>6</a:t>
            </a:r>
            <a:r>
              <a:rPr lang="zh-CN" altLang="zh-CN" dirty="0"/>
              <a:t>日</a:t>
            </a:r>
            <a:endParaRPr lang="zh-CN" altLang="zh-CN" dirty="0"/>
          </a:p>
          <a:p>
            <a:r>
              <a:rPr lang="zh-CN" altLang="zh-CN" dirty="0"/>
              <a:t>温度：</a:t>
            </a:r>
            <a:r>
              <a:rPr lang="en-US" altLang="zh-CN" dirty="0"/>
              <a:t>15~30</a:t>
            </a:r>
            <a:r>
              <a:rPr lang="zh-CN" altLang="zh-CN" dirty="0"/>
              <a:t>℃</a:t>
            </a:r>
            <a:endParaRPr lang="zh-CN" altLang="zh-CN" dirty="0"/>
          </a:p>
          <a:p>
            <a:r>
              <a:rPr lang="zh-CN" altLang="zh-CN" dirty="0"/>
              <a:t>空气状况：优</a:t>
            </a:r>
            <a:endParaRPr lang="zh-CN" altLang="zh-CN" dirty="0"/>
          </a:p>
          <a:p>
            <a:r>
              <a:rPr lang="en-US" altLang="zh-CN" dirty="0"/>
              <a:t>*************</a:t>
            </a:r>
            <a:endParaRPr lang="zh-CN" altLang="zh-CN" dirty="0"/>
          </a:p>
        </p:txBody>
      </p:sp>
      <p:pic>
        <p:nvPicPr>
          <p:cNvPr id="13" name="图片 7" descr="箭头"/>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2802638">
            <a:off x="5859900" y="4306536"/>
            <a:ext cx="1153262" cy="154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1</a:t>
            </a:r>
            <a:r>
              <a:rPr lang="zh-CN" altLang="zh-CN" sz="4000" dirty="0">
                <a:solidFill>
                  <a:srgbClr val="1353A2"/>
                </a:solidFill>
                <a:latin typeface="微软雅黑" panose="020B0503020204020204" pitchFamily="34" charset="-122"/>
                <a:ea typeface="微软雅黑" panose="020B0503020204020204" pitchFamily="34" charset="-122"/>
              </a:rPr>
              <a:t>：计算器</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50" y="1786867"/>
            <a:ext cx="719801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计算器极大地提高了人们进行数字计算的效率与准确性，无论是超市的收银台，还是集市的小摊位，都能够看到计算器的身影。</a:t>
            </a:r>
            <a:endParaRPr lang="zh-CN" altLang="zh-CN" sz="4400" dirty="0">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02336" y="1880805"/>
            <a:ext cx="2809009" cy="3967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1</a:t>
            </a:r>
            <a:r>
              <a:rPr lang="zh-CN" altLang="zh-CN" sz="4000" dirty="0">
                <a:solidFill>
                  <a:srgbClr val="1353A2"/>
                </a:solidFill>
                <a:latin typeface="微软雅黑" panose="020B0503020204020204" pitchFamily="34" charset="-122"/>
                <a:ea typeface="微软雅黑" panose="020B0503020204020204" pitchFamily="34" charset="-122"/>
              </a:rPr>
              <a:t>：计算器</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1027" t="9142" r="20624" b="10401"/>
          <a:stretch>
            <a:fillRect/>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
          <p:cNvSpPr>
            <a:spLocks noChangeArrowheads="1"/>
          </p:cNvSpPr>
          <p:nvPr/>
        </p:nvSpPr>
        <p:spPr bwMode="auto">
          <a:xfrm>
            <a:off x="2463027" y="3000164"/>
            <a:ext cx="6860377"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anose="020B0503020204020204" pitchFamily="34" charset="-122"/>
                <a:ea typeface="微软雅黑" panose="020B0503020204020204" pitchFamily="34" charset="-122"/>
              </a:rPr>
              <a:t>本实例要求编写程序，实现计算器的四则运算功能。</a:t>
            </a:r>
            <a:endParaRPr lang="zh-CN"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7"/>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05    </a:t>
            </a:r>
            <a:r>
              <a:rPr lang="en-US" altLang="zh-CN" sz="2800" dirty="0" smtClean="0">
                <a:solidFill>
                  <a:srgbClr val="595959"/>
                </a:solidFill>
                <a:latin typeface="Impact" panose="020B0806030902050204" pitchFamily="34" charset="0"/>
                <a:ea typeface="微软雅黑" panose="020B0503020204020204" pitchFamily="34" charset="-122"/>
              </a:rPr>
              <a:t>Python</a:t>
            </a:r>
            <a:r>
              <a:rPr lang="zh-CN" altLang="zh-CN" sz="2800" dirty="0">
                <a:solidFill>
                  <a:srgbClr val="595959"/>
                </a:solidFill>
                <a:latin typeface="Impact" panose="020B0806030902050204" pitchFamily="34" charset="0"/>
                <a:ea typeface="微软雅黑" panose="020B0503020204020204" pitchFamily="34" charset="-122"/>
              </a:rPr>
              <a:t>常用内置函数</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01    </a:t>
            </a:r>
            <a:r>
              <a:rPr lang="zh-CN" altLang="zh-CN" sz="2800" dirty="0">
                <a:solidFill>
                  <a:srgbClr val="595959"/>
                </a:solidFill>
                <a:latin typeface="Impact" panose="020B0806030902050204" pitchFamily="34" charset="0"/>
                <a:ea typeface="微软雅黑" panose="020B0503020204020204" pitchFamily="34" charset="-122"/>
              </a:rPr>
              <a:t>函数的定义与调用</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02   </a:t>
            </a:r>
            <a:r>
              <a:rPr lang="zh-CN" altLang="zh-CN" sz="2800" dirty="0" smtClean="0">
                <a:solidFill>
                  <a:schemeClr val="bg1"/>
                </a:solidFill>
                <a:latin typeface="Impact" panose="020B0806030902050204" pitchFamily="34" charset="0"/>
                <a:ea typeface="微软雅黑" panose="020B0503020204020204" pitchFamily="34" charset="-122"/>
              </a:rPr>
              <a:t>函</a:t>
            </a:r>
            <a:r>
              <a:rPr lang="zh-CN" altLang="zh-CN" sz="2800" dirty="0">
                <a:solidFill>
                  <a:schemeClr val="bg1"/>
                </a:solidFill>
                <a:latin typeface="Impact" panose="020B0806030902050204" pitchFamily="34" charset="0"/>
                <a:ea typeface="微软雅黑" panose="020B0503020204020204" pitchFamily="34" charset="-122"/>
              </a:rPr>
              <a:t>数的参数传递</a:t>
            </a:r>
            <a:endParaRPr lang="zh-CN" altLang="en-US" sz="2800" dirty="0">
              <a:solidFill>
                <a:schemeClr val="bg1"/>
              </a:solidFill>
              <a:latin typeface="Impact" panose="020B0806030902050204" pitchFamily="34" charset="0"/>
              <a:ea typeface="微软雅黑" panose="020B0503020204020204"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03    </a:t>
            </a:r>
            <a:r>
              <a:rPr lang="zh-CN" altLang="zh-CN" sz="2800" dirty="0" smtClean="0">
                <a:solidFill>
                  <a:srgbClr val="595959"/>
                </a:solidFill>
                <a:latin typeface="Impact" panose="020B0806030902050204" pitchFamily="34" charset="0"/>
                <a:ea typeface="微软雅黑" panose="020B0503020204020204" pitchFamily="34" charset="-122"/>
              </a:rPr>
              <a:t>变</a:t>
            </a:r>
            <a:r>
              <a:rPr lang="zh-CN" altLang="zh-CN" sz="2800" dirty="0">
                <a:solidFill>
                  <a:srgbClr val="595959"/>
                </a:solidFill>
                <a:latin typeface="Impact" panose="020B0806030902050204" pitchFamily="34" charset="0"/>
                <a:ea typeface="微软雅黑" panose="020B0503020204020204" pitchFamily="34" charset="-122"/>
              </a:rPr>
              <a:t>量作用域</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04    </a:t>
            </a:r>
            <a:r>
              <a:rPr lang="zh-CN" altLang="zh-CN" sz="2800" dirty="0" smtClean="0">
                <a:solidFill>
                  <a:srgbClr val="595959"/>
                </a:solidFill>
                <a:latin typeface="Impact" panose="020B0806030902050204" pitchFamily="34" charset="0"/>
                <a:ea typeface="微软雅黑" panose="020B0503020204020204" pitchFamily="34" charset="-122"/>
              </a:rPr>
              <a:t>函</a:t>
            </a:r>
            <a:r>
              <a:rPr lang="zh-CN" altLang="zh-CN" sz="2800" dirty="0">
                <a:solidFill>
                  <a:srgbClr val="595959"/>
                </a:solidFill>
                <a:latin typeface="Impact" panose="020B0806030902050204" pitchFamily="34" charset="0"/>
                <a:ea typeface="微软雅黑" panose="020B0503020204020204" pitchFamily="34" charset="-122"/>
              </a:rPr>
              <a:t>数的特殊形式</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6755"/>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函数参数</a:t>
            </a:r>
            <a:r>
              <a:rPr lang="zh-CN" altLang="zh-CN" sz="4000" dirty="0">
                <a:solidFill>
                  <a:srgbClr val="1353A2"/>
                </a:solidFill>
                <a:latin typeface="微软雅黑" panose="020B0503020204020204" pitchFamily="34" charset="-122"/>
                <a:ea typeface="微软雅黑" panose="020B0503020204020204" pitchFamily="34" charset="-122"/>
              </a:rPr>
              <a:t>传递</a:t>
            </a:r>
            <a:endParaRPr lang="zh-CN" altLang="zh-CN" sz="4000" dirty="0">
              <a:solidFill>
                <a:srgbClr val="1353A2"/>
              </a:solidFill>
              <a:latin typeface="微软雅黑" panose="020B0503020204020204" pitchFamily="34" charset="-122"/>
              <a:ea typeface="微软雅黑" panose="020B0503020204020204" pitchFamily="34" charset="-122"/>
            </a:endParaRPr>
          </a:p>
        </p:txBody>
      </p:sp>
      <p:sp>
        <p:nvSpPr>
          <p:cNvPr id="8"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函数的参数传递是指将实际参数传递给形式参数的过</a:t>
            </a:r>
            <a:r>
              <a:rPr lang="zh-CN" altLang="zh-CN" sz="4400" dirty="0" smtClean="0">
                <a:latin typeface="微软雅黑" panose="020B0503020204020204" pitchFamily="34" charset="-122"/>
                <a:ea typeface="微软雅黑" panose="020B0503020204020204" pitchFamily="34" charset="-122"/>
              </a:rPr>
              <a:t>程</a:t>
            </a:r>
            <a:r>
              <a:rPr lang="zh-CN" altLang="en-US" sz="4400" dirty="0" smtClean="0">
                <a:latin typeface="微软雅黑" panose="020B0503020204020204" pitchFamily="34" charset="-122"/>
                <a:ea typeface="微软雅黑" panose="020B0503020204020204" pitchFamily="34" charset="-122"/>
              </a:rPr>
              <a:t>。</a:t>
            </a:r>
            <a:r>
              <a:rPr lang="zh-CN" altLang="zh-CN" sz="4400" dirty="0" smtClean="0">
                <a:latin typeface="微软雅黑" panose="020B0503020204020204" pitchFamily="34" charset="-122"/>
                <a:ea typeface="微软雅黑" panose="020B0503020204020204" pitchFamily="34" charset="-122"/>
              </a:rPr>
              <a:t>根</a:t>
            </a:r>
            <a:r>
              <a:rPr lang="zh-CN" altLang="zh-CN" sz="4400" dirty="0">
                <a:latin typeface="微软雅黑" panose="020B0503020204020204" pitchFamily="34" charset="-122"/>
                <a:ea typeface="微软雅黑" panose="020B0503020204020204" pitchFamily="34" charset="-122"/>
              </a:rPr>
              <a:t>据不同的传递形式，函数的参数可分</a:t>
            </a:r>
            <a:r>
              <a:rPr lang="zh-CN" altLang="zh-CN" sz="4400" dirty="0" smtClean="0">
                <a:latin typeface="微软雅黑" panose="020B0503020204020204" pitchFamily="34" charset="-122"/>
                <a:ea typeface="微软雅黑" panose="020B0503020204020204" pitchFamily="34" charset="-122"/>
              </a:rPr>
              <a:t>为</a:t>
            </a:r>
            <a:r>
              <a:rPr lang="zh-CN" altLang="en-US" sz="4400" dirty="0">
                <a:latin typeface="微软雅黑" panose="020B0503020204020204" pitchFamily="34" charset="-122"/>
                <a:ea typeface="微软雅黑" panose="020B0503020204020204" pitchFamily="34" charset="-122"/>
              </a:rPr>
              <a:t>：</a:t>
            </a:r>
            <a:endParaRPr lang="zh-CN" altLang="en-US" sz="4400" dirty="0">
              <a:latin typeface="微软雅黑" panose="020B0503020204020204" pitchFamily="34" charset="-122"/>
              <a:ea typeface="微软雅黑" panose="020B0503020204020204" pitchFamily="34" charset="-122"/>
            </a:endParaRPr>
          </a:p>
        </p:txBody>
      </p:sp>
      <p:sp>
        <p:nvSpPr>
          <p:cNvPr id="3" name="矩形 2"/>
          <p:cNvSpPr/>
          <p:nvPr/>
        </p:nvSpPr>
        <p:spPr>
          <a:xfrm>
            <a:off x="1855592" y="4160407"/>
            <a:ext cx="2820003" cy="707886"/>
          </a:xfrm>
          <a:prstGeom prst="rect">
            <a:avLst/>
          </a:prstGeom>
        </p:spPr>
        <p:txBody>
          <a:bodyPr wrap="none">
            <a:spAutoFit/>
          </a:bodyPr>
          <a:lstStyle/>
          <a:p>
            <a:pPr marL="571500" indent="-571500">
              <a:buFont typeface="Arial" panose="020B0704020202020204" pitchFamily="34" charset="0"/>
              <a:buChar char="•"/>
            </a:pPr>
            <a:r>
              <a:rPr lang="zh-CN" altLang="zh-CN" sz="4000" b="1" dirty="0">
                <a:solidFill>
                  <a:srgbClr val="1353A2"/>
                </a:solidFill>
                <a:latin typeface="宋体" pitchFamily="2" charset="-122"/>
              </a:rPr>
              <a:t>位置参数</a:t>
            </a:r>
            <a:endParaRPr lang="zh-CN" altLang="en-US" sz="4000" b="1" dirty="0">
              <a:solidFill>
                <a:srgbClr val="1353A2"/>
              </a:solidFill>
              <a:latin typeface="宋体" pitchFamily="2" charset="-122"/>
            </a:endParaRPr>
          </a:p>
        </p:txBody>
      </p:sp>
      <p:sp>
        <p:nvSpPr>
          <p:cNvPr id="14" name="矩形 13"/>
          <p:cNvSpPr/>
          <p:nvPr/>
        </p:nvSpPr>
        <p:spPr>
          <a:xfrm>
            <a:off x="1855592" y="5013114"/>
            <a:ext cx="3334567" cy="707886"/>
          </a:xfrm>
          <a:prstGeom prst="rect">
            <a:avLst/>
          </a:prstGeom>
        </p:spPr>
        <p:txBody>
          <a:bodyPr wrap="none">
            <a:spAutoFit/>
          </a:bodyPr>
          <a:lstStyle/>
          <a:p>
            <a:pPr marL="571500" indent="-571500">
              <a:buFont typeface="Arial" panose="020B0704020202020204" pitchFamily="34" charset="0"/>
              <a:buChar char="•"/>
            </a:pPr>
            <a:r>
              <a:rPr lang="zh-CN" altLang="en-US" sz="4000" b="1" dirty="0">
                <a:solidFill>
                  <a:srgbClr val="1353A2"/>
                </a:solidFill>
                <a:latin typeface="宋体" pitchFamily="2" charset="-122"/>
              </a:rPr>
              <a:t>关键字</a:t>
            </a:r>
            <a:r>
              <a:rPr lang="zh-CN" altLang="zh-CN" sz="4000" b="1" dirty="0">
                <a:solidFill>
                  <a:srgbClr val="1353A2"/>
                </a:solidFill>
                <a:latin typeface="宋体" pitchFamily="2" charset="-122"/>
              </a:rPr>
              <a:t>参</a:t>
            </a:r>
            <a:r>
              <a:rPr lang="zh-CN" altLang="zh-CN" sz="4000" b="1" dirty="0">
                <a:solidFill>
                  <a:srgbClr val="1353A2"/>
                </a:solidFill>
                <a:latin typeface="宋体" pitchFamily="2" charset="-122"/>
              </a:rPr>
              <a:t>数</a:t>
            </a:r>
            <a:endParaRPr lang="zh-CN" altLang="en-US" sz="4000" b="1" dirty="0">
              <a:solidFill>
                <a:srgbClr val="1353A2"/>
              </a:solidFill>
              <a:latin typeface="宋体" pitchFamily="2" charset="-122"/>
            </a:endParaRPr>
          </a:p>
        </p:txBody>
      </p:sp>
      <p:sp>
        <p:nvSpPr>
          <p:cNvPr id="16" name="矩形 15"/>
          <p:cNvSpPr/>
          <p:nvPr/>
        </p:nvSpPr>
        <p:spPr>
          <a:xfrm>
            <a:off x="6954849" y="4160407"/>
            <a:ext cx="3334567" cy="707886"/>
          </a:xfrm>
          <a:prstGeom prst="rect">
            <a:avLst/>
          </a:prstGeom>
        </p:spPr>
        <p:txBody>
          <a:bodyPr wrap="none">
            <a:spAutoFit/>
          </a:bodyPr>
          <a:lstStyle/>
          <a:p>
            <a:pPr marL="571500" indent="-571500">
              <a:buFont typeface="Arial" panose="020B0704020202020204" pitchFamily="34" charset="0"/>
              <a:buChar char="•"/>
            </a:pPr>
            <a:r>
              <a:rPr lang="zh-CN" altLang="en-US" sz="4000" b="1" dirty="0">
                <a:solidFill>
                  <a:srgbClr val="1353A2"/>
                </a:solidFill>
                <a:latin typeface="宋体" pitchFamily="2" charset="-122"/>
              </a:rPr>
              <a:t>默认值</a:t>
            </a:r>
            <a:r>
              <a:rPr lang="zh-CN" altLang="zh-CN" sz="4000" b="1" dirty="0">
                <a:solidFill>
                  <a:srgbClr val="1353A2"/>
                </a:solidFill>
                <a:latin typeface="宋体" pitchFamily="2" charset="-122"/>
              </a:rPr>
              <a:t>参</a:t>
            </a:r>
            <a:r>
              <a:rPr lang="zh-CN" altLang="zh-CN" sz="4000" b="1" dirty="0">
                <a:solidFill>
                  <a:srgbClr val="1353A2"/>
                </a:solidFill>
                <a:latin typeface="宋体" pitchFamily="2" charset="-122"/>
              </a:rPr>
              <a:t>数</a:t>
            </a:r>
            <a:endParaRPr lang="zh-CN" altLang="en-US" sz="4000" b="1" dirty="0">
              <a:solidFill>
                <a:srgbClr val="1353A2"/>
              </a:solidFill>
              <a:latin typeface="宋体" pitchFamily="2" charset="-122"/>
            </a:endParaRPr>
          </a:p>
        </p:txBody>
      </p:sp>
      <p:sp>
        <p:nvSpPr>
          <p:cNvPr id="18" name="矩形 17"/>
          <p:cNvSpPr/>
          <p:nvPr/>
        </p:nvSpPr>
        <p:spPr>
          <a:xfrm>
            <a:off x="6954848" y="5013114"/>
            <a:ext cx="3334567" cy="707886"/>
          </a:xfrm>
          <a:prstGeom prst="rect">
            <a:avLst/>
          </a:prstGeom>
        </p:spPr>
        <p:txBody>
          <a:bodyPr wrap="none">
            <a:spAutoFit/>
          </a:bodyPr>
          <a:lstStyle/>
          <a:p>
            <a:pPr marL="571500" indent="-571500">
              <a:buFont typeface="Arial" panose="020B0704020202020204" pitchFamily="34" charset="0"/>
              <a:buChar char="•"/>
            </a:pPr>
            <a:r>
              <a:rPr lang="zh-CN" altLang="en-US" sz="4000" b="1" dirty="0">
                <a:solidFill>
                  <a:srgbClr val="1353A2"/>
                </a:solidFill>
                <a:latin typeface="宋体" pitchFamily="2" charset="-122"/>
              </a:rPr>
              <a:t>不定长</a:t>
            </a:r>
            <a:r>
              <a:rPr lang="zh-CN" altLang="zh-CN" sz="4000" b="1" dirty="0">
                <a:solidFill>
                  <a:srgbClr val="1353A2"/>
                </a:solidFill>
                <a:latin typeface="宋体" pitchFamily="2" charset="-122"/>
              </a:rPr>
              <a:t>参</a:t>
            </a:r>
            <a:r>
              <a:rPr lang="zh-CN" altLang="zh-CN" sz="4000" b="1" dirty="0">
                <a:solidFill>
                  <a:srgbClr val="1353A2"/>
                </a:solidFill>
                <a:latin typeface="宋体" pitchFamily="2" charset="-122"/>
              </a:rPr>
              <a:t>数</a:t>
            </a:r>
            <a:endParaRPr lang="zh-CN" altLang="en-US" sz="4000" b="1" dirty="0">
              <a:solidFill>
                <a:srgbClr val="1353A2"/>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6"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位置参数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71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调用函数时，编译器会将函数的实际参数</a:t>
            </a:r>
            <a:r>
              <a:rPr lang="zh-CN" altLang="zh-CN" sz="4400" dirty="0">
                <a:solidFill>
                  <a:srgbClr val="FF0000"/>
                </a:solidFill>
                <a:latin typeface="微软雅黑" panose="020B0503020204020204" pitchFamily="34" charset="-122"/>
                <a:ea typeface="微软雅黑" panose="020B0503020204020204" pitchFamily="34" charset="-122"/>
              </a:rPr>
              <a:t>按照位置顺序</a:t>
            </a:r>
            <a:r>
              <a:rPr lang="zh-CN" altLang="zh-CN" sz="4400" u="sng" dirty="0">
                <a:latin typeface="微软雅黑" panose="020B0503020204020204" pitchFamily="34" charset="-122"/>
                <a:ea typeface="微软雅黑" panose="020B0503020204020204" pitchFamily="34" charset="-122"/>
              </a:rPr>
              <a:t>依次传递</a:t>
            </a:r>
            <a:r>
              <a:rPr lang="zh-CN" altLang="zh-CN" sz="4400" dirty="0">
                <a:latin typeface="微软雅黑" panose="020B0503020204020204" pitchFamily="34" charset="-122"/>
                <a:ea typeface="微软雅黑" panose="020B0503020204020204" pitchFamily="34" charset="-122"/>
              </a:rPr>
              <a:t>给形式参</a:t>
            </a:r>
            <a:r>
              <a:rPr lang="zh-CN" altLang="zh-CN" sz="4400" dirty="0" smtClean="0">
                <a:latin typeface="微软雅黑" panose="020B0503020204020204" pitchFamily="34" charset="-122"/>
                <a:ea typeface="微软雅黑" panose="020B0503020204020204" pitchFamily="34" charset="-122"/>
              </a:rPr>
              <a:t>数。</a:t>
            </a:r>
            <a:endParaRPr lang="zh-CN" altLang="en-US" sz="4400" dirty="0">
              <a:latin typeface="微软雅黑" panose="020B0503020204020204" pitchFamily="34" charset="-122"/>
              <a:ea typeface="微软雅黑" panose="020B0503020204020204" pitchFamily="34" charset="-122"/>
            </a:endParaRPr>
          </a:p>
        </p:txBody>
      </p:sp>
      <p:sp>
        <p:nvSpPr>
          <p:cNvPr id="12" name="矩形 11"/>
          <p:cNvSpPr/>
          <p:nvPr/>
        </p:nvSpPr>
        <p:spPr>
          <a:xfrm>
            <a:off x="1111105" y="4422766"/>
            <a:ext cx="7095413" cy="161346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3" name="文本框 2"/>
          <p:cNvSpPr txBox="1">
            <a:spLocks noChangeArrowheads="1"/>
          </p:cNvSpPr>
          <p:nvPr/>
        </p:nvSpPr>
        <p:spPr bwMode="auto">
          <a:xfrm>
            <a:off x="2109074" y="4752446"/>
            <a:ext cx="509947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latin typeface="Times New Roman" panose="02020603050405020304" pitchFamily="18" charset="0"/>
              </a:rPr>
              <a:t>def division(num_one, num_two):</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print(num_one / num_two)</a:t>
            </a:r>
            <a:endParaRPr lang="zh-CN" altLang="zh-CN" sz="2800" dirty="0">
              <a:latin typeface="Times New Roman" panose="02020603050405020304" pitchFamily="18" charset="0"/>
            </a:endParaRPr>
          </a:p>
        </p:txBody>
      </p:sp>
      <p:grpSp>
        <p:nvGrpSpPr>
          <p:cNvPr id="3" name="组合 2"/>
          <p:cNvGrpSpPr/>
          <p:nvPr/>
        </p:nvGrpSpPr>
        <p:grpSpPr>
          <a:xfrm>
            <a:off x="8370570" y="3435985"/>
            <a:ext cx="2628900" cy="843280"/>
            <a:chOff x="13182" y="5411"/>
            <a:chExt cx="4140" cy="1328"/>
          </a:xfrm>
        </p:grpSpPr>
        <p:sp>
          <p:nvSpPr>
            <p:cNvPr id="20" name="矩形 19"/>
            <p:cNvSpPr/>
            <p:nvPr/>
          </p:nvSpPr>
          <p:spPr>
            <a:xfrm>
              <a:off x="13182" y="5411"/>
              <a:ext cx="4141" cy="1329"/>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21" name="文本框 2"/>
            <p:cNvSpPr txBox="1">
              <a:spLocks noChangeArrowheads="1"/>
            </p:cNvSpPr>
            <p:nvPr/>
          </p:nvSpPr>
          <p:spPr bwMode="auto">
            <a:xfrm>
              <a:off x="13565" y="5666"/>
              <a:ext cx="3376"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latin typeface="Times New Roman" panose="02020603050405020304" pitchFamily="18" charset="0"/>
                </a:rPr>
                <a:t>division(6, 2)</a:t>
              </a:r>
              <a:endParaRPr lang="zh-CN" altLang="zh-CN" sz="2800" dirty="0">
                <a:latin typeface="Times New Roman" panose="02020603050405020304" pitchFamily="18" charset="0"/>
              </a:endParaRPr>
            </a:p>
          </p:txBody>
        </p:sp>
      </p:grpSp>
      <p:cxnSp>
        <p:nvCxnSpPr>
          <p:cNvPr id="9" name="肘形连接符 8"/>
          <p:cNvCxnSpPr/>
          <p:nvPr/>
        </p:nvCxnSpPr>
        <p:spPr>
          <a:xfrm rot="16200000" flipH="1" flipV="1">
            <a:off x="6681044" y="1588122"/>
            <a:ext cx="1193500" cy="5383856"/>
          </a:xfrm>
          <a:prstGeom prst="bentConnector3">
            <a:avLst>
              <a:gd name="adj1" fmla="val -19154"/>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rot="5400000">
            <a:off x="8133893" y="2787827"/>
            <a:ext cx="1017149" cy="3513493"/>
          </a:xfrm>
          <a:prstGeom prst="bentConnector2">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right)">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关键字参数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anose="020B0503020204020204" pitchFamily="34" charset="-122"/>
                <a:ea typeface="微软雅黑" panose="020B0503020204020204" pitchFamily="34" charset="-122"/>
              </a:rPr>
              <a:t>关键字参</a:t>
            </a:r>
            <a:r>
              <a:rPr lang="zh-CN" altLang="zh-CN" sz="4000" dirty="0" smtClean="0">
                <a:latin typeface="微软雅黑" panose="020B0503020204020204" pitchFamily="34" charset="-122"/>
                <a:ea typeface="微软雅黑" panose="020B0503020204020204" pitchFamily="34" charset="-122"/>
              </a:rPr>
              <a:t>数通</a:t>
            </a:r>
            <a:r>
              <a:rPr lang="zh-CN" altLang="zh-CN" sz="4000" dirty="0">
                <a:latin typeface="微软雅黑" panose="020B0503020204020204" pitchFamily="34" charset="-122"/>
                <a:ea typeface="微软雅黑" panose="020B0503020204020204" pitchFamily="34" charset="-122"/>
              </a:rPr>
              <a:t>过“</a:t>
            </a:r>
            <a:r>
              <a:rPr lang="zh-CN" altLang="zh-CN" sz="4000" dirty="0">
                <a:solidFill>
                  <a:srgbClr val="FF0000"/>
                </a:solidFill>
                <a:latin typeface="微软雅黑" panose="020B0503020204020204" pitchFamily="34" charset="-122"/>
                <a:ea typeface="微软雅黑" panose="020B0503020204020204" pitchFamily="34" charset="-122"/>
              </a:rPr>
              <a:t>形式参数</a:t>
            </a:r>
            <a:r>
              <a:rPr lang="en-US" altLang="zh-CN" sz="4000" dirty="0">
                <a:solidFill>
                  <a:srgbClr val="FF0000"/>
                </a:solidFill>
                <a:latin typeface="微软雅黑" panose="020B0503020204020204" pitchFamily="34" charset="-122"/>
                <a:ea typeface="微软雅黑" panose="020B0503020204020204" pitchFamily="34" charset="-122"/>
              </a:rPr>
              <a:t>=</a:t>
            </a:r>
            <a:r>
              <a:rPr lang="zh-CN" altLang="zh-CN" sz="4000" dirty="0">
                <a:solidFill>
                  <a:srgbClr val="FF0000"/>
                </a:solidFill>
                <a:latin typeface="微软雅黑" panose="020B0503020204020204" pitchFamily="34" charset="-122"/>
                <a:ea typeface="微软雅黑" panose="020B0503020204020204" pitchFamily="34" charset="-122"/>
              </a:rPr>
              <a:t>实际参数</a:t>
            </a:r>
            <a:r>
              <a:rPr lang="zh-CN" altLang="zh-CN" sz="4000" dirty="0">
                <a:latin typeface="微软雅黑" panose="020B0503020204020204" pitchFamily="34" charset="-122"/>
                <a:ea typeface="微软雅黑" panose="020B0503020204020204" pitchFamily="34" charset="-122"/>
              </a:rPr>
              <a:t>”的格式将实际参数与形式参数相关联，根据形参的名称进行参数传递。</a:t>
            </a:r>
            <a:endParaRPr lang="zh-CN" altLang="en-US" sz="4000" dirty="0">
              <a:latin typeface="微软雅黑" panose="020B0503020204020204" pitchFamily="34" charset="-122"/>
              <a:ea typeface="微软雅黑" panose="020B0503020204020204" pitchFamily="34" charset="-122"/>
            </a:endParaRPr>
          </a:p>
        </p:txBody>
      </p:sp>
      <p:sp>
        <p:nvSpPr>
          <p:cNvPr id="12" name="矩形 11"/>
          <p:cNvSpPr/>
          <p:nvPr/>
        </p:nvSpPr>
        <p:spPr>
          <a:xfrm>
            <a:off x="917136" y="4188192"/>
            <a:ext cx="6037840" cy="214556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3" name="文本框 2"/>
          <p:cNvSpPr txBox="1">
            <a:spLocks noChangeArrowheads="1"/>
          </p:cNvSpPr>
          <p:nvPr/>
        </p:nvSpPr>
        <p:spPr bwMode="auto">
          <a:xfrm>
            <a:off x="1756613" y="4353032"/>
            <a:ext cx="435888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latin typeface="Times New Roman" panose="02020603050405020304" pitchFamily="18" charset="0"/>
              </a:rPr>
              <a:t>def info(name, age, address):</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a:t>
            </a:r>
            <a:r>
              <a:rPr lang="en-US" altLang="zh-CN" sz="2800" dirty="0" smtClean="0">
                <a:latin typeface="Times New Roman" panose="02020603050405020304" pitchFamily="18" charset="0"/>
              </a:rPr>
              <a:t> print(f</a:t>
            </a:r>
            <a:r>
              <a:rPr lang="en-US" altLang="zh-CN" sz="2800" dirty="0">
                <a:latin typeface="Times New Roman" panose="02020603050405020304" pitchFamily="18" charset="0"/>
              </a:rPr>
              <a:t>'</a:t>
            </a:r>
            <a:r>
              <a:rPr lang="zh-CN" altLang="zh-CN" sz="2800" dirty="0">
                <a:latin typeface="Times New Roman" panose="02020603050405020304" pitchFamily="18" charset="0"/>
              </a:rPr>
              <a:t>姓名</a:t>
            </a:r>
            <a:r>
              <a:rPr lang="en-US" altLang="zh-CN" sz="2800" dirty="0">
                <a:latin typeface="Times New Roman" panose="02020603050405020304" pitchFamily="18" charset="0"/>
              </a:rPr>
              <a:t>:{name}')</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a:t>
            </a:r>
            <a:r>
              <a:rPr lang="en-US" altLang="zh-CN" sz="2800" dirty="0" smtClean="0">
                <a:latin typeface="Times New Roman" panose="02020603050405020304" pitchFamily="18" charset="0"/>
              </a:rPr>
              <a:t> print(f</a:t>
            </a:r>
            <a:r>
              <a:rPr lang="en-US" altLang="zh-CN" sz="2800" dirty="0">
                <a:latin typeface="Times New Roman" panose="02020603050405020304" pitchFamily="18" charset="0"/>
              </a:rPr>
              <a:t>'</a:t>
            </a:r>
            <a:r>
              <a:rPr lang="zh-CN" altLang="zh-CN" sz="2800" dirty="0">
                <a:latin typeface="Times New Roman" panose="02020603050405020304" pitchFamily="18" charset="0"/>
              </a:rPr>
              <a:t>年龄</a:t>
            </a:r>
            <a:r>
              <a:rPr lang="en-US" altLang="zh-CN" sz="2800" dirty="0">
                <a:latin typeface="Times New Roman" panose="02020603050405020304" pitchFamily="18" charset="0"/>
              </a:rPr>
              <a:t>:{age}')</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a:t>
            </a:r>
            <a:r>
              <a:rPr lang="en-US" altLang="zh-CN" sz="2800" dirty="0" smtClean="0">
                <a:latin typeface="Times New Roman" panose="02020603050405020304" pitchFamily="18" charset="0"/>
              </a:rPr>
              <a:t> print(f</a:t>
            </a:r>
            <a:r>
              <a:rPr lang="en-US" altLang="zh-CN" sz="2800" dirty="0">
                <a:latin typeface="Times New Roman" panose="02020603050405020304" pitchFamily="18" charset="0"/>
              </a:rPr>
              <a:t>'</a:t>
            </a:r>
            <a:r>
              <a:rPr lang="zh-CN" altLang="zh-CN" sz="2800" dirty="0">
                <a:latin typeface="Times New Roman" panose="02020603050405020304" pitchFamily="18" charset="0"/>
              </a:rPr>
              <a:t>地址</a:t>
            </a:r>
            <a:r>
              <a:rPr lang="en-US" altLang="zh-CN" sz="2800" dirty="0">
                <a:latin typeface="Times New Roman" panose="02020603050405020304" pitchFamily="18" charset="0"/>
              </a:rPr>
              <a:t>:{address}')</a:t>
            </a:r>
            <a:endParaRPr lang="zh-CN" altLang="zh-CN" sz="2800" dirty="0">
              <a:latin typeface="Times New Roman" panose="02020603050405020304" pitchFamily="18" charset="0"/>
            </a:endParaRPr>
          </a:p>
        </p:txBody>
      </p:sp>
      <p:grpSp>
        <p:nvGrpSpPr>
          <p:cNvPr id="3" name="组合 2"/>
          <p:cNvGrpSpPr/>
          <p:nvPr/>
        </p:nvGrpSpPr>
        <p:grpSpPr>
          <a:xfrm>
            <a:off x="7245985" y="3680460"/>
            <a:ext cx="4169410" cy="1126490"/>
            <a:chOff x="11411" y="5796"/>
            <a:chExt cx="6566" cy="1774"/>
          </a:xfrm>
        </p:grpSpPr>
        <p:sp>
          <p:nvSpPr>
            <p:cNvPr id="20" name="矩形 19"/>
            <p:cNvSpPr/>
            <p:nvPr/>
          </p:nvSpPr>
          <p:spPr>
            <a:xfrm>
              <a:off x="11411" y="5796"/>
              <a:ext cx="6567" cy="1774"/>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21" name="文本框 2"/>
            <p:cNvSpPr txBox="1">
              <a:spLocks noChangeArrowheads="1"/>
            </p:cNvSpPr>
            <p:nvPr/>
          </p:nvSpPr>
          <p:spPr bwMode="auto">
            <a:xfrm>
              <a:off x="11673" y="5944"/>
              <a:ext cx="6044" cy="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latin typeface="Times New Roman" panose="02020603050405020304" pitchFamily="18" charset="0"/>
                </a:rPr>
                <a:t>info(name="</a:t>
              </a:r>
              <a:r>
                <a:rPr lang="zh-CN" altLang="zh-CN" sz="2800" dirty="0">
                  <a:latin typeface="Times New Roman" panose="02020603050405020304" pitchFamily="18" charset="0"/>
                </a:rPr>
                <a:t>李婷婷</a:t>
              </a:r>
              <a:r>
                <a:rPr lang="en-US" altLang="zh-CN" sz="2800" dirty="0">
                  <a:latin typeface="Times New Roman" panose="02020603050405020304" pitchFamily="18" charset="0"/>
                </a:rPr>
                <a:t>", age=23, address="</a:t>
              </a:r>
              <a:r>
                <a:rPr lang="zh-CN" altLang="zh-CN" sz="2800" dirty="0">
                  <a:latin typeface="Times New Roman" panose="02020603050405020304" pitchFamily="18" charset="0"/>
                </a:rPr>
                <a:t>山东</a:t>
              </a:r>
              <a:r>
                <a:rPr lang="en-US" altLang="zh-CN" sz="2800" dirty="0">
                  <a:latin typeface="Times New Roman" panose="02020603050405020304" pitchFamily="18" charset="0"/>
                </a:rPr>
                <a:t>") </a:t>
              </a:r>
              <a:endParaRPr lang="zh-CN" altLang="zh-CN" sz="2800" dirty="0">
                <a:latin typeface="Times New Roman" panose="02020603050405020304" pitchFamily="18" charset="0"/>
              </a:endParaRPr>
            </a:p>
          </p:txBody>
        </p:sp>
      </p:grpSp>
      <p:cxnSp>
        <p:nvCxnSpPr>
          <p:cNvPr id="9" name="肘形连接符 8"/>
          <p:cNvCxnSpPr/>
          <p:nvPr/>
        </p:nvCxnSpPr>
        <p:spPr>
          <a:xfrm rot="16200000" flipH="1" flipV="1">
            <a:off x="6280370" y="1017666"/>
            <a:ext cx="643317" cy="6332216"/>
          </a:xfrm>
          <a:prstGeom prst="bentConnector3">
            <a:avLst>
              <a:gd name="adj1" fmla="val -52764"/>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rot="5400000" flipH="1">
            <a:off x="6243462" y="2543025"/>
            <a:ext cx="148413" cy="4073230"/>
          </a:xfrm>
          <a:prstGeom prst="bentConnector5">
            <a:avLst>
              <a:gd name="adj1" fmla="val -219376"/>
              <a:gd name="adj2" fmla="val 48980"/>
              <a:gd name="adj3" fmla="val 384722"/>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rot="5400000">
            <a:off x="7784620" y="2100679"/>
            <a:ext cx="153093" cy="5259426"/>
          </a:xfrm>
          <a:prstGeom prst="bentConnector3">
            <a:avLst>
              <a:gd name="adj1" fmla="val 366968"/>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7247255" y="5096510"/>
            <a:ext cx="4169410" cy="1126490"/>
            <a:chOff x="11411" y="5796"/>
            <a:chExt cx="6566" cy="1774"/>
          </a:xfrm>
        </p:grpSpPr>
        <p:sp>
          <p:nvSpPr>
            <p:cNvPr id="5" name="矩形 4"/>
            <p:cNvSpPr/>
            <p:nvPr>
              <p:custDataLst>
                <p:tags r:id="rId1"/>
              </p:custDataLst>
            </p:nvPr>
          </p:nvSpPr>
          <p:spPr>
            <a:xfrm>
              <a:off x="11411" y="5796"/>
              <a:ext cx="6567" cy="1774"/>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6" name="文本框 2"/>
            <p:cNvSpPr txBox="1">
              <a:spLocks noChangeArrowheads="1"/>
            </p:cNvSpPr>
            <p:nvPr>
              <p:custDataLst>
                <p:tags r:id="rId2"/>
              </p:custDataLst>
            </p:nvPr>
          </p:nvSpPr>
          <p:spPr bwMode="auto">
            <a:xfrm>
              <a:off x="11673" y="5944"/>
              <a:ext cx="6044" cy="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latin typeface="Times New Roman" panose="02020603050405020304" pitchFamily="18" charset="0"/>
                </a:rPr>
                <a:t>info("</a:t>
              </a:r>
              <a:r>
                <a:rPr lang="zh-CN" altLang="zh-CN" sz="2800" dirty="0">
                  <a:latin typeface="Times New Roman" panose="02020603050405020304" pitchFamily="18" charset="0"/>
                </a:rPr>
                <a:t>李婷婷</a:t>
              </a:r>
              <a:r>
                <a:rPr lang="en-US" altLang="zh-CN" sz="2800" dirty="0">
                  <a:latin typeface="Times New Roman" panose="02020603050405020304" pitchFamily="18" charset="0"/>
                </a:rPr>
                <a:t>", address="</a:t>
              </a:r>
              <a:r>
                <a:rPr lang="zh-CN" altLang="zh-CN" sz="2800" dirty="0">
                  <a:latin typeface="Times New Roman" panose="02020603050405020304" pitchFamily="18" charset="0"/>
                </a:rPr>
                <a:t>山东</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mn-ea"/>
                </a:rPr>
                <a:t>age=23 </a:t>
              </a:r>
              <a:r>
                <a:rPr lang="en-US" altLang="zh-CN" sz="2800" dirty="0">
                  <a:latin typeface="Times New Roman" panose="02020603050405020304" pitchFamily="18" charset="0"/>
                </a:rPr>
                <a:t>) </a:t>
              </a:r>
              <a:endParaRPr lang="zh-CN" altLang="zh-CN" sz="28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par>
                                <p:cTn id="13" presetID="22" presetClass="entr" presetSubtype="2"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right)">
                                      <p:cBhvr>
                                        <p:cTn id="15" dur="500"/>
                                        <p:tgtEl>
                                          <p:spTgt spid="26"/>
                                        </p:tgtEl>
                                      </p:cBhvr>
                                    </p:animEffect>
                                  </p:childTnLst>
                                </p:cTn>
                              </p:par>
                              <p:par>
                                <p:cTn id="16" presetID="22" presetClass="entr" presetSubtype="2"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right)">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nodeType="clickEffect">
                                  <p:stCondLst>
                                    <p:cond delay="0"/>
                                  </p:stCondLst>
                                  <p:childTnLst>
                                    <p:animEffect transition="out" filter="blinds(horizontal)">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3" presetClass="exit" presetSubtype="10" fill="hold" nodeType="withEffect">
                                  <p:stCondLst>
                                    <p:cond delay="0"/>
                                  </p:stCondLst>
                                  <p:childTnLst>
                                    <p:animEffect transition="out" filter="blinds(horizontal)">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3" presetClass="exit" presetSubtype="10" fill="hold" nodeType="withEffect">
                                  <p:stCondLst>
                                    <p:cond delay="0"/>
                                  </p:stCondLst>
                                  <p:childTnLst>
                                    <p:animEffect transition="out" filter="blinds(horizontal)">
                                      <p:cBhvr>
                                        <p:cTn id="28" dur="500"/>
                                        <p:tgtEl>
                                          <p:spTgt spid="26"/>
                                        </p:tgtEl>
                                      </p:cBhvr>
                                    </p:animEffect>
                                    <p:set>
                                      <p:cBhvr>
                                        <p:cTn id="29" dur="1" fill="hold">
                                          <p:stCondLst>
                                            <p:cond delay="499"/>
                                          </p:stCondLst>
                                        </p:cTn>
                                        <p:tgtEl>
                                          <p:spTgt spid="26"/>
                                        </p:tgtEl>
                                        <p:attrNameLst>
                                          <p:attrName>style.visibility</p:attrName>
                                        </p:attrNameLst>
                                      </p:cBhvr>
                                      <p:to>
                                        <p:strVal val="hidden"/>
                                      </p:to>
                                    </p:set>
                                  </p:childTnLst>
                                </p:cTn>
                              </p:par>
                              <p:par>
                                <p:cTn id="30" presetID="3" presetClass="exit" presetSubtype="10" fill="hold" nodeType="withEffect">
                                  <p:stCondLst>
                                    <p:cond delay="0"/>
                                  </p:stCondLst>
                                  <p:childTnLst>
                                    <p:animEffect transition="out" filter="blinds(horizontal)">
                                      <p:cBhvr>
                                        <p:cTn id="31" dur="500"/>
                                        <p:tgtEl>
                                          <p:spTgt spid="22"/>
                                        </p:tgtEl>
                                      </p:cBhvr>
                                    </p:animEffect>
                                    <p:set>
                                      <p:cBhvr>
                                        <p:cTn id="32" dur="1" fill="hold">
                                          <p:stCondLst>
                                            <p:cond delay="499"/>
                                          </p:stCondLst>
                                        </p:cTn>
                                        <p:tgtEl>
                                          <p:spTgt spid="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nodeType="clickEffect">
                                  <p:stCondLst>
                                    <p:cond delay="0"/>
                                  </p:stCondLst>
                                  <p:childTnLst>
                                    <p:animEffect transition="out" filter="blinds(horizontal)">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linds(horizontal)">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1670050" y="1709738"/>
            <a:ext cx="9144000" cy="1912937"/>
          </a:xfrm>
        </p:spPr>
        <p:txBody>
          <a:bodyPr/>
          <a:lstStyle/>
          <a:p>
            <a:r>
              <a:rPr lang="zh-CN" altLang="en-US" dirty="0" smtClean="0">
                <a:latin typeface="微软雅黑" panose="020B0503020204020204" pitchFamily="34" charset="-122"/>
                <a:ea typeface="微软雅黑" panose="020B0503020204020204" pitchFamily="34" charset="-122"/>
              </a:rPr>
              <a:t>第</a:t>
            </a:r>
            <a:r>
              <a:rPr lang="en-US" altLang="zh-CN" dirty="0" smtClean="0">
                <a:latin typeface="微软雅黑" panose="020B0503020204020204" pitchFamily="34" charset="-122"/>
                <a:ea typeface="微软雅黑" panose="020B0503020204020204" pitchFamily="34" charset="-122"/>
              </a:rPr>
              <a:t>1.1</a:t>
            </a:r>
            <a:r>
              <a:rPr lang="zh-CN" altLang="en-US" dirty="0" smtClean="0">
                <a:latin typeface="微软雅黑" panose="020B0503020204020204" pitchFamily="34" charset="-122"/>
                <a:ea typeface="微软雅黑" panose="020B0503020204020204" pitchFamily="34" charset="-122"/>
              </a:rPr>
              <a:t>章</a:t>
            </a:r>
            <a:r>
              <a:rPr lang="en-US" altLang="zh-CN" dirty="0" smtClean="0">
                <a:latin typeface="微软雅黑" panose="020B0503020204020204" pitchFamily="34" charset="-122"/>
                <a:ea typeface="微软雅黑" panose="020B0503020204020204" pitchFamily="34" charset="-122"/>
              </a:rPr>
              <a:t> </a:t>
            </a:r>
            <a:r>
              <a:rPr lang="zh-CN" altLang="zh-CN" dirty="0" smtClean="0"/>
              <a:t>函</a:t>
            </a:r>
            <a:r>
              <a:rPr lang="zh-CN" altLang="zh-CN" dirty="0"/>
              <a:t>数</a:t>
            </a:r>
            <a:endParaRPr lang="zh-CN" altLang="en-US" dirty="0" smtClean="0">
              <a:latin typeface="微软雅黑" panose="020B0503020204020204" pitchFamily="34" charset="-122"/>
              <a:ea typeface="微软雅黑" panose="020B0503020204020204" pitchFamily="34" charset="-122"/>
            </a:endParaRPr>
          </a:p>
        </p:txBody>
      </p:sp>
      <p:pic>
        <p:nvPicPr>
          <p:cNvPr id="512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5625" y="5038725"/>
            <a:ext cx="43053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5"/>
          <p:cNvSpPr>
            <a:spLocks noChangeArrowheads="1"/>
          </p:cNvSpPr>
          <p:nvPr/>
        </p:nvSpPr>
        <p:spPr bwMode="auto">
          <a:xfrm>
            <a:off x="5550650" y="4996067"/>
            <a:ext cx="2637387"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2000" b="1" dirty="0">
                <a:solidFill>
                  <a:srgbClr val="2E75B6"/>
                </a:solidFill>
                <a:latin typeface="微软雅黑" panose="020B0503020204020204" pitchFamily="34" charset="-122"/>
                <a:ea typeface="微软雅黑" panose="020B0503020204020204" pitchFamily="34" charset="-122"/>
              </a:rPr>
              <a:t>函数的定义与调用</a:t>
            </a:r>
            <a:endPar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2000" b="1" dirty="0">
                <a:solidFill>
                  <a:srgbClr val="2E75B6"/>
                </a:solidFill>
                <a:latin typeface="微软雅黑" panose="020B0503020204020204" pitchFamily="34" charset="-122"/>
                <a:ea typeface="微软雅黑" panose="020B0503020204020204" pitchFamily="34" charset="-122"/>
              </a:rPr>
              <a:t>函数的参数传递</a:t>
            </a:r>
            <a:endParaRPr lang="en-US" altLang="zh-CN" sz="2000" b="1" dirty="0">
              <a:solidFill>
                <a:srgbClr val="2E75B6"/>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2000" b="1" dirty="0">
                <a:solidFill>
                  <a:srgbClr val="2E75B6"/>
                </a:solidFill>
                <a:latin typeface="微软雅黑" panose="020B0503020204020204" pitchFamily="34" charset="-122"/>
                <a:ea typeface="微软雅黑" panose="020B0503020204020204" pitchFamily="34" charset="-122"/>
              </a:rPr>
              <a:t>变量作用域</a:t>
            </a:r>
            <a:endParaRPr lang="en-US" altLang="zh-CN" sz="2000" b="1" dirty="0">
              <a:solidFill>
                <a:srgbClr val="2E75B6"/>
              </a:solidFill>
              <a:latin typeface="微软雅黑" panose="020B0503020204020204" pitchFamily="34" charset="-122"/>
              <a:ea typeface="微软雅黑" panose="020B0503020204020204" pitchFamily="34" charset="-122"/>
            </a:endParaRPr>
          </a:p>
        </p:txBody>
      </p:sp>
      <p:sp>
        <p:nvSpPr>
          <p:cNvPr id="8" name="矩形 2"/>
          <p:cNvSpPr>
            <a:spLocks noChangeArrowheads="1"/>
          </p:cNvSpPr>
          <p:nvPr/>
        </p:nvSpPr>
        <p:spPr bwMode="auto">
          <a:xfrm>
            <a:off x="8797635" y="4996067"/>
            <a:ext cx="281247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zh-CN" sz="2000" b="1" dirty="0" smtClean="0">
                <a:solidFill>
                  <a:srgbClr val="2E75B6"/>
                </a:solidFill>
                <a:latin typeface="微软雅黑" panose="020B0503020204020204" pitchFamily="34" charset="-122"/>
                <a:ea typeface="微软雅黑" panose="020B0503020204020204" pitchFamily="34" charset="-122"/>
              </a:rPr>
              <a:t>函</a:t>
            </a:r>
            <a:r>
              <a:rPr lang="zh-CN" altLang="zh-CN" sz="2000" b="1" dirty="0">
                <a:solidFill>
                  <a:srgbClr val="2E75B6"/>
                </a:solidFill>
                <a:latin typeface="微软雅黑" panose="020B0503020204020204" pitchFamily="34" charset="-122"/>
                <a:ea typeface="微软雅黑" panose="020B0503020204020204" pitchFamily="34" charset="-122"/>
              </a:rPr>
              <a:t>数的特殊形式</a:t>
            </a:r>
            <a:endParaRPr lang="en-US" altLang="zh-CN" sz="2000" b="1" dirty="0">
              <a:solidFill>
                <a:srgbClr val="2E75B6"/>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b="1" dirty="0" smtClean="0">
                <a:solidFill>
                  <a:srgbClr val="2E75B6"/>
                </a:solidFill>
                <a:latin typeface="微软雅黑" panose="020B0503020204020204" pitchFamily="34" charset="-122"/>
                <a:ea typeface="微软雅黑" panose="020B0503020204020204" pitchFamily="34" charset="-122"/>
              </a:rPr>
              <a:t>Python</a:t>
            </a:r>
            <a:r>
              <a:rPr lang="zh-CN" altLang="zh-CN" sz="2000" b="1" dirty="0">
                <a:solidFill>
                  <a:srgbClr val="2E75B6"/>
                </a:solidFill>
                <a:latin typeface="微软雅黑" panose="020B0503020204020204" pitchFamily="34" charset="-122"/>
                <a:ea typeface="微软雅黑" panose="020B0503020204020204" pitchFamily="34" charset="-122"/>
              </a:rPr>
              <a:t>常用内置函数</a:t>
            </a:r>
            <a:endParaRPr lang="en-US" altLang="zh-CN" sz="2000" b="1" dirty="0">
              <a:solidFill>
                <a:srgbClr val="2E75B6"/>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默认参数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71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定义函数时可</a:t>
            </a:r>
            <a:r>
              <a:rPr lang="zh-CN" altLang="zh-CN" sz="4400" dirty="0" smtClean="0">
                <a:latin typeface="微软雅黑" panose="020B0503020204020204" pitchFamily="34" charset="-122"/>
                <a:ea typeface="微软雅黑" panose="020B0503020204020204" pitchFamily="34" charset="-122"/>
              </a:rPr>
              <a:t>以</a:t>
            </a:r>
            <a:r>
              <a:rPr lang="zh-CN" altLang="zh-CN" sz="4400" u="sng" dirty="0" smtClean="0">
                <a:latin typeface="微软雅黑" panose="020B0503020204020204" pitchFamily="34" charset="-122"/>
                <a:ea typeface="微软雅黑" panose="020B0503020204020204" pitchFamily="34" charset="-122"/>
              </a:rPr>
              <a:t>指定形</a:t>
            </a:r>
            <a:r>
              <a:rPr lang="zh-CN" altLang="zh-CN" sz="4400" u="sng" dirty="0">
                <a:latin typeface="微软雅黑" panose="020B0503020204020204" pitchFamily="34" charset="-122"/>
                <a:ea typeface="微软雅黑" panose="020B0503020204020204" pitchFamily="34" charset="-122"/>
              </a:rPr>
              <a:t>式参数的默认</a:t>
            </a:r>
            <a:r>
              <a:rPr lang="zh-CN" altLang="zh-CN" sz="4400" u="sng" dirty="0" smtClean="0">
                <a:latin typeface="微软雅黑" panose="020B0503020204020204" pitchFamily="34" charset="-122"/>
                <a:ea typeface="微软雅黑" panose="020B0503020204020204" pitchFamily="34" charset="-122"/>
              </a:rPr>
              <a:t>值</a:t>
            </a:r>
            <a:r>
              <a:rPr lang="zh-CN" altLang="en-US" sz="4400" dirty="0" smtClean="0">
                <a:latin typeface="微软雅黑" panose="020B0503020204020204" pitchFamily="34" charset="-122"/>
                <a:ea typeface="微软雅黑" panose="020B0503020204020204" pitchFamily="34" charset="-122"/>
              </a:rPr>
              <a:t>。</a:t>
            </a:r>
            <a:r>
              <a:rPr lang="zh-CN" altLang="en-US" sz="4400" dirty="0">
                <a:latin typeface="微软雅黑" panose="020B0503020204020204" pitchFamily="34" charset="-122"/>
                <a:ea typeface="微软雅黑" panose="020B0503020204020204" pitchFamily="34" charset="-122"/>
              </a:rPr>
              <a:t>调</a:t>
            </a:r>
            <a:r>
              <a:rPr lang="zh-CN" altLang="en-US" sz="4400" dirty="0" smtClean="0">
                <a:latin typeface="微软雅黑" panose="020B0503020204020204" pitchFamily="34" charset="-122"/>
                <a:ea typeface="微软雅黑" panose="020B0503020204020204" pitchFamily="34" charset="-122"/>
              </a:rPr>
              <a:t>用函数时，可分为以下两种情况：</a:t>
            </a:r>
            <a:endParaRPr lang="zh-CN" altLang="zh-CN" sz="44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850390" y="3375025"/>
            <a:ext cx="4015740" cy="2169795"/>
            <a:chOff x="2914" y="5315"/>
            <a:chExt cx="6324" cy="3417"/>
          </a:xfrm>
        </p:grpSpPr>
        <p:sp>
          <p:nvSpPr>
            <p:cNvPr id="11" name="矩形 10"/>
            <p:cNvSpPr/>
            <p:nvPr/>
          </p:nvSpPr>
          <p:spPr>
            <a:xfrm>
              <a:off x="2914" y="6332"/>
              <a:ext cx="6324" cy="24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5" name="矩形 6"/>
            <p:cNvSpPr>
              <a:spLocks noChangeArrowheads="1"/>
            </p:cNvSpPr>
            <p:nvPr/>
          </p:nvSpPr>
          <p:spPr bwMode="auto">
            <a:xfrm>
              <a:off x="3854" y="6587"/>
              <a:ext cx="4443" cy="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楷体" panose="02010609060101010101" pitchFamily="49" charset="-122"/>
                  <a:ea typeface="楷体" panose="02010609060101010101" pitchFamily="49" charset="-122"/>
                  <a:cs typeface="Times New Roman" panose="02020603050405020304" pitchFamily="18" charset="0"/>
                </a:rPr>
                <a:t>使用参数的默认值</a:t>
              </a:r>
              <a:endParaRPr lang="zh-CN" altLang="zh-CN" sz="36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6" name="文本框 7"/>
            <p:cNvSpPr txBox="1">
              <a:spLocks noChangeArrowheads="1"/>
            </p:cNvSpPr>
            <p:nvPr/>
          </p:nvSpPr>
          <p:spPr bwMode="auto">
            <a:xfrm>
              <a:off x="2914" y="5315"/>
              <a:ext cx="6324" cy="1018"/>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panose="02010600030101010101" charset="-122"/>
                  <a:ea typeface="宋体" pitchFamily="2" charset="-122"/>
                </a:defRPr>
              </a:lvl1pPr>
              <a:lvl2pPr marL="742950" indent="-285750">
                <a:defRPr kumimoji="1" sz="2400">
                  <a:solidFill>
                    <a:schemeClr val="tx1"/>
                  </a:solidFill>
                  <a:latin typeface="等线" panose="02010600030101010101" charset="-122"/>
                  <a:ea typeface="宋体" pitchFamily="2" charset="-122"/>
                </a:defRPr>
              </a:lvl2pPr>
              <a:lvl3pPr marL="1143000" indent="-228600">
                <a:defRPr kumimoji="1" sz="2400">
                  <a:solidFill>
                    <a:schemeClr val="tx1"/>
                  </a:solidFill>
                  <a:latin typeface="等线" panose="02010600030101010101" charset="-122"/>
                  <a:ea typeface="宋体" pitchFamily="2" charset="-122"/>
                </a:defRPr>
              </a:lvl3pPr>
              <a:lvl4pPr marL="1600200" indent="-228600">
                <a:defRPr kumimoji="1" sz="2400">
                  <a:solidFill>
                    <a:schemeClr val="tx1"/>
                  </a:solidFill>
                  <a:latin typeface="等线" panose="02010600030101010101" charset="-122"/>
                  <a:ea typeface="宋体" pitchFamily="2" charset="-122"/>
                </a:defRPr>
              </a:lvl4pPr>
              <a:lvl5pPr marL="2057400" indent="-228600">
                <a:defRPr kumimoji="1" sz="2400">
                  <a:solidFill>
                    <a:schemeClr val="tx1"/>
                  </a:solidFill>
                  <a:latin typeface="等线" panose="02010600030101010101" charset="-122"/>
                  <a:ea typeface="宋体" pitchFamily="2" charset="-122"/>
                </a:defRPr>
              </a:lvl5pPr>
              <a:lvl6pPr marL="2514600" indent="-228600" fontAlgn="base">
                <a:spcBef>
                  <a:spcPct val="0"/>
                </a:spcBef>
                <a:spcAft>
                  <a:spcPct val="0"/>
                </a:spcAft>
                <a:defRPr kumimoji="1" sz="2400">
                  <a:solidFill>
                    <a:schemeClr val="tx1"/>
                  </a:solidFill>
                  <a:latin typeface="等线" panose="02010600030101010101" charset="-122"/>
                  <a:ea typeface="宋体" pitchFamily="2" charset="-122"/>
                </a:defRPr>
              </a:lvl6pPr>
              <a:lvl7pPr marL="2971800" indent="-228600" fontAlgn="base">
                <a:spcBef>
                  <a:spcPct val="0"/>
                </a:spcBef>
                <a:spcAft>
                  <a:spcPct val="0"/>
                </a:spcAft>
                <a:defRPr kumimoji="1" sz="2400">
                  <a:solidFill>
                    <a:schemeClr val="tx1"/>
                  </a:solidFill>
                  <a:latin typeface="等线" panose="02010600030101010101" charset="-122"/>
                  <a:ea typeface="宋体" pitchFamily="2" charset="-122"/>
                </a:defRPr>
              </a:lvl7pPr>
              <a:lvl8pPr marL="3429000" indent="-228600" fontAlgn="base">
                <a:spcBef>
                  <a:spcPct val="0"/>
                </a:spcBef>
                <a:spcAft>
                  <a:spcPct val="0"/>
                </a:spcAft>
                <a:defRPr kumimoji="1" sz="2400">
                  <a:solidFill>
                    <a:schemeClr val="tx1"/>
                  </a:solidFill>
                  <a:latin typeface="等线" panose="02010600030101010101" charset="-122"/>
                  <a:ea typeface="宋体" pitchFamily="2" charset="-122"/>
                </a:defRPr>
              </a:lvl8pPr>
              <a:lvl9pPr marL="3886200" indent="-228600" fontAlgn="base">
                <a:spcBef>
                  <a:spcPct val="0"/>
                </a:spcBef>
                <a:spcAft>
                  <a:spcPct val="0"/>
                </a:spcAft>
                <a:defRPr kumimoji="1" sz="2400">
                  <a:solidFill>
                    <a:schemeClr val="tx1"/>
                  </a:solidFill>
                  <a:latin typeface="等线" panose="02010600030101010101" charset="-122"/>
                  <a:ea typeface="宋体" pitchFamily="2" charset="-122"/>
                </a:defRPr>
              </a:lvl9pPr>
            </a:lstStyle>
            <a:p>
              <a:pPr algn="ctr"/>
              <a:r>
                <a:rPr lang="zh-CN" altLang="en-US" sz="3600" dirty="0" smtClean="0">
                  <a:solidFill>
                    <a:schemeClr val="bg1"/>
                  </a:solidFill>
                  <a:latin typeface="微软雅黑" panose="020B0503020204020204" pitchFamily="34" charset="-122"/>
                  <a:ea typeface="微软雅黑" panose="020B0503020204020204" pitchFamily="34" charset="-122"/>
                </a:rPr>
                <a:t>未给默认参数传值</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547485" y="3375025"/>
            <a:ext cx="4015740" cy="2169795"/>
            <a:chOff x="10311" y="5315"/>
            <a:chExt cx="6324" cy="3417"/>
          </a:xfrm>
        </p:grpSpPr>
        <p:sp>
          <p:nvSpPr>
            <p:cNvPr id="19" name="矩形 18"/>
            <p:cNvSpPr/>
            <p:nvPr/>
          </p:nvSpPr>
          <p:spPr>
            <a:xfrm>
              <a:off x="10311" y="6332"/>
              <a:ext cx="6324" cy="24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23" name="矩形 6"/>
            <p:cNvSpPr>
              <a:spLocks noChangeArrowheads="1"/>
            </p:cNvSpPr>
            <p:nvPr/>
          </p:nvSpPr>
          <p:spPr bwMode="auto">
            <a:xfrm>
              <a:off x="11252" y="6587"/>
              <a:ext cx="4443" cy="1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楷体" panose="02010609060101010101" pitchFamily="49" charset="-122"/>
                  <a:ea typeface="楷体" panose="02010609060101010101" pitchFamily="49" charset="-122"/>
                  <a:cs typeface="Times New Roman" panose="02020603050405020304" pitchFamily="18" charset="0"/>
                </a:rPr>
                <a:t>使</a:t>
              </a:r>
              <a:r>
                <a:rPr lang="zh-CN" altLang="zh-CN" sz="3600" dirty="0" smtClean="0">
                  <a:latin typeface="楷体" panose="02010609060101010101" pitchFamily="49" charset="-122"/>
                  <a:ea typeface="楷体" panose="02010609060101010101" pitchFamily="49" charset="-122"/>
                  <a:cs typeface="Times New Roman" panose="02020603050405020304" pitchFamily="18" charset="0"/>
                </a:rPr>
                <a:t>用</a:t>
              </a:r>
              <a:r>
                <a:rPr lang="zh-CN" altLang="en-US" sz="3600" dirty="0" smtClean="0">
                  <a:latin typeface="楷体" panose="02010609060101010101" pitchFamily="49" charset="-122"/>
                  <a:ea typeface="楷体" panose="02010609060101010101" pitchFamily="49" charset="-122"/>
                  <a:cs typeface="Times New Roman" panose="02020603050405020304" pitchFamily="18" charset="0"/>
                </a:rPr>
                <a:t>实际</a:t>
              </a:r>
              <a:r>
                <a:rPr lang="zh-CN" altLang="zh-CN" sz="3600" dirty="0" smtClean="0">
                  <a:latin typeface="楷体" panose="02010609060101010101" pitchFamily="49" charset="-122"/>
                  <a:ea typeface="楷体" panose="02010609060101010101" pitchFamily="49" charset="-122"/>
                  <a:cs typeface="Times New Roman" panose="02020603050405020304" pitchFamily="18" charset="0"/>
                </a:rPr>
                <a:t>参</a:t>
              </a:r>
              <a:r>
                <a:rPr lang="zh-CN" altLang="zh-CN" sz="3600" dirty="0">
                  <a:latin typeface="楷体" panose="02010609060101010101" pitchFamily="49" charset="-122"/>
                  <a:ea typeface="楷体" panose="02010609060101010101" pitchFamily="49" charset="-122"/>
                  <a:cs typeface="Times New Roman" panose="02020603050405020304" pitchFamily="18" charset="0"/>
                </a:rPr>
                <a:t>数</a:t>
              </a:r>
              <a:r>
                <a:rPr lang="zh-CN" altLang="zh-CN" sz="3600" dirty="0" smtClean="0">
                  <a:latin typeface="楷体" panose="02010609060101010101" pitchFamily="49" charset="-122"/>
                  <a:ea typeface="楷体" panose="02010609060101010101" pitchFamily="49" charset="-122"/>
                  <a:cs typeface="Times New Roman" panose="02020603050405020304" pitchFamily="18" charset="0"/>
                </a:rPr>
                <a:t>的值</a:t>
              </a:r>
              <a:endParaRPr lang="zh-CN" altLang="zh-CN" sz="36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24" name="文本框 7"/>
            <p:cNvSpPr txBox="1">
              <a:spLocks noChangeArrowheads="1"/>
            </p:cNvSpPr>
            <p:nvPr/>
          </p:nvSpPr>
          <p:spPr bwMode="auto">
            <a:xfrm>
              <a:off x="10311" y="5315"/>
              <a:ext cx="6324" cy="1018"/>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panose="02010600030101010101" charset="-122"/>
                  <a:ea typeface="宋体" pitchFamily="2" charset="-122"/>
                </a:defRPr>
              </a:lvl1pPr>
              <a:lvl2pPr marL="742950" indent="-285750">
                <a:defRPr kumimoji="1" sz="2400">
                  <a:solidFill>
                    <a:schemeClr val="tx1"/>
                  </a:solidFill>
                  <a:latin typeface="等线" panose="02010600030101010101" charset="-122"/>
                  <a:ea typeface="宋体" pitchFamily="2" charset="-122"/>
                </a:defRPr>
              </a:lvl2pPr>
              <a:lvl3pPr marL="1143000" indent="-228600">
                <a:defRPr kumimoji="1" sz="2400">
                  <a:solidFill>
                    <a:schemeClr val="tx1"/>
                  </a:solidFill>
                  <a:latin typeface="等线" panose="02010600030101010101" charset="-122"/>
                  <a:ea typeface="宋体" pitchFamily="2" charset="-122"/>
                </a:defRPr>
              </a:lvl3pPr>
              <a:lvl4pPr marL="1600200" indent="-228600">
                <a:defRPr kumimoji="1" sz="2400">
                  <a:solidFill>
                    <a:schemeClr val="tx1"/>
                  </a:solidFill>
                  <a:latin typeface="等线" panose="02010600030101010101" charset="-122"/>
                  <a:ea typeface="宋体" pitchFamily="2" charset="-122"/>
                </a:defRPr>
              </a:lvl4pPr>
              <a:lvl5pPr marL="2057400" indent="-228600">
                <a:defRPr kumimoji="1" sz="2400">
                  <a:solidFill>
                    <a:schemeClr val="tx1"/>
                  </a:solidFill>
                  <a:latin typeface="等线" panose="02010600030101010101" charset="-122"/>
                  <a:ea typeface="宋体" pitchFamily="2" charset="-122"/>
                </a:defRPr>
              </a:lvl5pPr>
              <a:lvl6pPr marL="2514600" indent="-228600" fontAlgn="base">
                <a:spcBef>
                  <a:spcPct val="0"/>
                </a:spcBef>
                <a:spcAft>
                  <a:spcPct val="0"/>
                </a:spcAft>
                <a:defRPr kumimoji="1" sz="2400">
                  <a:solidFill>
                    <a:schemeClr val="tx1"/>
                  </a:solidFill>
                  <a:latin typeface="等线" panose="02010600030101010101" charset="-122"/>
                  <a:ea typeface="宋体" pitchFamily="2" charset="-122"/>
                </a:defRPr>
              </a:lvl6pPr>
              <a:lvl7pPr marL="2971800" indent="-228600" fontAlgn="base">
                <a:spcBef>
                  <a:spcPct val="0"/>
                </a:spcBef>
                <a:spcAft>
                  <a:spcPct val="0"/>
                </a:spcAft>
                <a:defRPr kumimoji="1" sz="2400">
                  <a:solidFill>
                    <a:schemeClr val="tx1"/>
                  </a:solidFill>
                  <a:latin typeface="等线" panose="02010600030101010101" charset="-122"/>
                  <a:ea typeface="宋体" pitchFamily="2" charset="-122"/>
                </a:defRPr>
              </a:lvl7pPr>
              <a:lvl8pPr marL="3429000" indent="-228600" fontAlgn="base">
                <a:spcBef>
                  <a:spcPct val="0"/>
                </a:spcBef>
                <a:spcAft>
                  <a:spcPct val="0"/>
                </a:spcAft>
                <a:defRPr kumimoji="1" sz="2400">
                  <a:solidFill>
                    <a:schemeClr val="tx1"/>
                  </a:solidFill>
                  <a:latin typeface="等线" panose="02010600030101010101" charset="-122"/>
                  <a:ea typeface="宋体" pitchFamily="2" charset="-122"/>
                </a:defRPr>
              </a:lvl8pPr>
              <a:lvl9pPr marL="3886200" indent="-228600" fontAlgn="base">
                <a:spcBef>
                  <a:spcPct val="0"/>
                </a:spcBef>
                <a:spcAft>
                  <a:spcPct val="0"/>
                </a:spcAft>
                <a:defRPr kumimoji="1" sz="2400">
                  <a:solidFill>
                    <a:schemeClr val="tx1"/>
                  </a:solidFill>
                  <a:latin typeface="等线" panose="02010600030101010101" charset="-122"/>
                  <a:ea typeface="宋体" pitchFamily="2" charset="-122"/>
                </a:defRPr>
              </a:lvl9pPr>
            </a:lstStyle>
            <a:p>
              <a:pPr algn="ctr"/>
              <a:r>
                <a:rPr lang="zh-CN" altLang="en-US" sz="3600" dirty="0" smtClean="0">
                  <a:solidFill>
                    <a:schemeClr val="bg1"/>
                  </a:solidFill>
                  <a:latin typeface="微软雅黑" panose="020B0503020204020204" pitchFamily="34" charset="-122"/>
                  <a:ea typeface="微软雅黑" panose="020B0503020204020204" pitchFamily="34" charset="-122"/>
                </a:rPr>
                <a:t>给默认参数传值</a:t>
              </a:r>
              <a:endParaRPr lang="zh-CN" altLang="en-US" sz="36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默认参数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2" name="矩形 11"/>
          <p:cNvSpPr/>
          <p:nvPr/>
        </p:nvSpPr>
        <p:spPr>
          <a:xfrm>
            <a:off x="917136" y="2789334"/>
            <a:ext cx="6037840" cy="214556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3" name="文本框 2"/>
          <p:cNvSpPr txBox="1">
            <a:spLocks noChangeArrowheads="1"/>
          </p:cNvSpPr>
          <p:nvPr/>
        </p:nvSpPr>
        <p:spPr bwMode="auto">
          <a:xfrm>
            <a:off x="1648410" y="3077285"/>
            <a:ext cx="457529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dirty="0">
                <a:latin typeface="Times New Roman" panose="02020603050405020304" pitchFamily="18" charset="0"/>
              </a:rPr>
              <a:t>def connect(ip, port=3306):</a:t>
            </a:r>
            <a:endParaRPr lang="zh-CN" altLang="zh-CN" dirty="0">
              <a:latin typeface="Times New Roman" panose="02020603050405020304" pitchFamily="18" charset="0"/>
            </a:endParaRPr>
          </a:p>
          <a:p>
            <a:r>
              <a:rPr lang="en-US" altLang="zh-CN" dirty="0">
                <a:latin typeface="Times New Roman" panose="02020603050405020304" pitchFamily="18" charset="0"/>
              </a:rPr>
              <a:t>    print(f"</a:t>
            </a:r>
            <a:r>
              <a:rPr lang="zh-CN" altLang="zh-CN" dirty="0">
                <a:latin typeface="Times New Roman" panose="02020603050405020304" pitchFamily="18" charset="0"/>
              </a:rPr>
              <a:t>连接地址为：</a:t>
            </a:r>
            <a:r>
              <a:rPr lang="en-US" altLang="zh-CN" dirty="0">
                <a:latin typeface="Times New Roman" panose="02020603050405020304" pitchFamily="18" charset="0"/>
              </a:rPr>
              <a:t>{ip}")</a:t>
            </a:r>
            <a:endParaRPr lang="zh-CN" altLang="zh-CN" dirty="0">
              <a:latin typeface="Times New Roman" panose="02020603050405020304" pitchFamily="18" charset="0"/>
            </a:endParaRPr>
          </a:p>
          <a:p>
            <a:r>
              <a:rPr lang="en-US" altLang="zh-CN" dirty="0">
                <a:latin typeface="Times New Roman" panose="02020603050405020304" pitchFamily="18" charset="0"/>
              </a:rPr>
              <a:t>    print(f"</a:t>
            </a:r>
            <a:r>
              <a:rPr lang="zh-CN" altLang="zh-CN" dirty="0">
                <a:latin typeface="Times New Roman" panose="02020603050405020304" pitchFamily="18" charset="0"/>
              </a:rPr>
              <a:t>连接端口号为：</a:t>
            </a:r>
            <a:r>
              <a:rPr lang="en-US" altLang="zh-CN" dirty="0">
                <a:latin typeface="Times New Roman" panose="02020603050405020304" pitchFamily="18" charset="0"/>
              </a:rPr>
              <a:t>{port}")</a:t>
            </a:r>
            <a:endParaRPr lang="zh-CN" altLang="zh-CN" dirty="0">
              <a:latin typeface="Times New Roman" panose="02020603050405020304" pitchFamily="18" charset="0"/>
            </a:endParaRPr>
          </a:p>
          <a:p>
            <a:r>
              <a:rPr lang="en-US" altLang="zh-CN" dirty="0">
                <a:latin typeface="Times New Roman" panose="02020603050405020304" pitchFamily="18" charset="0"/>
              </a:rPr>
              <a:t>    print("</a:t>
            </a:r>
            <a:r>
              <a:rPr lang="zh-CN" altLang="zh-CN" dirty="0">
                <a:latin typeface="Times New Roman" panose="02020603050405020304" pitchFamily="18" charset="0"/>
              </a:rPr>
              <a:t>连接成功</a:t>
            </a:r>
            <a:r>
              <a:rPr lang="en-US" altLang="zh-CN" dirty="0">
                <a:latin typeface="Times New Roman" panose="02020603050405020304" pitchFamily="18" charset="0"/>
              </a:rPr>
              <a:t>")</a:t>
            </a:r>
            <a:endParaRPr lang="zh-CN" altLang="zh-CN" dirty="0">
              <a:latin typeface="Times New Roman" panose="02020603050405020304" pitchFamily="18" charset="0"/>
            </a:endParaRPr>
          </a:p>
        </p:txBody>
      </p:sp>
      <p:grpSp>
        <p:nvGrpSpPr>
          <p:cNvPr id="3" name="组合 2"/>
          <p:cNvGrpSpPr/>
          <p:nvPr/>
        </p:nvGrpSpPr>
        <p:grpSpPr>
          <a:xfrm>
            <a:off x="7245985" y="1658620"/>
            <a:ext cx="4169410" cy="1126490"/>
            <a:chOff x="11411" y="2612"/>
            <a:chExt cx="6566" cy="1774"/>
          </a:xfrm>
        </p:grpSpPr>
        <p:sp>
          <p:nvSpPr>
            <p:cNvPr id="20" name="矩形 19"/>
            <p:cNvSpPr/>
            <p:nvPr/>
          </p:nvSpPr>
          <p:spPr>
            <a:xfrm>
              <a:off x="11411" y="2612"/>
              <a:ext cx="6567" cy="1774"/>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21" name="文本框 2"/>
            <p:cNvSpPr txBox="1">
              <a:spLocks noChangeArrowheads="1"/>
            </p:cNvSpPr>
            <p:nvPr/>
          </p:nvSpPr>
          <p:spPr bwMode="auto">
            <a:xfrm>
              <a:off x="12109" y="3135"/>
              <a:ext cx="5171"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pPr algn="ctr"/>
              <a:r>
                <a:rPr lang="en-US" altLang="zh-CN" dirty="0">
                  <a:latin typeface="Times New Roman" panose="02020603050405020304" pitchFamily="18" charset="0"/>
                </a:rPr>
                <a:t>connect('127.0.0.1')</a:t>
              </a:r>
              <a:endParaRPr lang="zh-CN" altLang="zh-CN" dirty="0">
                <a:latin typeface="Times New Roman" panose="02020603050405020304" pitchFamily="18" charset="0"/>
              </a:endParaRPr>
            </a:p>
          </p:txBody>
        </p:sp>
      </p:grpSp>
      <p:cxnSp>
        <p:nvCxnSpPr>
          <p:cNvPr id="9" name="肘形连接符 8"/>
          <p:cNvCxnSpPr/>
          <p:nvPr/>
        </p:nvCxnSpPr>
        <p:spPr>
          <a:xfrm rot="16200000" flipH="1" flipV="1">
            <a:off x="6026569" y="-675875"/>
            <a:ext cx="1060186" cy="6504712"/>
          </a:xfrm>
          <a:prstGeom prst="bentConnector3">
            <a:avLst>
              <a:gd name="adj1" fmla="val -21562"/>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7245985" y="4901565"/>
            <a:ext cx="4169410" cy="1126490"/>
            <a:chOff x="11411" y="7719"/>
            <a:chExt cx="6566" cy="1774"/>
          </a:xfrm>
        </p:grpSpPr>
        <p:sp>
          <p:nvSpPr>
            <p:cNvPr id="11" name="矩形 10"/>
            <p:cNvSpPr/>
            <p:nvPr/>
          </p:nvSpPr>
          <p:spPr>
            <a:xfrm>
              <a:off x="11411" y="7719"/>
              <a:ext cx="6567" cy="1774"/>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4" name="文本框 2"/>
            <p:cNvSpPr txBox="1">
              <a:spLocks noChangeArrowheads="1"/>
            </p:cNvSpPr>
            <p:nvPr/>
          </p:nvSpPr>
          <p:spPr bwMode="auto">
            <a:xfrm>
              <a:off x="11673" y="7952"/>
              <a:ext cx="6044"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pPr algn="ctr"/>
              <a:r>
                <a:rPr lang="en-US" altLang="zh-CN" dirty="0">
                  <a:latin typeface="Times New Roman" panose="02020603050405020304" pitchFamily="18" charset="0"/>
                </a:rPr>
                <a:t>connect(ip='127.0.0.1', port=8080)</a:t>
              </a:r>
              <a:endParaRPr lang="zh-CN" altLang="zh-CN" dirty="0">
                <a:latin typeface="Times New Roman" panose="02020603050405020304" pitchFamily="18" charset="0"/>
              </a:endParaRPr>
            </a:p>
          </p:txBody>
        </p:sp>
      </p:grpSp>
      <p:cxnSp>
        <p:nvCxnSpPr>
          <p:cNvPr id="23" name="肘形连接符 22"/>
          <p:cNvCxnSpPr/>
          <p:nvPr/>
        </p:nvCxnSpPr>
        <p:spPr>
          <a:xfrm rot="16200000" flipV="1">
            <a:off x="5850432" y="903656"/>
            <a:ext cx="1613346" cy="6705598"/>
          </a:xfrm>
          <a:prstGeom prst="bentConnector3">
            <a:avLst>
              <a:gd name="adj1" fmla="val 22520"/>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flipH="1" flipV="1">
            <a:off x="4578928" y="3449782"/>
            <a:ext cx="5430976" cy="2204070"/>
          </a:xfrm>
          <a:prstGeom prst="bentConnector4">
            <a:avLst>
              <a:gd name="adj1" fmla="val -4209"/>
              <a:gd name="adj2" fmla="val 61518"/>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500"/>
                                        <p:tgtEl>
                                          <p:spTgt spid="23"/>
                                        </p:tgtEl>
                                      </p:cBhvr>
                                    </p:animEffect>
                                  </p:childTnLst>
                                </p:cTn>
                              </p:par>
                              <p:par>
                                <p:cTn id="23" presetID="22" presetClass="entr" presetSubtype="2"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right)">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不定长参数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anose="020B0503020204020204" pitchFamily="34" charset="-122"/>
                <a:ea typeface="微软雅黑" panose="020B0503020204020204" pitchFamily="34" charset="-122"/>
              </a:rPr>
              <a:t>若要传入函数中的</a:t>
            </a:r>
            <a:r>
              <a:rPr lang="zh-CN" altLang="zh-CN" sz="4000" u="sng" dirty="0">
                <a:latin typeface="微软雅黑" panose="020B0503020204020204" pitchFamily="34" charset="-122"/>
                <a:ea typeface="微软雅黑" panose="020B0503020204020204" pitchFamily="34" charset="-122"/>
              </a:rPr>
              <a:t>参数的个数不确定</a:t>
            </a:r>
            <a:r>
              <a:rPr lang="zh-CN" altLang="zh-CN" sz="4000" dirty="0">
                <a:latin typeface="微软雅黑" panose="020B0503020204020204" pitchFamily="34" charset="-122"/>
                <a:ea typeface="微软雅黑" panose="020B0503020204020204" pitchFamily="34" charset="-122"/>
              </a:rPr>
              <a:t>，可以使用不定长参数。不定长参数也称</a:t>
            </a:r>
            <a:r>
              <a:rPr lang="zh-CN" altLang="zh-CN" sz="4000" u="sng" dirty="0">
                <a:latin typeface="微软雅黑" panose="020B0503020204020204" pitchFamily="34" charset="-122"/>
                <a:ea typeface="微软雅黑" panose="020B0503020204020204" pitchFamily="34" charset="-122"/>
              </a:rPr>
              <a:t>可变参数</a:t>
            </a:r>
            <a:r>
              <a:rPr lang="zh-CN" altLang="zh-CN" sz="4000" dirty="0">
                <a:latin typeface="微软雅黑" panose="020B0503020204020204" pitchFamily="34" charset="-122"/>
                <a:ea typeface="微软雅黑" panose="020B0503020204020204" pitchFamily="34" charset="-122"/>
              </a:rPr>
              <a:t>，此种参数接收参数的数量可以任意改变。</a:t>
            </a:r>
            <a:endParaRPr lang="zh-CN" altLang="zh-CN" sz="4000" dirty="0">
              <a:latin typeface="微软雅黑" panose="020B0503020204020204" pitchFamily="34" charset="-122"/>
              <a:ea typeface="微软雅黑" panose="020B0503020204020204" pitchFamily="34" charset="-122"/>
            </a:endParaRPr>
          </a:p>
        </p:txBody>
      </p:sp>
      <p:sp>
        <p:nvSpPr>
          <p:cNvPr id="10" name="矩形 9"/>
          <p:cNvSpPr/>
          <p:nvPr/>
        </p:nvSpPr>
        <p:spPr>
          <a:xfrm>
            <a:off x="706582" y="3823849"/>
            <a:ext cx="7633854" cy="2189023"/>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2" name="文本框 2"/>
          <p:cNvSpPr txBox="1">
            <a:spLocks noChangeArrowheads="1"/>
          </p:cNvSpPr>
          <p:nvPr/>
        </p:nvSpPr>
        <p:spPr bwMode="auto">
          <a:xfrm>
            <a:off x="1146066" y="4010419"/>
            <a:ext cx="672793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latin typeface="Times New Roman" panose="02020603050405020304" pitchFamily="18" charset="0"/>
              </a:rPr>
              <a:t> def </a:t>
            </a:r>
            <a:r>
              <a:rPr lang="zh-CN" altLang="zh-CN" sz="2800" dirty="0">
                <a:latin typeface="Times New Roman" panose="02020603050405020304" pitchFamily="18" charset="0"/>
              </a:rPr>
              <a:t>函数名</a:t>
            </a:r>
            <a:r>
              <a:rPr lang="en-US" altLang="zh-CN" sz="2800" dirty="0">
                <a:latin typeface="Times New Roman" panose="02020603050405020304" pitchFamily="18" charset="0"/>
              </a:rPr>
              <a:t>([formal_args,] </a:t>
            </a:r>
            <a:r>
              <a:rPr lang="en-US" altLang="zh-CN" sz="2800" dirty="0">
                <a:solidFill>
                  <a:srgbClr val="FF0000"/>
                </a:solidFill>
                <a:latin typeface="Times New Roman" panose="02020603050405020304" pitchFamily="18" charset="0"/>
              </a:rPr>
              <a:t>*args</a:t>
            </a:r>
            <a:r>
              <a:rPr lang="en-US" altLang="zh-CN" sz="2800" dirty="0">
                <a:latin typeface="Times New Roman" panose="02020603050405020304" pitchFamily="18" charset="0"/>
              </a:rPr>
              <a:t>, </a:t>
            </a:r>
            <a:r>
              <a:rPr lang="en-US" altLang="zh-CN" sz="2800" dirty="0">
                <a:solidFill>
                  <a:srgbClr val="FF0000"/>
                </a:solidFill>
                <a:latin typeface="Times New Roman" panose="02020603050405020304" pitchFamily="18" charset="0"/>
              </a:rPr>
              <a:t>**kwargs</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a:t>
            </a:r>
            <a:r>
              <a:rPr lang="zh-CN" altLang="zh-CN" sz="2800" dirty="0">
                <a:latin typeface="Times New Roman" panose="02020603050405020304" pitchFamily="18" charset="0"/>
              </a:rPr>
              <a:t>函数</a:t>
            </a:r>
            <a:r>
              <a:rPr lang="en-US" altLang="zh-CN" sz="2800" dirty="0">
                <a:latin typeface="Times New Roman" panose="02020603050405020304" pitchFamily="18" charset="0"/>
              </a:rPr>
              <a:t>_</a:t>
            </a:r>
            <a:r>
              <a:rPr lang="zh-CN" altLang="zh-CN" sz="2800" dirty="0">
                <a:latin typeface="Times New Roman" panose="02020603050405020304" pitchFamily="18" charset="0"/>
              </a:rPr>
              <a:t>文档字符串</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a:t>
            </a:r>
            <a:r>
              <a:rPr lang="zh-CN" altLang="zh-CN" sz="2800" dirty="0">
                <a:latin typeface="Times New Roman" panose="02020603050405020304" pitchFamily="18" charset="0"/>
              </a:rPr>
              <a:t>函数体</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[return</a:t>
            </a:r>
            <a:r>
              <a:rPr lang="zh-CN" altLang="zh-CN" sz="2800" dirty="0">
                <a:latin typeface="Times New Roman" panose="02020603050405020304" pitchFamily="18" charset="0"/>
              </a:rPr>
              <a:t>语句</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p:txBody>
      </p:sp>
      <p:sp>
        <p:nvSpPr>
          <p:cNvPr id="13" name="矩形 2"/>
          <p:cNvSpPr>
            <a:spLocks noChangeArrowheads="1"/>
          </p:cNvSpPr>
          <p:nvPr/>
        </p:nvSpPr>
        <p:spPr bwMode="auto">
          <a:xfrm>
            <a:off x="8340436" y="3823849"/>
            <a:ext cx="3061855"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2800" b="1" dirty="0" smtClean="0">
                <a:latin typeface="宋体" pitchFamily="2" charset="-122"/>
              </a:rPr>
              <a:t>*</a:t>
            </a:r>
            <a:r>
              <a:rPr lang="en-US" altLang="zh-CN" sz="2800" b="1" dirty="0">
                <a:latin typeface="宋体" pitchFamily="2" charset="-122"/>
              </a:rPr>
              <a:t>args</a:t>
            </a:r>
            <a:r>
              <a:rPr lang="zh-CN" altLang="zh-CN" sz="2800" b="1" dirty="0" smtClean="0">
                <a:latin typeface="宋体" pitchFamily="2" charset="-122"/>
              </a:rPr>
              <a:t>和</a:t>
            </a:r>
            <a:r>
              <a:rPr lang="en-US" altLang="zh-CN" sz="2800" b="1" dirty="0" smtClean="0">
                <a:latin typeface="宋体" pitchFamily="2" charset="-122"/>
              </a:rPr>
              <a:t>**</a:t>
            </a:r>
            <a:r>
              <a:rPr lang="en-US" altLang="zh-CN" sz="2800" b="1" dirty="0">
                <a:latin typeface="宋体" pitchFamily="2" charset="-122"/>
              </a:rPr>
              <a:t>kwargs</a:t>
            </a:r>
            <a:r>
              <a:rPr lang="zh-CN" altLang="zh-CN" sz="2800" b="1" dirty="0">
                <a:latin typeface="宋体" pitchFamily="2" charset="-122"/>
              </a:rPr>
              <a:t>都是不定长参数</a:t>
            </a:r>
            <a:r>
              <a:rPr lang="zh-CN" altLang="zh-CN" sz="2800" b="1" dirty="0" smtClean="0">
                <a:latin typeface="宋体" pitchFamily="2" charset="-122"/>
              </a:rPr>
              <a:t>，</a:t>
            </a:r>
            <a:r>
              <a:rPr lang="zh-CN" altLang="en-US" sz="2800" b="1" dirty="0" smtClean="0">
                <a:latin typeface="宋体" pitchFamily="2" charset="-122"/>
              </a:rPr>
              <a:t>它们</a:t>
            </a:r>
            <a:r>
              <a:rPr lang="zh-CN" altLang="zh-CN" sz="2800" b="1" dirty="0" smtClean="0">
                <a:latin typeface="宋体" pitchFamily="2" charset="-122"/>
              </a:rPr>
              <a:t>可</a:t>
            </a:r>
            <a:r>
              <a:rPr lang="zh-CN" altLang="zh-CN" sz="2800" b="1" dirty="0">
                <a:latin typeface="宋体" pitchFamily="2" charset="-122"/>
              </a:rPr>
              <a:t>搭配使用，亦可单独使用。</a:t>
            </a:r>
            <a:endParaRPr lang="zh-CN" altLang="zh-CN" sz="2800" b="1"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不定长参数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1247920" y="2242797"/>
            <a:ext cx="10057389"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Calibri" charset="0"/>
                <a:ea typeface="楷体" panose="02010609060101010101" pitchFamily="49" charset="-122"/>
              </a:rPr>
              <a:t>不定长参数</a:t>
            </a:r>
            <a:r>
              <a:rPr lang="en-US" altLang="zh-CN" sz="3200" dirty="0">
                <a:latin typeface="Calibri" charset="0"/>
                <a:ea typeface="楷体" panose="02010609060101010101" pitchFamily="49" charset="-122"/>
              </a:rPr>
              <a:t>*args</a:t>
            </a:r>
            <a:r>
              <a:rPr lang="zh-CN" altLang="zh-CN" sz="3200" dirty="0">
                <a:latin typeface="Calibri" charset="0"/>
                <a:ea typeface="楷体" panose="02010609060101010101" pitchFamily="49" charset="-122"/>
              </a:rPr>
              <a:t>用于接收</a:t>
            </a:r>
            <a:r>
              <a:rPr lang="zh-CN" altLang="zh-CN" sz="3200" dirty="0">
                <a:solidFill>
                  <a:srgbClr val="FF0000"/>
                </a:solidFill>
                <a:latin typeface="Calibri" charset="0"/>
                <a:ea typeface="楷体" panose="02010609060101010101" pitchFamily="49" charset="-122"/>
              </a:rPr>
              <a:t>不定数量的位置参数</a:t>
            </a:r>
            <a:r>
              <a:rPr lang="zh-CN" altLang="zh-CN" sz="3200" dirty="0">
                <a:latin typeface="Calibri" charset="0"/>
                <a:ea typeface="楷体" panose="02010609060101010101" pitchFamily="49" charset="-122"/>
              </a:rPr>
              <a:t>，调用函数时传入的所有参数被</a:t>
            </a:r>
            <a:r>
              <a:rPr lang="en-US" altLang="zh-CN" sz="3200" dirty="0">
                <a:latin typeface="Calibri" charset="0"/>
                <a:ea typeface="楷体" panose="02010609060101010101" pitchFamily="49" charset="-122"/>
              </a:rPr>
              <a:t>*args</a:t>
            </a:r>
            <a:r>
              <a:rPr lang="zh-CN" altLang="zh-CN" sz="3200" dirty="0">
                <a:latin typeface="Calibri" charset="0"/>
                <a:ea typeface="楷体" panose="02010609060101010101" pitchFamily="49" charset="-122"/>
              </a:rPr>
              <a:t>接收后以</a:t>
            </a:r>
            <a:r>
              <a:rPr lang="zh-CN" altLang="zh-CN" sz="3200" dirty="0">
                <a:solidFill>
                  <a:srgbClr val="FF0000"/>
                </a:solidFill>
                <a:latin typeface="Calibri" charset="0"/>
                <a:ea typeface="楷体" panose="02010609060101010101" pitchFamily="49" charset="-122"/>
              </a:rPr>
              <a:t>元组形式保存</a:t>
            </a:r>
            <a:r>
              <a:rPr lang="zh-CN" altLang="zh-CN" sz="3200" dirty="0">
                <a:latin typeface="Calibri" charset="0"/>
                <a:ea typeface="楷体" panose="02010609060101010101" pitchFamily="49" charset="-122"/>
              </a:rPr>
              <a:t>。</a:t>
            </a:r>
            <a:endParaRPr lang="zh-CN" altLang="zh-CN" sz="3200" dirty="0">
              <a:latin typeface="Calibri" charset="0"/>
              <a:ea typeface="楷体" panose="02010609060101010101" pitchFamily="49" charset="-122"/>
            </a:endParaRPr>
          </a:p>
        </p:txBody>
      </p:sp>
      <p:sp>
        <p:nvSpPr>
          <p:cNvPr id="9"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anose="020B0704020202020204" pitchFamily="34" charset="0"/>
              <a:buChar char="•"/>
            </a:pPr>
            <a:r>
              <a:rPr lang="en-US" altLang="zh-CN" sz="3600" b="1" dirty="0">
                <a:solidFill>
                  <a:srgbClr val="1353A2"/>
                </a:solidFill>
                <a:latin typeface="微软雅黑" panose="020B0503020204020204" pitchFamily="34" charset="-122"/>
                <a:ea typeface="微软雅黑" panose="020B0503020204020204" pitchFamily="34" charset="-122"/>
              </a:rPr>
              <a:t>*args</a:t>
            </a:r>
            <a:endParaRPr lang="zh-CN" altLang="zh-CN" sz="3600" b="1" dirty="0">
              <a:solidFill>
                <a:srgbClr val="1353A2"/>
              </a:solidFill>
              <a:latin typeface="微软雅黑" panose="020B0503020204020204" pitchFamily="34" charset="-122"/>
              <a:ea typeface="微软雅黑" panose="020B0503020204020204" pitchFamily="34" charset="-122"/>
            </a:endParaRPr>
          </a:p>
        </p:txBody>
      </p:sp>
      <p:sp>
        <p:nvSpPr>
          <p:cNvPr id="11" name="矩形 10"/>
          <p:cNvSpPr/>
          <p:nvPr/>
        </p:nvSpPr>
        <p:spPr>
          <a:xfrm>
            <a:off x="1357746" y="3944621"/>
            <a:ext cx="3934690" cy="238129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4" name="文本框 2"/>
          <p:cNvSpPr txBox="1">
            <a:spLocks noChangeArrowheads="1"/>
          </p:cNvSpPr>
          <p:nvPr/>
        </p:nvSpPr>
        <p:spPr bwMode="auto">
          <a:xfrm>
            <a:off x="1991710" y="4596660"/>
            <a:ext cx="266676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3200" dirty="0">
                <a:latin typeface="Times New Roman" panose="02020603050405020304" pitchFamily="18" charset="0"/>
              </a:rPr>
              <a:t>def test(*args):</a:t>
            </a:r>
            <a:endParaRPr lang="zh-CN" altLang="zh-CN" sz="3200" dirty="0">
              <a:latin typeface="Times New Roman" panose="02020603050405020304" pitchFamily="18" charset="0"/>
            </a:endParaRPr>
          </a:p>
          <a:p>
            <a:r>
              <a:rPr lang="en-US" altLang="zh-CN" sz="3200" dirty="0">
                <a:latin typeface="Times New Roman" panose="02020603050405020304" pitchFamily="18" charset="0"/>
              </a:rPr>
              <a:t>    </a:t>
            </a:r>
            <a:r>
              <a:rPr lang="zh-CN" altLang="en-US" sz="3200" dirty="0" smtClean="0">
                <a:latin typeface="Times New Roman" panose="02020603050405020304" pitchFamily="18" charset="0"/>
              </a:rPr>
              <a:t>  </a:t>
            </a:r>
            <a:r>
              <a:rPr lang="en-US" altLang="zh-CN" sz="3200" dirty="0" smtClean="0">
                <a:latin typeface="Times New Roman" panose="02020603050405020304" pitchFamily="18" charset="0"/>
              </a:rPr>
              <a:t>print(args</a:t>
            </a:r>
            <a:r>
              <a:rPr lang="en-US" altLang="zh-CN" sz="3200" dirty="0">
                <a:latin typeface="Times New Roman" panose="02020603050405020304" pitchFamily="18" charset="0"/>
              </a:rPr>
              <a:t>)</a:t>
            </a:r>
            <a:endParaRPr lang="zh-CN" altLang="zh-CN" sz="3200" dirty="0">
              <a:latin typeface="Times New Roman" panose="02020603050405020304" pitchFamily="18" charset="0"/>
            </a:endParaRPr>
          </a:p>
        </p:txBody>
      </p:sp>
      <p:grpSp>
        <p:nvGrpSpPr>
          <p:cNvPr id="4" name="组合 3"/>
          <p:cNvGrpSpPr/>
          <p:nvPr/>
        </p:nvGrpSpPr>
        <p:grpSpPr>
          <a:xfrm>
            <a:off x="7079615" y="3944620"/>
            <a:ext cx="4169410" cy="911860"/>
            <a:chOff x="11149" y="6212"/>
            <a:chExt cx="6566" cy="1436"/>
          </a:xfrm>
        </p:grpSpPr>
        <p:sp>
          <p:nvSpPr>
            <p:cNvPr id="17" name="矩形 16"/>
            <p:cNvSpPr/>
            <p:nvPr/>
          </p:nvSpPr>
          <p:spPr>
            <a:xfrm>
              <a:off x="11149" y="6212"/>
              <a:ext cx="6567" cy="1437"/>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8" name="文本框 2"/>
            <p:cNvSpPr txBox="1">
              <a:spLocks noChangeArrowheads="1"/>
            </p:cNvSpPr>
            <p:nvPr/>
          </p:nvSpPr>
          <p:spPr bwMode="auto">
            <a:xfrm>
              <a:off x="11411" y="6519"/>
              <a:ext cx="6044"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pPr algn="ctr"/>
              <a:r>
                <a:rPr lang="en-US" altLang="zh-CN" sz="2800" dirty="0">
                  <a:latin typeface="Times New Roman" panose="02020603050405020304" pitchFamily="18" charset="0"/>
                </a:rPr>
                <a:t>test(</a:t>
              </a:r>
              <a:r>
                <a:rPr lang="en-US" altLang="zh-CN" sz="2800" dirty="0">
                  <a:solidFill>
                    <a:srgbClr val="FF0000"/>
                  </a:solidFill>
                  <a:latin typeface="Times New Roman" panose="02020603050405020304" pitchFamily="18" charset="0"/>
                </a:rPr>
                <a:t>1, 2, 3, 'a', 'b', 'c'</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p:txBody>
        </p:sp>
      </p:grpSp>
      <p:sp>
        <p:nvSpPr>
          <p:cNvPr id="19" name="圆角矩形标注 18"/>
          <p:cNvSpPr/>
          <p:nvPr/>
        </p:nvSpPr>
        <p:spPr>
          <a:xfrm>
            <a:off x="7079667" y="5500255"/>
            <a:ext cx="3643752" cy="825662"/>
          </a:xfrm>
          <a:prstGeom prst="wedgeRoundRectCallout">
            <a:avLst>
              <a:gd name="adj1" fmla="val -123594"/>
              <a:gd name="adj2" fmla="val -53428"/>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pitchFamily="18" charset="0"/>
                <a:ea typeface="宋体" pitchFamily="2" charset="-122"/>
              </a:rPr>
              <a:t>(1, 2, 3, 'a', 'b', 'c')</a:t>
            </a:r>
            <a:endParaRPr lang="zh-CN" altLang="zh-CN" sz="2800" b="1" dirty="0">
              <a:solidFill>
                <a:srgbClr val="FF0000"/>
              </a:solidFill>
              <a:latin typeface="Times New Roman" panose="02020603050405020304" pitchFamily="18" charset="0"/>
              <a:ea typeface="宋体" pitchFamily="2" charset="-122"/>
            </a:endParaRPr>
          </a:p>
        </p:txBody>
      </p:sp>
      <p:sp>
        <p:nvSpPr>
          <p:cNvPr id="3" name="矩形 2"/>
          <p:cNvSpPr/>
          <p:nvPr/>
        </p:nvSpPr>
        <p:spPr>
          <a:xfrm>
            <a:off x="8272522" y="4139369"/>
            <a:ext cx="2326205" cy="518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p:nvPr/>
        </p:nvCxnSpPr>
        <p:spPr>
          <a:xfrm rot="16200000" flipH="1" flipV="1">
            <a:off x="6261653" y="1516326"/>
            <a:ext cx="550930" cy="5797015"/>
          </a:xfrm>
          <a:prstGeom prst="bentConnector3">
            <a:avLst>
              <a:gd name="adj1" fmla="val -76701"/>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righ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不定长参数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1247920" y="2242797"/>
            <a:ext cx="10057389"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smtClean="0">
                <a:latin typeface="Calibri" charset="0"/>
                <a:ea typeface="楷体" panose="02010609060101010101" pitchFamily="49" charset="-122"/>
              </a:rPr>
              <a:t>**</a:t>
            </a:r>
            <a:r>
              <a:rPr lang="en-US" altLang="zh-CN" sz="3200" dirty="0">
                <a:latin typeface="Calibri" charset="0"/>
                <a:ea typeface="楷体" panose="02010609060101010101" pitchFamily="49" charset="-122"/>
              </a:rPr>
              <a:t>kwargs</a:t>
            </a:r>
            <a:r>
              <a:rPr lang="zh-CN" altLang="zh-CN" sz="3200" dirty="0">
                <a:latin typeface="Calibri" charset="0"/>
                <a:ea typeface="楷体" panose="02010609060101010101" pitchFamily="49" charset="-122"/>
              </a:rPr>
              <a:t>用于接收</a:t>
            </a:r>
            <a:r>
              <a:rPr lang="zh-CN" altLang="zh-CN" sz="3200" dirty="0">
                <a:solidFill>
                  <a:srgbClr val="FF0000"/>
                </a:solidFill>
                <a:latin typeface="Calibri" charset="0"/>
                <a:ea typeface="楷体" panose="02010609060101010101" pitchFamily="49" charset="-122"/>
              </a:rPr>
              <a:t>不定数量的关键字参数</a:t>
            </a:r>
            <a:r>
              <a:rPr lang="zh-CN" altLang="zh-CN" sz="3200" dirty="0">
                <a:latin typeface="Calibri" charset="0"/>
                <a:ea typeface="楷体" panose="02010609060101010101" pitchFamily="49" charset="-122"/>
              </a:rPr>
              <a:t>，调用函数时传入的所有参数被</a:t>
            </a:r>
            <a:r>
              <a:rPr lang="en-US" altLang="zh-CN" sz="3200" dirty="0">
                <a:latin typeface="Calibri" charset="0"/>
                <a:ea typeface="楷体" panose="02010609060101010101" pitchFamily="49" charset="-122"/>
              </a:rPr>
              <a:t>**kwargs</a:t>
            </a:r>
            <a:r>
              <a:rPr lang="zh-CN" altLang="zh-CN" sz="3200" dirty="0">
                <a:latin typeface="Calibri" charset="0"/>
                <a:ea typeface="楷体" panose="02010609060101010101" pitchFamily="49" charset="-122"/>
              </a:rPr>
              <a:t>接收后以</a:t>
            </a:r>
            <a:r>
              <a:rPr lang="zh-CN" altLang="zh-CN" sz="3200" dirty="0">
                <a:solidFill>
                  <a:srgbClr val="FF0000"/>
                </a:solidFill>
                <a:latin typeface="Calibri" charset="0"/>
                <a:ea typeface="楷体" panose="02010609060101010101" pitchFamily="49" charset="-122"/>
              </a:rPr>
              <a:t>字典形式保存</a:t>
            </a:r>
            <a:r>
              <a:rPr lang="zh-CN" altLang="zh-CN" sz="3200" dirty="0">
                <a:latin typeface="Calibri" charset="0"/>
                <a:ea typeface="楷体" panose="02010609060101010101" pitchFamily="49" charset="-122"/>
              </a:rPr>
              <a:t>。</a:t>
            </a:r>
            <a:endParaRPr lang="zh-CN" altLang="zh-CN" sz="3200" dirty="0">
              <a:latin typeface="Calibri" charset="0"/>
              <a:ea typeface="楷体" panose="02010609060101010101" pitchFamily="49" charset="-122"/>
            </a:endParaRPr>
          </a:p>
        </p:txBody>
      </p:sp>
      <p:sp>
        <p:nvSpPr>
          <p:cNvPr id="9"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anose="020B0704020202020204" pitchFamily="34" charset="0"/>
              <a:buChar char="•"/>
            </a:pPr>
            <a:r>
              <a:rPr lang="en-US" altLang="zh-CN" sz="3600" b="1" dirty="0">
                <a:solidFill>
                  <a:srgbClr val="1353A2"/>
                </a:solidFill>
                <a:latin typeface="微软雅黑" panose="020B0503020204020204" pitchFamily="34" charset="-122"/>
                <a:ea typeface="微软雅黑" panose="020B0503020204020204" pitchFamily="34" charset="-122"/>
              </a:rPr>
              <a:t>**kwargs</a:t>
            </a:r>
            <a:endParaRPr lang="zh-CN" altLang="zh-CN" sz="3600" b="1" dirty="0">
              <a:solidFill>
                <a:srgbClr val="1353A2"/>
              </a:solidFill>
              <a:latin typeface="微软雅黑" panose="020B0503020204020204" pitchFamily="34" charset="-122"/>
              <a:ea typeface="微软雅黑" panose="020B0503020204020204" pitchFamily="34" charset="-122"/>
            </a:endParaRPr>
          </a:p>
        </p:txBody>
      </p:sp>
      <p:sp>
        <p:nvSpPr>
          <p:cNvPr id="11" name="矩形 10"/>
          <p:cNvSpPr/>
          <p:nvPr/>
        </p:nvSpPr>
        <p:spPr>
          <a:xfrm>
            <a:off x="1357746" y="3944621"/>
            <a:ext cx="3934690" cy="238129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4" name="文本框 2"/>
          <p:cNvSpPr txBox="1">
            <a:spLocks noChangeArrowheads="1"/>
          </p:cNvSpPr>
          <p:nvPr/>
        </p:nvSpPr>
        <p:spPr bwMode="auto">
          <a:xfrm>
            <a:off x="1645346" y="4596660"/>
            <a:ext cx="33594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3200" dirty="0">
                <a:latin typeface="Times New Roman" panose="02020603050405020304" pitchFamily="18" charset="0"/>
              </a:rPr>
              <a:t>def test(**kwargs):</a:t>
            </a:r>
            <a:endParaRPr lang="zh-CN" altLang="zh-CN" sz="3200" dirty="0">
              <a:latin typeface="Times New Roman" panose="02020603050405020304" pitchFamily="18" charset="0"/>
            </a:endParaRPr>
          </a:p>
          <a:p>
            <a:r>
              <a:rPr lang="en-US" altLang="zh-CN" sz="3200" dirty="0">
                <a:latin typeface="Times New Roman" panose="02020603050405020304" pitchFamily="18" charset="0"/>
              </a:rPr>
              <a:t>    print(kwargs)</a:t>
            </a:r>
            <a:endParaRPr lang="zh-CN" altLang="zh-CN" sz="3200" dirty="0">
              <a:latin typeface="Times New Roman" panose="02020603050405020304" pitchFamily="18" charset="0"/>
            </a:endParaRPr>
          </a:p>
        </p:txBody>
      </p:sp>
      <p:grpSp>
        <p:nvGrpSpPr>
          <p:cNvPr id="4" name="组合 3"/>
          <p:cNvGrpSpPr/>
          <p:nvPr/>
        </p:nvGrpSpPr>
        <p:grpSpPr>
          <a:xfrm>
            <a:off x="7079615" y="3944620"/>
            <a:ext cx="4169410" cy="911860"/>
            <a:chOff x="11149" y="6212"/>
            <a:chExt cx="6566" cy="1436"/>
          </a:xfrm>
        </p:grpSpPr>
        <p:sp>
          <p:nvSpPr>
            <p:cNvPr id="17" name="矩形 16"/>
            <p:cNvSpPr/>
            <p:nvPr/>
          </p:nvSpPr>
          <p:spPr>
            <a:xfrm>
              <a:off x="11149" y="6212"/>
              <a:ext cx="6567" cy="1437"/>
            </a:xfrm>
            <a:prstGeom prst="rect">
              <a:avLst/>
            </a:prstGeom>
            <a:solidFill>
              <a:schemeClr val="bg1">
                <a:lumMod val="85000"/>
              </a:schemeClr>
            </a:solid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8" name="文本框 2"/>
            <p:cNvSpPr txBox="1">
              <a:spLocks noChangeArrowheads="1"/>
            </p:cNvSpPr>
            <p:nvPr/>
          </p:nvSpPr>
          <p:spPr bwMode="auto">
            <a:xfrm>
              <a:off x="11411" y="6519"/>
              <a:ext cx="6044"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pPr algn="ctr"/>
              <a:r>
                <a:rPr lang="en-US" altLang="zh-CN" sz="2800" dirty="0">
                  <a:latin typeface="Times New Roman" panose="02020603050405020304" pitchFamily="18" charset="0"/>
                </a:rPr>
                <a:t>test(</a:t>
              </a:r>
              <a:r>
                <a:rPr lang="en-US" altLang="zh-CN" sz="2800" dirty="0">
                  <a:solidFill>
                    <a:srgbClr val="FF0000"/>
                  </a:solidFill>
                  <a:latin typeface="Times New Roman" panose="02020603050405020304" pitchFamily="18" charset="0"/>
                </a:rPr>
                <a:t>a=1, b=2, c=3, d=4</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p:txBody>
        </p:sp>
      </p:grpSp>
      <p:sp>
        <p:nvSpPr>
          <p:cNvPr id="19" name="圆角矩形标注 18"/>
          <p:cNvSpPr/>
          <p:nvPr/>
        </p:nvSpPr>
        <p:spPr>
          <a:xfrm>
            <a:off x="7079667" y="5500255"/>
            <a:ext cx="4003962" cy="825662"/>
          </a:xfrm>
          <a:prstGeom prst="wedgeRoundRectCallout">
            <a:avLst>
              <a:gd name="adj1" fmla="val -116703"/>
              <a:gd name="adj2" fmla="val -46716"/>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pitchFamily="18" charset="0"/>
                <a:ea typeface="宋体" pitchFamily="2" charset="-122"/>
              </a:rPr>
              <a:t>{'a': 1, 'b': 2, 'c': 3, 'd': 4}</a:t>
            </a:r>
            <a:endParaRPr lang="en-US" altLang="zh-CN" sz="2800" b="1" dirty="0">
              <a:solidFill>
                <a:srgbClr val="FF0000"/>
              </a:solidFill>
              <a:latin typeface="Times New Roman" panose="02020603050405020304" pitchFamily="18" charset="0"/>
              <a:ea typeface="宋体" pitchFamily="2" charset="-122"/>
            </a:endParaRPr>
          </a:p>
        </p:txBody>
      </p:sp>
      <p:sp>
        <p:nvSpPr>
          <p:cNvPr id="3" name="矩形 2"/>
          <p:cNvSpPr/>
          <p:nvPr/>
        </p:nvSpPr>
        <p:spPr>
          <a:xfrm>
            <a:off x="8272522" y="4139369"/>
            <a:ext cx="2326205" cy="518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p:nvPr/>
        </p:nvCxnSpPr>
        <p:spPr>
          <a:xfrm rot="16200000" flipH="1" flipV="1">
            <a:off x="6418950" y="1710528"/>
            <a:ext cx="550930" cy="5408611"/>
          </a:xfrm>
          <a:prstGeom prst="bentConnector3">
            <a:avLst>
              <a:gd name="adj1" fmla="val -66641"/>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righ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059114"/>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05    </a:t>
            </a:r>
            <a:r>
              <a:rPr lang="en-US" altLang="zh-CN" sz="2800" dirty="0" smtClean="0">
                <a:solidFill>
                  <a:srgbClr val="595959"/>
                </a:solidFill>
                <a:latin typeface="Impact" panose="020B0806030902050204" pitchFamily="34" charset="0"/>
                <a:ea typeface="微软雅黑" panose="020B0503020204020204" pitchFamily="34" charset="-122"/>
              </a:rPr>
              <a:t>Python</a:t>
            </a:r>
            <a:r>
              <a:rPr lang="zh-CN" altLang="zh-CN" sz="2800" dirty="0">
                <a:solidFill>
                  <a:srgbClr val="595959"/>
                </a:solidFill>
                <a:latin typeface="Impact" panose="020B0806030902050204" pitchFamily="34" charset="0"/>
                <a:ea typeface="微软雅黑" panose="020B0503020204020204" pitchFamily="34" charset="-122"/>
              </a:rPr>
              <a:t>常用内置函数</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01    </a:t>
            </a:r>
            <a:r>
              <a:rPr lang="zh-CN" altLang="zh-CN" sz="2800" dirty="0">
                <a:solidFill>
                  <a:srgbClr val="595959"/>
                </a:solidFill>
                <a:latin typeface="Impact" panose="020B0806030902050204" pitchFamily="34" charset="0"/>
                <a:ea typeface="微软雅黑" panose="020B0503020204020204" pitchFamily="34" charset="-122"/>
              </a:rPr>
              <a:t>函数的定义与调用</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02   </a:t>
            </a:r>
            <a:r>
              <a:rPr lang="zh-CN" altLang="zh-CN" sz="2800" dirty="0">
                <a:solidFill>
                  <a:srgbClr val="595959"/>
                </a:solidFill>
                <a:latin typeface="Impact" panose="020B0806030902050204" pitchFamily="34" charset="0"/>
                <a:ea typeface="微软雅黑" panose="020B0503020204020204" pitchFamily="34" charset="-122"/>
              </a:rPr>
              <a:t>函数的参数传递</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03    </a:t>
            </a:r>
            <a:r>
              <a:rPr lang="zh-CN" altLang="zh-CN" sz="2800" dirty="0" smtClean="0">
                <a:solidFill>
                  <a:schemeClr val="bg1"/>
                </a:solidFill>
                <a:latin typeface="Impact" panose="020B0806030902050204" pitchFamily="34" charset="0"/>
                <a:ea typeface="微软雅黑" panose="020B0503020204020204" pitchFamily="34" charset="-122"/>
              </a:rPr>
              <a:t>变</a:t>
            </a:r>
            <a:r>
              <a:rPr lang="zh-CN" altLang="zh-CN" sz="2800" dirty="0">
                <a:solidFill>
                  <a:schemeClr val="bg1"/>
                </a:solidFill>
                <a:latin typeface="Impact" panose="020B0806030902050204" pitchFamily="34" charset="0"/>
                <a:ea typeface="微软雅黑" panose="020B0503020204020204" pitchFamily="34" charset="-122"/>
              </a:rPr>
              <a:t>量作用域</a:t>
            </a:r>
            <a:endParaRPr lang="zh-CN" altLang="en-US" sz="2800" dirty="0">
              <a:solidFill>
                <a:schemeClr val="bg1"/>
              </a:solidFill>
              <a:latin typeface="Impact" panose="020B0806030902050204" pitchFamily="34" charset="0"/>
              <a:ea typeface="微软雅黑" panose="020B0503020204020204"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04    </a:t>
            </a:r>
            <a:r>
              <a:rPr lang="zh-CN" altLang="zh-CN" sz="2800" dirty="0" smtClean="0">
                <a:solidFill>
                  <a:srgbClr val="595959"/>
                </a:solidFill>
                <a:latin typeface="Impact" panose="020B0806030902050204" pitchFamily="34" charset="0"/>
                <a:ea typeface="微软雅黑" panose="020B0503020204020204" pitchFamily="34" charset="-122"/>
              </a:rPr>
              <a:t>函</a:t>
            </a:r>
            <a:r>
              <a:rPr lang="zh-CN" altLang="zh-CN" sz="2800" dirty="0">
                <a:solidFill>
                  <a:srgbClr val="595959"/>
                </a:solidFill>
                <a:latin typeface="Impact" panose="020B0806030902050204" pitchFamily="34" charset="0"/>
                <a:ea typeface="微软雅黑" panose="020B0503020204020204" pitchFamily="34" charset="-122"/>
              </a:rPr>
              <a:t>数的特殊形式</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局部变量</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7"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7"/>
          <p:cNvSpPr>
            <a:spLocks noChangeArrowheads="1"/>
          </p:cNvSpPr>
          <p:nvPr/>
        </p:nvSpPr>
        <p:spPr bwMode="auto">
          <a:xfrm>
            <a:off x="4622670" y="2718878"/>
            <a:ext cx="529718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4800" b="1" dirty="0">
                <a:solidFill>
                  <a:srgbClr val="FF0000"/>
                </a:solidFill>
                <a:latin typeface="微软雅黑" panose="020B0503020204020204" pitchFamily="34" charset="-122"/>
                <a:ea typeface="微软雅黑" panose="020B0503020204020204" pitchFamily="34" charset="-122"/>
              </a:rPr>
              <a:t>思</a:t>
            </a:r>
            <a:r>
              <a:rPr lang="zh-CN" altLang="en-US" sz="4800" b="1" dirty="0" smtClean="0">
                <a:solidFill>
                  <a:srgbClr val="FF0000"/>
                </a:solidFill>
                <a:latin typeface="微软雅黑" panose="020B0503020204020204" pitchFamily="34" charset="-122"/>
                <a:ea typeface="微软雅黑" panose="020B0503020204020204" pitchFamily="34" charset="-122"/>
              </a:rPr>
              <a:t>考</a:t>
            </a:r>
            <a:r>
              <a:rPr lang="zh-CN" altLang="en-US" sz="4800" b="1" dirty="0">
                <a:solidFill>
                  <a:srgbClr val="FF0000"/>
                </a:solidFill>
                <a:latin typeface="微软雅黑" panose="020B0503020204020204" pitchFamily="34" charset="-122"/>
                <a:ea typeface="微软雅黑" panose="020B0503020204020204" pitchFamily="34" charset="-122"/>
              </a:rPr>
              <a:t>：</a:t>
            </a:r>
            <a:endParaRPr lang="zh-CN" altLang="en-US" sz="4800" b="1" dirty="0">
              <a:solidFill>
                <a:srgbClr val="FF0000"/>
              </a:solidFill>
              <a:latin typeface="微软雅黑" panose="020B0503020204020204" pitchFamily="34" charset="-122"/>
              <a:ea typeface="微软雅黑" panose="020B0503020204020204" pitchFamily="34" charset="-122"/>
            </a:endParaRPr>
          </a:p>
          <a:p>
            <a:pPr>
              <a:lnSpc>
                <a:spcPts val="6000"/>
              </a:lnSpc>
              <a:spcBef>
                <a:spcPts val="0"/>
              </a:spcBef>
            </a:pPr>
            <a:r>
              <a:rPr lang="zh-CN" altLang="en-US" sz="4800" dirty="0" smtClean="0">
                <a:solidFill>
                  <a:srgbClr val="1353A2"/>
                </a:solidFill>
                <a:latin typeface="微软雅黑" panose="020B0503020204020204" pitchFamily="34" charset="-122"/>
                <a:ea typeface="微软雅黑" panose="020B0503020204020204" pitchFamily="34" charset="-122"/>
              </a:rPr>
              <a:t>什么是变量作用域</a:t>
            </a:r>
            <a:r>
              <a:rPr lang="zh-CN" altLang="zh-CN" sz="4800" dirty="0" smtClean="0">
                <a:solidFill>
                  <a:srgbClr val="1353A2"/>
                </a:solidFill>
                <a:latin typeface="微软雅黑" panose="020B0503020204020204" pitchFamily="34" charset="-122"/>
                <a:ea typeface="微软雅黑" panose="020B0503020204020204" pitchFamily="34" charset="-122"/>
              </a:rPr>
              <a:t>？</a:t>
            </a:r>
            <a:endParaRPr lang="zh-CN" altLang="zh-CN" sz="4800" dirty="0">
              <a:solidFill>
                <a:srgbClr val="1353A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局部变量</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5" name="文本框 99"/>
          <p:cNvSpPr txBox="1">
            <a:spLocks noChangeArrowheads="1"/>
          </p:cNvSpPr>
          <p:nvPr/>
        </p:nvSpPr>
        <p:spPr bwMode="auto">
          <a:xfrm>
            <a:off x="3324083" y="2411196"/>
            <a:ext cx="7107523" cy="178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pPr>
              <a:lnSpc>
                <a:spcPct val="120000"/>
              </a:lnSpc>
            </a:pPr>
            <a:r>
              <a:rPr lang="zh-CN" altLang="zh-CN" sz="3200" dirty="0">
                <a:latin typeface="黑体" panose="02010609060101010101" pitchFamily="49" charset="-122"/>
                <a:ea typeface="黑体" panose="02010609060101010101" pitchFamily="49" charset="-122"/>
              </a:rPr>
              <a:t>变量的作用域是指</a:t>
            </a:r>
            <a:r>
              <a:rPr lang="zh-CN" altLang="zh-CN" sz="3200" dirty="0">
                <a:solidFill>
                  <a:srgbClr val="FF0000"/>
                </a:solidFill>
                <a:latin typeface="黑体" panose="02010609060101010101" pitchFamily="49" charset="-122"/>
                <a:ea typeface="黑体" panose="02010609060101010101" pitchFamily="49" charset="-122"/>
              </a:rPr>
              <a:t>变量的作用范围</a:t>
            </a:r>
            <a:r>
              <a:rPr lang="zh-CN" altLang="zh-CN" sz="3200" dirty="0">
                <a:latin typeface="黑体" panose="02010609060101010101" pitchFamily="49" charset="-122"/>
                <a:ea typeface="黑体" panose="02010609060101010101" pitchFamily="49" charset="-122"/>
              </a:rPr>
              <a:t>。根据作用范围，</a:t>
            </a:r>
            <a:r>
              <a:rPr lang="en-US" altLang="zh-CN" sz="3200" dirty="0">
                <a:latin typeface="黑体" panose="02010609060101010101" pitchFamily="49" charset="-122"/>
                <a:ea typeface="黑体" panose="02010609060101010101" pitchFamily="49" charset="-122"/>
              </a:rPr>
              <a:t>Python</a:t>
            </a:r>
            <a:r>
              <a:rPr lang="zh-CN" altLang="zh-CN" sz="3200" dirty="0">
                <a:latin typeface="黑体" panose="02010609060101010101" pitchFamily="49" charset="-122"/>
                <a:ea typeface="黑体" panose="02010609060101010101" pitchFamily="49" charset="-122"/>
              </a:rPr>
              <a:t>中的变量分为</a:t>
            </a:r>
            <a:r>
              <a:rPr lang="zh-CN" altLang="zh-CN" sz="3200" dirty="0">
                <a:solidFill>
                  <a:srgbClr val="FF0000"/>
                </a:solidFill>
                <a:latin typeface="黑体" panose="02010609060101010101" pitchFamily="49" charset="-122"/>
                <a:ea typeface="黑体" panose="02010609060101010101" pitchFamily="49" charset="-122"/>
              </a:rPr>
              <a:t>局部变量</a:t>
            </a:r>
            <a:r>
              <a:rPr lang="zh-CN" altLang="zh-CN" sz="3200" dirty="0">
                <a:latin typeface="黑体" panose="02010609060101010101" pitchFamily="49" charset="-122"/>
                <a:ea typeface="黑体" panose="02010609060101010101" pitchFamily="49" charset="-122"/>
              </a:rPr>
              <a:t>与</a:t>
            </a:r>
            <a:r>
              <a:rPr lang="zh-CN" altLang="zh-CN" sz="3200" dirty="0">
                <a:solidFill>
                  <a:srgbClr val="FF0000"/>
                </a:solidFill>
                <a:latin typeface="黑体" panose="02010609060101010101" pitchFamily="49" charset="-122"/>
                <a:ea typeface="黑体" panose="02010609060101010101" pitchFamily="49" charset="-122"/>
              </a:rPr>
              <a:t>全局变量</a:t>
            </a:r>
            <a:r>
              <a:rPr lang="zh-CN" altLang="zh-CN" sz="3200" dirty="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p:txBody>
      </p:sp>
      <p:sp>
        <p:nvSpPr>
          <p:cNvPr id="6" name="矩形 5"/>
          <p:cNvSpPr/>
          <p:nvPr/>
        </p:nvSpPr>
        <p:spPr>
          <a:xfrm>
            <a:off x="2782889" y="2119745"/>
            <a:ext cx="8189912" cy="241069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8" name="图片 5" descr="tim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局部变量</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577849" y="1320800"/>
            <a:ext cx="11234399" cy="171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局部变量是在</a:t>
            </a:r>
            <a:r>
              <a:rPr lang="zh-CN" altLang="zh-CN" sz="4400" dirty="0">
                <a:solidFill>
                  <a:srgbClr val="FF0000"/>
                </a:solidFill>
                <a:latin typeface="微软雅黑" panose="020B0503020204020204" pitchFamily="34" charset="-122"/>
                <a:ea typeface="微软雅黑" panose="020B0503020204020204" pitchFamily="34" charset="-122"/>
              </a:rPr>
              <a:t>函数内定义</a:t>
            </a:r>
            <a:r>
              <a:rPr lang="zh-CN" altLang="zh-CN" sz="4400" dirty="0">
                <a:latin typeface="微软雅黑" panose="020B0503020204020204" pitchFamily="34" charset="-122"/>
                <a:ea typeface="微软雅黑" panose="020B0503020204020204" pitchFamily="34" charset="-122"/>
              </a:rPr>
              <a:t>的变量，只</a:t>
            </a:r>
            <a:r>
              <a:rPr lang="zh-CN" altLang="zh-CN" sz="4400" u="sng" dirty="0">
                <a:latin typeface="微软雅黑" panose="020B0503020204020204" pitchFamily="34" charset="-122"/>
                <a:ea typeface="微软雅黑" panose="020B0503020204020204" pitchFamily="34" charset="-122"/>
              </a:rPr>
              <a:t>在定义它的函数内生效</a:t>
            </a:r>
            <a:r>
              <a:rPr lang="zh-CN" altLang="zh-CN" sz="4400" dirty="0">
                <a:latin typeface="微软雅黑" panose="020B0503020204020204" pitchFamily="34" charset="-122"/>
                <a:ea typeface="微软雅黑" panose="020B0503020204020204" pitchFamily="34" charset="-122"/>
              </a:rPr>
              <a:t>。</a:t>
            </a:r>
            <a:endParaRPr lang="zh-CN" altLang="zh-CN" sz="4400" dirty="0">
              <a:latin typeface="微软雅黑" panose="020B0503020204020204" pitchFamily="34" charset="-122"/>
              <a:ea typeface="微软雅黑" panose="020B0503020204020204" pitchFamily="34" charset="-122"/>
            </a:endParaRPr>
          </a:p>
        </p:txBody>
      </p:sp>
      <p:sp>
        <p:nvSpPr>
          <p:cNvPr id="9" name="矩形 8"/>
          <p:cNvSpPr/>
          <p:nvPr/>
        </p:nvSpPr>
        <p:spPr>
          <a:xfrm>
            <a:off x="1246910" y="3467567"/>
            <a:ext cx="5638800" cy="260072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0" name="文本框 2"/>
          <p:cNvSpPr txBox="1">
            <a:spLocks noChangeArrowheads="1"/>
          </p:cNvSpPr>
          <p:nvPr/>
        </p:nvSpPr>
        <p:spPr bwMode="auto">
          <a:xfrm>
            <a:off x="1589929" y="3644544"/>
            <a:ext cx="4952761"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latin typeface="Times New Roman" panose="02020603050405020304" pitchFamily="18" charset="0"/>
              </a:rPr>
              <a:t>def use_var():</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a:t>
            </a:r>
            <a:r>
              <a:rPr lang="en-US" altLang="zh-CN" sz="2800" dirty="0" smtClean="0">
                <a:solidFill>
                  <a:srgbClr val="FF0000"/>
                </a:solidFill>
                <a:latin typeface="Times New Roman" panose="02020603050405020304" pitchFamily="18" charset="0"/>
              </a:rPr>
              <a:t>name </a:t>
            </a:r>
            <a:r>
              <a:rPr lang="en-US" altLang="zh-CN" sz="2800" dirty="0">
                <a:solidFill>
                  <a:srgbClr val="FF0000"/>
                </a:solidFill>
                <a:latin typeface="Times New Roman" panose="02020603050405020304" pitchFamily="18" charset="0"/>
              </a:rPr>
              <a:t>= 'python'</a:t>
            </a:r>
            <a:r>
              <a:rPr lang="en-US" altLang="zh-CN" sz="2800" dirty="0">
                <a:latin typeface="Times New Roman" panose="02020603050405020304" pitchFamily="18" charset="0"/>
              </a:rPr>
              <a:t> # </a:t>
            </a:r>
            <a:r>
              <a:rPr lang="zh-CN" altLang="zh-CN" sz="2800" dirty="0">
                <a:latin typeface="Times New Roman" panose="02020603050405020304" pitchFamily="18" charset="0"/>
              </a:rPr>
              <a:t>局部变量</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a:t>
            </a:r>
            <a:r>
              <a:rPr lang="en-US" altLang="zh-CN" sz="2800" dirty="0" smtClean="0">
                <a:latin typeface="Times New Roman" panose="02020603050405020304" pitchFamily="18" charset="0"/>
              </a:rPr>
              <a:t>print(name)       # </a:t>
            </a:r>
            <a:r>
              <a:rPr lang="zh-CN" altLang="zh-CN" sz="2800" dirty="0" smtClean="0">
                <a:latin typeface="Times New Roman" panose="02020603050405020304" pitchFamily="18" charset="0"/>
              </a:rPr>
              <a:t>函数内访问</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use_var()</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print(name)          </a:t>
            </a:r>
            <a:r>
              <a:rPr lang="en-US" altLang="zh-CN" sz="2800" dirty="0" smtClean="0">
                <a:latin typeface="Times New Roman" panose="02020603050405020304" pitchFamily="18" charset="0"/>
              </a:rPr>
              <a:t> # </a:t>
            </a:r>
            <a:r>
              <a:rPr lang="zh-CN" altLang="zh-CN" sz="2800" dirty="0">
                <a:latin typeface="Times New Roman" panose="02020603050405020304" pitchFamily="18" charset="0"/>
              </a:rPr>
              <a:t>函数外访</a:t>
            </a:r>
            <a:r>
              <a:rPr lang="zh-CN" altLang="zh-CN" sz="2800" dirty="0" smtClean="0">
                <a:latin typeface="Times New Roman" panose="02020603050405020304" pitchFamily="18" charset="0"/>
              </a:rPr>
              <a:t>问</a:t>
            </a:r>
            <a:endParaRPr lang="zh-CN" altLang="zh-CN" sz="2800" dirty="0">
              <a:latin typeface="Times New Roman" panose="02020603050405020304" pitchFamily="18" charset="0"/>
            </a:endParaRPr>
          </a:p>
        </p:txBody>
      </p:sp>
      <p:sp>
        <p:nvSpPr>
          <p:cNvPr id="11" name="圆角矩形标注 10"/>
          <p:cNvSpPr/>
          <p:nvPr/>
        </p:nvSpPr>
        <p:spPr>
          <a:xfrm>
            <a:off x="7998689" y="3415753"/>
            <a:ext cx="2115129" cy="772251"/>
          </a:xfrm>
          <a:prstGeom prst="wedgeRoundRectCallout">
            <a:avLst>
              <a:gd name="adj1" fmla="val -245204"/>
              <a:gd name="adj2" fmla="val 128870"/>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pitchFamily="18" charset="0"/>
                <a:ea typeface="宋体" pitchFamily="2" charset="-122"/>
              </a:rPr>
              <a:t>python</a:t>
            </a:r>
            <a:endParaRPr lang="zh-CN" altLang="zh-CN" sz="2800" b="1" dirty="0">
              <a:solidFill>
                <a:srgbClr val="FF0000"/>
              </a:solidFill>
              <a:latin typeface="Times New Roman" panose="02020603050405020304" pitchFamily="18" charset="0"/>
              <a:ea typeface="宋体" pitchFamily="2" charset="-122"/>
            </a:endParaRPr>
          </a:p>
        </p:txBody>
      </p:sp>
      <p:sp>
        <p:nvSpPr>
          <p:cNvPr id="12" name="圆角矩形标注 11"/>
          <p:cNvSpPr/>
          <p:nvPr/>
        </p:nvSpPr>
        <p:spPr>
          <a:xfrm>
            <a:off x="7998689" y="4918364"/>
            <a:ext cx="3320475" cy="972949"/>
          </a:xfrm>
          <a:prstGeom prst="wedgeRoundRectCallout">
            <a:avLst>
              <a:gd name="adj1" fmla="val -184806"/>
              <a:gd name="adj2" fmla="val 21578"/>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pitchFamily="18" charset="0"/>
                <a:ea typeface="宋体" pitchFamily="2" charset="-122"/>
              </a:rPr>
              <a:t>NameError</a:t>
            </a:r>
            <a:r>
              <a:rPr lang="en-US" altLang="zh-CN" b="1" dirty="0">
                <a:solidFill>
                  <a:srgbClr val="FF0000"/>
                </a:solidFill>
                <a:latin typeface="Times New Roman" panose="02020603050405020304" pitchFamily="18" charset="0"/>
                <a:ea typeface="宋体" pitchFamily="2" charset="-122"/>
              </a:rPr>
              <a:t>: name 'name' is not defined</a:t>
            </a:r>
            <a:endParaRPr lang="zh-CN" altLang="zh-CN" b="1" dirty="0">
              <a:solidFill>
                <a:srgbClr val="FF0000"/>
              </a:solidFill>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局部变量</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1111250" y="3383668"/>
            <a:ext cx="99695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3600" dirty="0" smtClean="0">
                <a:latin typeface="黑体" panose="02010609060101010101" pitchFamily="49" charset="-122"/>
                <a:ea typeface="黑体" panose="02010609060101010101" pitchFamily="49" charset="-122"/>
              </a:rPr>
              <a:t>局</a:t>
            </a:r>
            <a:r>
              <a:rPr lang="zh-CN" altLang="zh-CN" sz="3600" dirty="0">
                <a:latin typeface="黑体" panose="02010609060101010101" pitchFamily="49" charset="-122"/>
                <a:ea typeface="黑体" panose="02010609060101010101" pitchFamily="49" charset="-122"/>
              </a:rPr>
              <a:t>部变</a:t>
            </a:r>
            <a:r>
              <a:rPr lang="zh-CN" altLang="zh-CN" sz="3600" dirty="0" smtClean="0">
                <a:latin typeface="黑体" panose="02010609060101010101" pitchFamily="49" charset="-122"/>
                <a:ea typeface="黑体" panose="02010609060101010101" pitchFamily="49" charset="-122"/>
              </a:rPr>
              <a:t>量</a:t>
            </a:r>
            <a:r>
              <a:rPr lang="zh-CN" altLang="zh-CN" sz="3600" dirty="0" smtClean="0">
                <a:solidFill>
                  <a:srgbClr val="FF0000"/>
                </a:solidFill>
                <a:latin typeface="黑体" panose="02010609060101010101" pitchFamily="49" charset="-122"/>
                <a:ea typeface="黑体" panose="02010609060101010101" pitchFamily="49" charset="-122"/>
              </a:rPr>
              <a:t>只</a:t>
            </a:r>
            <a:r>
              <a:rPr lang="zh-CN" altLang="en-US" sz="3600" dirty="0" smtClean="0">
                <a:solidFill>
                  <a:srgbClr val="FF0000"/>
                </a:solidFill>
                <a:latin typeface="黑体" panose="02010609060101010101" pitchFamily="49" charset="-122"/>
                <a:ea typeface="黑体" panose="02010609060101010101" pitchFamily="49" charset="-122"/>
              </a:rPr>
              <a:t>能在</a:t>
            </a:r>
            <a:r>
              <a:rPr lang="zh-CN" altLang="zh-CN" sz="3600" dirty="0" smtClean="0">
                <a:solidFill>
                  <a:srgbClr val="FF0000"/>
                </a:solidFill>
                <a:latin typeface="黑体" panose="02010609060101010101" pitchFamily="49" charset="-122"/>
                <a:ea typeface="黑体" panose="02010609060101010101" pitchFamily="49" charset="-122"/>
              </a:rPr>
              <a:t>函</a:t>
            </a:r>
            <a:r>
              <a:rPr lang="zh-CN" altLang="zh-CN" sz="3600" dirty="0">
                <a:solidFill>
                  <a:srgbClr val="FF0000"/>
                </a:solidFill>
                <a:latin typeface="黑体" panose="02010609060101010101" pitchFamily="49" charset="-122"/>
                <a:ea typeface="黑体" panose="02010609060101010101" pitchFamily="49" charset="-122"/>
              </a:rPr>
              <a:t>数内</a:t>
            </a:r>
            <a:r>
              <a:rPr lang="zh-CN" altLang="zh-CN" sz="3600" dirty="0" smtClean="0">
                <a:solidFill>
                  <a:srgbClr val="FF0000"/>
                </a:solidFill>
                <a:latin typeface="黑体" panose="02010609060101010101" pitchFamily="49" charset="-122"/>
                <a:ea typeface="黑体" panose="02010609060101010101" pitchFamily="49" charset="-122"/>
              </a:rPr>
              <a:t>部</a:t>
            </a:r>
            <a:r>
              <a:rPr lang="zh-CN" altLang="en-US" sz="3600" dirty="0" smtClean="0">
                <a:solidFill>
                  <a:srgbClr val="FF0000"/>
                </a:solidFill>
                <a:latin typeface="黑体" panose="02010609060101010101" pitchFamily="49" charset="-122"/>
                <a:ea typeface="黑体" panose="02010609060101010101" pitchFamily="49" charset="-122"/>
              </a:rPr>
              <a:t>使用</a:t>
            </a:r>
            <a:r>
              <a:rPr lang="zh-CN" altLang="en-US" sz="3600" dirty="0" smtClean="0">
                <a:latin typeface="黑体" panose="02010609060101010101" pitchFamily="49" charset="-122"/>
                <a:ea typeface="黑体" panose="02010609060101010101" pitchFamily="49" charset="-122"/>
              </a:rPr>
              <a:t>，</a:t>
            </a:r>
            <a:r>
              <a:rPr lang="zh-CN" altLang="zh-CN" sz="3600" dirty="0" smtClean="0">
                <a:latin typeface="黑体" panose="02010609060101010101" pitchFamily="49" charset="-122"/>
                <a:ea typeface="黑体" panose="02010609060101010101" pitchFamily="49" charset="-122"/>
              </a:rPr>
              <a:t>不</a:t>
            </a:r>
            <a:r>
              <a:rPr lang="zh-CN" altLang="zh-CN" sz="3600" dirty="0">
                <a:latin typeface="黑体" panose="02010609060101010101" pitchFamily="49" charset="-122"/>
                <a:ea typeface="黑体" panose="02010609060101010101" pitchFamily="49" charset="-122"/>
              </a:rPr>
              <a:t>能在函数外部使用</a:t>
            </a:r>
            <a:r>
              <a:rPr lang="zh-CN" altLang="zh-CN" sz="3600" dirty="0" smtClean="0">
                <a:latin typeface="黑体" panose="02010609060101010101" pitchFamily="49" charset="-122"/>
                <a:ea typeface="黑体" panose="02010609060101010101" pitchFamily="49" charset="-122"/>
              </a:rPr>
              <a:t>。</a:t>
            </a:r>
            <a:endParaRPr lang="zh-CN" altLang="zh-CN" sz="3600" dirty="0">
              <a:latin typeface="黑体" panose="02010609060101010101" pitchFamily="49" charset="-122"/>
              <a:ea typeface="黑体" panose="02010609060101010101" pitchFamily="49" charset="-122"/>
            </a:endParaRPr>
          </a:p>
        </p:txBody>
      </p:sp>
      <p:sp>
        <p:nvSpPr>
          <p:cNvPr id="13" name="矩形 12"/>
          <p:cNvSpPr/>
          <p:nvPr/>
        </p:nvSpPr>
        <p:spPr>
          <a:xfrm>
            <a:off x="682625" y="2758194"/>
            <a:ext cx="10817225" cy="229349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buFontTx/>
              <a:buNone/>
              <a:defRPr/>
            </a:pPr>
            <a:endParaRPr kumimoji="1" lang="zh-CN" altLang="en-US"/>
          </a:p>
        </p:txBody>
      </p:sp>
      <p:sp>
        <p:nvSpPr>
          <p:cNvPr id="14" name="矩形 2"/>
          <p:cNvSpPr>
            <a:spLocks noChangeArrowheads="1"/>
          </p:cNvSpPr>
          <p:nvPr/>
        </p:nvSpPr>
        <p:spPr bwMode="auto">
          <a:xfrm>
            <a:off x="5095875" y="2375605"/>
            <a:ext cx="2000250" cy="768350"/>
          </a:xfrm>
          <a:prstGeom prst="rect">
            <a:avLst/>
          </a:prstGeom>
          <a:solidFill>
            <a:srgbClr val="1369B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zh-CN" sz="4400" b="1">
                <a:solidFill>
                  <a:schemeClr val="bg1"/>
                </a:solidFill>
                <a:latin typeface="微软雅黑" panose="020B0503020204020204" pitchFamily="34" charset="-122"/>
                <a:ea typeface="微软雅黑" panose="020B0503020204020204" pitchFamily="34" charset="-122"/>
              </a:rPr>
              <a:t>结 论 </a:t>
            </a:r>
            <a:endParaRPr lang="zh-CN" altLang="zh-CN" sz="44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p:nvPr/>
        </p:nvGrpSpPr>
        <p:grpSpPr bwMode="auto">
          <a:xfrm>
            <a:off x="3246438" y="1743075"/>
            <a:ext cx="5407025" cy="3732213"/>
            <a:chOff x="1809684" y="1771915"/>
            <a:chExt cx="5633372" cy="3890359"/>
          </a:xfrm>
        </p:grpSpPr>
        <p:sp>
          <p:nvSpPr>
            <p:cNvPr id="7170" name="弧形 80"/>
            <p:cNvSpPr>
              <a:spLocks noChangeArrowheads="1"/>
            </p:cNvSpPr>
            <p:nvPr/>
          </p:nvSpPr>
          <p:spPr bwMode="auto">
            <a:xfrm rot="5400000">
              <a:off x="3976670" y="3085281"/>
              <a:ext cx="1313885" cy="1314895"/>
            </a:xfrm>
            <a:custGeom>
              <a:avLst/>
              <a:gdLst>
                <a:gd name="T0" fmla="*/ 660347 w 1313885"/>
                <a:gd name="T1" fmla="*/ 1314886 h 1314895"/>
                <a:gd name="T2" fmla="*/ 50918 w 1313885"/>
                <a:gd name="T3" fmla="*/ 911233 h 1314895"/>
                <a:gd name="T4" fmla="*/ 191035 w 1313885"/>
                <a:gd name="T5" fmla="*/ 193946 h 1314895"/>
                <a:gd name="T6" fmla="*/ 907723 w 1313885"/>
                <a:gd name="T7" fmla="*/ 49788 h 1314895"/>
                <a:gd name="T8" fmla="*/ 1313886 w 1313885"/>
                <a:gd name="T9" fmla="*/ 657448 h 1314895"/>
                <a:gd name="T10" fmla="*/ 656943 w 1313885"/>
                <a:gd name="T11" fmla="*/ 657448 h 1314895"/>
                <a:gd name="T12" fmla="*/ 660347 w 1313885"/>
                <a:gd name="T13" fmla="*/ 1314886 h 1314895"/>
                <a:gd name="T14" fmla="*/ 660347 w 1313885"/>
                <a:gd name="T15" fmla="*/ 1314886 h 1314895"/>
                <a:gd name="T16" fmla="*/ 50918 w 1313885"/>
                <a:gd name="T17" fmla="*/ 911233 h 1314895"/>
                <a:gd name="T18" fmla="*/ 191035 w 1313885"/>
                <a:gd name="T19" fmla="*/ 193946 h 1314895"/>
                <a:gd name="T20" fmla="*/ 907723 w 1313885"/>
                <a:gd name="T21" fmla="*/ 49788 h 1314895"/>
                <a:gd name="T22" fmla="*/ 1313886 w 1313885"/>
                <a:gd name="T23" fmla="*/ 657448 h 1314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3885" h="1314895" stroke="0">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lnTo>
                    <a:pt x="656943" y="657448"/>
                  </a:lnTo>
                  <a:cubicBezTo>
                    <a:pt x="658078" y="876594"/>
                    <a:pt x="659212" y="1095740"/>
                    <a:pt x="660347" y="1314886"/>
                  </a:cubicBezTo>
                  <a:close/>
                </a:path>
                <a:path w="1313885" h="1314895" fill="none">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path>
              </a:pathLst>
            </a:custGeom>
            <a:noFill/>
            <a:ln w="57150">
              <a:solidFill>
                <a:srgbClr val="D5F4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弧形 81"/>
            <p:cNvSpPr>
              <a:spLocks noChangeArrowheads="1"/>
            </p:cNvSpPr>
            <p:nvPr/>
          </p:nvSpPr>
          <p:spPr bwMode="auto">
            <a:xfrm>
              <a:off x="4091957" y="3203290"/>
              <a:ext cx="1083341" cy="1083872"/>
            </a:xfrm>
            <a:custGeom>
              <a:avLst/>
              <a:gdLst>
                <a:gd name="T0" fmla="*/ 31 w 1083341"/>
                <a:gd name="T1" fmla="*/ 547729 h 1083872"/>
                <a:gd name="T2" fmla="*/ 267398 w 1083341"/>
                <a:gd name="T3" fmla="*/ 74608 h 1083872"/>
                <a:gd name="T4" fmla="*/ 810932 w 1083341"/>
                <a:gd name="T5" fmla="*/ 71700 h 1083872"/>
                <a:gd name="T6" fmla="*/ 1083342 w 1083341"/>
                <a:gd name="T7" fmla="*/ 541937 h 1083872"/>
                <a:gd name="T8" fmla="*/ 541671 w 1083341"/>
                <a:gd name="T9" fmla="*/ 541936 h 1083872"/>
                <a:gd name="T10" fmla="*/ 31 w 1083341"/>
                <a:gd name="T11" fmla="*/ 547729 h 1083872"/>
                <a:gd name="T12" fmla="*/ 31 w 1083341"/>
                <a:gd name="T13" fmla="*/ 547729 h 1083872"/>
                <a:gd name="T14" fmla="*/ 267398 w 1083341"/>
                <a:gd name="T15" fmla="*/ 74608 h 1083872"/>
                <a:gd name="T16" fmla="*/ 810932 w 1083341"/>
                <a:gd name="T17" fmla="*/ 71700 h 1083872"/>
                <a:gd name="T18" fmla="*/ 1083342 w 1083341"/>
                <a:gd name="T19" fmla="*/ 541937 h 108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341" h="1083872" stroke="0">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lnTo>
                    <a:pt x="541671" y="541936"/>
                  </a:lnTo>
                  <a:lnTo>
                    <a:pt x="31" y="547729"/>
                  </a:lnTo>
                  <a:close/>
                </a:path>
                <a:path w="1083341" h="1083872" fill="none">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path>
              </a:pathLst>
            </a:custGeom>
            <a:noFill/>
            <a:ln w="57150">
              <a:solidFill>
                <a:srgbClr val="D5F4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弧形 82"/>
            <p:cNvSpPr>
              <a:spLocks noChangeArrowheads="1"/>
            </p:cNvSpPr>
            <p:nvPr/>
          </p:nvSpPr>
          <p:spPr bwMode="auto">
            <a:xfrm rot="-5400000">
              <a:off x="4171955" y="3346629"/>
              <a:ext cx="898538" cy="823670"/>
            </a:xfrm>
            <a:custGeom>
              <a:avLst/>
              <a:gdLst>
                <a:gd name="T0" fmla="*/ 455476 w 898538"/>
                <a:gd name="T1" fmla="*/ 39 h 823670"/>
                <a:gd name="T2" fmla="*/ 898538 w 898538"/>
                <a:gd name="T3" fmla="*/ 411835 h 823670"/>
                <a:gd name="T4" fmla="*/ 449269 w 898538"/>
                <a:gd name="T5" fmla="*/ 411835 h 823670"/>
                <a:gd name="T6" fmla="*/ 455476 w 898538"/>
                <a:gd name="T7" fmla="*/ 39 h 823670"/>
                <a:gd name="T8" fmla="*/ 455476 w 898538"/>
                <a:gd name="T9" fmla="*/ 39 h 823670"/>
                <a:gd name="T10" fmla="*/ 898538 w 898538"/>
                <a:gd name="T11" fmla="*/ 411835 h 823670"/>
              </a:gdLst>
              <a:ahLst/>
              <a:cxnLst>
                <a:cxn ang="0">
                  <a:pos x="T0" y="T1"/>
                </a:cxn>
                <a:cxn ang="0">
                  <a:pos x="T2" y="T3"/>
                </a:cxn>
                <a:cxn ang="0">
                  <a:pos x="T4" y="T5"/>
                </a:cxn>
                <a:cxn ang="0">
                  <a:pos x="T6" y="T7"/>
                </a:cxn>
                <a:cxn ang="0">
                  <a:pos x="T8" y="T9"/>
                </a:cxn>
                <a:cxn ang="0">
                  <a:pos x="T10" y="T11"/>
                </a:cxn>
              </a:cxnLst>
              <a:rect l="0" t="0" r="r" b="b"/>
              <a:pathLst>
                <a:path w="898538" h="823670" stroke="0">
                  <a:moveTo>
                    <a:pt x="455476" y="39"/>
                  </a:moveTo>
                  <a:cubicBezTo>
                    <a:pt x="701156" y="3151"/>
                    <a:pt x="898538" y="186603"/>
                    <a:pt x="898538" y="411835"/>
                  </a:cubicBezTo>
                  <a:lnTo>
                    <a:pt x="449269" y="411835"/>
                  </a:lnTo>
                  <a:lnTo>
                    <a:pt x="455476" y="39"/>
                  </a:lnTo>
                  <a:close/>
                </a:path>
                <a:path w="898538" h="823670" fill="none">
                  <a:moveTo>
                    <a:pt x="455476" y="39"/>
                  </a:moveTo>
                  <a:cubicBezTo>
                    <a:pt x="701156" y="3151"/>
                    <a:pt x="898538" y="186603"/>
                    <a:pt x="898538" y="411835"/>
                  </a:cubicBezTo>
                </a:path>
              </a:pathLst>
            </a:custGeom>
            <a:noFill/>
            <a:ln w="57150">
              <a:solidFill>
                <a:srgbClr val="D5F4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73" name="组合 3"/>
            <p:cNvGrpSpPr/>
            <p:nvPr/>
          </p:nvGrpSpPr>
          <p:grpSpPr bwMode="auto">
            <a:xfrm>
              <a:off x="1809684" y="1771915"/>
              <a:ext cx="5633372" cy="3890359"/>
              <a:chOff x="1809685" y="1771917"/>
              <a:chExt cx="5633374" cy="3890364"/>
            </a:xfrm>
          </p:grpSpPr>
          <p:graphicFrame>
            <p:nvGraphicFramePr>
              <p:cNvPr id="7174" name="图表 2"/>
              <p:cNvGraphicFramePr/>
              <p:nvPr/>
            </p:nvGraphicFramePr>
            <p:xfrm>
              <a:off x="1809685" y="1771917"/>
              <a:ext cx="5633374" cy="3890364"/>
            </p:xfrm>
            <a:graphic>
              <a:graphicData uri="http://schemas.openxmlformats.org/presentationml/2006/ole">
                <mc:AlternateContent xmlns:mc="http://schemas.openxmlformats.org/markup-compatibility/2006">
                  <mc:Choice xmlns:v="urn:schemas-microsoft-com:vml" Requires="v">
                    <p:oleObj spid="_x0000_s9341" name="" r:id="rId1" imgW="5394960" imgH="3721735" progId="Excel.Sheet.8">
                      <p:embed/>
                    </p:oleObj>
                  </mc:Choice>
                  <mc:Fallback>
                    <p:oleObj name="" r:id="rId1" imgW="5394960" imgH="3721735" progId="Excel.Sheet.8">
                      <p:embed/>
                      <p:pic>
                        <p:nvPicPr>
                          <p:cNvPr id="0" name="图表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685" y="1771917"/>
                            <a:ext cx="5633374" cy="389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Box 88"/>
              <p:cNvSpPr txBox="1"/>
              <p:nvPr/>
            </p:nvSpPr>
            <p:spPr>
              <a:xfrm rot="18892830">
                <a:off x="3398053" y="2555554"/>
                <a:ext cx="1040850"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pitchFamily="34" charset="-122"/>
                    <a:ea typeface="微软雅黑" panose="020B0503020204020204" pitchFamily="34" charset="-122"/>
                  </a:rPr>
                  <a:t>掌握</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sp>
            <p:nvSpPr>
              <p:cNvPr id="11" name="TextBox 43"/>
              <p:cNvSpPr txBox="1"/>
              <p:nvPr/>
            </p:nvSpPr>
            <p:spPr>
              <a:xfrm rot="3026289">
                <a:off x="3312874" y="4518938"/>
                <a:ext cx="1042505"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pitchFamily="34" charset="-122"/>
                    <a:ea typeface="微软雅黑" panose="020B0503020204020204" pitchFamily="34" charset="-122"/>
                  </a:rPr>
                  <a:t>了解</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grpSp>
        <p:sp>
          <p:nvSpPr>
            <p:cNvPr id="7" name="TextBox 84"/>
            <p:cNvSpPr txBox="1"/>
            <p:nvPr/>
          </p:nvSpPr>
          <p:spPr>
            <a:xfrm rot="3181581" flipH="1">
              <a:off x="5144630" y="2802079"/>
              <a:ext cx="1040849" cy="416859"/>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pitchFamily="34" charset="-122"/>
                  <a:ea typeface="微软雅黑" panose="020B0503020204020204" pitchFamily="34" charset="-122"/>
                </a:rPr>
                <a:t>掌握</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sp>
          <p:nvSpPr>
            <p:cNvPr id="8" name="TextBox 86"/>
            <p:cNvSpPr txBox="1"/>
            <p:nvPr/>
          </p:nvSpPr>
          <p:spPr>
            <a:xfrm rot="8102442" flipH="1" flipV="1">
              <a:off x="5094439" y="4217631"/>
              <a:ext cx="1040337" cy="417064"/>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pitchFamily="34" charset="-122"/>
                  <a:ea typeface="微软雅黑" panose="020B0503020204020204" pitchFamily="34" charset="-122"/>
                </a:rPr>
                <a:t>熟悉</a:t>
              </a:r>
              <a:endParaRPr lang="zh-CN" altLang="en-US" sz="2000" b="1" spc="300" dirty="0">
                <a:solidFill>
                  <a:schemeClr val="bg1"/>
                </a:solidFill>
                <a:latin typeface="微软雅黑" panose="020B0503020204020204" pitchFamily="34" charset="-122"/>
                <a:ea typeface="微软雅黑" panose="020B0503020204020204" pitchFamily="34" charset="-122"/>
              </a:endParaRPr>
            </a:p>
          </p:txBody>
        </p:sp>
      </p:grpSp>
      <p:sp>
        <p:nvSpPr>
          <p:cNvPr id="12" name="标题 1"/>
          <p:cNvSpPr>
            <a:spLocks noChangeArrowheads="1"/>
          </p:cNvSpPr>
          <p:nvPr/>
        </p:nvSpPr>
        <p:spPr bwMode="auto">
          <a:xfrm>
            <a:off x="2330725" y="265724"/>
            <a:ext cx="5148262"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en-US" altLang="zh-CN" sz="4000" dirty="0">
                <a:solidFill>
                  <a:srgbClr val="1353A2"/>
                </a:solidFill>
                <a:latin typeface="微软雅黑" panose="020B0503020204020204" pitchFamily="34" charset="-122"/>
                <a:ea typeface="微软雅黑" panose="020B0503020204020204" pitchFamily="34" charset="-122"/>
                <a:sym typeface="Wingdings" panose="05000000000000000000" charset="0"/>
              </a:rPr>
              <a:t></a:t>
            </a:r>
            <a:r>
              <a:rPr lang="zh-CN" altLang="en-US" sz="4000" dirty="0">
                <a:solidFill>
                  <a:srgbClr val="1353A2"/>
                </a:solidFill>
                <a:latin typeface="微软雅黑" panose="020B0503020204020204" pitchFamily="34" charset="-122"/>
                <a:ea typeface="微软雅黑" panose="020B0503020204020204" pitchFamily="34" charset="-122"/>
                <a:sym typeface="宋体" pitchFamily="2" charset="-122"/>
              </a:rPr>
              <a:t> 学习目标</a:t>
            </a:r>
            <a:endParaRPr lang="zh-CN" altLang="en-US" sz="4000" dirty="0">
              <a:solidFill>
                <a:srgbClr val="1353A2"/>
              </a:solidFill>
              <a:latin typeface="微软雅黑" panose="020B0503020204020204" pitchFamily="34" charset="-122"/>
              <a:ea typeface="微软雅黑" panose="020B0503020204020204" pitchFamily="34" charset="-122"/>
              <a:sym typeface="宋体" pitchFamily="2" charset="-122"/>
            </a:endParaRPr>
          </a:p>
        </p:txBody>
      </p:sp>
      <p:grpSp>
        <p:nvGrpSpPr>
          <p:cNvPr id="13" name="组合 9"/>
          <p:cNvGrpSpPr/>
          <p:nvPr/>
        </p:nvGrpSpPr>
        <p:grpSpPr bwMode="auto">
          <a:xfrm>
            <a:off x="1882775" y="1219725"/>
            <a:ext cx="3119438" cy="1383774"/>
            <a:chOff x="153988" y="1372871"/>
            <a:chExt cx="3118034" cy="1382899"/>
          </a:xfrm>
        </p:grpSpPr>
        <p:sp>
          <p:nvSpPr>
            <p:cNvPr id="7181" name="矩形 5"/>
            <p:cNvSpPr>
              <a:spLocks noChangeArrowheads="1"/>
            </p:cNvSpPr>
            <p:nvPr/>
          </p:nvSpPr>
          <p:spPr bwMode="auto">
            <a:xfrm>
              <a:off x="751249" y="1372871"/>
              <a:ext cx="2520773" cy="10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ts val="3600"/>
                </a:lnSpc>
              </a:pPr>
              <a:r>
                <a:rPr lang="zh-CN" altLang="en-US" sz="2000" b="1" dirty="0" smtClean="0">
                  <a:latin typeface="微软雅黑" panose="020B0503020204020204" pitchFamily="34" charset="-122"/>
                  <a:ea typeface="微软雅黑" panose="020B0503020204020204" pitchFamily="34" charset="-122"/>
                </a:rPr>
                <a:t>掌握 </a:t>
              </a:r>
              <a:r>
                <a:rPr lang="zh-CN" altLang="en-US" sz="2000" b="1" dirty="0" smtClean="0">
                  <a:solidFill>
                    <a:srgbClr val="1369B2"/>
                  </a:solidFill>
                  <a:latin typeface="微软雅黑" panose="020B0503020204020204" pitchFamily="34" charset="-122"/>
                  <a:ea typeface="微软雅黑" panose="020B0503020204020204" pitchFamily="34" charset="-122"/>
                </a:rPr>
                <a:t>函数的定义与调用</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grpSp>
          <p:nvGrpSpPr>
            <p:cNvPr id="7182" name="组合 16"/>
            <p:cNvGrpSpPr/>
            <p:nvPr/>
          </p:nvGrpSpPr>
          <p:grpSpPr bwMode="auto">
            <a:xfrm>
              <a:off x="466536" y="2103548"/>
              <a:ext cx="2179369" cy="652222"/>
              <a:chOff x="860198" y="2352244"/>
              <a:chExt cx="2178276" cy="652213"/>
            </a:xfrm>
          </p:grpSpPr>
          <p:cxnSp>
            <p:nvCxnSpPr>
              <p:cNvPr id="7183" name="直接连接符 7"/>
              <p:cNvCxnSpPr>
                <a:cxnSpLocks noChangeShapeType="1"/>
              </p:cNvCxnSpPr>
              <p:nvPr/>
            </p:nvCxnSpPr>
            <p:spPr bwMode="auto">
              <a:xfrm>
                <a:off x="860311" y="2351794"/>
                <a:ext cx="372783" cy="652663"/>
              </a:xfrm>
              <a:prstGeom prst="line">
                <a:avLst/>
              </a:prstGeom>
              <a:noFill/>
              <a:ln w="28575">
                <a:solidFill>
                  <a:srgbClr val="1369B2"/>
                </a:solidFill>
                <a:round/>
              </a:ln>
              <a:extLst>
                <a:ext uri="{909E8E84-426E-40DD-AFC4-6F175D3DCCD1}">
                  <a14:hiddenFill xmlns:a14="http://schemas.microsoft.com/office/drawing/2010/main">
                    <a:noFill/>
                  </a14:hiddenFill>
                </a:ext>
              </a:extLst>
            </p:spPr>
          </p:cxnSp>
          <p:cxnSp>
            <p:nvCxnSpPr>
              <p:cNvPr id="7184" name="直接连接符 10"/>
              <p:cNvCxnSpPr>
                <a:cxnSpLocks noChangeShapeType="1"/>
              </p:cNvCxnSpPr>
              <p:nvPr/>
            </p:nvCxnSpPr>
            <p:spPr bwMode="auto">
              <a:xfrm>
                <a:off x="1223576" y="3004457"/>
                <a:ext cx="1814742" cy="0"/>
              </a:xfrm>
              <a:prstGeom prst="line">
                <a:avLst/>
              </a:prstGeom>
              <a:noFill/>
              <a:ln w="28575">
                <a:solidFill>
                  <a:srgbClr val="1369B2"/>
                </a:solidFill>
                <a:round/>
                <a:tailEnd type="oval" w="med" len="med"/>
              </a:ln>
              <a:extLst>
                <a:ext uri="{909E8E84-426E-40DD-AFC4-6F175D3DCCD1}">
                  <a14:hiddenFill xmlns:a14="http://schemas.microsoft.com/office/drawing/2010/main">
                    <a:noFill/>
                  </a14:hiddenFill>
                </a:ext>
              </a:extLst>
            </p:spPr>
          </p:cxnSp>
        </p:grpSp>
        <p:grpSp>
          <p:nvGrpSpPr>
            <p:cNvPr id="7185" name="组合 15"/>
            <p:cNvGrpSpPr/>
            <p:nvPr/>
          </p:nvGrpSpPr>
          <p:grpSpPr bwMode="auto">
            <a:xfrm>
              <a:off x="153988" y="1614313"/>
              <a:ext cx="474819" cy="522307"/>
              <a:chOff x="1232465" y="3529898"/>
              <a:chExt cx="474581" cy="522300"/>
            </a:xfrm>
          </p:grpSpPr>
          <p:sp>
            <p:nvSpPr>
              <p:cNvPr id="7186" name="椭圆 16"/>
              <p:cNvSpPr>
                <a:spLocks noChangeArrowheads="1"/>
              </p:cNvSpPr>
              <p:nvPr/>
            </p:nvSpPr>
            <p:spPr bwMode="auto">
              <a:xfrm>
                <a:off x="1232465" y="3558160"/>
                <a:ext cx="474308" cy="474808"/>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14:hiddenLine>
                </a:ext>
              </a:extLst>
            </p:spPr>
            <p:txBody>
              <a:bodyPr/>
              <a:lstStyle/>
              <a:p>
                <a:endParaRPr lang="zh-CN" altLang="en-US">
                  <a:latin typeface="Arial" panose="020B0704020202020204" pitchFamily="34" charset="0"/>
                </a:endParaRPr>
              </a:p>
            </p:txBody>
          </p:sp>
          <p:sp>
            <p:nvSpPr>
              <p:cNvPr id="7187" name="TextBox 52"/>
              <p:cNvSpPr txBox="1">
                <a:spLocks noChangeArrowheads="1"/>
              </p:cNvSpPr>
              <p:nvPr/>
            </p:nvSpPr>
            <p:spPr bwMode="auto">
              <a:xfrm>
                <a:off x="1287986" y="3529576"/>
                <a:ext cx="334712" cy="52244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pPr eaLnBrk="0" hangingPunct="0"/>
                <a:r>
                  <a:rPr lang="en-US" altLang="zh-CN" sz="2800" b="1">
                    <a:solidFill>
                      <a:schemeClr val="bg1"/>
                    </a:solidFill>
                    <a:latin typeface="Times New Roman" panose="02020603050405020304" pitchFamily="18" charset="0"/>
                  </a:rPr>
                  <a:t>1</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grpSp>
        <p:nvGrpSpPr>
          <p:cNvPr id="21" name="组合 63"/>
          <p:cNvGrpSpPr/>
          <p:nvPr/>
        </p:nvGrpSpPr>
        <p:grpSpPr bwMode="auto">
          <a:xfrm>
            <a:off x="6711950" y="1037520"/>
            <a:ext cx="3281363" cy="1573914"/>
            <a:chOff x="5414469" y="1639741"/>
            <a:chExt cx="3281856" cy="1570184"/>
          </a:xfrm>
        </p:grpSpPr>
        <p:grpSp>
          <p:nvGrpSpPr>
            <p:cNvPr id="7189" name="组合 32"/>
            <p:cNvGrpSpPr/>
            <p:nvPr/>
          </p:nvGrpSpPr>
          <p:grpSpPr bwMode="auto">
            <a:xfrm flipH="1">
              <a:off x="6253163" y="2557463"/>
              <a:ext cx="2178050" cy="652462"/>
              <a:chOff x="860198" y="2352244"/>
              <a:chExt cx="2178276" cy="652213"/>
            </a:xfrm>
          </p:grpSpPr>
          <p:cxnSp>
            <p:nvCxnSpPr>
              <p:cNvPr id="7190" name="直接连接符 33"/>
              <p:cNvCxnSpPr>
                <a:cxnSpLocks noChangeShapeType="1"/>
              </p:cNvCxnSpPr>
              <p:nvPr/>
            </p:nvCxnSpPr>
            <p:spPr bwMode="auto">
              <a:xfrm>
                <a:off x="860264" y="2352817"/>
                <a:ext cx="371605" cy="651640"/>
              </a:xfrm>
              <a:prstGeom prst="line">
                <a:avLst/>
              </a:prstGeom>
              <a:noFill/>
              <a:ln w="28575">
                <a:solidFill>
                  <a:srgbClr val="1369B2"/>
                </a:solidFill>
                <a:round/>
              </a:ln>
              <a:extLst>
                <a:ext uri="{909E8E84-426E-40DD-AFC4-6F175D3DCCD1}">
                  <a14:hiddenFill xmlns:a14="http://schemas.microsoft.com/office/drawing/2010/main">
                    <a:noFill/>
                  </a14:hiddenFill>
                </a:ext>
              </a:extLst>
            </p:spPr>
          </p:cxnSp>
          <p:cxnSp>
            <p:nvCxnSpPr>
              <p:cNvPr id="7191" name="直接连接符 34"/>
              <p:cNvCxnSpPr>
                <a:cxnSpLocks noChangeShapeType="1"/>
              </p:cNvCxnSpPr>
              <p:nvPr/>
            </p:nvCxnSpPr>
            <p:spPr bwMode="auto">
              <a:xfrm>
                <a:off x="1222341" y="3004457"/>
                <a:ext cx="1816736" cy="0"/>
              </a:xfrm>
              <a:prstGeom prst="line">
                <a:avLst/>
              </a:prstGeom>
              <a:noFill/>
              <a:ln w="28575">
                <a:solidFill>
                  <a:srgbClr val="1369B2"/>
                </a:solidFill>
                <a:round/>
                <a:tailEnd type="oval" w="med" len="med"/>
              </a:ln>
              <a:extLst>
                <a:ext uri="{909E8E84-426E-40DD-AFC4-6F175D3DCCD1}">
                  <a14:hiddenFill xmlns:a14="http://schemas.microsoft.com/office/drawing/2010/main">
                    <a:noFill/>
                  </a14:hiddenFill>
                </a:ext>
              </a:extLst>
            </p:spPr>
          </p:cxnSp>
        </p:grpSp>
        <p:grpSp>
          <p:nvGrpSpPr>
            <p:cNvPr id="7192" name="组合 35"/>
            <p:cNvGrpSpPr/>
            <p:nvPr/>
          </p:nvGrpSpPr>
          <p:grpSpPr bwMode="auto">
            <a:xfrm>
              <a:off x="8223250" y="2109791"/>
              <a:ext cx="473075" cy="522287"/>
              <a:chOff x="1232465" y="3530023"/>
              <a:chExt cx="474415" cy="522742"/>
            </a:xfrm>
          </p:grpSpPr>
          <p:sp>
            <p:nvSpPr>
              <p:cNvPr id="7193" name="椭圆 24"/>
              <p:cNvSpPr>
                <a:spLocks noChangeArrowheads="1"/>
              </p:cNvSpPr>
              <p:nvPr/>
            </p:nvSpPr>
            <p:spPr bwMode="auto">
              <a:xfrm>
                <a:off x="1232348" y="3558995"/>
                <a:ext cx="474532" cy="475089"/>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14:hiddenLine>
                </a:ext>
              </a:extLst>
            </p:spPr>
            <p:txBody>
              <a:bodyPr/>
              <a:lstStyle/>
              <a:p>
                <a:endParaRPr lang="zh-CN" altLang="en-US">
                  <a:latin typeface="Arial" panose="020B0704020202020204" pitchFamily="34" charset="0"/>
                </a:endParaRPr>
              </a:p>
            </p:txBody>
          </p:sp>
          <p:sp>
            <p:nvSpPr>
              <p:cNvPr id="7194" name="TextBox 68"/>
              <p:cNvSpPr txBox="1">
                <a:spLocks noChangeArrowheads="1"/>
              </p:cNvSpPr>
              <p:nvPr/>
            </p:nvSpPr>
            <p:spPr bwMode="auto">
              <a:xfrm>
                <a:off x="1300820" y="3530490"/>
                <a:ext cx="335995" cy="52259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pPr eaLnBrk="0" hangingPunct="0"/>
                <a:r>
                  <a:rPr lang="en-US" altLang="zh-CN" sz="2800" b="1">
                    <a:solidFill>
                      <a:schemeClr val="bg1"/>
                    </a:solidFill>
                    <a:latin typeface="Times New Roman" panose="02020603050405020304" pitchFamily="18" charset="0"/>
                  </a:rPr>
                  <a:t>2</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sp>
          <p:nvSpPr>
            <p:cNvPr id="7195" name="矩形 46"/>
            <p:cNvSpPr>
              <a:spLocks noChangeArrowheads="1"/>
            </p:cNvSpPr>
            <p:nvPr/>
          </p:nvSpPr>
          <p:spPr bwMode="auto">
            <a:xfrm>
              <a:off x="5414469" y="1639741"/>
              <a:ext cx="2774364" cy="1473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anose="020B0503020204020204" pitchFamily="34" charset="-122"/>
                  <a:ea typeface="微软雅黑" panose="020B0503020204020204" pitchFamily="34" charset="-122"/>
                </a:rPr>
                <a:t>掌握 </a:t>
              </a:r>
              <a:r>
                <a:rPr lang="zh-CN" altLang="en-US" sz="2000" b="1" dirty="0" smtClean="0">
                  <a:solidFill>
                    <a:srgbClr val="1369B2"/>
                  </a:solidFill>
                  <a:latin typeface="微软雅黑" panose="020B0503020204020204" pitchFamily="34" charset="-122"/>
                  <a:ea typeface="微软雅黑" panose="020B0503020204020204" pitchFamily="34" charset="-122"/>
                </a:rPr>
                <a:t>函数的参数传递方式，局部变量，全局变量</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grpSp>
      <p:grpSp>
        <p:nvGrpSpPr>
          <p:cNvPr id="29" name="组合 71"/>
          <p:cNvGrpSpPr/>
          <p:nvPr/>
        </p:nvGrpSpPr>
        <p:grpSpPr bwMode="auto">
          <a:xfrm>
            <a:off x="6938963" y="4905375"/>
            <a:ext cx="3424237" cy="1283595"/>
            <a:chOff x="5273227" y="4225925"/>
            <a:chExt cx="3423098" cy="1285158"/>
          </a:xfrm>
        </p:grpSpPr>
        <p:sp>
          <p:nvSpPr>
            <p:cNvPr id="7197" name="矩形 51"/>
            <p:cNvSpPr>
              <a:spLocks noChangeArrowheads="1"/>
            </p:cNvSpPr>
            <p:nvPr/>
          </p:nvSpPr>
          <p:spPr bwMode="auto">
            <a:xfrm>
              <a:off x="5273227" y="4548624"/>
              <a:ext cx="2772529" cy="96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anose="020B0503020204020204" pitchFamily="34" charset="-122"/>
                  <a:ea typeface="微软雅黑" panose="020B0503020204020204" pitchFamily="34" charset="-122"/>
                  <a:sym typeface="宋体" pitchFamily="2" charset="-122"/>
                </a:rPr>
                <a:t>熟悉 </a:t>
              </a:r>
              <a:r>
                <a:rPr lang="zh-CN" altLang="en-US" sz="2000" b="1" dirty="0" smtClean="0">
                  <a:solidFill>
                    <a:srgbClr val="1369B2"/>
                  </a:solidFill>
                  <a:latin typeface="微软雅黑" panose="020B0503020204020204" pitchFamily="34" charset="-122"/>
                  <a:ea typeface="微软雅黑" panose="020B0503020204020204" pitchFamily="34" charset="-122"/>
                </a:rPr>
                <a:t>匿名函数，递归函数</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grpSp>
          <p:nvGrpSpPr>
            <p:cNvPr id="7198" name="组合 38"/>
            <p:cNvGrpSpPr/>
            <p:nvPr/>
          </p:nvGrpSpPr>
          <p:grpSpPr bwMode="auto">
            <a:xfrm rot="10800000">
              <a:off x="5685823" y="4225925"/>
              <a:ext cx="2745390" cy="652463"/>
              <a:chOff x="860198" y="2352244"/>
              <a:chExt cx="2745675" cy="652213"/>
            </a:xfrm>
          </p:grpSpPr>
          <p:cxnSp>
            <p:nvCxnSpPr>
              <p:cNvPr id="7199" name="直接连接符 39"/>
              <p:cNvCxnSpPr>
                <a:cxnSpLocks noChangeShapeType="1"/>
              </p:cNvCxnSpPr>
              <p:nvPr/>
            </p:nvCxnSpPr>
            <p:spPr bwMode="auto">
              <a:xfrm>
                <a:off x="882356" y="2364019"/>
                <a:ext cx="373012" cy="651561"/>
              </a:xfrm>
              <a:prstGeom prst="line">
                <a:avLst/>
              </a:prstGeom>
              <a:noFill/>
              <a:ln w="28575">
                <a:solidFill>
                  <a:srgbClr val="1369B2"/>
                </a:solidFill>
                <a:round/>
              </a:ln>
              <a:extLst>
                <a:ext uri="{909E8E84-426E-40DD-AFC4-6F175D3DCCD1}">
                  <a14:hiddenFill xmlns:a14="http://schemas.microsoft.com/office/drawing/2010/main">
                    <a:noFill/>
                  </a14:hiddenFill>
                </a:ext>
              </a:extLst>
            </p:spPr>
          </p:cxnSp>
          <p:cxnSp>
            <p:nvCxnSpPr>
              <p:cNvPr id="7200" name="直接连接符 40"/>
              <p:cNvCxnSpPr>
                <a:cxnSpLocks noChangeShapeType="1"/>
              </p:cNvCxnSpPr>
              <p:nvPr/>
            </p:nvCxnSpPr>
            <p:spPr bwMode="auto">
              <a:xfrm rot="10800000" flipH="1">
                <a:off x="1245844" y="3015581"/>
                <a:ext cx="2382512" cy="0"/>
              </a:xfrm>
              <a:prstGeom prst="line">
                <a:avLst/>
              </a:prstGeom>
              <a:noFill/>
              <a:ln w="28575">
                <a:solidFill>
                  <a:srgbClr val="1369B2"/>
                </a:solidFill>
                <a:round/>
                <a:tailEnd type="oval" w="med" len="med"/>
              </a:ln>
              <a:extLst>
                <a:ext uri="{909E8E84-426E-40DD-AFC4-6F175D3DCCD1}">
                  <a14:hiddenFill xmlns:a14="http://schemas.microsoft.com/office/drawing/2010/main">
                    <a:noFill/>
                  </a14:hiddenFill>
                </a:ext>
              </a:extLst>
            </p:spPr>
          </p:cxnSp>
        </p:grpSp>
        <p:grpSp>
          <p:nvGrpSpPr>
            <p:cNvPr id="7201" name="组合 41"/>
            <p:cNvGrpSpPr/>
            <p:nvPr/>
          </p:nvGrpSpPr>
          <p:grpSpPr bwMode="auto">
            <a:xfrm flipH="1">
              <a:off x="8223250" y="4806950"/>
              <a:ext cx="473075" cy="523875"/>
              <a:chOff x="1232465" y="3533629"/>
              <a:chExt cx="474415" cy="523220"/>
            </a:xfrm>
          </p:grpSpPr>
          <p:sp>
            <p:nvSpPr>
              <p:cNvPr id="7202" name="椭圆 32"/>
              <p:cNvSpPr>
                <a:spLocks noChangeArrowheads="1"/>
              </p:cNvSpPr>
              <p:nvPr/>
            </p:nvSpPr>
            <p:spPr bwMode="auto">
              <a:xfrm>
                <a:off x="1232465" y="3558282"/>
                <a:ext cx="474301" cy="474750"/>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14:hiddenLine>
                </a:ext>
              </a:extLst>
            </p:spPr>
            <p:txBody>
              <a:bodyPr/>
              <a:lstStyle/>
              <a:p>
                <a:endParaRPr lang="zh-CN" altLang="en-US">
                  <a:latin typeface="Arial" panose="020B0704020202020204" pitchFamily="34" charset="0"/>
                </a:endParaRPr>
              </a:p>
            </p:txBody>
          </p:sp>
          <p:sp>
            <p:nvSpPr>
              <p:cNvPr id="7203" name="TextBox 76"/>
              <p:cNvSpPr txBox="1">
                <a:spLocks noChangeArrowheads="1"/>
              </p:cNvSpPr>
              <p:nvPr/>
            </p:nvSpPr>
            <p:spPr bwMode="auto">
              <a:xfrm>
                <a:off x="1305679" y="3532877"/>
                <a:ext cx="335830" cy="523972"/>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pPr eaLnBrk="0" hangingPunct="0"/>
                <a:r>
                  <a:rPr lang="en-US" altLang="zh-CN" sz="2800" b="1">
                    <a:solidFill>
                      <a:schemeClr val="bg1"/>
                    </a:solidFill>
                    <a:latin typeface="Times New Roman" panose="02020603050405020304" pitchFamily="18" charset="0"/>
                  </a:rPr>
                  <a:t>3</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grpSp>
      <p:grpSp>
        <p:nvGrpSpPr>
          <p:cNvPr id="37" name="组合 10"/>
          <p:cNvGrpSpPr/>
          <p:nvPr/>
        </p:nvGrpSpPr>
        <p:grpSpPr bwMode="auto">
          <a:xfrm>
            <a:off x="1630363" y="4857746"/>
            <a:ext cx="3371850" cy="1385598"/>
            <a:chOff x="218911" y="4857376"/>
            <a:chExt cx="3372306" cy="1384404"/>
          </a:xfrm>
        </p:grpSpPr>
        <p:grpSp>
          <p:nvGrpSpPr>
            <p:cNvPr id="7205" name="组合 16"/>
            <p:cNvGrpSpPr/>
            <p:nvPr/>
          </p:nvGrpSpPr>
          <p:grpSpPr bwMode="auto">
            <a:xfrm flipV="1">
              <a:off x="445925" y="4857376"/>
              <a:ext cx="2538576" cy="868892"/>
              <a:chOff x="860198" y="2352244"/>
              <a:chExt cx="2178276" cy="652213"/>
            </a:xfrm>
          </p:grpSpPr>
          <p:cxnSp>
            <p:nvCxnSpPr>
              <p:cNvPr id="7206" name="直接连接符 7"/>
              <p:cNvCxnSpPr>
                <a:cxnSpLocks noChangeShapeType="1"/>
              </p:cNvCxnSpPr>
              <p:nvPr/>
            </p:nvCxnSpPr>
            <p:spPr bwMode="auto">
              <a:xfrm>
                <a:off x="860243" y="2351976"/>
                <a:ext cx="371966" cy="652481"/>
              </a:xfrm>
              <a:prstGeom prst="line">
                <a:avLst/>
              </a:prstGeom>
              <a:noFill/>
              <a:ln w="28575">
                <a:solidFill>
                  <a:srgbClr val="1369B2"/>
                </a:solidFill>
                <a:round/>
              </a:ln>
              <a:extLst>
                <a:ext uri="{909E8E84-426E-40DD-AFC4-6F175D3DCCD1}">
                  <a14:hiddenFill xmlns:a14="http://schemas.microsoft.com/office/drawing/2010/main">
                    <a:noFill/>
                  </a14:hiddenFill>
                </a:ext>
              </a:extLst>
            </p:spPr>
          </p:cxnSp>
          <p:cxnSp>
            <p:nvCxnSpPr>
              <p:cNvPr id="7207" name="直接连接符 10"/>
              <p:cNvCxnSpPr>
                <a:cxnSpLocks noChangeShapeType="1"/>
              </p:cNvCxnSpPr>
              <p:nvPr/>
            </p:nvCxnSpPr>
            <p:spPr bwMode="auto">
              <a:xfrm>
                <a:off x="1222671" y="3004457"/>
                <a:ext cx="1816230" cy="0"/>
              </a:xfrm>
              <a:prstGeom prst="line">
                <a:avLst/>
              </a:prstGeom>
              <a:noFill/>
              <a:ln w="28575">
                <a:solidFill>
                  <a:srgbClr val="1369B2"/>
                </a:solidFill>
                <a:round/>
                <a:tailEnd type="oval" w="med" len="med"/>
              </a:ln>
              <a:extLst>
                <a:ext uri="{909E8E84-426E-40DD-AFC4-6F175D3DCCD1}">
                  <a14:hiddenFill xmlns:a14="http://schemas.microsoft.com/office/drawing/2010/main">
                    <a:noFill/>
                  </a14:hiddenFill>
                </a:ext>
              </a:extLst>
            </p:spPr>
          </p:cxnSp>
        </p:grpSp>
        <p:grpSp>
          <p:nvGrpSpPr>
            <p:cNvPr id="7208" name="组合 41"/>
            <p:cNvGrpSpPr/>
            <p:nvPr/>
          </p:nvGrpSpPr>
          <p:grpSpPr bwMode="auto">
            <a:xfrm flipH="1">
              <a:off x="218911" y="5645306"/>
              <a:ext cx="473075" cy="523875"/>
              <a:chOff x="4095245" y="3533376"/>
              <a:chExt cx="474273" cy="523117"/>
            </a:xfrm>
          </p:grpSpPr>
          <p:sp>
            <p:nvSpPr>
              <p:cNvPr id="7209" name="椭圆 40"/>
              <p:cNvSpPr>
                <a:spLocks noChangeArrowheads="1"/>
              </p:cNvSpPr>
              <p:nvPr/>
            </p:nvSpPr>
            <p:spPr bwMode="auto">
              <a:xfrm>
                <a:off x="4095132" y="3559141"/>
                <a:ext cx="474386" cy="473593"/>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14:hiddenLine>
                </a:ext>
              </a:extLst>
            </p:spPr>
            <p:txBody>
              <a:bodyPr/>
              <a:lstStyle/>
              <a:p>
                <a:endParaRPr lang="zh-CN" altLang="en-US">
                  <a:latin typeface="Arial" panose="020B0704020202020204" pitchFamily="34" charset="0"/>
                </a:endParaRPr>
              </a:p>
            </p:txBody>
          </p:sp>
          <p:sp>
            <p:nvSpPr>
              <p:cNvPr id="7210" name="TextBox 50"/>
              <p:cNvSpPr txBox="1">
                <a:spLocks noChangeArrowheads="1"/>
              </p:cNvSpPr>
              <p:nvPr/>
            </p:nvSpPr>
            <p:spPr bwMode="auto">
              <a:xfrm>
                <a:off x="4184278" y="3533798"/>
                <a:ext cx="335891" cy="522695"/>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pPr eaLnBrk="0" hangingPunct="0"/>
                <a:r>
                  <a:rPr lang="en-US" altLang="zh-CN" sz="2800" b="1">
                    <a:solidFill>
                      <a:schemeClr val="bg1"/>
                    </a:solidFill>
                    <a:latin typeface="Times New Roman" panose="02020603050405020304" pitchFamily="18" charset="0"/>
                  </a:rPr>
                  <a:t>4</a:t>
                </a:r>
                <a:endParaRPr lang="zh-CN" altLang="en-US" sz="2800" b="1">
                  <a:solidFill>
                    <a:schemeClr val="bg1"/>
                  </a:solidFill>
                  <a:latin typeface="Times New Roman" panose="02020603050405020304" pitchFamily="18" charset="0"/>
                  <a:cs typeface="Times New Roman" panose="02020603050405020304" pitchFamily="18" charset="0"/>
                </a:endParaRPr>
              </a:p>
            </p:txBody>
          </p:sp>
        </p:grpSp>
        <p:sp>
          <p:nvSpPr>
            <p:cNvPr id="7211" name="矩形 7"/>
            <p:cNvSpPr>
              <a:spLocks noChangeArrowheads="1"/>
            </p:cNvSpPr>
            <p:nvPr/>
          </p:nvSpPr>
          <p:spPr bwMode="auto">
            <a:xfrm>
              <a:off x="957852" y="5226992"/>
              <a:ext cx="2633365" cy="1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600"/>
                </a:lnSpc>
              </a:pPr>
              <a:r>
                <a:rPr lang="zh-CN" altLang="en-US" sz="2000" b="1" dirty="0" smtClean="0">
                  <a:latin typeface="微软雅黑" panose="020B0503020204020204" pitchFamily="34" charset="-122"/>
                  <a:ea typeface="微软雅黑" panose="020B0503020204020204" pitchFamily="34" charset="-122"/>
                  <a:sym typeface="宋体" pitchFamily="2" charset="-122"/>
                </a:rPr>
                <a:t>了</a:t>
              </a:r>
              <a:r>
                <a:rPr lang="zh-CN" altLang="en-US" sz="2000" b="1" dirty="0">
                  <a:latin typeface="微软雅黑" panose="020B0503020204020204" pitchFamily="34" charset="-122"/>
                  <a:ea typeface="微软雅黑" panose="020B0503020204020204" pitchFamily="34" charset="-122"/>
                  <a:sym typeface="宋体" pitchFamily="2" charset="-122"/>
                </a:rPr>
                <a:t>解</a:t>
              </a:r>
              <a:r>
                <a:rPr lang="zh-CN" altLang="en-US" sz="2000" b="1" dirty="0" smtClean="0">
                  <a:latin typeface="微软雅黑" panose="020B0503020204020204" pitchFamily="34" charset="-122"/>
                  <a:ea typeface="微软雅黑" panose="020B0503020204020204" pitchFamily="34" charset="-122"/>
                  <a:sym typeface="宋体" pitchFamily="2" charset="-122"/>
                </a:rPr>
                <a:t> </a:t>
              </a:r>
              <a:r>
                <a:rPr lang="en-US" altLang="zh-CN" sz="2000" b="1" dirty="0" smtClean="0">
                  <a:solidFill>
                    <a:srgbClr val="1369B2"/>
                  </a:solidFill>
                  <a:latin typeface="微软雅黑" panose="020B0503020204020204" pitchFamily="34" charset="-122"/>
                  <a:ea typeface="微软雅黑" panose="020B0503020204020204" pitchFamily="34" charset="-122"/>
                </a:rPr>
                <a:t>Python</a:t>
              </a:r>
              <a:r>
                <a:rPr lang="zh-CN" altLang="en-US" sz="2000" b="1" dirty="0" smtClean="0">
                  <a:solidFill>
                    <a:srgbClr val="1369B2"/>
                  </a:solidFill>
                  <a:latin typeface="微软雅黑" panose="020B0503020204020204" pitchFamily="34" charset="-122"/>
                  <a:ea typeface="微软雅黑" panose="020B0503020204020204" pitchFamily="34" charset="-122"/>
                </a:rPr>
                <a:t>常用内置函数</a:t>
              </a:r>
              <a:endParaRPr lang="zh-CN" altLang="en-US" sz="2000" b="1" dirty="0">
                <a:solidFill>
                  <a:srgbClr val="1369B2"/>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21"/>
                                        </p:tgtEl>
                                      </p:cBhvr>
                                    </p:animEffect>
                                    <p:animScale>
                                      <p:cBhvr>
                                        <p:cTn id="29" dur="250" autoRev="1" fill="hold"/>
                                        <p:tgtEl>
                                          <p:spTgt spid="21"/>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29"/>
                                        </p:tgtEl>
                                      </p:cBhvr>
                                    </p:animEffect>
                                    <p:animScale>
                                      <p:cBhvr>
                                        <p:cTn id="38" dur="250" autoRev="1" fill="hold"/>
                                        <p:tgtEl>
                                          <p:spTgt spid="29"/>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37"/>
                                        </p:tgtEl>
                                      </p:cBhvr>
                                    </p:animEffect>
                                    <p:animScale>
                                      <p:cBhvr>
                                        <p:cTn id="4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全局变量</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全局变量是在</a:t>
            </a:r>
            <a:r>
              <a:rPr lang="zh-CN" altLang="zh-CN" sz="4400" dirty="0">
                <a:solidFill>
                  <a:srgbClr val="FF0000"/>
                </a:solidFill>
                <a:latin typeface="微软雅黑" panose="020B0503020204020204" pitchFamily="34" charset="-122"/>
                <a:ea typeface="微软雅黑" panose="020B0503020204020204" pitchFamily="34" charset="-122"/>
              </a:rPr>
              <a:t>函数外定义</a:t>
            </a:r>
            <a:r>
              <a:rPr lang="zh-CN" altLang="zh-CN" sz="4400" dirty="0">
                <a:latin typeface="微软雅黑" panose="020B0503020204020204" pitchFamily="34" charset="-122"/>
                <a:ea typeface="微软雅黑" panose="020B0503020204020204" pitchFamily="34" charset="-122"/>
              </a:rPr>
              <a:t>的变量，它在程序中任何位置都可以被访问。</a:t>
            </a:r>
            <a:endParaRPr lang="zh-CN" altLang="zh-CN" sz="4400" dirty="0">
              <a:latin typeface="微软雅黑" panose="020B0503020204020204" pitchFamily="34" charset="-122"/>
              <a:ea typeface="微软雅黑" panose="020B0503020204020204" pitchFamily="34" charset="-122"/>
            </a:endParaRPr>
          </a:p>
        </p:txBody>
      </p:sp>
      <p:sp>
        <p:nvSpPr>
          <p:cNvPr id="11" name="矩形 10"/>
          <p:cNvSpPr/>
          <p:nvPr/>
        </p:nvSpPr>
        <p:spPr>
          <a:xfrm>
            <a:off x="1246910" y="3467567"/>
            <a:ext cx="5638800" cy="260072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2" name="文本框 2"/>
          <p:cNvSpPr txBox="1">
            <a:spLocks noChangeArrowheads="1"/>
          </p:cNvSpPr>
          <p:nvPr/>
        </p:nvSpPr>
        <p:spPr bwMode="auto">
          <a:xfrm>
            <a:off x="1681656" y="3644544"/>
            <a:ext cx="476930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FF0000"/>
                </a:solidFill>
                <a:latin typeface="Times New Roman" panose="02020603050405020304" pitchFamily="18" charset="0"/>
              </a:rPr>
              <a:t>count =10</a:t>
            </a:r>
            <a:r>
              <a:rPr lang="en-US" altLang="zh-CN" sz="2800" dirty="0">
                <a:latin typeface="Times New Roman" panose="02020603050405020304" pitchFamily="18" charset="0"/>
              </a:rPr>
              <a:t>            </a:t>
            </a:r>
            <a:r>
              <a:rPr lang="en-US" altLang="zh-CN" sz="2800" dirty="0" smtClean="0">
                <a:latin typeface="Times New Roman" panose="02020603050405020304" pitchFamily="18" charset="0"/>
              </a:rPr>
              <a:t># </a:t>
            </a:r>
            <a:r>
              <a:rPr lang="zh-CN" altLang="zh-CN" sz="2800" dirty="0">
                <a:latin typeface="Times New Roman" panose="02020603050405020304" pitchFamily="18" charset="0"/>
              </a:rPr>
              <a:t>全局变量</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def use_var():</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print(count)     # </a:t>
            </a:r>
            <a:r>
              <a:rPr lang="zh-CN" altLang="zh-CN" sz="2800" dirty="0">
                <a:latin typeface="Times New Roman" panose="02020603050405020304" pitchFamily="18" charset="0"/>
              </a:rPr>
              <a:t>函数内访</a:t>
            </a:r>
            <a:r>
              <a:rPr lang="zh-CN" altLang="zh-CN" sz="2800" dirty="0" smtClean="0">
                <a:latin typeface="Times New Roman" panose="02020603050405020304" pitchFamily="18" charset="0"/>
              </a:rPr>
              <a:t>问</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use_var()</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print(count)         # </a:t>
            </a:r>
            <a:r>
              <a:rPr lang="zh-CN" altLang="zh-CN" sz="2800" dirty="0">
                <a:latin typeface="Times New Roman" panose="02020603050405020304" pitchFamily="18" charset="0"/>
              </a:rPr>
              <a:t>函数外访</a:t>
            </a:r>
            <a:r>
              <a:rPr lang="zh-CN" altLang="zh-CN" sz="2800" dirty="0" smtClean="0">
                <a:latin typeface="Times New Roman" panose="02020603050405020304" pitchFamily="18" charset="0"/>
              </a:rPr>
              <a:t>问</a:t>
            </a:r>
            <a:endParaRPr lang="zh-CN" altLang="zh-CN" sz="2800" dirty="0">
              <a:latin typeface="Times New Roman" panose="02020603050405020304" pitchFamily="18" charset="0"/>
            </a:endParaRPr>
          </a:p>
        </p:txBody>
      </p:sp>
      <p:sp>
        <p:nvSpPr>
          <p:cNvPr id="13" name="圆角矩形标注 12"/>
          <p:cNvSpPr/>
          <p:nvPr/>
        </p:nvSpPr>
        <p:spPr>
          <a:xfrm>
            <a:off x="7998689" y="3415753"/>
            <a:ext cx="2115129" cy="772251"/>
          </a:xfrm>
          <a:prstGeom prst="wedgeRoundRectCallout">
            <a:avLst>
              <a:gd name="adj1" fmla="val -241274"/>
              <a:gd name="adj2" fmla="val 121694"/>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pitchFamily="18" charset="0"/>
                <a:ea typeface="宋体" pitchFamily="2" charset="-122"/>
              </a:rPr>
              <a:t>10</a:t>
            </a:r>
            <a:endParaRPr lang="zh-CN" altLang="zh-CN" sz="2800" b="1" dirty="0">
              <a:solidFill>
                <a:srgbClr val="FF0000"/>
              </a:solidFill>
              <a:latin typeface="Times New Roman" panose="02020603050405020304" pitchFamily="18" charset="0"/>
              <a:ea typeface="宋体" pitchFamily="2" charset="-122"/>
            </a:endParaRPr>
          </a:p>
        </p:txBody>
      </p:sp>
      <p:sp>
        <p:nvSpPr>
          <p:cNvPr id="14" name="圆角矩形标注 13"/>
          <p:cNvSpPr/>
          <p:nvPr/>
        </p:nvSpPr>
        <p:spPr>
          <a:xfrm>
            <a:off x="7998689" y="5261596"/>
            <a:ext cx="2115129" cy="806695"/>
          </a:xfrm>
          <a:prstGeom prst="wedgeRoundRectCallout">
            <a:avLst>
              <a:gd name="adj1" fmla="val -260134"/>
              <a:gd name="adj2" fmla="val -4184"/>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pitchFamily="18" charset="0"/>
                <a:ea typeface="宋体" pitchFamily="2" charset="-122"/>
              </a:rPr>
              <a:t>10</a:t>
            </a:r>
            <a:endParaRPr lang="zh-CN" altLang="zh-CN" b="1" dirty="0">
              <a:solidFill>
                <a:srgbClr val="FF0000"/>
              </a:solidFill>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全局变量</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函数中只能访问全局变量，但不能修改全局变量</a:t>
            </a:r>
            <a:r>
              <a:rPr lang="zh-CN" altLang="zh-CN" sz="4400" dirty="0" smtClean="0">
                <a:latin typeface="微软雅黑" panose="020B0503020204020204" pitchFamily="34" charset="-122"/>
                <a:ea typeface="微软雅黑" panose="020B0503020204020204" pitchFamily="34" charset="-122"/>
              </a:rPr>
              <a:t>。</a:t>
            </a:r>
            <a:endParaRPr lang="zh-CN" altLang="zh-CN" sz="4400" dirty="0">
              <a:latin typeface="微软雅黑" panose="020B0503020204020204" pitchFamily="34" charset="-122"/>
              <a:ea typeface="微软雅黑" panose="020B0503020204020204" pitchFamily="34" charset="-122"/>
            </a:endParaRPr>
          </a:p>
        </p:txBody>
      </p:sp>
      <p:sp>
        <p:nvSpPr>
          <p:cNvPr id="11" name="矩形 10"/>
          <p:cNvSpPr/>
          <p:nvPr/>
        </p:nvSpPr>
        <p:spPr>
          <a:xfrm>
            <a:off x="1620983" y="3467567"/>
            <a:ext cx="5638800" cy="260072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2" name="文本框 2"/>
          <p:cNvSpPr txBox="1">
            <a:spLocks noChangeArrowheads="1"/>
          </p:cNvSpPr>
          <p:nvPr/>
        </p:nvSpPr>
        <p:spPr bwMode="auto">
          <a:xfrm>
            <a:off x="2066956" y="3644544"/>
            <a:ext cx="474685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latin typeface="Times New Roman" panose="02020603050405020304" pitchFamily="18" charset="0"/>
              </a:rPr>
              <a:t>count = 10</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def use_var():</a:t>
            </a:r>
            <a:endParaRPr lang="zh-CN" altLang="zh-CN" sz="2800" dirty="0">
              <a:latin typeface="Times New Roman" panose="02020603050405020304" pitchFamily="18" charset="0"/>
            </a:endParaRPr>
          </a:p>
          <a:p>
            <a:r>
              <a:rPr lang="en-US" altLang="zh-CN" sz="2800" dirty="0" smtClean="0">
                <a:latin typeface="Times New Roman" panose="02020603050405020304" pitchFamily="18" charset="0"/>
              </a:rPr>
              <a:t>    count = 0    # </a:t>
            </a:r>
            <a:r>
              <a:rPr lang="zh-CN" altLang="zh-CN" sz="2800" dirty="0" smtClean="0">
                <a:latin typeface="Times New Roman" panose="02020603050405020304" pitchFamily="18" charset="0"/>
              </a:rPr>
              <a:t>修改全局变量</a:t>
            </a:r>
            <a:endParaRPr lang="zh-CN" altLang="zh-CN" sz="2800" dirty="0" smtClean="0">
              <a:latin typeface="Times New Roman" panose="02020603050405020304" pitchFamily="18" charset="0"/>
            </a:endParaRPr>
          </a:p>
          <a:p>
            <a:r>
              <a:rPr lang="en-US" altLang="zh-CN" sz="2800" dirty="0" smtClean="0">
                <a:latin typeface="Times New Roman" panose="02020603050405020304" pitchFamily="18" charset="0"/>
              </a:rPr>
              <a:t>use_var()</a:t>
            </a:r>
            <a:endParaRPr lang="en-US" altLang="zh-CN" sz="2800" dirty="0" smtClean="0">
              <a:latin typeface="Times New Roman" panose="02020603050405020304" pitchFamily="18" charset="0"/>
            </a:endParaRPr>
          </a:p>
          <a:p>
            <a:r>
              <a:rPr lang="en-US" altLang="zh-CN" sz="2800" dirty="0" smtClean="0">
                <a:latin typeface="Times New Roman" panose="02020603050405020304" pitchFamily="18" charset="0"/>
              </a:rPr>
              <a:t>print(count</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p:txBody>
      </p:sp>
      <p:sp>
        <p:nvSpPr>
          <p:cNvPr id="14" name="圆角矩形标注 13"/>
          <p:cNvSpPr/>
          <p:nvPr/>
        </p:nvSpPr>
        <p:spPr>
          <a:xfrm>
            <a:off x="8123380" y="5261596"/>
            <a:ext cx="2115129" cy="806695"/>
          </a:xfrm>
          <a:prstGeom prst="wedgeRoundRectCallout">
            <a:avLst>
              <a:gd name="adj1" fmla="val -247034"/>
              <a:gd name="adj2" fmla="val -11054"/>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pitchFamily="18" charset="0"/>
                <a:ea typeface="宋体" pitchFamily="2" charset="-122"/>
              </a:rPr>
              <a:t>10</a:t>
            </a:r>
            <a:endParaRPr lang="zh-CN" altLang="zh-CN" b="1" dirty="0">
              <a:solidFill>
                <a:srgbClr val="FF0000"/>
              </a:solidFill>
              <a:latin typeface="Times New Roman" panose="02020603050405020304" pitchFamily="18" charset="0"/>
              <a:ea typeface="宋体" pitchFamily="2" charset="-122"/>
            </a:endParaRPr>
          </a:p>
        </p:txBody>
      </p:sp>
      <p:sp>
        <p:nvSpPr>
          <p:cNvPr id="9" name="矩形 8"/>
          <p:cNvSpPr/>
          <p:nvPr/>
        </p:nvSpPr>
        <p:spPr>
          <a:xfrm>
            <a:off x="7808311" y="3478290"/>
            <a:ext cx="3566271" cy="1077218"/>
          </a:xfrm>
          <a:prstGeom prst="rect">
            <a:avLst/>
          </a:prstGeom>
        </p:spPr>
        <p:txBody>
          <a:bodyPr wrap="square">
            <a:spAutoFit/>
          </a:bodyPr>
          <a:lstStyle/>
          <a:p>
            <a:r>
              <a:rPr lang="zh-CN" altLang="en-US" sz="3200" dirty="0">
                <a:latin typeface="楷体" panose="02010609060101010101" pitchFamily="49" charset="-122"/>
                <a:ea typeface="楷体" panose="02010609060101010101" pitchFamily="49" charset="-122"/>
                <a:cs typeface="Times New Roman" panose="02020603050405020304" pitchFamily="18" charset="0"/>
              </a:rPr>
              <a:t>全</a:t>
            </a:r>
            <a:r>
              <a:rPr lang="zh-CN" altLang="en-US" sz="3200" dirty="0" smtClean="0">
                <a:latin typeface="楷体" panose="02010609060101010101" pitchFamily="49" charset="-122"/>
                <a:ea typeface="楷体" panose="02010609060101010101" pitchFamily="49" charset="-122"/>
                <a:cs typeface="Times New Roman" panose="02020603050405020304" pitchFamily="18" charset="0"/>
              </a:rPr>
              <a:t>局变量的值仍然是</a:t>
            </a:r>
            <a:r>
              <a:rPr lang="en-US" altLang="zh-CN" sz="3200" dirty="0" smtClean="0">
                <a:latin typeface="楷体" panose="02010609060101010101" pitchFamily="49" charset="-122"/>
                <a:ea typeface="楷体" panose="02010609060101010101" pitchFamily="49" charset="-122"/>
                <a:cs typeface="Times New Roman" panose="02020603050405020304" pitchFamily="18" charset="0"/>
              </a:rPr>
              <a:t>10</a:t>
            </a:r>
            <a:r>
              <a:rPr lang="zh-CN" altLang="en-US" sz="3200" dirty="0" smtClean="0">
                <a:latin typeface="楷体" panose="02010609060101010101" pitchFamily="49" charset="-122"/>
                <a:ea typeface="楷体" panose="02010609060101010101" pitchFamily="49" charset="-122"/>
                <a:cs typeface="Times New Roman" panose="02020603050405020304" pitchFamily="18" charset="0"/>
              </a:rPr>
              <a:t>。</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全局变量</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若要在函数内部修改全局变量的值，需先在函数内使用关键字“</a:t>
            </a:r>
            <a:r>
              <a:rPr lang="en-US" altLang="zh-CN" sz="4400" dirty="0">
                <a:latin typeface="微软雅黑" panose="020B0503020204020204" pitchFamily="34" charset="-122"/>
                <a:ea typeface="微软雅黑" panose="020B0503020204020204" pitchFamily="34" charset="-122"/>
              </a:rPr>
              <a:t>global</a:t>
            </a:r>
            <a:r>
              <a:rPr lang="zh-CN" altLang="zh-CN" sz="4400" dirty="0">
                <a:latin typeface="微软雅黑" panose="020B0503020204020204" pitchFamily="34" charset="-122"/>
                <a:ea typeface="微软雅黑" panose="020B0503020204020204" pitchFamily="34" charset="-122"/>
              </a:rPr>
              <a:t>”进行声明。</a:t>
            </a:r>
            <a:endParaRPr lang="zh-CN" altLang="zh-CN" sz="4400" dirty="0">
              <a:latin typeface="微软雅黑" panose="020B0503020204020204" pitchFamily="34" charset="-122"/>
              <a:ea typeface="微软雅黑" panose="020B0503020204020204" pitchFamily="34" charset="-122"/>
            </a:endParaRPr>
          </a:p>
        </p:txBody>
      </p:sp>
      <p:sp>
        <p:nvSpPr>
          <p:cNvPr id="11" name="矩形 10"/>
          <p:cNvSpPr/>
          <p:nvPr/>
        </p:nvSpPr>
        <p:spPr>
          <a:xfrm>
            <a:off x="1620983" y="3467566"/>
            <a:ext cx="5638800" cy="2854633"/>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2" name="文本框 2"/>
          <p:cNvSpPr txBox="1">
            <a:spLocks noChangeArrowheads="1"/>
          </p:cNvSpPr>
          <p:nvPr/>
        </p:nvSpPr>
        <p:spPr bwMode="auto">
          <a:xfrm>
            <a:off x="1902195" y="3556054"/>
            <a:ext cx="50763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latin typeface="Times New Roman" panose="02020603050405020304" pitchFamily="18" charset="0"/>
              </a:rPr>
              <a:t>count = 10</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def use_var</a:t>
            </a:r>
            <a:r>
              <a:rPr lang="en-US" altLang="zh-CN" sz="2800" dirty="0" smtClean="0">
                <a:latin typeface="Times New Roman" panose="02020603050405020304" pitchFamily="18" charset="0"/>
              </a:rPr>
              <a:t>():</a:t>
            </a:r>
            <a:endParaRPr lang="en-US" altLang="zh-CN" sz="2800" dirty="0" smtClean="0">
              <a:latin typeface="Times New Roman" panose="02020603050405020304" pitchFamily="18" charset="0"/>
            </a:endParaRPr>
          </a:p>
          <a:p>
            <a:r>
              <a:rPr lang="en-US" altLang="zh-CN" sz="2800" dirty="0">
                <a:latin typeface="Times New Roman" panose="02020603050405020304" pitchFamily="18" charset="0"/>
              </a:rPr>
              <a:t>    </a:t>
            </a:r>
            <a:r>
              <a:rPr lang="en-US" altLang="zh-CN" sz="2800" dirty="0">
                <a:solidFill>
                  <a:srgbClr val="FF0000"/>
                </a:solidFill>
                <a:latin typeface="Times New Roman" panose="02020603050405020304" pitchFamily="18" charset="0"/>
              </a:rPr>
              <a:t>global </a:t>
            </a:r>
            <a:r>
              <a:rPr lang="en-US" altLang="zh-CN" sz="2800" dirty="0" smtClean="0">
                <a:solidFill>
                  <a:srgbClr val="FF0000"/>
                </a:solidFill>
                <a:latin typeface="Times New Roman" panose="02020603050405020304" pitchFamily="18" charset="0"/>
              </a:rPr>
              <a:t>count</a:t>
            </a:r>
            <a:r>
              <a:rPr lang="en-US" altLang="zh-CN" sz="2800" dirty="0" smtClean="0">
                <a:latin typeface="Times New Roman" panose="02020603050405020304" pitchFamily="18" charset="0"/>
              </a:rPr>
              <a:t> </a:t>
            </a:r>
            <a:r>
              <a:rPr lang="en-US" altLang="zh-CN" sz="2800" dirty="0" smtClean="0">
                <a:latin typeface="Times New Roman" panose="02020603050405020304" pitchFamily="18" charset="0"/>
              </a:rPr>
              <a:t>   # </a:t>
            </a:r>
            <a:r>
              <a:rPr lang="zh-CN" altLang="en-US" sz="2800" dirty="0" smtClean="0">
                <a:latin typeface="Times New Roman" panose="02020603050405020304" pitchFamily="18" charset="0"/>
              </a:rPr>
              <a:t>声明</a:t>
            </a:r>
            <a:r>
              <a:rPr lang="zh-CN" altLang="zh-CN" sz="2800" dirty="0" smtClean="0">
                <a:latin typeface="Times New Roman" panose="02020603050405020304" pitchFamily="18" charset="0"/>
              </a:rPr>
              <a:t>全</a:t>
            </a:r>
            <a:r>
              <a:rPr lang="zh-CN" altLang="zh-CN" sz="2800" dirty="0">
                <a:latin typeface="Times New Roman" panose="02020603050405020304" pitchFamily="18" charset="0"/>
              </a:rPr>
              <a:t>局变量</a:t>
            </a:r>
            <a:endParaRPr lang="zh-CN" altLang="zh-CN" sz="2800" dirty="0">
              <a:latin typeface="Times New Roman" panose="02020603050405020304" pitchFamily="18" charset="0"/>
            </a:endParaRPr>
          </a:p>
          <a:p>
            <a:r>
              <a:rPr lang="en-US" altLang="zh-CN" sz="2800" dirty="0" smtClean="0">
                <a:latin typeface="Times New Roman" panose="02020603050405020304" pitchFamily="18" charset="0"/>
              </a:rPr>
              <a:t>    count = 0</a:t>
            </a:r>
            <a:endParaRPr lang="zh-CN" altLang="zh-CN" sz="2800" dirty="0" smtClean="0">
              <a:latin typeface="Times New Roman" panose="02020603050405020304" pitchFamily="18" charset="0"/>
            </a:endParaRPr>
          </a:p>
          <a:p>
            <a:r>
              <a:rPr lang="en-US" altLang="zh-CN" sz="2800" dirty="0" smtClean="0">
                <a:latin typeface="Times New Roman" panose="02020603050405020304" pitchFamily="18" charset="0"/>
              </a:rPr>
              <a:t>use_var()</a:t>
            </a:r>
            <a:endParaRPr lang="en-US" altLang="zh-CN" sz="2800" dirty="0" smtClean="0">
              <a:latin typeface="Times New Roman" panose="02020603050405020304" pitchFamily="18" charset="0"/>
            </a:endParaRPr>
          </a:p>
          <a:p>
            <a:r>
              <a:rPr lang="en-US" altLang="zh-CN" sz="2800" dirty="0" smtClean="0">
                <a:latin typeface="Times New Roman" panose="02020603050405020304" pitchFamily="18" charset="0"/>
              </a:rPr>
              <a:t>print(count</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p:txBody>
      </p:sp>
      <p:sp>
        <p:nvSpPr>
          <p:cNvPr id="14" name="圆角矩形标注 13"/>
          <p:cNvSpPr/>
          <p:nvPr/>
        </p:nvSpPr>
        <p:spPr>
          <a:xfrm>
            <a:off x="8123380" y="4147035"/>
            <a:ext cx="2115129" cy="806695"/>
          </a:xfrm>
          <a:prstGeom prst="wedgeRoundRectCallout">
            <a:avLst>
              <a:gd name="adj1" fmla="val -252929"/>
              <a:gd name="adj2" fmla="val 172713"/>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pitchFamily="18" charset="0"/>
                <a:ea typeface="宋体" pitchFamily="2" charset="-122"/>
              </a:rPr>
              <a:t>0</a:t>
            </a:r>
            <a:endParaRPr lang="zh-CN" altLang="zh-CN" b="1" dirty="0">
              <a:solidFill>
                <a:srgbClr val="FF0000"/>
              </a:solidFill>
              <a:latin typeface="Times New Roman" panose="02020603050405020304" pitchFamily="18" charset="0"/>
              <a:ea typeface="宋体" pitchFamily="2" charset="-122"/>
            </a:endParaRPr>
          </a:p>
        </p:txBody>
      </p:sp>
      <p:sp>
        <p:nvSpPr>
          <p:cNvPr id="9" name="矩形 8"/>
          <p:cNvSpPr/>
          <p:nvPr/>
        </p:nvSpPr>
        <p:spPr>
          <a:xfrm>
            <a:off x="7600492" y="5244981"/>
            <a:ext cx="3566271" cy="1077218"/>
          </a:xfrm>
          <a:prstGeom prst="rect">
            <a:avLst/>
          </a:prstGeom>
        </p:spPr>
        <p:txBody>
          <a:bodyPr wrap="square">
            <a:spAutoFit/>
          </a:bodyPr>
          <a:lstStyle/>
          <a:p>
            <a:r>
              <a:rPr lang="zh-CN" altLang="en-US" sz="3200" b="1" dirty="0">
                <a:latin typeface="宋体" pitchFamily="2" charset="-122"/>
                <a:cs typeface="Times New Roman" panose="02020603050405020304" pitchFamily="18" charset="0"/>
              </a:rPr>
              <a:t>全</a:t>
            </a:r>
            <a:r>
              <a:rPr lang="zh-CN" altLang="en-US" sz="3200" b="1" dirty="0" smtClean="0">
                <a:latin typeface="宋体" pitchFamily="2" charset="-122"/>
                <a:cs typeface="Times New Roman" panose="02020603050405020304" pitchFamily="18" charset="0"/>
              </a:rPr>
              <a:t>局变量的值变为</a:t>
            </a:r>
            <a:r>
              <a:rPr lang="en-US" altLang="zh-CN" sz="3200" b="1" dirty="0" smtClean="0">
                <a:latin typeface="宋体" pitchFamily="2" charset="-122"/>
                <a:cs typeface="Times New Roman" panose="02020603050405020304" pitchFamily="18" charset="0"/>
              </a:rPr>
              <a:t>0</a:t>
            </a:r>
            <a:r>
              <a:rPr lang="zh-CN" altLang="en-US" sz="3200" b="1" dirty="0" smtClean="0">
                <a:latin typeface="宋体" pitchFamily="2" charset="-122"/>
                <a:cs typeface="Times New Roman" panose="02020603050405020304" pitchFamily="18" charset="0"/>
              </a:rPr>
              <a:t>。</a:t>
            </a:r>
            <a:endParaRPr lang="en-US" altLang="zh-CN" sz="3200" b="1" dirty="0">
              <a:latin typeface="宋体"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6275263"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2</a:t>
            </a:r>
            <a:r>
              <a:rPr lang="zh-CN" altLang="zh-CN" sz="4000" dirty="0">
                <a:solidFill>
                  <a:srgbClr val="1353A2"/>
                </a:solidFill>
                <a:latin typeface="微软雅黑" panose="020B0503020204020204" pitchFamily="34" charset="-122"/>
                <a:ea typeface="微软雅黑" panose="020B0503020204020204" pitchFamily="34" charset="-122"/>
              </a:rPr>
              <a:t>：学生信息管理系统</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anose="020B0503020204020204" pitchFamily="34" charset="-122"/>
                <a:ea typeface="微软雅黑" panose="020B0503020204020204" pitchFamily="34" charset="-122"/>
              </a:rPr>
              <a:t>学生信息管理系</a:t>
            </a:r>
            <a:r>
              <a:rPr lang="zh-CN" altLang="zh-CN" sz="4000" dirty="0" smtClean="0">
                <a:latin typeface="微软雅黑" panose="020B0503020204020204" pitchFamily="34" charset="-122"/>
                <a:ea typeface="微软雅黑" panose="020B0503020204020204" pitchFamily="34" charset="-122"/>
              </a:rPr>
              <a:t>统具</a:t>
            </a:r>
            <a:r>
              <a:rPr lang="zh-CN" altLang="zh-CN" sz="4000" dirty="0">
                <a:latin typeface="微软雅黑" panose="020B0503020204020204" pitchFamily="34" charset="-122"/>
                <a:ea typeface="微软雅黑" panose="020B0503020204020204" pitchFamily="34" charset="-122"/>
              </a:rPr>
              <a:t>备学生信息的查找、修改、增加和删除功能，利用该系统可实现学生信息管理的电子化，提高信息管理效率。</a:t>
            </a:r>
            <a:endParaRPr lang="zh-CN" altLang="zh-CN" sz="4000" dirty="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60643" y="3629124"/>
            <a:ext cx="3523829" cy="282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3" y="262937"/>
            <a:ext cx="6275263"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2</a:t>
            </a:r>
            <a:r>
              <a:rPr lang="zh-CN" altLang="zh-CN" sz="4000" dirty="0">
                <a:solidFill>
                  <a:srgbClr val="1353A2"/>
                </a:solidFill>
                <a:latin typeface="微软雅黑" panose="020B0503020204020204" pitchFamily="34" charset="-122"/>
                <a:ea typeface="微软雅黑" panose="020B0503020204020204" pitchFamily="34" charset="-122"/>
              </a:rPr>
              <a:t>：学生信息管理系统</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1027" t="9142" r="20624" b="10401"/>
          <a:stretch>
            <a:fillRect/>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
          <p:cNvSpPr>
            <a:spLocks noChangeArrowheads="1"/>
          </p:cNvSpPr>
          <p:nvPr/>
        </p:nvSpPr>
        <p:spPr bwMode="auto">
          <a:xfrm>
            <a:off x="2463027" y="3000164"/>
            <a:ext cx="6860377" cy="150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anose="020B0503020204020204" pitchFamily="34" charset="-122"/>
                <a:ea typeface="微软雅黑" panose="020B0503020204020204" pitchFamily="34" charset="-122"/>
              </a:rPr>
              <a:t>本实例要求编写程序，实现学生信息管理系统。</a:t>
            </a:r>
            <a:endParaRPr lang="zh-CN"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813969"/>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05    </a:t>
            </a:r>
            <a:r>
              <a:rPr lang="en-US" altLang="zh-CN" sz="2800" dirty="0" smtClean="0">
                <a:solidFill>
                  <a:srgbClr val="595959"/>
                </a:solidFill>
                <a:latin typeface="Impact" panose="020B0806030902050204" pitchFamily="34" charset="0"/>
                <a:ea typeface="微软雅黑" panose="020B0503020204020204" pitchFamily="34" charset="-122"/>
              </a:rPr>
              <a:t>Python</a:t>
            </a:r>
            <a:r>
              <a:rPr lang="zh-CN" altLang="zh-CN" sz="2800" dirty="0">
                <a:solidFill>
                  <a:srgbClr val="595959"/>
                </a:solidFill>
                <a:latin typeface="Impact" panose="020B0806030902050204" pitchFamily="34" charset="0"/>
                <a:ea typeface="微软雅黑" panose="020B0503020204020204" pitchFamily="34" charset="-122"/>
              </a:rPr>
              <a:t>常用内置函数</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01    </a:t>
            </a:r>
            <a:r>
              <a:rPr lang="zh-CN" altLang="zh-CN" sz="2800" dirty="0">
                <a:solidFill>
                  <a:srgbClr val="595959"/>
                </a:solidFill>
                <a:latin typeface="Impact" panose="020B0806030902050204" pitchFamily="34" charset="0"/>
                <a:ea typeface="微软雅黑" panose="020B0503020204020204" pitchFamily="34" charset="-122"/>
              </a:rPr>
              <a:t>函数的定义与调用</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02   </a:t>
            </a:r>
            <a:r>
              <a:rPr lang="zh-CN" altLang="zh-CN" sz="2800" dirty="0">
                <a:solidFill>
                  <a:srgbClr val="595959"/>
                </a:solidFill>
                <a:latin typeface="Impact" panose="020B0806030902050204" pitchFamily="34" charset="0"/>
                <a:ea typeface="微软雅黑" panose="020B0503020204020204" pitchFamily="34" charset="-122"/>
              </a:rPr>
              <a:t>函数的参数传递</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03    </a:t>
            </a:r>
            <a:r>
              <a:rPr lang="zh-CN" altLang="zh-CN" sz="2800" dirty="0">
                <a:solidFill>
                  <a:srgbClr val="595959"/>
                </a:solidFill>
                <a:latin typeface="Impact" panose="020B0806030902050204" pitchFamily="34" charset="0"/>
                <a:ea typeface="微软雅黑" panose="020B0503020204020204" pitchFamily="34" charset="-122"/>
              </a:rPr>
              <a:t>变量作用域</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04    </a:t>
            </a:r>
            <a:r>
              <a:rPr lang="zh-CN" altLang="zh-CN" sz="2800" dirty="0" smtClean="0">
                <a:solidFill>
                  <a:schemeClr val="bg1"/>
                </a:solidFill>
                <a:latin typeface="Impact" panose="020B0806030902050204" pitchFamily="34" charset="0"/>
                <a:ea typeface="微软雅黑" panose="020B0503020204020204" pitchFamily="34" charset="-122"/>
              </a:rPr>
              <a:t>函</a:t>
            </a:r>
            <a:r>
              <a:rPr lang="zh-CN" altLang="zh-CN" sz="2800" dirty="0">
                <a:solidFill>
                  <a:schemeClr val="bg1"/>
                </a:solidFill>
                <a:latin typeface="Impact" panose="020B0806030902050204" pitchFamily="34" charset="0"/>
                <a:ea typeface="微软雅黑" panose="020B0503020204020204" pitchFamily="34" charset="-122"/>
              </a:rPr>
              <a:t>数的特殊形式</a:t>
            </a:r>
            <a:endParaRPr lang="zh-CN" altLang="en-US" sz="2800" dirty="0">
              <a:solidFill>
                <a:schemeClr val="bg1"/>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匿名函数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3" name="矩形 2"/>
          <p:cNvSpPr>
            <a:spLocks noChangeArrowheads="1"/>
          </p:cNvSpPr>
          <p:nvPr/>
        </p:nvSpPr>
        <p:spPr bwMode="auto">
          <a:xfrm>
            <a:off x="577849" y="1320800"/>
            <a:ext cx="11234399" cy="223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anose="020B0503020204020204" pitchFamily="34" charset="-122"/>
                <a:ea typeface="微软雅黑" panose="020B0503020204020204" pitchFamily="34" charset="-122"/>
              </a:rPr>
              <a:t>匿名函数是</a:t>
            </a:r>
            <a:r>
              <a:rPr lang="zh-CN" altLang="zh-CN" sz="4000" dirty="0">
                <a:solidFill>
                  <a:srgbClr val="FF0000"/>
                </a:solidFill>
                <a:latin typeface="微软雅黑" panose="020B0503020204020204" pitchFamily="34" charset="-122"/>
                <a:ea typeface="微软雅黑" panose="020B0503020204020204" pitchFamily="34" charset="-122"/>
              </a:rPr>
              <a:t>无需函数名标识</a:t>
            </a:r>
            <a:r>
              <a:rPr lang="zh-CN" altLang="zh-CN" sz="4000" dirty="0">
                <a:latin typeface="微软雅黑" panose="020B0503020204020204" pitchFamily="34" charset="-122"/>
                <a:ea typeface="微软雅黑" panose="020B0503020204020204" pitchFamily="34" charset="-122"/>
              </a:rPr>
              <a:t>的函数，它的函数体只能是单个表达式。</a:t>
            </a:r>
            <a:r>
              <a:rPr lang="en-US" altLang="zh-CN" sz="4000" dirty="0">
                <a:latin typeface="微软雅黑" panose="020B0503020204020204" pitchFamily="34" charset="-122"/>
                <a:ea typeface="微软雅黑" panose="020B0503020204020204" pitchFamily="34" charset="-122"/>
              </a:rPr>
              <a:t>Python</a:t>
            </a:r>
            <a:r>
              <a:rPr lang="zh-CN" altLang="zh-CN" sz="4000" dirty="0">
                <a:latin typeface="微软雅黑" panose="020B0503020204020204" pitchFamily="34" charset="-122"/>
                <a:ea typeface="微软雅黑" panose="020B0503020204020204" pitchFamily="34" charset="-122"/>
              </a:rPr>
              <a:t>中使用关键字</a:t>
            </a:r>
            <a:r>
              <a:rPr lang="en-US" altLang="zh-CN" sz="4000" dirty="0">
                <a:latin typeface="微软雅黑" panose="020B0503020204020204" pitchFamily="34" charset="-122"/>
                <a:ea typeface="微软雅黑" panose="020B0503020204020204" pitchFamily="34" charset="-122"/>
              </a:rPr>
              <a:t>lambda</a:t>
            </a:r>
            <a:r>
              <a:rPr lang="zh-CN" altLang="zh-CN" sz="4000" dirty="0">
                <a:latin typeface="微软雅黑" panose="020B0503020204020204" pitchFamily="34" charset="-122"/>
                <a:ea typeface="微软雅黑" panose="020B0503020204020204" pitchFamily="34" charset="-122"/>
              </a:rPr>
              <a:t>定义匿名函</a:t>
            </a:r>
            <a:r>
              <a:rPr lang="zh-CN" altLang="zh-CN" sz="4000" dirty="0" smtClean="0">
                <a:latin typeface="微软雅黑" panose="020B0503020204020204" pitchFamily="34" charset="-122"/>
                <a:ea typeface="微软雅黑" panose="020B0503020204020204" pitchFamily="34" charset="-122"/>
              </a:rPr>
              <a:t>数</a:t>
            </a:r>
            <a:r>
              <a:rPr lang="zh-CN" altLang="en-US" sz="4000" dirty="0" smtClean="0">
                <a:latin typeface="微软雅黑" panose="020B0503020204020204" pitchFamily="34" charset="-122"/>
                <a:ea typeface="微软雅黑" panose="020B0503020204020204" pitchFamily="34" charset="-122"/>
              </a:rPr>
              <a:t>。</a:t>
            </a:r>
            <a:endParaRPr lang="zh-CN" altLang="zh-CN" sz="4000"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1426845" y="3719195"/>
            <a:ext cx="9448800" cy="1112520"/>
            <a:chOff x="2247" y="5857"/>
            <a:chExt cx="14880" cy="1752"/>
          </a:xfrm>
        </p:grpSpPr>
        <p:sp>
          <p:nvSpPr>
            <p:cNvPr id="4" name="矩形 3"/>
            <p:cNvSpPr/>
            <p:nvPr/>
          </p:nvSpPr>
          <p:spPr>
            <a:xfrm>
              <a:off x="2247" y="5857"/>
              <a:ext cx="14880" cy="175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5" name="文本框 2"/>
            <p:cNvSpPr txBox="1">
              <a:spLocks noChangeArrowheads="1"/>
            </p:cNvSpPr>
            <p:nvPr/>
          </p:nvSpPr>
          <p:spPr bwMode="auto">
            <a:xfrm>
              <a:off x="4249" y="6272"/>
              <a:ext cx="10877"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3200" dirty="0">
                  <a:latin typeface="Times New Roman" panose="02020603050405020304" pitchFamily="18" charset="0"/>
                </a:rPr>
                <a:t>lambda [arg1 [,arg2,.....argn]]:expression</a:t>
              </a:r>
              <a:endParaRPr lang="zh-CN" altLang="zh-CN" sz="3200" dirty="0">
                <a:latin typeface="Times New Roman" panose="02020603050405020304" pitchFamily="18" charset="0"/>
              </a:endParaRPr>
            </a:p>
          </p:txBody>
        </p:sp>
      </p:grpSp>
      <p:sp>
        <p:nvSpPr>
          <p:cNvPr id="6" name="矩形 5"/>
          <p:cNvSpPr/>
          <p:nvPr/>
        </p:nvSpPr>
        <p:spPr>
          <a:xfrm>
            <a:off x="1427018" y="4867111"/>
            <a:ext cx="9448800" cy="1077218"/>
          </a:xfrm>
          <a:prstGeom prst="rect">
            <a:avLst/>
          </a:prstGeom>
        </p:spPr>
        <p:txBody>
          <a:bodyPr wrap="square">
            <a:spAutoFit/>
          </a:bodyPr>
          <a:lstStyle/>
          <a:p>
            <a:r>
              <a:rPr lang="en-US" altLang="zh-CN" sz="3200" dirty="0">
                <a:latin typeface="楷体" panose="02010609060101010101" pitchFamily="49" charset="-122"/>
                <a:ea typeface="楷体" panose="02010609060101010101" pitchFamily="49" charset="-122"/>
                <a:cs typeface="Times New Roman" panose="02020603050405020304" pitchFamily="18" charset="0"/>
              </a:rPr>
              <a:t>[arg1 [,arg2,.....argn]]</a:t>
            </a:r>
            <a:r>
              <a:rPr lang="zh-CN" altLang="zh-CN" sz="3200" dirty="0">
                <a:latin typeface="楷体" panose="02010609060101010101" pitchFamily="49" charset="-122"/>
                <a:ea typeface="楷体" panose="02010609060101010101" pitchFamily="49" charset="-122"/>
                <a:cs typeface="Times New Roman" panose="02020603050405020304" pitchFamily="18" charset="0"/>
              </a:rPr>
              <a:t>表示匿名函数的参数，</a:t>
            </a:r>
            <a:r>
              <a:rPr lang="en-US" altLang="zh-CN" sz="3200" dirty="0">
                <a:latin typeface="楷体" panose="02010609060101010101" pitchFamily="49" charset="-122"/>
                <a:ea typeface="楷体" panose="02010609060101010101" pitchFamily="49" charset="-122"/>
                <a:cs typeface="Times New Roman" panose="02020603050405020304" pitchFamily="18" charset="0"/>
              </a:rPr>
              <a:t>expression</a:t>
            </a:r>
            <a:r>
              <a:rPr lang="zh-CN" altLang="zh-CN" sz="3200" dirty="0">
                <a:latin typeface="楷体" panose="02010609060101010101" pitchFamily="49" charset="-122"/>
                <a:ea typeface="楷体" panose="02010609060101010101" pitchFamily="49" charset="-122"/>
                <a:cs typeface="Times New Roman" panose="02020603050405020304" pitchFamily="18" charset="0"/>
              </a:rPr>
              <a:t>是一个表达式</a:t>
            </a:r>
            <a:r>
              <a:rPr lang="zh-CN" altLang="en-US" sz="32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3200" dirty="0">
              <a:latin typeface="楷体" panose="02010609060101010101" pitchFamily="49" charset="-122"/>
              <a:ea typeface="楷体" panose="02010609060101010101" pitchFamily="49" charset="-122"/>
              <a:cs typeface="Times New Roman" panose="02020603050405020304" pitchFamily="18" charset="0"/>
            </a:endParaRPr>
          </a:p>
        </p:txBody>
      </p:sp>
      <p:cxnSp>
        <p:nvCxnSpPr>
          <p:cNvPr id="8" name="直接连接符 7"/>
          <p:cNvCxnSpPr/>
          <p:nvPr/>
        </p:nvCxnSpPr>
        <p:spPr>
          <a:xfrm>
            <a:off x="4141470" y="4654550"/>
            <a:ext cx="3387090" cy="0"/>
          </a:xfrm>
          <a:prstGeom prst="line">
            <a:avLst/>
          </a:prstGeom>
          <a:ln w="22225" cap="flat" cmpd="sng">
            <a:solidFill>
              <a:srgbClr val="FF0000"/>
            </a:solidFill>
            <a:prstDash val="solid"/>
            <a:miter lim="800000"/>
            <a:headEnd type="none"/>
            <a:tailEnd type="none"/>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匿名函数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5" name="矩形 14"/>
          <p:cNvSpPr>
            <a:spLocks noChangeArrowheads="1"/>
          </p:cNvSpPr>
          <p:nvPr/>
        </p:nvSpPr>
        <p:spPr bwMode="auto">
          <a:xfrm>
            <a:off x="577849" y="1320800"/>
            <a:ext cx="11234399"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匿名函数与普通函数主要有以下不同：</a:t>
            </a:r>
            <a:endParaRPr lang="zh-CN" altLang="zh-CN" sz="4400" dirty="0">
              <a:latin typeface="微软雅黑" panose="020B0503020204020204" pitchFamily="34" charset="-122"/>
              <a:ea typeface="微软雅黑" panose="020B0503020204020204" pitchFamily="34" charset="-122"/>
            </a:endParaRPr>
          </a:p>
        </p:txBody>
      </p:sp>
      <p:graphicFrame>
        <p:nvGraphicFramePr>
          <p:cNvPr id="16" name="表格 15"/>
          <p:cNvGraphicFramePr>
            <a:graphicFrameLocks noGrp="1"/>
          </p:cNvGraphicFramePr>
          <p:nvPr/>
        </p:nvGraphicFramePr>
        <p:xfrm>
          <a:off x="1968135" y="2645447"/>
          <a:ext cx="8453826" cy="3201170"/>
        </p:xfrm>
        <a:graphic>
          <a:graphicData uri="http://schemas.openxmlformats.org/drawingml/2006/table">
            <a:tbl>
              <a:tblPr firstRow="1" bandRow="1">
                <a:tableStyleId>{2D5ABB26-0587-4C30-8999-92F81FD0307C}</a:tableStyleId>
              </a:tblPr>
              <a:tblGrid>
                <a:gridCol w="4226913"/>
                <a:gridCol w="4226913"/>
              </a:tblGrid>
              <a:tr h="640234">
                <a:tc>
                  <a:txBody>
                    <a:bodyPr/>
                    <a:lstStyle/>
                    <a:p>
                      <a:pPr algn="ctr"/>
                      <a:r>
                        <a:rPr lang="zh-CN" altLang="en-US" sz="2800" b="1" dirty="0" smtClean="0">
                          <a:solidFill>
                            <a:schemeClr val="tx1"/>
                          </a:solidFill>
                          <a:latin typeface="宋体" pitchFamily="2" charset="-122"/>
                          <a:ea typeface="宋体" pitchFamily="2" charset="-122"/>
                        </a:rPr>
                        <a:t>普通函数</a:t>
                      </a:r>
                      <a:endParaRPr lang="zh-CN" altLang="en-US" sz="2800" b="1" dirty="0">
                        <a:solidFill>
                          <a:schemeClr val="tx1"/>
                        </a:solidFill>
                        <a:latin typeface="宋体" pitchFamily="2" charset="-122"/>
                        <a:ea typeface="宋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zh-CN" altLang="en-US" sz="2800" b="1" dirty="0" smtClean="0">
                          <a:solidFill>
                            <a:schemeClr val="tx1"/>
                          </a:solidFill>
                          <a:latin typeface="宋体" pitchFamily="2" charset="-122"/>
                          <a:ea typeface="宋体" pitchFamily="2" charset="-122"/>
                        </a:rPr>
                        <a:t>匿名函数</a:t>
                      </a:r>
                      <a:endParaRPr lang="zh-CN" altLang="en-US" sz="2800" b="1" dirty="0">
                        <a:solidFill>
                          <a:schemeClr val="tx1"/>
                        </a:solidFill>
                        <a:latin typeface="宋体" pitchFamily="2" charset="-122"/>
                        <a:ea typeface="宋体"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640234">
                <a:tc>
                  <a:txBody>
                    <a:bodyPr/>
                    <a:lstStyle/>
                    <a:p>
                      <a:pPr marL="0" algn="ctr" defTabSz="914400" rtl="0" eaLnBrk="1" latinLnBrk="0" hangingPunct="1"/>
                      <a:r>
                        <a:rPr lang="zh-CN" altLang="en-US" sz="2400" kern="1200" dirty="0" smtClean="0">
                          <a:solidFill>
                            <a:schemeClr val="tx1"/>
                          </a:solidFill>
                          <a:effectLst/>
                          <a:latin typeface="楷体" panose="02010609060101010101" pitchFamily="49" charset="-122"/>
                          <a:ea typeface="楷体" panose="02010609060101010101" pitchFamily="49" charset="-122"/>
                          <a:cs typeface="+mn-cs"/>
                        </a:rPr>
                        <a:t>需要</a:t>
                      </a:r>
                      <a:r>
                        <a:rPr lang="zh-CN" altLang="zh-CN" sz="2400" kern="1200" dirty="0" smtClean="0">
                          <a:solidFill>
                            <a:schemeClr val="tx1"/>
                          </a:solidFill>
                          <a:effectLst/>
                          <a:latin typeface="楷体" panose="02010609060101010101" pitchFamily="49" charset="-122"/>
                          <a:ea typeface="楷体" panose="02010609060101010101" pitchFamily="49" charset="-122"/>
                          <a:cs typeface="+mn-cs"/>
                        </a:rPr>
                        <a:t>使用函数名进行标识</a:t>
                      </a:r>
                      <a:endParaRPr lang="zh-CN" altLang="en-US" sz="2400" kern="1200" dirty="0">
                        <a:solidFill>
                          <a:schemeClr val="tx1"/>
                        </a:solidFill>
                        <a:effectLst/>
                        <a:latin typeface="楷体" panose="02010609060101010101" pitchFamily="49" charset="-122"/>
                        <a:ea typeface="楷体" panose="02010609060101010101"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400" kern="1200" dirty="0" smtClean="0">
                          <a:solidFill>
                            <a:schemeClr val="tx1"/>
                          </a:solidFill>
                          <a:effectLst/>
                          <a:latin typeface="楷体" panose="02010609060101010101" pitchFamily="49" charset="-122"/>
                          <a:ea typeface="楷体" panose="02010609060101010101" pitchFamily="49" charset="-122"/>
                          <a:cs typeface="+mn-cs"/>
                        </a:rPr>
                        <a:t>无需</a:t>
                      </a:r>
                      <a:r>
                        <a:rPr lang="zh-CN" altLang="zh-CN" sz="2400" kern="1200" dirty="0" smtClean="0">
                          <a:solidFill>
                            <a:schemeClr val="tx1"/>
                          </a:solidFill>
                          <a:effectLst/>
                          <a:latin typeface="楷体" panose="02010609060101010101" pitchFamily="49" charset="-122"/>
                          <a:ea typeface="楷体" panose="02010609060101010101" pitchFamily="49" charset="-122"/>
                          <a:cs typeface="+mn-cs"/>
                        </a:rPr>
                        <a:t>使用函数名进行标识</a:t>
                      </a:r>
                      <a:endParaRPr lang="zh-CN" altLang="en-US" sz="2400" kern="1200" dirty="0" smtClean="0">
                        <a:solidFill>
                          <a:schemeClr val="tx1"/>
                        </a:solidFill>
                        <a:effectLst/>
                        <a:latin typeface="楷体" panose="02010609060101010101" pitchFamily="49" charset="-122"/>
                        <a:ea typeface="楷体" panose="02010609060101010101"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234">
                <a:tc>
                  <a:txBody>
                    <a:bodyPr/>
                    <a:lstStyle/>
                    <a:p>
                      <a:pPr marL="0" algn="ctr" defTabSz="914400" rtl="0" eaLnBrk="1" latinLnBrk="0" hangingPunct="1"/>
                      <a:r>
                        <a:rPr lang="zh-CN" altLang="zh-CN" sz="2400" kern="1200" dirty="0" smtClean="0">
                          <a:solidFill>
                            <a:schemeClr val="tx1"/>
                          </a:solidFill>
                          <a:effectLst/>
                          <a:latin typeface="楷体" panose="02010609060101010101" pitchFamily="49" charset="-122"/>
                          <a:ea typeface="楷体" panose="02010609060101010101" pitchFamily="49" charset="-122"/>
                          <a:cs typeface="+mn-cs"/>
                        </a:rPr>
                        <a:t>函数体中可以有多条语句</a:t>
                      </a:r>
                      <a:endParaRPr lang="zh-CN" altLang="en-US" sz="2400" kern="1200" dirty="0">
                        <a:solidFill>
                          <a:schemeClr val="tx1"/>
                        </a:solidFill>
                        <a:effectLst/>
                        <a:latin typeface="楷体" panose="02010609060101010101" pitchFamily="49" charset="-122"/>
                        <a:ea typeface="楷体" panose="02010609060101010101"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2400" kern="1200" dirty="0" smtClean="0">
                          <a:solidFill>
                            <a:schemeClr val="tx1"/>
                          </a:solidFill>
                          <a:effectLst/>
                          <a:latin typeface="楷体" panose="02010609060101010101" pitchFamily="49" charset="-122"/>
                          <a:ea typeface="楷体" panose="02010609060101010101" pitchFamily="49" charset="-122"/>
                          <a:cs typeface="+mn-cs"/>
                        </a:rPr>
                        <a:t>函数体</a:t>
                      </a:r>
                      <a:r>
                        <a:rPr lang="zh-CN" altLang="zh-CN" sz="2400" kern="1200" dirty="0" smtClean="0">
                          <a:solidFill>
                            <a:schemeClr val="tx1"/>
                          </a:solidFill>
                          <a:effectLst/>
                          <a:latin typeface="楷体" panose="02010609060101010101" pitchFamily="49" charset="-122"/>
                          <a:ea typeface="楷体" panose="02010609060101010101" pitchFamily="49" charset="-122"/>
                          <a:cs typeface="+mn-cs"/>
                        </a:rPr>
                        <a:t>只能是一个表达式</a:t>
                      </a:r>
                      <a:endParaRPr lang="zh-CN" altLang="en-US" sz="2400" kern="1200" dirty="0">
                        <a:solidFill>
                          <a:schemeClr val="tx1"/>
                        </a:solidFill>
                        <a:effectLst/>
                        <a:latin typeface="楷体" panose="02010609060101010101" pitchFamily="49" charset="-122"/>
                        <a:ea typeface="楷体" panose="02010609060101010101"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234">
                <a:tc>
                  <a:txBody>
                    <a:bodyPr/>
                    <a:lstStyle/>
                    <a:p>
                      <a:pPr marL="0" algn="ctr" defTabSz="914400" rtl="0" eaLnBrk="1" latinLnBrk="0" hangingPunct="1"/>
                      <a:r>
                        <a:rPr lang="zh-CN" altLang="zh-CN" sz="2400" kern="1200" dirty="0" smtClean="0">
                          <a:solidFill>
                            <a:schemeClr val="tx1"/>
                          </a:solidFill>
                          <a:effectLst/>
                          <a:latin typeface="楷体" panose="02010609060101010101" pitchFamily="49" charset="-122"/>
                          <a:ea typeface="楷体" panose="02010609060101010101" pitchFamily="49" charset="-122"/>
                          <a:cs typeface="+mn-cs"/>
                        </a:rPr>
                        <a:t>可以实现比较复杂的功能</a:t>
                      </a:r>
                      <a:endParaRPr lang="zh-CN" altLang="en-US" sz="2400" kern="1200" dirty="0">
                        <a:solidFill>
                          <a:schemeClr val="tx1"/>
                        </a:solidFill>
                        <a:effectLst/>
                        <a:latin typeface="楷体" panose="02010609060101010101" pitchFamily="49" charset="-122"/>
                        <a:ea typeface="楷体" panose="02010609060101010101"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zh-CN" sz="2400" kern="1200" dirty="0" smtClean="0">
                          <a:solidFill>
                            <a:schemeClr val="tx1"/>
                          </a:solidFill>
                          <a:effectLst/>
                          <a:latin typeface="楷体" panose="02010609060101010101" pitchFamily="49" charset="-122"/>
                          <a:ea typeface="楷体" panose="02010609060101010101" pitchFamily="49" charset="-122"/>
                          <a:cs typeface="+mn-cs"/>
                        </a:rPr>
                        <a:t>只能实现比较单一的功能</a:t>
                      </a:r>
                      <a:endParaRPr lang="zh-CN" altLang="en-US" sz="2400" kern="1200" dirty="0">
                        <a:solidFill>
                          <a:schemeClr val="tx1"/>
                        </a:solidFill>
                        <a:effectLst/>
                        <a:latin typeface="楷体" panose="02010609060101010101" pitchFamily="49" charset="-122"/>
                        <a:ea typeface="楷体" panose="02010609060101010101"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40234">
                <a:tc>
                  <a:txBody>
                    <a:bodyPr/>
                    <a:lstStyle/>
                    <a:p>
                      <a:pPr marL="0" algn="ctr" defTabSz="914400" rtl="0" eaLnBrk="1" latinLnBrk="0" hangingPunct="1"/>
                      <a:r>
                        <a:rPr lang="zh-CN" altLang="zh-CN" sz="2400" kern="1200" dirty="0" smtClean="0">
                          <a:solidFill>
                            <a:schemeClr val="tx1"/>
                          </a:solidFill>
                          <a:effectLst/>
                          <a:latin typeface="楷体" panose="02010609060101010101" pitchFamily="49" charset="-122"/>
                          <a:ea typeface="楷体" panose="02010609060101010101" pitchFamily="49" charset="-122"/>
                          <a:cs typeface="+mn-cs"/>
                        </a:rPr>
                        <a:t>可以被其它程序使用</a:t>
                      </a:r>
                      <a:endParaRPr lang="zh-CN" altLang="en-US" sz="2400" kern="1200" dirty="0">
                        <a:solidFill>
                          <a:schemeClr val="tx1"/>
                        </a:solidFill>
                        <a:effectLst/>
                        <a:latin typeface="楷体" panose="02010609060101010101" pitchFamily="49" charset="-122"/>
                        <a:ea typeface="楷体" panose="02010609060101010101"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zh-CN" sz="2400" kern="1200" dirty="0" smtClean="0">
                          <a:solidFill>
                            <a:schemeClr val="tx1"/>
                          </a:solidFill>
                          <a:effectLst/>
                          <a:latin typeface="楷体" panose="02010609060101010101" pitchFamily="49" charset="-122"/>
                          <a:ea typeface="楷体" panose="02010609060101010101" pitchFamily="49" charset="-122"/>
                          <a:cs typeface="+mn-cs"/>
                        </a:rPr>
                        <a:t>不能被其它程序使用</a:t>
                      </a:r>
                      <a:endParaRPr lang="zh-CN" altLang="en-US" sz="2400" kern="1200" dirty="0">
                        <a:solidFill>
                          <a:schemeClr val="tx1"/>
                        </a:solidFill>
                        <a:effectLst/>
                        <a:latin typeface="楷体" panose="02010609060101010101" pitchFamily="49" charset="-122"/>
                        <a:ea typeface="楷体" panose="02010609060101010101" pitchFamily="49"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 name="图片 2" descr="1e024d71e820d11efba1b49ac52f947d"/>
          <p:cNvPicPr>
            <a:picLocks noChangeAspect="1"/>
          </p:cNvPicPr>
          <p:nvPr/>
        </p:nvPicPr>
        <p:blipFill>
          <a:blip r:embed="rId1"/>
          <a:stretch>
            <a:fillRect/>
          </a:stretch>
        </p:blipFill>
        <p:spPr>
          <a:xfrm>
            <a:off x="2280285" y="4021455"/>
            <a:ext cx="3453130" cy="414655"/>
          </a:xfrm>
          <a:prstGeom prst="rect">
            <a:avLst/>
          </a:prstGeom>
        </p:spPr>
      </p:pic>
      <p:pic>
        <p:nvPicPr>
          <p:cNvPr id="4" name="图片 3" descr="1e024d71e820d11efba1b49ac52f947d"/>
          <p:cNvPicPr>
            <a:picLocks noChangeAspect="1"/>
          </p:cNvPicPr>
          <p:nvPr/>
        </p:nvPicPr>
        <p:blipFill>
          <a:blip r:embed="rId1"/>
          <a:stretch>
            <a:fillRect/>
          </a:stretch>
        </p:blipFill>
        <p:spPr>
          <a:xfrm>
            <a:off x="6536690" y="4021455"/>
            <a:ext cx="3453130" cy="414655"/>
          </a:xfrm>
          <a:prstGeom prst="rect">
            <a:avLst/>
          </a:prstGeom>
        </p:spPr>
      </p:pic>
      <p:pic>
        <p:nvPicPr>
          <p:cNvPr id="5" name="图片 4" descr="1e024d71e820d11efba1b49ac52f947d"/>
          <p:cNvPicPr>
            <a:picLocks noChangeAspect="1"/>
          </p:cNvPicPr>
          <p:nvPr/>
        </p:nvPicPr>
        <p:blipFill>
          <a:blip r:embed="rId1"/>
          <a:stretch>
            <a:fillRect/>
          </a:stretch>
        </p:blipFill>
        <p:spPr>
          <a:xfrm>
            <a:off x="6536690" y="4680585"/>
            <a:ext cx="3453130" cy="414655"/>
          </a:xfrm>
          <a:prstGeom prst="rect">
            <a:avLst/>
          </a:prstGeom>
        </p:spPr>
      </p:pic>
      <p:pic>
        <p:nvPicPr>
          <p:cNvPr id="6" name="图片 5" descr="1e024d71e820d11efba1b49ac52f947d"/>
          <p:cNvPicPr>
            <a:picLocks noChangeAspect="1"/>
          </p:cNvPicPr>
          <p:nvPr/>
        </p:nvPicPr>
        <p:blipFill>
          <a:blip r:embed="rId1"/>
          <a:stretch>
            <a:fillRect/>
          </a:stretch>
        </p:blipFill>
        <p:spPr>
          <a:xfrm>
            <a:off x="6663690" y="5339715"/>
            <a:ext cx="3453130" cy="414655"/>
          </a:xfrm>
          <a:prstGeom prst="rect">
            <a:avLst/>
          </a:prstGeom>
        </p:spPr>
      </p:pic>
      <p:pic>
        <p:nvPicPr>
          <p:cNvPr id="7" name="图片 6" descr="1e024d71e820d11efba1b49ac52f947d"/>
          <p:cNvPicPr>
            <a:picLocks noChangeAspect="1"/>
          </p:cNvPicPr>
          <p:nvPr/>
        </p:nvPicPr>
        <p:blipFill>
          <a:blip r:embed="rId1"/>
          <a:stretch>
            <a:fillRect/>
          </a:stretch>
        </p:blipFill>
        <p:spPr>
          <a:xfrm>
            <a:off x="2386965" y="4680585"/>
            <a:ext cx="3453130" cy="414655"/>
          </a:xfrm>
          <a:prstGeom prst="rect">
            <a:avLst/>
          </a:prstGeom>
        </p:spPr>
      </p:pic>
      <p:pic>
        <p:nvPicPr>
          <p:cNvPr id="8" name="图片 7" descr="1e024d71e820d11efba1b49ac52f947d"/>
          <p:cNvPicPr>
            <a:picLocks noChangeAspect="1"/>
          </p:cNvPicPr>
          <p:nvPr/>
        </p:nvPicPr>
        <p:blipFill>
          <a:blip r:embed="rId1"/>
          <a:stretch>
            <a:fillRect/>
          </a:stretch>
        </p:blipFill>
        <p:spPr>
          <a:xfrm>
            <a:off x="2494915" y="5339715"/>
            <a:ext cx="3453130" cy="4146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nodeType="clickEffect">
                                  <p:stCondLst>
                                    <p:cond delay="0"/>
                                  </p:stCondLst>
                                  <p:childTnLst>
                                    <p:animEffect transition="out" filter="blinds(horizontal)">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3" presetClass="exit" presetSubtype="10" fill="hold" nodeType="withEffect">
                                  <p:stCondLst>
                                    <p:cond delay="0"/>
                                  </p:stCondLst>
                                  <p:childTnLst>
                                    <p:animEffect transition="out" filter="blinds(horizontal)">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匿名函数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5" name="矩形 14"/>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为了方便使用匿名函数，应使用变量记录这个函</a:t>
            </a:r>
            <a:r>
              <a:rPr lang="zh-CN" altLang="zh-CN" sz="4400" dirty="0" smtClean="0">
                <a:latin typeface="微软雅黑" panose="020B0503020204020204" pitchFamily="34" charset="-122"/>
                <a:ea typeface="微软雅黑" panose="020B0503020204020204" pitchFamily="34" charset="-122"/>
              </a:rPr>
              <a:t>数</a:t>
            </a:r>
            <a:r>
              <a:rPr lang="zh-CN" altLang="en-US" sz="4400" dirty="0" smtClean="0">
                <a:latin typeface="微软雅黑" panose="020B0503020204020204" pitchFamily="34" charset="-122"/>
                <a:ea typeface="微软雅黑" panose="020B0503020204020204" pitchFamily="34" charset="-122"/>
              </a:rPr>
              <a:t>。</a:t>
            </a:r>
            <a:endParaRPr lang="zh-CN" altLang="zh-CN" sz="4400" dirty="0">
              <a:latin typeface="微软雅黑" panose="020B0503020204020204" pitchFamily="34" charset="-122"/>
              <a:ea typeface="微软雅黑" panose="020B0503020204020204" pitchFamily="34" charset="-122"/>
            </a:endParaRPr>
          </a:p>
        </p:txBody>
      </p:sp>
      <p:sp>
        <p:nvSpPr>
          <p:cNvPr id="5" name="矩形 4"/>
          <p:cNvSpPr/>
          <p:nvPr/>
        </p:nvSpPr>
        <p:spPr>
          <a:xfrm>
            <a:off x="2064326" y="3196477"/>
            <a:ext cx="8063347" cy="154704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6" name="文本框 2"/>
          <p:cNvSpPr txBox="1">
            <a:spLocks noChangeArrowheads="1"/>
          </p:cNvSpPr>
          <p:nvPr/>
        </p:nvSpPr>
        <p:spPr bwMode="auto">
          <a:xfrm>
            <a:off x="3449960" y="3431392"/>
            <a:ext cx="5490176"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3200" dirty="0">
                <a:latin typeface="Times New Roman" panose="02020603050405020304" pitchFamily="18" charset="0"/>
              </a:rPr>
              <a:t>            lambda a, h: (a * h) * 0.5</a:t>
            </a:r>
            <a:endParaRPr lang="zh-CN" altLang="zh-CN" sz="3200" dirty="0">
              <a:latin typeface="Times New Roman" panose="02020603050405020304" pitchFamily="18" charset="0"/>
            </a:endParaRPr>
          </a:p>
          <a:p>
            <a:r>
              <a:rPr lang="en-US" altLang="zh-CN" sz="3200" dirty="0">
                <a:latin typeface="Times New Roman" panose="02020603050405020304" pitchFamily="18" charset="0"/>
              </a:rPr>
              <a:t>print(area(3, 4))</a:t>
            </a:r>
            <a:endParaRPr lang="zh-CN" altLang="zh-CN" sz="3200" dirty="0">
              <a:latin typeface="Times New Roman" panose="02020603050405020304" pitchFamily="18" charset="0"/>
            </a:endParaRPr>
          </a:p>
        </p:txBody>
      </p:sp>
      <p:sp>
        <p:nvSpPr>
          <p:cNvPr id="7" name="圆角矩形标注 6"/>
          <p:cNvSpPr/>
          <p:nvPr/>
        </p:nvSpPr>
        <p:spPr>
          <a:xfrm>
            <a:off x="8368990" y="5090065"/>
            <a:ext cx="1924937" cy="929657"/>
          </a:xfrm>
          <a:prstGeom prst="wedgeRoundRectCallout">
            <a:avLst>
              <a:gd name="adj1" fmla="val -173629"/>
              <a:gd name="adj2" fmla="val -117512"/>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FF0000"/>
                </a:solidFill>
                <a:latin typeface="Times New Roman" panose="02020603050405020304" pitchFamily="18" charset="0"/>
                <a:ea typeface="宋体" pitchFamily="2" charset="-122"/>
              </a:rPr>
              <a:t>6.0</a:t>
            </a:r>
            <a:endParaRPr lang="zh-CN" altLang="zh-CN" sz="2800" b="1" dirty="0">
              <a:solidFill>
                <a:srgbClr val="FF0000"/>
              </a:solidFill>
              <a:latin typeface="Times New Roman" panose="02020603050405020304" pitchFamily="18" charset="0"/>
              <a:ea typeface="宋体" pitchFamily="2" charset="-122"/>
            </a:endParaRPr>
          </a:p>
        </p:txBody>
      </p:sp>
      <p:sp>
        <p:nvSpPr>
          <p:cNvPr id="3" name="文本框 2"/>
          <p:cNvSpPr txBox="1"/>
          <p:nvPr/>
        </p:nvSpPr>
        <p:spPr>
          <a:xfrm>
            <a:off x="3449955" y="3431540"/>
            <a:ext cx="1531620" cy="583565"/>
          </a:xfrm>
          <a:prstGeom prst="rect">
            <a:avLst/>
          </a:prstGeom>
          <a:noFill/>
        </p:spPr>
        <p:txBody>
          <a:bodyPr wrap="square" rtlCol="0" anchor="t">
            <a:spAutoFit/>
          </a:bodyPr>
          <a:p>
            <a:r>
              <a:rPr lang="en-US" altLang="zh-CN" sz="3200" dirty="0">
                <a:solidFill>
                  <a:srgbClr val="FF0000"/>
                </a:solidFill>
                <a:latin typeface="Times New Roman" panose="02020603050405020304" pitchFamily="18" charset="0"/>
                <a:sym typeface="+mn-ea"/>
              </a:rPr>
              <a:t>area =</a:t>
            </a:r>
            <a:endParaRPr lang="en-US" altLang="zh-CN" sz="3200" dirty="0">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递归函数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6"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17"/>
          <p:cNvSpPr>
            <a:spLocks noChangeArrowheads="1"/>
          </p:cNvSpPr>
          <p:nvPr/>
        </p:nvSpPr>
        <p:spPr bwMode="auto">
          <a:xfrm>
            <a:off x="4622670" y="2718878"/>
            <a:ext cx="529718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4800" b="1" dirty="0">
                <a:solidFill>
                  <a:srgbClr val="FF0000"/>
                </a:solidFill>
                <a:latin typeface="微软雅黑" panose="020B0503020204020204" pitchFamily="34" charset="-122"/>
                <a:ea typeface="微软雅黑" panose="020B0503020204020204" pitchFamily="34" charset="-122"/>
              </a:rPr>
              <a:t>思</a:t>
            </a:r>
            <a:r>
              <a:rPr lang="zh-CN" altLang="en-US" sz="4800" b="1" dirty="0" smtClean="0">
                <a:solidFill>
                  <a:srgbClr val="FF0000"/>
                </a:solidFill>
                <a:latin typeface="微软雅黑" panose="020B0503020204020204" pitchFamily="34" charset="-122"/>
                <a:ea typeface="微软雅黑" panose="020B0503020204020204" pitchFamily="34" charset="-122"/>
              </a:rPr>
              <a:t>考</a:t>
            </a:r>
            <a:r>
              <a:rPr lang="zh-CN" altLang="en-US" sz="4800" b="1" dirty="0">
                <a:solidFill>
                  <a:srgbClr val="FF0000"/>
                </a:solidFill>
                <a:latin typeface="微软雅黑" panose="020B0503020204020204" pitchFamily="34" charset="-122"/>
                <a:ea typeface="微软雅黑" panose="020B0503020204020204" pitchFamily="34" charset="-122"/>
              </a:rPr>
              <a:t>：</a:t>
            </a:r>
            <a:endParaRPr lang="zh-CN" altLang="en-US" sz="4800" b="1" dirty="0">
              <a:solidFill>
                <a:srgbClr val="FF0000"/>
              </a:solidFill>
              <a:latin typeface="微软雅黑" panose="020B0503020204020204" pitchFamily="34" charset="-122"/>
              <a:ea typeface="微软雅黑" panose="020B0503020204020204" pitchFamily="34" charset="-122"/>
            </a:endParaRPr>
          </a:p>
          <a:p>
            <a:pPr>
              <a:lnSpc>
                <a:spcPts val="6000"/>
              </a:lnSpc>
              <a:spcBef>
                <a:spcPts val="0"/>
              </a:spcBef>
            </a:pPr>
            <a:r>
              <a:rPr lang="zh-CN" altLang="en-US" sz="4800" dirty="0" smtClean="0">
                <a:solidFill>
                  <a:srgbClr val="1353A2"/>
                </a:solidFill>
                <a:latin typeface="微软雅黑" panose="020B0503020204020204" pitchFamily="34" charset="-122"/>
                <a:ea typeface="微软雅黑" panose="020B0503020204020204" pitchFamily="34" charset="-122"/>
              </a:rPr>
              <a:t>什么是</a:t>
            </a:r>
            <a:r>
              <a:rPr lang="zh-CN" altLang="en-US" sz="4800" dirty="0">
                <a:solidFill>
                  <a:srgbClr val="1353A2"/>
                </a:solidFill>
                <a:latin typeface="微软雅黑" panose="020B0503020204020204" pitchFamily="34" charset="-122"/>
                <a:ea typeface="微软雅黑" panose="020B0503020204020204" pitchFamily="34" charset="-122"/>
              </a:rPr>
              <a:t>递归</a:t>
            </a:r>
            <a:r>
              <a:rPr lang="zh-CN" altLang="zh-CN" sz="4800" dirty="0" smtClean="0">
                <a:solidFill>
                  <a:srgbClr val="1353A2"/>
                </a:solidFill>
                <a:latin typeface="微软雅黑" panose="020B0503020204020204" pitchFamily="34" charset="-122"/>
                <a:ea typeface="微软雅黑" panose="020B0503020204020204" pitchFamily="34" charset="-122"/>
              </a:rPr>
              <a:t>？</a:t>
            </a:r>
            <a:endParaRPr lang="zh-CN" altLang="zh-CN" sz="4800" dirty="0">
              <a:solidFill>
                <a:srgbClr val="1353A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目录页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9218"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05    </a:t>
            </a:r>
            <a:r>
              <a:rPr lang="en-US" altLang="zh-CN" sz="2800" dirty="0" smtClean="0">
                <a:solidFill>
                  <a:srgbClr val="595959"/>
                </a:solidFill>
                <a:latin typeface="Impact" panose="020B0806030902050204" pitchFamily="34" charset="0"/>
                <a:ea typeface="微软雅黑" panose="020B0503020204020204" pitchFamily="34" charset="-122"/>
              </a:rPr>
              <a:t>Python</a:t>
            </a:r>
            <a:r>
              <a:rPr lang="zh-CN" altLang="zh-CN" sz="2800" dirty="0">
                <a:solidFill>
                  <a:srgbClr val="595959"/>
                </a:solidFill>
                <a:latin typeface="Impact" panose="020B0806030902050204" pitchFamily="34" charset="0"/>
                <a:ea typeface="微软雅黑" panose="020B0503020204020204" pitchFamily="34" charset="-122"/>
              </a:rPr>
              <a:t>常用内置函数</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01    </a:t>
            </a:r>
            <a:r>
              <a:rPr lang="zh-CN" altLang="zh-CN" sz="2800" dirty="0" smtClean="0">
                <a:solidFill>
                  <a:srgbClr val="595959"/>
                </a:solidFill>
                <a:latin typeface="Impact" panose="020B0806030902050204" pitchFamily="34" charset="0"/>
                <a:ea typeface="微软雅黑" panose="020B0503020204020204" pitchFamily="34" charset="-122"/>
              </a:rPr>
              <a:t>函</a:t>
            </a:r>
            <a:r>
              <a:rPr lang="zh-CN" altLang="zh-CN" sz="2800" dirty="0">
                <a:solidFill>
                  <a:srgbClr val="595959"/>
                </a:solidFill>
                <a:latin typeface="Impact" panose="020B0806030902050204" pitchFamily="34" charset="0"/>
                <a:ea typeface="微软雅黑" panose="020B0503020204020204" pitchFamily="34" charset="-122"/>
              </a:rPr>
              <a:t>数的定义与调用</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02   </a:t>
            </a:r>
            <a:r>
              <a:rPr lang="zh-CN" altLang="zh-CN" sz="2800" dirty="0" smtClean="0">
                <a:solidFill>
                  <a:srgbClr val="595959"/>
                </a:solidFill>
                <a:latin typeface="Impact" panose="020B0806030902050204" pitchFamily="34" charset="0"/>
                <a:ea typeface="微软雅黑" panose="020B0503020204020204" pitchFamily="34" charset="-122"/>
              </a:rPr>
              <a:t>函</a:t>
            </a:r>
            <a:r>
              <a:rPr lang="zh-CN" altLang="zh-CN" sz="2800" dirty="0">
                <a:solidFill>
                  <a:srgbClr val="595959"/>
                </a:solidFill>
                <a:latin typeface="Impact" panose="020B0806030902050204" pitchFamily="34" charset="0"/>
                <a:ea typeface="微软雅黑" panose="020B0503020204020204" pitchFamily="34" charset="-122"/>
              </a:rPr>
              <a:t>数的参数传递</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03    </a:t>
            </a:r>
            <a:r>
              <a:rPr lang="zh-CN" altLang="zh-CN" sz="2800" dirty="0" smtClean="0">
                <a:solidFill>
                  <a:srgbClr val="595959"/>
                </a:solidFill>
                <a:latin typeface="Impact" panose="020B0806030902050204" pitchFamily="34" charset="0"/>
                <a:ea typeface="微软雅黑" panose="020B0503020204020204" pitchFamily="34" charset="-122"/>
              </a:rPr>
              <a:t>变</a:t>
            </a:r>
            <a:r>
              <a:rPr lang="zh-CN" altLang="zh-CN" sz="2800" dirty="0">
                <a:solidFill>
                  <a:srgbClr val="595959"/>
                </a:solidFill>
                <a:latin typeface="Impact" panose="020B0806030902050204" pitchFamily="34" charset="0"/>
                <a:ea typeface="微软雅黑" panose="020B0503020204020204" pitchFamily="34" charset="-122"/>
              </a:rPr>
              <a:t>量作用域</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4"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04    </a:t>
            </a:r>
            <a:r>
              <a:rPr lang="zh-CN" altLang="zh-CN" sz="2800" dirty="0" smtClean="0">
                <a:solidFill>
                  <a:srgbClr val="595959"/>
                </a:solidFill>
                <a:latin typeface="Impact" panose="020B0806030902050204" pitchFamily="34" charset="0"/>
                <a:ea typeface="微软雅黑" panose="020B0503020204020204" pitchFamily="34" charset="-122"/>
              </a:rPr>
              <a:t>函</a:t>
            </a:r>
            <a:r>
              <a:rPr lang="zh-CN" altLang="zh-CN" sz="2800" dirty="0">
                <a:solidFill>
                  <a:srgbClr val="595959"/>
                </a:solidFill>
                <a:latin typeface="Impact" panose="020B0806030902050204" pitchFamily="34" charset="0"/>
                <a:ea typeface="微软雅黑" panose="020B0503020204020204" pitchFamily="34" charset="-122"/>
              </a:rPr>
              <a:t>数的特殊形式</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递归函数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4" name="文本框 99"/>
          <p:cNvSpPr txBox="1">
            <a:spLocks noChangeArrowheads="1"/>
          </p:cNvSpPr>
          <p:nvPr/>
        </p:nvSpPr>
        <p:spPr bwMode="auto">
          <a:xfrm>
            <a:off x="3324083" y="2457280"/>
            <a:ext cx="7107523"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pPr>
              <a:lnSpc>
                <a:spcPct val="120000"/>
              </a:lnSpc>
            </a:pPr>
            <a:r>
              <a:rPr lang="zh-CN" altLang="zh-CN" sz="3200" dirty="0">
                <a:latin typeface="黑体" panose="02010609060101010101" pitchFamily="49" charset="-122"/>
                <a:ea typeface="黑体" panose="02010609060101010101" pitchFamily="49" charset="-122"/>
              </a:rPr>
              <a:t>递归是一个函数过程在定</a:t>
            </a:r>
            <a:r>
              <a:rPr lang="zh-CN" altLang="zh-CN" sz="3200" dirty="0" smtClean="0">
                <a:latin typeface="黑体" panose="02010609060101010101" pitchFamily="49" charset="-122"/>
                <a:ea typeface="黑体" panose="02010609060101010101" pitchFamily="49" charset="-122"/>
              </a:rPr>
              <a:t>义中</a:t>
            </a:r>
            <a:r>
              <a:rPr lang="zh-CN" altLang="zh-CN" sz="3200" dirty="0">
                <a:solidFill>
                  <a:srgbClr val="FF0000"/>
                </a:solidFill>
                <a:latin typeface="黑体" panose="02010609060101010101" pitchFamily="49" charset="-122"/>
                <a:ea typeface="黑体" panose="02010609060101010101" pitchFamily="49" charset="-122"/>
              </a:rPr>
              <a:t>直</a:t>
            </a:r>
            <a:r>
              <a:rPr lang="zh-CN" altLang="zh-CN" sz="3200" dirty="0" smtClean="0">
                <a:solidFill>
                  <a:srgbClr val="FF0000"/>
                </a:solidFill>
                <a:latin typeface="黑体" panose="02010609060101010101" pitchFamily="49" charset="-122"/>
                <a:ea typeface="黑体" panose="02010609060101010101" pitchFamily="49" charset="-122"/>
              </a:rPr>
              <a:t>接调</a:t>
            </a:r>
            <a:r>
              <a:rPr lang="zh-CN" altLang="zh-CN" sz="3200" dirty="0">
                <a:solidFill>
                  <a:srgbClr val="FF0000"/>
                </a:solidFill>
                <a:latin typeface="黑体" panose="02010609060101010101" pitchFamily="49" charset="-122"/>
                <a:ea typeface="黑体" panose="02010609060101010101" pitchFamily="49" charset="-122"/>
              </a:rPr>
              <a:t>用自身</a:t>
            </a:r>
            <a:r>
              <a:rPr lang="zh-CN" altLang="zh-CN" sz="3200" dirty="0">
                <a:latin typeface="黑体" panose="02010609060101010101" pitchFamily="49" charset="-122"/>
                <a:ea typeface="黑体" panose="02010609060101010101" pitchFamily="49" charset="-122"/>
              </a:rPr>
              <a:t>的一种方法，它通常把一个大型的复杂问题层层转化为一个与原问题相似，但规模较小的问题进行求解。</a:t>
            </a:r>
            <a:endParaRPr lang="zh-CN" altLang="en-US" sz="3200" dirty="0">
              <a:latin typeface="黑体" panose="02010609060101010101" pitchFamily="49" charset="-122"/>
              <a:ea typeface="黑体" panose="02010609060101010101" pitchFamily="49" charset="-122"/>
            </a:endParaRPr>
          </a:p>
        </p:txBody>
      </p:sp>
      <p:sp>
        <p:nvSpPr>
          <p:cNvPr id="5" name="矩形 4"/>
          <p:cNvSpPr/>
          <p:nvPr/>
        </p:nvSpPr>
        <p:spPr>
          <a:xfrm>
            <a:off x="2782889" y="2119745"/>
            <a:ext cx="8189912" cy="3131128"/>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6" name="图片 5" descr="tim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递归函数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如果一个函数中调用了函数本身，这个函数就是递归函数</a:t>
            </a:r>
            <a:r>
              <a:rPr lang="zh-CN" altLang="zh-CN" sz="4400" dirty="0" smtClean="0">
                <a:latin typeface="微软雅黑" panose="020B0503020204020204" pitchFamily="34" charset="-122"/>
                <a:ea typeface="微软雅黑" panose="020B0503020204020204" pitchFamily="34" charset="-122"/>
              </a:rPr>
              <a:t>。</a:t>
            </a:r>
            <a:endParaRPr lang="zh-CN" altLang="en-US" sz="4400" dirty="0">
              <a:latin typeface="微软雅黑" panose="020B0503020204020204" pitchFamily="34" charset="-122"/>
              <a:ea typeface="微软雅黑" panose="020B0503020204020204" pitchFamily="34" charset="-122"/>
            </a:endParaRPr>
          </a:p>
        </p:txBody>
      </p:sp>
      <p:sp>
        <p:nvSpPr>
          <p:cNvPr id="3" name="矩形 2"/>
          <p:cNvSpPr/>
          <p:nvPr/>
        </p:nvSpPr>
        <p:spPr>
          <a:xfrm>
            <a:off x="1777997" y="3383018"/>
            <a:ext cx="8557493" cy="2251710"/>
          </a:xfrm>
          <a:prstGeom prst="rect">
            <a:avLst/>
          </a:prstGeom>
        </p:spPr>
        <p:txBody>
          <a:bodyPr wrap="square">
            <a:spAutoFit/>
          </a:bodyPr>
          <a:lstStyle/>
          <a:p>
            <a:pPr marL="457200" indent="-457200">
              <a:lnSpc>
                <a:spcPct val="130000"/>
              </a:lnSpc>
              <a:buFont typeface="Arial" panose="020B0704020202020204" pitchFamily="34" charset="0"/>
              <a:buChar char="•"/>
            </a:pPr>
            <a:r>
              <a:rPr lang="zh-CN" altLang="zh-CN" sz="3600" dirty="0">
                <a:latin typeface="楷体" panose="02010609060101010101" pitchFamily="49" charset="-122"/>
                <a:ea typeface="楷体" panose="02010609060101010101" pitchFamily="49" charset="-122"/>
              </a:rPr>
              <a:t>递归函数</a:t>
            </a:r>
            <a:r>
              <a:rPr lang="zh-CN" altLang="zh-CN" sz="3600" u="sng" dirty="0">
                <a:latin typeface="楷体" panose="02010609060101010101" pitchFamily="49" charset="-122"/>
                <a:ea typeface="楷体" panose="02010609060101010101" pitchFamily="49" charset="-122"/>
              </a:rPr>
              <a:t>只需少量代码</a:t>
            </a:r>
            <a:r>
              <a:rPr lang="zh-CN" altLang="zh-CN" sz="3600" dirty="0">
                <a:latin typeface="楷体" panose="02010609060101010101" pitchFamily="49" charset="-122"/>
                <a:ea typeface="楷体" panose="02010609060101010101" pitchFamily="49" charset="-122"/>
              </a:rPr>
              <a:t>就可描述出解题过程所需要的多次重复计算，大大地减少了程序的代码量。</a:t>
            </a:r>
            <a:endParaRPr lang="zh-CN" altLang="en-US" sz="36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递归函数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函数递归调用时，需要确定两点：一是</a:t>
            </a:r>
            <a:r>
              <a:rPr lang="zh-CN" altLang="zh-CN" sz="4400" dirty="0">
                <a:solidFill>
                  <a:srgbClr val="FF0000"/>
                </a:solidFill>
                <a:latin typeface="微软雅黑" panose="020B0503020204020204" pitchFamily="34" charset="-122"/>
                <a:ea typeface="微软雅黑" panose="020B0503020204020204" pitchFamily="34" charset="-122"/>
              </a:rPr>
              <a:t>递归公式</a:t>
            </a:r>
            <a:r>
              <a:rPr lang="zh-CN" altLang="zh-CN" sz="4400" dirty="0">
                <a:latin typeface="微软雅黑" panose="020B0503020204020204" pitchFamily="34" charset="-122"/>
                <a:ea typeface="微软雅黑" panose="020B0503020204020204" pitchFamily="34" charset="-122"/>
              </a:rPr>
              <a:t>，二是</a:t>
            </a:r>
            <a:r>
              <a:rPr lang="zh-CN" altLang="zh-CN" sz="4400" dirty="0">
                <a:solidFill>
                  <a:srgbClr val="FF0000"/>
                </a:solidFill>
                <a:latin typeface="微软雅黑" panose="020B0503020204020204" pitchFamily="34" charset="-122"/>
                <a:ea typeface="微软雅黑" panose="020B0503020204020204" pitchFamily="34" charset="-122"/>
              </a:rPr>
              <a:t>边界条件</a:t>
            </a:r>
            <a:r>
              <a:rPr lang="zh-CN" altLang="zh-CN" sz="4400" dirty="0" smtClean="0">
                <a:latin typeface="微软雅黑" panose="020B0503020204020204" pitchFamily="34" charset="-122"/>
                <a:ea typeface="微软雅黑" panose="020B0503020204020204" pitchFamily="34" charset="-122"/>
              </a:rPr>
              <a:t>。</a:t>
            </a:r>
            <a:endParaRPr lang="zh-CN" altLang="zh-CN" sz="4400" dirty="0">
              <a:latin typeface="微软雅黑" panose="020B0503020204020204" pitchFamily="34" charset="-122"/>
              <a:ea typeface="微软雅黑" panose="020B0503020204020204" pitchFamily="34" charset="-122"/>
            </a:endParaRPr>
          </a:p>
        </p:txBody>
      </p:sp>
      <p:sp>
        <p:nvSpPr>
          <p:cNvPr id="5" name="矩形 4"/>
          <p:cNvSpPr/>
          <p:nvPr/>
        </p:nvSpPr>
        <p:spPr>
          <a:xfrm>
            <a:off x="1850102" y="4020942"/>
            <a:ext cx="4015930" cy="211662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6" name="矩形 6"/>
          <p:cNvSpPr>
            <a:spLocks noChangeArrowheads="1"/>
          </p:cNvSpPr>
          <p:nvPr/>
        </p:nvSpPr>
        <p:spPr bwMode="auto">
          <a:xfrm>
            <a:off x="1850102" y="4182777"/>
            <a:ext cx="401593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800" dirty="0">
                <a:latin typeface="楷体" panose="02010609060101010101" pitchFamily="49" charset="-122"/>
                <a:ea typeface="楷体" panose="02010609060101010101" pitchFamily="49" charset="-122"/>
                <a:cs typeface="Times New Roman" panose="02020603050405020304" pitchFamily="18" charset="0"/>
              </a:rPr>
              <a:t>递归公式是递归求解过程中的归纳项，用于处理原问题以及与原问题规律相同的子问</a:t>
            </a:r>
            <a:r>
              <a:rPr lang="zh-CN" altLang="zh-CN" sz="2800" dirty="0" smtClean="0">
                <a:latin typeface="楷体" panose="02010609060101010101" pitchFamily="49" charset="-122"/>
                <a:ea typeface="楷体" panose="02010609060101010101" pitchFamily="49" charset="-122"/>
                <a:cs typeface="Times New Roman" panose="02020603050405020304" pitchFamily="18" charset="0"/>
              </a:rPr>
              <a:t>题</a:t>
            </a:r>
            <a:r>
              <a:rPr lang="zh-CN" altLang="en-US" sz="2800" dirty="0">
                <a:latin typeface="楷体" panose="02010609060101010101" pitchFamily="49" charset="-122"/>
                <a:ea typeface="楷体" panose="02010609060101010101" pitchFamily="49" charset="-122"/>
                <a:cs typeface="Times New Roman" panose="02020603050405020304" pitchFamily="18" charset="0"/>
              </a:rPr>
              <a:t>。</a:t>
            </a:r>
            <a:endParaRPr lang="zh-CN" altLang="zh-CN" sz="28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8" name="文本框 7"/>
          <p:cNvSpPr txBox="1">
            <a:spLocks noChangeArrowheads="1"/>
          </p:cNvSpPr>
          <p:nvPr/>
        </p:nvSpPr>
        <p:spPr bwMode="auto">
          <a:xfrm>
            <a:off x="1850101" y="3374829"/>
            <a:ext cx="4015931"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panose="02010600030101010101" charset="-122"/>
                <a:ea typeface="宋体" pitchFamily="2" charset="-122"/>
              </a:defRPr>
            </a:lvl1pPr>
            <a:lvl2pPr marL="742950" indent="-285750">
              <a:defRPr kumimoji="1" sz="2400">
                <a:solidFill>
                  <a:schemeClr val="tx1"/>
                </a:solidFill>
                <a:latin typeface="等线" panose="02010600030101010101" charset="-122"/>
                <a:ea typeface="宋体" pitchFamily="2" charset="-122"/>
              </a:defRPr>
            </a:lvl2pPr>
            <a:lvl3pPr marL="1143000" indent="-228600">
              <a:defRPr kumimoji="1" sz="2400">
                <a:solidFill>
                  <a:schemeClr val="tx1"/>
                </a:solidFill>
                <a:latin typeface="等线" panose="02010600030101010101" charset="-122"/>
                <a:ea typeface="宋体" pitchFamily="2" charset="-122"/>
              </a:defRPr>
            </a:lvl3pPr>
            <a:lvl4pPr marL="1600200" indent="-228600">
              <a:defRPr kumimoji="1" sz="2400">
                <a:solidFill>
                  <a:schemeClr val="tx1"/>
                </a:solidFill>
                <a:latin typeface="等线" panose="02010600030101010101" charset="-122"/>
                <a:ea typeface="宋体" pitchFamily="2" charset="-122"/>
              </a:defRPr>
            </a:lvl4pPr>
            <a:lvl5pPr marL="2057400" indent="-228600">
              <a:defRPr kumimoji="1" sz="2400">
                <a:solidFill>
                  <a:schemeClr val="tx1"/>
                </a:solidFill>
                <a:latin typeface="等线" panose="02010600030101010101" charset="-122"/>
                <a:ea typeface="宋体" pitchFamily="2" charset="-122"/>
              </a:defRPr>
            </a:lvl5pPr>
            <a:lvl6pPr marL="2514600" indent="-228600" fontAlgn="base">
              <a:spcBef>
                <a:spcPct val="0"/>
              </a:spcBef>
              <a:spcAft>
                <a:spcPct val="0"/>
              </a:spcAft>
              <a:defRPr kumimoji="1" sz="2400">
                <a:solidFill>
                  <a:schemeClr val="tx1"/>
                </a:solidFill>
                <a:latin typeface="等线" panose="02010600030101010101" charset="-122"/>
                <a:ea typeface="宋体" pitchFamily="2" charset="-122"/>
              </a:defRPr>
            </a:lvl6pPr>
            <a:lvl7pPr marL="2971800" indent="-228600" fontAlgn="base">
              <a:spcBef>
                <a:spcPct val="0"/>
              </a:spcBef>
              <a:spcAft>
                <a:spcPct val="0"/>
              </a:spcAft>
              <a:defRPr kumimoji="1" sz="2400">
                <a:solidFill>
                  <a:schemeClr val="tx1"/>
                </a:solidFill>
                <a:latin typeface="等线" panose="02010600030101010101" charset="-122"/>
                <a:ea typeface="宋体" pitchFamily="2" charset="-122"/>
              </a:defRPr>
            </a:lvl7pPr>
            <a:lvl8pPr marL="3429000" indent="-228600" fontAlgn="base">
              <a:spcBef>
                <a:spcPct val="0"/>
              </a:spcBef>
              <a:spcAft>
                <a:spcPct val="0"/>
              </a:spcAft>
              <a:defRPr kumimoji="1" sz="2400">
                <a:solidFill>
                  <a:schemeClr val="tx1"/>
                </a:solidFill>
                <a:latin typeface="等线" panose="02010600030101010101" charset="-122"/>
                <a:ea typeface="宋体" pitchFamily="2" charset="-122"/>
              </a:defRPr>
            </a:lvl8pPr>
            <a:lvl9pPr marL="3886200" indent="-228600" fontAlgn="base">
              <a:spcBef>
                <a:spcPct val="0"/>
              </a:spcBef>
              <a:spcAft>
                <a:spcPct val="0"/>
              </a:spcAft>
              <a:defRPr kumimoji="1" sz="2400">
                <a:solidFill>
                  <a:schemeClr val="tx1"/>
                </a:solidFill>
                <a:latin typeface="等线" panose="02010600030101010101" charset="-122"/>
                <a:ea typeface="宋体" pitchFamily="2" charset="-122"/>
              </a:defRPr>
            </a:lvl9pPr>
          </a:lstStyle>
          <a:p>
            <a:pPr algn="ctr"/>
            <a:r>
              <a:rPr lang="zh-CN" altLang="en-US" sz="3600" dirty="0" smtClean="0">
                <a:solidFill>
                  <a:schemeClr val="bg1"/>
                </a:solidFill>
                <a:latin typeface="微软雅黑" panose="020B0503020204020204" pitchFamily="34" charset="-122"/>
                <a:ea typeface="微软雅黑" panose="020B0503020204020204" pitchFamily="34" charset="-122"/>
              </a:rPr>
              <a:t>递归公式</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6547735" y="4020942"/>
            <a:ext cx="4015930" cy="2116622"/>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0" name="矩形 6"/>
          <p:cNvSpPr>
            <a:spLocks noChangeArrowheads="1"/>
          </p:cNvSpPr>
          <p:nvPr/>
        </p:nvSpPr>
        <p:spPr bwMode="auto">
          <a:xfrm>
            <a:off x="6751876" y="4490553"/>
            <a:ext cx="360764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200" dirty="0">
                <a:latin typeface="楷体" panose="02010609060101010101" pitchFamily="49" charset="-122"/>
                <a:ea typeface="楷体" panose="02010609060101010101" pitchFamily="49" charset="-122"/>
                <a:cs typeface="Times New Roman" panose="02020603050405020304" pitchFamily="18" charset="0"/>
              </a:rPr>
              <a:t>边界条件即</a:t>
            </a:r>
            <a:r>
              <a:rPr lang="zh-CN" altLang="zh-CN" sz="3200" dirty="0">
                <a:solidFill>
                  <a:srgbClr val="FF0000"/>
                </a:solidFill>
                <a:latin typeface="楷体" panose="02010609060101010101" pitchFamily="49" charset="-122"/>
                <a:ea typeface="楷体" panose="02010609060101010101" pitchFamily="49" charset="-122"/>
                <a:cs typeface="Times New Roman" panose="02020603050405020304" pitchFamily="18" charset="0"/>
              </a:rPr>
              <a:t>终止条件</a:t>
            </a:r>
            <a:r>
              <a:rPr lang="zh-CN" altLang="zh-CN" sz="3200" dirty="0">
                <a:latin typeface="楷体" panose="02010609060101010101" pitchFamily="49" charset="-122"/>
                <a:ea typeface="楷体" panose="02010609060101010101" pitchFamily="49" charset="-122"/>
                <a:cs typeface="Times New Roman" panose="02020603050405020304" pitchFamily="18" charset="0"/>
              </a:rPr>
              <a:t>，用于终止递归。</a:t>
            </a:r>
            <a:endParaRPr lang="zh-CN" altLang="zh-CN" sz="3200" dirty="0">
              <a:latin typeface="楷体" panose="02010609060101010101" pitchFamily="49" charset="-122"/>
              <a:ea typeface="楷体" panose="02010609060101010101" pitchFamily="49" charset="-122"/>
              <a:cs typeface="Times New Roman" panose="02020603050405020304" pitchFamily="18" charset="0"/>
            </a:endParaRPr>
          </a:p>
        </p:txBody>
      </p:sp>
      <p:sp>
        <p:nvSpPr>
          <p:cNvPr id="11" name="文本框 7"/>
          <p:cNvSpPr txBox="1">
            <a:spLocks noChangeArrowheads="1"/>
          </p:cNvSpPr>
          <p:nvPr/>
        </p:nvSpPr>
        <p:spPr bwMode="auto">
          <a:xfrm>
            <a:off x="6547734" y="3374829"/>
            <a:ext cx="4015931"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panose="02010600030101010101" charset="-122"/>
                <a:ea typeface="宋体" pitchFamily="2" charset="-122"/>
              </a:defRPr>
            </a:lvl1pPr>
            <a:lvl2pPr marL="742950" indent="-285750">
              <a:defRPr kumimoji="1" sz="2400">
                <a:solidFill>
                  <a:schemeClr val="tx1"/>
                </a:solidFill>
                <a:latin typeface="等线" panose="02010600030101010101" charset="-122"/>
                <a:ea typeface="宋体" pitchFamily="2" charset="-122"/>
              </a:defRPr>
            </a:lvl2pPr>
            <a:lvl3pPr marL="1143000" indent="-228600">
              <a:defRPr kumimoji="1" sz="2400">
                <a:solidFill>
                  <a:schemeClr val="tx1"/>
                </a:solidFill>
                <a:latin typeface="等线" panose="02010600030101010101" charset="-122"/>
                <a:ea typeface="宋体" pitchFamily="2" charset="-122"/>
              </a:defRPr>
            </a:lvl3pPr>
            <a:lvl4pPr marL="1600200" indent="-228600">
              <a:defRPr kumimoji="1" sz="2400">
                <a:solidFill>
                  <a:schemeClr val="tx1"/>
                </a:solidFill>
                <a:latin typeface="等线" panose="02010600030101010101" charset="-122"/>
                <a:ea typeface="宋体" pitchFamily="2" charset="-122"/>
              </a:defRPr>
            </a:lvl4pPr>
            <a:lvl5pPr marL="2057400" indent="-228600">
              <a:defRPr kumimoji="1" sz="2400">
                <a:solidFill>
                  <a:schemeClr val="tx1"/>
                </a:solidFill>
                <a:latin typeface="等线" panose="02010600030101010101" charset="-122"/>
                <a:ea typeface="宋体" pitchFamily="2" charset="-122"/>
              </a:defRPr>
            </a:lvl5pPr>
            <a:lvl6pPr marL="2514600" indent="-228600" fontAlgn="base">
              <a:spcBef>
                <a:spcPct val="0"/>
              </a:spcBef>
              <a:spcAft>
                <a:spcPct val="0"/>
              </a:spcAft>
              <a:defRPr kumimoji="1" sz="2400">
                <a:solidFill>
                  <a:schemeClr val="tx1"/>
                </a:solidFill>
                <a:latin typeface="等线" panose="02010600030101010101" charset="-122"/>
                <a:ea typeface="宋体" pitchFamily="2" charset="-122"/>
              </a:defRPr>
            </a:lvl6pPr>
            <a:lvl7pPr marL="2971800" indent="-228600" fontAlgn="base">
              <a:spcBef>
                <a:spcPct val="0"/>
              </a:spcBef>
              <a:spcAft>
                <a:spcPct val="0"/>
              </a:spcAft>
              <a:defRPr kumimoji="1" sz="2400">
                <a:solidFill>
                  <a:schemeClr val="tx1"/>
                </a:solidFill>
                <a:latin typeface="等线" panose="02010600030101010101" charset="-122"/>
                <a:ea typeface="宋体" pitchFamily="2" charset="-122"/>
              </a:defRPr>
            </a:lvl7pPr>
            <a:lvl8pPr marL="3429000" indent="-228600" fontAlgn="base">
              <a:spcBef>
                <a:spcPct val="0"/>
              </a:spcBef>
              <a:spcAft>
                <a:spcPct val="0"/>
              </a:spcAft>
              <a:defRPr kumimoji="1" sz="2400">
                <a:solidFill>
                  <a:schemeClr val="tx1"/>
                </a:solidFill>
                <a:latin typeface="等线" panose="02010600030101010101" charset="-122"/>
                <a:ea typeface="宋体" pitchFamily="2" charset="-122"/>
              </a:defRPr>
            </a:lvl8pPr>
            <a:lvl9pPr marL="3886200" indent="-228600" fontAlgn="base">
              <a:spcBef>
                <a:spcPct val="0"/>
              </a:spcBef>
              <a:spcAft>
                <a:spcPct val="0"/>
              </a:spcAft>
              <a:defRPr kumimoji="1" sz="2400">
                <a:solidFill>
                  <a:schemeClr val="tx1"/>
                </a:solidFill>
                <a:latin typeface="等线" panose="02010600030101010101" charset="-122"/>
                <a:ea typeface="宋体" pitchFamily="2" charset="-122"/>
              </a:defRPr>
            </a:lvl9pPr>
          </a:lstStyle>
          <a:p>
            <a:pPr algn="ctr"/>
            <a:r>
              <a:rPr lang="zh-CN" altLang="en-US" sz="3600" dirty="0" smtClean="0">
                <a:solidFill>
                  <a:schemeClr val="bg1"/>
                </a:solidFill>
                <a:latin typeface="微软雅黑" panose="020B0503020204020204" pitchFamily="34" charset="-122"/>
                <a:ea typeface="微软雅黑" panose="020B0503020204020204" pitchFamily="34" charset="-122"/>
              </a:rPr>
              <a:t>边界条件</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递归函数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7"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阶乘是可利用递归方式求解的经典问</a:t>
            </a:r>
            <a:r>
              <a:rPr lang="zh-CN" altLang="zh-CN" sz="4400" dirty="0" smtClean="0">
                <a:latin typeface="微软雅黑" panose="020B0503020204020204" pitchFamily="34" charset="-122"/>
                <a:ea typeface="微软雅黑" panose="020B0503020204020204" pitchFamily="34" charset="-122"/>
              </a:rPr>
              <a:t>题</a:t>
            </a:r>
            <a:r>
              <a:rPr lang="zh-CN" altLang="en-US" sz="4400" dirty="0">
                <a:latin typeface="微软雅黑" panose="020B0503020204020204" pitchFamily="34" charset="-122"/>
                <a:ea typeface="微软雅黑" panose="020B0503020204020204" pitchFamily="34" charset="-122"/>
              </a:rPr>
              <a:t>。</a:t>
            </a:r>
            <a:endParaRPr lang="zh-CN" altLang="zh-CN" sz="4400" dirty="0">
              <a:latin typeface="微软雅黑" panose="020B0503020204020204" pitchFamily="34" charset="-122"/>
              <a:ea typeface="微软雅黑" panose="020B0503020204020204" pitchFamily="34" charset="-122"/>
            </a:endParaRPr>
          </a:p>
        </p:txBody>
      </p:sp>
      <p:sp>
        <p:nvSpPr>
          <p:cNvPr id="13" name="文本框 2"/>
          <p:cNvSpPr txBox="1">
            <a:spLocks noChangeArrowheads="1"/>
          </p:cNvSpPr>
          <p:nvPr/>
        </p:nvSpPr>
        <p:spPr bwMode="auto">
          <a:xfrm>
            <a:off x="893811" y="3019124"/>
            <a:ext cx="542655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latin typeface="Times New Roman" panose="02020603050405020304" pitchFamily="18" charset="0"/>
              </a:rPr>
              <a:t>def factorial(num):</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if num == 1:</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return 1</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else:</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        return num * factorial(num - 1)</a:t>
            </a:r>
            <a:endParaRPr lang="zh-CN" altLang="zh-CN" sz="2800" dirty="0">
              <a:latin typeface="Times New Roman" panose="02020603050405020304" pitchFamily="18" charset="0"/>
            </a:endParaRPr>
          </a:p>
        </p:txBody>
      </p:sp>
      <p:pic>
        <p:nvPicPr>
          <p:cNvPr id="14" name="图片 13"/>
          <p:cNvPicPr/>
          <p:nvPr/>
        </p:nvPicPr>
        <p:blipFill>
          <a:blip r:embed="rId1"/>
          <a:stretch>
            <a:fillRect/>
          </a:stretch>
        </p:blipFill>
        <p:spPr>
          <a:xfrm>
            <a:off x="6539346" y="2369127"/>
            <a:ext cx="4923558" cy="4090522"/>
          </a:xfrm>
          <a:prstGeom prst="rect">
            <a:avLst/>
          </a:prstGeom>
        </p:spPr>
      </p:pic>
      <p:sp>
        <p:nvSpPr>
          <p:cNvPr id="12" name="矩形 11"/>
          <p:cNvSpPr/>
          <p:nvPr/>
        </p:nvSpPr>
        <p:spPr>
          <a:xfrm>
            <a:off x="674834" y="2618509"/>
            <a:ext cx="5864511" cy="304800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P spid="13" grpId="0"/>
      <p:bldP spid="13"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1">
            <a:extLst>
              <a:ext uri="{28A0092B-C50C-407E-A947-70E740481C1C}">
                <a14:useLocalDpi xmlns:a14="http://schemas.microsoft.com/office/drawing/2010/main" val="0"/>
              </a:ext>
            </a:extLst>
          </a:blip>
          <a:srcRect/>
          <a:stretch>
            <a:fillRect/>
          </a:stretch>
        </p:blipFill>
        <p:spPr bwMode="auto">
          <a:xfrm>
            <a:off x="6420716" y="2535497"/>
            <a:ext cx="5153970" cy="2510482"/>
          </a:xfrm>
          <a:prstGeom prst="rect">
            <a:avLst/>
          </a:prstGeom>
          <a:noFill/>
          <a:ln>
            <a:noFill/>
          </a:ln>
        </p:spPr>
      </p:pic>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smtClean="0">
                <a:solidFill>
                  <a:srgbClr val="1353A2"/>
                </a:solidFill>
                <a:latin typeface="微软雅黑" panose="020B0503020204020204" pitchFamily="34" charset="-122"/>
                <a:ea typeface="微软雅黑" panose="020B0503020204020204" pitchFamily="34" charset="-122"/>
              </a:rPr>
              <a:t>实例</a:t>
            </a:r>
            <a:r>
              <a:rPr lang="en-US" altLang="zh-CN" sz="4000" dirty="0" smtClean="0">
                <a:solidFill>
                  <a:srgbClr val="1353A2"/>
                </a:solidFill>
                <a:latin typeface="微软雅黑" panose="020B0503020204020204" pitchFamily="34" charset="-122"/>
                <a:ea typeface="微软雅黑" panose="020B0503020204020204" pitchFamily="34" charset="-122"/>
              </a:rPr>
              <a:t>3</a:t>
            </a:r>
            <a:r>
              <a:rPr lang="zh-CN" altLang="zh-CN" sz="4000" dirty="0" smtClean="0">
                <a:solidFill>
                  <a:srgbClr val="1353A2"/>
                </a:solidFill>
                <a:latin typeface="微软雅黑" panose="020B0503020204020204" pitchFamily="34" charset="-122"/>
                <a:ea typeface="微软雅黑" panose="020B0503020204020204" pitchFamily="34" charset="-122"/>
              </a:rPr>
              <a:t>：汉诺塔</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6" name="矩形 2"/>
          <p:cNvSpPr>
            <a:spLocks noChangeArrowheads="1"/>
          </p:cNvSpPr>
          <p:nvPr/>
        </p:nvSpPr>
        <p:spPr bwMode="auto">
          <a:xfrm>
            <a:off x="577850" y="1417780"/>
            <a:ext cx="5573568"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2800" dirty="0">
                <a:latin typeface="微软雅黑" panose="020B0503020204020204" pitchFamily="34" charset="-122"/>
                <a:ea typeface="微软雅黑" panose="020B0503020204020204" pitchFamily="34" charset="-122"/>
              </a:rPr>
              <a:t>汉诺</a:t>
            </a:r>
            <a:r>
              <a:rPr lang="zh-CN" altLang="zh-CN" sz="2800" dirty="0" smtClean="0">
                <a:latin typeface="微软雅黑" panose="020B0503020204020204" pitchFamily="34" charset="-122"/>
                <a:ea typeface="微软雅黑" panose="020B0503020204020204" pitchFamily="34" charset="-122"/>
              </a:rPr>
              <a:t>塔源</a:t>
            </a:r>
            <a:r>
              <a:rPr lang="zh-CN" altLang="zh-CN" sz="2800" dirty="0">
                <a:latin typeface="微软雅黑" panose="020B0503020204020204" pitchFamily="34" charset="-122"/>
                <a:ea typeface="微软雅黑" panose="020B0503020204020204" pitchFamily="34" charset="-122"/>
              </a:rPr>
              <a:t>于印度一个古老传说：大梵天创造世界的时候做了三根金刚石柱子，一根柱子上从下往上按照从大到小的顺序摞着</a:t>
            </a:r>
            <a:r>
              <a:rPr lang="en-US" altLang="zh-CN" sz="2800" dirty="0">
                <a:latin typeface="微软雅黑" panose="020B0503020204020204" pitchFamily="34" charset="-122"/>
                <a:ea typeface="微软雅黑" panose="020B0503020204020204" pitchFamily="34" charset="-122"/>
              </a:rPr>
              <a:t>64</a:t>
            </a:r>
            <a:r>
              <a:rPr lang="zh-CN" altLang="zh-CN" sz="2800" dirty="0">
                <a:latin typeface="微软雅黑" panose="020B0503020204020204" pitchFamily="34" charset="-122"/>
                <a:ea typeface="微软雅黑" panose="020B0503020204020204" pitchFamily="34" charset="-122"/>
              </a:rPr>
              <a:t>片黄金圆盘，大梵天命令婆罗门把圆盘从下面开始按照从大到小的顺序重新摆放在另一根柱子上，并规定：小圆盘上不能放大圆盘，三根柱子之间一次只能移动一个圆盘。</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smtClean="0">
                <a:solidFill>
                  <a:srgbClr val="1353A2"/>
                </a:solidFill>
                <a:latin typeface="微软雅黑" panose="020B0503020204020204" pitchFamily="34" charset="-122"/>
                <a:ea typeface="微软雅黑" panose="020B0503020204020204" pitchFamily="34" charset="-122"/>
              </a:rPr>
              <a:t>实例</a:t>
            </a:r>
            <a:r>
              <a:rPr lang="en-US" altLang="zh-CN" sz="4000" dirty="0" smtClean="0">
                <a:solidFill>
                  <a:srgbClr val="1353A2"/>
                </a:solidFill>
                <a:latin typeface="微软雅黑" panose="020B0503020204020204" pitchFamily="34" charset="-122"/>
                <a:ea typeface="微软雅黑" panose="020B0503020204020204" pitchFamily="34" charset="-122"/>
              </a:rPr>
              <a:t>3</a:t>
            </a:r>
            <a:r>
              <a:rPr lang="zh-CN" altLang="zh-CN" sz="4000" dirty="0" smtClean="0">
                <a:solidFill>
                  <a:srgbClr val="1353A2"/>
                </a:solidFill>
                <a:latin typeface="微软雅黑" panose="020B0503020204020204" pitchFamily="34" charset="-122"/>
                <a:ea typeface="微软雅黑" panose="020B0503020204020204" pitchFamily="34" charset="-122"/>
              </a:rPr>
              <a:t>：汉诺塔</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1027" t="9142" r="20624" b="10401"/>
          <a:stretch>
            <a:fillRect/>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
          <p:cNvSpPr>
            <a:spLocks noChangeArrowheads="1"/>
          </p:cNvSpPr>
          <p:nvPr/>
        </p:nvSpPr>
        <p:spPr bwMode="auto">
          <a:xfrm>
            <a:off x="2463027" y="3000164"/>
            <a:ext cx="6860377"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anose="020B0503020204020204" pitchFamily="34" charset="-122"/>
                <a:ea typeface="微软雅黑" panose="020B0503020204020204" pitchFamily="34" charset="-122"/>
              </a:rPr>
              <a:t>本实例要求编写程序，实现输出汉诺塔移动过程的功能。</a:t>
            </a:r>
            <a:endParaRPr lang="zh-CN" altLang="zh-CN" sz="4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4</a:t>
            </a:r>
            <a:r>
              <a:rPr lang="zh-CN" altLang="zh-CN" sz="4000" dirty="0">
                <a:solidFill>
                  <a:srgbClr val="1353A2"/>
                </a:solidFill>
                <a:latin typeface="微软雅黑" panose="020B0503020204020204" pitchFamily="34" charset="-122"/>
                <a:ea typeface="微软雅黑" panose="020B0503020204020204" pitchFamily="34" charset="-122"/>
              </a:rPr>
              <a:t>：斐波那契数列</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7"/>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anose="020B0503020204020204" pitchFamily="34" charset="-122"/>
                <a:ea typeface="微软雅黑" panose="020B0503020204020204" pitchFamily="34" charset="-122"/>
              </a:rPr>
              <a:t>斐波那契数列又称为兔子数列，因数学家列昂纳多·斐波那契以兔子繁殖为例子引入，这个数列中的数据满足以下公式：</a:t>
            </a:r>
            <a:endParaRPr lang="zh-CN" altLang="zh-CN" sz="4400" dirty="0">
              <a:latin typeface="微软雅黑" panose="020B0503020204020204" pitchFamily="34" charset="-122"/>
              <a:ea typeface="微软雅黑" panose="020B0503020204020204" pitchFamily="34" charset="-122"/>
            </a:endParaRPr>
          </a:p>
        </p:txBody>
      </p:sp>
      <p:sp>
        <p:nvSpPr>
          <p:cNvPr id="9" name="矩形 8"/>
          <p:cNvSpPr/>
          <p:nvPr/>
        </p:nvSpPr>
        <p:spPr>
          <a:xfrm>
            <a:off x="1427018" y="4051245"/>
            <a:ext cx="9448800" cy="149018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0" name="文本框 2"/>
          <p:cNvSpPr txBox="1">
            <a:spLocks noChangeArrowheads="1"/>
          </p:cNvSpPr>
          <p:nvPr/>
        </p:nvSpPr>
        <p:spPr bwMode="auto">
          <a:xfrm>
            <a:off x="2893711" y="4257729"/>
            <a:ext cx="651541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3200" dirty="0">
                <a:latin typeface="Times New Roman" panose="02020603050405020304" pitchFamily="18" charset="0"/>
              </a:rPr>
              <a:t>F(1)=1, F(2)=1, F(n)= F(n-1) + F(n-2) </a:t>
            </a:r>
            <a:r>
              <a:rPr lang="zh-CN" altLang="zh-CN" sz="3200" dirty="0">
                <a:latin typeface="Times New Roman" panose="02020603050405020304" pitchFamily="18" charset="0"/>
              </a:rPr>
              <a:t>（</a:t>
            </a:r>
            <a:r>
              <a:rPr lang="en-US" altLang="zh-CN" sz="3200" dirty="0">
                <a:latin typeface="Times New Roman" panose="02020603050405020304" pitchFamily="18" charset="0"/>
              </a:rPr>
              <a:t>n&gt;=3</a:t>
            </a:r>
            <a:r>
              <a:rPr lang="zh-CN" altLang="zh-CN" sz="3200" dirty="0">
                <a:latin typeface="Times New Roman" panose="02020603050405020304" pitchFamily="18" charset="0"/>
              </a:rPr>
              <a:t>，</a:t>
            </a:r>
            <a:r>
              <a:rPr lang="en-US" altLang="zh-CN" sz="3200" dirty="0">
                <a:latin typeface="Times New Roman" panose="02020603050405020304" pitchFamily="18" charset="0"/>
              </a:rPr>
              <a:t>n</a:t>
            </a:r>
            <a:r>
              <a:rPr lang="zh-CN" altLang="zh-CN" sz="3200" dirty="0">
                <a:latin typeface="Times New Roman" panose="02020603050405020304" pitchFamily="18" charset="0"/>
              </a:rPr>
              <a:t>∈</a:t>
            </a:r>
            <a:r>
              <a:rPr lang="en-US" altLang="zh-CN" sz="3200" dirty="0">
                <a:latin typeface="Times New Roman" panose="02020603050405020304" pitchFamily="18" charset="0"/>
              </a:rPr>
              <a:t>N*</a:t>
            </a:r>
            <a:r>
              <a:rPr lang="zh-CN" altLang="zh-CN" sz="3200" dirty="0">
                <a:latin typeface="Times New Roman" panose="02020603050405020304" pitchFamily="18" charset="0"/>
              </a:rPr>
              <a:t>）</a:t>
            </a:r>
            <a:endParaRPr lang="zh-CN" altLang="zh-CN" sz="32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实例</a:t>
            </a:r>
            <a:r>
              <a:rPr lang="en-US" altLang="zh-CN" sz="4000" dirty="0">
                <a:solidFill>
                  <a:srgbClr val="1353A2"/>
                </a:solidFill>
                <a:latin typeface="微软雅黑" panose="020B0503020204020204" pitchFamily="34" charset="-122"/>
                <a:ea typeface="微软雅黑" panose="020B0503020204020204" pitchFamily="34" charset="-122"/>
              </a:rPr>
              <a:t>4</a:t>
            </a:r>
            <a:r>
              <a:rPr lang="zh-CN" altLang="zh-CN" sz="4000" dirty="0">
                <a:solidFill>
                  <a:srgbClr val="1353A2"/>
                </a:solidFill>
                <a:latin typeface="微软雅黑" panose="020B0503020204020204" pitchFamily="34" charset="-122"/>
                <a:ea typeface="微软雅黑" panose="020B0503020204020204" pitchFamily="34" charset="-122"/>
              </a:rPr>
              <a:t>：斐波那契数列</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6"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1027" t="9142" r="20624" b="10401"/>
          <a:stretch>
            <a:fillRect/>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2"/>
          <p:cNvSpPr>
            <a:spLocks noChangeArrowheads="1"/>
          </p:cNvSpPr>
          <p:nvPr/>
        </p:nvSpPr>
        <p:spPr bwMode="auto">
          <a:xfrm>
            <a:off x="2463027" y="2735188"/>
            <a:ext cx="6860377" cy="203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600" dirty="0">
                <a:latin typeface="微软雅黑" panose="020B0503020204020204" pitchFamily="34" charset="-122"/>
                <a:ea typeface="微软雅黑" panose="020B0503020204020204" pitchFamily="34" charset="-122"/>
              </a:rPr>
              <a:t>本实例要求编写程序，实现根据用户输入的数字输出斐波那契数列的功能。</a:t>
            </a:r>
            <a:endParaRPr lang="zh-CN" altLang="zh-CN" sz="36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4568031"/>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05    </a:t>
            </a:r>
            <a:r>
              <a:rPr lang="en-US" altLang="zh-CN" sz="2800" dirty="0" smtClean="0">
                <a:solidFill>
                  <a:schemeClr val="bg1"/>
                </a:solidFill>
                <a:latin typeface="Impact" panose="020B0806030902050204" pitchFamily="34" charset="0"/>
                <a:ea typeface="微软雅黑" panose="020B0503020204020204" pitchFamily="34" charset="-122"/>
              </a:rPr>
              <a:t>Python</a:t>
            </a:r>
            <a:r>
              <a:rPr lang="zh-CN" altLang="zh-CN" sz="2800" dirty="0">
                <a:solidFill>
                  <a:schemeClr val="bg1"/>
                </a:solidFill>
                <a:latin typeface="Impact" panose="020B0806030902050204" pitchFamily="34" charset="0"/>
                <a:ea typeface="微软雅黑" panose="020B0503020204020204" pitchFamily="34" charset="-122"/>
              </a:rPr>
              <a:t>常用内置函数</a:t>
            </a:r>
            <a:endParaRPr lang="zh-CN" altLang="en-US" sz="2800" dirty="0">
              <a:solidFill>
                <a:schemeClr val="bg1"/>
              </a:solidFill>
              <a:latin typeface="Impact" panose="020B0806030902050204" pitchFamily="34" charset="0"/>
              <a:ea typeface="微软雅黑" panose="020B0503020204020204"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01    </a:t>
            </a:r>
            <a:r>
              <a:rPr lang="zh-CN" altLang="zh-CN" sz="2800" dirty="0">
                <a:solidFill>
                  <a:srgbClr val="595959"/>
                </a:solidFill>
                <a:latin typeface="Impact" panose="020B0806030902050204" pitchFamily="34" charset="0"/>
                <a:ea typeface="微软雅黑" panose="020B0503020204020204" pitchFamily="34" charset="-122"/>
              </a:rPr>
              <a:t>函数的定义与调用</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02   </a:t>
            </a:r>
            <a:r>
              <a:rPr lang="zh-CN" altLang="zh-CN" sz="2800" dirty="0">
                <a:solidFill>
                  <a:srgbClr val="595959"/>
                </a:solidFill>
                <a:latin typeface="Impact" panose="020B0806030902050204" pitchFamily="34" charset="0"/>
                <a:ea typeface="微软雅黑" panose="020B0503020204020204" pitchFamily="34" charset="-122"/>
              </a:rPr>
              <a:t>函数的参数传递</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03    </a:t>
            </a:r>
            <a:r>
              <a:rPr lang="zh-CN" altLang="zh-CN" sz="2800" dirty="0">
                <a:solidFill>
                  <a:srgbClr val="595959"/>
                </a:solidFill>
                <a:latin typeface="Impact" panose="020B0806030902050204" pitchFamily="34" charset="0"/>
                <a:ea typeface="微软雅黑" panose="020B0503020204020204" pitchFamily="34" charset="-122"/>
              </a:rPr>
              <a:t>变量作用域</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04    </a:t>
            </a:r>
            <a:r>
              <a:rPr lang="zh-CN" altLang="zh-CN" sz="2800" dirty="0">
                <a:solidFill>
                  <a:srgbClr val="595959"/>
                </a:solidFill>
                <a:latin typeface="Impact" panose="020B0806030902050204" pitchFamily="34" charset="0"/>
                <a:ea typeface="微软雅黑" panose="020B0503020204020204" pitchFamily="34" charset="-122"/>
              </a:rPr>
              <a:t>函数的特殊形式</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pitchFamily="34" charset="-122"/>
                <a:ea typeface="微软雅黑" panose="020B0503020204020204" pitchFamily="34" charset="-122"/>
              </a:rPr>
              <a:t>Python</a:t>
            </a:r>
            <a:r>
              <a:rPr lang="zh-CN" altLang="zh-CN" sz="4000" dirty="0">
                <a:solidFill>
                  <a:srgbClr val="1353A2"/>
                </a:solidFill>
                <a:latin typeface="微软雅黑" panose="020B0503020204020204" pitchFamily="34" charset="-122"/>
                <a:ea typeface="微软雅黑" panose="020B0503020204020204" pitchFamily="34" charset="-122"/>
              </a:rPr>
              <a:t>常用内置函数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6"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Python</a:t>
            </a:r>
            <a:r>
              <a:rPr lang="zh-CN" altLang="zh-CN" sz="4400" dirty="0">
                <a:latin typeface="微软雅黑" panose="020B0503020204020204" pitchFamily="34" charset="-122"/>
                <a:ea typeface="微软雅黑" panose="020B0503020204020204" pitchFamily="34" charset="-122"/>
              </a:rPr>
              <a:t>内置了一些实现特定功能的函数，这些函数无需由</a:t>
            </a:r>
            <a:r>
              <a:rPr lang="en-US" altLang="zh-CN" sz="4400" dirty="0">
                <a:latin typeface="微软雅黑" panose="020B0503020204020204" pitchFamily="34" charset="-122"/>
                <a:ea typeface="微软雅黑" panose="020B0503020204020204" pitchFamily="34" charset="-122"/>
              </a:rPr>
              <a:t>Python</a:t>
            </a:r>
            <a:r>
              <a:rPr lang="zh-CN" altLang="zh-CN" sz="4400" dirty="0">
                <a:latin typeface="微软雅黑" panose="020B0503020204020204" pitchFamily="34" charset="-122"/>
                <a:ea typeface="微软雅黑" panose="020B0503020204020204" pitchFamily="34" charset="-122"/>
              </a:rPr>
              <a:t>使用者重新定</a:t>
            </a:r>
            <a:r>
              <a:rPr lang="zh-CN" altLang="zh-CN" sz="4400" dirty="0" smtClean="0">
                <a:latin typeface="微软雅黑" panose="020B0503020204020204" pitchFamily="34" charset="-122"/>
                <a:ea typeface="微软雅黑" panose="020B0503020204020204" pitchFamily="34" charset="-122"/>
              </a:rPr>
              <a:t>义</a:t>
            </a:r>
            <a:r>
              <a:rPr lang="zh-CN" altLang="en-US" sz="4400" dirty="0" smtClean="0">
                <a:latin typeface="微软雅黑" panose="020B0503020204020204" pitchFamily="34" charset="-122"/>
                <a:ea typeface="微软雅黑" panose="020B0503020204020204" pitchFamily="34" charset="-122"/>
              </a:rPr>
              <a:t>便</a:t>
            </a:r>
            <a:r>
              <a:rPr lang="zh-CN" altLang="zh-CN" sz="4400" dirty="0" smtClean="0">
                <a:latin typeface="微软雅黑" panose="020B0503020204020204" pitchFamily="34" charset="-122"/>
                <a:ea typeface="微软雅黑" panose="020B0503020204020204" pitchFamily="34" charset="-122"/>
              </a:rPr>
              <a:t>可</a:t>
            </a:r>
            <a:r>
              <a:rPr lang="zh-CN" altLang="zh-CN" sz="4400" dirty="0">
                <a:latin typeface="微软雅黑" panose="020B0503020204020204" pitchFamily="34" charset="-122"/>
                <a:ea typeface="微软雅黑" panose="020B0503020204020204" pitchFamily="34" charset="-122"/>
              </a:rPr>
              <a:t>直接使用。</a:t>
            </a:r>
            <a:endParaRPr lang="zh-CN" altLang="en-US" sz="4400" dirty="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98039" y="3774549"/>
            <a:ext cx="7221796" cy="263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pitchFamily="34" charset="-122"/>
                <a:ea typeface="微软雅黑" panose="020B0503020204020204" pitchFamily="34" charset="-122"/>
              </a:rPr>
              <a:t>过渡页</a:t>
            </a:r>
            <a:endParaRPr lang="zh-CN" altLang="en-US" sz="4000" dirty="0">
              <a:solidFill>
                <a:srgbClr val="1353A2"/>
              </a:solidFill>
              <a:latin typeface="微软雅黑" panose="020B0503020204020204" pitchFamily="34" charset="-122"/>
              <a:ea typeface="微软雅黑" panose="020B0503020204020204" pitchFamily="34" charset="-122"/>
            </a:endParaRPr>
          </a:p>
        </p:txBody>
      </p:sp>
      <p:pic>
        <p:nvPicPr>
          <p:cNvPr id="112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98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10"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05    </a:t>
            </a:r>
            <a:r>
              <a:rPr lang="en-US" altLang="zh-CN" sz="2800" dirty="0" smtClean="0">
                <a:solidFill>
                  <a:srgbClr val="595959"/>
                </a:solidFill>
                <a:latin typeface="Impact" panose="020B0806030902050204" pitchFamily="34" charset="0"/>
                <a:ea typeface="微软雅黑" panose="020B0503020204020204" pitchFamily="34" charset="-122"/>
              </a:rPr>
              <a:t>Python</a:t>
            </a:r>
            <a:r>
              <a:rPr lang="zh-CN" altLang="zh-CN" sz="2800" dirty="0">
                <a:solidFill>
                  <a:srgbClr val="595959"/>
                </a:solidFill>
                <a:latin typeface="Impact" panose="020B0806030902050204" pitchFamily="34" charset="0"/>
                <a:ea typeface="微软雅黑" panose="020B0503020204020204" pitchFamily="34" charset="-122"/>
              </a:rPr>
              <a:t>常用内置函数</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1" name="TextBox 6"/>
          <p:cNvSpPr txBox="1">
            <a:spLocks noChangeArrowheads="1"/>
          </p:cNvSpPr>
          <p:nvPr/>
        </p:nvSpPr>
        <p:spPr bwMode="auto">
          <a:xfrm>
            <a:off x="5181600" y="165860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chemeClr val="bg1"/>
                </a:solidFill>
                <a:latin typeface="Impact" panose="020B0806030902050204" pitchFamily="34" charset="0"/>
                <a:ea typeface="微软雅黑" panose="020B0503020204020204" pitchFamily="34" charset="-122"/>
              </a:rPr>
              <a:t>01    </a:t>
            </a:r>
            <a:r>
              <a:rPr lang="zh-CN" altLang="zh-CN" sz="2800" dirty="0" smtClean="0">
                <a:solidFill>
                  <a:schemeClr val="bg1"/>
                </a:solidFill>
                <a:latin typeface="Impact" panose="020B0806030902050204" pitchFamily="34" charset="0"/>
                <a:ea typeface="微软雅黑" panose="020B0503020204020204" pitchFamily="34" charset="-122"/>
              </a:rPr>
              <a:t>函</a:t>
            </a:r>
            <a:r>
              <a:rPr lang="zh-CN" altLang="zh-CN" sz="2800" dirty="0">
                <a:solidFill>
                  <a:schemeClr val="bg1"/>
                </a:solidFill>
                <a:latin typeface="Impact" panose="020B0806030902050204" pitchFamily="34" charset="0"/>
                <a:ea typeface="微软雅黑" panose="020B0503020204020204" pitchFamily="34" charset="-122"/>
              </a:rPr>
              <a:t>数的定义与调用</a:t>
            </a:r>
            <a:endParaRPr lang="zh-CN" altLang="en-US" sz="2800" dirty="0">
              <a:solidFill>
                <a:schemeClr val="bg1"/>
              </a:solidFill>
              <a:latin typeface="Impact" panose="020B0806030902050204" pitchFamily="34" charset="0"/>
              <a:ea typeface="微软雅黑" panose="020B0503020204020204" pitchFamily="34" charset="-122"/>
            </a:endParaRPr>
          </a:p>
        </p:txBody>
      </p:sp>
      <p:sp>
        <p:nvSpPr>
          <p:cNvPr id="12" name="TextBox 10"/>
          <p:cNvSpPr txBox="1">
            <a:spLocks noChangeArrowheads="1"/>
          </p:cNvSpPr>
          <p:nvPr/>
        </p:nvSpPr>
        <p:spPr bwMode="auto">
          <a:xfrm>
            <a:off x="5181600" y="2412664"/>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02   </a:t>
            </a:r>
            <a:r>
              <a:rPr lang="zh-CN" altLang="zh-CN" sz="2800" dirty="0" smtClean="0">
                <a:solidFill>
                  <a:srgbClr val="595959"/>
                </a:solidFill>
                <a:latin typeface="Impact" panose="020B0806030902050204" pitchFamily="34" charset="0"/>
                <a:ea typeface="微软雅黑" panose="020B0503020204020204" pitchFamily="34" charset="-122"/>
              </a:rPr>
              <a:t>函</a:t>
            </a:r>
            <a:r>
              <a:rPr lang="zh-CN" altLang="zh-CN" sz="2800" dirty="0">
                <a:solidFill>
                  <a:srgbClr val="595959"/>
                </a:solidFill>
                <a:latin typeface="Impact" panose="020B0806030902050204" pitchFamily="34" charset="0"/>
                <a:ea typeface="微软雅黑" panose="020B0503020204020204" pitchFamily="34" charset="-122"/>
              </a:rPr>
              <a:t>数的参数传递</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13" name="TextBox 11"/>
          <p:cNvSpPr txBox="1">
            <a:spLocks noChangeArrowheads="1"/>
          </p:cNvSpPr>
          <p:nvPr/>
        </p:nvSpPr>
        <p:spPr bwMode="auto">
          <a:xfrm>
            <a:off x="5181600" y="3167521"/>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03    </a:t>
            </a:r>
            <a:r>
              <a:rPr lang="zh-CN" altLang="zh-CN" sz="2800" dirty="0" smtClean="0">
                <a:solidFill>
                  <a:srgbClr val="595959"/>
                </a:solidFill>
                <a:latin typeface="Impact" panose="020B0806030902050204" pitchFamily="34" charset="0"/>
                <a:ea typeface="微软雅黑" panose="020B0503020204020204" pitchFamily="34" charset="-122"/>
              </a:rPr>
              <a:t>变</a:t>
            </a:r>
            <a:r>
              <a:rPr lang="zh-CN" altLang="zh-CN" sz="2800" dirty="0">
                <a:solidFill>
                  <a:srgbClr val="595959"/>
                </a:solidFill>
                <a:latin typeface="Impact" panose="020B0806030902050204" pitchFamily="34" charset="0"/>
                <a:ea typeface="微软雅黑" panose="020B0503020204020204" pitchFamily="34" charset="-122"/>
              </a:rPr>
              <a:t>量作用域</a:t>
            </a:r>
            <a:endParaRPr lang="zh-CN" altLang="en-US" sz="2800" dirty="0">
              <a:solidFill>
                <a:srgbClr val="595959"/>
              </a:solidFill>
              <a:latin typeface="Impact" panose="020B0806030902050204" pitchFamily="34" charset="0"/>
              <a:ea typeface="微软雅黑" panose="020B0503020204020204" pitchFamily="34" charset="-122"/>
            </a:endParaRPr>
          </a:p>
        </p:txBody>
      </p:sp>
      <p:sp>
        <p:nvSpPr>
          <p:cNvPr id="20"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solidFill>
                  <a:srgbClr val="595959"/>
                </a:solidFill>
                <a:latin typeface="Impact" panose="020B0806030902050204" pitchFamily="34" charset="0"/>
                <a:ea typeface="微软雅黑" panose="020B0503020204020204" pitchFamily="34" charset="-122"/>
              </a:rPr>
              <a:t>04    </a:t>
            </a:r>
            <a:r>
              <a:rPr lang="zh-CN" altLang="zh-CN" sz="2800" dirty="0" smtClean="0">
                <a:solidFill>
                  <a:srgbClr val="595959"/>
                </a:solidFill>
                <a:latin typeface="Impact" panose="020B0806030902050204" pitchFamily="34" charset="0"/>
                <a:ea typeface="微软雅黑" panose="020B0503020204020204" pitchFamily="34" charset="-122"/>
              </a:rPr>
              <a:t>函</a:t>
            </a:r>
            <a:r>
              <a:rPr lang="zh-CN" altLang="zh-CN" sz="2800" dirty="0">
                <a:solidFill>
                  <a:srgbClr val="595959"/>
                </a:solidFill>
                <a:latin typeface="Impact" panose="020B0806030902050204" pitchFamily="34" charset="0"/>
                <a:ea typeface="微软雅黑" panose="020B0503020204020204" pitchFamily="34" charset="-122"/>
              </a:rPr>
              <a:t>数的特殊形式</a:t>
            </a:r>
            <a:endParaRPr lang="zh-CN" altLang="en-US" sz="2800" dirty="0">
              <a:solidFill>
                <a:srgbClr val="595959"/>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pitchFamily="34" charset="-122"/>
                <a:ea typeface="微软雅黑" panose="020B0503020204020204" pitchFamily="34" charset="-122"/>
              </a:rPr>
              <a:t>Python</a:t>
            </a:r>
            <a:r>
              <a:rPr lang="zh-CN" altLang="zh-CN" sz="4000" dirty="0">
                <a:solidFill>
                  <a:srgbClr val="1353A2"/>
                </a:solidFill>
                <a:latin typeface="微软雅黑" panose="020B0503020204020204" pitchFamily="34" charset="-122"/>
                <a:ea typeface="微软雅黑" panose="020B0503020204020204" pitchFamily="34" charset="-122"/>
              </a:rPr>
              <a:t>常用内置函数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1" name="矩形 2"/>
          <p:cNvSpPr>
            <a:spLocks noChangeArrowheads="1"/>
          </p:cNvSpPr>
          <p:nvPr/>
        </p:nvSpPr>
        <p:spPr bwMode="auto">
          <a:xfrm>
            <a:off x="1247920" y="2242797"/>
            <a:ext cx="10057389"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200" dirty="0">
                <a:latin typeface="Calibri" charset="0"/>
                <a:ea typeface="楷体" panose="02010609060101010101" pitchFamily="49" charset="-122"/>
              </a:rPr>
              <a:t>abs()</a:t>
            </a:r>
            <a:r>
              <a:rPr lang="zh-CN" altLang="zh-CN" sz="3200" dirty="0">
                <a:latin typeface="Calibri" charset="0"/>
                <a:ea typeface="楷体" panose="02010609060101010101" pitchFamily="49" charset="-122"/>
              </a:rPr>
              <a:t>函数用于计算绝对值，其参数必</a:t>
            </a:r>
            <a:r>
              <a:rPr lang="zh-CN" altLang="zh-CN" sz="3200" dirty="0" smtClean="0">
                <a:latin typeface="Calibri" charset="0"/>
                <a:ea typeface="楷体" panose="02010609060101010101" pitchFamily="49" charset="-122"/>
              </a:rPr>
              <a:t>须</a:t>
            </a:r>
            <a:r>
              <a:rPr lang="zh-CN" altLang="zh-CN" sz="3200" dirty="0">
                <a:latin typeface="Calibri" charset="0"/>
                <a:ea typeface="楷体" panose="02010609060101010101" pitchFamily="49" charset="-122"/>
              </a:rPr>
              <a:t>是</a:t>
            </a:r>
            <a:r>
              <a:rPr lang="zh-CN" altLang="zh-CN" sz="3200" dirty="0" smtClean="0">
                <a:latin typeface="Calibri" charset="0"/>
                <a:ea typeface="楷体" panose="02010609060101010101" pitchFamily="49" charset="-122"/>
              </a:rPr>
              <a:t>数</a:t>
            </a:r>
            <a:r>
              <a:rPr lang="zh-CN" altLang="zh-CN" sz="3200" dirty="0">
                <a:latin typeface="Calibri" charset="0"/>
                <a:ea typeface="楷体" panose="02010609060101010101" pitchFamily="49" charset="-122"/>
              </a:rPr>
              <a:t>字类</a:t>
            </a:r>
            <a:r>
              <a:rPr lang="zh-CN" altLang="zh-CN" sz="3200" dirty="0" smtClean="0">
                <a:latin typeface="Calibri" charset="0"/>
                <a:ea typeface="楷体" panose="02010609060101010101" pitchFamily="49" charset="-122"/>
              </a:rPr>
              <a:t>型。</a:t>
            </a:r>
            <a:r>
              <a:rPr lang="zh-CN" altLang="zh-CN" sz="3200" dirty="0">
                <a:latin typeface="Calibri" charset="0"/>
                <a:ea typeface="楷体" panose="02010609060101010101" pitchFamily="49" charset="-122"/>
              </a:rPr>
              <a:t>如</a:t>
            </a:r>
            <a:r>
              <a:rPr lang="zh-CN" altLang="zh-CN" sz="3200" dirty="0" smtClean="0">
                <a:latin typeface="Calibri" charset="0"/>
                <a:ea typeface="楷体" panose="02010609060101010101" pitchFamily="49" charset="-122"/>
              </a:rPr>
              <a:t>果参</a:t>
            </a:r>
            <a:r>
              <a:rPr lang="zh-CN" altLang="zh-CN" sz="3200" dirty="0">
                <a:latin typeface="Calibri" charset="0"/>
                <a:ea typeface="楷体" panose="02010609060101010101" pitchFamily="49" charset="-122"/>
              </a:rPr>
              <a:t>数是一个复数，那么</a:t>
            </a:r>
            <a:r>
              <a:rPr lang="en-US" altLang="zh-CN" sz="3200" dirty="0">
                <a:latin typeface="Calibri" charset="0"/>
                <a:ea typeface="楷体" panose="02010609060101010101" pitchFamily="49" charset="-122"/>
              </a:rPr>
              <a:t>abs()</a:t>
            </a:r>
            <a:r>
              <a:rPr lang="zh-CN" altLang="zh-CN" sz="3200" dirty="0">
                <a:latin typeface="Calibri" charset="0"/>
                <a:ea typeface="楷体" panose="02010609060101010101" pitchFamily="49" charset="-122"/>
              </a:rPr>
              <a:t>函数返回的绝对值是此复数与它的共轭复数乘积的平方根。</a:t>
            </a:r>
            <a:endParaRPr lang="zh-CN" altLang="zh-CN" sz="3200" dirty="0">
              <a:latin typeface="Calibri" charset="0"/>
              <a:ea typeface="楷体" panose="02010609060101010101" pitchFamily="49" charset="-122"/>
            </a:endParaRPr>
          </a:p>
        </p:txBody>
      </p:sp>
      <p:sp>
        <p:nvSpPr>
          <p:cNvPr id="12"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anose="020B0704020202020204" pitchFamily="34" charset="0"/>
              <a:buChar char="•"/>
            </a:pPr>
            <a:r>
              <a:rPr lang="en-US" altLang="zh-CN" sz="3600" b="1" dirty="0">
                <a:solidFill>
                  <a:srgbClr val="1353A2"/>
                </a:solidFill>
                <a:latin typeface="微软雅黑" panose="020B0503020204020204" pitchFamily="34" charset="-122"/>
                <a:ea typeface="微软雅黑" panose="020B0503020204020204" pitchFamily="34" charset="-122"/>
              </a:rPr>
              <a:t>abs()</a:t>
            </a:r>
            <a:r>
              <a:rPr lang="zh-CN" altLang="zh-CN" sz="3600" b="1" dirty="0">
                <a:solidFill>
                  <a:srgbClr val="1353A2"/>
                </a:solidFill>
                <a:latin typeface="微软雅黑" panose="020B0503020204020204" pitchFamily="34" charset="-122"/>
                <a:ea typeface="微软雅黑" panose="020B0503020204020204" pitchFamily="34" charset="-122"/>
              </a:rPr>
              <a:t>函数</a:t>
            </a:r>
            <a:endParaRPr lang="zh-CN" altLang="zh-CN" sz="3600" b="1" dirty="0">
              <a:solidFill>
                <a:srgbClr val="1353A2"/>
              </a:solidFill>
              <a:latin typeface="微软雅黑" panose="020B0503020204020204" pitchFamily="34" charset="-122"/>
              <a:ea typeface="微软雅黑" panose="020B0503020204020204" pitchFamily="34" charset="-122"/>
            </a:endParaRPr>
          </a:p>
        </p:txBody>
      </p:sp>
      <p:sp>
        <p:nvSpPr>
          <p:cNvPr id="13" name="矩形 12"/>
          <p:cNvSpPr/>
          <p:nvPr/>
        </p:nvSpPr>
        <p:spPr>
          <a:xfrm>
            <a:off x="3713018" y="4254889"/>
            <a:ext cx="4959928" cy="168409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4" name="文本框 2"/>
          <p:cNvSpPr txBox="1">
            <a:spLocks noChangeArrowheads="1"/>
          </p:cNvSpPr>
          <p:nvPr/>
        </p:nvSpPr>
        <p:spPr bwMode="auto">
          <a:xfrm>
            <a:off x="4920890" y="4405410"/>
            <a:ext cx="254418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latin typeface="Times New Roman" panose="02020603050405020304" pitchFamily="18" charset="0"/>
              </a:rPr>
              <a:t>print(abs(-5))</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print(abs(3.14))</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print(abs(8 + 3j))</a:t>
            </a:r>
            <a:endParaRPr lang="zh-CN" altLang="zh-CN" sz="2800" dirty="0">
              <a:latin typeface="Times New Roman" panose="02020603050405020304" pitchFamily="18" charset="0"/>
            </a:endParaRPr>
          </a:p>
        </p:txBody>
      </p:sp>
      <p:sp>
        <p:nvSpPr>
          <p:cNvPr id="15" name="圆角矩形标注 14"/>
          <p:cNvSpPr/>
          <p:nvPr/>
        </p:nvSpPr>
        <p:spPr>
          <a:xfrm>
            <a:off x="8354291" y="3861787"/>
            <a:ext cx="1066799" cy="588818"/>
          </a:xfrm>
          <a:prstGeom prst="wedgeRoundRectCallout">
            <a:avLst>
              <a:gd name="adj1" fmla="val -168641"/>
              <a:gd name="adj2" fmla="val 79599"/>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latin typeface="Times New Roman" panose="02020603050405020304" pitchFamily="18" charset="0"/>
                <a:ea typeface="宋体" pitchFamily="2" charset="-122"/>
              </a:rPr>
              <a:t>5</a:t>
            </a:r>
            <a:endParaRPr lang="zh-CN" altLang="zh-CN" b="1" dirty="0">
              <a:solidFill>
                <a:srgbClr val="FF0000"/>
              </a:solidFill>
              <a:latin typeface="Times New Roman" panose="02020603050405020304" pitchFamily="18" charset="0"/>
              <a:ea typeface="宋体" pitchFamily="2" charset="-122"/>
            </a:endParaRPr>
          </a:p>
        </p:txBody>
      </p:sp>
      <p:sp>
        <p:nvSpPr>
          <p:cNvPr id="16" name="圆角矩形标注 15"/>
          <p:cNvSpPr/>
          <p:nvPr/>
        </p:nvSpPr>
        <p:spPr>
          <a:xfrm>
            <a:off x="9587345" y="4405410"/>
            <a:ext cx="1066799" cy="588818"/>
          </a:xfrm>
          <a:prstGeom prst="wedgeRoundRectCallout">
            <a:avLst>
              <a:gd name="adj1" fmla="val -254355"/>
              <a:gd name="adj2" fmla="val 65481"/>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smtClean="0">
                <a:solidFill>
                  <a:srgbClr val="FF0000"/>
                </a:solidFill>
                <a:latin typeface="Times New Roman" panose="02020603050405020304" pitchFamily="18" charset="0"/>
                <a:ea typeface="宋体" pitchFamily="2" charset="-122"/>
              </a:rPr>
              <a:t>3.14</a:t>
            </a:r>
            <a:endParaRPr lang="zh-CN" altLang="zh-CN" b="1" dirty="0">
              <a:solidFill>
                <a:srgbClr val="FF0000"/>
              </a:solidFill>
              <a:latin typeface="Times New Roman" panose="02020603050405020304" pitchFamily="18" charset="0"/>
              <a:ea typeface="宋体" pitchFamily="2" charset="-122"/>
            </a:endParaRPr>
          </a:p>
        </p:txBody>
      </p:sp>
      <p:sp>
        <p:nvSpPr>
          <p:cNvPr id="17" name="圆角矩形标注 16"/>
          <p:cNvSpPr/>
          <p:nvPr/>
        </p:nvSpPr>
        <p:spPr>
          <a:xfrm>
            <a:off x="9019309" y="5448858"/>
            <a:ext cx="2632364" cy="588818"/>
          </a:xfrm>
          <a:prstGeom prst="wedgeRoundRectCallout">
            <a:avLst>
              <a:gd name="adj1" fmla="val -102429"/>
              <a:gd name="adj2" fmla="val -33342"/>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rgbClr val="FF0000"/>
                </a:solidFill>
                <a:latin typeface="Times New Roman" panose="02020603050405020304" pitchFamily="18" charset="0"/>
                <a:ea typeface="宋体" pitchFamily="2" charset="-122"/>
              </a:rPr>
              <a:t>8.54400374531753</a:t>
            </a:r>
            <a:endParaRPr lang="zh-CN" altLang="zh-CN" b="1" dirty="0">
              <a:solidFill>
                <a:srgbClr val="FF0000"/>
              </a:solidFill>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pitchFamily="34" charset="-122"/>
                <a:ea typeface="微软雅黑" panose="020B0503020204020204" pitchFamily="34" charset="-122"/>
              </a:rPr>
              <a:t>Python</a:t>
            </a:r>
            <a:r>
              <a:rPr lang="zh-CN" altLang="zh-CN" sz="4000" dirty="0">
                <a:solidFill>
                  <a:srgbClr val="1353A2"/>
                </a:solidFill>
                <a:latin typeface="微软雅黑" panose="020B0503020204020204" pitchFamily="34" charset="-122"/>
                <a:ea typeface="微软雅黑" panose="020B0503020204020204" pitchFamily="34" charset="-122"/>
              </a:rPr>
              <a:t>常用内置函数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1" name="矩形 2"/>
          <p:cNvSpPr>
            <a:spLocks noChangeArrowheads="1"/>
          </p:cNvSpPr>
          <p:nvPr/>
        </p:nvSpPr>
        <p:spPr bwMode="auto">
          <a:xfrm>
            <a:off x="1247920" y="2242797"/>
            <a:ext cx="10057389"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Calibri" charset="0"/>
                <a:ea typeface="楷体" panose="02010609060101010101" pitchFamily="49" charset="-122"/>
              </a:rPr>
              <a:t>ord()</a:t>
            </a:r>
            <a:r>
              <a:rPr lang="zh-CN" altLang="zh-CN" sz="3600" dirty="0">
                <a:latin typeface="Calibri" charset="0"/>
                <a:ea typeface="楷体" panose="02010609060101010101" pitchFamily="49" charset="-122"/>
              </a:rPr>
              <a:t>函数用于返回字符在</a:t>
            </a:r>
            <a:r>
              <a:rPr lang="en-US" altLang="zh-CN" sz="3600" dirty="0">
                <a:latin typeface="Calibri" charset="0"/>
                <a:ea typeface="楷体" panose="02010609060101010101" pitchFamily="49" charset="-122"/>
              </a:rPr>
              <a:t>Unicode</a:t>
            </a:r>
            <a:r>
              <a:rPr lang="zh-CN" altLang="zh-CN" sz="3600" dirty="0">
                <a:latin typeface="Calibri" charset="0"/>
                <a:ea typeface="楷体" panose="02010609060101010101" pitchFamily="49" charset="-122"/>
              </a:rPr>
              <a:t>编码表中对应的码值，其参数是一个</a:t>
            </a:r>
            <a:r>
              <a:rPr lang="en-US" altLang="zh-CN" sz="3600" dirty="0">
                <a:latin typeface="Calibri" charset="0"/>
                <a:ea typeface="楷体" panose="02010609060101010101" pitchFamily="49" charset="-122"/>
              </a:rPr>
              <a:t> </a:t>
            </a:r>
            <a:r>
              <a:rPr lang="zh-CN" altLang="zh-CN" sz="3600" dirty="0">
                <a:latin typeface="Calibri" charset="0"/>
                <a:ea typeface="楷体" panose="02010609060101010101" pitchFamily="49" charset="-122"/>
              </a:rPr>
              <a:t>字符。</a:t>
            </a:r>
            <a:endParaRPr lang="zh-CN" altLang="zh-CN" sz="3600" dirty="0">
              <a:latin typeface="Calibri" charset="0"/>
              <a:ea typeface="楷体" panose="02010609060101010101" pitchFamily="49" charset="-122"/>
            </a:endParaRPr>
          </a:p>
        </p:txBody>
      </p:sp>
      <p:sp>
        <p:nvSpPr>
          <p:cNvPr id="12"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anose="020B0704020202020204" pitchFamily="34" charset="0"/>
              <a:buChar char="•"/>
            </a:pPr>
            <a:r>
              <a:rPr lang="en-US" altLang="zh-CN" sz="3600" b="1" dirty="0">
                <a:solidFill>
                  <a:srgbClr val="1353A2"/>
                </a:solidFill>
                <a:latin typeface="微软雅黑" panose="020B0503020204020204" pitchFamily="34" charset="-122"/>
                <a:ea typeface="微软雅黑" panose="020B0503020204020204" pitchFamily="34" charset="-122"/>
              </a:rPr>
              <a:t>ord()</a:t>
            </a:r>
            <a:r>
              <a:rPr lang="zh-CN" altLang="zh-CN" sz="3600" b="1" dirty="0">
                <a:solidFill>
                  <a:srgbClr val="1353A2"/>
                </a:solidFill>
                <a:latin typeface="微软雅黑" panose="020B0503020204020204" pitchFamily="34" charset="-122"/>
                <a:ea typeface="微软雅黑" panose="020B0503020204020204" pitchFamily="34" charset="-122"/>
              </a:rPr>
              <a:t>函数</a:t>
            </a:r>
            <a:endParaRPr lang="zh-CN" altLang="zh-CN" sz="3600" b="1" dirty="0">
              <a:solidFill>
                <a:srgbClr val="1353A2"/>
              </a:solidFill>
              <a:latin typeface="微软雅黑" panose="020B0503020204020204" pitchFamily="34" charset="-122"/>
              <a:ea typeface="微软雅黑" panose="020B0503020204020204" pitchFamily="34" charset="-122"/>
            </a:endParaRPr>
          </a:p>
        </p:txBody>
      </p:sp>
      <p:sp>
        <p:nvSpPr>
          <p:cNvPr id="13" name="矩形 12"/>
          <p:cNvSpPr/>
          <p:nvPr/>
        </p:nvSpPr>
        <p:spPr>
          <a:xfrm>
            <a:off x="3713018" y="4254890"/>
            <a:ext cx="4959928" cy="137005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4" name="文本框 2"/>
          <p:cNvSpPr txBox="1">
            <a:spLocks noChangeArrowheads="1"/>
          </p:cNvSpPr>
          <p:nvPr/>
        </p:nvSpPr>
        <p:spPr bwMode="auto">
          <a:xfrm>
            <a:off x="4920890" y="4462864"/>
            <a:ext cx="25441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latin typeface="Times New Roman" panose="02020603050405020304" pitchFamily="18" charset="0"/>
              </a:rPr>
              <a:t>print(ord('a'))</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print(ord('A'))</a:t>
            </a:r>
            <a:endParaRPr lang="zh-CN" altLang="zh-CN" sz="2800" dirty="0">
              <a:latin typeface="Times New Roman" panose="02020603050405020304" pitchFamily="18" charset="0"/>
            </a:endParaRPr>
          </a:p>
        </p:txBody>
      </p:sp>
      <p:sp>
        <p:nvSpPr>
          <p:cNvPr id="15" name="圆角矩形标注 14"/>
          <p:cNvSpPr/>
          <p:nvPr/>
        </p:nvSpPr>
        <p:spPr>
          <a:xfrm>
            <a:off x="8354291" y="3861787"/>
            <a:ext cx="1066799" cy="588818"/>
          </a:xfrm>
          <a:prstGeom prst="wedgeRoundRectCallout">
            <a:avLst>
              <a:gd name="adj1" fmla="val -169940"/>
              <a:gd name="adj2" fmla="val 100775"/>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pitchFamily="18" charset="0"/>
                <a:ea typeface="宋体" pitchFamily="2" charset="-122"/>
              </a:rPr>
              <a:t>97</a:t>
            </a:r>
            <a:endParaRPr lang="zh-CN" altLang="zh-CN" sz="2800" b="1" dirty="0">
              <a:solidFill>
                <a:srgbClr val="FF0000"/>
              </a:solidFill>
              <a:latin typeface="Times New Roman" panose="02020603050405020304" pitchFamily="18" charset="0"/>
              <a:ea typeface="宋体" pitchFamily="2" charset="-122"/>
            </a:endParaRPr>
          </a:p>
        </p:txBody>
      </p:sp>
      <p:sp>
        <p:nvSpPr>
          <p:cNvPr id="16" name="圆角矩形标注 15"/>
          <p:cNvSpPr/>
          <p:nvPr/>
        </p:nvSpPr>
        <p:spPr>
          <a:xfrm>
            <a:off x="9587345" y="4405410"/>
            <a:ext cx="1066799" cy="588818"/>
          </a:xfrm>
          <a:prstGeom prst="wedgeRoundRectCallout">
            <a:avLst>
              <a:gd name="adj1" fmla="val -273836"/>
              <a:gd name="adj2" fmla="val 72540"/>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pitchFamily="18" charset="0"/>
                <a:ea typeface="宋体" pitchFamily="2" charset="-122"/>
              </a:rPr>
              <a:t>65</a:t>
            </a:r>
            <a:endParaRPr lang="zh-CN" altLang="zh-CN" sz="2800" b="1" dirty="0">
              <a:solidFill>
                <a:srgbClr val="FF0000"/>
              </a:solidFill>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pitchFamily="34" charset="-122"/>
                <a:ea typeface="微软雅黑" panose="020B0503020204020204" pitchFamily="34" charset="-122"/>
              </a:rPr>
              <a:t>Python</a:t>
            </a:r>
            <a:r>
              <a:rPr lang="zh-CN" altLang="zh-CN" sz="4000" dirty="0">
                <a:solidFill>
                  <a:srgbClr val="1353A2"/>
                </a:solidFill>
                <a:latin typeface="微软雅黑" panose="020B0503020204020204" pitchFamily="34" charset="-122"/>
                <a:ea typeface="微软雅黑" panose="020B0503020204020204" pitchFamily="34" charset="-122"/>
              </a:rPr>
              <a:t>常用内置函数</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11" name="矩形 2"/>
          <p:cNvSpPr>
            <a:spLocks noChangeArrowheads="1"/>
          </p:cNvSpPr>
          <p:nvPr/>
        </p:nvSpPr>
        <p:spPr bwMode="auto">
          <a:xfrm>
            <a:off x="1247920" y="2242797"/>
            <a:ext cx="10057389"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Calibri" charset="0"/>
                <a:ea typeface="楷体" panose="02010609060101010101" pitchFamily="49" charset="-122"/>
              </a:rPr>
              <a:t>chr</a:t>
            </a:r>
            <a:r>
              <a:rPr lang="en-US" altLang="zh-CN" sz="3600" dirty="0" smtClean="0">
                <a:latin typeface="Calibri" charset="0"/>
                <a:ea typeface="楷体" panose="02010609060101010101" pitchFamily="49" charset="-122"/>
              </a:rPr>
              <a:t>()</a:t>
            </a:r>
            <a:r>
              <a:rPr lang="zh-CN" altLang="zh-CN" sz="3600" dirty="0" smtClean="0">
                <a:latin typeface="Calibri" charset="0"/>
                <a:ea typeface="楷体" panose="02010609060101010101" pitchFamily="49" charset="-122"/>
              </a:rPr>
              <a:t> 和</a:t>
            </a:r>
            <a:r>
              <a:rPr lang="en-US" altLang="zh-CN" sz="3600" dirty="0">
                <a:latin typeface="Calibri" charset="0"/>
                <a:ea typeface="楷体" panose="02010609060101010101" pitchFamily="49" charset="-122"/>
              </a:rPr>
              <a:t>ord()</a:t>
            </a:r>
            <a:r>
              <a:rPr lang="zh-CN" altLang="zh-CN" sz="3600" dirty="0">
                <a:latin typeface="Calibri" charset="0"/>
                <a:ea typeface="楷体" panose="02010609060101010101" pitchFamily="49" charset="-122"/>
              </a:rPr>
              <a:t>函数的功能相反，可根据码值返回相应的</a:t>
            </a:r>
            <a:r>
              <a:rPr lang="en-US" altLang="zh-CN" sz="3600" dirty="0">
                <a:latin typeface="Calibri" charset="0"/>
                <a:ea typeface="楷体" panose="02010609060101010101" pitchFamily="49" charset="-122"/>
              </a:rPr>
              <a:t>Unicode </a:t>
            </a:r>
            <a:r>
              <a:rPr lang="zh-CN" altLang="zh-CN" sz="3600" dirty="0">
                <a:latin typeface="Calibri" charset="0"/>
                <a:ea typeface="楷体" panose="02010609060101010101" pitchFamily="49" charset="-122"/>
              </a:rPr>
              <a:t>字</a:t>
            </a:r>
            <a:r>
              <a:rPr lang="zh-CN" altLang="zh-CN" sz="3600" dirty="0" smtClean="0">
                <a:latin typeface="Calibri" charset="0"/>
                <a:ea typeface="楷体" panose="02010609060101010101" pitchFamily="49" charset="-122"/>
              </a:rPr>
              <a:t>符</a:t>
            </a:r>
            <a:r>
              <a:rPr lang="zh-CN" altLang="en-US" sz="3600" dirty="0" smtClean="0">
                <a:latin typeface="Calibri" charset="0"/>
                <a:ea typeface="楷体" panose="02010609060101010101" pitchFamily="49" charset="-122"/>
              </a:rPr>
              <a:t>。</a:t>
            </a:r>
            <a:r>
              <a:rPr lang="en-US" altLang="zh-CN" sz="3600" dirty="0">
                <a:latin typeface="Calibri" charset="0"/>
                <a:ea typeface="楷体" panose="02010609060101010101" pitchFamily="49" charset="-122"/>
              </a:rPr>
              <a:t> chr</a:t>
            </a:r>
            <a:r>
              <a:rPr lang="en-US" altLang="zh-CN" sz="3600" dirty="0" smtClean="0">
                <a:latin typeface="Calibri" charset="0"/>
                <a:ea typeface="楷体" panose="02010609060101010101" pitchFamily="49" charset="-122"/>
              </a:rPr>
              <a:t>()</a:t>
            </a:r>
            <a:r>
              <a:rPr lang="zh-CN" altLang="en-US" sz="3600" dirty="0" smtClean="0">
                <a:latin typeface="Calibri" charset="0"/>
                <a:ea typeface="楷体" panose="02010609060101010101" pitchFamily="49" charset="-122"/>
              </a:rPr>
              <a:t>函数的</a:t>
            </a:r>
            <a:r>
              <a:rPr lang="zh-CN" altLang="zh-CN" sz="3600" dirty="0" smtClean="0">
                <a:latin typeface="Calibri" charset="0"/>
                <a:ea typeface="楷体" panose="02010609060101010101" pitchFamily="49" charset="-122"/>
              </a:rPr>
              <a:t>参</a:t>
            </a:r>
            <a:r>
              <a:rPr lang="zh-CN" altLang="zh-CN" sz="3600" dirty="0">
                <a:latin typeface="Calibri" charset="0"/>
                <a:ea typeface="楷体" panose="02010609060101010101" pitchFamily="49" charset="-122"/>
              </a:rPr>
              <a:t>数是一个整数，取值范围为</a:t>
            </a:r>
            <a:r>
              <a:rPr lang="en-US" altLang="zh-CN" sz="3600" dirty="0">
                <a:latin typeface="Calibri" charset="0"/>
                <a:ea typeface="楷体" panose="02010609060101010101" pitchFamily="49" charset="-122"/>
              </a:rPr>
              <a:t>0~255</a:t>
            </a:r>
            <a:r>
              <a:rPr lang="zh-CN" altLang="zh-CN" sz="3600" dirty="0">
                <a:latin typeface="Calibri" charset="0"/>
                <a:ea typeface="楷体" panose="02010609060101010101" pitchFamily="49" charset="-122"/>
              </a:rPr>
              <a:t>。</a:t>
            </a:r>
            <a:endParaRPr lang="zh-CN" altLang="zh-CN" sz="3600" dirty="0">
              <a:latin typeface="Calibri" charset="0"/>
              <a:ea typeface="楷体" panose="02010609060101010101" pitchFamily="49" charset="-122"/>
            </a:endParaRPr>
          </a:p>
        </p:txBody>
      </p:sp>
      <p:sp>
        <p:nvSpPr>
          <p:cNvPr id="12" name="矩形 2"/>
          <p:cNvSpPr>
            <a:spLocks noChangeArrowheads="1"/>
          </p:cNvSpPr>
          <p:nvPr/>
        </p:nvSpPr>
        <p:spPr bwMode="auto">
          <a:xfrm>
            <a:off x="693738" y="1446213"/>
            <a:ext cx="73110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71500" indent="-571500">
              <a:buFont typeface="Arial" panose="020B0704020202020204" pitchFamily="34" charset="0"/>
              <a:buChar char="•"/>
            </a:pPr>
            <a:r>
              <a:rPr lang="en-US" altLang="zh-CN" sz="3600" b="1" dirty="0">
                <a:solidFill>
                  <a:srgbClr val="1353A2"/>
                </a:solidFill>
                <a:latin typeface="微软雅黑" panose="020B0503020204020204" pitchFamily="34" charset="-122"/>
                <a:ea typeface="微软雅黑" panose="020B0503020204020204" pitchFamily="34" charset="-122"/>
              </a:rPr>
              <a:t>chr()</a:t>
            </a:r>
            <a:r>
              <a:rPr lang="zh-CN" altLang="zh-CN" sz="3600" b="1" dirty="0">
                <a:solidFill>
                  <a:srgbClr val="1353A2"/>
                </a:solidFill>
                <a:latin typeface="微软雅黑" panose="020B0503020204020204" pitchFamily="34" charset="-122"/>
                <a:ea typeface="微软雅黑" panose="020B0503020204020204" pitchFamily="34" charset="-122"/>
              </a:rPr>
              <a:t>函数</a:t>
            </a:r>
            <a:endParaRPr lang="zh-CN" altLang="zh-CN" sz="3600" b="1" dirty="0">
              <a:solidFill>
                <a:srgbClr val="1353A2"/>
              </a:solidFill>
              <a:latin typeface="微软雅黑" panose="020B0503020204020204" pitchFamily="34" charset="-122"/>
              <a:ea typeface="微软雅黑" panose="020B0503020204020204" pitchFamily="34" charset="-122"/>
            </a:endParaRPr>
          </a:p>
        </p:txBody>
      </p:sp>
      <p:sp>
        <p:nvSpPr>
          <p:cNvPr id="13" name="矩形 12"/>
          <p:cNvSpPr/>
          <p:nvPr/>
        </p:nvSpPr>
        <p:spPr>
          <a:xfrm>
            <a:off x="3713018" y="4578553"/>
            <a:ext cx="4959928" cy="1370056"/>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4" name="文本框 2"/>
          <p:cNvSpPr txBox="1">
            <a:spLocks noChangeArrowheads="1"/>
          </p:cNvSpPr>
          <p:nvPr/>
        </p:nvSpPr>
        <p:spPr bwMode="auto">
          <a:xfrm>
            <a:off x="4920890" y="4786527"/>
            <a:ext cx="254418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r>
              <a:rPr lang="en-US" altLang="zh-CN" sz="2800" dirty="0">
                <a:latin typeface="Times New Roman" panose="02020603050405020304" pitchFamily="18" charset="0"/>
              </a:rPr>
              <a:t>print(chr(97))</a:t>
            </a:r>
            <a:endParaRPr lang="zh-CN" altLang="zh-CN" sz="2800" dirty="0">
              <a:latin typeface="Times New Roman" panose="02020603050405020304" pitchFamily="18" charset="0"/>
            </a:endParaRPr>
          </a:p>
          <a:p>
            <a:r>
              <a:rPr lang="en-US" altLang="zh-CN" sz="2800" dirty="0">
                <a:latin typeface="Times New Roman" panose="02020603050405020304" pitchFamily="18" charset="0"/>
              </a:rPr>
              <a:t>print(chr(65))</a:t>
            </a:r>
            <a:endParaRPr lang="zh-CN" altLang="zh-CN" sz="2800" dirty="0">
              <a:latin typeface="Times New Roman" panose="02020603050405020304" pitchFamily="18" charset="0"/>
            </a:endParaRPr>
          </a:p>
        </p:txBody>
      </p:sp>
      <p:sp>
        <p:nvSpPr>
          <p:cNvPr id="15" name="圆角矩形标注 14"/>
          <p:cNvSpPr/>
          <p:nvPr/>
        </p:nvSpPr>
        <p:spPr>
          <a:xfrm>
            <a:off x="8354291" y="4185450"/>
            <a:ext cx="1066799" cy="588818"/>
          </a:xfrm>
          <a:prstGeom prst="wedgeRoundRectCallout">
            <a:avLst>
              <a:gd name="adj1" fmla="val -169940"/>
              <a:gd name="adj2" fmla="val 100775"/>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pitchFamily="18" charset="0"/>
                <a:ea typeface="宋体" pitchFamily="2" charset="-122"/>
              </a:rPr>
              <a:t>a</a:t>
            </a:r>
            <a:endParaRPr lang="zh-CN" altLang="zh-CN" sz="2800" b="1" dirty="0">
              <a:solidFill>
                <a:srgbClr val="FF0000"/>
              </a:solidFill>
              <a:latin typeface="Times New Roman" panose="02020603050405020304" pitchFamily="18" charset="0"/>
              <a:ea typeface="宋体" pitchFamily="2" charset="-122"/>
            </a:endParaRPr>
          </a:p>
        </p:txBody>
      </p:sp>
      <p:sp>
        <p:nvSpPr>
          <p:cNvPr id="16" name="圆角矩形标注 15"/>
          <p:cNvSpPr/>
          <p:nvPr/>
        </p:nvSpPr>
        <p:spPr>
          <a:xfrm>
            <a:off x="9587345" y="4729073"/>
            <a:ext cx="1066799" cy="588818"/>
          </a:xfrm>
          <a:prstGeom prst="wedgeRoundRectCallout">
            <a:avLst>
              <a:gd name="adj1" fmla="val -273836"/>
              <a:gd name="adj2" fmla="val 72540"/>
              <a:gd name="adj3" fmla="val 16667"/>
            </a:avLst>
          </a:prstGeom>
          <a:solidFill>
            <a:schemeClr val="accent1">
              <a:lumMod val="20000"/>
              <a:lumOff val="80000"/>
            </a:schemeClr>
          </a:solidFill>
          <a:ln w="31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FF0000"/>
                </a:solidFill>
                <a:latin typeface="Times New Roman" panose="02020603050405020304" pitchFamily="18" charset="0"/>
                <a:ea typeface="宋体" pitchFamily="2" charset="-122"/>
              </a:rPr>
              <a:t>A</a:t>
            </a:r>
            <a:endParaRPr lang="zh-CN" altLang="zh-CN" sz="2800" b="1" dirty="0">
              <a:solidFill>
                <a:srgbClr val="FF0000"/>
              </a:solidFill>
              <a:latin typeface="Times New Roman" panose="02020603050405020304"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矩形 2"/>
          <p:cNvSpPr>
            <a:spLocks noChangeArrowheads="1"/>
          </p:cNvSpPr>
          <p:nvPr/>
        </p:nvSpPr>
        <p:spPr bwMode="auto">
          <a:xfrm>
            <a:off x="590550" y="1538568"/>
            <a:ext cx="110109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Arial" panose="020B0704020202020204" pitchFamily="34" charset="0"/>
              <a:buChar char="•"/>
            </a:pPr>
            <a:r>
              <a:rPr lang="zh-CN" altLang="zh-CN" sz="2800" dirty="0">
                <a:solidFill>
                  <a:srgbClr val="1353A2"/>
                </a:solidFill>
                <a:latin typeface="微软雅黑" panose="020B0503020204020204" pitchFamily="34" charset="-122"/>
                <a:ea typeface="微软雅黑" panose="020B0503020204020204" pitchFamily="34" charset="-122"/>
              </a:rPr>
              <a:t>本章主要介绍了</a:t>
            </a:r>
            <a:r>
              <a:rPr lang="en-US" altLang="zh-CN" sz="2800" dirty="0">
                <a:solidFill>
                  <a:srgbClr val="1353A2"/>
                </a:solidFill>
                <a:latin typeface="微软雅黑" panose="020B0503020204020204" pitchFamily="34" charset="-122"/>
                <a:ea typeface="微软雅黑" panose="020B0503020204020204" pitchFamily="34" charset="-122"/>
              </a:rPr>
              <a:t>Python</a:t>
            </a:r>
            <a:r>
              <a:rPr lang="zh-CN" altLang="zh-CN" sz="2800" dirty="0">
                <a:solidFill>
                  <a:srgbClr val="1353A2"/>
                </a:solidFill>
                <a:latin typeface="微软雅黑" panose="020B0503020204020204" pitchFamily="34" charset="-122"/>
                <a:ea typeface="微软雅黑" panose="020B0503020204020204" pitchFamily="34" charset="-122"/>
              </a:rPr>
              <a:t>中的函数，包括</a:t>
            </a:r>
            <a:r>
              <a:rPr lang="zh-CN" altLang="zh-CN" sz="2800" dirty="0">
                <a:solidFill>
                  <a:srgbClr val="FF0000"/>
                </a:solidFill>
                <a:latin typeface="微软雅黑" panose="020B0503020204020204" pitchFamily="34" charset="-122"/>
                <a:ea typeface="微软雅黑" panose="020B0503020204020204" pitchFamily="34" charset="-122"/>
              </a:rPr>
              <a:t>函数的定义和调用</a:t>
            </a:r>
            <a:r>
              <a:rPr lang="zh-CN" altLang="zh-CN" sz="2800" dirty="0">
                <a:solidFill>
                  <a:srgbClr val="1353A2"/>
                </a:solidFill>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函数的参数传递</a:t>
            </a:r>
            <a:r>
              <a:rPr lang="zh-CN" altLang="zh-CN" sz="2800" dirty="0">
                <a:solidFill>
                  <a:srgbClr val="1353A2"/>
                </a:solidFill>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变量的作用域</a:t>
            </a:r>
            <a:r>
              <a:rPr lang="zh-CN" altLang="zh-CN" sz="2800" dirty="0">
                <a:solidFill>
                  <a:srgbClr val="1353A2"/>
                </a:solidFill>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匿名函数</a:t>
            </a:r>
            <a:r>
              <a:rPr lang="zh-CN" altLang="zh-CN" sz="2800" dirty="0">
                <a:solidFill>
                  <a:srgbClr val="1353A2"/>
                </a:solidFill>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递归函数</a:t>
            </a:r>
            <a:r>
              <a:rPr lang="zh-CN" altLang="zh-CN" sz="2800" dirty="0">
                <a:solidFill>
                  <a:srgbClr val="1353A2"/>
                </a:solidFill>
                <a:latin typeface="微软雅黑" panose="020B0503020204020204" pitchFamily="34" charset="-122"/>
                <a:ea typeface="微软雅黑" panose="020B0503020204020204" pitchFamily="34" charset="-122"/>
              </a:rPr>
              <a:t>，以及</a:t>
            </a:r>
            <a:r>
              <a:rPr lang="en-US" altLang="zh-CN" sz="2800" dirty="0">
                <a:solidFill>
                  <a:srgbClr val="FF0000"/>
                </a:solidFill>
                <a:latin typeface="微软雅黑" panose="020B0503020204020204" pitchFamily="34" charset="-122"/>
                <a:ea typeface="微软雅黑" panose="020B0503020204020204" pitchFamily="34" charset="-122"/>
              </a:rPr>
              <a:t>Python</a:t>
            </a:r>
            <a:r>
              <a:rPr lang="zh-CN" altLang="zh-CN" sz="2800" dirty="0">
                <a:solidFill>
                  <a:srgbClr val="FF0000"/>
                </a:solidFill>
                <a:latin typeface="微软雅黑" panose="020B0503020204020204" pitchFamily="34" charset="-122"/>
                <a:ea typeface="微软雅黑" panose="020B0503020204020204" pitchFamily="34" charset="-122"/>
              </a:rPr>
              <a:t>常用的内置函数</a:t>
            </a:r>
            <a:r>
              <a:rPr lang="zh-CN" altLang="zh-CN" sz="2800" dirty="0">
                <a:solidFill>
                  <a:srgbClr val="1353A2"/>
                </a:solidFill>
                <a:latin typeface="微软雅黑" panose="020B0503020204020204" pitchFamily="34" charset="-122"/>
                <a:ea typeface="微软雅黑" panose="020B0503020204020204" pitchFamily="34" charset="-122"/>
              </a:rPr>
              <a:t>。</a:t>
            </a:r>
            <a:endParaRPr lang="en-US" altLang="zh-CN" sz="2800" dirty="0">
              <a:solidFill>
                <a:srgbClr val="1353A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704020202020204" pitchFamily="34" charset="0"/>
              <a:buChar char="•"/>
            </a:pPr>
            <a:endParaRPr lang="en-US" altLang="zh-CN" sz="2800" dirty="0">
              <a:solidFill>
                <a:srgbClr val="1353A2"/>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704020202020204" pitchFamily="34" charset="0"/>
              <a:buChar char="•"/>
            </a:pPr>
            <a:r>
              <a:rPr lang="zh-CN" altLang="zh-CN" sz="2800" dirty="0">
                <a:solidFill>
                  <a:srgbClr val="1353A2"/>
                </a:solidFill>
                <a:latin typeface="微软雅黑" panose="020B0503020204020204" pitchFamily="34" charset="-122"/>
                <a:ea typeface="微软雅黑" panose="020B0503020204020204" pitchFamily="34" charset="-122"/>
              </a:rPr>
              <a:t>通过本章的学习，希望读者能够灵活地定义和使用函数。</a:t>
            </a:r>
            <a:endParaRPr lang="zh-CN" altLang="en-US" sz="2800" dirty="0">
              <a:solidFill>
                <a:srgbClr val="1353A2"/>
              </a:solidFill>
              <a:latin typeface="微软雅黑" panose="020B0503020204020204" pitchFamily="34" charset="-122"/>
              <a:ea typeface="微软雅黑" panose="020B0503020204020204" pitchFamily="34" charset="-122"/>
            </a:endParaRPr>
          </a:p>
        </p:txBody>
      </p:sp>
      <p:sp>
        <p:nvSpPr>
          <p:cNvPr id="3" name="TextBox 1"/>
          <p:cNvSpPr txBox="1"/>
          <p:nvPr/>
        </p:nvSpPr>
        <p:spPr>
          <a:xfrm>
            <a:off x="2494914" y="262889"/>
            <a:ext cx="6059170" cy="706755"/>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zh-CN" sz="4000" dirty="0">
                <a:solidFill>
                  <a:srgbClr val="1353A2"/>
                </a:solidFill>
                <a:latin typeface="微软雅黑" panose="020B0503020204020204" pitchFamily="34" charset="-122"/>
                <a:ea typeface="微软雅黑" panose="020B0503020204020204" pitchFamily="34" charset="-122"/>
                <a:sym typeface="+mn-ea"/>
              </a:rPr>
              <a:t>本章小结</a:t>
            </a:r>
            <a:endParaRPr lang="zh-CN" altLang="zh-CN" sz="4000" dirty="0">
              <a:solidFill>
                <a:srgbClr val="1353A2"/>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函数的定义</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pic>
        <p:nvPicPr>
          <p:cNvPr id="18"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7"/>
          <p:cNvSpPr>
            <a:spLocks noChangeArrowheads="1"/>
          </p:cNvSpPr>
          <p:nvPr/>
        </p:nvSpPr>
        <p:spPr bwMode="auto">
          <a:xfrm>
            <a:off x="4622670" y="2718878"/>
            <a:ext cx="500101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4800" b="1" dirty="0">
                <a:solidFill>
                  <a:srgbClr val="FF0000"/>
                </a:solidFill>
                <a:latin typeface="微软雅黑" panose="020B0503020204020204" pitchFamily="34" charset="-122"/>
                <a:ea typeface="微软雅黑" panose="020B0503020204020204" pitchFamily="34" charset="-122"/>
              </a:rPr>
              <a:t>思</a:t>
            </a:r>
            <a:r>
              <a:rPr lang="zh-CN" altLang="en-US" sz="4800" b="1" dirty="0" smtClean="0">
                <a:solidFill>
                  <a:srgbClr val="FF0000"/>
                </a:solidFill>
                <a:latin typeface="微软雅黑" panose="020B0503020204020204" pitchFamily="34" charset="-122"/>
                <a:ea typeface="微软雅黑" panose="020B0503020204020204" pitchFamily="34" charset="-122"/>
              </a:rPr>
              <a:t>考</a:t>
            </a:r>
            <a:r>
              <a:rPr lang="zh-CN" altLang="en-US" sz="4800" b="1" dirty="0">
                <a:solidFill>
                  <a:srgbClr val="FF0000"/>
                </a:solidFill>
                <a:latin typeface="微软雅黑" panose="020B0503020204020204" pitchFamily="34" charset="-122"/>
                <a:ea typeface="微软雅黑" panose="020B0503020204020204" pitchFamily="34" charset="-122"/>
              </a:rPr>
              <a:t>：</a:t>
            </a:r>
            <a:endParaRPr lang="zh-CN" altLang="en-US" sz="4800" b="1" dirty="0">
              <a:solidFill>
                <a:srgbClr val="FF0000"/>
              </a:solidFill>
              <a:latin typeface="微软雅黑" panose="020B0503020204020204" pitchFamily="34" charset="-122"/>
              <a:ea typeface="微软雅黑" panose="020B0503020204020204" pitchFamily="34" charset="-122"/>
            </a:endParaRPr>
          </a:p>
          <a:p>
            <a:pPr>
              <a:lnSpc>
                <a:spcPts val="6000"/>
              </a:lnSpc>
              <a:spcBef>
                <a:spcPts val="0"/>
              </a:spcBef>
            </a:pPr>
            <a:r>
              <a:rPr lang="zh-CN" altLang="en-US" sz="4800" dirty="0" smtClean="0">
                <a:solidFill>
                  <a:srgbClr val="1353A2"/>
                </a:solidFill>
                <a:latin typeface="微软雅黑" panose="020B0503020204020204" pitchFamily="34" charset="-122"/>
                <a:ea typeface="微软雅黑" panose="020B0503020204020204" pitchFamily="34" charset="-122"/>
              </a:rPr>
              <a:t>什么是函数</a:t>
            </a:r>
            <a:r>
              <a:rPr lang="zh-CN" altLang="zh-CN" sz="4800" dirty="0" smtClean="0">
                <a:solidFill>
                  <a:srgbClr val="1353A2"/>
                </a:solidFill>
                <a:latin typeface="微软雅黑" panose="020B0503020204020204" pitchFamily="34" charset="-122"/>
                <a:ea typeface="微软雅黑" panose="020B0503020204020204" pitchFamily="34" charset="-122"/>
              </a:rPr>
              <a:t>？</a:t>
            </a:r>
            <a:endParaRPr lang="zh-CN" altLang="zh-CN" sz="4800" dirty="0">
              <a:solidFill>
                <a:srgbClr val="1353A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函数的定义</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5" name="文本框 99"/>
          <p:cNvSpPr txBox="1">
            <a:spLocks noChangeArrowheads="1"/>
          </p:cNvSpPr>
          <p:nvPr/>
        </p:nvSpPr>
        <p:spPr bwMode="auto">
          <a:xfrm>
            <a:off x="3324083" y="2411196"/>
            <a:ext cx="710752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pPr>
              <a:lnSpc>
                <a:spcPct val="120000"/>
              </a:lnSpc>
            </a:pPr>
            <a:r>
              <a:rPr lang="zh-CN" altLang="zh-CN" sz="3200" dirty="0">
                <a:latin typeface="黑体" panose="02010609060101010101" pitchFamily="49" charset="-122"/>
                <a:ea typeface="黑体" panose="02010609060101010101" pitchFamily="49" charset="-122"/>
              </a:rPr>
              <a:t>函数指被封装起来的、</a:t>
            </a:r>
            <a:r>
              <a:rPr lang="zh-CN" altLang="zh-CN" sz="3200" dirty="0">
                <a:solidFill>
                  <a:srgbClr val="FF0000"/>
                </a:solidFill>
                <a:latin typeface="黑体" panose="02010609060101010101" pitchFamily="49" charset="-122"/>
                <a:ea typeface="黑体" panose="02010609060101010101" pitchFamily="49" charset="-122"/>
              </a:rPr>
              <a:t>实现某种功能的一段代码</a:t>
            </a:r>
            <a:r>
              <a:rPr lang="zh-CN" altLang="zh-CN"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Python</a:t>
            </a:r>
            <a:r>
              <a:rPr lang="zh-CN" altLang="zh-CN" sz="3200" dirty="0">
                <a:latin typeface="黑体" panose="02010609060101010101" pitchFamily="49" charset="-122"/>
                <a:ea typeface="黑体" panose="02010609060101010101" pitchFamily="49" charset="-122"/>
              </a:rPr>
              <a:t>安装包、标准库中自带的函数统称为</a:t>
            </a:r>
            <a:r>
              <a:rPr lang="zh-CN" altLang="zh-CN" sz="3200" dirty="0">
                <a:solidFill>
                  <a:srgbClr val="FF0000"/>
                </a:solidFill>
                <a:latin typeface="黑体" panose="02010609060101010101" pitchFamily="49" charset="-122"/>
                <a:ea typeface="黑体" panose="02010609060101010101" pitchFamily="49" charset="-122"/>
              </a:rPr>
              <a:t>内置函数</a:t>
            </a:r>
            <a:r>
              <a:rPr lang="zh-CN" altLang="zh-CN" sz="3200" dirty="0">
                <a:latin typeface="黑体" panose="02010609060101010101" pitchFamily="49" charset="-122"/>
                <a:ea typeface="黑体" panose="02010609060101010101" pitchFamily="49" charset="-122"/>
              </a:rPr>
              <a:t>，用户自己编写的函数称为</a:t>
            </a:r>
            <a:r>
              <a:rPr lang="zh-CN" altLang="zh-CN" sz="3200" dirty="0">
                <a:solidFill>
                  <a:srgbClr val="FF0000"/>
                </a:solidFill>
                <a:latin typeface="黑体" panose="02010609060101010101" pitchFamily="49" charset="-122"/>
                <a:ea typeface="黑体" panose="02010609060101010101" pitchFamily="49" charset="-122"/>
              </a:rPr>
              <a:t>自定义函数</a:t>
            </a:r>
            <a:r>
              <a:rPr lang="zh-CN" altLang="zh-CN" sz="3200" dirty="0">
                <a:latin typeface="黑体" panose="02010609060101010101" pitchFamily="49" charset="-122"/>
                <a:ea typeface="黑体" panose="02010609060101010101" pitchFamily="49" charset="-122"/>
              </a:rPr>
              <a:t>，不管是哪种函数，其定义和调用方式都是一样的。</a:t>
            </a:r>
            <a:endParaRPr lang="zh-CN" altLang="en-US" sz="3200" dirty="0">
              <a:latin typeface="黑体" panose="02010609060101010101" pitchFamily="49" charset="-122"/>
              <a:ea typeface="黑体" panose="02010609060101010101" pitchFamily="49" charset="-122"/>
            </a:endParaRPr>
          </a:p>
        </p:txBody>
      </p:sp>
      <p:sp>
        <p:nvSpPr>
          <p:cNvPr id="6" name="矩形 5"/>
          <p:cNvSpPr/>
          <p:nvPr/>
        </p:nvSpPr>
        <p:spPr>
          <a:xfrm>
            <a:off x="2782889" y="2119745"/>
            <a:ext cx="8189912" cy="362989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7" name="图片 5" descr="tim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函数的定义</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anose="020B0503020204020204" pitchFamily="34" charset="-122"/>
                <a:ea typeface="微软雅黑" panose="020B0503020204020204" pitchFamily="34" charset="-122"/>
              </a:rPr>
              <a:t>Python</a:t>
            </a:r>
            <a:r>
              <a:rPr lang="zh-CN" altLang="zh-CN" sz="4400" dirty="0" smtClean="0">
                <a:latin typeface="微软雅黑" panose="020B0503020204020204" pitchFamily="34" charset="-122"/>
                <a:ea typeface="微软雅黑" panose="020B0503020204020204" pitchFamily="34" charset="-122"/>
              </a:rPr>
              <a:t>中使</a:t>
            </a:r>
            <a:r>
              <a:rPr lang="zh-CN" altLang="zh-CN" sz="4400" dirty="0">
                <a:latin typeface="微软雅黑" panose="020B0503020204020204" pitchFamily="34" charset="-122"/>
                <a:ea typeface="微软雅黑" panose="020B0503020204020204" pitchFamily="34" charset="-122"/>
              </a:rPr>
              <a:t>用关键字</a:t>
            </a:r>
            <a:r>
              <a:rPr lang="en-US" altLang="zh-CN" sz="4400" dirty="0">
                <a:latin typeface="微软雅黑" panose="020B0503020204020204" pitchFamily="34" charset="-122"/>
                <a:ea typeface="微软雅黑" panose="020B0503020204020204" pitchFamily="34" charset="-122"/>
              </a:rPr>
              <a:t>def</a:t>
            </a:r>
            <a:r>
              <a:rPr lang="zh-CN" altLang="zh-CN" sz="4400" dirty="0">
                <a:latin typeface="微软雅黑" panose="020B0503020204020204" pitchFamily="34" charset="-122"/>
                <a:ea typeface="微软雅黑" panose="020B0503020204020204" pitchFamily="34" charset="-122"/>
              </a:rPr>
              <a:t>定义函</a:t>
            </a:r>
            <a:r>
              <a:rPr lang="zh-CN" altLang="zh-CN" sz="4400" dirty="0" smtClean="0">
                <a:latin typeface="微软雅黑" panose="020B0503020204020204" pitchFamily="34" charset="-122"/>
                <a:ea typeface="微软雅黑" panose="020B0503020204020204" pitchFamily="34" charset="-122"/>
              </a:rPr>
              <a:t>数</a:t>
            </a:r>
            <a:r>
              <a:rPr lang="zh-CN" altLang="en-US" sz="4400" dirty="0">
                <a:latin typeface="微软雅黑" panose="020B0503020204020204" pitchFamily="34" charset="-122"/>
                <a:ea typeface="微软雅黑" panose="020B0503020204020204" pitchFamily="34" charset="-122"/>
              </a:rPr>
              <a:t>。</a:t>
            </a:r>
            <a:endParaRPr lang="zh-CN" altLang="en-US" sz="4400" dirty="0">
              <a:latin typeface="微软雅黑" panose="020B0503020204020204" pitchFamily="34" charset="-122"/>
              <a:ea typeface="微软雅黑" panose="020B0503020204020204" pitchFamily="34" charset="-122"/>
            </a:endParaRPr>
          </a:p>
        </p:txBody>
      </p:sp>
      <p:grpSp>
        <p:nvGrpSpPr>
          <p:cNvPr id="3" name="组合 2"/>
          <p:cNvGrpSpPr/>
          <p:nvPr/>
        </p:nvGrpSpPr>
        <p:grpSpPr>
          <a:xfrm>
            <a:off x="1492250" y="2507615"/>
            <a:ext cx="5167630" cy="3166110"/>
            <a:chOff x="2350" y="3949"/>
            <a:chExt cx="8138" cy="4986"/>
          </a:xfrm>
        </p:grpSpPr>
        <p:sp>
          <p:nvSpPr>
            <p:cNvPr id="9" name="矩形 8"/>
            <p:cNvSpPr/>
            <p:nvPr/>
          </p:nvSpPr>
          <p:spPr>
            <a:xfrm>
              <a:off x="2350" y="3949"/>
              <a:ext cx="8138" cy="498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0" name="文本框 2"/>
            <p:cNvSpPr txBox="1">
              <a:spLocks noChangeArrowheads="1"/>
            </p:cNvSpPr>
            <p:nvPr/>
          </p:nvSpPr>
          <p:spPr bwMode="auto">
            <a:xfrm>
              <a:off x="3027" y="4411"/>
              <a:ext cx="6450" cy="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pPr>
                <a:lnSpc>
                  <a:spcPct val="150000"/>
                </a:lnSpc>
              </a:pPr>
              <a:r>
                <a:rPr lang="en-US" altLang="zh-CN" sz="2800" dirty="0">
                  <a:latin typeface="Times New Roman" panose="02020603050405020304" pitchFamily="18" charset="0"/>
                </a:rPr>
                <a:t>def </a:t>
              </a:r>
              <a:r>
                <a:rPr lang="zh-CN" altLang="zh-CN" sz="2800" dirty="0">
                  <a:latin typeface="Times New Roman" panose="02020603050405020304" pitchFamily="18" charset="0"/>
                </a:rPr>
                <a:t>函数名</a:t>
              </a:r>
              <a:r>
                <a:rPr lang="en-US" altLang="zh-CN" sz="2800" dirty="0">
                  <a:latin typeface="Times New Roman" panose="02020603050405020304" pitchFamily="18" charset="0"/>
                </a:rPr>
                <a:t>([</a:t>
              </a:r>
              <a:r>
                <a:rPr lang="zh-CN" altLang="zh-CN" sz="2800" dirty="0">
                  <a:solidFill>
                    <a:srgbClr val="FF0000"/>
                  </a:solidFill>
                  <a:latin typeface="Times New Roman" panose="02020603050405020304" pitchFamily="18" charset="0"/>
                </a:rPr>
                <a:t>参数列表</a:t>
              </a:r>
              <a:r>
                <a:rPr lang="en-US" altLang="zh-CN" sz="2800" dirty="0">
                  <a:latin typeface="Times New Roman" panose="02020603050405020304" pitchFamily="18" charset="0"/>
                </a:rPr>
                <a:t>]):   </a:t>
              </a:r>
              <a:endParaRPr lang="zh-CN" altLang="zh-CN" sz="2800" dirty="0">
                <a:latin typeface="Times New Roman" panose="02020603050405020304" pitchFamily="18" charset="0"/>
              </a:endParaRPr>
            </a:p>
            <a:p>
              <a:pPr>
                <a:lnSpc>
                  <a:spcPct val="150000"/>
                </a:lnSpc>
              </a:pPr>
              <a:r>
                <a:rPr lang="en-US" altLang="zh-CN" sz="2800" dirty="0">
                  <a:latin typeface="Times New Roman" panose="02020603050405020304" pitchFamily="18" charset="0"/>
                </a:rPr>
                <a:t>     </a:t>
              </a:r>
              <a:r>
                <a:rPr lang="en-US" altLang="zh-CN" sz="2800" dirty="0" smtClean="0">
                  <a:latin typeface="Times New Roman" panose="02020603050405020304" pitchFamily="18" charset="0"/>
                </a:rPr>
                <a:t>[</a:t>
              </a:r>
              <a:r>
                <a:rPr lang="en-US" altLang="zh-CN" sz="2800" dirty="0" smtClean="0">
                  <a:solidFill>
                    <a:srgbClr val="FF0000"/>
                  </a:solidFill>
                  <a:latin typeface="Times New Roman" panose="02020603050405020304" pitchFamily="18" charset="0"/>
                </a:rPr>
                <a:t>"</a:t>
              </a:r>
              <a:r>
                <a:rPr lang="zh-CN" altLang="zh-CN" sz="2800" dirty="0" smtClean="0">
                  <a:solidFill>
                    <a:srgbClr val="FF0000"/>
                  </a:solidFill>
                  <a:latin typeface="Times New Roman" panose="02020603050405020304" pitchFamily="18" charset="0"/>
                </a:rPr>
                <a:t>函</a:t>
              </a:r>
              <a:r>
                <a:rPr lang="zh-CN" altLang="zh-CN" sz="2800" dirty="0">
                  <a:solidFill>
                    <a:srgbClr val="FF0000"/>
                  </a:solidFill>
                  <a:latin typeface="Times New Roman" panose="02020603050405020304" pitchFamily="18" charset="0"/>
                </a:rPr>
                <a:t>数文档字符串</a:t>
              </a:r>
              <a:r>
                <a:rPr lang="en-US" altLang="zh-CN" sz="2800" dirty="0">
                  <a:solidFill>
                    <a:srgbClr val="FF0000"/>
                  </a:solidFill>
                  <a:latin typeface="Times New Roman" panose="02020603050405020304" pitchFamily="18" charset="0"/>
                </a:rPr>
                <a:t>"</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a:p>
              <a:pPr>
                <a:lnSpc>
                  <a:spcPct val="150000"/>
                </a:lnSpc>
              </a:pPr>
              <a:r>
                <a:rPr lang="en-US" altLang="zh-CN" sz="2800" dirty="0" smtClean="0">
                  <a:latin typeface="Times New Roman" panose="02020603050405020304" pitchFamily="18" charset="0"/>
                </a:rPr>
                <a:t>     </a:t>
              </a:r>
              <a:r>
                <a:rPr lang="zh-CN" altLang="zh-CN" sz="2800" dirty="0" smtClean="0">
                  <a:latin typeface="Times New Roman" panose="02020603050405020304" pitchFamily="18" charset="0"/>
                </a:rPr>
                <a:t>函</a:t>
              </a:r>
              <a:r>
                <a:rPr lang="zh-CN" altLang="zh-CN" sz="2800" dirty="0">
                  <a:latin typeface="Times New Roman" panose="02020603050405020304" pitchFamily="18" charset="0"/>
                </a:rPr>
                <a:t>数体 </a:t>
              </a:r>
              <a:endParaRPr lang="zh-CN" altLang="zh-CN" sz="2800" dirty="0">
                <a:latin typeface="Times New Roman" panose="02020603050405020304" pitchFamily="18" charset="0"/>
              </a:endParaRPr>
            </a:p>
            <a:p>
              <a:pPr>
                <a:lnSpc>
                  <a:spcPct val="150000"/>
                </a:lnSpc>
              </a:pPr>
              <a:r>
                <a:rPr lang="en-US" altLang="zh-CN" sz="2800" dirty="0" smtClean="0">
                  <a:latin typeface="Times New Roman" panose="02020603050405020304" pitchFamily="18" charset="0"/>
                </a:rPr>
                <a:t>     [</a:t>
              </a:r>
              <a:r>
                <a:rPr lang="en-US" altLang="zh-CN" sz="2800" dirty="0">
                  <a:solidFill>
                    <a:srgbClr val="FF0000"/>
                  </a:solidFill>
                  <a:latin typeface="Times New Roman" panose="02020603050405020304" pitchFamily="18" charset="0"/>
                </a:rPr>
                <a:t>return</a:t>
              </a:r>
              <a:r>
                <a:rPr lang="zh-CN" altLang="zh-CN" sz="2800" dirty="0">
                  <a:latin typeface="Times New Roman" panose="02020603050405020304" pitchFamily="18" charset="0"/>
                </a:rPr>
                <a:t>语句</a:t>
              </a:r>
              <a:r>
                <a:rPr lang="en-US" altLang="zh-CN" sz="2800" dirty="0">
                  <a:latin typeface="Times New Roman" panose="02020603050405020304" pitchFamily="18" charset="0"/>
                </a:rPr>
                <a:t>]</a:t>
              </a:r>
              <a:endParaRPr lang="zh-CN" altLang="zh-CN" sz="2800" dirty="0">
                <a:latin typeface="Times New Roman" panose="02020603050405020304" pitchFamily="18" charset="0"/>
              </a:endParaRPr>
            </a:p>
          </p:txBody>
        </p:sp>
      </p:grpSp>
      <p:cxnSp>
        <p:nvCxnSpPr>
          <p:cNvPr id="4" name="肘形连接符 3"/>
          <p:cNvCxnSpPr>
            <a:endCxn id="13" idx="1"/>
          </p:cNvCxnSpPr>
          <p:nvPr/>
        </p:nvCxnSpPr>
        <p:spPr>
          <a:xfrm rot="5400000" flipH="1" flipV="1">
            <a:off x="5687826" y="1695652"/>
            <a:ext cx="281992" cy="2367287"/>
          </a:xfrm>
          <a:prstGeom prst="bentConnector2">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12466" y="2507466"/>
            <a:ext cx="4493538" cy="461665"/>
          </a:xfrm>
          <a:prstGeom prst="rect">
            <a:avLst/>
          </a:prstGeom>
          <a:noFill/>
        </p:spPr>
        <p:txBody>
          <a:bodyPr wrap="none" rtlCol="0">
            <a:spAutoFit/>
          </a:bodyPr>
          <a:lstStyle/>
          <a:p>
            <a:r>
              <a:rPr lang="zh-CN" altLang="en-US" b="1" dirty="0">
                <a:latin typeface="宋体" pitchFamily="2" charset="-122"/>
              </a:rPr>
              <a:t>接</a:t>
            </a:r>
            <a:r>
              <a:rPr lang="zh-CN" altLang="en-US" b="1" dirty="0" smtClean="0">
                <a:latin typeface="宋体" pitchFamily="2" charset="-122"/>
              </a:rPr>
              <a:t>收传入函数中的数据，可省略</a:t>
            </a:r>
            <a:endParaRPr lang="zh-CN" altLang="en-US" b="1" dirty="0">
              <a:latin typeface="宋体" pitchFamily="2" charset="-122"/>
            </a:endParaRPr>
          </a:p>
        </p:txBody>
      </p:sp>
      <p:sp>
        <p:nvSpPr>
          <p:cNvPr id="25" name="TextBox 24"/>
          <p:cNvSpPr txBox="1"/>
          <p:nvPr/>
        </p:nvSpPr>
        <p:spPr>
          <a:xfrm>
            <a:off x="7012466" y="3273724"/>
            <a:ext cx="3570208" cy="461665"/>
          </a:xfrm>
          <a:prstGeom prst="rect">
            <a:avLst/>
          </a:prstGeom>
          <a:noFill/>
        </p:spPr>
        <p:txBody>
          <a:bodyPr wrap="none" rtlCol="0">
            <a:spAutoFit/>
          </a:bodyPr>
          <a:lstStyle/>
          <a:p>
            <a:r>
              <a:rPr lang="zh-CN" altLang="en-US" b="1" dirty="0" smtClean="0">
                <a:latin typeface="宋体" pitchFamily="2" charset="-122"/>
              </a:rPr>
              <a:t>函数的说明信息，可省略</a:t>
            </a:r>
            <a:endParaRPr lang="zh-CN" altLang="en-US" b="1" dirty="0">
              <a:latin typeface="宋体" pitchFamily="2" charset="-122"/>
            </a:endParaRPr>
          </a:p>
        </p:txBody>
      </p:sp>
      <p:cxnSp>
        <p:nvCxnSpPr>
          <p:cNvPr id="26" name="肘形连接符 25"/>
          <p:cNvCxnSpPr>
            <a:endCxn id="25" idx="1"/>
          </p:cNvCxnSpPr>
          <p:nvPr/>
        </p:nvCxnSpPr>
        <p:spPr>
          <a:xfrm flipV="1">
            <a:off x="5347855" y="3504557"/>
            <a:ext cx="1664611" cy="334986"/>
          </a:xfrm>
          <a:prstGeom prst="bentConnector3">
            <a:avLst>
              <a:gd name="adj1" fmla="val 50000"/>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012466" y="4405595"/>
            <a:ext cx="3570208" cy="461665"/>
          </a:xfrm>
          <a:prstGeom prst="rect">
            <a:avLst/>
          </a:prstGeom>
          <a:noFill/>
        </p:spPr>
        <p:txBody>
          <a:bodyPr wrap="none" rtlCol="0">
            <a:spAutoFit/>
          </a:bodyPr>
          <a:lstStyle/>
          <a:p>
            <a:r>
              <a:rPr lang="zh-CN" altLang="zh-CN" b="1" dirty="0" smtClean="0">
                <a:latin typeface="宋体" pitchFamily="2" charset="-122"/>
              </a:rPr>
              <a:t>将结</a:t>
            </a:r>
            <a:r>
              <a:rPr lang="zh-CN" altLang="zh-CN" b="1" dirty="0">
                <a:latin typeface="宋体" pitchFamily="2" charset="-122"/>
              </a:rPr>
              <a:t>果返回给函数调用者</a:t>
            </a:r>
            <a:endParaRPr lang="zh-CN" altLang="en-US" b="1" dirty="0">
              <a:latin typeface="宋体" pitchFamily="2" charset="-122"/>
            </a:endParaRPr>
          </a:p>
        </p:txBody>
      </p:sp>
      <p:cxnSp>
        <p:nvCxnSpPr>
          <p:cNvPr id="34" name="肘形连接符 33"/>
          <p:cNvCxnSpPr>
            <a:endCxn id="33" idx="1"/>
          </p:cNvCxnSpPr>
          <p:nvPr/>
        </p:nvCxnSpPr>
        <p:spPr>
          <a:xfrm rot="5400000" flipH="1" flipV="1">
            <a:off x="4823611" y="3180837"/>
            <a:ext cx="733263" cy="3644446"/>
          </a:xfrm>
          <a:prstGeom prst="bentConnector4">
            <a:avLst>
              <a:gd name="adj1" fmla="val -31176"/>
              <a:gd name="adj2" fmla="val 61196"/>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blinds(horizontal)">
                                      <p:cBhvr>
                                        <p:cTn id="20" dur="500"/>
                                        <p:tgtEl>
                                          <p:spTgt spid="25"/>
                                        </p:tgtEl>
                                      </p:cBhvr>
                                    </p:animEffect>
                                  </p:childTnLst>
                                </p:cTn>
                              </p:par>
                              <p:par>
                                <p:cTn id="21" presetID="3" presetClass="entr" presetSubtype="1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blinds(horizontal)">
                                      <p:cBhvr>
                                        <p:cTn id="28" dur="500"/>
                                        <p:tgtEl>
                                          <p:spTgt spid="3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blinds(horizontal)">
                                      <p:cBhvr>
                                        <p:cTn id="3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5"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pitchFamily="34" charset="-122"/>
                <a:ea typeface="微软雅黑" panose="020B0503020204020204" pitchFamily="34" charset="-122"/>
              </a:rPr>
              <a:t>函数的定义</a:t>
            </a:r>
            <a:endParaRPr lang="zh-CN" altLang="en-US" sz="4000" dirty="0">
              <a:solidFill>
                <a:srgbClr val="1353A2"/>
              </a:solidFill>
              <a:latin typeface="微软雅黑" panose="020B0503020204020204" pitchFamily="34" charset="-122"/>
              <a:ea typeface="微软雅黑" panose="020B0503020204020204" pitchFamily="34" charset="-122"/>
              <a:sym typeface="+mn-ea"/>
            </a:endParaRPr>
          </a:p>
        </p:txBody>
      </p:sp>
      <p:sp>
        <p:nvSpPr>
          <p:cNvPr id="8"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anose="020B0503020204020204" pitchFamily="34" charset="-122"/>
                <a:ea typeface="微软雅黑" panose="020B0503020204020204" pitchFamily="34" charset="-122"/>
              </a:rPr>
              <a:t>若函</a:t>
            </a:r>
            <a:r>
              <a:rPr lang="zh-CN" altLang="zh-CN" sz="4400" dirty="0">
                <a:latin typeface="微软雅黑" panose="020B0503020204020204" pitchFamily="34" charset="-122"/>
                <a:ea typeface="微软雅黑" panose="020B0503020204020204" pitchFamily="34" charset="-122"/>
              </a:rPr>
              <a:t>数的参数列表为空，这个函</a:t>
            </a:r>
            <a:r>
              <a:rPr lang="zh-CN" altLang="zh-CN" sz="4400" dirty="0" smtClean="0">
                <a:latin typeface="微软雅黑" panose="020B0503020204020204" pitchFamily="34" charset="-122"/>
                <a:ea typeface="微软雅黑" panose="020B0503020204020204" pitchFamily="34" charset="-122"/>
              </a:rPr>
              <a:t>数称</a:t>
            </a:r>
            <a:r>
              <a:rPr lang="zh-CN" altLang="zh-CN" sz="4400" dirty="0">
                <a:latin typeface="微软雅黑" panose="020B0503020204020204" pitchFamily="34" charset="-122"/>
                <a:ea typeface="微软雅黑" panose="020B0503020204020204" pitchFamily="34" charset="-122"/>
              </a:rPr>
              <a:t>为无参函数。</a:t>
            </a:r>
            <a:endParaRPr lang="zh-CN" altLang="en-US" sz="4400" dirty="0">
              <a:latin typeface="微软雅黑" panose="020B0503020204020204" pitchFamily="34" charset="-122"/>
              <a:ea typeface="微软雅黑" panose="020B0503020204020204" pitchFamily="34" charset="-122"/>
            </a:endParaRPr>
          </a:p>
        </p:txBody>
      </p:sp>
      <p:sp>
        <p:nvSpPr>
          <p:cNvPr id="9" name="矩形 8"/>
          <p:cNvSpPr/>
          <p:nvPr/>
        </p:nvSpPr>
        <p:spPr>
          <a:xfrm>
            <a:off x="3611174" y="2630631"/>
            <a:ext cx="5047917" cy="3687042"/>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pitchFamily="18" charset="0"/>
              <a:ea typeface="微软雅黑" panose="020B0503020204020204" pitchFamily="34" charset="-122"/>
            </a:endParaRPr>
          </a:p>
        </p:txBody>
      </p:sp>
      <p:sp>
        <p:nvSpPr>
          <p:cNvPr id="10" name="文本框 2"/>
          <p:cNvSpPr txBox="1">
            <a:spLocks noChangeArrowheads="1"/>
          </p:cNvSpPr>
          <p:nvPr/>
        </p:nvSpPr>
        <p:spPr bwMode="auto">
          <a:xfrm>
            <a:off x="4287511" y="2799174"/>
            <a:ext cx="369524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panose="02010600030101010101" charset="-122"/>
                <a:ea typeface="宋体" pitchFamily="2" charset="-122"/>
              </a:defRPr>
            </a:lvl1pPr>
            <a:lvl2pPr>
              <a:defRPr sz="2400">
                <a:solidFill>
                  <a:schemeClr val="tx1"/>
                </a:solidFill>
                <a:latin typeface="等线" panose="02010600030101010101" charset="-122"/>
                <a:ea typeface="宋体" pitchFamily="2" charset="-122"/>
              </a:defRPr>
            </a:lvl2pPr>
            <a:lvl3pPr>
              <a:defRPr sz="2400">
                <a:solidFill>
                  <a:schemeClr val="tx1"/>
                </a:solidFill>
                <a:latin typeface="等线" panose="02010600030101010101" charset="-122"/>
                <a:ea typeface="宋体" pitchFamily="2" charset="-122"/>
              </a:defRPr>
            </a:lvl3pPr>
            <a:lvl4pPr>
              <a:defRPr sz="2400">
                <a:solidFill>
                  <a:schemeClr val="tx1"/>
                </a:solidFill>
                <a:latin typeface="等线" panose="02010600030101010101" charset="-122"/>
                <a:ea typeface="宋体" pitchFamily="2" charset="-122"/>
              </a:defRPr>
            </a:lvl4pPr>
            <a:lvl5pPr>
              <a:defRPr sz="2400">
                <a:solidFill>
                  <a:schemeClr val="tx1"/>
                </a:solidFill>
                <a:latin typeface="等线" panose="02010600030101010101" charset="-122"/>
                <a:ea typeface="宋体" pitchFamily="2" charset="-122"/>
              </a:defRPr>
            </a:lvl5pPr>
            <a:lvl6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6pPr>
            <a:lvl7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7pPr>
            <a:lvl8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8pPr>
            <a:lvl9pPr fontAlgn="base">
              <a:spcBef>
                <a:spcPct val="0"/>
              </a:spcBef>
              <a:spcAft>
                <a:spcPct val="0"/>
              </a:spcAft>
              <a:buFont typeface="Arial" panose="020B0704020202020204" pitchFamily="34" charset="0"/>
              <a:defRPr sz="2400">
                <a:solidFill>
                  <a:schemeClr val="tx1"/>
                </a:solidFill>
                <a:latin typeface="等线" panose="02010600030101010101" charset="-122"/>
                <a:ea typeface="宋体" pitchFamily="2" charset="-122"/>
              </a:defRPr>
            </a:lvl9pPr>
          </a:lstStyle>
          <a:p>
            <a:pPr>
              <a:lnSpc>
                <a:spcPct val="150000"/>
              </a:lnSpc>
            </a:pPr>
            <a:r>
              <a:rPr lang="en-US" altLang="zh-CN" dirty="0">
                <a:latin typeface="Times New Roman" panose="02020603050405020304" pitchFamily="18" charset="0"/>
              </a:rPr>
              <a:t>def weather():</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a:t>
            </a:r>
            <a:r>
              <a:rPr lang="en-US" altLang="zh-CN" dirty="0">
                <a:latin typeface="Times New Roman" panose="02020603050405020304" pitchFamily="18" charset="0"/>
              </a:rPr>
              <a:t>("*" * 13)</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a:t>
            </a:r>
            <a:r>
              <a:rPr lang="en-US" altLang="zh-CN" dirty="0">
                <a:latin typeface="Times New Roman" panose="02020603050405020304" pitchFamily="18" charset="0"/>
              </a:rPr>
              <a:t>("</a:t>
            </a:r>
            <a:r>
              <a:rPr lang="zh-CN" altLang="zh-CN" dirty="0">
                <a:latin typeface="Times New Roman" panose="02020603050405020304" pitchFamily="18" charset="0"/>
              </a:rPr>
              <a:t>日期：</a:t>
            </a:r>
            <a:r>
              <a:rPr lang="en-US" altLang="zh-CN" dirty="0">
                <a:latin typeface="Times New Roman" panose="02020603050405020304" pitchFamily="18" charset="0"/>
              </a:rPr>
              <a:t>4</a:t>
            </a:r>
            <a:r>
              <a:rPr lang="zh-CN" altLang="zh-CN" dirty="0">
                <a:latin typeface="Times New Roman" panose="02020603050405020304" pitchFamily="18" charset="0"/>
              </a:rPr>
              <a:t>月</a:t>
            </a:r>
            <a:r>
              <a:rPr lang="en-US" altLang="zh-CN" dirty="0">
                <a:latin typeface="Times New Roman" panose="02020603050405020304" pitchFamily="18" charset="0"/>
              </a:rPr>
              <a:t>8</a:t>
            </a:r>
            <a:r>
              <a:rPr lang="zh-CN" altLang="zh-CN" dirty="0">
                <a:latin typeface="Times New Roman" panose="02020603050405020304" pitchFamily="18" charset="0"/>
              </a:rPr>
              <a:t>日</a:t>
            </a:r>
            <a:r>
              <a:rPr lang="en-US" altLang="zh-CN" dirty="0">
                <a:latin typeface="Times New Roman" panose="02020603050405020304" pitchFamily="18" charset="0"/>
              </a:rPr>
              <a:t>")</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a:t>
            </a:r>
            <a:r>
              <a:rPr lang="en-US" altLang="zh-CN" dirty="0">
                <a:latin typeface="Times New Roman" panose="02020603050405020304" pitchFamily="18" charset="0"/>
              </a:rPr>
              <a:t>("</a:t>
            </a:r>
            <a:r>
              <a:rPr lang="zh-CN" altLang="zh-CN" dirty="0">
                <a:latin typeface="Times New Roman" panose="02020603050405020304" pitchFamily="18" charset="0"/>
              </a:rPr>
              <a:t>温度：</a:t>
            </a:r>
            <a:r>
              <a:rPr lang="en-US" altLang="zh-CN" dirty="0">
                <a:latin typeface="Times New Roman" panose="02020603050405020304" pitchFamily="18" charset="0"/>
              </a:rPr>
              <a:t>14~28</a:t>
            </a:r>
            <a:r>
              <a:rPr lang="zh-CN" altLang="zh-CN" dirty="0">
                <a:latin typeface="Times New Roman" panose="02020603050405020304" pitchFamily="18" charset="0"/>
              </a:rPr>
              <a:t>℃</a:t>
            </a:r>
            <a:r>
              <a:rPr lang="en-US" altLang="zh-CN" dirty="0">
                <a:latin typeface="Times New Roman" panose="02020603050405020304" pitchFamily="18" charset="0"/>
              </a:rPr>
              <a:t>")</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a:t>
            </a:r>
            <a:r>
              <a:rPr lang="en-US" altLang="zh-CN" dirty="0">
                <a:latin typeface="Times New Roman" panose="02020603050405020304" pitchFamily="18" charset="0"/>
              </a:rPr>
              <a:t>("</a:t>
            </a:r>
            <a:r>
              <a:rPr lang="zh-CN" altLang="zh-CN" dirty="0">
                <a:latin typeface="Times New Roman" panose="02020603050405020304" pitchFamily="18" charset="0"/>
              </a:rPr>
              <a:t>空气状况：良</a:t>
            </a:r>
            <a:r>
              <a:rPr lang="en-US" altLang="zh-CN" dirty="0">
                <a:latin typeface="Times New Roman" panose="02020603050405020304" pitchFamily="18" charset="0"/>
              </a:rPr>
              <a:t>")</a:t>
            </a:r>
            <a:endParaRPr lang="zh-CN" altLang="zh-CN" dirty="0">
              <a:latin typeface="Times New Roman" panose="02020603050405020304" pitchFamily="18" charset="0"/>
            </a:endParaRPr>
          </a:p>
          <a:p>
            <a:pPr>
              <a:lnSpc>
                <a:spcPct val="150000"/>
              </a:lnSpc>
            </a:pPr>
            <a:r>
              <a:rPr lang="en-US" altLang="zh-CN" dirty="0">
                <a:latin typeface="Times New Roman" panose="02020603050405020304" pitchFamily="18" charset="0"/>
              </a:rPr>
              <a:t>    </a:t>
            </a:r>
            <a:r>
              <a:rPr lang="en-US" altLang="zh-CN" dirty="0" smtClean="0">
                <a:latin typeface="Times New Roman" panose="02020603050405020304" pitchFamily="18" charset="0"/>
              </a:rPr>
              <a:t>  print</a:t>
            </a:r>
            <a:r>
              <a:rPr lang="en-US" altLang="zh-CN" dirty="0">
                <a:latin typeface="Times New Roman" panose="02020603050405020304" pitchFamily="18" charset="0"/>
              </a:rPr>
              <a:t>("*" * 13)</a:t>
            </a:r>
            <a:endParaRPr lang="zh-CN" altLang="zh-CN"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ISPRING_RESOURCE_PATHS_HASH_PRESENTER" val="d3ac61937118fd07dc71554fa9f45221dde7ad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4999</Words>
  <Application>WPS 演示</Application>
  <PresentationFormat>自定义</PresentationFormat>
  <Paragraphs>521</Paragraphs>
  <Slides>54</Slides>
  <Notes>2</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81" baseType="lpstr">
      <vt:lpstr>Arial</vt:lpstr>
      <vt:lpstr>宋体</vt:lpstr>
      <vt:lpstr>Wingdings</vt:lpstr>
      <vt:lpstr>等线</vt:lpstr>
      <vt:lpstr>汉仪中等线KW</vt:lpstr>
      <vt:lpstr>汉仪书宋二KW</vt:lpstr>
      <vt:lpstr>微软雅黑</vt:lpstr>
      <vt:lpstr>汉仪旗黑</vt:lpstr>
      <vt:lpstr>等线 Light</vt:lpstr>
      <vt:lpstr>华文楷体</vt:lpstr>
      <vt:lpstr>Wingdings</vt:lpstr>
      <vt:lpstr>微软雅黑</vt:lpstr>
      <vt:lpstr>报隶-简</vt:lpstr>
      <vt:lpstr>Times New Roman</vt:lpstr>
      <vt:lpstr>Impact</vt:lpstr>
      <vt:lpstr>Arial Unicode MS</vt:lpstr>
      <vt:lpstr>汉仪楷体简</vt:lpstr>
      <vt:lpstr>宋体</vt:lpstr>
      <vt:lpstr>Calibri</vt:lpstr>
      <vt:lpstr>Helvetica Neue</vt:lpstr>
      <vt:lpstr>黑体</vt:lpstr>
      <vt:lpstr>楷体</vt:lpstr>
      <vt:lpstr>宋体-简</vt:lpstr>
      <vt:lpstr>汉仪中黑KW</vt:lpstr>
      <vt:lpstr>汉仪楷体KW</vt:lpstr>
      <vt:lpstr>Office 主题​​</vt:lpstr>
      <vt:lpstr>Excel.Sheet.8</vt:lpstr>
      <vt:lpstr>第0章 序言</vt:lpstr>
      <vt:lpstr>第1.1章 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22</cp:lastModifiedBy>
  <cp:revision>3345</cp:revision>
  <dcterms:created xsi:type="dcterms:W3CDTF">2024-11-05T05:24:46Z</dcterms:created>
  <dcterms:modified xsi:type="dcterms:W3CDTF">2024-11-05T05:24:46Z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2052-6.5.2.8766</vt:lpwstr>
  </property>
  <property fmtid="{D5CDD505-2E9C-101B-9397-08002B2CF9AE}" pid="3" name="ICV">
    <vt:lpwstr>7607D4FB402748349A0D9AF95A240B8C</vt:lpwstr>
  </property>
</Properties>
</file>