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979" r:id="rId6"/>
    <p:sldId id="344" r:id="rId7"/>
    <p:sldId id="897" r:id="rId8"/>
    <p:sldId id="981" r:id="rId9"/>
    <p:sldId id="982" r:id="rId10"/>
    <p:sldId id="983" r:id="rId11"/>
    <p:sldId id="984" r:id="rId12"/>
    <p:sldId id="985" r:id="rId13"/>
    <p:sldId id="921" r:id="rId14"/>
    <p:sldId id="986" r:id="rId15"/>
    <p:sldId id="987" r:id="rId16"/>
    <p:sldId id="988" r:id="rId17"/>
    <p:sldId id="989" r:id="rId18"/>
    <p:sldId id="991" r:id="rId19"/>
    <p:sldId id="992" r:id="rId20"/>
    <p:sldId id="993" r:id="rId21"/>
    <p:sldId id="994" r:id="rId22"/>
    <p:sldId id="995" r:id="rId23"/>
    <p:sldId id="948" r:id="rId24"/>
    <p:sldId id="996" r:id="rId25"/>
    <p:sldId id="997" r:id="rId26"/>
    <p:sldId id="949" r:id="rId27"/>
    <p:sldId id="998" r:id="rId28"/>
    <p:sldId id="999" r:id="rId29"/>
    <p:sldId id="950" r:id="rId30"/>
    <p:sldId id="1000" r:id="rId31"/>
    <p:sldId id="1002" r:id="rId32"/>
    <p:sldId id="1001" r:id="rId33"/>
    <p:sldId id="1003" r:id="rId34"/>
    <p:sldId id="1004" r:id="rId35"/>
    <p:sldId id="1005" r:id="rId36"/>
    <p:sldId id="1006" r:id="rId37"/>
    <p:sldId id="1007" r:id="rId38"/>
    <p:sldId id="923" r:id="rId39"/>
    <p:sldId id="1009" r:id="rId40"/>
    <p:sldId id="1010" r:id="rId41"/>
    <p:sldId id="1011" r:id="rId42"/>
    <p:sldId id="1014" r:id="rId43"/>
    <p:sldId id="954" r:id="rId44"/>
    <p:sldId id="1021" r:id="rId45"/>
    <p:sldId id="1022" r:id="rId46"/>
    <p:sldId id="1023" r:id="rId47"/>
    <p:sldId id="1024" r:id="rId48"/>
    <p:sldId id="955" r:id="rId49"/>
    <p:sldId id="956" r:id="rId50"/>
    <p:sldId id="1046" r:id="rId51"/>
    <p:sldId id="957" r:id="rId52"/>
    <p:sldId id="1027" r:id="rId53"/>
    <p:sldId id="1051" r:id="rId54"/>
    <p:sldId id="376" r:id="rId55"/>
  </p:sldIdLst>
  <p:sldSz cx="12192000" cy="6858000"/>
  <p:notesSz cx="6858000" cy="9144000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 showGuides="1">
      <p:cViewPr>
        <p:scale>
          <a:sx n="69" d="100"/>
          <a:sy n="69" d="100"/>
        </p:scale>
        <p:origin x="-258" y="-264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6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40810" y="766445"/>
            <a:ext cx="4298950" cy="130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46780" y="1465580"/>
            <a:ext cx="516318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2455" y="5064760"/>
            <a:ext cx="863536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 userDrawn="1"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anose="020B07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30895" y="120650"/>
            <a:ext cx="3150870" cy="912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66420" y="6538595"/>
            <a:ext cx="1887220" cy="231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/>
              <a:t>类</a:t>
            </a:r>
            <a:r>
              <a:rPr lang="zh-CN" altLang="zh-CN" dirty="0"/>
              <a:t>与面向对象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向对象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与对象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造方法与析构方法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97635" y="4996067"/>
            <a:ext cx="28124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类方法和静态方法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面向对象保证了功能的统一性，基于面向对象实现的代码更容易维护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比如，现在要加入悔棋的功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37800" y="3831218"/>
            <a:ext cx="50226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改动会涉及到游戏的整个流程，输入、判断、显示这一系列步骤都需要修</a:t>
            </a:r>
            <a:r>
              <a:rPr lang="zh-CN" altLang="zh-CN" sz="2800" dirty="0" smtClean="0"/>
              <a:t>改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6282633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3832820"/>
            <a:ext cx="4876799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由于棋盘状况由棋盘角色保存，只需要为棋盘角色添加回溯功能即可。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Calibri" charset="0"/>
                <a:ea typeface="楷体" panose="02010609060101010101" pitchFamily="49" charset="-122"/>
              </a:rPr>
              <a:t>对</a:t>
            </a: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象是现实世界中可描述的事物，它可以是有形的也可以是无形的，从一本书到一家图书馆，从单个整数到繁杂的序列等都可以称为对象。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62320840110&amp;di=8911c989b77f3566f16cab865f95adc8&amp;imgtype=0&amp;src=http%3A%2F%2Fb-ssl.duitang.com%2Fuploads%2Fblog%2F201407%2F12%2F20140712101842_QMCFV.jpe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 b="5954"/>
          <a:stretch>
            <a:fillRect/>
          </a:stretch>
        </p:blipFill>
        <p:spPr bwMode="auto">
          <a:xfrm>
            <a:off x="1434471" y="4137511"/>
            <a:ext cx="2831642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imgsa.baidu.com/timg?image&amp;quality=80&amp;size=b9999_10000&amp;sec=1562321012313&amp;di=6f16760e43a4574145f2cfbe0fe4afad&amp;imgtype=0&amp;src=http%3A%2F%2Fpic21.nipic.com%2F20120525%2F9808475_13210744219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7"/>
          <a:stretch>
            <a:fillRect/>
          </a:stretch>
        </p:blipFill>
        <p:spPr bwMode="auto">
          <a:xfrm>
            <a:off x="4266113" y="4137511"/>
            <a:ext cx="4157513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timgsa.baidu.com/timg?image&amp;quality=80&amp;size=b9999_10000&amp;sec=1562321054238&amp;di=7bcd7205c98c8c31b19a2169a792b19b&amp;imgtype=0&amp;src=http%3A%2F%2Fphoto.16pic.com%2F00%2F58%2F46%2F16pic_5846408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26" y="4137511"/>
            <a:ext cx="2792815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对象是构成世界的一个独立单位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它由数据（描述事物的属性）和作用于数据的操作（体现事物的行为）构成一个独立整体。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1091" y="4516582"/>
            <a:ext cx="2175164" cy="734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930" y="4883728"/>
            <a:ext cx="2175164" cy="78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1091" y="5250874"/>
            <a:ext cx="2175164" cy="9559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 flipV="1">
            <a:off x="6064094" y="4883728"/>
            <a:ext cx="766997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0" idx="1"/>
          </p:cNvCxnSpPr>
          <p:nvPr/>
        </p:nvCxnSpPr>
        <p:spPr>
          <a:xfrm>
            <a:off x="6064094" y="5274814"/>
            <a:ext cx="766997" cy="454042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4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从具体</a:t>
            </a:r>
            <a:r>
              <a:rPr lang="zh-CN" altLang="zh-CN" sz="3200" dirty="0" smtClean="0">
                <a:latin typeface="Calibri" charset="0"/>
                <a:ea typeface="楷体" panose="02010609060101010101" pitchFamily="49" charset="-122"/>
              </a:rPr>
              <a:t>的事物中</a:t>
            </a:r>
            <a:r>
              <a:rPr lang="zh-CN" altLang="zh-CN" sz="3200" u="sng" dirty="0">
                <a:latin typeface="Calibri" charset="0"/>
                <a:ea typeface="楷体" panose="02010609060101010101" pitchFamily="49" charset="-122"/>
              </a:rPr>
              <a:t>把共同的特征抽取出来</a:t>
            </a: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，形成一般的概念称为“归类”，忽略事物的非本质特牲，关注与目标有关的本质特征，找出事物间的共性，抽象出一个概念模型，就是定义一个类。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8" name="Picture 6" descr="https://timgsa.baidu.com/timg?image&amp;quality=80&amp;size=b9999_10000&amp;sec=1562324471586&amp;di=dce5bc79c374999b28381b2089bb1c16&amp;imgtype=0&amp;src=http%3A%2F%2Fpic5.58cdn.com.cn%2Fp1%2Fbig%2Fn_v1bj3gzr6yegyfpccqwmoq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22477" r="6416" b="24730"/>
          <a:stretch>
            <a:fillRect/>
          </a:stretch>
        </p:blipFill>
        <p:spPr bwMode="auto">
          <a:xfrm>
            <a:off x="1865559" y="4801952"/>
            <a:ext cx="2872695" cy="1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s://timgsa.baidu.com/timg?image&amp;quality=80&amp;size=b9999_10000&amp;sec=1562324739177&amp;di=7bcd57d006e5af02beab1563daf59652&amp;imgtype=0&amp;src=http%3A%2F%2Fimg.go007.com%2F2017%2F02%2F26%2F85957d6a38ebc287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80" y="4328697"/>
            <a:ext cx="2429066" cy="21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V="1">
            <a:off x="4729628" y="5274814"/>
            <a:ext cx="1061572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398327" y="5274814"/>
            <a:ext cx="979154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0250" y="5043981"/>
            <a:ext cx="130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动物类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4556760"/>
            <a:ext cx="5016500" cy="194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79855" y="2242820"/>
            <a:ext cx="9678670" cy="30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在面向对象的方法中，类是具有相同属性和行为的一组对象的集合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它提供一个抽象的描述，其内部包括属性和方法两个主要部分，它就像一个模具，可以用它铸造一个个具体的铸件。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400" dirty="0">
                <a:latin typeface="Calibri" charset="0"/>
                <a:ea typeface="楷体" panose="02010609060101010101" pitchFamily="49" charset="-122"/>
              </a:rPr>
              <a:t>抽象是抽取特定实例的共同特征，形成概念的过</a:t>
            </a:r>
            <a:r>
              <a:rPr lang="zh-CN" altLang="zh-CN" sz="3400" dirty="0" smtClean="0">
                <a:latin typeface="Calibri" charset="0"/>
                <a:ea typeface="楷体" panose="02010609060101010101" pitchFamily="49" charset="-122"/>
              </a:rPr>
              <a:t>程</a:t>
            </a:r>
            <a:r>
              <a:rPr lang="zh-CN" altLang="en-US" sz="3400" dirty="0" smtClean="0">
                <a:latin typeface="Calibri" charset="0"/>
                <a:ea typeface="楷体" panose="02010609060101010101" pitchFamily="49" charset="-122"/>
              </a:rPr>
              <a:t>。</a:t>
            </a:r>
            <a:endParaRPr lang="zh-CN" altLang="zh-CN" sz="34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8182" y="3140564"/>
            <a:ext cx="8174181" cy="211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</a:rPr>
              <a:t>例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如</a:t>
            </a:r>
            <a:r>
              <a:rPr lang="zh-CN" altLang="zh-CN" sz="2800" dirty="0" smtClean="0"/>
              <a:t>苹</a:t>
            </a:r>
            <a:r>
              <a:rPr lang="zh-CN" altLang="zh-CN" sz="2800" dirty="0"/>
              <a:t>果、香蕉、梨、葡萄等，抽取出它们共同特性就得出“水果”这一类，那么得出水果概念的过程，就是一个抽象的过程。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encapsulation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封装是面向对象的核心思想，将对象的属性和行为封装起来，不需要让外界知道具体实现细节，这就是封装思想。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pic>
        <p:nvPicPr>
          <p:cNvPr id="20482" name="Picture 2" descr="https://timgsa.baidu.com/timg?image&amp;quality=80&amp;size=b9999_10000&amp;sec=1562325295895&amp;di=5a2fcb79ab3cfa61569be9abc86c71f4&amp;imgtype=0&amp;src=http%3A%2F%2Fwww.k51.com.cn%2Fueditor%2Fnet%2Fupload%2Fimage%2F20180330%2F636580221888900000315606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6" y="3635402"/>
            <a:ext cx="4083912" cy="26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092302"/>
            <a:ext cx="10057389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继承描述的是</a:t>
            </a:r>
            <a:r>
              <a:rPr lang="zh-CN" altLang="zh-CN" sz="3200" b="1" dirty="0">
                <a:latin typeface="Calibri" charset="0"/>
                <a:ea typeface="楷体" panose="02010609060101010101" pitchFamily="49" charset="-122"/>
              </a:rPr>
              <a:t>类与类</a:t>
            </a: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之间的关系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通过继承，新生类可以在无需赘写原有类的情况下，对原有类的功能进行扩展。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59125" y="4378325"/>
            <a:ext cx="2216150" cy="1689735"/>
            <a:chOff x="4975" y="6895"/>
            <a:chExt cx="3490" cy="2661"/>
          </a:xfrm>
        </p:grpSpPr>
        <p:sp>
          <p:nvSpPr>
            <p:cNvPr id="3" name="矩形 2"/>
            <p:cNvSpPr/>
            <p:nvPr/>
          </p:nvSpPr>
          <p:spPr>
            <a:xfrm>
              <a:off x="4975" y="6895"/>
              <a:ext cx="3491" cy="9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车类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75" y="7820"/>
              <a:ext cx="3491" cy="1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普通特性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与功能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39660" y="4378325"/>
            <a:ext cx="2216150" cy="2096770"/>
            <a:chOff x="11716" y="6895"/>
            <a:chExt cx="3490" cy="3302"/>
          </a:xfrm>
        </p:grpSpPr>
        <p:sp>
          <p:nvSpPr>
            <p:cNvPr id="8" name="矩形 7"/>
            <p:cNvSpPr/>
            <p:nvPr/>
          </p:nvSpPr>
          <p:spPr>
            <a:xfrm>
              <a:off x="11716" y="6895"/>
              <a:ext cx="3491" cy="9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轿车类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16" y="7820"/>
              <a:ext cx="3491" cy="1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普通特性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与功能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716" y="9009"/>
              <a:ext cx="3491" cy="1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其它特性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与功能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肘形连接符 14"/>
          <p:cNvCxnSpPr>
            <a:stCxn id="3" idx="0"/>
            <a:endCxn id="8" idx="0"/>
          </p:cNvCxnSpPr>
          <p:nvPr/>
        </p:nvCxnSpPr>
        <p:spPr>
          <a:xfrm rot="5400000" flipH="1" flipV="1">
            <a:off x="6407730" y="2237489"/>
            <a:ext cx="12700" cy="4281055"/>
          </a:xfrm>
          <a:prstGeom prst="bentConnector3">
            <a:avLst>
              <a:gd name="adj1" fmla="val 2345457"/>
            </a:avLst>
          </a:prstGeom>
          <a:ln w="19050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0475" y="36541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继承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多态（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polymorphism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charset="0"/>
                <a:ea typeface="楷体" panose="02010609060101010101" pitchFamily="49" charset="-122"/>
              </a:rPr>
              <a:t>多态指同一个属性或行为在父类及其各派生类中具有不同的语</a:t>
            </a:r>
            <a:r>
              <a:rPr lang="zh-CN" altLang="zh-CN" sz="3200" dirty="0" smtClean="0">
                <a:latin typeface="Calibri" charset="0"/>
                <a:ea typeface="楷体" panose="02010609060101010101" pitchFamily="49" charset="-122"/>
              </a:rPr>
              <a:t>义。</a:t>
            </a:r>
            <a:endParaRPr lang="zh-CN" altLang="zh-CN" sz="3200" dirty="0">
              <a:latin typeface="Calibri" charset="0"/>
              <a:ea typeface="楷体" panose="02010609060101010101" pitchFamily="49" charset="-122"/>
            </a:endParaRPr>
          </a:p>
        </p:txBody>
      </p:sp>
      <p:pic>
        <p:nvPicPr>
          <p:cNvPr id="3" name="图片 2" descr="81f79c3c434dd39896f8db22852549b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3649980"/>
            <a:ext cx="2713355" cy="2620010"/>
          </a:xfrm>
          <a:prstGeom prst="rect">
            <a:avLst/>
          </a:prstGeom>
        </p:spPr>
      </p:pic>
      <p:pic>
        <p:nvPicPr>
          <p:cNvPr id="4" name="图片 3" descr="d1b99ac2f0fc6def8aad3bd10b6427b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545" y="3667125"/>
            <a:ext cx="271272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面向对象的基本概念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封装、继承、多态是面向对象程序设计的三大特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征</a:t>
            </a:r>
            <a:r>
              <a:rPr lang="zh-CN" altLang="en-US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们的简单关系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020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90" y="2961640"/>
            <a:ext cx="807847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>
                <p:custDataLst>
                  <p:tags r:id="rId1"/>
                </p:custDataLst>
              </p:nvPr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59" name="" r:id="rId2" imgW="5394960" imgH="3721735" progId="Excel.Sheet.8">
                      <p:embed/>
                    </p:oleObj>
                  </mc:Choice>
                  <mc:Fallback>
                    <p:oleObj name="" r:id="rId2" imgW="5394960" imgH="372173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面向对象，类的定义与使用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68357"/>
            <a:ext cx="3281363" cy="1343077"/>
            <a:chOff x="5414469" y="1870031"/>
            <a:chExt cx="3281856" cy="1339894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1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构造方法，类的继承，方法的重写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4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创建对象，访问对象成员，多态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类方法，静态方法，析构方法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与对象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造方法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85905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455088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面向对象的思想中提出了两个概念：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800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69925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类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18555" y="3615672"/>
            <a:ext cx="446116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类是对多个对象共同特征的抽象描述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它</a:t>
            </a:r>
            <a:r>
              <a:rPr lang="zh-CN" altLang="zh-CN" sz="2800" dirty="0" smtClean="0"/>
              <a:t>是</a:t>
            </a:r>
            <a:r>
              <a:rPr lang="zh-CN" altLang="zh-CN" sz="2800" dirty="0">
                <a:solidFill>
                  <a:srgbClr val="FF0000"/>
                </a:solidFill>
              </a:rPr>
              <a:t>对象的模</a:t>
            </a:r>
            <a:r>
              <a:rPr lang="zh-CN" altLang="zh-CN" sz="2800" dirty="0" smtClean="0">
                <a:solidFill>
                  <a:srgbClr val="FF0000"/>
                </a:solidFill>
              </a:rPr>
              <a:t>板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16" name="矩形 15"/>
          <p:cNvSpPr/>
          <p:nvPr/>
        </p:nvSpPr>
        <p:spPr>
          <a:xfrm>
            <a:off x="6282633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14758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551840" y="3615672"/>
            <a:ext cx="448425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对象用于描述现实中的个体，它是</a:t>
            </a:r>
            <a:r>
              <a:rPr lang="zh-CN" altLang="zh-CN" sz="2800" dirty="0">
                <a:solidFill>
                  <a:srgbClr val="FF0000"/>
                </a:solidFill>
              </a:rPr>
              <a:t>类的实例</a:t>
            </a:r>
            <a:r>
              <a:rPr lang="zh-CN" altLang="zh-CN" sz="2800" dirty="0"/>
              <a:t>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213485"/>
            <a:ext cx="1123439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厂商在生产汽车之前会先分析用户需求，设计汽车模型，制作设计图样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设计图通过之后工厂再依照图纸批量生产汽车。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20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412365"/>
            <a:ext cx="5939790" cy="405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478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类中可以定义数据成员和成员函数，数据成员用于描述对象特征，成员函数用于描述对象行为，其中数据成员也被称为属性，成员函数也被称为方法。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5927" y="3974551"/>
            <a:ext cx="5250873" cy="212956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567289" y="4131390"/>
            <a:ext cx="325138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class </a:t>
            </a:r>
            <a:r>
              <a:rPr lang="zh-CN" altLang="zh-CN" sz="2800" dirty="0">
                <a:latin typeface="Times New Roman" panose="02020603050405020304" pitchFamily="18" charset="0"/>
              </a:rPr>
              <a:t>类名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属</a:t>
            </a:r>
            <a:r>
              <a:rPr lang="zh-CN" altLang="zh-CN" sz="2800" dirty="0">
                <a:latin typeface="Times New Roman" panose="02020603050405020304" pitchFamily="18" charset="0"/>
              </a:rPr>
              <a:t>性名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zh-CN" altLang="zh-CN" sz="2800" dirty="0">
                <a:latin typeface="Times New Roman" panose="02020603050405020304" pitchFamily="18" charset="0"/>
              </a:rPr>
              <a:t>属性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值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def </a:t>
            </a:r>
            <a:r>
              <a:rPr lang="zh-CN" altLang="zh-CN" sz="2800" dirty="0">
                <a:latin typeface="Times New Roman" panose="02020603050405020304" pitchFamily="18" charset="0"/>
              </a:rPr>
              <a:t>方法名</a:t>
            </a:r>
            <a:r>
              <a:rPr lang="en-US" altLang="zh-CN" sz="2800" dirty="0">
                <a:latin typeface="Times New Roman" panose="02020603050405020304" pitchFamily="18" charset="0"/>
              </a:rPr>
              <a:t>(self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方</a:t>
            </a:r>
            <a:r>
              <a:rPr lang="zh-CN" altLang="zh-CN" sz="2800" dirty="0">
                <a:latin typeface="Times New Roman" panose="02020603050405020304" pitchFamily="18" charset="0"/>
              </a:rPr>
              <a:t>法体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类定义完成后不能直接使用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这就好比画好了一张房屋设计图纸，此图纸只能帮助人们了解房屋的结构，但不能提供居住场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0729" y="4103453"/>
            <a:ext cx="8762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为满足居住需求，需要根据房屋设计图纸搭建实际的房屋。同理，程序中的类需要实例化为对象才能实现其意义。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创建对象的格式如下：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50845" y="3198495"/>
            <a:ext cx="6372860" cy="1123950"/>
            <a:chOff x="4647" y="5037"/>
            <a:chExt cx="10036" cy="1770"/>
          </a:xfrm>
        </p:grpSpPr>
        <p:sp>
          <p:nvSpPr>
            <p:cNvPr id="7" name="矩形 6"/>
            <p:cNvSpPr/>
            <p:nvPr/>
          </p:nvSpPr>
          <p:spPr>
            <a:xfrm>
              <a:off x="4647" y="5037"/>
              <a:ext cx="10036" cy="1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6849" y="5413"/>
              <a:ext cx="512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zh-CN" altLang="zh-CN" sz="3600" dirty="0">
                  <a:latin typeface="Times New Roman" panose="02020603050405020304" pitchFamily="18" charset="0"/>
                </a:rPr>
                <a:t>对象名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 = </a:t>
              </a:r>
              <a:r>
                <a:rPr lang="zh-CN" altLang="zh-CN" sz="3600" dirty="0">
                  <a:latin typeface="Times New Roman" panose="02020603050405020304" pitchFamily="18" charset="0"/>
                </a:rPr>
                <a:t>类名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()   </a:t>
              </a:r>
              <a:endParaRPr lang="zh-CN" altLang="zh-CN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访问对象成员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若想在程序中真正地使用对象，需掌握访问对象成员的方式。对象成员分为属性和方法，它们的访问格式分别如下：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85310" y="4556702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802817" y="4753105"/>
            <a:ext cx="278033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anose="02020603050405020304" pitchFamily="18" charset="0"/>
              </a:rPr>
              <a:t>对象名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r>
              <a:rPr lang="zh-CN" altLang="zh-CN" sz="3200" dirty="0">
                <a:latin typeface="Times New Roman" panose="02020603050405020304" pitchFamily="18" charset="0"/>
              </a:rPr>
              <a:t>属</a:t>
            </a:r>
            <a:r>
              <a:rPr lang="zh-CN" altLang="zh-CN" sz="3200" dirty="0" smtClean="0">
                <a:latin typeface="Times New Roman" panose="02020603050405020304" pitchFamily="18" charset="0"/>
              </a:rPr>
              <a:t>性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r>
              <a:rPr lang="zh-CN" altLang="zh-CN" sz="3200" dirty="0"/>
              <a:t>对象名</a:t>
            </a:r>
            <a:r>
              <a:rPr lang="en-US" altLang="zh-CN" sz="3200" dirty="0"/>
              <a:t>.</a:t>
            </a:r>
            <a:r>
              <a:rPr lang="zh-CN" altLang="zh-CN" sz="3200" dirty="0"/>
              <a:t>方</a:t>
            </a:r>
            <a:r>
              <a:rPr lang="zh-CN" altLang="zh-CN" sz="3200" dirty="0" smtClean="0"/>
              <a:t>法</a:t>
            </a:r>
            <a:r>
              <a:rPr lang="en-US" altLang="zh-CN" sz="3200" dirty="0" smtClean="0"/>
              <a:t>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类中定义的属性和方法默认为公有属性和方法，该类的对象可以任意访问类的公有成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455" y="3318303"/>
            <a:ext cx="9448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为了契合封装原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，保证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中的代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外部代码轻易访问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Python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支持将类中的成员设置为私有成员，在一定程度上限制对象对类成员的访问。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定义私有成员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通过在类成员名之前添加</a:t>
            </a:r>
            <a:r>
              <a:rPr lang="zh-CN" altLang="zh-CN" sz="3600" dirty="0">
                <a:solidFill>
                  <a:srgbClr val="FF0000"/>
                </a:solidFill>
                <a:latin typeface="Calibri" charset="0"/>
                <a:ea typeface="楷体" panose="02010609060101010101" pitchFamily="49" charset="-122"/>
              </a:rPr>
              <a:t>双下划线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（</a:t>
            </a: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__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）来限制成员的访问权限，语法格式如</a:t>
            </a:r>
            <a:r>
              <a:rPr lang="zh-CN" altLang="zh-CN" sz="3600" dirty="0" smtClean="0">
                <a:latin typeface="Calibri" charset="0"/>
                <a:ea typeface="楷体" panose="02010609060101010101" pitchFamily="49" charset="-122"/>
              </a:rPr>
              <a:t>下</a:t>
            </a:r>
            <a:r>
              <a:rPr lang="en-US" altLang="zh-CN" sz="3600" dirty="0" smtClean="0">
                <a:latin typeface="Calibri" charset="0"/>
                <a:ea typeface="楷体" panose="02010609060101010101" pitchFamily="49" charset="-122"/>
              </a:rPr>
              <a:t>: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5540" y="3862070"/>
            <a:ext cx="4904740" cy="1469390"/>
            <a:chOff x="5804" y="6082"/>
            <a:chExt cx="7724" cy="2314"/>
          </a:xfrm>
        </p:grpSpPr>
        <p:sp>
          <p:nvSpPr>
            <p:cNvPr id="7" name="矩形 6"/>
            <p:cNvSpPr/>
            <p:nvPr/>
          </p:nvSpPr>
          <p:spPr>
            <a:xfrm>
              <a:off x="5804" y="6082"/>
              <a:ext cx="7724" cy="2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8200" y="6391"/>
              <a:ext cx="2931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200" dirty="0">
                  <a:latin typeface="Times New Roman" panose="02020603050405020304" pitchFamily="18" charset="0"/>
                </a:rPr>
                <a:t>__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属性名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__</a:t>
              </a:r>
              <a:r>
                <a:rPr lang="zh-CN" altLang="zh-CN" sz="3200" dirty="0">
                  <a:latin typeface="Times New Roman" panose="02020603050405020304" pitchFamily="18" charset="0"/>
                </a:rPr>
                <a:t>方法名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定义私有成员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charset="0"/>
                <a:ea typeface="楷体" panose="02010609060101010101" pitchFamily="49" charset="-122"/>
              </a:rPr>
              <a:t>例</a:t>
            </a:r>
            <a:r>
              <a:rPr lang="zh-CN" altLang="en-US" sz="3600" dirty="0" smtClean="0">
                <a:latin typeface="Calibri" charset="0"/>
                <a:ea typeface="楷体" panose="02010609060101010101" pitchFamily="49" charset="-122"/>
              </a:rPr>
              <a:t>如，</a:t>
            </a:r>
            <a:r>
              <a:rPr lang="zh-CN" altLang="zh-CN" sz="3600" dirty="0" smtClean="0">
                <a:latin typeface="Calibri" charset="0"/>
                <a:ea typeface="楷体" panose="02010609060101010101" pitchFamily="49" charset="-122"/>
              </a:rPr>
              <a:t>定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义一个包含私有属性</a:t>
            </a: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__weight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和私有方法</a:t>
            </a: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__info()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的类</a:t>
            </a:r>
            <a:r>
              <a:rPr lang="en-US" altLang="zh-CN" sz="3600" dirty="0" smtClean="0">
                <a:latin typeface="Calibri" charset="0"/>
                <a:ea typeface="楷体" panose="02010609060101010101" pitchFamily="49" charset="-122"/>
              </a:rPr>
              <a:t>PersonInfo</a:t>
            </a:r>
            <a:r>
              <a:rPr lang="zh-CN" altLang="en-US" sz="3600" dirty="0" smtClean="0">
                <a:latin typeface="Calibri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6229" y="3861809"/>
            <a:ext cx="7315200" cy="22064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80466" y="4057109"/>
            <a:ext cx="60267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class PersonInfo: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__weight = 55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# </a:t>
            </a:r>
            <a:r>
              <a:rPr lang="zh-CN" altLang="zh-CN" sz="2800" dirty="0">
                <a:latin typeface="Times New Roman" panose="02020603050405020304" pitchFamily="18" charset="0"/>
              </a:rPr>
              <a:t>私有属性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def __info(self):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# </a:t>
            </a:r>
            <a:r>
              <a:rPr lang="zh-CN" altLang="zh-CN" sz="2800" dirty="0">
                <a:latin typeface="Times New Roman" panose="02020603050405020304" pitchFamily="18" charset="0"/>
              </a:rPr>
              <a:t>私有方法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    print(f"</a:t>
            </a:r>
            <a:r>
              <a:rPr lang="zh-CN" altLang="zh-CN" sz="2800" dirty="0">
                <a:latin typeface="Times New Roman" panose="02020603050405020304" pitchFamily="18" charset="0"/>
              </a:rPr>
              <a:t>我的体重是：</a:t>
            </a:r>
            <a:r>
              <a:rPr lang="en-US" altLang="zh-CN" sz="2800" dirty="0">
                <a:latin typeface="Times New Roman" panose="02020603050405020304" pitchFamily="18" charset="0"/>
              </a:rPr>
              <a:t>{__weight}")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向对象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造方法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85905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455088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私有成员的访问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创建</a:t>
            </a: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PersonInfo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类的对象</a:t>
            </a:r>
            <a:r>
              <a:rPr lang="en-US" altLang="zh-CN" sz="3600" dirty="0">
                <a:latin typeface="Calibri" charset="0"/>
                <a:ea typeface="楷体" panose="02010609060101010101" pitchFamily="49" charset="-122"/>
              </a:rPr>
              <a:t>person</a:t>
            </a: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，通过该对象访问类的属</a:t>
            </a:r>
            <a:r>
              <a:rPr lang="zh-CN" altLang="zh-CN" sz="3600" dirty="0" smtClean="0">
                <a:latin typeface="Calibri" charset="0"/>
                <a:ea typeface="楷体" panose="02010609060101010101" pitchFamily="49" charset="-122"/>
              </a:rPr>
              <a:t>性</a:t>
            </a:r>
            <a:r>
              <a:rPr lang="zh-CN" altLang="en-US" sz="3600" dirty="0">
                <a:latin typeface="Calibri" charset="0"/>
                <a:ea typeface="楷体" panose="02010609060101010101" pitchFamily="49" charset="-122"/>
              </a:rPr>
              <a:t>：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98905" y="4058285"/>
            <a:ext cx="4904740" cy="1469390"/>
            <a:chOff x="2203" y="6391"/>
            <a:chExt cx="7724" cy="2314"/>
          </a:xfrm>
        </p:grpSpPr>
        <p:sp>
          <p:nvSpPr>
            <p:cNvPr id="7" name="矩形 6"/>
            <p:cNvSpPr/>
            <p:nvPr/>
          </p:nvSpPr>
          <p:spPr>
            <a:xfrm>
              <a:off x="2203" y="6391"/>
              <a:ext cx="7724" cy="2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3303" y="6700"/>
              <a:ext cx="596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200" dirty="0">
                  <a:latin typeface="Times New Roman" panose="02020603050405020304" pitchFamily="18" charset="0"/>
                </a:rPr>
                <a:t>person = PersonInfo()</a:t>
              </a:r>
              <a:endParaRPr lang="zh-CN" altLang="zh-CN" sz="3200" dirty="0">
                <a:latin typeface="Times New Roman" panose="02020603050405020304" pitchFamily="18" charset="0"/>
              </a:endParaRPr>
            </a:p>
            <a:p>
              <a:r>
                <a:rPr lang="en-US" altLang="zh-CN" sz="3200" dirty="0">
                  <a:latin typeface="Times New Roman" panose="02020603050405020304" pitchFamily="18" charset="0"/>
                </a:rPr>
                <a:t>person.__weight</a:t>
              </a:r>
              <a:endParaRPr lang="zh-CN" altLang="zh-CN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圆角矩形标注 7"/>
          <p:cNvSpPr/>
          <p:nvPr/>
        </p:nvSpPr>
        <p:spPr>
          <a:xfrm>
            <a:off x="7439891" y="4058212"/>
            <a:ext cx="3505200" cy="1470025"/>
          </a:xfrm>
          <a:prstGeom prst="wedgeRoundRectCallout">
            <a:avLst>
              <a:gd name="adj1" fmla="val -118243"/>
              <a:gd name="adj2" fmla="val 153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AttributeError: 'PersonInfo' object has no attribute '__weight'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私有成员的访问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charset="0"/>
                <a:ea typeface="楷体" panose="02010609060101010101" pitchFamily="49" charset="-122"/>
              </a:rPr>
              <a:t>注释访问私有属性的代码，在程序中添加如下的访问类中私有方法的代码：</a:t>
            </a:r>
            <a:endParaRPr lang="zh-CN" altLang="zh-CN" sz="3600" dirty="0">
              <a:latin typeface="Calibri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8731" y="4058212"/>
            <a:ext cx="4904508" cy="19269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958662" y="4236858"/>
            <a:ext cx="37846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person = PersonInfo()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# person.__weight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person.__info()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873998" y="4236859"/>
            <a:ext cx="3089564" cy="1748306"/>
          </a:xfrm>
          <a:prstGeom prst="wedgeRoundRectCallout">
            <a:avLst>
              <a:gd name="adj1" fmla="val -149276"/>
              <a:gd name="adj2" fmla="val 262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AttributeError: 'PersonInfo' object has no attribute '__info'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111250" y="3383668"/>
            <a:ext cx="996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由以上展示的错误信息可以判断，</a:t>
            </a:r>
            <a:r>
              <a:rPr lang="zh-CN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对象无法直接访问类的私有成员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25" y="2758194"/>
            <a:ext cx="10817225" cy="21186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37560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  <a:endParaRPr lang="zh-CN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3" y="3958889"/>
            <a:ext cx="6581487" cy="21854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063758" y="4137535"/>
            <a:ext cx="594664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class PersonInfo: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__weight = 55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私有属性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def get_weight(self):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	print(f'</a:t>
            </a:r>
            <a:r>
              <a:rPr lang="zh-CN" altLang="zh-CN" sz="2800" dirty="0">
                <a:latin typeface="Times New Roman" panose="02020603050405020304" pitchFamily="18" charset="0"/>
              </a:rPr>
              <a:t>体重：</a:t>
            </a:r>
            <a:r>
              <a:rPr lang="en-US" altLang="zh-CN" sz="2800" dirty="0">
                <a:latin typeface="Times New Roman" panose="02020603050405020304" pitchFamily="18" charset="0"/>
              </a:rPr>
              <a:t>{self.__weight}kg')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3170" y="4966970"/>
            <a:ext cx="3790950" cy="1177290"/>
            <a:chOff x="11942" y="7822"/>
            <a:chExt cx="5970" cy="1854"/>
          </a:xfrm>
        </p:grpSpPr>
        <p:sp>
          <p:nvSpPr>
            <p:cNvPr id="14" name="矩形 13"/>
            <p:cNvSpPr/>
            <p:nvPr/>
          </p:nvSpPr>
          <p:spPr>
            <a:xfrm>
              <a:off x="11942" y="7822"/>
              <a:ext cx="5971" cy="1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12499" y="8046"/>
              <a:ext cx="4912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2600" dirty="0">
                  <a:latin typeface="Times New Roman" panose="02020603050405020304" pitchFamily="18" charset="0"/>
                </a:rPr>
                <a:t>person = PersonInfo()</a:t>
              </a:r>
              <a:endParaRPr lang="zh-CN" altLang="zh-CN" sz="2600" dirty="0">
                <a:latin typeface="Times New Roman" panose="02020603050405020304" pitchFamily="18" charset="0"/>
              </a:endParaRPr>
            </a:p>
            <a:p>
              <a:r>
                <a:rPr lang="en-US" altLang="zh-CN" sz="2600" dirty="0">
                  <a:latin typeface="Times New Roman" panose="02020603050405020304" pitchFamily="18" charset="0"/>
                </a:rPr>
                <a:t>person.get_weight()</a:t>
              </a:r>
              <a:endParaRPr lang="zh-CN" altLang="zh-CN" sz="2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1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私有属性可在公有方法中通过指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4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身的</a:t>
            </a:r>
            <a:r>
              <a:rPr lang="zh-CN" altLang="zh-CN" sz="4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默认参数“</a:t>
            </a:r>
            <a:r>
              <a:rPr lang="en-US" altLang="zh-CN" sz="4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zh-CN" sz="4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”访问</a:t>
            </a:r>
            <a:r>
              <a:rPr lang="zh-CN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，类外部可通过公有方法间接获取类的私有属性。</a:t>
            </a:r>
            <a:endParaRPr lang="zh-CN" altLang="zh-CN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flipH="1" flipV="1">
            <a:off x="4447309" y="5261657"/>
            <a:ext cx="6299197" cy="532402"/>
          </a:xfrm>
          <a:prstGeom prst="bentConnector3">
            <a:avLst>
              <a:gd name="adj1" fmla="val -1220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4" y="3214255"/>
            <a:ext cx="6470652" cy="30618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68177" y="3298632"/>
            <a:ext cx="614630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anose="02020603050405020304" pitchFamily="18" charset="0"/>
              </a:rPr>
              <a:t>class PersonInfo: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__weight = 55         # </a:t>
            </a:r>
            <a:r>
              <a:rPr lang="zh-CN" altLang="zh-CN" sz="2600" dirty="0">
                <a:latin typeface="Times New Roman" panose="02020603050405020304" pitchFamily="18" charset="0"/>
              </a:rPr>
              <a:t>私有属性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def __info(self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):      # 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私有方法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    print(f"</a:t>
            </a:r>
            <a:r>
              <a:rPr lang="zh-CN" altLang="zh-CN" sz="2600" dirty="0">
                <a:latin typeface="Times New Roman" panose="02020603050405020304" pitchFamily="18" charset="0"/>
              </a:rPr>
              <a:t>我的体重是：</a:t>
            </a:r>
            <a:r>
              <a:rPr lang="en-US" altLang="zh-CN" sz="2600" dirty="0">
                <a:latin typeface="Times New Roman" panose="02020603050405020304" pitchFamily="18" charset="0"/>
              </a:rPr>
              <a:t>{self.__weight}")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def get_weight(self):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print(f</a:t>
            </a:r>
            <a:r>
              <a:rPr lang="en-US" altLang="zh-CN" sz="2600" dirty="0">
                <a:latin typeface="Times New Roman" panose="02020603050405020304" pitchFamily="18" charset="0"/>
              </a:rPr>
              <a:t>'</a:t>
            </a:r>
            <a:r>
              <a:rPr lang="zh-CN" altLang="zh-CN" sz="2600" dirty="0">
                <a:latin typeface="Times New Roman" panose="02020603050405020304" pitchFamily="18" charset="0"/>
              </a:rPr>
              <a:t>体重</a:t>
            </a:r>
            <a:r>
              <a:rPr lang="en-US" altLang="zh-CN" sz="2600" dirty="0">
                <a:latin typeface="Times New Roman" panose="02020603050405020304" pitchFamily="18" charset="0"/>
              </a:rPr>
              <a:t>:{self.__weight}kg')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</a:rPr>
              <a:t>        self.__info()</a:t>
            </a:r>
            <a:endParaRPr lang="zh-CN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3170" y="4302760"/>
            <a:ext cx="4027170" cy="1177290"/>
            <a:chOff x="11942" y="6776"/>
            <a:chExt cx="6342" cy="1854"/>
          </a:xfrm>
        </p:grpSpPr>
        <p:sp>
          <p:nvSpPr>
            <p:cNvPr id="14" name="矩形 13"/>
            <p:cNvSpPr/>
            <p:nvPr/>
          </p:nvSpPr>
          <p:spPr>
            <a:xfrm>
              <a:off x="11942" y="6776"/>
              <a:ext cx="6342" cy="1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12499" y="6952"/>
              <a:ext cx="5227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2800" dirty="0">
                  <a:latin typeface="Times New Roman" panose="02020603050405020304" pitchFamily="18" charset="0"/>
                </a:rPr>
                <a:t>person = PersonInfo()</a:t>
              </a:r>
              <a:endParaRPr lang="zh-CN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person.get_weight()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私有方法同样在公有方法中通过参数“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”访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 flipH="1">
            <a:off x="6930504" y="2268626"/>
            <a:ext cx="235703" cy="5964670"/>
          </a:xfrm>
          <a:prstGeom prst="bentConnector4">
            <a:avLst>
              <a:gd name="adj1" fmla="val -96986"/>
              <a:gd name="adj2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H="1">
            <a:off x="1143626" y="4529811"/>
            <a:ext cx="1806766" cy="1433946"/>
          </a:xfrm>
          <a:prstGeom prst="bentConnector4">
            <a:avLst>
              <a:gd name="adj1" fmla="val -12652"/>
              <a:gd name="adj2" fmla="val 11594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造方法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85905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455088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每个类都有一个默认的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2528776"/>
            <a:ext cx="8986984" cy="355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果定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义类时显式地定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义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init__()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那么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建对象时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解释器会调用显式定义的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__init__()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果定义类时没有显式定义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__init__()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方法，那么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解释器会调用默认的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__init__()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方法。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方法按照参数的有无（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除外）可分为</a:t>
            </a:r>
            <a:r>
              <a:rPr lang="zh-CN" altLang="zh-CN" sz="4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有参构造方法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4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无参构造方</a:t>
            </a:r>
            <a:r>
              <a:rPr lang="zh-CN" altLang="zh-CN" sz="4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7565" y="3315970"/>
            <a:ext cx="5022850" cy="2942590"/>
            <a:chOff x="1319" y="5222"/>
            <a:chExt cx="7910" cy="4634"/>
          </a:xfrm>
        </p:grpSpPr>
        <p:sp>
          <p:nvSpPr>
            <p:cNvPr id="5" name="矩形 4"/>
            <p:cNvSpPr/>
            <p:nvPr/>
          </p:nvSpPr>
          <p:spPr>
            <a:xfrm>
              <a:off x="1319" y="5222"/>
              <a:ext cx="7910" cy="40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45" y="8776"/>
              <a:ext cx="4659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 noProof="1" smtClean="0">
                  <a:solidFill>
                    <a:srgbClr val="FFFFFF"/>
                  </a:solidFill>
                  <a:ea typeface="等线" charset="-122"/>
                </a:rPr>
                <a:t>无参构造方法</a:t>
              </a:r>
              <a:endParaRPr lang="zh-CN" altLang="en-US" sz="2800" b="1" noProof="1">
                <a:solidFill>
                  <a:srgbClr val="FFFFFF"/>
                </a:solidFill>
                <a:ea typeface="等线" charset="-122"/>
              </a:endParaRPr>
            </a:p>
          </p:txBody>
        </p:sp>
      </p:grp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8555" y="3450365"/>
            <a:ext cx="446116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无参构造方法中可以为属性设置初始值，此时使用该方法创建的所有对象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都具有相同的初始值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82690" y="3315970"/>
            <a:ext cx="5022850" cy="2942590"/>
            <a:chOff x="9894" y="5222"/>
            <a:chExt cx="7910" cy="4634"/>
          </a:xfrm>
        </p:grpSpPr>
        <p:sp>
          <p:nvSpPr>
            <p:cNvPr id="9" name="矩形 8"/>
            <p:cNvSpPr/>
            <p:nvPr/>
          </p:nvSpPr>
          <p:spPr>
            <a:xfrm>
              <a:off x="9894" y="5222"/>
              <a:ext cx="7910" cy="40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519" y="8776"/>
              <a:ext cx="4659" cy="1080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等线" charset="-122"/>
                  <a:ea typeface="宋体" pitchFamily="2" charset="-122"/>
                  <a:cs typeface="+mn-cs"/>
                </a:defRPr>
              </a:lvl5pPr>
            </a:lstStyle>
            <a:p>
              <a:pPr algn="ctr">
                <a:defRPr/>
              </a:pPr>
              <a:r>
                <a:rPr lang="zh-CN" altLang="en-US" sz="2800" b="1" noProof="1" smtClean="0">
                  <a:solidFill>
                    <a:srgbClr val="FFFFFF"/>
                  </a:solidFill>
                  <a:ea typeface="等线" charset="-122"/>
                </a:rPr>
                <a:t>有参</a:t>
              </a:r>
              <a:r>
                <a:rPr lang="zh-CN" altLang="en-US" sz="2800" b="1" noProof="1">
                  <a:solidFill>
                    <a:srgbClr val="FFFFFF"/>
                  </a:solidFill>
                  <a:ea typeface="等线" charset="-122"/>
                </a:rPr>
                <a:t>构造方法</a:t>
              </a:r>
              <a:endParaRPr lang="zh-CN" altLang="en-US" sz="2800" b="1" noProof="1">
                <a:solidFill>
                  <a:srgbClr val="FFFFFF"/>
                </a:solidFill>
                <a:ea typeface="等线" charset="-122"/>
              </a:endParaRPr>
            </a:p>
          </p:txBody>
        </p:sp>
      </p:grp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551841" y="3450364"/>
            <a:ext cx="4484257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构造方法中可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用参数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属性设置初始值，此时使用该方法创建的所有对象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都具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初始值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定义一个类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，在该类中显式地定义一个带有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8602" y="3428709"/>
            <a:ext cx="5296448" cy="2436175"/>
            <a:chOff x="1098" y="5786"/>
            <a:chExt cx="8154" cy="3450"/>
          </a:xfrm>
        </p:grpSpPr>
        <p:sp>
          <p:nvSpPr>
            <p:cNvPr id="12" name="矩形 11"/>
            <p:cNvSpPr/>
            <p:nvPr/>
          </p:nvSpPr>
          <p:spPr>
            <a:xfrm>
              <a:off x="1098" y="5786"/>
              <a:ext cx="8153" cy="34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1384" y="6133"/>
              <a:ext cx="7868" cy="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3000" dirty="0">
                  <a:latin typeface="Times New Roman" panose="02020603050405020304" pitchFamily="18" charset="0"/>
                </a:rPr>
                <a:t>class Inforamtion(object):</a:t>
              </a:r>
              <a:endParaRPr lang="zh-CN" altLang="zh-CN" sz="3000" dirty="0">
                <a:latin typeface="Times New Roman" panose="02020603050405020304" pitchFamily="18" charset="0"/>
              </a:endParaRPr>
            </a:p>
            <a:p>
              <a:r>
                <a:rPr lang="en-US" altLang="zh-CN" sz="3000" dirty="0">
                  <a:latin typeface="Times New Roman" panose="02020603050405020304" pitchFamily="18" charset="0"/>
                </a:rPr>
                <a:t>    def __init__(self, name, sex</a:t>
              </a:r>
              <a:r>
                <a:rPr lang="en-US" altLang="zh-CN" sz="3000" dirty="0" smtClean="0">
                  <a:latin typeface="Times New Roman" panose="02020603050405020304" pitchFamily="18" charset="0"/>
                </a:rPr>
                <a:t>):</a:t>
              </a:r>
              <a:endParaRPr lang="zh-CN" altLang="zh-CN" sz="3000" dirty="0">
                <a:latin typeface="Times New Roman" panose="02020603050405020304" pitchFamily="18" charset="0"/>
              </a:endParaRPr>
            </a:p>
            <a:p>
              <a:r>
                <a:rPr lang="en-US" altLang="zh-CN" sz="3000" dirty="0">
                  <a:latin typeface="Times New Roman" panose="02020603050405020304" pitchFamily="18" charset="0"/>
                </a:rPr>
                <a:t>        self.name = name </a:t>
              </a:r>
              <a:r>
                <a:rPr lang="en-US" altLang="zh-CN" sz="3000" dirty="0" smtClean="0">
                  <a:latin typeface="Times New Roman" panose="02020603050405020304" pitchFamily="18" charset="0"/>
                </a:rPr>
                <a:t>                 </a:t>
              </a:r>
              <a:endParaRPr lang="zh-CN" altLang="zh-CN" sz="3000" dirty="0" smtClean="0">
                <a:latin typeface="Times New Roman" panose="02020603050405020304" pitchFamily="18" charset="0"/>
              </a:endParaRPr>
            </a:p>
            <a:p>
              <a:r>
                <a:rPr lang="en-US" altLang="zh-CN" sz="3000" dirty="0" smtClean="0">
                  <a:latin typeface="Times New Roman" panose="02020603050405020304" pitchFamily="18" charset="0"/>
                </a:rPr>
                <a:t>        self.sex = sex</a:t>
              </a:r>
              <a:endParaRPr lang="zh-CN" altLang="zh-CN" sz="3000" dirty="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45555" y="3679825"/>
            <a:ext cx="5292090" cy="1252220"/>
            <a:chOff x="9993" y="5795"/>
            <a:chExt cx="8334" cy="1972"/>
          </a:xfrm>
        </p:grpSpPr>
        <p:sp>
          <p:nvSpPr>
            <p:cNvPr id="14" name="矩形 13"/>
            <p:cNvSpPr/>
            <p:nvPr/>
          </p:nvSpPr>
          <p:spPr>
            <a:xfrm>
              <a:off x="9993" y="5795"/>
              <a:ext cx="8335" cy="1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10371" y="6076"/>
              <a:ext cx="7542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sz="2800" dirty="0">
                  <a:latin typeface="Times New Roman" panose="02020603050405020304" pitchFamily="18" charset="0"/>
                </a:rPr>
                <a:t>infomation = Inforamtion('</a:t>
              </a:r>
              <a:r>
                <a:rPr lang="zh-CN" altLang="zh-CN" sz="2800" dirty="0">
                  <a:latin typeface="Times New Roman" panose="02020603050405020304" pitchFamily="18" charset="0"/>
                </a:rPr>
                <a:t>李婉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', '</a:t>
              </a:r>
              <a:r>
                <a:rPr lang="zh-CN" altLang="zh-CN" sz="2800" dirty="0">
                  <a:latin typeface="Times New Roman" panose="02020603050405020304" pitchFamily="18" charset="0"/>
                </a:rPr>
                <a:t>女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')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8" name="肘形连接符 17"/>
          <p:cNvCxnSpPr/>
          <p:nvPr/>
        </p:nvCxnSpPr>
        <p:spPr>
          <a:xfrm rot="16200000" flipH="1" flipV="1">
            <a:off x="7315731" y="925519"/>
            <a:ext cx="584293" cy="6522027"/>
          </a:xfrm>
          <a:prstGeom prst="bentConnector3">
            <a:avLst>
              <a:gd name="adj1" fmla="val -6283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5983226" y="3873516"/>
            <a:ext cx="52945" cy="1739322"/>
          </a:xfrm>
          <a:prstGeom prst="bentConnector3">
            <a:avLst>
              <a:gd name="adj1" fmla="val 1133629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4225" y="2435225"/>
            <a:ext cx="9401175" cy="304419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73350" y="2824162"/>
            <a:ext cx="8486775" cy="245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前面在类中定义的属性是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类属性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，可以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通过对象或类进行访问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在构造方法中定义的属性是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实例属性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，只能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通过对象进行访问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向对象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造方法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85905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455088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构造方法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554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继承</a:t>
            </a:r>
            <a:endParaRPr lang="zh-CN" altLang="zh-CN" sz="28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617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zh-CN" sz="2800" dirty="0" smtClean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与类之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间具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有继承关系，其中被继承的类称为父类或基类，继承的类称为子类或派生类。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77998" y="4014965"/>
            <a:ext cx="89869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子类在继承父类时，会自动拥有父类中的方法和属性。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单继承指的是子类只继承一个父类，其语法格式如下：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0980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505902" y="3402985"/>
            <a:ext cx="3378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class </a:t>
            </a:r>
            <a:r>
              <a:rPr lang="zh-CN" altLang="zh-CN" sz="3600" dirty="0">
                <a:latin typeface="Times New Roman" panose="02020603050405020304" pitchFamily="18" charset="0"/>
              </a:rPr>
              <a:t>子类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zh-CN" altLang="zh-CN" sz="3600" dirty="0">
                <a:latin typeface="Times New Roman" panose="02020603050405020304" pitchFamily="18" charset="0"/>
              </a:rPr>
              <a:t>父类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定义一个表示两栖动物的父类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Amphibian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和一个表示青蛙的子类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Frog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850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06560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class Amphibian: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name </a:t>
            </a:r>
            <a:r>
              <a:rPr lang="en-US" altLang="zh-CN" dirty="0">
                <a:latin typeface="Times New Roman" panose="02020603050405020304" pitchFamily="18" charset="0"/>
              </a:rPr>
              <a:t>= "</a:t>
            </a:r>
            <a:r>
              <a:rPr lang="zh-CN" altLang="zh-CN" dirty="0">
                <a:latin typeface="Times New Roman" panose="02020603050405020304" pitchFamily="18" charset="0"/>
              </a:rPr>
              <a:t>两栖动物</a:t>
            </a:r>
            <a:r>
              <a:rPr lang="en-US" altLang="zh-CN" dirty="0">
                <a:latin typeface="Times New Roman" panose="02020603050405020304" pitchFamily="18" charset="0"/>
              </a:rPr>
              <a:t>"      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</a:rPr>
              <a:t> def </a:t>
            </a:r>
            <a:r>
              <a:rPr lang="en-US" altLang="zh-CN" dirty="0">
                <a:latin typeface="Times New Roman" panose="02020603050405020304" pitchFamily="18" charset="0"/>
              </a:rPr>
              <a:t>features(self):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print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zh-CN" dirty="0">
                <a:latin typeface="Times New Roman" panose="02020603050405020304" pitchFamily="18" charset="0"/>
              </a:rPr>
              <a:t>幼年用鳃呼吸</a:t>
            </a:r>
            <a:r>
              <a:rPr lang="en-US" altLang="zh-CN" dirty="0">
                <a:latin typeface="Times New Roman" panose="02020603050405020304" pitchFamily="18" charset="0"/>
              </a:rPr>
              <a:t>")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print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zh-CN" dirty="0">
                <a:latin typeface="Times New Roman" panose="02020603050405020304" pitchFamily="18" charset="0"/>
              </a:rPr>
              <a:t>成年用肺兼皮肤呼吸</a:t>
            </a:r>
            <a:r>
              <a:rPr lang="en-US" altLang="zh-CN" dirty="0" smtClean="0">
                <a:latin typeface="Times New Roman" panose="02020603050405020304" pitchFamily="18" charset="0"/>
              </a:rPr>
              <a:t>")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class Frog(Amphibian):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def attr(self):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  print(f"</a:t>
            </a:r>
            <a:r>
              <a:rPr lang="zh-CN" altLang="zh-CN" dirty="0" smtClean="0">
                <a:latin typeface="Times New Roman" panose="02020603050405020304" pitchFamily="18" charset="0"/>
              </a:rPr>
              <a:t>青蛙是</a:t>
            </a:r>
            <a:r>
              <a:rPr lang="en-US" altLang="zh-CN" dirty="0" smtClean="0">
                <a:latin typeface="Times New Roman" panose="02020603050405020304" pitchFamily="18" charset="0"/>
              </a:rPr>
              <a:t>{self.name}")</a:t>
            </a:r>
            <a:endParaRPr lang="zh-CN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  print("</a:t>
            </a:r>
            <a:r>
              <a:rPr lang="zh-CN" altLang="zh-CN" dirty="0" smtClean="0">
                <a:latin typeface="Times New Roman" panose="02020603050405020304" pitchFamily="18" charset="0"/>
              </a:rPr>
              <a:t>我会呱呱叫</a:t>
            </a:r>
            <a:r>
              <a:rPr lang="en-US" altLang="zh-CN" dirty="0" smtClean="0">
                <a:latin typeface="Times New Roman" panose="02020603050405020304" pitchFamily="18" charset="0"/>
              </a:rPr>
              <a:t>")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38185" y="3719195"/>
            <a:ext cx="3282950" cy="2035810"/>
            <a:chOff x="13131" y="5857"/>
            <a:chExt cx="5170" cy="3206"/>
          </a:xfrm>
        </p:grpSpPr>
        <p:sp>
          <p:nvSpPr>
            <p:cNvPr id="7" name="矩形 6"/>
            <p:cNvSpPr/>
            <p:nvPr/>
          </p:nvSpPr>
          <p:spPr>
            <a:xfrm>
              <a:off x="13131" y="5857"/>
              <a:ext cx="5171" cy="3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13966" y="6225"/>
              <a:ext cx="3428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704020202020204" pitchFamily="34" charset="0"/>
                <a:defRPr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</a:rPr>
                <a:t>frog = Frog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()</a:t>
              </a:r>
              <a:endParaRPr lang="en-US" altLang="zh-CN" dirty="0" smtClean="0">
                <a:latin typeface="Times New Roman" panose="02020603050405020304" pitchFamily="18" charset="0"/>
              </a:endParaRPr>
            </a:p>
            <a:p>
              <a:r>
                <a:rPr lang="en-US" altLang="zh-CN" dirty="0" smtClean="0">
                  <a:latin typeface="Times New Roman" panose="02020603050405020304" pitchFamily="18" charset="0"/>
                </a:rPr>
                <a:t>print(frog.name)</a:t>
              </a:r>
              <a:endParaRPr lang="zh-CN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frog.features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()</a:t>
              </a:r>
              <a:endParaRPr lang="zh-CN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frog.attr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()</a:t>
              </a:r>
              <a:endParaRPr lang="zh-CN" altLang="zh-CN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4" name="肘形连接符 13"/>
          <p:cNvCxnSpPr/>
          <p:nvPr/>
        </p:nvCxnSpPr>
        <p:spPr>
          <a:xfrm rot="16200000" flipV="1">
            <a:off x="5164288" y="183573"/>
            <a:ext cx="914400" cy="7502236"/>
          </a:xfrm>
          <a:prstGeom prst="bentConnector3">
            <a:avLst>
              <a:gd name="adj1" fmla="val 14621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0800000">
            <a:off x="3449782" y="4002057"/>
            <a:ext cx="5083464" cy="922888"/>
          </a:xfrm>
          <a:prstGeom prst="bentConnector3">
            <a:avLst>
              <a:gd name="adj1" fmla="val 39371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>
            <a:off x="5913871" y="2537403"/>
            <a:ext cx="12700" cy="5897995"/>
          </a:xfrm>
          <a:prstGeom prst="bentConnector4">
            <a:avLst>
              <a:gd name="adj1" fmla="val 2781835"/>
              <a:gd name="adj2" fmla="val 5279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多继承指的是一个子类继承多个父类，其语法格式如下：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375171" y="3440690"/>
            <a:ext cx="563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class </a:t>
            </a:r>
            <a:r>
              <a:rPr lang="zh-CN" altLang="zh-CN" sz="3200" dirty="0">
                <a:latin typeface="Times New Roman" panose="02020603050405020304" pitchFamily="18" charset="0"/>
              </a:rPr>
              <a:t>子类（父类</a:t>
            </a:r>
            <a:r>
              <a:rPr lang="en-US" altLang="zh-CN" sz="3200" dirty="0">
                <a:latin typeface="Times New Roman" panose="02020603050405020304" pitchFamily="18" charset="0"/>
              </a:rPr>
              <a:t>A, </a:t>
            </a:r>
            <a:r>
              <a:rPr lang="zh-CN" altLang="zh-CN" sz="3200" dirty="0">
                <a:latin typeface="Times New Roman" panose="02020603050405020304" pitchFamily="18" charset="0"/>
              </a:rPr>
              <a:t>父类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B, ...</a:t>
            </a:r>
            <a:r>
              <a:rPr lang="zh-CN" altLang="zh-CN" sz="32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类，使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8318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827028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class English: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eng_know(self):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print('</a:t>
            </a:r>
            <a:r>
              <a:rPr lang="zh-CN" altLang="zh-CN" dirty="0">
                <a:latin typeface="Times New Roman" panose="02020603050405020304" pitchFamily="18" charset="0"/>
              </a:rPr>
              <a:t>具备英语知识。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class Math: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math_know(self):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print('</a:t>
            </a:r>
            <a:r>
              <a:rPr lang="zh-CN" altLang="zh-CN" dirty="0">
                <a:latin typeface="Times New Roman" panose="02020603050405020304" pitchFamily="18" charset="0"/>
              </a:rPr>
              <a:t>具备数学知识。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class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Student(English, Math):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study(self):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print('</a:t>
            </a:r>
            <a:r>
              <a:rPr lang="zh-CN" altLang="zh-CN" dirty="0">
                <a:latin typeface="Times New Roman" panose="02020603050405020304" pitchFamily="18" charset="0"/>
              </a:rPr>
              <a:t>学生的任务是学习。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方法的重写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子类可以继承父类的属性和方法，若父类的方法不能满足子类的要求，子类可以重写父类的方法，以实现理想的功能。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849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71337" y="4650707"/>
            <a:ext cx="46064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class Felines: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speciality(self):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print("</a:t>
            </a:r>
            <a:r>
              <a:rPr lang="zh-CN" altLang="zh-CN" dirty="0">
                <a:latin typeface="Times New Roman" panose="02020603050405020304" pitchFamily="18" charset="0"/>
              </a:rPr>
              <a:t>猫科动物特长是爬树</a:t>
            </a:r>
            <a:r>
              <a:rPr lang="en-US" altLang="zh-CN" dirty="0">
                <a:latin typeface="Times New Roman" panose="02020603050405020304" pitchFamily="18" charset="0"/>
              </a:rPr>
              <a:t>")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78873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父类定义如下：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6620664" y="4358319"/>
            <a:ext cx="45422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class Cat(Felines):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    name = "</a:t>
            </a:r>
            <a:r>
              <a:rPr lang="zh-CN" altLang="zh-CN" sz="2200" dirty="0">
                <a:latin typeface="Times New Roman" panose="02020603050405020304" pitchFamily="18" charset="0"/>
              </a:rPr>
              <a:t>猫</a:t>
            </a:r>
            <a:r>
              <a:rPr lang="en-US" altLang="zh-CN" sz="2200" dirty="0">
                <a:latin typeface="Times New Roman" panose="02020603050405020304" pitchFamily="18" charset="0"/>
              </a:rPr>
              <a:t>"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    def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speciality</a:t>
            </a:r>
            <a:r>
              <a:rPr lang="en-US" altLang="zh-CN" sz="2200" dirty="0">
                <a:latin typeface="Times New Roman" panose="02020603050405020304" pitchFamily="18" charset="0"/>
              </a:rPr>
              <a:t>(self):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        print(f'{self.name}</a:t>
            </a:r>
            <a:r>
              <a:rPr lang="zh-CN" altLang="zh-CN" sz="2200" dirty="0">
                <a:latin typeface="Times New Roman" panose="02020603050405020304" pitchFamily="18" charset="0"/>
              </a:rPr>
              <a:t>会抓老鼠</a:t>
            </a:r>
            <a:r>
              <a:rPr lang="en-US" altLang="zh-CN" sz="2200" dirty="0">
                <a:latin typeface="Times New Roman" panose="02020603050405020304" pitchFamily="18" charset="0"/>
              </a:rPr>
              <a:t>')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        print(f'{self.name}</a:t>
            </a:r>
            <a:r>
              <a:rPr lang="zh-CN" altLang="zh-CN" sz="2200" dirty="0">
                <a:latin typeface="Times New Roman" panose="02020603050405020304" pitchFamily="18" charset="0"/>
              </a:rPr>
              <a:t>会爬树</a:t>
            </a:r>
            <a:r>
              <a:rPr lang="en-US" altLang="zh-CN" sz="2200" dirty="0">
                <a:latin typeface="Times New Roman" panose="02020603050405020304" pitchFamily="18" charset="0"/>
              </a:rPr>
              <a:t>')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296072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353A2"/>
                </a:solidFill>
                <a:latin typeface="宋体" pitchFamily="2" charset="-122"/>
              </a:rPr>
              <a:t>子类</a:t>
            </a: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如果子类重写了父类的方法，但仍希望调用父类中的方法，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那么可以使用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64967" y="3409912"/>
            <a:ext cx="32560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super().</a:t>
            </a:r>
            <a:r>
              <a:rPr lang="zh-CN" altLang="zh-CN" sz="3600" dirty="0">
                <a:latin typeface="Times New Roman" panose="02020603050405020304" pitchFamily="18" charset="0"/>
              </a:rPr>
              <a:t>方法名</a:t>
            </a:r>
            <a:r>
              <a:rPr lang="en-US" altLang="zh-CN" sz="3600" dirty="0">
                <a:latin typeface="Times New Roman" panose="02020603050405020304" pitchFamily="18" charset="0"/>
              </a:rPr>
              <a:t>()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对角圆角矩形 3"/>
          <p:cNvSpPr/>
          <p:nvPr>
            <p:custDataLst>
              <p:tags r:id="rId2"/>
            </p:custDataLst>
          </p:nvPr>
        </p:nvSpPr>
        <p:spPr>
          <a:xfrm>
            <a:off x="4870450" y="44457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5" name="Text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316769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构造方法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3859053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4550888"/>
            <a:ext cx="4916488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</a:t>
            </a:r>
            <a:r>
              <a:rPr lang="zh-CN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态</a:t>
            </a:r>
            <a:endParaRPr lang="zh-CN" altLang="zh-CN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中，多态指在不考虑对象类型的情况下使用对象。相比于强类型，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更推崇“鸭子类型”。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998" y="3682455"/>
            <a:ext cx="8986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“鸭子类型”是这样推断的：如果一只生物走起路来像鸭子，游起泳来像鸭子，叫起来也像鸭子，那么它就可以被当做鸭子。也就是说，“鸭子类型”不关注对象的类型，而是关注对象具有的行为。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象是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程序开发领域中的重要思想，这种思想模拟了人类认识客观世界的逻辑，是当前计算机软件工程学的主流方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3750268"/>
            <a:ext cx="4073236" cy="271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49872" y="5093119"/>
            <a:ext cx="444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宋体" pitchFamily="2" charset="-122"/>
              </a:rPr>
              <a:t>类是面向对象的实现手</a:t>
            </a:r>
            <a:r>
              <a:rPr lang="zh-CN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段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中并不需要显式指定对象的类型，只要对象具有预期的方法和表达式操作符，就可以使用对象。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406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05406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class Rabbit(Animal</a:t>
            </a:r>
            <a:r>
              <a:rPr lang="en-US" altLang="zh-CN" dirty="0" smtClean="0">
                <a:latin typeface="Times New Roman" panose="02020603050405020304" pitchFamily="18" charset="0"/>
              </a:rPr>
              <a:t>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move(self):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print("</a:t>
            </a:r>
            <a:r>
              <a:rPr lang="zh-CN" altLang="zh-CN" dirty="0">
                <a:latin typeface="Times New Roman" panose="02020603050405020304" pitchFamily="18" charset="0"/>
              </a:rPr>
              <a:t>兔子蹦蹦跳跳</a:t>
            </a:r>
            <a:r>
              <a:rPr lang="en-US" altLang="zh-CN" dirty="0">
                <a:latin typeface="Times New Roman" panose="02020603050405020304" pitchFamily="18" charset="0"/>
              </a:rPr>
              <a:t>")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3998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873998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class Snail(Animal</a:t>
            </a:r>
            <a:r>
              <a:rPr lang="en-US" altLang="zh-CN" dirty="0" smtClean="0">
                <a:latin typeface="Times New Roman" panose="02020603050405020304" pitchFamily="18" charset="0"/>
              </a:rPr>
              <a:t>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def move(self):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print("</a:t>
            </a:r>
            <a:r>
              <a:rPr lang="zh-CN" altLang="zh-CN" dirty="0">
                <a:latin typeface="Times New Roman" panose="02020603050405020304" pitchFamily="18" charset="0"/>
              </a:rPr>
              <a:t>蜗牛缓慢爬行</a:t>
            </a:r>
            <a:r>
              <a:rPr lang="en-US" altLang="zh-CN" dirty="0">
                <a:latin typeface="Times New Roman" panose="02020603050405020304" pitchFamily="18" charset="0"/>
              </a:rPr>
              <a:t>")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8255" y="4322618"/>
            <a:ext cx="2590800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5078092" y="4835372"/>
            <a:ext cx="191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def test(obj):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obj.move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 flipH="1">
            <a:off x="3932926" y="2588144"/>
            <a:ext cx="184665" cy="4309790"/>
          </a:xfrm>
          <a:prstGeom prst="bentConnector3">
            <a:avLst>
              <a:gd name="adj1" fmla="val -251335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6200000" flipH="1" flipV="1">
            <a:off x="7606659" y="3529001"/>
            <a:ext cx="235527" cy="2478937"/>
          </a:xfrm>
          <a:prstGeom prst="bentConnector3">
            <a:avLst>
              <a:gd name="adj1" fmla="val -20882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677" y="3356188"/>
            <a:ext cx="5118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Rabbit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Snail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类中都有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move()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都可以传递给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test()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本章主要介绍的是关于面向对象程序设计的知识，包括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类和对象的关系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类的定义与访问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对象的创建与使用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等知识。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通过本章的学习，希望读者理解面向对象的思想，能熟练地定义和使用类，并具备开发面向对象项目的能力。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面向过程编程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的基本思想是：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分析解决问题的步骤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使用函数实现步骤相应的功能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按照步骤的先后顺序依次调用函数。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4977695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面向过程只考虑如何解决当前问题，它</a:t>
            </a:r>
            <a:r>
              <a:rPr lang="zh-CN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着眼于问题本身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676399" y="5057241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5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编程的基本思想是：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首先会从问题之中</a:t>
            </a:r>
            <a:r>
              <a:rPr lang="zh-CN" altLang="zh-CN" sz="37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提炼出问题涉及的角色</a:t>
            </a:r>
            <a:endParaRPr lang="zh-CN" altLang="zh-CN" sz="37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将不同角色各自的</a:t>
            </a:r>
            <a:r>
              <a:rPr lang="zh-CN" altLang="zh-CN" sz="37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特征和关系</a:t>
            </a:r>
            <a:r>
              <a:rPr lang="zh-CN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37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zh-CN" sz="3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以角色为主体，通过描述角色的行为去描述解决问题的过程。</a:t>
            </a:r>
            <a:endParaRPr lang="zh-CN" altLang="en-US" sz="3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5076948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面向对象编程的着眼之处在于</a:t>
            </a:r>
            <a:r>
              <a:rPr lang="zh-CN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角色以及角色之间的联系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676399" y="5156494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！</a:t>
            </a:r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61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以五子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棋为例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向过程和面向对象编程的区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83676" y="2618510"/>
            <a:ext cx="487679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游戏开始后黑子一方先落棋，棋子落在棋盘后棋盘产生变化，棋盘更新并判断输赢：若本轮落棋的一方胜利则输出结果并结束游戏，否则白子一方落棋、棋盘更新、判断输赢，如此往复，直至分出胜负。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82633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2396910"/>
            <a:ext cx="4876799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五子棋游戏中的角色分为两个：玩家和棋盘。不同的角色负责不同的功能，例如：</a:t>
            </a:r>
            <a:endParaRPr lang="zh-CN" altLang="zh-CN" dirty="0"/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玩</a:t>
            </a:r>
            <a:r>
              <a:rPr lang="zh-CN" altLang="zh-CN" dirty="0"/>
              <a:t>家角色负责控制棋子落下的位置；</a:t>
            </a:r>
            <a:endParaRPr lang="zh-CN" altLang="zh-CN" dirty="0"/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棋</a:t>
            </a:r>
            <a:r>
              <a:rPr lang="zh-CN" altLang="zh-CN" dirty="0"/>
              <a:t>盘角色负责保存棋盘状况、绘制画面、判断输赢。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111250" y="3034418"/>
            <a:ext cx="99695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角色之间互相独立，但相互协作</a:t>
            </a:r>
            <a:endParaRPr lang="zh-CN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游戏的流程不再由单一的功能函数实现</a:t>
            </a:r>
            <a:endParaRPr lang="zh-CN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704020202020204" pitchFamily="34" charset="0"/>
              <a:buChar char="•"/>
            </a:pP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而是通过调用与角色相关的方法来完成。</a:t>
            </a:r>
            <a:endParaRPr lang="zh-CN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625" y="2408944"/>
            <a:ext cx="10817225" cy="27282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095875" y="202635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  <a:endParaRPr lang="zh-CN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77.500787401575,&quot;width&quot;:851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PRING_RESOURCE_PATHS_HASH_PRESENTER" val="8335ab4bcb68242a99f5fe4cd716651e266aac9e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5593</Words>
  <Application>WPS 演示</Application>
  <PresentationFormat>自定义</PresentationFormat>
  <Paragraphs>521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5" baseType="lpstr">
      <vt:lpstr>Arial</vt:lpstr>
      <vt:lpstr>宋体</vt:lpstr>
      <vt:lpstr>Wingdings</vt:lpstr>
      <vt:lpstr>等线</vt:lpstr>
      <vt:lpstr>汉仪中等线KW</vt:lpstr>
      <vt:lpstr>汉仪书宋二KW</vt:lpstr>
      <vt:lpstr>微软雅黑</vt:lpstr>
      <vt:lpstr>汉仪旗黑</vt:lpstr>
      <vt:lpstr>等线 Light</vt:lpstr>
      <vt:lpstr>等线</vt:lpstr>
      <vt:lpstr>Wingdings</vt:lpstr>
      <vt:lpstr>Times New Roman</vt:lpstr>
      <vt:lpstr>Impact</vt:lpstr>
      <vt:lpstr>楷体</vt:lpstr>
      <vt:lpstr>黑体</vt:lpstr>
      <vt:lpstr>Arial Unicode MS</vt:lpstr>
      <vt:lpstr>宋体</vt:lpstr>
      <vt:lpstr>Calibri</vt:lpstr>
      <vt:lpstr>Helvetica Neue</vt:lpstr>
      <vt:lpstr>汉仪楷体KW</vt:lpstr>
      <vt:lpstr>汉仪中黑KW</vt:lpstr>
      <vt:lpstr>Office 主题​​</vt:lpstr>
      <vt:lpstr>Excel.Sheet.8</vt:lpstr>
      <vt:lpstr>第1.2章 类与面向对象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22</cp:lastModifiedBy>
  <cp:revision>3818</cp:revision>
  <dcterms:created xsi:type="dcterms:W3CDTF">2024-11-06T14:30:10Z</dcterms:created>
  <dcterms:modified xsi:type="dcterms:W3CDTF">2024-11-06T14:30:10Z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DDCD556347F9D66C67C82867DDF79EF3_42</vt:lpwstr>
  </property>
</Properties>
</file>