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979" r:id="rId6"/>
    <p:sldId id="344" r:id="rId7"/>
    <p:sldId id="897" r:id="rId8"/>
    <p:sldId id="1028" r:id="rId9"/>
    <p:sldId id="981" r:id="rId10"/>
    <p:sldId id="1029" r:id="rId11"/>
    <p:sldId id="1030" r:id="rId12"/>
    <p:sldId id="1031" r:id="rId13"/>
    <p:sldId id="1032" r:id="rId14"/>
    <p:sldId id="1033" r:id="rId15"/>
    <p:sldId id="1034" r:id="rId16"/>
    <p:sldId id="1035" r:id="rId17"/>
    <p:sldId id="982" r:id="rId18"/>
    <p:sldId id="1036" r:id="rId19"/>
    <p:sldId id="1037" r:id="rId20"/>
    <p:sldId id="1038" r:id="rId21"/>
    <p:sldId id="1039" r:id="rId22"/>
    <p:sldId id="1040" r:id="rId23"/>
    <p:sldId id="1041" r:id="rId24"/>
    <p:sldId id="1042" r:id="rId25"/>
    <p:sldId id="1043" r:id="rId26"/>
    <p:sldId id="1044" r:id="rId27"/>
    <p:sldId id="1045" r:id="rId28"/>
    <p:sldId id="1046" r:id="rId29"/>
    <p:sldId id="1047" r:id="rId30"/>
    <p:sldId id="1048" r:id="rId31"/>
    <p:sldId id="1049" r:id="rId32"/>
    <p:sldId id="984" r:id="rId33"/>
    <p:sldId id="1050" r:id="rId34"/>
    <p:sldId id="1051" r:id="rId35"/>
    <p:sldId id="1052" r:id="rId36"/>
    <p:sldId id="1053" r:id="rId37"/>
    <p:sldId id="985" r:id="rId38"/>
    <p:sldId id="1054" r:id="rId39"/>
    <p:sldId id="1055" r:id="rId40"/>
    <p:sldId id="921" r:id="rId41"/>
    <p:sldId id="1056" r:id="rId42"/>
    <p:sldId id="1057" r:id="rId43"/>
    <p:sldId id="1058" r:id="rId44"/>
    <p:sldId id="1059" r:id="rId45"/>
    <p:sldId id="987" r:id="rId46"/>
    <p:sldId id="1060" r:id="rId47"/>
    <p:sldId id="1061" r:id="rId48"/>
    <p:sldId id="531" r:id="rId49"/>
    <p:sldId id="376" r:id="rId50"/>
  </p:sldIdLst>
  <p:sldSz cx="12192000" cy="6858000"/>
  <p:notesSz cx="6858000" cy="9144000"/>
  <p:custDataLst>
    <p:tags r:id="rId5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 showGuides="1">
      <p:cViewPr>
        <p:scale>
          <a:sx n="69" d="100"/>
          <a:sy n="69" d="100"/>
        </p:scale>
        <p:origin x="-25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40810" y="766445"/>
            <a:ext cx="4298950" cy="130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46780" y="1465580"/>
            <a:ext cx="516318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2455" y="5064760"/>
            <a:ext cx="863536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 userDrawn="1"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anose="020B07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30895" y="120650"/>
            <a:ext cx="3150870" cy="912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66420" y="6538595"/>
            <a:ext cx="1887220" cy="231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/>
              <a:t>模</a:t>
            </a:r>
            <a:r>
              <a:rPr lang="zh-CN" altLang="zh-CN" dirty="0"/>
              <a:t>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块概述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定义模块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块的导入特性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中的包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三方模块的下载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与安装</a:t>
            </a:r>
            <a:endParaRPr lang="en-US" altLang="zh-CN" sz="2000" b="1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 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”方式导入模块之后，无需添加前缀，可以像使用当前程序中的内容一样使用模块中的内容，此种方式的语法格式如下：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94915" y="4495800"/>
            <a:ext cx="7632700" cy="1186180"/>
            <a:chOff x="3929" y="7080"/>
            <a:chExt cx="12020" cy="1868"/>
          </a:xfrm>
        </p:grpSpPr>
        <p:sp>
          <p:nvSpPr>
            <p:cNvPr id="9" name="矩形 8"/>
            <p:cNvSpPr/>
            <p:nvPr/>
          </p:nvSpPr>
          <p:spPr>
            <a:xfrm>
              <a:off x="3929" y="7080"/>
              <a:ext cx="12020" cy="1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4703" y="7505"/>
              <a:ext cx="1047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Times New Roman" panose="02020603050405020304" pitchFamily="18" charset="0"/>
                </a:rPr>
                <a:t>from 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模块名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 import 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函数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/</a:t>
              </a:r>
              <a:r>
                <a:rPr lang="zh-CN" altLang="zh-CN" sz="3600" dirty="0" smtClean="0">
                  <a:latin typeface="Times New Roman" panose="02020603050405020304" pitchFamily="18" charset="0"/>
                </a:rPr>
                <a:t>类</a:t>
              </a:r>
              <a:r>
                <a:rPr lang="en-US" altLang="zh-CN" sz="3600" dirty="0" smtClean="0">
                  <a:latin typeface="Times New Roman" panose="02020603050405020304" pitchFamily="18" charset="0"/>
                </a:rPr>
                <a:t>/</a:t>
              </a:r>
              <a:r>
                <a:rPr lang="zh-CN" altLang="zh-CN" sz="3600" dirty="0" smtClean="0">
                  <a:latin typeface="Times New Roman" panose="02020603050405020304" pitchFamily="18" charset="0"/>
                </a:rPr>
                <a:t>变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量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也支持一次导入多个函数、类、变量等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，函数与函数之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间使用逗号隔开。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94915" y="3951605"/>
            <a:ext cx="7632700" cy="1186180"/>
            <a:chOff x="3929" y="6223"/>
            <a:chExt cx="12020" cy="1868"/>
          </a:xfrm>
        </p:grpSpPr>
        <p:sp>
          <p:nvSpPr>
            <p:cNvPr id="9" name="矩形 8"/>
            <p:cNvSpPr/>
            <p:nvPr/>
          </p:nvSpPr>
          <p:spPr>
            <a:xfrm>
              <a:off x="3929" y="6223"/>
              <a:ext cx="12020" cy="1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5565" y="6648"/>
              <a:ext cx="863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Times New Roman" panose="02020603050405020304" pitchFamily="18" charset="0"/>
                </a:rPr>
                <a:t>from time import sleep, time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利用通配符“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*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”可使用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from...import...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导入模块中的全部内容，语法格式如下：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41194" y="4221519"/>
            <a:ext cx="4339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import *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也支持为模块或模块中的函数起别名，其语法格式如下：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53801" y="4221519"/>
            <a:ext cx="69147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import </a:t>
            </a:r>
            <a:r>
              <a:rPr lang="zh-CN" altLang="zh-CN" sz="3600" dirty="0">
                <a:latin typeface="Times New Roman" panose="02020603050405020304" pitchFamily="18" charset="0"/>
              </a:rPr>
              <a:t>函数名</a:t>
            </a:r>
            <a:r>
              <a:rPr lang="en-US" altLang="zh-CN" sz="3600" dirty="0">
                <a:latin typeface="Times New Roman" panose="02020603050405020304" pitchFamily="18" charset="0"/>
              </a:rPr>
              <a:t> as </a:t>
            </a:r>
            <a:r>
              <a:rPr lang="zh-CN" altLang="zh-CN" sz="3600" dirty="0">
                <a:latin typeface="Times New Roman" panose="02020603050405020304" pitchFamily="18" charset="0"/>
              </a:rPr>
              <a:t>别名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1250" y="3073646"/>
            <a:ext cx="9969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虽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模块名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import …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”方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式可简化模块中内容的引用，但可能会出现函数重名的问题。因此，相对而言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语句导入模块更为安全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25" y="2551374"/>
            <a:ext cx="10817225" cy="26142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16878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  <a:endParaRPr lang="zh-CN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内置了许多标准模块，例如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27461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851564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42850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005455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模块中提供了一系列与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解释器交互的函数和变量，用于操控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的运行时环境。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85" y="2996565"/>
            <a:ext cx="8567420" cy="345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5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模块中提供了访问操作系统服务的功能，该模块中常用函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70" y="3234690"/>
            <a:ext cx="9585325" cy="30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5996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模块为随机数模块，该模块中定义了多个可产生各种随机数的函数。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" y="3321685"/>
            <a:ext cx="10683240" cy="258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18466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模块中提供了一系列处理时间的函数，常用函数的说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962275"/>
            <a:ext cx="8540115" cy="344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00" name="" r:id="rId1" imgW="5394960" imgH="3721735" progId="Excel.Sheet.8">
                      <p:embed/>
                    </p:oleObj>
                  </mc:Choice>
                  <mc:Fallback>
                    <p:oleObj name="" r:id="rId1" imgW="5394960" imgH="372173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常见标准模块的使用，自定义模块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68358"/>
            <a:ext cx="3281363" cy="1343076"/>
            <a:chOff x="5414469" y="1870032"/>
            <a:chExt cx="3281856" cy="1339893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2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包的结构，包的导入方式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2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模块的概念、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块导入的特性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第三方模块的下载与安装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个文件都可以作为一个模块存在，文件名即为模块名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4509" y="3163319"/>
            <a:ext cx="9933710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假设现有一个名为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module_demo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文件，该文件中的内容如下：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4740" y="4585335"/>
            <a:ext cx="9933940" cy="1678940"/>
            <a:chOff x="1724" y="7221"/>
            <a:chExt cx="15644" cy="2644"/>
          </a:xfrm>
        </p:grpSpPr>
        <p:sp>
          <p:nvSpPr>
            <p:cNvPr id="6" name="矩形 5"/>
            <p:cNvSpPr/>
            <p:nvPr/>
          </p:nvSpPr>
          <p:spPr>
            <a:xfrm>
              <a:off x="1724" y="7221"/>
              <a:ext cx="15644" cy="26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2589" y="7468"/>
              <a:ext cx="13905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2800" dirty="0">
                  <a:latin typeface="Times New Roman" panose="02020603050405020304" pitchFamily="18" charset="0"/>
                </a:rPr>
                <a:t>age = 13</a:t>
              </a:r>
              <a:endParaRPr lang="zh-CN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def introduce():</a:t>
              </a:r>
              <a:endParaRPr lang="zh-CN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 smtClean="0">
                  <a:latin typeface="Times New Roman" panose="02020603050405020304" pitchFamily="18" charset="0"/>
                </a:rPr>
                <a:t>    print(f"my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name is tsuki,I'm {age} years old this year.")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模块，并使用该模块中的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5709" y="3364360"/>
            <a:ext cx="5929746" cy="19696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913222" y="3564350"/>
            <a:ext cx="44030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module_demo.introduce()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print(module_demo.age)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函数，也可使用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语句导入该函数。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8012" y="4163168"/>
            <a:ext cx="7120391" cy="14915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352308" y="4431872"/>
            <a:ext cx="6255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module_demo import introduce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introduce()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如果需要导入其它目录下的模块，那么可以将被导入模块的目录添加到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模块的搜索路径中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491" y="2951018"/>
            <a:ext cx="9753600" cy="3228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388845" y="3169761"/>
            <a:ext cx="945183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['D:\\Python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</a:t>
            </a:r>
            <a:r>
              <a:rPr lang="zh-CN" altLang="zh-CN" sz="2800" dirty="0">
                <a:latin typeface="Times New Roman" panose="02020603050405020304" pitchFamily="18" charset="0"/>
              </a:rPr>
              <a:t>自定义模块</a:t>
            </a:r>
            <a:r>
              <a:rPr lang="en-US" altLang="zh-CN" sz="2800" dirty="0">
                <a:latin typeface="Times New Roman" panose="02020603050405020304" pitchFamily="18" charset="0"/>
              </a:rPr>
              <a:t>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\\venv\\lib\\site-packages\\pip-10.0.1-py3.7.egg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',]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查看当前模块的搜索路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径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9215" y="3422015"/>
            <a:ext cx="6835775" cy="15932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715510" y="3573780"/>
            <a:ext cx="327723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import sys</a:t>
            </a:r>
            <a:endParaRPr lang="zh-CN" altLang="zh-CN" sz="3600" dirty="0">
              <a:latin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</a:rPr>
              <a:t>print(sys.path)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模块所在的路径添加到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8509" y="3422073"/>
            <a:ext cx="7107381" cy="15932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727306" y="3680100"/>
            <a:ext cx="47749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sys.path.append("D:\Python</a:t>
            </a:r>
            <a:r>
              <a:rPr lang="zh-CN" altLang="zh-CN" sz="3200" dirty="0">
                <a:latin typeface="Times New Roman" panose="02020603050405020304" pitchFamily="18" charset="0"/>
              </a:rPr>
              <a:t>项目</a:t>
            </a:r>
            <a:r>
              <a:rPr lang="en-US" altLang="zh-CN" sz="3200" dirty="0">
                <a:latin typeface="Times New Roman" panose="02020603050405020304" pitchFamily="18" charset="0"/>
              </a:rPr>
              <a:t>\</a:t>
            </a:r>
            <a:r>
              <a:rPr lang="zh-CN" altLang="zh-CN" sz="3200" dirty="0">
                <a:latin typeface="Times New Roman" panose="02020603050405020304" pitchFamily="18" charset="0"/>
              </a:rPr>
              <a:t>模块使用</a:t>
            </a:r>
            <a:r>
              <a:rPr lang="en-US" altLang="zh-CN" sz="3200" dirty="0">
                <a:latin typeface="Times New Roman" panose="02020603050405020304" pitchFamily="18" charset="0"/>
              </a:rPr>
              <a:t>")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，可看到刚刚添加的路径：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1491" y="2535377"/>
            <a:ext cx="9753600" cy="36442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88845" y="2630899"/>
            <a:ext cx="945183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['D:\\Python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</a:t>
            </a:r>
            <a:r>
              <a:rPr lang="zh-CN" altLang="zh-CN" sz="2800" dirty="0">
                <a:latin typeface="Times New Roman" panose="02020603050405020304" pitchFamily="18" charset="0"/>
              </a:rPr>
              <a:t>自定义模块</a:t>
            </a:r>
            <a:r>
              <a:rPr lang="en-US" altLang="zh-CN" sz="2800" dirty="0">
                <a:latin typeface="Times New Roman" panose="02020603050405020304" pitchFamily="18" charset="0"/>
              </a:rPr>
              <a:t>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\\venv\\lib\\site-packages\\pip-10.0.1-py3.7.egg',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'D:\Python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\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模块使用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最后，使用“模块使用”目录下的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182" y="3422072"/>
            <a:ext cx="6604577" cy="214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50648" y="3710969"/>
            <a:ext cx="43836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sys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import 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module_demo.introduce()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5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性实际上是一个列表，该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列表包含的元素决定了在使用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 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语句导入模块内容时通配符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所包含的内容。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2708" y="4199853"/>
            <a:ext cx="937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如果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__all__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中只包含模块的部分内容，那么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from…import *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语句只会将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__all__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中包含的部分内容导入程序。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57259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假设当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前有一个自定义模块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，该模块中包含计算两个数的四则运算函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0291" y="1848760"/>
            <a:ext cx="4512998" cy="461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559204" y="1993410"/>
            <a:ext cx="305517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500" dirty="0">
                <a:latin typeface="Times New Roman" panose="02020603050405020304" pitchFamily="18" charset="0"/>
              </a:rPr>
              <a:t>def add(a,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+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subtract(a,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-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multiply(a,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*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divide(a,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if (b):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    return a /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else: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    print("error")</a:t>
            </a:r>
            <a:endParaRPr lang="zh-CN" altLang="zh-CN" sz="25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0291" y="1320801"/>
            <a:ext cx="1704109" cy="52796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calc.py</a:t>
            </a:r>
            <a:endParaRPr lang="zh-CN" altLang="en-US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模块中设置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[“add”, “subtract”]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，此时其他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模块后，只能使用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subtract()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473" y="4590246"/>
            <a:ext cx="6604577" cy="11100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642386" y="4852885"/>
            <a:ext cx="4944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__all__ = ["add", "subtract"]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...import 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”方式导入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模块，然后使用该模块中的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subtract()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8"/>
            <a:ext cx="6604577" cy="2036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60616"/>
            <a:ext cx="3476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calc import *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print(add(2, 3))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print(subtract(2, 3))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580007" y="3521822"/>
            <a:ext cx="1205346" cy="735013"/>
          </a:xfrm>
          <a:prstGeom prst="wedgeRoundRectCallout">
            <a:avLst>
              <a:gd name="adj1" fmla="val -205599"/>
              <a:gd name="adj2" fmla="val 454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5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580007" y="5160754"/>
            <a:ext cx="1205346" cy="735013"/>
          </a:xfrm>
          <a:prstGeom prst="wedgeRoundRectCallout">
            <a:avLst>
              <a:gd name="adj1" fmla="val -183760"/>
              <a:gd name="adj2" fmla="val -581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-1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下面尝试使用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multipty()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9"/>
            <a:ext cx="660457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84143"/>
            <a:ext cx="34761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print(multipty(2, 3))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print(divide(2, 3))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65610" y="4430601"/>
            <a:ext cx="3362608" cy="1332890"/>
          </a:xfrm>
          <a:prstGeom prst="wedgeRoundRectCallout">
            <a:avLst>
              <a:gd name="adj1" fmla="val -58004"/>
              <a:gd name="adj2" fmla="val -78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NameError: name 'multiply' is not defined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在较大型的项目开发中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，一个项目通常由多名开发人员共同开发，每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名开发人员负责不同的模块。为了保证自己编写的程序在整合后可以正常运行，开发人员通常需在整合前额外编写测试代码，对自己负责的模块进行测试。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为了避免项目运行时执行这些测试代码，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属性通常与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if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条件语句一起使用，若当前模块是启动模块，则其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的值为“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__main__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”；若该模块被其它程序导入，则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的值为文件名。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中的包是一个包含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文件的目录，该目录下还包含一些模块以及子包。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367" y="3154652"/>
            <a:ext cx="5278582" cy="321843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30610" y="3209599"/>
            <a:ext cx="355793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package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__init__.py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module_a1.py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module_a2.py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package_b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__init__.py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module_b.py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7316213" y="3736919"/>
            <a:ext cx="3123562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包中的</a:t>
            </a: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__init__.py</a:t>
            </a:r>
            <a:r>
              <a:rPr lang="zh-CN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文件可以为空，但必须存在，否则包将退化为一个普通目录。</a:t>
            </a:r>
            <a:endParaRPr lang="zh-CN" altLang="zh-CN" sz="28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1675" y="1920875"/>
            <a:ext cx="9401175" cy="41465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13188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28874" y="2204664"/>
            <a:ext cx="8486775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__init__.py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文件有两个作用：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第一个作用是标识当前目录是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第二个作用是模糊导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__init__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文件中没有声明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__all__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属性，那么使用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from ... import *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导入的内容为空 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块概述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import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导入包中的模块时，需要在模块名的前面加上包名，格式为 “包名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模块名”。若要使用已导入模块中的函数时，需要通过“包名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函数”实现。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7286" y="4324666"/>
            <a:ext cx="7910946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152" y="4581670"/>
            <a:ext cx="67047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package_demo.module_demo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package_demo.module_demo.add(1, 3)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通过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导入包中模块包含的内容，若需要使用导入模块中的函数，需要通过“模块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函数”实现。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7345" y="3786057"/>
            <a:ext cx="849283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546953" y="4043061"/>
            <a:ext cx="74593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package_demo import operation_demo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operation_demo.add(2, 3)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在使用第三方模块之前，需要使用包管理工具——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下载和安装第三方模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Python3.7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版本中已经自带了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包管理工具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pip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，因此无需再另行下载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pip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Windows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的命令提示符工具，输入“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pip install requests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”即可下载并安装第三方模块</a:t>
            </a:r>
            <a:r>
              <a:rPr lang="en-US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requests</a:t>
            </a:r>
            <a:r>
              <a:rPr lang="zh-CN" altLang="en-US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命令提示符中下载和安装第三方模块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632603" y="3469670"/>
            <a:ext cx="5288021" cy="300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36219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PyCharm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，通过菜单【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View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-&gt;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Tool Windows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 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-&gt;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Terminal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Terminal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工具，输入“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pip install resquests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”命</a:t>
            </a:r>
            <a:r>
              <a:rPr lang="zh-CN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令</a:t>
            </a:r>
            <a:r>
              <a:rPr lang="zh-CN" altLang="en-US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按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下回车后开始下载并安装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requests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中下载和安装第三方模块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59" y="4232614"/>
            <a:ext cx="6295015" cy="201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本章主要讲解了与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模块的定义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模块的导入特性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下载与安装第三方模块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。模块和包不仅能提高开发效率，而且使代码具有清晰的结构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通过本章的学习，希望大家能熟练地定义和使用模块、包。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程序中，每个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文件都可以视为一个模块，通过在当前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文件中导入其它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文件，可以使用被导入文件中定义的内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4973781" y="4142508"/>
            <a:ext cx="1773382" cy="1773382"/>
          </a:xfrm>
          <a:prstGeom prst="foldedCorner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中的模块可分为三类，分别是内置模块、第三方模块和自定义模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8350" y="3324860"/>
            <a:ext cx="3332480" cy="2691130"/>
            <a:chOff x="1210" y="5236"/>
            <a:chExt cx="5248" cy="4238"/>
          </a:xfrm>
        </p:grpSpPr>
        <p:sp>
          <p:nvSpPr>
            <p:cNvPr id="4" name="矩形 3"/>
            <p:cNvSpPr/>
            <p:nvPr/>
          </p:nvSpPr>
          <p:spPr>
            <a:xfrm>
              <a:off x="1210" y="5236"/>
              <a:ext cx="5248" cy="3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74" y="8394"/>
              <a:ext cx="3121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 noProof="1" smtClean="0">
                  <a:solidFill>
                    <a:srgbClr val="FFFFFF"/>
                  </a:solidFill>
                  <a:ea typeface="等线" charset="-122"/>
                </a:rPr>
                <a:t>内置模块</a:t>
              </a:r>
              <a:endParaRPr lang="zh-CN" altLang="en-US" sz="2800" b="1" noProof="1">
                <a:solidFill>
                  <a:srgbClr val="FFFFFF"/>
                </a:solidFill>
                <a:ea typeface="等线" charset="-122"/>
              </a:endParaRPr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1325" y="5478"/>
              <a:ext cx="5133" cy="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x-none" altLang="zh-CN" dirty="0"/>
                <a:t>Python</a:t>
              </a:r>
              <a:r>
                <a:rPr lang="zh-CN" altLang="zh-CN" dirty="0"/>
                <a:t>的官方模块，可直接导入程序供开发人员使用。</a:t>
              </a:r>
              <a:endParaRPr lang="en-US" altLang="zh-CN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72305" y="3324860"/>
            <a:ext cx="3332480" cy="2691130"/>
            <a:chOff x="7043" y="5236"/>
            <a:chExt cx="5248" cy="4238"/>
          </a:xfrm>
        </p:grpSpPr>
        <p:sp>
          <p:nvSpPr>
            <p:cNvPr id="17" name="矩形 16"/>
            <p:cNvSpPr/>
            <p:nvPr/>
          </p:nvSpPr>
          <p:spPr>
            <a:xfrm>
              <a:off x="7043" y="5236"/>
              <a:ext cx="5248" cy="3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107" y="8394"/>
              <a:ext cx="3121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 noProof="1">
                  <a:solidFill>
                    <a:srgbClr val="FFFFFF"/>
                  </a:solidFill>
                  <a:ea typeface="等线" charset="-122"/>
                </a:rPr>
                <a:t>第三方</a:t>
              </a:r>
              <a:r>
                <a:rPr lang="zh-CN" altLang="en-US" sz="2800" b="1" noProof="1" smtClean="0">
                  <a:solidFill>
                    <a:srgbClr val="FFFFFF"/>
                  </a:solidFill>
                  <a:ea typeface="等线" charset="-122"/>
                </a:rPr>
                <a:t>模块</a:t>
              </a:r>
              <a:endParaRPr lang="zh-CN" altLang="en-US" sz="2800" b="1" noProof="1">
                <a:solidFill>
                  <a:srgbClr val="FFFFFF"/>
                </a:solidFill>
                <a:ea typeface="等线" charset="-122"/>
              </a:endParaRPr>
            </a:p>
          </p:txBody>
        </p:sp>
        <p:sp>
          <p:nvSpPr>
            <p:cNvPr id="19" name="矩形 2"/>
            <p:cNvSpPr>
              <a:spLocks noChangeArrowheads="1"/>
            </p:cNvSpPr>
            <p:nvPr/>
          </p:nvSpPr>
          <p:spPr bwMode="auto">
            <a:xfrm>
              <a:off x="7158" y="5478"/>
              <a:ext cx="5133" cy="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/>
                <a:t>由非官方制作发布的、供给大众使用的</a:t>
              </a:r>
              <a:r>
                <a:rPr lang="x-none" altLang="zh-CN" dirty="0"/>
                <a:t>Python</a:t>
              </a:r>
              <a:r>
                <a:rPr lang="zh-CN" altLang="zh-CN" dirty="0"/>
                <a:t>模块，在使用之前需要开发人员先自行安装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80705" y="3324860"/>
            <a:ext cx="3332480" cy="2691130"/>
            <a:chOff x="12883" y="5236"/>
            <a:chExt cx="5248" cy="4238"/>
          </a:xfrm>
        </p:grpSpPr>
        <p:sp>
          <p:nvSpPr>
            <p:cNvPr id="20" name="矩形 19"/>
            <p:cNvSpPr/>
            <p:nvPr/>
          </p:nvSpPr>
          <p:spPr>
            <a:xfrm>
              <a:off x="12883" y="5236"/>
              <a:ext cx="5248" cy="3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947" y="8394"/>
              <a:ext cx="3121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 noProof="1">
                  <a:solidFill>
                    <a:srgbClr val="FFFFFF"/>
                  </a:solidFill>
                  <a:ea typeface="等线" charset="-122"/>
                </a:rPr>
                <a:t>自定义</a:t>
              </a:r>
              <a:r>
                <a:rPr lang="zh-CN" altLang="en-US" sz="2800" b="1" noProof="1" smtClean="0">
                  <a:solidFill>
                    <a:srgbClr val="FFFFFF"/>
                  </a:solidFill>
                  <a:ea typeface="等线" charset="-122"/>
                </a:rPr>
                <a:t>模块</a:t>
              </a:r>
              <a:endParaRPr lang="zh-CN" altLang="en-US" sz="2800" b="1" noProof="1">
                <a:solidFill>
                  <a:srgbClr val="FFFFFF"/>
                </a:solidFill>
                <a:ea typeface="等线" charset="-122"/>
              </a:endParaRPr>
            </a:p>
          </p:txBody>
        </p:sp>
        <p:sp>
          <p:nvSpPr>
            <p:cNvPr id="22" name="矩形 2"/>
            <p:cNvSpPr>
              <a:spLocks noChangeArrowheads="1"/>
            </p:cNvSpPr>
            <p:nvPr/>
          </p:nvSpPr>
          <p:spPr bwMode="auto">
            <a:xfrm>
              <a:off x="12998" y="5478"/>
              <a:ext cx="5133" cy="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/>
                <a:t>开发人员在程序编写的过程中自行编写的、存放功能性代码的</a:t>
              </a:r>
              <a:r>
                <a:rPr lang="x-none" altLang="zh-CN" dirty="0"/>
                <a:t>.py</a:t>
              </a:r>
              <a:r>
                <a:rPr lang="zh-CN" altLang="zh-CN" dirty="0"/>
                <a:t>文件。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import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导入模块的语法格式如下：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1019" y="3283530"/>
            <a:ext cx="6373090" cy="10806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832393" y="3531468"/>
            <a:ext cx="4888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</a:t>
            </a:r>
            <a:r>
              <a:rPr lang="zh-CN" altLang="zh-CN" sz="3200" dirty="0">
                <a:latin typeface="Times New Roman" panose="02020603050405020304" pitchFamily="18" charset="0"/>
              </a:rPr>
              <a:t>模块</a:t>
            </a:r>
            <a:r>
              <a:rPr lang="en-US" altLang="zh-CN" sz="3200" dirty="0">
                <a:latin typeface="Times New Roman" panose="02020603050405020304" pitchFamily="18" charset="0"/>
              </a:rPr>
              <a:t>1, </a:t>
            </a:r>
            <a:r>
              <a:rPr lang="zh-CN" altLang="zh-CN" sz="3200" dirty="0">
                <a:latin typeface="Times New Roman" panose="02020603050405020304" pitchFamily="18" charset="0"/>
              </a:rPr>
              <a:t>模块</a:t>
            </a:r>
            <a:r>
              <a:rPr lang="en-US" altLang="zh-CN" sz="3200" dirty="0">
                <a:latin typeface="Times New Roman" panose="02020603050405020304" pitchFamily="18" charset="0"/>
              </a:rPr>
              <a:t>2, …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模块导入之后便可以通过“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”使用模块中的函数或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类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3545" y="3775710"/>
            <a:ext cx="6372860" cy="1186180"/>
            <a:chOff x="4667" y="5946"/>
            <a:chExt cx="10036" cy="1868"/>
          </a:xfrm>
        </p:grpSpPr>
        <p:sp>
          <p:nvSpPr>
            <p:cNvPr id="9" name="矩形 8"/>
            <p:cNvSpPr/>
            <p:nvPr/>
          </p:nvSpPr>
          <p:spPr>
            <a:xfrm>
              <a:off x="4667" y="5946"/>
              <a:ext cx="10036" cy="1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6222" y="6371"/>
              <a:ext cx="692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zh-CN" altLang="zh-CN" sz="3600" dirty="0">
                  <a:latin typeface="Times New Roman" panose="02020603050405020304" pitchFamily="18" charset="0"/>
                </a:rPr>
                <a:t>模块名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.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函数名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()/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类名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如果在开发过程中需要导入一些名称较长的模块，那么可使用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as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为这些模块起别名，语法格式如下：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3545" y="3775710"/>
            <a:ext cx="6372860" cy="1186180"/>
            <a:chOff x="4667" y="5946"/>
            <a:chExt cx="10036" cy="1868"/>
          </a:xfrm>
        </p:grpSpPr>
        <p:sp>
          <p:nvSpPr>
            <p:cNvPr id="9" name="矩形 8"/>
            <p:cNvSpPr/>
            <p:nvPr/>
          </p:nvSpPr>
          <p:spPr>
            <a:xfrm>
              <a:off x="4667" y="5946"/>
              <a:ext cx="10036" cy="1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6395" y="6371"/>
              <a:ext cx="697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600" dirty="0">
                  <a:latin typeface="Times New Roman" panose="02020603050405020304" pitchFamily="18" charset="0"/>
                </a:rPr>
                <a:t>import 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模块名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 as 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别名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RESOURCE_PATHS_HASH_PRESENTER" val="25fd88e625dfc52092864e10a639cd6839b6ecc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4945</Words>
  <Application>WPS 演示</Application>
  <PresentationFormat>自定义</PresentationFormat>
  <Paragraphs>410</Paragraphs>
  <Slides>47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70" baseType="lpstr">
      <vt:lpstr>Arial</vt:lpstr>
      <vt:lpstr>宋体</vt:lpstr>
      <vt:lpstr>Wingdings</vt:lpstr>
      <vt:lpstr>等线</vt:lpstr>
      <vt:lpstr>汉仪中等线KW</vt:lpstr>
      <vt:lpstr>汉仪书宋二KW</vt:lpstr>
      <vt:lpstr>微软雅黑</vt:lpstr>
      <vt:lpstr>汉仪旗黑</vt:lpstr>
      <vt:lpstr>等线 Light</vt:lpstr>
      <vt:lpstr>等线</vt:lpstr>
      <vt:lpstr>Wingdings</vt:lpstr>
      <vt:lpstr>Times New Roman</vt:lpstr>
      <vt:lpstr>Impact</vt:lpstr>
      <vt:lpstr>Calibri</vt:lpstr>
      <vt:lpstr>楷体</vt:lpstr>
      <vt:lpstr>Arial Unicode MS</vt:lpstr>
      <vt:lpstr>宋体</vt:lpstr>
      <vt:lpstr>Helvetica Neue</vt:lpstr>
      <vt:lpstr>黑体</vt:lpstr>
      <vt:lpstr>汉仪楷体KW</vt:lpstr>
      <vt:lpstr>汉仪中黑KW</vt:lpstr>
      <vt:lpstr>Office 主题​​</vt:lpstr>
      <vt:lpstr>Excel.Sheet.8</vt:lpstr>
      <vt:lpstr>第1.3章 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22</cp:lastModifiedBy>
  <cp:revision>4067</cp:revision>
  <dcterms:created xsi:type="dcterms:W3CDTF">2024-11-07T01:53:39Z</dcterms:created>
  <dcterms:modified xsi:type="dcterms:W3CDTF">2024-11-07T01:53:39Z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F93691C72E49E5E96EC828670389258F_42</vt:lpwstr>
  </property>
</Properties>
</file>