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98" r:id="rId5"/>
    <p:sldId id="343" r:id="rId6"/>
    <p:sldId id="344" r:id="rId7"/>
    <p:sldId id="1133" r:id="rId8"/>
    <p:sldId id="1134" r:id="rId9"/>
    <p:sldId id="1135" r:id="rId10"/>
    <p:sldId id="1136" r:id="rId11"/>
    <p:sldId id="1137" r:id="rId12"/>
    <p:sldId id="1138" r:id="rId13"/>
    <p:sldId id="1139" r:id="rId14"/>
    <p:sldId id="1140" r:id="rId15"/>
    <p:sldId id="1141" r:id="rId16"/>
    <p:sldId id="1142" r:id="rId17"/>
    <p:sldId id="1143" r:id="rId18"/>
    <p:sldId id="1144" r:id="rId19"/>
    <p:sldId id="1145" r:id="rId20"/>
    <p:sldId id="1146" r:id="rId21"/>
    <p:sldId id="1147" r:id="rId22"/>
    <p:sldId id="1148" r:id="rId23"/>
    <p:sldId id="1149" r:id="rId24"/>
    <p:sldId id="1126" r:id="rId25"/>
    <p:sldId id="1150" r:id="rId26"/>
    <p:sldId id="1127" r:id="rId27"/>
    <p:sldId id="1159" r:id="rId28"/>
    <p:sldId id="1160" r:id="rId29"/>
    <p:sldId id="1161" r:id="rId30"/>
    <p:sldId id="1162" r:id="rId31"/>
    <p:sldId id="1163" r:id="rId32"/>
    <p:sldId id="1164" r:id="rId33"/>
    <p:sldId id="1165" r:id="rId34"/>
    <p:sldId id="1166" r:id="rId35"/>
    <p:sldId id="1167" r:id="rId36"/>
    <p:sldId id="1168" r:id="rId37"/>
    <p:sldId id="1169" r:id="rId38"/>
    <p:sldId id="1170" r:id="rId39"/>
    <p:sldId id="1171" r:id="rId40"/>
    <p:sldId id="1128" r:id="rId41"/>
    <p:sldId id="1174" r:id="rId42"/>
    <p:sldId id="1175" r:id="rId43"/>
    <p:sldId id="1176" r:id="rId44"/>
    <p:sldId id="1177" r:id="rId45"/>
    <p:sldId id="1178" r:id="rId46"/>
    <p:sldId id="1179" r:id="rId47"/>
    <p:sldId id="1180" r:id="rId48"/>
    <p:sldId id="1181" r:id="rId49"/>
    <p:sldId id="1182" r:id="rId50"/>
    <p:sldId id="1129" r:id="rId51"/>
    <p:sldId id="1197" r:id="rId52"/>
    <p:sldId id="1198" r:id="rId53"/>
    <p:sldId id="1199" r:id="rId54"/>
    <p:sldId id="1200" r:id="rId55"/>
    <p:sldId id="1201" r:id="rId56"/>
    <p:sldId id="1202" r:id="rId57"/>
    <p:sldId id="1203" r:id="rId58"/>
    <p:sldId id="1204" r:id="rId59"/>
    <p:sldId id="1205" r:id="rId60"/>
    <p:sldId id="1206" r:id="rId61"/>
    <p:sldId id="1207" r:id="rId62"/>
    <p:sldId id="1208" r:id="rId63"/>
    <p:sldId id="1209" r:id="rId64"/>
    <p:sldId id="1210" r:id="rId65"/>
    <p:sldId id="1211" r:id="rId66"/>
    <p:sldId id="1212" r:id="rId67"/>
    <p:sldId id="1213" r:id="rId68"/>
    <p:sldId id="1216" r:id="rId69"/>
    <p:sldId id="1217" r:id="rId70"/>
    <p:sldId id="1130" r:id="rId71"/>
    <p:sldId id="1218" r:id="rId72"/>
    <p:sldId id="531" r:id="rId73"/>
    <p:sldId id="376" r:id="rId74"/>
  </p:sldIdLst>
  <p:sldSz cx="12192000" cy="6858000"/>
  <p:notesSz cx="6858000" cy="9144000"/>
  <p:custDataLst>
    <p:tags r:id="rId7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704020202020204" pitchFamily="34" charset="0"/>
      <a:defRPr sz="2400" kern="1200">
        <a:solidFill>
          <a:schemeClr val="tx1"/>
        </a:solidFill>
        <a:latin typeface="等线" panose="02010600030101010101" charset="-12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704020202020204" pitchFamily="34" charset="0"/>
      <a:defRPr sz="2400" kern="1200">
        <a:solidFill>
          <a:schemeClr val="tx1"/>
        </a:solidFill>
        <a:latin typeface="等线" panose="02010600030101010101" charset="-12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704020202020204" pitchFamily="34" charset="0"/>
      <a:defRPr sz="2400" kern="1200">
        <a:solidFill>
          <a:schemeClr val="tx1"/>
        </a:solidFill>
        <a:latin typeface="等线" panose="02010600030101010101" charset="-12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704020202020204" pitchFamily="34" charset="0"/>
      <a:defRPr sz="2400" kern="1200">
        <a:solidFill>
          <a:schemeClr val="tx1"/>
        </a:solidFill>
        <a:latin typeface="等线" panose="02010600030101010101" charset="-12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704020202020204" pitchFamily="34" charset="0"/>
      <a:defRPr sz="2400" kern="1200">
        <a:solidFill>
          <a:schemeClr val="tx1"/>
        </a:solidFill>
        <a:latin typeface="等线" panose="02010600030101010101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等线" panose="02010600030101010101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等线" panose="02010600030101010101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等线" panose="02010600030101010101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等线" panose="02010600030101010101" charset="-122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9" userDrawn="1">
          <p15:clr>
            <a:srgbClr val="A4A3A4"/>
          </p15:clr>
        </p15:guide>
        <p15:guide id="2" pos="37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J Wang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3A2"/>
    <a:srgbClr val="1369B2"/>
    <a:srgbClr val="D6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 snapToGrid="0">
      <p:cViewPr>
        <p:scale>
          <a:sx n="69" d="100"/>
          <a:sy n="69" d="100"/>
        </p:scale>
        <p:origin x="-258" y="-264"/>
      </p:cViewPr>
      <p:guideLst>
        <p:guide orient="horz" pos="2129"/>
        <p:guide pos="37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66" d="100"/>
        <a:sy n="2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9" Type="http://schemas.openxmlformats.org/officeDocument/2006/relationships/tags" Target="tags/tag62.xml"/><Relationship Id="rId78" Type="http://schemas.openxmlformats.org/officeDocument/2006/relationships/commentAuthors" Target="commentAuthors.xml"/><Relationship Id="rId77" Type="http://schemas.openxmlformats.org/officeDocument/2006/relationships/tableStyles" Target="tableStyles.xml"/><Relationship Id="rId76" Type="http://schemas.openxmlformats.org/officeDocument/2006/relationships/viewProps" Target="viewProps.xml"/><Relationship Id="rId75" Type="http://schemas.openxmlformats.org/officeDocument/2006/relationships/presProps" Target="presProps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kumimoji="1" sz="1200">
                <a:latin typeface="等线" panose="02010600030101010101" charset="-122"/>
                <a:ea typeface="宋体" pitchFamily="2" charset="-122"/>
                <a:cs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>
                <a:latin typeface="等线" panose="02010600030101010101" charset="-122"/>
                <a:cs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kumimoji="1" sz="1200">
                <a:latin typeface="等线" panose="02010600030101010101" charset="-122"/>
                <a:ea typeface="宋体" pitchFamily="2" charset="-122"/>
                <a:cs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B4283E0F-74FB-4CF6-B92F-BA0D3B768B7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itchFamily="2" charset="-122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itchFamily="2" charset="-122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itchFamily="2" charset="-122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itchFamily="2" charset="-122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itchFamily="2" charset="-122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fld id="{666C4432-86B1-44C8-B144-754EE8881D6E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F0ECA-0407-45A6-8F0B-28D28E3243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F0ECA-0407-45A6-8F0B-28D28E3243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F0ECA-0407-45A6-8F0B-28D28E3243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F0ECA-0407-45A6-8F0B-28D28E3243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F0ECA-0407-45A6-8F0B-28D28E3243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F0ECA-0407-45A6-8F0B-28D28E3243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F0ECA-0407-45A6-8F0B-28D28E3243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F0ECA-0407-45A6-8F0B-28D28E3243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F0ECA-0407-45A6-8F0B-28D28E3243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F0ECA-0407-45A6-8F0B-28D28E3243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F0ECA-0407-45A6-8F0B-28D28E3243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F0ECA-0407-45A6-8F0B-28D28E3243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F0ECA-0407-45A6-8F0B-28D28E3243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F0ECA-0407-45A6-8F0B-28D28E3243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F0ECA-0407-45A6-8F0B-28D28E3243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F0ECA-0407-45A6-8F0B-28D28E3243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F0ECA-0407-45A6-8F0B-28D28E3243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F0ECA-0407-45A6-8F0B-28D28E3243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F0ECA-0407-45A6-8F0B-28D28E3243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F0ECA-0407-45A6-8F0B-28D28E3243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F0ECA-0407-45A6-8F0B-28D28E3243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F0ECA-0407-45A6-8F0B-28D28E3243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F0ECA-0407-45A6-8F0B-28D28E3243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F0ECA-0407-45A6-8F0B-28D28E3243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F0ECA-0407-45A6-8F0B-28D28E3243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F0ECA-0407-45A6-8F0B-28D28E3243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F0ECA-0407-45A6-8F0B-28D28E3243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F0ECA-0407-45A6-8F0B-28D28E3243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F0ECA-0407-45A6-8F0B-28D28E3243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F0ECA-0407-45A6-8F0B-28D28E3243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F0ECA-0407-45A6-8F0B-28D28E3243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F0ECA-0407-45A6-8F0B-28D28E3243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F0ECA-0407-45A6-8F0B-28D28E3243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F0ECA-0407-45A6-8F0B-28D28E3243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F0ECA-0407-45A6-8F0B-28D28E3243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F0ECA-0407-45A6-8F0B-28D28E3243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F0ECA-0407-45A6-8F0B-28D28E3243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F0ECA-0407-45A6-8F0B-28D28E3243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144000" cy="191298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88698-2790-4799-A03F-F8D2A4A2DB42}" type="slidenum">
              <a:rPr lang="zh-CN" altLang="en-US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40810" y="766445"/>
            <a:ext cx="4298950" cy="13061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10200" y="0"/>
            <a:ext cx="1555750" cy="767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0D640-E144-490B-8F7E-65C826AB46A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3D8B2-F2A4-4705-A013-3C96A07E7A7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43D35E-3885-4274-AA9A-8DFBF1713F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1F17B-D6B6-4D3F-8964-F09DF34F00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40E0F-B024-4B43-831A-91927FC0695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5B6AA8-31EB-468B-8C41-6415ECD260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1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0E7A1-F48F-4719-BB98-7E5AEA7B7FB1}" type="slidenum">
              <a:rPr lang="zh-CN" altLang="en-US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46780" y="1465580"/>
            <a:ext cx="5163185" cy="800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62455" y="5064760"/>
            <a:ext cx="8635365" cy="80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8.png"/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 noProof="1">
                <a:solidFill>
                  <a:srgbClr val="898989"/>
                </a:solidFill>
                <a:latin typeface="等线" panose="02010600030101010101" charset="-122"/>
                <a:ea typeface="等线" panose="02010600030101010101" charset="-122"/>
                <a:cs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ea typeface="等线" panose="02010600030101010101" charset="-122"/>
              </a:defRPr>
            </a:lvl1pPr>
          </a:lstStyle>
          <a:p>
            <a:fld id="{5558DAD5-D431-48DD-BB7C-9F90A0AF82BA}" type="slidenum">
              <a:rPr lang="zh-CN" altLang="en-US"/>
            </a:fld>
            <a:endParaRPr lang="zh-CN" altLang="en-US"/>
          </a:p>
        </p:txBody>
      </p:sp>
      <p:pic>
        <p:nvPicPr>
          <p:cNvPr id="1031" name="图片 6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矩形 1"/>
          <p:cNvSpPr>
            <a:spLocks noChangeArrowheads="1"/>
          </p:cNvSpPr>
          <p:nvPr userDrawn="1"/>
        </p:nvSpPr>
        <p:spPr bwMode="auto">
          <a:xfrm>
            <a:off x="871538" y="363538"/>
            <a:ext cx="892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✎ </a:t>
            </a:r>
            <a:endParaRPr lang="zh-CN" altLang="en-US" sz="3600">
              <a:latin typeface="Arial" panose="020B07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430895" y="120650"/>
            <a:ext cx="3150870" cy="912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566420" y="6551295"/>
            <a:ext cx="1887220" cy="2311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itchFamily="2" charset="-122"/>
          <a:cs typeface="等线 Light" panose="02010600030101010101" charset="-122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宋体" pitchFamily="2" charset="-122"/>
          <a:cs typeface="等线 Light" panose="02010600030101010101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宋体" pitchFamily="2" charset="-122"/>
          <a:cs typeface="等线 Light" panose="02010600030101010101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宋体" pitchFamily="2" charset="-122"/>
          <a:cs typeface="等线 Light" panose="02010600030101010101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宋体" pitchFamily="2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file:///C:\Users\july\AppData\Local\Temp\wps\INetCache\87e8b47f16aaddfd73fb35d72e04559f" TargetMode="External"/><Relationship Id="rId1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5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6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7.xml"/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8.xml"/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1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3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5.xml"/><Relationship Id="rId1" Type="http://schemas.openxmlformats.org/officeDocument/2006/relationships/image" Target="../media/image34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9.xml"/><Relationship Id="rId1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3.xml"/><Relationship Id="rId1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4.xml"/><Relationship Id="rId2" Type="http://schemas.openxmlformats.org/officeDocument/2006/relationships/image" Target="../media/image38.png"/><Relationship Id="rId1" Type="http://schemas.openxmlformats.org/officeDocument/2006/relationships/image" Target="../media/image37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6.xml"/><Relationship Id="rId2" Type="http://schemas.openxmlformats.org/officeDocument/2006/relationships/image" Target="../media/image40.png"/><Relationship Id="rId1" Type="http://schemas.openxmlformats.org/officeDocument/2006/relationships/image" Target="../media/image39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8.xml"/><Relationship Id="rId2" Type="http://schemas.openxmlformats.org/officeDocument/2006/relationships/image" Target="../media/image42.png"/><Relationship Id="rId1" Type="http://schemas.openxmlformats.org/officeDocument/2006/relationships/image" Target="../media/image41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50.xml"/><Relationship Id="rId2" Type="http://schemas.openxmlformats.org/officeDocument/2006/relationships/image" Target="../media/image44.png"/><Relationship Id="rId1" Type="http://schemas.openxmlformats.org/officeDocument/2006/relationships/image" Target="../media/image43.jpe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1.xml"/><Relationship Id="rId1" Type="http://schemas.openxmlformats.org/officeDocument/2006/relationships/image" Target="../media/image45.png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52.xml"/><Relationship Id="rId2" Type="http://schemas.openxmlformats.org/officeDocument/2006/relationships/image" Target="../media/image47.png"/><Relationship Id="rId1" Type="http://schemas.openxmlformats.org/officeDocument/2006/relationships/image" Target="../media/image46.jpeg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53.xml"/><Relationship Id="rId2" Type="http://schemas.openxmlformats.org/officeDocument/2006/relationships/image" Target="../media/image49.png"/><Relationship Id="rId1" Type="http://schemas.openxmlformats.org/officeDocument/2006/relationships/image" Target="../media/image4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55.xml"/><Relationship Id="rId2" Type="http://schemas.openxmlformats.org/officeDocument/2006/relationships/image" Target="../media/image51.png"/><Relationship Id="rId1" Type="http://schemas.openxmlformats.org/officeDocument/2006/relationships/image" Target="../media/image50.jpeg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6.xml"/><Relationship Id="rId1" Type="http://schemas.openxmlformats.org/officeDocument/2006/relationships/image" Target="../media/image52.png"/></Relationships>
</file>

<file path=ppt/slides/_rels/slide6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57.xml"/><Relationship Id="rId2" Type="http://schemas.openxmlformats.org/officeDocument/2006/relationships/image" Target="../media/image54.png"/><Relationship Id="rId1" Type="http://schemas.openxmlformats.org/officeDocument/2006/relationships/image" Target="../media/image53.jpeg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8.xml"/><Relationship Id="rId1" Type="http://schemas.openxmlformats.org/officeDocument/2006/relationships/image" Target="../media/image55.png"/></Relationships>
</file>

<file path=ppt/slides/_rels/slide6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59.xml"/><Relationship Id="rId2" Type="http://schemas.openxmlformats.org/officeDocument/2006/relationships/image" Target="../media/image57.png"/><Relationship Id="rId1" Type="http://schemas.openxmlformats.org/officeDocument/2006/relationships/image" Target="../media/image56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1.xml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ctrTitle"/>
          </p:nvPr>
        </p:nvSpPr>
        <p:spPr>
          <a:xfrm>
            <a:off x="1670050" y="1710055"/>
            <a:ext cx="9511030" cy="191262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第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章</a:t>
            </a:r>
            <a:r>
              <a:rPr lang="en-US" altLang="zh-CN" dirty="0">
                <a:sym typeface="+mn-ea"/>
              </a:rPr>
              <a:t> Pandas</a:t>
            </a:r>
            <a:r>
              <a:rPr lang="zh-CN" altLang="en-US" dirty="0">
                <a:sym typeface="+mn-ea"/>
              </a:rPr>
              <a:t>统计分析基础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132080" y="5151120"/>
            <a:ext cx="4672330" cy="11861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2" name="矩形 15"/>
          <p:cNvSpPr>
            <a:spLocks noChangeArrowheads="1"/>
          </p:cNvSpPr>
          <p:nvPr/>
        </p:nvSpPr>
        <p:spPr bwMode="auto">
          <a:xfrm>
            <a:off x="5542729" y="5032892"/>
            <a:ext cx="38322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zh-CN" altLang="en-US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数据结构</a:t>
            </a:r>
            <a:endParaRPr lang="en-US" altLang="zh-CN" sz="2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zh-CN" altLang="en-US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基本功能</a:t>
            </a:r>
            <a:endParaRPr lang="zh-CN" altLang="en-US" sz="2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zh-CN" altLang="en-US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索引操作及高级索引</a:t>
            </a:r>
            <a:endParaRPr lang="zh-CN" altLang="en-US" sz="2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3" name="矩形 2"/>
          <p:cNvSpPr>
            <a:spLocks noChangeArrowheads="1"/>
          </p:cNvSpPr>
          <p:nvPr/>
        </p:nvSpPr>
        <p:spPr bwMode="auto">
          <a:xfrm>
            <a:off x="9012238" y="5038725"/>
            <a:ext cx="31559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zh-CN" altLang="en-US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读写数据操作</a:t>
            </a:r>
            <a:endParaRPr lang="zh-CN" altLang="en-US" sz="2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zh-CN" altLang="en-US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常用函数</a:t>
            </a:r>
            <a:endParaRPr lang="en-US" altLang="zh-CN" sz="2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统计计算与描述</a:t>
            </a:r>
            <a:endParaRPr lang="zh-CN" altLang="en-US" sz="2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55579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266" name="矩形 2"/>
          <p:cNvSpPr>
            <a:spLocks noChangeArrowheads="1"/>
          </p:cNvSpPr>
          <p:nvPr/>
        </p:nvSpPr>
        <p:spPr bwMode="auto">
          <a:xfrm>
            <a:off x="577849" y="1136650"/>
            <a:ext cx="11412589" cy="249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为了能方便地操作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对象中的索引和数据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，所以该对象提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供了两个属性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分别进行获取。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309745" y="3628390"/>
            <a:ext cx="3949065" cy="2491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获取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ser_obj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的索引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ser_obj.index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获取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ser_obj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ser_obj.values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95550" y="3429000"/>
            <a:ext cx="7225030" cy="295211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55579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266" name="矩形 2"/>
          <p:cNvSpPr>
            <a:spLocks noChangeArrowheads="1"/>
          </p:cNvSpPr>
          <p:nvPr/>
        </p:nvSpPr>
        <p:spPr bwMode="auto">
          <a:xfrm>
            <a:off x="577849" y="1136650"/>
            <a:ext cx="11412589" cy="87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当然，我们也可以直接使用索引来获取数据。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471553" y="2956759"/>
            <a:ext cx="562517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获取</a:t>
            </a:r>
            <a:r>
              <a:rPr lang="zh-CN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位置索引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对应的数据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ser_obj[3]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27006" y="2580968"/>
            <a:ext cx="7787149" cy="18288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55579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266" name="矩形 2"/>
          <p:cNvSpPr>
            <a:spLocks noChangeArrowheads="1"/>
          </p:cNvSpPr>
          <p:nvPr/>
        </p:nvSpPr>
        <p:spPr bwMode="auto">
          <a:xfrm>
            <a:off x="577849" y="1136650"/>
            <a:ext cx="11412589" cy="264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某个索引对应的数据进行运算以后，其运算的结果会替换原数据，仍然与这个索引保持着对应的关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18945" y="4490085"/>
            <a:ext cx="2783840" cy="1174750"/>
            <a:chOff x="1603" y="7372"/>
            <a:chExt cx="4384" cy="1850"/>
          </a:xfrm>
        </p:grpSpPr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2220" y="7806"/>
              <a:ext cx="3250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ser_obj * 2</a:t>
              </a:r>
              <a:endPara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603" y="7372"/>
              <a:ext cx="4384" cy="185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endParaRPr kumimoji="1"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828030" y="3949700"/>
            <a:ext cx="1814195" cy="1906905"/>
            <a:chOff x="1590149" y="4448450"/>
            <a:chExt cx="1206018" cy="1395096"/>
          </a:xfrm>
        </p:grpSpPr>
        <p:sp>
          <p:nvSpPr>
            <p:cNvPr id="9" name="矩形 8"/>
            <p:cNvSpPr/>
            <p:nvPr/>
          </p:nvSpPr>
          <p:spPr>
            <a:xfrm>
              <a:off x="1590149" y="4460807"/>
              <a:ext cx="603009" cy="465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ea typeface="+mj-ea"/>
                </a:rPr>
                <a:t>a</a:t>
              </a:r>
              <a:endParaRPr lang="zh-CN" altLang="en-US" dirty="0">
                <a:solidFill>
                  <a:schemeClr val="tx1"/>
                </a:solidFill>
                <a:ea typeface="+mj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590149" y="4925839"/>
              <a:ext cx="603009" cy="465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ea typeface="+mj-ea"/>
                </a:rPr>
                <a:t>b</a:t>
              </a:r>
              <a:endParaRPr lang="zh-CN" altLang="en-US" dirty="0">
                <a:solidFill>
                  <a:schemeClr val="tx1"/>
                </a:solidFill>
                <a:ea typeface="+mj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590149" y="5378514"/>
              <a:ext cx="603009" cy="465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ea typeface="+mj-ea"/>
                </a:rPr>
                <a:t>c</a:t>
              </a:r>
              <a:endParaRPr lang="zh-CN" altLang="en-US" dirty="0">
                <a:solidFill>
                  <a:schemeClr val="tx1"/>
                </a:solidFill>
                <a:ea typeface="+mj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93158" y="4448450"/>
              <a:ext cx="603009" cy="465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ea typeface="+mj-ea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193158" y="4913482"/>
              <a:ext cx="603009" cy="465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ea typeface="+mj-ea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93158" y="5378514"/>
              <a:ext cx="603009" cy="465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ea typeface="+mj-ea"/>
                  <a:cs typeface="Times New Roman" panose="02020603050405020304" pitchFamily="18" charset="0"/>
                </a:rPr>
                <a:t>3</a:t>
              </a:r>
              <a:endParaRPr lang="zh-CN" altLang="en-US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602980" y="3984625"/>
            <a:ext cx="1695450" cy="1888490"/>
            <a:chOff x="1590149" y="4448450"/>
            <a:chExt cx="1206018" cy="1395096"/>
          </a:xfrm>
        </p:grpSpPr>
        <p:sp>
          <p:nvSpPr>
            <p:cNvPr id="17" name="矩形 16"/>
            <p:cNvSpPr/>
            <p:nvPr/>
          </p:nvSpPr>
          <p:spPr>
            <a:xfrm>
              <a:off x="1590149" y="4460807"/>
              <a:ext cx="603009" cy="465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ea typeface="+mj-ea"/>
                </a:rPr>
                <a:t>a</a:t>
              </a:r>
              <a:endParaRPr lang="zh-CN" altLang="en-US" dirty="0">
                <a:solidFill>
                  <a:schemeClr val="tx1"/>
                </a:solidFill>
                <a:ea typeface="+mj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90149" y="4925839"/>
              <a:ext cx="603009" cy="465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ea typeface="+mj-ea"/>
                </a:rPr>
                <a:t>b</a:t>
              </a:r>
              <a:endParaRPr lang="zh-CN" altLang="en-US" dirty="0">
                <a:solidFill>
                  <a:schemeClr val="tx1"/>
                </a:solidFill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590149" y="5378514"/>
              <a:ext cx="603009" cy="465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ea typeface="+mj-ea"/>
                </a:rPr>
                <a:t>c</a:t>
              </a:r>
              <a:endParaRPr lang="zh-CN" altLang="en-US" dirty="0">
                <a:solidFill>
                  <a:schemeClr val="tx1"/>
                </a:solidFill>
                <a:ea typeface="+mj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193158" y="4448450"/>
              <a:ext cx="603009" cy="465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ea typeface="+mj-ea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193158" y="4913482"/>
              <a:ext cx="603009" cy="465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ea typeface="+mj-ea"/>
                  <a:cs typeface="Times New Roman" panose="02020603050405020304" pitchFamily="18" charset="0"/>
                </a:rPr>
                <a:t>4</a:t>
              </a:r>
              <a:endParaRPr lang="zh-CN" altLang="en-US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193158" y="5378514"/>
              <a:ext cx="603009" cy="465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ea typeface="+mj-ea"/>
                  <a:cs typeface="Times New Roman" panose="02020603050405020304" pitchFamily="18" charset="0"/>
                </a:rPr>
                <a:t>6</a:t>
              </a:r>
              <a:endParaRPr lang="zh-CN" altLang="en-US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endParaRPr>
            </a:p>
          </p:txBody>
        </p:sp>
      </p:grpSp>
      <p:pic>
        <p:nvPicPr>
          <p:cNvPr id="24" name="Picture 2" descr="https://timgsa.baidu.com/timg?image&amp;quality=80&amp;size=b10000_10000&amp;sec=1542186225&amp;di=ce01ddc7bd744d5d84990fbc862ecb23&amp;src=http://pic.58pic.com/58pic/15/19/69/34T58PICnMR_1024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8" t="16592" r="7856" b="18834"/>
          <a:stretch>
            <a:fillRect/>
          </a:stretch>
        </p:blipFill>
        <p:spPr bwMode="auto">
          <a:xfrm>
            <a:off x="7393714" y="3509687"/>
            <a:ext cx="1317808" cy="54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16065" y="2670175"/>
            <a:ext cx="3611880" cy="39408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494663" y="262937"/>
            <a:ext cx="55579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266" name="矩形 2"/>
          <p:cNvSpPr>
            <a:spLocks noChangeArrowheads="1"/>
          </p:cNvSpPr>
          <p:nvPr/>
        </p:nvSpPr>
        <p:spPr bwMode="auto">
          <a:xfrm>
            <a:off x="577849" y="1136650"/>
            <a:ext cx="11412589" cy="249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是一个类似于二维数组或表格（如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）的对象，它每列的数据可以是不同的数据类型。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99"/>
          <p:cNvSpPr txBox="1">
            <a:spLocks noChangeArrowheads="1"/>
          </p:cNvSpPr>
          <p:nvPr/>
        </p:nvSpPr>
        <p:spPr bwMode="auto">
          <a:xfrm>
            <a:off x="825859" y="4121000"/>
            <a:ext cx="5633935" cy="237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pPr marL="0" indent="0">
              <a:lnSpc>
                <a:spcPct val="120000"/>
              </a:lnSpc>
              <a:buFont typeface="Arial" panose="020B0704020202020204" pitchFamily="34" charset="0"/>
              <a:buChar char="•"/>
            </a:pP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注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意：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</a:pP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DataFrame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的索引不仅有行索引，还有列索</a:t>
            </a:r>
            <a:r>
              <a:rPr lang="zh-CN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引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，数据可以有多列。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55579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136650"/>
            <a:ext cx="10991850" cy="169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类对象可以使用以下构造方法创建：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807675" y="4425150"/>
            <a:ext cx="10611056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：表示行标签。若不设置该参数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，则默认会自动创建一个从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0~N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的整数索引。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columns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：列标</a:t>
            </a:r>
            <a:r>
              <a:rPr lang="zh-CN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签。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17600" y="2994025"/>
            <a:ext cx="1006856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pandas.DataFrame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= None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= None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= None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dtype = None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= False 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7720" y="2828290"/>
            <a:ext cx="10610850" cy="159639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55579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136650"/>
            <a:ext cx="10991850" cy="97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入数组来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类对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象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210560" y="2572385"/>
            <a:ext cx="6035040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创建数组</a:t>
            </a:r>
            <a:endParaRPr lang="en-US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demo_arr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np.array([['a', 'b', 'c'], </a:t>
            </a:r>
            <a:endParaRPr lang="en-US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[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'd', 'e', 'f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']])</a:t>
            </a:r>
            <a:endParaRPr lang="en-US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基于数组创建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zh-CN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endParaRPr lang="en-US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df_obj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pd.DataFrame(demo_arr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73250" y="2336165"/>
            <a:ext cx="8613140" cy="329057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55579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136650"/>
            <a:ext cx="10991850" cy="246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类对象时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其指定了列索引，则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的列会按照指定索引的顺序进行排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89990" y="4250055"/>
            <a:ext cx="563245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df_obj = pd.DataFrame(demo_arr, columns=['No1', 'No2', 'No3'])</a:t>
            </a:r>
            <a:endParaRPr lang="zh-CN" altLang="zh-C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1665" y="4013290"/>
            <a:ext cx="6341806" cy="13716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7923530" y="4424680"/>
            <a:ext cx="3246120" cy="1480820"/>
          </a:xfrm>
          <a:prstGeom prst="wedgeRoundRectCallout">
            <a:avLst>
              <a:gd name="adj1" fmla="val -96742"/>
              <a:gd name="adj2" fmla="val -3929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altLang="zh-CN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    No1  </a:t>
            </a: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No2  No3</a:t>
            </a:r>
            <a:endParaRPr lang="zh-CN" altLang="zh-CN" sz="3000" b="1" dirty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0    </a:t>
            </a:r>
            <a:r>
              <a:rPr lang="en-US" altLang="zh-CN" sz="3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 a       b       c</a:t>
            </a:r>
            <a:endParaRPr lang="zh-CN" altLang="zh-CN" sz="3000" b="1" dirty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1   </a:t>
            </a:r>
            <a:r>
              <a:rPr lang="en-US" altLang="zh-CN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  </a:t>
            </a:r>
            <a:r>
              <a:rPr lang="en-US" altLang="zh-CN" sz="3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d       e       f</a:t>
            </a:r>
            <a:r>
              <a:rPr lang="en-US" altLang="zh-CN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 </a:t>
            </a:r>
            <a:endParaRPr lang="zh-CN" altLang="zh-CN" sz="3000" b="1" dirty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55579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136650"/>
            <a:ext cx="10991850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我们可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以使用列索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引的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方式来获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数据，返回的结果是一个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象。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232814" y="3258068"/>
            <a:ext cx="5628049" cy="224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通过列索引的方式获取一列数据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= df_obj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['No2']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查看返回结果的类型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type(element)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59742" y="3049000"/>
            <a:ext cx="7197213" cy="266327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7780181" y="5386651"/>
            <a:ext cx="3789989" cy="844294"/>
          </a:xfrm>
          <a:prstGeom prst="wedgeRoundRectCallout">
            <a:avLst>
              <a:gd name="adj1" fmla="val -108124"/>
              <a:gd name="adj2" fmla="val -6819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pandas.core.series.Series</a:t>
            </a:r>
            <a:endParaRPr lang="zh-CN" altLang="zh-CN" b="1" dirty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55579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136650"/>
            <a:ext cx="10991850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以使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用访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问属性的方式来获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数据，返回的结果是一个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象。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008024" y="3258068"/>
            <a:ext cx="5628049" cy="224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通过属性获取列数据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df_obj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.No2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查看返回结果的类型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type(element)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59742" y="3049000"/>
            <a:ext cx="5530645" cy="266327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7779711" y="5288580"/>
            <a:ext cx="3789989" cy="844294"/>
          </a:xfrm>
          <a:prstGeom prst="wedgeRoundRectCallout">
            <a:avLst>
              <a:gd name="adj1" fmla="val -114350"/>
              <a:gd name="adj2" fmla="val -6819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pandas.core.series.Series</a:t>
            </a:r>
            <a:endParaRPr lang="zh-CN" altLang="zh-CN" b="1" dirty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55579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9"/>
          <p:cNvSpPr txBox="1">
            <a:spLocks noChangeArrowheads="1"/>
          </p:cNvSpPr>
          <p:nvPr/>
        </p:nvSpPr>
        <p:spPr bwMode="auto">
          <a:xfrm>
            <a:off x="3295650" y="2568762"/>
            <a:ext cx="7813675" cy="260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在获取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DataFrame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的一列数据时，推荐使用列索引的方式完成，主要是因为在实际使用中，列索引的名称中很有可能带有一些特殊字符（如空格），这时使用“点字符”进行访问就显得不太合适了。</a:t>
            </a:r>
            <a:endParaRPr lang="zh-CN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82888" y="2321112"/>
            <a:ext cx="8466137" cy="3162215"/>
          </a:xfrm>
          <a:prstGeom prst="rect">
            <a:avLst/>
          </a:prstGeom>
          <a:noFill/>
          <a:ln w="19050">
            <a:solidFill>
              <a:srgbClr val="1353A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12" name="图片 5" descr="tim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charset="0"/>
              </a:rPr>
              <a:t>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学习目标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3" name="组合 79"/>
          <p:cNvGrpSpPr/>
          <p:nvPr/>
        </p:nvGrpSpPr>
        <p:grpSpPr bwMode="auto">
          <a:xfrm>
            <a:off x="3246438" y="1743075"/>
            <a:ext cx="5407025" cy="3732213"/>
            <a:chOff x="1809684" y="1771915"/>
            <a:chExt cx="5633372" cy="3890359"/>
          </a:xfrm>
        </p:grpSpPr>
        <p:sp>
          <p:nvSpPr>
            <p:cNvPr id="4" name="弧形 80"/>
            <p:cNvSpPr>
              <a:spLocks noChangeArrowheads="1"/>
            </p:cNvSpPr>
            <p:nvPr/>
          </p:nvSpPr>
          <p:spPr bwMode="auto">
            <a:xfrm rot="5400000">
              <a:off x="3976666" y="3085277"/>
              <a:ext cx="1313885" cy="1314895"/>
            </a:xfrm>
            <a:custGeom>
              <a:avLst/>
              <a:gdLst>
                <a:gd name="T0" fmla="*/ 660347 w 1313885"/>
                <a:gd name="T1" fmla="*/ 1314886 h 1314895"/>
                <a:gd name="T2" fmla="*/ 50918 w 1313885"/>
                <a:gd name="T3" fmla="*/ 911233 h 1314895"/>
                <a:gd name="T4" fmla="*/ 191035 w 1313885"/>
                <a:gd name="T5" fmla="*/ 193946 h 1314895"/>
                <a:gd name="T6" fmla="*/ 907723 w 1313885"/>
                <a:gd name="T7" fmla="*/ 49788 h 1314895"/>
                <a:gd name="T8" fmla="*/ 1313886 w 1313885"/>
                <a:gd name="T9" fmla="*/ 657448 h 1314895"/>
                <a:gd name="T10" fmla="*/ 656943 w 1313885"/>
                <a:gd name="T11" fmla="*/ 657448 h 1314895"/>
                <a:gd name="T12" fmla="*/ 660347 w 1313885"/>
                <a:gd name="T13" fmla="*/ 1314886 h 1314895"/>
                <a:gd name="T14" fmla="*/ 660347 w 1313885"/>
                <a:gd name="T15" fmla="*/ 1314886 h 1314895"/>
                <a:gd name="T16" fmla="*/ 50918 w 1313885"/>
                <a:gd name="T17" fmla="*/ 911233 h 1314895"/>
                <a:gd name="T18" fmla="*/ 191035 w 1313885"/>
                <a:gd name="T19" fmla="*/ 193946 h 1314895"/>
                <a:gd name="T20" fmla="*/ 907723 w 1313885"/>
                <a:gd name="T21" fmla="*/ 49788 h 1314895"/>
                <a:gd name="T22" fmla="*/ 1313886 w 1313885"/>
                <a:gd name="T23" fmla="*/ 657448 h 1314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3885" h="1314895" stroke="0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  <a:lnTo>
                    <a:pt x="656943" y="657448"/>
                  </a:lnTo>
                  <a:cubicBezTo>
                    <a:pt x="658078" y="876594"/>
                    <a:pt x="659212" y="1095740"/>
                    <a:pt x="660347" y="1314886"/>
                  </a:cubicBezTo>
                  <a:close/>
                </a:path>
                <a:path w="1313885" h="1314895" fill="none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弧形 81"/>
            <p:cNvSpPr>
              <a:spLocks noChangeArrowheads="1"/>
            </p:cNvSpPr>
            <p:nvPr/>
          </p:nvSpPr>
          <p:spPr bwMode="auto">
            <a:xfrm>
              <a:off x="4091957" y="3203290"/>
              <a:ext cx="1083341" cy="1083872"/>
            </a:xfrm>
            <a:custGeom>
              <a:avLst/>
              <a:gdLst>
                <a:gd name="T0" fmla="*/ 31 w 1083341"/>
                <a:gd name="T1" fmla="*/ 547729 h 1083872"/>
                <a:gd name="T2" fmla="*/ 267398 w 1083341"/>
                <a:gd name="T3" fmla="*/ 74608 h 1083872"/>
                <a:gd name="T4" fmla="*/ 810932 w 1083341"/>
                <a:gd name="T5" fmla="*/ 71700 h 1083872"/>
                <a:gd name="T6" fmla="*/ 1083342 w 1083341"/>
                <a:gd name="T7" fmla="*/ 541937 h 1083872"/>
                <a:gd name="T8" fmla="*/ 541671 w 1083341"/>
                <a:gd name="T9" fmla="*/ 541936 h 1083872"/>
                <a:gd name="T10" fmla="*/ 31 w 1083341"/>
                <a:gd name="T11" fmla="*/ 547729 h 1083872"/>
                <a:gd name="T12" fmla="*/ 31 w 1083341"/>
                <a:gd name="T13" fmla="*/ 547729 h 1083872"/>
                <a:gd name="T14" fmla="*/ 267398 w 1083341"/>
                <a:gd name="T15" fmla="*/ 74608 h 1083872"/>
                <a:gd name="T16" fmla="*/ 810932 w 1083341"/>
                <a:gd name="T17" fmla="*/ 71700 h 1083872"/>
                <a:gd name="T18" fmla="*/ 1083342 w 1083341"/>
                <a:gd name="T19" fmla="*/ 541937 h 108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341" h="1083872" stroke="0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  <a:lnTo>
                    <a:pt x="541671" y="541936"/>
                  </a:lnTo>
                  <a:lnTo>
                    <a:pt x="31" y="547729"/>
                  </a:lnTo>
                  <a:close/>
                </a:path>
                <a:path w="1083341" h="1083872" fill="none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弧形 82"/>
            <p:cNvSpPr>
              <a:spLocks noChangeArrowheads="1"/>
            </p:cNvSpPr>
            <p:nvPr/>
          </p:nvSpPr>
          <p:spPr bwMode="auto">
            <a:xfrm rot="-5400000">
              <a:off x="4171955" y="3346629"/>
              <a:ext cx="898538" cy="823670"/>
            </a:xfrm>
            <a:custGeom>
              <a:avLst/>
              <a:gdLst>
                <a:gd name="T0" fmla="*/ 455476 w 898538"/>
                <a:gd name="T1" fmla="*/ 39 h 823670"/>
                <a:gd name="T2" fmla="*/ 898538 w 898538"/>
                <a:gd name="T3" fmla="*/ 411835 h 823670"/>
                <a:gd name="T4" fmla="*/ 449269 w 898538"/>
                <a:gd name="T5" fmla="*/ 411835 h 823670"/>
                <a:gd name="T6" fmla="*/ 455476 w 898538"/>
                <a:gd name="T7" fmla="*/ 39 h 823670"/>
                <a:gd name="T8" fmla="*/ 455476 w 898538"/>
                <a:gd name="T9" fmla="*/ 39 h 823670"/>
                <a:gd name="T10" fmla="*/ 898538 w 898538"/>
                <a:gd name="T11" fmla="*/ 411835 h 823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8538" h="823670" stroke="0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  <a:lnTo>
                    <a:pt x="449269" y="411835"/>
                  </a:lnTo>
                  <a:lnTo>
                    <a:pt x="455476" y="39"/>
                  </a:lnTo>
                  <a:close/>
                </a:path>
                <a:path w="898538" h="823670" fill="none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" name="组合 3"/>
            <p:cNvGrpSpPr/>
            <p:nvPr/>
          </p:nvGrpSpPr>
          <p:grpSpPr bwMode="auto">
            <a:xfrm>
              <a:off x="1809684" y="1771915"/>
              <a:ext cx="5633372" cy="3890359"/>
              <a:chOff x="1809685" y="1771917"/>
              <a:chExt cx="5633374" cy="3890364"/>
            </a:xfrm>
          </p:grpSpPr>
          <p:graphicFrame>
            <p:nvGraphicFramePr>
              <p:cNvPr id="14" name="图表 2"/>
              <p:cNvGraphicFramePr/>
              <p:nvPr/>
            </p:nvGraphicFramePr>
            <p:xfrm>
              <a:off x="1809685" y="1771917"/>
              <a:ext cx="5633374" cy="3890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35" name="" r:id="rId1" imgW="5394960" imgH="3721735" progId="Excel.Sheet.8">
                      <p:embed/>
                    </p:oleObj>
                  </mc:Choice>
                  <mc:Fallback>
                    <p:oleObj name="" r:id="rId1" imgW="5394960" imgH="3721735" progId="Excel.Sheet.8">
                      <p:embed/>
                      <p:pic>
                        <p:nvPicPr>
                          <p:cNvPr id="0" name="图表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9685" y="1771917"/>
                            <a:ext cx="5633374" cy="3890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TextBox 88"/>
              <p:cNvSpPr txBox="1"/>
              <p:nvPr/>
            </p:nvSpPr>
            <p:spPr>
              <a:xfrm rot="18892830">
                <a:off x="3398053" y="2555554"/>
                <a:ext cx="1040850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TextBox 43"/>
              <p:cNvSpPr txBox="1"/>
              <p:nvPr/>
            </p:nvSpPr>
            <p:spPr>
              <a:xfrm rot="3026289">
                <a:off x="3312874" y="4518907"/>
                <a:ext cx="1042505" cy="41685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" name="TextBox 84"/>
            <p:cNvSpPr txBox="1"/>
            <p:nvPr/>
          </p:nvSpPr>
          <p:spPr>
            <a:xfrm rot="3181581" flipH="1">
              <a:off x="5144630" y="2810380"/>
              <a:ext cx="1040849" cy="4002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86"/>
            <p:cNvSpPr txBox="1"/>
            <p:nvPr/>
          </p:nvSpPr>
          <p:spPr>
            <a:xfrm rot="8102442" flipH="1" flipV="1">
              <a:off x="5094439" y="4225936"/>
              <a:ext cx="1040337" cy="4004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9"/>
          <p:cNvGrpSpPr/>
          <p:nvPr/>
        </p:nvGrpSpPr>
        <p:grpSpPr bwMode="auto">
          <a:xfrm>
            <a:off x="1882775" y="1220157"/>
            <a:ext cx="3119438" cy="1383339"/>
            <a:chOff x="153988" y="1373351"/>
            <a:chExt cx="3118034" cy="1382419"/>
          </a:xfrm>
        </p:grpSpPr>
        <p:sp>
          <p:nvSpPr>
            <p:cNvPr id="20" name="矩形 5"/>
            <p:cNvSpPr>
              <a:spLocks noChangeArrowheads="1"/>
            </p:cNvSpPr>
            <p:nvPr/>
          </p:nvSpPr>
          <p:spPr bwMode="auto">
            <a:xfrm>
              <a:off x="751249" y="1373351"/>
              <a:ext cx="2520773" cy="1014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 </a:t>
              </a:r>
              <a:r>
                <a:rPr lang="zh-CN" altLang="zh-CN" sz="20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</a:t>
              </a:r>
              <a:r>
                <a:rPr lang="zh-CN" altLang="zh-CN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据结构分析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，基本功能</a:t>
              </a:r>
              <a:endPara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16"/>
            <p:cNvGrpSpPr/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23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311" y="2351794"/>
                <a:ext cx="372783" cy="652663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3576" y="3004457"/>
                <a:ext cx="181474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5" name="组合 15"/>
            <p:cNvGrpSpPr/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26" name="椭圆 16"/>
              <p:cNvSpPr>
                <a:spLocks noChangeArrowheads="1"/>
              </p:cNvSpPr>
              <p:nvPr/>
            </p:nvSpPr>
            <p:spPr bwMode="auto">
              <a:xfrm>
                <a:off x="1232465" y="3558160"/>
                <a:ext cx="474308" cy="474808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704020202020204" pitchFamily="34" charset="0"/>
                </a:endParaRPr>
              </a:p>
            </p:txBody>
          </p:sp>
          <p:sp>
            <p:nvSpPr>
              <p:cNvPr id="27" name="TextBox 52"/>
              <p:cNvSpPr txBox="1">
                <a:spLocks noChangeArrowheads="1"/>
              </p:cNvSpPr>
              <p:nvPr/>
            </p:nvSpPr>
            <p:spPr bwMode="auto">
              <a:xfrm>
                <a:off x="1287986" y="3529576"/>
                <a:ext cx="334712" cy="52244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8" name="组合 63"/>
          <p:cNvGrpSpPr/>
          <p:nvPr/>
        </p:nvGrpSpPr>
        <p:grpSpPr bwMode="auto">
          <a:xfrm>
            <a:off x="6711950" y="1214993"/>
            <a:ext cx="3281363" cy="1396444"/>
            <a:chOff x="5414469" y="1816593"/>
            <a:chExt cx="3281856" cy="1393332"/>
          </a:xfrm>
        </p:grpSpPr>
        <p:grpSp>
          <p:nvGrpSpPr>
            <p:cNvPr id="30" name="组合 32"/>
            <p:cNvGrpSpPr/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31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264" y="2352817"/>
                <a:ext cx="371605" cy="65164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341" y="3004457"/>
                <a:ext cx="1816736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3" name="组合 35"/>
            <p:cNvGrpSpPr/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34" name="椭圆 24"/>
              <p:cNvSpPr>
                <a:spLocks noChangeArrowheads="1"/>
              </p:cNvSpPr>
              <p:nvPr/>
            </p:nvSpPr>
            <p:spPr bwMode="auto">
              <a:xfrm>
                <a:off x="1232348" y="3558995"/>
                <a:ext cx="474532" cy="475089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704020202020204" pitchFamily="34" charset="0"/>
                </a:endParaRPr>
              </a:p>
            </p:txBody>
          </p:sp>
          <p:sp>
            <p:nvSpPr>
              <p:cNvPr id="35" name="TextBox 68"/>
              <p:cNvSpPr txBox="1">
                <a:spLocks noChangeArrowheads="1"/>
              </p:cNvSpPr>
              <p:nvPr/>
            </p:nvSpPr>
            <p:spPr bwMode="auto">
              <a:xfrm>
                <a:off x="1300820" y="3530490"/>
                <a:ext cx="335995" cy="52259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6" name="矩形 46"/>
            <p:cNvSpPr>
              <a:spLocks noChangeArrowheads="1"/>
            </p:cNvSpPr>
            <p:nvPr/>
          </p:nvSpPr>
          <p:spPr bwMode="auto">
            <a:xfrm>
              <a:off x="5414469" y="1816593"/>
              <a:ext cx="2774364" cy="1012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 </a:t>
              </a:r>
              <a:r>
                <a:rPr lang="zh-CN" altLang="zh-CN" sz="20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</a:t>
              </a:r>
              <a:r>
                <a:rPr lang="zh-CN" altLang="zh-CN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术运算与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常用函数</a:t>
              </a:r>
              <a:endPara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71"/>
          <p:cNvGrpSpPr/>
          <p:nvPr/>
        </p:nvGrpSpPr>
        <p:grpSpPr bwMode="auto">
          <a:xfrm>
            <a:off x="6711950" y="4905376"/>
            <a:ext cx="3651249" cy="1581147"/>
            <a:chOff x="5046290" y="4225925"/>
            <a:chExt cx="3650035" cy="1583067"/>
          </a:xfrm>
        </p:grpSpPr>
        <p:sp>
          <p:nvSpPr>
            <p:cNvPr id="39" name="矩形 51"/>
            <p:cNvSpPr>
              <a:spLocks noChangeArrowheads="1"/>
            </p:cNvSpPr>
            <p:nvPr/>
          </p:nvSpPr>
          <p:spPr bwMode="auto">
            <a:xfrm>
              <a:off x="5046290" y="4330825"/>
              <a:ext cx="3015220" cy="1478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掌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握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索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引操作及高级索引</a:t>
              </a:r>
              <a:endPara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457200" indent="-457200" algn="r">
                <a:lnSpc>
                  <a:spcPts val="3600"/>
                </a:lnSpc>
              </a:pPr>
              <a:endPara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  <p:grpSp>
          <p:nvGrpSpPr>
            <p:cNvPr id="40" name="组合 38"/>
            <p:cNvGrpSpPr/>
            <p:nvPr/>
          </p:nvGrpSpPr>
          <p:grpSpPr bwMode="auto"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41" name="直接连接符 39"/>
              <p:cNvCxnSpPr>
                <a:cxnSpLocks noChangeShapeType="1"/>
              </p:cNvCxnSpPr>
              <p:nvPr/>
            </p:nvCxnSpPr>
            <p:spPr bwMode="auto">
              <a:xfrm>
                <a:off x="882356" y="2364019"/>
                <a:ext cx="373012" cy="65156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45844" y="3015581"/>
                <a:ext cx="238251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3" name="组合 41"/>
            <p:cNvGrpSpPr/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44" name="椭圆 32"/>
              <p:cNvSpPr>
                <a:spLocks noChangeArrowheads="1"/>
              </p:cNvSpPr>
              <p:nvPr/>
            </p:nvSpPr>
            <p:spPr bwMode="auto">
              <a:xfrm>
                <a:off x="1232465" y="3558282"/>
                <a:ext cx="474301" cy="47475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704020202020204" pitchFamily="34" charset="0"/>
                </a:endParaRPr>
              </a:p>
            </p:txBody>
          </p:sp>
          <p:sp>
            <p:nvSpPr>
              <p:cNvPr id="45" name="TextBox 76"/>
              <p:cNvSpPr txBox="1">
                <a:spLocks noChangeArrowheads="1"/>
              </p:cNvSpPr>
              <p:nvPr/>
            </p:nvSpPr>
            <p:spPr bwMode="auto">
              <a:xfrm>
                <a:off x="1305679" y="3532877"/>
                <a:ext cx="335830" cy="52397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3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6" name="组合 10"/>
          <p:cNvGrpSpPr/>
          <p:nvPr/>
        </p:nvGrpSpPr>
        <p:grpSpPr bwMode="auto">
          <a:xfrm>
            <a:off x="1630363" y="4857749"/>
            <a:ext cx="3371850" cy="1312863"/>
            <a:chOff x="218911" y="4857376"/>
            <a:chExt cx="3372941" cy="1311805"/>
          </a:xfrm>
        </p:grpSpPr>
        <p:grpSp>
          <p:nvGrpSpPr>
            <p:cNvPr id="47" name="组合 16"/>
            <p:cNvGrpSpPr/>
            <p:nvPr/>
          </p:nvGrpSpPr>
          <p:grpSpPr bwMode="auto"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48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243" y="2351976"/>
                <a:ext cx="371966" cy="65248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671" y="3004457"/>
                <a:ext cx="1816230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0" name="组合 41"/>
            <p:cNvGrpSpPr/>
            <p:nvPr/>
          </p:nvGrpSpPr>
          <p:grpSpPr bwMode="auto"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51" name="椭圆 40"/>
              <p:cNvSpPr>
                <a:spLocks noChangeArrowheads="1"/>
              </p:cNvSpPr>
              <p:nvPr/>
            </p:nvSpPr>
            <p:spPr bwMode="auto">
              <a:xfrm>
                <a:off x="4095132" y="3559141"/>
                <a:ext cx="474386" cy="473593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704020202020204" pitchFamily="34" charset="0"/>
                </a:endParaRPr>
              </a:p>
            </p:txBody>
          </p:sp>
          <p:sp>
            <p:nvSpPr>
              <p:cNvPr id="52" name="TextBox 50"/>
              <p:cNvSpPr txBox="1">
                <a:spLocks noChangeArrowheads="1"/>
              </p:cNvSpPr>
              <p:nvPr/>
            </p:nvSpPr>
            <p:spPr bwMode="auto">
              <a:xfrm>
                <a:off x="4184278" y="3533798"/>
                <a:ext cx="335891" cy="52269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4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3" name="矩形 7"/>
            <p:cNvSpPr>
              <a:spLocks noChangeArrowheads="1"/>
            </p:cNvSpPr>
            <p:nvPr/>
          </p:nvSpPr>
          <p:spPr bwMode="auto">
            <a:xfrm>
              <a:off x="958487" y="5239823"/>
              <a:ext cx="2633365" cy="553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掌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读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写数据操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作</a:t>
              </a:r>
              <a:endPara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55579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136650"/>
            <a:ext cx="10991850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要想为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增加一列数据，则可以通过给列索引或者列名称赋值的方式实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015747" y="3371396"/>
            <a:ext cx="4657573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增加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No4</a:t>
            </a:r>
            <a:r>
              <a:rPr lang="zh-CN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</a:t>
            </a:r>
            <a:r>
              <a:rPr lang="zh-CN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一列数</a:t>
            </a:r>
            <a:r>
              <a:rPr lang="zh-CN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据</a:t>
            </a:r>
            <a:endParaRPr lang="en-US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df_obj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['No4'] </a:t>
            </a:r>
            <a:endParaRPr lang="zh-CN" altLang="zh-C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73375" y="3082290"/>
            <a:ext cx="6459855" cy="215836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 ['g', 'h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']</a:t>
            </a:r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267450" y="4294505"/>
            <a:ext cx="196024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 ['g', 'h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']</a:t>
            </a:r>
            <a:endParaRPr lang="en-US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55579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136650"/>
            <a:ext cx="10991850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要想删除某一列数据，则可以使用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</a:t>
            </a:r>
            <a: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语句实</a:t>
            </a:r>
            <a:r>
              <a:rPr lang="zh-CN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517390" y="3531235"/>
            <a:ext cx="347472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No3</a:t>
            </a:r>
            <a:r>
              <a:rPr lang="zh-CN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一列数据</a:t>
            </a:r>
            <a:endParaRPr lang="en-US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df_obj['No3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  <a:endParaRPr lang="zh-CN" altLang="zh-C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58792" y="3214892"/>
            <a:ext cx="5813426" cy="159308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对角圆角矩形 8"/>
          <p:cNvSpPr/>
          <p:nvPr/>
        </p:nvSpPr>
        <p:spPr>
          <a:xfrm>
            <a:off x="4870450" y="230536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5181600" y="1658779"/>
            <a:ext cx="394017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数据结构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220" name="TextBox 10"/>
          <p:cNvSpPr txBox="1">
            <a:spLocks noChangeArrowheads="1"/>
          </p:cNvSpPr>
          <p:nvPr/>
        </p:nvSpPr>
        <p:spPr bwMode="auto">
          <a:xfrm>
            <a:off x="5181600" y="2412843"/>
            <a:ext cx="460692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基本功能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5182870" y="3126899"/>
            <a:ext cx="394017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索引操作及高级索引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TextBox 10"/>
          <p:cNvSpPr txBox="1">
            <a:spLocks noChangeArrowheads="1"/>
          </p:cNvSpPr>
          <p:nvPr/>
        </p:nvSpPr>
        <p:spPr bwMode="auto">
          <a:xfrm>
            <a:off x="5182870" y="3880963"/>
            <a:ext cx="460692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读写数据操作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184140" y="4581049"/>
            <a:ext cx="394017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常用函数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5184140" y="5335113"/>
            <a:ext cx="460692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统计计算与描述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55579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3" name="矩形 47106"/>
          <p:cNvSpPr>
            <a:spLocks noChangeArrowheads="1"/>
          </p:cNvSpPr>
          <p:nvPr/>
        </p:nvSpPr>
        <p:spPr bwMode="auto">
          <a:xfrm>
            <a:off x="420370" y="881380"/>
            <a:ext cx="11604625" cy="875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p>
            <a:pPr indent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buNone/>
            </a:pPr>
            <a:r>
              <a:rPr lang="zh-CN" altLang="zh-CN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DataFrame的基本功能包括了数据帧的重要属性和方法</a:t>
            </a:r>
            <a:endParaRPr lang="zh-CN" altLang="zh-CN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599055" y="1612265"/>
          <a:ext cx="7749540" cy="4793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0560"/>
                <a:gridCol w="5808980"/>
              </a:tblGrid>
              <a:tr h="3676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属性或方法</a:t>
                      </a:r>
                      <a:endParaRPr lang="en-US" altLang="en-US" sz="2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描述</a:t>
                      </a:r>
                      <a:endParaRPr lang="en-US" altLang="en-US" sz="2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altLang="en-US" sz="2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转置行和列。</a:t>
                      </a:r>
                      <a:endParaRPr lang="en-US" altLang="en-US" sz="2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9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axes</a:t>
                      </a:r>
                      <a:endParaRPr lang="en-US" altLang="en-US" sz="2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轴序列。行轴标签和列轴标签作为成员。</a:t>
                      </a:r>
                      <a:endParaRPr lang="en-US" altLang="en-US" sz="2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46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dtypes</a:t>
                      </a:r>
                      <a:endParaRPr lang="en-US" altLang="en-US" sz="2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返回此对象中的数据类型(dtypes)。</a:t>
                      </a:r>
                      <a:endParaRPr lang="en-US" altLang="en-US" sz="2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59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empty</a:t>
                      </a:r>
                      <a:endParaRPr lang="en-US" altLang="en-US" sz="2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如果NDFrame完全为空，则返回为True; 如果任何轴的长度为0。</a:t>
                      </a:r>
                      <a:endParaRPr lang="en-US" altLang="en-US" sz="2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6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ndim</a:t>
                      </a:r>
                      <a:endParaRPr lang="en-US" altLang="en-US" sz="2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轴/数组维度大小。</a:t>
                      </a:r>
                      <a:endParaRPr lang="en-US" altLang="en-US" sz="2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1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shape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返回表示DataFrame的维度的元组。</a:t>
                      </a:r>
                      <a:endParaRPr lang="en-US" altLang="en-US" sz="2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6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US" altLang="en-US" sz="2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NDFrame中的元素数。</a:t>
                      </a:r>
                      <a:endParaRPr lang="en-US" altLang="en-US" sz="2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6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</a:t>
                      </a:r>
                      <a:endParaRPr lang="en-US" altLang="en-US" sz="2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NDFrame的NumPy表示。</a:t>
                      </a:r>
                      <a:endParaRPr lang="en-US" altLang="en-US" sz="2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head()</a:t>
                      </a:r>
                      <a:endParaRPr lang="en-US" altLang="en-US" sz="2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返回开头前n行。</a:t>
                      </a:r>
                      <a:endParaRPr lang="en-US" altLang="en-US" sz="2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6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tail()</a:t>
                      </a:r>
                      <a:endParaRPr lang="en-US" altLang="en-US" sz="2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返回最后n行。</a:t>
                      </a:r>
                      <a:endParaRPr lang="en-US" altLang="en-US" sz="2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对角圆角矩形 8"/>
          <p:cNvSpPr/>
          <p:nvPr/>
        </p:nvSpPr>
        <p:spPr>
          <a:xfrm>
            <a:off x="4870450" y="301783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5181600" y="1658779"/>
            <a:ext cx="394017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数据结构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220" name="TextBox 10"/>
          <p:cNvSpPr txBox="1">
            <a:spLocks noChangeArrowheads="1"/>
          </p:cNvSpPr>
          <p:nvPr/>
        </p:nvSpPr>
        <p:spPr bwMode="auto">
          <a:xfrm>
            <a:off x="5181600" y="2412843"/>
            <a:ext cx="460692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基本功能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5182870" y="3126899"/>
            <a:ext cx="394017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</a:t>
            </a:r>
            <a:r>
              <a: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索引操作及高级索引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0"/>
          <p:cNvSpPr txBox="1">
            <a:spLocks noChangeArrowheads="1"/>
          </p:cNvSpPr>
          <p:nvPr/>
        </p:nvSpPr>
        <p:spPr bwMode="auto">
          <a:xfrm>
            <a:off x="5182870" y="3880963"/>
            <a:ext cx="460692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读写数据操作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184140" y="4581049"/>
            <a:ext cx="394017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常用函数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5184140" y="5335113"/>
            <a:ext cx="460692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统计计算与描述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索引操作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338" name="矩形 2"/>
          <p:cNvSpPr>
            <a:spLocks noChangeArrowheads="1"/>
          </p:cNvSpPr>
          <p:nvPr/>
        </p:nvSpPr>
        <p:spPr bwMode="auto">
          <a:xfrm>
            <a:off x="577850" y="1320800"/>
            <a:ext cx="11338847" cy="252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如果使用的是</a:t>
            </a:r>
            <a:r>
              <a:rPr lang="zh-CN" altLang="zh-CN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位置索引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进行切片，则切片结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果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</a:t>
            </a:r>
            <a:r>
              <a:rPr lang="zh-CN" altLang="zh-CN" sz="4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</a:t>
            </a:r>
            <a:r>
              <a:rPr lang="zh-CN" altLang="zh-CN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包含结束位置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；如果使用</a:t>
            </a:r>
            <a:r>
              <a:rPr lang="zh-CN" altLang="zh-CN" sz="4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索引名称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进行切片，则切片结果是</a:t>
            </a:r>
            <a:r>
              <a:rPr lang="zh-CN" altLang="zh-CN" sz="4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包含结束位置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494915" y="4419600"/>
            <a:ext cx="742251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ser_obj[2: 4]           # </a:t>
            </a:r>
            <a:r>
              <a:rPr lang="zh-CN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使用位置索引进行切片</a:t>
            </a:r>
            <a:endParaRPr lang="en-US" altLang="zh-C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ser_obj['c': 'e']      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# </a:t>
            </a:r>
            <a:r>
              <a:rPr lang="zh-CN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使用索引名称进行切片</a:t>
            </a:r>
            <a:endParaRPr lang="zh-CN" altLang="zh-C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8800" y="4173855"/>
            <a:ext cx="8613140" cy="147701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索引操作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338" name="矩形 2"/>
          <p:cNvSpPr>
            <a:spLocks noChangeArrowheads="1"/>
          </p:cNvSpPr>
          <p:nvPr/>
        </p:nvSpPr>
        <p:spPr bwMode="auto">
          <a:xfrm>
            <a:off x="577850" y="1320800"/>
            <a:ext cx="11338847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如果希望获取的是不连续的数据，则可以通过不连续索引来实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408874" y="3501970"/>
            <a:ext cx="567679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通过不连续位置索引获取数据集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ser_obj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[[0, 2, 4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]]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通过不连续索引名称获取数据集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ser_obj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[['a', 'c', 'd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']]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8799" y="3315230"/>
            <a:ext cx="8613059" cy="213851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索引操作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338" name="矩形 2"/>
          <p:cNvSpPr>
            <a:spLocks noChangeArrowheads="1"/>
          </p:cNvSpPr>
          <p:nvPr/>
        </p:nvSpPr>
        <p:spPr bwMode="auto">
          <a:xfrm>
            <a:off x="577850" y="1320800"/>
            <a:ext cx="1133884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布尔型索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引同样适用于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，具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体的用法跟数组的用法一样，将布尔型的数组索引作为模板筛选数据，返回与模板中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位置对应的元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素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108423" y="4055035"/>
            <a:ext cx="405381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创建布尔型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象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ser_bool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ser_obj &gt;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获取结果为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ser_obj[ser_bool]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8799" y="3868295"/>
            <a:ext cx="8613059" cy="213851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索引操作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338" name="矩形 2"/>
          <p:cNvSpPr>
            <a:spLocks noChangeArrowheads="1"/>
          </p:cNvSpPr>
          <p:nvPr/>
        </p:nvSpPr>
        <p:spPr bwMode="auto">
          <a:xfrm>
            <a:off x="577851" y="1320800"/>
            <a:ext cx="5906308" cy="468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zh-CN" sz="4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结构既包含行索引，也包含列索引。其中，行索引是通过</a:t>
            </a:r>
            <a:r>
              <a:rPr lang="en-US" altLang="zh-CN" sz="4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zh-CN" sz="4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属性进行获取的，列索引是通过</a:t>
            </a:r>
            <a:r>
              <a:rPr lang="en-US" altLang="zh-CN" sz="4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columns</a:t>
            </a:r>
            <a:r>
              <a:rPr lang="zh-CN" altLang="zh-CN" sz="4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属性进行获取</a:t>
            </a:r>
            <a:r>
              <a:rPr lang="zh-CN" altLang="zh-CN" sz="4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4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4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1"/>
          <a:stretch>
            <a:fillRect/>
          </a:stretch>
        </p:blipFill>
        <p:spPr>
          <a:xfrm>
            <a:off x="6838119" y="1785602"/>
            <a:ext cx="4857351" cy="3992512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索引操作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338" name="矩形 2"/>
          <p:cNvSpPr>
            <a:spLocks noChangeArrowheads="1"/>
          </p:cNvSpPr>
          <p:nvPr/>
        </p:nvSpPr>
        <p:spPr bwMode="auto">
          <a:xfrm>
            <a:off x="577850" y="1141672"/>
            <a:ext cx="1133884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虽然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操作索引能够满足基本数据查看请求，但是仍然不够灵活。为此，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库中提供了操作索引的方法来访问数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，具体包括：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99"/>
          <p:cNvSpPr txBox="1">
            <a:spLocks noChangeArrowheads="1"/>
          </p:cNvSpPr>
          <p:nvPr/>
        </p:nvSpPr>
        <p:spPr bwMode="auto">
          <a:xfrm>
            <a:off x="1637070" y="3449996"/>
            <a:ext cx="9129253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loc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基于标签索引（索引名</a:t>
            </a:r>
            <a:r>
              <a:rPr lang="zh-CN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称）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用于</a:t>
            </a:r>
            <a:r>
              <a:rPr lang="zh-CN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按标签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选取数据。当执行切片操作时，既包含起始索引，也包含结束索引。</a:t>
            </a:r>
            <a:endParaRPr lang="zh-CN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iloc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：基于</a:t>
            </a:r>
            <a:r>
              <a:rPr lang="zh-CN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位置索引（整数索</a:t>
            </a:r>
            <a:r>
              <a:rPr lang="zh-CN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引）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用于</a:t>
            </a:r>
            <a:r>
              <a:rPr lang="zh-CN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按位置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选取数据。当执行切片操作时，只包含起始索引，不包含结束索引。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5181600" y="1658779"/>
            <a:ext cx="394017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数据结构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220" name="TextBox 10"/>
          <p:cNvSpPr txBox="1">
            <a:spLocks noChangeArrowheads="1"/>
          </p:cNvSpPr>
          <p:nvPr/>
        </p:nvSpPr>
        <p:spPr bwMode="auto">
          <a:xfrm>
            <a:off x="5181600" y="2412843"/>
            <a:ext cx="460692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基本功能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5182870" y="3126899"/>
            <a:ext cx="394017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索引操作及高级索引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TextBox 10"/>
          <p:cNvSpPr txBox="1">
            <a:spLocks noChangeArrowheads="1"/>
          </p:cNvSpPr>
          <p:nvPr/>
        </p:nvSpPr>
        <p:spPr bwMode="auto">
          <a:xfrm>
            <a:off x="5182870" y="3880963"/>
            <a:ext cx="460692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读写数据操作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5184140" y="4581049"/>
            <a:ext cx="394017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常用函数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5184140" y="5335113"/>
            <a:ext cx="460692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统计计算与描述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索引操作  loc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077686" y="1959429"/>
            <a:ext cx="1845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DataFrame</a:t>
            </a:r>
            <a:endParaRPr lang="zh-CN" altLang="en-US" sz="2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2815" y="1992086"/>
            <a:ext cx="295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 smtClean="0">
                <a:solidFill>
                  <a:srgbClr val="3C5A9A"/>
                </a:solidFill>
                <a:latin typeface="+mn-ea"/>
                <a:ea typeface="+mn-ea"/>
              </a:rPr>
              <a:t>多维序列索引方式</a:t>
            </a:r>
            <a:r>
              <a:rPr lang="zh-CN" altLang="en-US" sz="2200" dirty="0" smtClean="0">
                <a:solidFill>
                  <a:srgbClr val="3C5A9A"/>
                </a:solidFill>
                <a:latin typeface="+mn-ea"/>
                <a:ea typeface="+mn-ea"/>
              </a:rPr>
              <a:t>：</a:t>
            </a:r>
            <a:endParaRPr lang="zh-CN" altLang="en-US" sz="2200" dirty="0">
              <a:solidFill>
                <a:srgbClr val="3C5A9A"/>
              </a:solidFill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71176" y="2787134"/>
            <a:ext cx="2138727" cy="461665"/>
          </a:xfrm>
          <a:prstGeom prst="rect">
            <a:avLst/>
          </a:prstGeom>
        </p:spPr>
        <p:txBody>
          <a:bodyPr wrap="none">
            <a:spAutoFit/>
          </a:bodyPr>
          <a:p>
            <a:pPr>
              <a:buFont typeface="Arial" panose="020B0704020202020204" pitchFamily="34" charset="0"/>
              <a:buChar char="•"/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通过标签选择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08385" y="3582335"/>
            <a:ext cx="4820285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b="1" dirty="0" smtClean="0">
                <a:latin typeface="+mn-ea"/>
                <a:ea typeface="+mn-ea"/>
              </a:rPr>
              <a:t>loc</a:t>
            </a:r>
            <a:r>
              <a:rPr lang="zh-CN" altLang="en-US" dirty="0" smtClean="0">
                <a:latin typeface="+mn-ea"/>
                <a:ea typeface="+mn-ea"/>
              </a:rPr>
              <a:t>：通过行和列的索引来访问数据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00605" y="5244465"/>
            <a:ext cx="2084070" cy="47053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0910" y="1453515"/>
            <a:ext cx="3129280" cy="1795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08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34530" y="4057650"/>
            <a:ext cx="3736975" cy="179959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</p:pic>
      <p:sp>
        <p:nvSpPr>
          <p:cNvPr id="16" name="下箭头 15"/>
          <p:cNvSpPr/>
          <p:nvPr/>
        </p:nvSpPr>
        <p:spPr>
          <a:xfrm>
            <a:off x="8608695" y="3394710"/>
            <a:ext cx="473710" cy="471170"/>
          </a:xfrm>
          <a:prstGeom prst="downArrow">
            <a:avLst/>
          </a:prstGeom>
          <a:solidFill>
            <a:srgbClr val="006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370773" y="4413550"/>
            <a:ext cx="47548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dirty="0" smtClean="0">
                <a:latin typeface="+mn-ea"/>
                <a:ea typeface="+mn-ea"/>
              </a:rPr>
              <a:t>1.</a:t>
            </a:r>
            <a:r>
              <a:rPr lang="zh-CN" altLang="en-US" dirty="0" smtClean="0">
                <a:latin typeface="+mn-ea"/>
                <a:ea typeface="+mn-ea"/>
              </a:rPr>
              <a:t>使用标签来获取一个交叉的区域</a:t>
            </a:r>
            <a:endParaRPr lang="zh-CN" altLang="en-US" dirty="0">
              <a:latin typeface="+mn-ea"/>
              <a:ea typeface="+mn-ea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索引操作  loc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7686" y="1470479"/>
            <a:ext cx="1845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DataFrame</a:t>
            </a:r>
            <a:endParaRPr lang="zh-CN" altLang="en-US" sz="2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93625" y="2314512"/>
            <a:ext cx="5136515" cy="49149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600" dirty="0" smtClean="0">
                <a:latin typeface="+mn-ea"/>
                <a:ea typeface="+mn-ea"/>
              </a:rPr>
              <a:t>2.</a:t>
            </a:r>
            <a:r>
              <a:rPr lang="zh-CN" altLang="en-US" sz="2600" dirty="0" smtClean="0">
                <a:latin typeface="+mn-ea"/>
                <a:ea typeface="+mn-ea"/>
              </a:rPr>
              <a:t>通过标签来在多个轴上进行选择</a:t>
            </a:r>
            <a:endParaRPr lang="zh-CN" altLang="en-US" sz="2600" dirty="0">
              <a:latin typeface="+mn-ea"/>
              <a:ea typeface="+mn-ea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599680" y="1802130"/>
            <a:ext cx="312166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6145" y="3101340"/>
            <a:ext cx="4170680" cy="49149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27035" y="4241165"/>
            <a:ext cx="1971040" cy="207518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</p:pic>
      <p:sp>
        <p:nvSpPr>
          <p:cNvPr id="14" name="下箭头 13"/>
          <p:cNvSpPr/>
          <p:nvPr/>
        </p:nvSpPr>
        <p:spPr>
          <a:xfrm>
            <a:off x="8996408" y="3715748"/>
            <a:ext cx="359228" cy="424543"/>
          </a:xfrm>
          <a:prstGeom prst="downArrow">
            <a:avLst/>
          </a:prstGeom>
          <a:solidFill>
            <a:srgbClr val="006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599680" y="2090420"/>
            <a:ext cx="522605" cy="1557655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295005" y="1731645"/>
            <a:ext cx="1061085" cy="49149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rot="5400000">
            <a:off x="3388180" y="3666671"/>
            <a:ext cx="571499" cy="3918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135971" y="3648437"/>
            <a:ext cx="334010" cy="4508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69673" y="4246336"/>
            <a:ext cx="1894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左</a:t>
            </a:r>
            <a:r>
              <a:rPr lang="en-US" altLang="zh-CN" sz="2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:</a:t>
            </a:r>
            <a:r>
              <a:rPr lang="zh-CN" altLang="en-US" sz="2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行的获取</a:t>
            </a:r>
            <a:endParaRPr lang="zh-CN" altLang="en-US" sz="2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42758" y="4251779"/>
            <a:ext cx="1894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右</a:t>
            </a:r>
            <a:r>
              <a:rPr lang="en-US" altLang="zh-CN" sz="2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:</a:t>
            </a:r>
            <a:r>
              <a:rPr lang="zh-CN" altLang="en-US" sz="2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列的获取</a:t>
            </a:r>
            <a:endParaRPr lang="zh-CN" altLang="en-US" sz="2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16" grpId="0" animBg="1"/>
      <p:bldP spid="18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索引操作  loc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7686" y="1959429"/>
            <a:ext cx="1845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DataFrame</a:t>
            </a:r>
            <a:endParaRPr lang="zh-CN" altLang="en-US" sz="2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93625" y="2803462"/>
            <a:ext cx="1834515" cy="49149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600" dirty="0" smtClean="0">
                <a:latin typeface="+mn-ea"/>
                <a:ea typeface="+mn-ea"/>
              </a:rPr>
              <a:t>3.</a:t>
            </a:r>
            <a:r>
              <a:rPr lang="zh-CN" altLang="en-US" sz="2600" dirty="0" smtClean="0">
                <a:latin typeface="+mn-ea"/>
                <a:ea typeface="+mn-ea"/>
              </a:rPr>
              <a:t>标签切片</a:t>
            </a:r>
            <a:endParaRPr lang="zh-CN" altLang="en-US" sz="2600" dirty="0">
              <a:latin typeface="+mn-ea"/>
              <a:ea typeface="+mn-ea"/>
            </a:endParaRPr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56671" y="3731759"/>
            <a:ext cx="4692707" cy="43202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2485" y="4953000"/>
            <a:ext cx="1834515" cy="1524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</p:pic>
      <p:sp>
        <p:nvSpPr>
          <p:cNvPr id="13" name="下箭头 12"/>
          <p:cNvSpPr/>
          <p:nvPr/>
        </p:nvSpPr>
        <p:spPr>
          <a:xfrm>
            <a:off x="9088120" y="4235450"/>
            <a:ext cx="473710" cy="492125"/>
          </a:xfrm>
          <a:prstGeom prst="downArrow">
            <a:avLst/>
          </a:prstGeom>
          <a:solidFill>
            <a:srgbClr val="006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7155" y="1994535"/>
            <a:ext cx="3215640" cy="1948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椭圆 13"/>
          <p:cNvSpPr/>
          <p:nvPr/>
        </p:nvSpPr>
        <p:spPr>
          <a:xfrm>
            <a:off x="7663815" y="2707005"/>
            <a:ext cx="409575" cy="45339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670800" y="3496310"/>
            <a:ext cx="409575" cy="45339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392160" y="1972310"/>
            <a:ext cx="409575" cy="45339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757410" y="1972310"/>
            <a:ext cx="409575" cy="45339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索引操作  iloc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1486" y="1540329"/>
            <a:ext cx="1845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DataFrame</a:t>
            </a:r>
            <a:endParaRPr lang="zh-CN" altLang="en-US" sz="2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84436" y="2231509"/>
            <a:ext cx="2279650" cy="491490"/>
          </a:xfrm>
          <a:prstGeom prst="rect">
            <a:avLst/>
          </a:prstGeom>
        </p:spPr>
        <p:txBody>
          <a:bodyPr wrap="none">
            <a:spAutoFit/>
          </a:bodyPr>
          <a:p>
            <a:pPr>
              <a:buFont typeface="Arial" panose="020B0704020202020204" pitchFamily="34" charset="0"/>
              <a:buChar char="•"/>
            </a:pPr>
            <a:r>
              <a:rPr lang="zh-CN" altLang="en-US" sz="2600" dirty="0" smtClean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通过位置选择</a:t>
            </a:r>
            <a:endParaRPr lang="zh-CN" altLang="en-US" sz="2600" dirty="0">
              <a:solidFill>
                <a:schemeClr val="accent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4010" y="2855260"/>
            <a:ext cx="5297805" cy="49149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600" b="1" dirty="0" err="1" smtClean="0">
                <a:latin typeface="+mn-ea"/>
                <a:ea typeface="+mn-ea"/>
              </a:rPr>
              <a:t>iloc</a:t>
            </a:r>
            <a:r>
              <a:rPr lang="zh-CN" altLang="en-US" sz="2600" dirty="0" smtClean="0">
                <a:latin typeface="+mn-ea"/>
                <a:ea typeface="+mn-ea"/>
              </a:rPr>
              <a:t>：通过行和列的下标来访问数据</a:t>
            </a:r>
            <a:endParaRPr lang="zh-CN" altLang="en-US" sz="2600" dirty="0">
              <a:latin typeface="+mn-ea"/>
              <a:ea typeface="+mn-ea"/>
            </a:endParaRPr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75410" y="4610735"/>
            <a:ext cx="3096260" cy="7061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3" name="矩形 12"/>
          <p:cNvSpPr/>
          <p:nvPr/>
        </p:nvSpPr>
        <p:spPr>
          <a:xfrm>
            <a:off x="793444" y="3524642"/>
            <a:ext cx="65836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dirty="0" smtClean="0">
                <a:latin typeface="+mn-ea"/>
                <a:ea typeface="+mn-ea"/>
              </a:rPr>
              <a:t>1</a:t>
            </a:r>
            <a:r>
              <a:rPr lang="zh-CN" altLang="en-US" dirty="0" smtClean="0">
                <a:latin typeface="+mn-ea"/>
                <a:ea typeface="+mn-ea"/>
              </a:rPr>
              <a:t>、 通过传递数值进行位置选择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（选择的是行）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90155" y="1546225"/>
            <a:ext cx="3205480" cy="183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8425" y="4229735"/>
            <a:ext cx="3712845" cy="18110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</p:pic>
      <p:sp>
        <p:nvSpPr>
          <p:cNvPr id="16" name="椭圆 15"/>
          <p:cNvSpPr/>
          <p:nvPr/>
        </p:nvSpPr>
        <p:spPr>
          <a:xfrm>
            <a:off x="7412355" y="2977515"/>
            <a:ext cx="3462655" cy="53911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索引操作  iloc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7686" y="1959429"/>
            <a:ext cx="1845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DataFrame</a:t>
            </a:r>
            <a:endParaRPr lang="zh-CN" altLang="en-US" sz="2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066915" y="1754505"/>
            <a:ext cx="3630295" cy="208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矩形 14"/>
          <p:cNvSpPr/>
          <p:nvPr/>
        </p:nvSpPr>
        <p:spPr>
          <a:xfrm>
            <a:off x="1646905" y="2721820"/>
            <a:ext cx="3484880" cy="49149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600" dirty="0" smtClean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zh-CN" altLang="en-US" sz="2600" dirty="0" smtClean="0">
                <a:solidFill>
                  <a:srgbClr val="000000"/>
                </a:solidFill>
                <a:latin typeface="+mn-ea"/>
                <a:ea typeface="+mn-ea"/>
              </a:rPr>
              <a:t>、 通过数值进行切片</a:t>
            </a:r>
            <a:endParaRPr lang="zh-CN" altLang="en-US" sz="2600" dirty="0">
              <a:latin typeface="+mn-ea"/>
              <a:ea typeface="+mn-ea"/>
            </a:endParaRPr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8850" y="3932555"/>
            <a:ext cx="4505960" cy="60388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74000" y="4795520"/>
            <a:ext cx="2215515" cy="15335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</p:pic>
      <p:sp>
        <p:nvSpPr>
          <p:cNvPr id="18" name="椭圆 17"/>
          <p:cNvSpPr/>
          <p:nvPr/>
        </p:nvSpPr>
        <p:spPr>
          <a:xfrm>
            <a:off x="7066915" y="2504440"/>
            <a:ext cx="382270" cy="8655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874000" y="1645285"/>
            <a:ext cx="1112520" cy="60388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>
            <p:custDataLst>
              <p:tags r:id="rId4"/>
            </p:custDataLst>
          </p:nvPr>
        </p:nvSpPr>
        <p:spPr>
          <a:xfrm>
            <a:off x="8801009" y="4014198"/>
            <a:ext cx="522515" cy="60415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8" grpId="0" animBg="1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索引操作  iloc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7686" y="1959429"/>
            <a:ext cx="1845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DataFrame</a:t>
            </a:r>
            <a:endParaRPr lang="zh-CN" altLang="en-US" sz="2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400925" y="1946275"/>
            <a:ext cx="3296285" cy="189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矩形 14"/>
          <p:cNvSpPr/>
          <p:nvPr/>
        </p:nvSpPr>
        <p:spPr>
          <a:xfrm>
            <a:off x="1241140" y="2705310"/>
            <a:ext cx="4475480" cy="49149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600" dirty="0" smtClean="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r>
              <a:rPr lang="zh-CN" altLang="en-US" sz="2600" dirty="0" smtClean="0">
                <a:solidFill>
                  <a:srgbClr val="000000"/>
                </a:solidFill>
                <a:latin typeface="+mn-ea"/>
                <a:ea typeface="+mn-ea"/>
              </a:rPr>
              <a:t>、 通过指定一个位置的列表</a:t>
            </a:r>
            <a:endParaRPr lang="zh-CN" altLang="en-US" sz="2600" dirty="0">
              <a:latin typeface="+mn-ea"/>
              <a:ea typeface="+mn-ea"/>
            </a:endParaRPr>
          </a:p>
        </p:txBody>
      </p:sp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940" y="4795520"/>
            <a:ext cx="2099945" cy="167449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</p:pic>
      <p:sp>
        <p:nvSpPr>
          <p:cNvPr id="20" name="下箭头 19"/>
          <p:cNvSpPr/>
          <p:nvPr/>
        </p:nvSpPr>
        <p:spPr>
          <a:xfrm>
            <a:off x="8801009" y="4014198"/>
            <a:ext cx="522515" cy="60415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400925" y="2362381"/>
            <a:ext cx="375557" cy="3429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400653" y="2715713"/>
            <a:ext cx="375557" cy="3429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400653" y="3494495"/>
            <a:ext cx="375557" cy="3429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510395" y="1959700"/>
            <a:ext cx="375557" cy="3429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0248900" y="1946274"/>
            <a:ext cx="375557" cy="3429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59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7595" y="3837305"/>
            <a:ext cx="4802505" cy="4254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1" grpId="0" animBg="1"/>
      <p:bldP spid="25" grpId="0" animBg="1"/>
      <p:bldP spid="24" grpId="0" animBg="1"/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索引操作  iloc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7686" y="1959429"/>
            <a:ext cx="1845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DataFrame</a:t>
            </a:r>
            <a:endParaRPr lang="zh-CN" altLang="en-US" sz="2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171055" y="1905000"/>
            <a:ext cx="3526155" cy="2023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矩形 14"/>
          <p:cNvSpPr/>
          <p:nvPr/>
        </p:nvSpPr>
        <p:spPr>
          <a:xfrm>
            <a:off x="1646905" y="2721820"/>
            <a:ext cx="2408032" cy="430887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200" dirty="0" smtClean="0">
                <a:solidFill>
                  <a:srgbClr val="000000"/>
                </a:solidFill>
                <a:latin typeface="+mn-ea"/>
                <a:ea typeface="+mn-ea"/>
              </a:rPr>
              <a:t>4</a:t>
            </a:r>
            <a:r>
              <a:rPr lang="zh-CN" altLang="en-US" sz="2200" dirty="0" smtClean="0">
                <a:solidFill>
                  <a:srgbClr val="000000"/>
                </a:solidFill>
                <a:latin typeface="+mn-ea"/>
                <a:ea typeface="+mn-ea"/>
              </a:rPr>
              <a:t>、 对行进行切片</a:t>
            </a:r>
            <a:endParaRPr lang="zh-CN" altLang="en-US" sz="2200" dirty="0">
              <a:latin typeface="+mn-ea"/>
              <a:ea typeface="+mn-ea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8665754" y="4059918"/>
            <a:ext cx="522515" cy="60415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2505" y="5069205"/>
            <a:ext cx="3354705" cy="129984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</p:pic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3560" y="3837305"/>
            <a:ext cx="3299460" cy="44640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22" name="直接连接符 21"/>
          <p:cNvCxnSpPr/>
          <p:nvPr/>
        </p:nvCxnSpPr>
        <p:spPr>
          <a:xfrm>
            <a:off x="6868432" y="2719434"/>
            <a:ext cx="401193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974931" y="3550649"/>
            <a:ext cx="390525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索引操作 iloc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7686" y="1959429"/>
            <a:ext cx="1845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DataFrame</a:t>
            </a:r>
            <a:endParaRPr lang="zh-CN" altLang="en-US" sz="2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011035" y="1741805"/>
            <a:ext cx="3043555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矩形 14"/>
          <p:cNvSpPr/>
          <p:nvPr/>
        </p:nvSpPr>
        <p:spPr>
          <a:xfrm>
            <a:off x="1646905" y="2721820"/>
            <a:ext cx="2408032" cy="430887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200" dirty="0" smtClean="0">
                <a:solidFill>
                  <a:srgbClr val="000000"/>
                </a:solidFill>
                <a:latin typeface="+mn-ea"/>
                <a:ea typeface="+mn-ea"/>
              </a:rPr>
              <a:t>5</a:t>
            </a:r>
            <a:r>
              <a:rPr lang="zh-CN" altLang="en-US" sz="2200" dirty="0" smtClean="0">
                <a:solidFill>
                  <a:srgbClr val="000000"/>
                </a:solidFill>
                <a:latin typeface="+mn-ea"/>
                <a:ea typeface="+mn-ea"/>
              </a:rPr>
              <a:t>、 对列进行切片</a:t>
            </a:r>
            <a:endParaRPr lang="zh-CN" altLang="en-US" sz="2200" dirty="0">
              <a:latin typeface="+mn-ea"/>
              <a:ea typeface="+mn-ea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8195854" y="3847193"/>
            <a:ext cx="522515" cy="60415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780" y="3865245"/>
            <a:ext cx="3331210" cy="45021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53605" y="4591050"/>
            <a:ext cx="2407285" cy="17462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</p:pic>
      <p:cxnSp>
        <p:nvCxnSpPr>
          <p:cNvPr id="13" name="直接连接符 12"/>
          <p:cNvCxnSpPr/>
          <p:nvPr/>
        </p:nvCxnSpPr>
        <p:spPr>
          <a:xfrm>
            <a:off x="8195832" y="1420291"/>
            <a:ext cx="0" cy="2228215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对角圆角矩形 8"/>
          <p:cNvSpPr/>
          <p:nvPr/>
        </p:nvSpPr>
        <p:spPr>
          <a:xfrm>
            <a:off x="4870450" y="377221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5181600" y="1658779"/>
            <a:ext cx="394017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数据结构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220" name="TextBox 10"/>
          <p:cNvSpPr txBox="1">
            <a:spLocks noChangeArrowheads="1"/>
          </p:cNvSpPr>
          <p:nvPr/>
        </p:nvSpPr>
        <p:spPr bwMode="auto">
          <a:xfrm>
            <a:off x="5181600" y="2412843"/>
            <a:ext cx="460692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基本功能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5182870" y="3126899"/>
            <a:ext cx="394017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索引操作及高级索引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TextBox 10"/>
          <p:cNvSpPr txBox="1">
            <a:spLocks noChangeArrowheads="1"/>
          </p:cNvSpPr>
          <p:nvPr/>
        </p:nvSpPr>
        <p:spPr bwMode="auto">
          <a:xfrm>
            <a:off x="5182870" y="3880963"/>
            <a:ext cx="460692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</a:t>
            </a:r>
            <a:r>
              <a: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读写数据操作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184140" y="4581049"/>
            <a:ext cx="394017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常用函数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5184140" y="5335113"/>
            <a:ext cx="460692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统计计算与描述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494915" y="262889"/>
            <a:ext cx="640588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读写文本文件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3970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析时，通常不会将需要分析的数据直接写入到程序中，这样不仅造成程序代码臃肿，而且可用率很低。常用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法是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待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析的数据存储到本地中，之后再对存储文件进行读取。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55153" y="4822722"/>
            <a:ext cx="2079523" cy="1268361"/>
          </a:xfrm>
          <a:prstGeom prst="rect">
            <a:avLst/>
          </a:prstGeom>
          <a:noFill/>
          <a:ln w="25400">
            <a:solidFill>
              <a:srgbClr val="1352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文</a:t>
            </a:r>
            <a:r>
              <a:rPr lang="zh-CN" altLang="en-US" sz="3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本文件</a:t>
            </a:r>
            <a:endParaRPr lang="zh-CN" altLang="en-US" sz="32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85366" y="4822723"/>
            <a:ext cx="2079523" cy="1268361"/>
          </a:xfrm>
          <a:prstGeom prst="rect">
            <a:avLst/>
          </a:prstGeom>
          <a:noFill/>
          <a:ln w="25400">
            <a:solidFill>
              <a:srgbClr val="1352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Excel</a:t>
            </a:r>
            <a:r>
              <a:rPr lang="zh-CN" altLang="en-US" sz="3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文件</a:t>
            </a:r>
            <a:endParaRPr lang="zh-CN" altLang="en-US" sz="32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15579" y="4822723"/>
            <a:ext cx="2079523" cy="1268361"/>
          </a:xfrm>
          <a:prstGeom prst="rect">
            <a:avLst/>
          </a:prstGeom>
          <a:noFill/>
          <a:ln w="25400">
            <a:solidFill>
              <a:srgbClr val="1352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HTML</a:t>
            </a:r>
            <a:r>
              <a:rPr lang="zh-CN" altLang="en-US" sz="3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文件</a:t>
            </a:r>
            <a:endParaRPr lang="zh-CN" altLang="en-US" sz="32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45793" y="4822723"/>
            <a:ext cx="2079523" cy="1268361"/>
          </a:xfrm>
          <a:prstGeom prst="rect">
            <a:avLst/>
          </a:prstGeom>
          <a:noFill/>
          <a:ln w="25400">
            <a:solidFill>
              <a:srgbClr val="1352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数据库</a:t>
            </a:r>
            <a:endParaRPr lang="zh-CN" altLang="en-US" sz="32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对角圆角矩形 8"/>
          <p:cNvSpPr/>
          <p:nvPr/>
        </p:nvSpPr>
        <p:spPr>
          <a:xfrm>
            <a:off x="4870450" y="155098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5181600" y="1658779"/>
            <a:ext cx="394017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数据结构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220" name="TextBox 10"/>
          <p:cNvSpPr txBox="1">
            <a:spLocks noChangeArrowheads="1"/>
          </p:cNvSpPr>
          <p:nvPr/>
        </p:nvSpPr>
        <p:spPr bwMode="auto">
          <a:xfrm>
            <a:off x="5181600" y="2412843"/>
            <a:ext cx="460692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基本功能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5182870" y="3126899"/>
            <a:ext cx="394017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索引操作及高级索引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TextBox 10"/>
          <p:cNvSpPr txBox="1">
            <a:spLocks noChangeArrowheads="1"/>
          </p:cNvSpPr>
          <p:nvPr/>
        </p:nvSpPr>
        <p:spPr bwMode="auto">
          <a:xfrm>
            <a:off x="5182870" y="3880963"/>
            <a:ext cx="460692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读写数据操作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184140" y="4581049"/>
            <a:ext cx="394017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常用函数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5184140" y="5335113"/>
            <a:ext cx="460692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统计计算与描述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494915" y="262889"/>
            <a:ext cx="640588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读写文本文件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3970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文件是一种纯文本文件，可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以使用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任何文本编辑器进行编辑，它支持追加模式，节省内存开销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Picture 2" descr="https://timgsa.baidu.com/timg?image&amp;quality=80&amp;size=b9999_10000&amp;sec=1542345812379&amp;di=f6959d4065c881fd6efdd7c13bdc437a&amp;imgtype=0&amp;src=http%3A%2F%2Fimgsrc.baidu.com%2Fimgad%2Fpic%2Fitem%2F8435e5dde71190ef873429e5c51b9d16fdfa6039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64" b="21700"/>
          <a:stretch>
            <a:fillRect/>
          </a:stretch>
        </p:blipFill>
        <p:spPr bwMode="auto">
          <a:xfrm>
            <a:off x="4656850" y="3531584"/>
            <a:ext cx="2833847" cy="279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494915" y="262889"/>
            <a:ext cx="640588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读写文本文件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3970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to_csv()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方法的功能是将数据写入到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22"/>
          <p:cNvSpPr txBox="1">
            <a:spLocks noChangeArrowheads="1"/>
          </p:cNvSpPr>
          <p:nvPr/>
        </p:nvSpPr>
        <p:spPr bwMode="auto">
          <a:xfrm>
            <a:off x="1710154" y="3395208"/>
            <a:ext cx="8732362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to_csv(path_or_buf=None,sep=',',na_rep='',</a:t>
            </a:r>
            <a:r>
              <a:rPr lang="en-US" altLang="zh-CN" dirty="0" smtClean="0">
                <a:latin typeface="Times New Roman" panose="02020603050405020304" pitchFamily="18" charset="0"/>
              </a:rPr>
              <a:t>float_format=None,columns=None,header=True</a:t>
            </a:r>
            <a:r>
              <a:rPr lang="en-US" altLang="zh-CN" dirty="0">
                <a:latin typeface="Times New Roman" panose="02020603050405020304" pitchFamily="18" charset="0"/>
              </a:rPr>
              <a:t>, index=True, index_label=None, mode=</a:t>
            </a:r>
            <a:r>
              <a:rPr lang="en-US" altLang="zh-CN" dirty="0" smtClean="0">
                <a:latin typeface="Times New Roman" panose="02020603050405020304" pitchFamily="18" charset="0"/>
              </a:rPr>
              <a:t>'w‘,</a:t>
            </a:r>
            <a:r>
              <a:rPr lang="en-US" altLang="zh-CN" dirty="0">
                <a:latin typeface="Times New Roman" panose="02020603050405020304" pitchFamily="18" charset="0"/>
              </a:rPr>
              <a:t> ...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7355" y="3094653"/>
            <a:ext cx="9497961" cy="15658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1327354" y="4734232"/>
            <a:ext cx="949796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path_or_buf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：文件路径。</a:t>
            </a:r>
            <a:endParaRPr lang="zh-CN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：默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认为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True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设为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False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，则将不会显示索引。</a:t>
            </a:r>
            <a:endParaRPr lang="zh-CN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sep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：分隔符，默认用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隔开。</a:t>
            </a:r>
            <a:endParaRPr lang="zh-CN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494915" y="262889"/>
            <a:ext cx="640588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读写文本文件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3970" name="矩形 2"/>
          <p:cNvSpPr>
            <a:spLocks noChangeArrowheads="1"/>
          </p:cNvSpPr>
          <p:nvPr/>
        </p:nvSpPr>
        <p:spPr bwMode="auto">
          <a:xfrm>
            <a:off x="577850" y="1129071"/>
            <a:ext cx="10991850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read_csv()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函数的作用是将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文件的数据读取出来，转换成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对象展示。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22"/>
          <p:cNvSpPr txBox="1">
            <a:spLocks noChangeArrowheads="1"/>
          </p:cNvSpPr>
          <p:nvPr/>
        </p:nvSpPr>
        <p:spPr bwMode="auto">
          <a:xfrm>
            <a:off x="1842232" y="3203479"/>
            <a:ext cx="8761858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read_csv(filepath_or_buffer,sep=',', delimiter=None, </a:t>
            </a:r>
            <a:r>
              <a:rPr lang="en-US" altLang="zh-CN" dirty="0" smtClean="0">
                <a:latin typeface="Times New Roman" panose="02020603050405020304" pitchFamily="18" charset="0"/>
              </a:rPr>
              <a:t>header</a:t>
            </a:r>
            <a:r>
              <a:rPr lang="en-US" altLang="zh-CN" dirty="0">
                <a:latin typeface="Times New Roman" panose="02020603050405020304" pitchFamily="18" charset="0"/>
              </a:rPr>
              <a:t>='infer', names=None, index_col=None, usecols=None, </a:t>
            </a:r>
            <a:r>
              <a:rPr lang="en-US" altLang="zh-CN" dirty="0" smtClean="0">
                <a:latin typeface="Times New Roman" panose="02020603050405020304" pitchFamily="18" charset="0"/>
              </a:rPr>
              <a:t>prefix=None, ...)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7355" y="2902924"/>
            <a:ext cx="9497961" cy="15658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1327354" y="4542503"/>
            <a:ext cx="949796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sep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：指定使用的分隔符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，默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认用“，”分隔。</a:t>
            </a:r>
            <a:endParaRPr lang="zh-CN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header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：指定行数用来作为列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名。</a:t>
            </a:r>
            <a:endParaRPr lang="zh-CN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names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：用于结果的列名列表。如果文件不包含标题行，则应该将该参数设置为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None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494915" y="262889"/>
            <a:ext cx="640588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读写文本文件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3970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格式的文件也是比较常见的存储数据的方式，后缀名为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".txt"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，它与上面提到的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文件都属于文本文件。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1327354" y="4159045"/>
            <a:ext cx="949796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pPr marL="457200" indent="-457200">
              <a:buFont typeface="Arial" panose="020B0704020202020204" pitchFamily="34" charset="0"/>
              <a:buChar char="•"/>
            </a:pP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如果希望读取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Text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文件，既可以用前面提到的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read_csv()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函数，也可以使用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read_table()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函数。</a:t>
            </a:r>
            <a:endParaRPr lang="zh-CN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494915" y="262889"/>
            <a:ext cx="640588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读写文本文件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30400" y="2726966"/>
            <a:ext cx="9580563" cy="2724688"/>
          </a:xfrm>
          <a:prstGeom prst="rect">
            <a:avLst/>
          </a:prstGeom>
          <a:noFill/>
          <a:ln w="12700">
            <a:solidFill>
              <a:srgbClr val="1353A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6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797485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2723714" y="3208414"/>
            <a:ext cx="8318397" cy="17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read_csv()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read_table()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函数的区别在于使用的分隔符不同，前者使用“，”作为分隔符，而后者使用“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\t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”作为分隔符。</a:t>
            </a:r>
            <a:endParaRPr lang="zh-CN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494915" y="262889"/>
            <a:ext cx="640588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3970" name="矩形 2"/>
          <p:cNvSpPr>
            <a:spLocks noChangeArrowheads="1"/>
          </p:cNvSpPr>
          <p:nvPr/>
        </p:nvSpPr>
        <p:spPr bwMode="auto">
          <a:xfrm>
            <a:off x="577850" y="1129071"/>
            <a:ext cx="10991850" cy="298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文件也是比较常见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的存储数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据的文件，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它里面均是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以二维表格的形式显示的，可以对数据进行统计、分析等操作。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的文件扩展名有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.xls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.xlsx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两种。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剪去单角的矩形 1"/>
          <p:cNvSpPr/>
          <p:nvPr/>
        </p:nvSpPr>
        <p:spPr>
          <a:xfrm>
            <a:off x="2875937" y="4336024"/>
            <a:ext cx="1651818" cy="2013153"/>
          </a:xfrm>
          <a:prstGeom prst="snip1Rect">
            <a:avLst/>
          </a:prstGeom>
          <a:noFill/>
          <a:ln w="25400">
            <a:solidFill>
              <a:srgbClr val="1352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chemeClr val="tx1"/>
                </a:solidFill>
                <a:latin typeface="Calibri" charset="0"/>
                <a:cs typeface="Times New Roman" panose="02020603050405020304" pitchFamily="18" charset="0"/>
              </a:rPr>
              <a:t>.xls</a:t>
            </a:r>
            <a:endParaRPr lang="zh-CN" altLang="en-US" sz="4000" dirty="0">
              <a:solidFill>
                <a:schemeClr val="tx1"/>
              </a:solidFill>
              <a:latin typeface="Calibri" charset="0"/>
              <a:cs typeface="Times New Roman" panose="02020603050405020304" pitchFamily="18" charset="0"/>
            </a:endParaRPr>
          </a:p>
        </p:txBody>
      </p:sp>
      <p:sp>
        <p:nvSpPr>
          <p:cNvPr id="8" name="剪去单角的矩形 7"/>
          <p:cNvSpPr/>
          <p:nvPr/>
        </p:nvSpPr>
        <p:spPr>
          <a:xfrm>
            <a:off x="7595419" y="4336024"/>
            <a:ext cx="1651818" cy="2013153"/>
          </a:xfrm>
          <a:prstGeom prst="snip1Rect">
            <a:avLst/>
          </a:prstGeom>
          <a:noFill/>
          <a:ln w="25400">
            <a:solidFill>
              <a:srgbClr val="1352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chemeClr val="tx1"/>
                </a:solidFill>
                <a:latin typeface="Calibri" charset="0"/>
                <a:cs typeface="Times New Roman" panose="02020603050405020304" pitchFamily="18" charset="0"/>
              </a:rPr>
              <a:t>.xlsx</a:t>
            </a:r>
            <a:endParaRPr lang="zh-CN" altLang="en-US" sz="4000" dirty="0">
              <a:solidFill>
                <a:schemeClr val="tx1"/>
              </a:solidFill>
              <a:latin typeface="Calibri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494915" y="262889"/>
            <a:ext cx="640588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129071"/>
            <a:ext cx="10991850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to_excel()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方法的功能是将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对象写入到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工作表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22"/>
          <p:cNvSpPr txBox="1">
            <a:spLocks noChangeArrowheads="1"/>
          </p:cNvSpPr>
          <p:nvPr/>
        </p:nvSpPr>
        <p:spPr bwMode="auto">
          <a:xfrm>
            <a:off x="1842232" y="3203479"/>
            <a:ext cx="8761858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to_excel(excel_writer,sheet_name='Sheet1',na_rep='',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float_format=None, columns=None, header=True, </a:t>
            </a:r>
            <a:r>
              <a:rPr lang="en-US" altLang="zh-CN" dirty="0" smtClean="0">
                <a:latin typeface="Times New Roman" panose="02020603050405020304" pitchFamily="18" charset="0"/>
              </a:rPr>
              <a:t>index=True, ...)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27355" y="2902924"/>
            <a:ext cx="9497961" cy="15658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1327354" y="4542503"/>
            <a:ext cx="949796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excel_writer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：表示读取的文件路径。</a:t>
            </a:r>
            <a:endParaRPr lang="zh-CN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sheet_name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：表示工作表的名称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，默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认为“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Sheet1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”。</a:t>
            </a:r>
            <a:endParaRPr lang="zh-CN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na_rep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：表示缺失数据。</a:t>
            </a:r>
            <a:endParaRPr lang="zh-CN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：表示是否写行索引，默认为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True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494915" y="262889"/>
            <a:ext cx="640588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129071"/>
            <a:ext cx="10991850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read_excel()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函数的作用是将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中的数据读取出来，转换成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22"/>
          <p:cNvSpPr txBox="1">
            <a:spLocks noChangeArrowheads="1"/>
          </p:cNvSpPr>
          <p:nvPr/>
        </p:nvSpPr>
        <p:spPr bwMode="auto">
          <a:xfrm>
            <a:off x="1695406" y="3145181"/>
            <a:ext cx="8761858" cy="1081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pandas.read_excel(io,sheet_name=0,header=0,names=None,index_col=None,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**</a:t>
            </a:r>
            <a:r>
              <a:rPr lang="en-US" altLang="zh-CN" sz="2800" dirty="0">
                <a:latin typeface="Times New Roman" panose="02020603050405020304" pitchFamily="18" charset="0"/>
              </a:rPr>
              <a:t>kwds)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27355" y="2902924"/>
            <a:ext cx="9497961" cy="15658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1327354" y="4542503"/>
            <a:ext cx="949796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io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：表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示路径对象。</a:t>
            </a:r>
            <a:endParaRPr lang="zh-CN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sheet_name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：指定要读取的工作表，默认为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header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：用于解析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DataFrame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的列标签。</a:t>
            </a:r>
            <a:endParaRPr lang="zh-CN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names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：要使用的列名称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对角圆角矩形 8"/>
          <p:cNvSpPr/>
          <p:nvPr/>
        </p:nvSpPr>
        <p:spPr>
          <a:xfrm>
            <a:off x="4870450" y="447071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5181600" y="1658779"/>
            <a:ext cx="394017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数据结构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220" name="TextBox 10"/>
          <p:cNvSpPr txBox="1">
            <a:spLocks noChangeArrowheads="1"/>
          </p:cNvSpPr>
          <p:nvPr/>
        </p:nvSpPr>
        <p:spPr bwMode="auto">
          <a:xfrm>
            <a:off x="5181600" y="2412843"/>
            <a:ext cx="460692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基本功能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5182870" y="3126899"/>
            <a:ext cx="394017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索引操作及高级索引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TextBox 10"/>
          <p:cNvSpPr txBox="1">
            <a:spLocks noChangeArrowheads="1"/>
          </p:cNvSpPr>
          <p:nvPr/>
        </p:nvSpPr>
        <p:spPr bwMode="auto">
          <a:xfrm>
            <a:off x="5182870" y="3880963"/>
            <a:ext cx="460692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读写数据操作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184140" y="4581049"/>
            <a:ext cx="394017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</a:t>
            </a:r>
            <a:r>
              <a: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常用函数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5184140" y="5335113"/>
            <a:ext cx="460692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统计计算与描述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494915" y="262889"/>
            <a:ext cx="640588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50" y="1320800"/>
            <a:ext cx="11614150" cy="3634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在日常的数据处理中，经常会对一个DataFrame进行</a:t>
            </a:r>
            <a:r>
              <a:rPr lang="zh-CN" altLang="en-US" sz="3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逐行、逐列和逐元素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的操作，对应这些操作，Pandas中的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map、apply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可以解决绝大部分这样的数据处理需求。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数据集如下所示，各列分别代表身高、体重、是否吸烟、性别、年龄和肤色。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0070" y="3672840"/>
            <a:ext cx="8869680" cy="2700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55579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266" name="矩形 2"/>
          <p:cNvSpPr>
            <a:spLocks noChangeArrowheads="1"/>
          </p:cNvSpPr>
          <p:nvPr/>
        </p:nvSpPr>
        <p:spPr bwMode="auto">
          <a:xfrm>
            <a:off x="577850" y="1136650"/>
            <a:ext cx="10991850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中有两个主要的数据结构：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306320" y="3495675"/>
            <a:ext cx="3511550" cy="2098675"/>
            <a:chOff x="3632" y="5505"/>
            <a:chExt cx="5530" cy="3305"/>
          </a:xfrm>
        </p:grpSpPr>
        <p:sp>
          <p:nvSpPr>
            <p:cNvPr id="5" name="矩形 4"/>
            <p:cNvSpPr/>
            <p:nvPr/>
          </p:nvSpPr>
          <p:spPr>
            <a:xfrm>
              <a:off x="3632" y="5505"/>
              <a:ext cx="5530" cy="270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625" y="7730"/>
              <a:ext cx="3680" cy="1080"/>
            </a:xfrm>
            <a:prstGeom prst="rect">
              <a:avLst/>
            </a:prstGeom>
            <a:solidFill>
              <a:srgbClr val="1353A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buNone/>
                <a:defRPr sz="2400" b="0" i="0" u="none" kern="1200" baseline="0">
                  <a:solidFill>
                    <a:schemeClr val="tx1"/>
                  </a:solidFill>
                  <a:latin typeface="等线" panose="02010600030101010101" charset="-122"/>
                  <a:ea typeface="宋体" pitchFamily="2" charset="-122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buNone/>
                <a:defRPr sz="2400" b="0" i="0" u="none" kern="1200" baseline="0">
                  <a:solidFill>
                    <a:schemeClr val="tx1"/>
                  </a:solidFill>
                  <a:latin typeface="等线" panose="02010600030101010101" charset="-122"/>
                  <a:ea typeface="宋体" pitchFamily="2" charset="-122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buNone/>
                <a:defRPr sz="2400" b="0" i="0" u="none" kern="1200" baseline="0">
                  <a:solidFill>
                    <a:schemeClr val="tx1"/>
                  </a:solidFill>
                  <a:latin typeface="等线" panose="02010600030101010101" charset="-122"/>
                  <a:ea typeface="宋体" pitchFamily="2" charset="-122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buNone/>
                <a:defRPr sz="2400" b="0" i="0" u="none" kern="1200" baseline="0">
                  <a:solidFill>
                    <a:schemeClr val="tx1"/>
                  </a:solidFill>
                  <a:latin typeface="等线" panose="02010600030101010101" charset="-122"/>
                  <a:ea typeface="宋体" pitchFamily="2" charset="-122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buNone/>
                <a:defRPr sz="2400" b="0" i="0" u="none" kern="1200" baseline="0">
                  <a:solidFill>
                    <a:schemeClr val="tx1"/>
                  </a:solidFill>
                  <a:latin typeface="等线" panose="02010600030101010101" charset="-122"/>
                  <a:ea typeface="宋体" pitchFamily="2" charset="-122"/>
                  <a:cs typeface="+mn-cs"/>
                </a:defRPr>
              </a:lvl5pPr>
            </a:lstStyle>
            <a:p>
              <a:pPr algn="ctr"/>
              <a:r>
                <a:rPr lang="en-US" altLang="zh-CN" sz="2800" b="1" dirty="0">
                  <a:solidFill>
                    <a:srgbClr val="FFFFFF"/>
                  </a:solidFill>
                  <a:ea typeface="等线" panose="02010600030101010101" charset="-122"/>
                </a:rPr>
                <a:t>Series</a:t>
              </a:r>
              <a:endParaRPr lang="zh-CN" altLang="en-US" sz="2800" b="1" noProof="1">
                <a:solidFill>
                  <a:srgbClr val="FFFFFF"/>
                </a:solidFill>
                <a:ea typeface="等线" panose="02010600030101010101" charset="-122"/>
              </a:endParaRPr>
            </a:p>
          </p:txBody>
        </p:sp>
      </p:grpSp>
      <p:sp>
        <p:nvSpPr>
          <p:cNvPr id="11269" name="矩形 2"/>
          <p:cNvSpPr>
            <a:spLocks noChangeArrowheads="1"/>
          </p:cNvSpPr>
          <p:nvPr/>
        </p:nvSpPr>
        <p:spPr bwMode="auto">
          <a:xfrm>
            <a:off x="2702248" y="3970079"/>
            <a:ext cx="2805983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/>
              <a:t>一维的数据结</a:t>
            </a:r>
            <a:r>
              <a:rPr lang="zh-CN" altLang="zh-CN" sz="2800" dirty="0" smtClean="0"/>
              <a:t>构</a:t>
            </a:r>
            <a:r>
              <a:rPr lang="zh-CN" altLang="en-US" sz="2800" dirty="0" smtClean="0"/>
              <a:t>。</a:t>
            </a:r>
            <a:endParaRPr lang="en-US" altLang="zh-CN" sz="2800" dirty="0"/>
          </a:p>
        </p:txBody>
      </p:sp>
      <p:grpSp>
        <p:nvGrpSpPr>
          <p:cNvPr id="8" name="组合 7"/>
          <p:cNvGrpSpPr/>
          <p:nvPr/>
        </p:nvGrpSpPr>
        <p:grpSpPr>
          <a:xfrm>
            <a:off x="6371590" y="3495675"/>
            <a:ext cx="3731260" cy="2098675"/>
            <a:chOff x="10034" y="5505"/>
            <a:chExt cx="5876" cy="3305"/>
          </a:xfrm>
        </p:grpSpPr>
        <p:sp>
          <p:nvSpPr>
            <p:cNvPr id="3" name="矩形 2"/>
            <p:cNvSpPr/>
            <p:nvPr/>
          </p:nvSpPr>
          <p:spPr>
            <a:xfrm>
              <a:off x="10034" y="5505"/>
              <a:ext cx="5876" cy="270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1182" y="7730"/>
              <a:ext cx="3680" cy="1080"/>
            </a:xfrm>
            <a:prstGeom prst="rect">
              <a:avLst/>
            </a:prstGeom>
            <a:solidFill>
              <a:srgbClr val="1353A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buNone/>
                <a:defRPr sz="2400" b="0" i="0" u="none" kern="1200" baseline="0">
                  <a:solidFill>
                    <a:schemeClr val="tx1"/>
                  </a:solidFill>
                  <a:latin typeface="等线" panose="02010600030101010101" charset="-122"/>
                  <a:ea typeface="宋体" pitchFamily="2" charset="-122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buNone/>
                <a:defRPr sz="2400" b="0" i="0" u="none" kern="1200" baseline="0">
                  <a:solidFill>
                    <a:schemeClr val="tx1"/>
                  </a:solidFill>
                  <a:latin typeface="等线" panose="02010600030101010101" charset="-122"/>
                  <a:ea typeface="宋体" pitchFamily="2" charset="-122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buNone/>
                <a:defRPr sz="2400" b="0" i="0" u="none" kern="1200" baseline="0">
                  <a:solidFill>
                    <a:schemeClr val="tx1"/>
                  </a:solidFill>
                  <a:latin typeface="等线" panose="02010600030101010101" charset="-122"/>
                  <a:ea typeface="宋体" pitchFamily="2" charset="-122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buNone/>
                <a:defRPr sz="2400" b="0" i="0" u="none" kern="1200" baseline="0">
                  <a:solidFill>
                    <a:schemeClr val="tx1"/>
                  </a:solidFill>
                  <a:latin typeface="等线" panose="02010600030101010101" charset="-122"/>
                  <a:ea typeface="宋体" pitchFamily="2" charset="-122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buNone/>
                <a:defRPr sz="2400" b="0" i="0" u="none" kern="1200" baseline="0">
                  <a:solidFill>
                    <a:schemeClr val="tx1"/>
                  </a:solidFill>
                  <a:latin typeface="等线" panose="02010600030101010101" charset="-122"/>
                  <a:ea typeface="宋体" pitchFamily="2" charset="-122"/>
                  <a:cs typeface="+mn-cs"/>
                </a:defRPr>
              </a:lvl5pPr>
            </a:lstStyle>
            <a:p>
              <a:pPr algn="ctr"/>
              <a:r>
                <a:rPr lang="en-US" altLang="zh-CN" sz="2800" b="1" dirty="0">
                  <a:solidFill>
                    <a:srgbClr val="FFFFFF"/>
                  </a:solidFill>
                  <a:ea typeface="等线" panose="02010600030101010101" charset="-122"/>
                </a:rPr>
                <a:t>DataFrame</a:t>
              </a:r>
              <a:endParaRPr lang="zh-CN" altLang="en-US" sz="2800" b="1" noProof="1">
                <a:solidFill>
                  <a:srgbClr val="FFFFFF"/>
                </a:solidFill>
                <a:ea typeface="等线" panose="02010600030101010101" charset="-122"/>
              </a:endParaRPr>
            </a:p>
          </p:txBody>
        </p:sp>
      </p:grpSp>
      <p:sp>
        <p:nvSpPr>
          <p:cNvPr id="11272" name="矩形 2"/>
          <p:cNvSpPr>
            <a:spLocks noChangeArrowheads="1"/>
          </p:cNvSpPr>
          <p:nvPr/>
        </p:nvSpPr>
        <p:spPr bwMode="auto">
          <a:xfrm>
            <a:off x="6731984" y="3711547"/>
            <a:ext cx="3074196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 smtClean="0"/>
              <a:t>二</a:t>
            </a:r>
            <a:r>
              <a:rPr lang="zh-CN" altLang="zh-CN" sz="2800" dirty="0"/>
              <a:t>维的、表格型的数据结</a:t>
            </a:r>
            <a:r>
              <a:rPr lang="zh-CN" altLang="zh-CN" sz="2800" dirty="0" smtClean="0"/>
              <a:t>构</a:t>
            </a:r>
            <a:r>
              <a:rPr lang="zh-CN" altLang="en-US" sz="2800" dirty="0" smtClean="0"/>
              <a:t>。</a:t>
            </a:r>
            <a:endParaRPr lang="en-US" altLang="zh-CN" sz="28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494915" y="262889"/>
            <a:ext cx="640588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series map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8425" y="1320800"/>
            <a:ext cx="12093575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如果需要把数据集中gender列的男替换为1，女替换为0，使用Series.map()可以很容易做到，最少仅需一行代码。map方法是把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对应的数据逐个当作参数传入到字典中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，得到映射后的值。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49755" y="2962275"/>
            <a:ext cx="22675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data["gender"] = 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17340" y="2962275"/>
            <a:ext cx="19780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data["gender"]</a:t>
            </a: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71845" y="2962275"/>
            <a:ext cx="36175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.map({"男":1, "女":0})</a:t>
            </a:r>
            <a:endParaRPr lang="zh-CN" altLang="en-US"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49755" y="1076960"/>
            <a:ext cx="8627110" cy="5650230"/>
            <a:chOff x="4749" y="6159"/>
            <a:chExt cx="9011" cy="3868"/>
          </a:xfrm>
        </p:grpSpPr>
        <p:pic>
          <p:nvPicPr>
            <p:cNvPr id="100" name="图片 99"/>
            <p:cNvPicPr/>
            <p:nvPr/>
          </p:nvPicPr>
          <p:blipFill>
            <a:blip r:embed="rId1"/>
            <a:srcRect l="7290" t="2120" r="12871" b="3006"/>
            <a:stretch>
              <a:fillRect/>
            </a:stretch>
          </p:blipFill>
          <p:spPr>
            <a:xfrm>
              <a:off x="4749" y="6159"/>
              <a:ext cx="9011" cy="386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74" y="9516"/>
              <a:ext cx="1986" cy="510"/>
            </a:xfrm>
            <a:prstGeom prst="rect">
              <a:avLst/>
            </a:prstGeom>
          </p:spPr>
        </p:pic>
      </p:grp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494915" y="262889"/>
            <a:ext cx="640588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series apply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20395" y="1320165"/>
            <a:ext cx="10753090" cy="112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假设在数据统计的过程中，年龄age列有较大误差，需要对其进行调整（加上或减去一个值）。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94915" y="2444750"/>
            <a:ext cx="6826885" cy="23583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3000"/>
              <a:t>def apply_age(x):</a:t>
            </a:r>
            <a:endParaRPr lang="zh-CN" altLang="en-US" sz="3000"/>
          </a:p>
          <a:p>
            <a:r>
              <a:rPr lang="zh-CN" altLang="en-US" sz="3000"/>
              <a:t>    return x</a:t>
            </a:r>
            <a:r>
              <a:rPr lang="en-US" altLang="zh-CN" sz="3000"/>
              <a:t>+3</a:t>
            </a:r>
            <a:endParaRPr lang="zh-CN" altLang="en-US" sz="3000"/>
          </a:p>
          <a:p>
            <a:r>
              <a:rPr lang="zh-CN" altLang="en-US" sz="3000"/>
              <a:t>​</a:t>
            </a:r>
            <a:endParaRPr lang="zh-CN" altLang="en-US" sz="3000"/>
          </a:p>
          <a:p>
            <a:r>
              <a:rPr lang="zh-CN" altLang="en-US" sz="3000"/>
              <a:t>#以元组的方式传入额外的参数</a:t>
            </a:r>
            <a:endParaRPr lang="zh-CN" altLang="en-US" sz="3000"/>
          </a:p>
          <a:p>
            <a:r>
              <a:rPr lang="zh-CN" altLang="en-US" sz="3000"/>
              <a:t>data["age"] = data["age"].apply(apply_age)</a:t>
            </a:r>
            <a:endParaRPr lang="zh-CN" altLang="en-US" sz="3000"/>
          </a:p>
        </p:txBody>
      </p:sp>
      <p:sp>
        <p:nvSpPr>
          <p:cNvPr id="4" name="文本框 3"/>
          <p:cNvSpPr txBox="1"/>
          <p:nvPr/>
        </p:nvSpPr>
        <p:spPr>
          <a:xfrm>
            <a:off x="792480" y="5223510"/>
            <a:ext cx="10099040" cy="1050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对于Series而言，map可以解决绝大多数的数据处理需求，但如果需要使用较为复杂的函数，则需要用到apply方法</a:t>
            </a:r>
            <a:endParaRPr lang="zh-CN" altLang="en-US" sz="26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60600" y="2633980"/>
            <a:ext cx="7294880" cy="4293235"/>
            <a:chOff x="3560" y="4665"/>
            <a:chExt cx="10457" cy="5575"/>
          </a:xfrm>
        </p:grpSpPr>
        <p:pic>
          <p:nvPicPr>
            <p:cNvPr id="101" name="图片 100"/>
            <p:cNvPicPr/>
            <p:nvPr/>
          </p:nvPicPr>
          <p:blipFill>
            <a:blip r:embed="rId1"/>
            <a:srcRect l="3790" t="-570" r="12523" b="7108"/>
            <a:stretch>
              <a:fillRect/>
            </a:stretch>
          </p:blipFill>
          <p:spPr>
            <a:xfrm>
              <a:off x="3560" y="4665"/>
              <a:ext cx="10457" cy="557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79" y="10046"/>
              <a:ext cx="738" cy="194"/>
            </a:xfrm>
            <a:prstGeom prst="rect">
              <a:avLst/>
            </a:prstGeom>
          </p:spPr>
        </p:pic>
      </p:grpSp>
      <p:sp>
        <p:nvSpPr>
          <p:cNvPr id="3" name="TextBox 1"/>
          <p:cNvSpPr txBox="1"/>
          <p:nvPr/>
        </p:nvSpPr>
        <p:spPr>
          <a:xfrm>
            <a:off x="2494915" y="262889"/>
            <a:ext cx="640588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dataframe 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轴概念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50" y="1320800"/>
            <a:ext cx="11219815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在DataFrame对象的大多数方法中，都会有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这个参数，它控制了你指定的操作是沿着0轴还是1轴进行。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axis=0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代表操作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对列columns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进行，</a:t>
            </a:r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axis=1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代表操作</a:t>
            </a:r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对行row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进行，如下图所示。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494915" y="262889"/>
            <a:ext cx="640588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dataframe apply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50" y="1320800"/>
            <a:ext cx="11219815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假设现在需要对data中的数值列分别进行取对数和求和的操作，这时可以用apply进行相应的操作，因为是对列进行操作，所以需要指定axis=0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81605" y="3440430"/>
            <a:ext cx="764730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 沿着0轴求和</a:t>
            </a:r>
            <a:endParaRPr lang="zh-CN" altLang="en-US"/>
          </a:p>
          <a:p>
            <a:r>
              <a:rPr lang="zh-CN" altLang="en-US"/>
              <a:t>data[["height","weight","age"]].apply(np.sum, axis=0)</a:t>
            </a:r>
            <a:endParaRPr lang="zh-CN" altLang="en-US"/>
          </a:p>
          <a:p>
            <a:r>
              <a:rPr lang="zh-CN" altLang="en-US"/>
              <a:t>​</a:t>
            </a:r>
            <a:endParaRPr lang="zh-CN" altLang="en-US"/>
          </a:p>
          <a:p>
            <a:r>
              <a:rPr lang="zh-CN" altLang="en-US"/>
              <a:t># 沿着0轴取对数</a:t>
            </a:r>
            <a:endParaRPr lang="zh-CN" altLang="en-US"/>
          </a:p>
          <a:p>
            <a:r>
              <a:rPr lang="zh-CN" altLang="en-US"/>
              <a:t>data[["height","weight","age"]].apply(np.log, axis=0)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494915" y="262889"/>
            <a:ext cx="640588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dataframe apply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91820" y="1306195"/>
            <a:ext cx="11219815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当沿着轴0（axis=0）进行操作时，会将各列(columns)默认以Series的形式作为参数，传入到你指定的操作函数中，操作后合并并返回相应的结果。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63295" y="1082040"/>
            <a:ext cx="10701655" cy="5774055"/>
            <a:chOff x="3573" y="3890"/>
            <a:chExt cx="10800" cy="5955"/>
          </a:xfrm>
        </p:grpSpPr>
        <p:pic>
          <p:nvPicPr>
            <p:cNvPr id="102" name="图片 101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3573" y="3890"/>
              <a:ext cx="10800" cy="595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48" y="8641"/>
              <a:ext cx="1824" cy="1205"/>
            </a:xfrm>
            <a:prstGeom prst="rect">
              <a:avLst/>
            </a:prstGeom>
          </p:spPr>
        </p:pic>
      </p:grp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494915" y="262889"/>
            <a:ext cx="640588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dataframe apply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50" y="1320800"/>
            <a:ext cx="11219815" cy="2675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集中，有身高和体重的数据，所以根据这个，我们可以计算每个人的BMI指数（体检时常用的指标，衡量人体肥胖程度和是否健康的重要标准），计算公式是：体重指数BMI=体重/身高的平方（国际单位kg/㎡），因为需要对每个样本进行操作，这里使用axis=1的apply进行操作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59785" y="3567430"/>
            <a:ext cx="6952615" cy="28428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600"/>
              <a:t>def BMI(series):</a:t>
            </a:r>
            <a:endParaRPr lang="zh-CN" altLang="en-US" sz="2600"/>
          </a:p>
          <a:p>
            <a:r>
              <a:rPr lang="zh-CN" altLang="en-US" sz="2600"/>
              <a:t>    weight = series["weight"]</a:t>
            </a:r>
            <a:endParaRPr lang="zh-CN" altLang="en-US" sz="2600"/>
          </a:p>
          <a:p>
            <a:r>
              <a:rPr lang="zh-CN" altLang="en-US" sz="2600"/>
              <a:t>    height = series["height"]/100</a:t>
            </a:r>
            <a:endParaRPr lang="zh-CN" altLang="en-US" sz="2600"/>
          </a:p>
          <a:p>
            <a:r>
              <a:rPr lang="zh-CN" altLang="en-US" sz="2600"/>
              <a:t>    BMI = weight/height**2</a:t>
            </a:r>
            <a:endParaRPr lang="zh-CN" altLang="en-US" sz="2600"/>
          </a:p>
          <a:p>
            <a:r>
              <a:rPr lang="zh-CN" altLang="en-US" sz="2600"/>
              <a:t>    return BMI</a:t>
            </a:r>
            <a:endParaRPr lang="zh-CN" altLang="en-US" sz="2600"/>
          </a:p>
          <a:p>
            <a:r>
              <a:rPr lang="zh-CN" altLang="en-US" sz="2600"/>
              <a:t>​</a:t>
            </a:r>
            <a:endParaRPr lang="zh-CN" altLang="en-US" sz="2600"/>
          </a:p>
          <a:p>
            <a:r>
              <a:rPr lang="zh-CN" altLang="en-US" sz="2600"/>
              <a:t>data["BMI"] = data.apply(BMI,axis=1)</a:t>
            </a:r>
            <a:endParaRPr lang="zh-CN" altLang="en-US" sz="26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494915" y="262889"/>
            <a:ext cx="640588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dataframe apply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50" y="1320800"/>
            <a:ext cx="11219815" cy="112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在当apply设置了axis=1对行进行操作时，会默认将每一行数据以Series的形式（Series的索引为列名）传入指定函数，返回相应的结果。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7850" y="1153795"/>
            <a:ext cx="10629900" cy="5583555"/>
            <a:chOff x="910" y="1817"/>
            <a:chExt cx="16740" cy="8793"/>
          </a:xfrm>
        </p:grpSpPr>
        <p:pic>
          <p:nvPicPr>
            <p:cNvPr id="103" name="图片 102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910" y="1817"/>
              <a:ext cx="16740" cy="879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94" y="9248"/>
              <a:ext cx="2254" cy="570"/>
            </a:xfrm>
            <a:prstGeom prst="rect">
              <a:avLst/>
            </a:prstGeom>
          </p:spPr>
        </p:pic>
      </p:grp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494915" y="262889"/>
            <a:ext cx="640588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groupby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50" y="1320800"/>
            <a:ext cx="11219815" cy="2675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日常的数据分析中，经常需要将数据根据某个（多个）字段划分为不同的群体（group）进行分析，如电商领域将全国的总销售额根据省份进行划分，分析各省销售额的变化情况，社交领域将用户根据画像（性别、年龄）进行细分，研究用户的使用情况和偏好等。模拟生成的10个样本数据如下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1550" y="1514475"/>
            <a:ext cx="4559935" cy="48336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494915" y="262889"/>
            <a:ext cx="640588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groupby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50" y="1320800"/>
            <a:ext cx="11219815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groupby的过程就是将原有的DataFrame按照groupby的字段（这里是company），划分为若干个分组DataFrame，被分为多少个组就有多少个分组DataFrame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600" y="844550"/>
            <a:ext cx="9590405" cy="53428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740" y="5540375"/>
            <a:ext cx="3659505" cy="6470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494915" y="262889"/>
            <a:ext cx="640588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agg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聚合函数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50" y="1320800"/>
            <a:ext cx="11219815" cy="112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聚合操作可以用来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求和、均值、最大值、最小值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等，下面的表格列出了Pandas中常见的聚合操作。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284855" y="2445385"/>
            <a:ext cx="6327140" cy="3917950"/>
            <a:chOff x="5173" y="3851"/>
            <a:chExt cx="9964" cy="6170"/>
          </a:xfrm>
        </p:grpSpPr>
        <p:pic>
          <p:nvPicPr>
            <p:cNvPr id="105" name="图片 104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5173" y="3851"/>
              <a:ext cx="9965" cy="617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96" y="9427"/>
              <a:ext cx="1628" cy="412"/>
            </a:xfrm>
            <a:prstGeom prst="rect">
              <a:avLst/>
            </a:prstGeom>
          </p:spPr>
        </p:pic>
      </p:grp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55579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266" name="矩形 2"/>
          <p:cNvSpPr>
            <a:spLocks noChangeArrowheads="1"/>
          </p:cNvSpPr>
          <p:nvPr/>
        </p:nvSpPr>
        <p:spPr bwMode="auto">
          <a:xfrm>
            <a:off x="577850" y="1136650"/>
            <a:ext cx="10991850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zh-CN" altLang="zh-CN" sz="40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zh-CN" sz="40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似一</a:t>
            </a:r>
            <a:r>
              <a:rPr lang="zh-CN" altLang="zh-CN" sz="40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维数组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的对象，它能够保存任何类型的数据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，主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要由一组</a:t>
            </a:r>
            <a:r>
              <a:rPr lang="zh-CN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和与之相关的</a:t>
            </a:r>
            <a:r>
              <a:rPr lang="zh-CN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两部分构成。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32955" y="2601595"/>
            <a:ext cx="2994025" cy="384619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99"/>
          <p:cNvSpPr txBox="1">
            <a:spLocks noChangeArrowheads="1"/>
          </p:cNvSpPr>
          <p:nvPr/>
        </p:nvSpPr>
        <p:spPr bwMode="auto">
          <a:xfrm>
            <a:off x="825859" y="4413653"/>
            <a:ext cx="5633935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buFont typeface="Arial" panose="020B0704020202020204" pitchFamily="34" charset="0"/>
              <a:buChar char="•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注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意：</a:t>
            </a:r>
            <a:endParaRPr lang="en-US" altLang="zh-CN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Series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索引位于左边，数据位于右边。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494915" y="262889"/>
            <a:ext cx="640588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groupby &amp; 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agg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聚合函数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50" y="1320800"/>
            <a:ext cx="1121981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如果想求不同公司员工的平均年龄和平均薪水。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5970" y="2124075"/>
            <a:ext cx="6675120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/>
              <a:t>data.groupby("company").agg('mean')</a:t>
            </a:r>
            <a:endParaRPr lang="zh-CN" altLang="en-US" sz="2600"/>
          </a:p>
        </p:txBody>
      </p:sp>
      <p:sp>
        <p:nvSpPr>
          <p:cNvPr id="6" name="文本框 5"/>
          <p:cNvSpPr txBox="1"/>
          <p:nvPr/>
        </p:nvSpPr>
        <p:spPr>
          <a:xfrm>
            <a:off x="577850" y="2916555"/>
            <a:ext cx="1101217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要计算不同公司员工的平均年龄以及薪水的中位数，可以利用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字典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进行聚合操作的指定：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775970" y="4168775"/>
            <a:ext cx="934021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/>
              <a:t>data.groupby('company').agg({'salary':'median','age':'mean'})</a:t>
            </a:r>
            <a:endParaRPr lang="zh-CN" altLang="en-US" sz="26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494915" y="262889"/>
            <a:ext cx="640588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groupby &amp; agg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聚合函数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81430" y="1087755"/>
            <a:ext cx="9096375" cy="5637530"/>
            <a:chOff x="4267" y="2837"/>
            <a:chExt cx="11310" cy="6726"/>
          </a:xfrm>
        </p:grpSpPr>
        <p:pic>
          <p:nvPicPr>
            <p:cNvPr id="106" name="图片 105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4267" y="2837"/>
              <a:ext cx="11311" cy="672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01" y="8700"/>
              <a:ext cx="3194" cy="690"/>
            </a:xfrm>
            <a:prstGeom prst="rect">
              <a:avLst/>
            </a:prstGeom>
          </p:spPr>
        </p:pic>
      </p:grp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494915" y="262890"/>
            <a:ext cx="776097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groupby &amp; transform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50" y="1320800"/>
            <a:ext cx="11219815" cy="112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如果现在需要在原数据集中新增一列avg_salary，代表员工所在的公司的平均薪水（相同公司的员工具有一样的平均薪水）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2150" y="2538095"/>
            <a:ext cx="10610850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/>
              <a:t>data['avg_salary'] = data.groupby('company')['salary'].transform('mean')</a:t>
            </a:r>
            <a:endParaRPr lang="zh-CN" altLang="en-US" sz="2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5820" y="3122295"/>
            <a:ext cx="4631690" cy="32467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494915" y="262889"/>
            <a:ext cx="640588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groupby &amp; transform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08405" y="1251585"/>
            <a:ext cx="9537065" cy="5248275"/>
            <a:chOff x="3600" y="2258"/>
            <a:chExt cx="11576" cy="7572"/>
          </a:xfrm>
        </p:grpSpPr>
        <p:pic>
          <p:nvPicPr>
            <p:cNvPr id="107" name="图片 106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3600" y="2258"/>
              <a:ext cx="11577" cy="757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68" y="8877"/>
              <a:ext cx="3575" cy="645"/>
            </a:xfrm>
            <a:prstGeom prst="rect">
              <a:avLst/>
            </a:prstGeom>
          </p:spPr>
        </p:pic>
      </p:grp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494915" y="262889"/>
            <a:ext cx="640588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groupby &amp; apply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50" y="1320800"/>
            <a:ext cx="1121981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假设我现在需要获取各个公司年龄最大的员工的数据。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8665" y="2091055"/>
            <a:ext cx="1047051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</a:rPr>
              <a:t>def get_oldest_staff(x):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</a:rPr>
              <a:t>    df = x.sort_values(by = 'age',ascending=True)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</a:rPr>
              <a:t>    return df.iloc[-1,:]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</a:rPr>
              <a:t>oldest_staff = data.groupby('company',as_index=False).apply(get_oldest_staff)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</a:rPr>
              <a:t>print(oldest_staff)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6640" y="4398010"/>
            <a:ext cx="6198235" cy="17824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494915" y="262889"/>
            <a:ext cx="640588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groupby &amp; apply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8" name="图片 107"/>
          <p:cNvPicPr/>
          <p:nvPr/>
        </p:nvPicPr>
        <p:blipFill>
          <a:blip r:embed="rId1"/>
          <a:srcRect l="1708" t="6707" r="98" b="2428"/>
          <a:stretch>
            <a:fillRect/>
          </a:stretch>
        </p:blipFill>
        <p:spPr>
          <a:xfrm>
            <a:off x="1240790" y="1172845"/>
            <a:ext cx="9406255" cy="52558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35" y="5667375"/>
            <a:ext cx="2811145" cy="4572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494915" y="262889"/>
            <a:ext cx="640588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concat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50" y="1320800"/>
            <a:ext cx="11219815" cy="3709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主要用途：将多个Series或DataFrame拼起来（横拼或者竖拼都可以）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主要参数：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objs：用于拼接的Series或DataFrame，一般都放在一个列表中传入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axis：控制数据是横向拼接还是纵向拼接，默认为纵向拼接。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ignore_index：是否保留原Seires或DataFrame内部的索引，如果为True则对拼接而成的数据生成新索引（0~n-1）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494915" y="262889"/>
            <a:ext cx="640588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concat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41120" y="1513205"/>
            <a:ext cx="513651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data1 = data.head(3)</a:t>
            </a:r>
            <a:endParaRPr lang="zh-CN" altLang="en-US"/>
          </a:p>
          <a:p>
            <a:r>
              <a:rPr lang="zh-CN" altLang="en-US"/>
              <a:t>print(data1)</a:t>
            </a:r>
            <a:endParaRPr lang="zh-CN" altLang="en-US"/>
          </a:p>
          <a:p>
            <a:r>
              <a:rPr lang="zh-CN" altLang="en-US"/>
              <a:t>data2 = data.tail(3)</a:t>
            </a:r>
            <a:endParaRPr lang="zh-CN" altLang="en-US"/>
          </a:p>
          <a:p>
            <a:r>
              <a:rPr lang="zh-CN" altLang="en-US"/>
              <a:t>print(data2)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9215" y="1400175"/>
            <a:ext cx="2207895" cy="1793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41120" y="3625215"/>
            <a:ext cx="61664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pd.concat([data1,data2],ignore_index = False)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770" y="2451735"/>
            <a:ext cx="2438400" cy="17621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41120" y="4946015"/>
            <a:ext cx="60255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pd.concat([data1,data2],ignore_index = True)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185" y="4429125"/>
            <a:ext cx="2457450" cy="17811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对角圆角矩形 8"/>
          <p:cNvSpPr/>
          <p:nvPr/>
        </p:nvSpPr>
        <p:spPr>
          <a:xfrm>
            <a:off x="4870450" y="523906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5181600" y="1658779"/>
            <a:ext cx="394017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数据结构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220" name="TextBox 10"/>
          <p:cNvSpPr txBox="1">
            <a:spLocks noChangeArrowheads="1"/>
          </p:cNvSpPr>
          <p:nvPr/>
        </p:nvSpPr>
        <p:spPr bwMode="auto">
          <a:xfrm>
            <a:off x="5181600" y="2412843"/>
            <a:ext cx="460692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基本功能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5182870" y="3126899"/>
            <a:ext cx="394017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索引操作及高级索引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TextBox 10"/>
          <p:cNvSpPr txBox="1">
            <a:spLocks noChangeArrowheads="1"/>
          </p:cNvSpPr>
          <p:nvPr/>
        </p:nvSpPr>
        <p:spPr bwMode="auto">
          <a:xfrm>
            <a:off x="5182870" y="3880963"/>
            <a:ext cx="460692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读写数据操作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184140" y="4581049"/>
            <a:ext cx="394017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常用函数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5184140" y="5335113"/>
            <a:ext cx="460692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   </a:t>
            </a:r>
            <a:r>
              <a: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统计计算与描述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常用的统计计算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434" name="矩形 2"/>
          <p:cNvSpPr>
            <a:spLocks noChangeArrowheads="1"/>
          </p:cNvSpPr>
          <p:nvPr/>
        </p:nvSpPr>
        <p:spPr bwMode="auto">
          <a:xfrm>
            <a:off x="577850" y="1320800"/>
            <a:ext cx="556577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为我们提供了非常多的描述性统计分析的指标方法，比如总和、均值、最小值、最大值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497" y="1320800"/>
            <a:ext cx="4681077" cy="5016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55579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266" name="矩形 2"/>
          <p:cNvSpPr>
            <a:spLocks noChangeArrowheads="1"/>
          </p:cNvSpPr>
          <p:nvPr/>
        </p:nvSpPr>
        <p:spPr bwMode="auto">
          <a:xfrm>
            <a:off x="577850" y="1136650"/>
            <a:ext cx="10991850" cy="169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类对象可以使用以下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方法创建：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958643" y="4545165"/>
            <a:ext cx="10250129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 data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：表示传入的数据。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 index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：表示索引，唯一且与数据长度相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等，</a:t>
            </a:r>
            <a:r>
              <a:rPr lang="zh-CN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默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认会自动创建一个从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0~N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的整数索引。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58644" y="2948551"/>
            <a:ext cx="10250376" cy="1476599"/>
            <a:chOff x="1510" y="4643"/>
            <a:chExt cx="16142" cy="2325"/>
          </a:xfrm>
        </p:grpSpPr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1719" y="5067"/>
              <a:ext cx="15933" cy="1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 pandas.Series</a:t>
              </a:r>
              <a:r>
                <a:rPr lang="zh-CN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= None</a:t>
              </a:r>
              <a:r>
                <a:rPr lang="zh-CN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index = None</a:t>
              </a:r>
              <a:r>
                <a:rPr lang="zh-CN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dtype = None</a:t>
              </a:r>
              <a:r>
                <a:rPr lang="zh-CN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name = None</a:t>
              </a:r>
              <a:r>
                <a:rPr lang="zh-CN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 = False</a:t>
              </a:r>
              <a:r>
                <a:rPr lang="zh-CN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fastpath = False</a:t>
              </a:r>
              <a:r>
                <a:rPr lang="zh-CN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endPara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510" y="4643"/>
              <a:ext cx="16142" cy="232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endParaRPr kumimoji="1" lang="zh-CN" alt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矩形 2"/>
          <p:cNvSpPr>
            <a:spLocks noChangeArrowheads="1"/>
          </p:cNvSpPr>
          <p:nvPr/>
        </p:nvSpPr>
        <p:spPr bwMode="auto">
          <a:xfrm>
            <a:off x="590550" y="1538568"/>
            <a:ext cx="11010900" cy="33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本章主要介绍了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数据结构、索引操作、读写数据操作、常用函数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等知识</a:t>
            </a:r>
            <a:r>
              <a:rPr lang="zh-CN" altLang="zh-CN" sz="28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704020202020204" pitchFamily="34" charset="0"/>
              <a:buChar char="•"/>
            </a:pPr>
            <a:endParaRPr lang="zh-CN" altLang="en-US" sz="28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通过本章的学习，希望读者能掌握</a:t>
            </a:r>
            <a:r>
              <a:rPr lang="en-US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的实际使用技巧。</a:t>
            </a:r>
            <a:endParaRPr lang="zh-CN" altLang="en-US" sz="28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94914" y="262889"/>
            <a:ext cx="605917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本章小结</a:t>
            </a:r>
            <a:endParaRPr lang="zh-CN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55579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266" name="矩形 2"/>
          <p:cNvSpPr>
            <a:spLocks noChangeArrowheads="1"/>
          </p:cNvSpPr>
          <p:nvPr/>
        </p:nvSpPr>
        <p:spPr bwMode="auto">
          <a:xfrm>
            <a:off x="577850" y="1136650"/>
            <a:ext cx="10991850" cy="87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通过传入一个列表来创建一个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类对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象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15005" y="2343785"/>
            <a:ext cx="6209030" cy="1475740"/>
            <a:chOff x="5063" y="3691"/>
            <a:chExt cx="9778" cy="2324"/>
          </a:xfrm>
        </p:grpSpPr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5877" y="4115"/>
              <a:ext cx="8965" cy="1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 </a:t>
              </a:r>
              <a:r>
                <a:rPr lang="zh-CN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创</a:t>
              </a:r>
              <a:r>
                <a: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建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Series</a:t>
              </a:r>
              <a:r>
                <a: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类对象</a:t>
              </a:r>
              <a:endPara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ser_obj 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pd.Series([1, 2, 3, 4, 5</a:t>
              </a:r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])</a:t>
              </a:r>
              <a:endPara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063" y="3691"/>
              <a:ext cx="9778" cy="232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endParaRPr kumimoji="1"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15005" y="4069715"/>
            <a:ext cx="6209030" cy="1859280"/>
            <a:chOff x="5063" y="6409"/>
            <a:chExt cx="9778" cy="2928"/>
          </a:xfrm>
        </p:grpSpPr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5877" y="6832"/>
              <a:ext cx="8965" cy="2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 </a:t>
              </a:r>
              <a:r>
                <a: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创建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Series</a:t>
              </a:r>
              <a:r>
                <a: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类对象，并指定索引</a:t>
              </a:r>
              <a:endPara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ser_obj = pd.Series([1, 2, 3, 4, 5], </a:t>
              </a:r>
              <a:endPara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index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=['a', 'b', 'c', 'd', 'e'])</a:t>
              </a:r>
              <a:endPara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063" y="6409"/>
              <a:ext cx="9778" cy="292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endParaRPr kumimoji="1" lang="zh-CN" alt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55579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266" name="矩形 2"/>
          <p:cNvSpPr>
            <a:spLocks noChangeArrowheads="1"/>
          </p:cNvSpPr>
          <p:nvPr/>
        </p:nvSpPr>
        <p:spPr bwMode="auto">
          <a:xfrm>
            <a:off x="577850" y="1136650"/>
            <a:ext cx="10991850" cy="175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除了使用列表构建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类对象外，还可以使用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进行构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65020" y="3540760"/>
            <a:ext cx="8376920" cy="1670050"/>
            <a:chOff x="3252" y="5576"/>
            <a:chExt cx="13192" cy="2630"/>
          </a:xfrm>
        </p:grpSpPr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4084" y="5576"/>
              <a:ext cx="12017" cy="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indent="0" eaLnBrk="1" latinLnBrk="0" hangingPunct="1">
                <a:lnSpc>
                  <a:spcPct val="150000"/>
                </a:lnSpc>
              </a:pP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year_data = {2001: 17.8, 2002: 20.1, 2003: 16.5}</a:t>
              </a:r>
              <a:endParaRPr lang="zh-CN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indent="0" eaLnBrk="1" latinLnBrk="0" hangingPunct="1">
                <a:lnSpc>
                  <a:spcPct val="150000"/>
                </a:lnSpc>
              </a:pP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ser_obj2 = pd.Series(year_data</a:t>
              </a:r>
              <a:r>
                <a:rPr lang="en-US" altLang="zh-CN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252" y="5576"/>
              <a:ext cx="13192" cy="263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endParaRPr kumimoji="1" lang="zh-CN" alt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GENSWF_SLIDE_TITLE" val="Series"/>
  <p:tag name="GENSWF_ADVANCE_TIME" val="0.00"/>
  <p:tag name="ISPRING_SLIDE_INDENT_LEVEL" val="0"/>
  <p:tag name="ISPRING_CUSTOM_TIMING_USED" val="0"/>
</p:tagLst>
</file>

<file path=ppt/tags/tag10.xml><?xml version="1.0" encoding="utf-8"?>
<p:tagLst xmlns:p="http://schemas.openxmlformats.org/presentationml/2006/main">
  <p:tag name="GENSWF_SLIDE_TITLE" val="DataFrame"/>
  <p:tag name="GENSWF_ADVANCE_TIME" val="0.00"/>
  <p:tag name="ISPRING_SLIDE_INDENT_LEVEL" val="0"/>
  <p:tag name="ISPRING_CUSTOM_TIMING_USED" val="0"/>
</p:tagLst>
</file>

<file path=ppt/tags/tag11.xml><?xml version="1.0" encoding="utf-8"?>
<p:tagLst xmlns:p="http://schemas.openxmlformats.org/presentationml/2006/main">
  <p:tag name="GENSWF_SLIDE_TITLE" val="DataFrame"/>
  <p:tag name="GENSWF_ADVANCE_TIME" val="0.00"/>
  <p:tag name="ISPRING_SLIDE_INDENT_LEVEL" val="0"/>
  <p:tag name="ISPRING_CUSTOM_TIMING_USED" val="0"/>
</p:tagLst>
</file>

<file path=ppt/tags/tag12.xml><?xml version="1.0" encoding="utf-8"?>
<p:tagLst xmlns:p="http://schemas.openxmlformats.org/presentationml/2006/main">
  <p:tag name="GENSWF_SLIDE_TITLE" val="DataFrame"/>
  <p:tag name="GENSWF_ADVANCE_TIME" val="0.00"/>
  <p:tag name="ISPRING_SLIDE_INDENT_LEVEL" val="0"/>
  <p:tag name="ISPRING_CUSTOM_TIMING_USED" val="0"/>
</p:tagLst>
</file>

<file path=ppt/tags/tag13.xml><?xml version="1.0" encoding="utf-8"?>
<p:tagLst xmlns:p="http://schemas.openxmlformats.org/presentationml/2006/main">
  <p:tag name="GENSWF_SLIDE_TITLE" val="DataFrame"/>
  <p:tag name="GENSWF_ADVANCE_TIME" val="0.00"/>
  <p:tag name="ISPRING_SLIDE_INDENT_LEVEL" val="0"/>
  <p:tag name="ISPRING_CUSTOM_TIMING_USED" val="0"/>
</p:tagLst>
</file>

<file path=ppt/tags/tag14.xml><?xml version="1.0" encoding="utf-8"?>
<p:tagLst xmlns:p="http://schemas.openxmlformats.org/presentationml/2006/main">
  <p:tag name="GENSWF_SLIDE_TITLE" val="DataFrame"/>
  <p:tag name="GENSWF_ADVANCE_TIME" val="0.00"/>
  <p:tag name="ISPRING_SLIDE_INDENT_LEVEL" val="0"/>
  <p:tag name="ISPRING_CUSTOM_TIMING_USED" val="0"/>
</p:tagLst>
</file>

<file path=ppt/tags/tag15.xml><?xml version="1.0" encoding="utf-8"?>
<p:tagLst xmlns:p="http://schemas.openxmlformats.org/presentationml/2006/main">
  <p:tag name="GENSWF_SLIDE_TITLE" val="DataFrame"/>
  <p:tag name="GENSWF_ADVANCE_TIME" val="0.00"/>
  <p:tag name="ISPRING_SLIDE_INDENT_LEVEL" val="0"/>
  <p:tag name="ISPRING_CUSTOM_TIMING_USED" val="0"/>
</p:tagLst>
</file>

<file path=ppt/tags/tag16.xml><?xml version="1.0" encoding="utf-8"?>
<p:tagLst xmlns:p="http://schemas.openxmlformats.org/presentationml/2006/main">
  <p:tag name="GENSWF_SLIDE_TITLE" val="DataFrame"/>
  <p:tag name="GENSWF_ADVANCE_TIME" val="0.00"/>
  <p:tag name="ISPRING_SLIDE_INDENT_LEVEL" val="0"/>
  <p:tag name="ISPRING_CUSTOM_TIMING_USED" val="0"/>
</p:tagLst>
</file>

<file path=ppt/tags/tag17.xml><?xml version="1.0" encoding="utf-8"?>
<p:tagLst xmlns:p="http://schemas.openxmlformats.org/presentationml/2006/main">
  <p:tag name="GENSWF_SLIDE_TITLE" val="DataFrame"/>
  <p:tag name="GENSWF_ADVANCE_TIME" val="0.00"/>
  <p:tag name="ISPRING_SLIDE_INDENT_LEVEL" val="0"/>
  <p:tag name="ISPRING_CUSTOM_TIMING_USED" val="0"/>
</p:tagLst>
</file>

<file path=ppt/tags/tag18.xml><?xml version="1.0" encoding="utf-8"?>
<p:tagLst xmlns:p="http://schemas.openxmlformats.org/presentationml/2006/main">
  <p:tag name="KSO_WM_UNIT_TABLE_BEAUTIFY" val="smartTable{6fbec03a-f0ec-47ef-b2ae-13b3b99dbfba}"/>
  <p:tag name="TABLE_ENDDRAG_ORIGIN_RECT" val="610*434"/>
  <p:tag name="TABLE_ENDDRAG_RECT" val="222*158*610*434"/>
</p:tagLst>
</file>

<file path=ppt/tags/tag19.xml><?xml version="1.0" encoding="utf-8"?>
<p:tagLst xmlns:p="http://schemas.openxmlformats.org/presentationml/2006/main">
  <p:tag name="GENSWF_SLIDE_TITLE" val="DataFrame"/>
  <p:tag name="GENSWF_ADVANCE_TIME" val="0.00"/>
  <p:tag name="ISPRING_SLIDE_INDENT_LEVEL" val="0"/>
  <p:tag name="ISPRING_CUSTOM_TIMING_USED" val="0"/>
</p:tagLst>
</file>

<file path=ppt/tags/tag2.xml><?xml version="1.0" encoding="utf-8"?>
<p:tagLst xmlns:p="http://schemas.openxmlformats.org/presentationml/2006/main">
  <p:tag name="GENSWF_SLIDE_TITLE" val="Series"/>
  <p:tag name="GENSWF_ADVANCE_TIME" val="0.00"/>
  <p:tag name="ISPRING_SLIDE_INDENT_LEVEL" val="0"/>
  <p:tag name="ISPRING_CUSTOM_TIMING_USED" val="0"/>
</p:tagLst>
</file>

<file path=ppt/tags/tag20.xml><?xml version="1.0" encoding="utf-8"?>
<p:tagLst xmlns:p="http://schemas.openxmlformats.org/presentationml/2006/main">
  <p:tag name="GENSWF_SLIDE_TITLE" val="索引操作"/>
  <p:tag name="GENSWF_ADVANCE_TIME" val="0.00"/>
  <p:tag name="ISPRING_SLIDE_INDENT_LEVEL" val="0"/>
  <p:tag name="ISPRING_CUSTOM_TIMING_USED" val="0"/>
</p:tagLst>
</file>

<file path=ppt/tags/tag21.xml><?xml version="1.0" encoding="utf-8"?>
<p:tagLst xmlns:p="http://schemas.openxmlformats.org/presentationml/2006/main">
  <p:tag name="GENSWF_SLIDE_TITLE" val="索引操作"/>
  <p:tag name="GENSWF_ADVANCE_TIME" val="0.00"/>
  <p:tag name="ISPRING_SLIDE_INDENT_LEVEL" val="0"/>
  <p:tag name="ISPRING_CUSTOM_TIMING_USED" val="0"/>
</p:tagLst>
</file>

<file path=ppt/tags/tag22.xml><?xml version="1.0" encoding="utf-8"?>
<p:tagLst xmlns:p="http://schemas.openxmlformats.org/presentationml/2006/main">
  <p:tag name="GENSWF_SLIDE_TITLE" val="索引操作"/>
  <p:tag name="GENSWF_ADVANCE_TIME" val="0.00"/>
  <p:tag name="ISPRING_SLIDE_INDENT_LEVEL" val="0"/>
  <p:tag name="ISPRING_CUSTOM_TIMING_USED" val="0"/>
</p:tagLst>
</file>

<file path=ppt/tags/tag23.xml><?xml version="1.0" encoding="utf-8"?>
<p:tagLst xmlns:p="http://schemas.openxmlformats.org/presentationml/2006/main">
  <p:tag name="GENSWF_SLIDE_TITLE" val="索引操作"/>
  <p:tag name="GENSWF_ADVANCE_TIME" val="0.00"/>
  <p:tag name="ISPRING_SLIDE_INDENT_LEVEL" val="0"/>
  <p:tag name="ISPRING_CUSTOM_TIMING_USED" val="0"/>
</p:tagLst>
</file>

<file path=ppt/tags/tag24.xml><?xml version="1.0" encoding="utf-8"?>
<p:tagLst xmlns:p="http://schemas.openxmlformats.org/presentationml/2006/main">
  <p:tag name="GENSWF_SLIDE_TITLE" val="索引操作"/>
  <p:tag name="GENSWF_ADVANCE_TIME" val="0.00"/>
  <p:tag name="ISPRING_SLIDE_INDENT_LEVEL" val="0"/>
  <p:tag name="ISPRING_CUSTOM_TIMING_USED" val="0"/>
</p:tagLst>
</file>

<file path=ppt/tags/tag25.xml><?xml version="1.0" encoding="utf-8"?>
<p:tagLst xmlns:p="http://schemas.openxmlformats.org/presentationml/2006/main">
  <p:tag name="GENSWF_SLIDE_TITLE" val="索引操作"/>
  <p:tag name="GENSWF_ADVANCE_TIME" val="0.00"/>
  <p:tag name="ISPRING_SLIDE_INDENT_LEVEL" val="0"/>
  <p:tag name="ISPRING_CUSTOM_TIMING_USED" val="0"/>
</p:tagLst>
</file>

<file path=ppt/tags/tag26.xml><?xml version="1.0" encoding="utf-8"?>
<p:tagLst xmlns:p="http://schemas.openxmlformats.org/presentationml/2006/main">
  <p:tag name="GENSWF_SLIDE_TITLE" val="索引操作"/>
  <p:tag name="GENSWF_ADVANCE_TIME" val="0.00"/>
  <p:tag name="ISPRING_SLIDE_INDENT_LEVEL" val="0"/>
  <p:tag name="ISPRING_CUSTOM_TIMING_USED" val="0"/>
</p:tagLst>
</file>

<file path=ppt/tags/tag27.xml><?xml version="1.0" encoding="utf-8"?>
<p:tagLst xmlns:p="http://schemas.openxmlformats.org/presentationml/2006/main">
  <p:tag name="GENSWF_SLIDE_TITLE" val="索引操作"/>
  <p:tag name="GENSWF_ADVANCE_TIME" val="0.00"/>
  <p:tag name="ISPRING_SLIDE_INDENT_LEVEL" val="0"/>
  <p:tag name="ISPRING_CUSTOM_TIMING_USED" val="0"/>
</p:tagLst>
</file>

<file path=ppt/tags/tag28.xml><?xml version="1.0" encoding="utf-8"?>
<p:tagLst xmlns:p="http://schemas.openxmlformats.org/presentationml/2006/main">
  <p:tag name="GENSWF_SLIDE_TITLE" val="索引操作"/>
  <p:tag name="GENSWF_ADVANCE_TIME" val="0.00"/>
  <p:tag name="ISPRING_SLIDE_INDENT_LEVEL" val="0"/>
  <p:tag name="ISPRING_CUSTOM_TIMING_USED" val="0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GENSWF_SLIDE_TITLE" val="Series"/>
  <p:tag name="GENSWF_ADVANCE_TIME" val="0.00"/>
  <p:tag name="ISPRING_SLIDE_INDENT_LEVEL" val="0"/>
  <p:tag name="ISPRING_CUSTOM_TIMING_USED" val="0"/>
</p:tagLst>
</file>

<file path=ppt/tags/tag30.xml><?xml version="1.0" encoding="utf-8"?>
<p:tagLst xmlns:p="http://schemas.openxmlformats.org/presentationml/2006/main">
  <p:tag name="GENSWF_SLIDE_TITLE" val="索引操作"/>
  <p:tag name="GENSWF_ADVANCE_TIME" val="0.00"/>
  <p:tag name="ISPRING_SLIDE_INDENT_LEVEL" val="0"/>
  <p:tag name="ISPRING_CUSTOM_TIMING_USED" val="0"/>
</p:tagLst>
</file>

<file path=ppt/tags/tag31.xml><?xml version="1.0" encoding="utf-8"?>
<p:tagLst xmlns:p="http://schemas.openxmlformats.org/presentationml/2006/main">
  <p:tag name="GENSWF_SLIDE_TITLE" val="索引操作"/>
  <p:tag name="GENSWF_ADVANCE_TIME" val="0.00"/>
  <p:tag name="ISPRING_SLIDE_INDENT_LEVEL" val="0"/>
  <p:tag name="ISPRING_CUSTOM_TIMING_USED" val="0"/>
</p:tagLst>
</file>

<file path=ppt/tags/tag32.xml><?xml version="1.0" encoding="utf-8"?>
<p:tagLst xmlns:p="http://schemas.openxmlformats.org/presentationml/2006/main">
  <p:tag name="GENSWF_SLIDE_TITLE" val="索引操作"/>
  <p:tag name="GENSWF_ADVANCE_TIME" val="0.00"/>
  <p:tag name="ISPRING_SLIDE_INDENT_LEVEL" val="0"/>
  <p:tag name="ISPRING_CUSTOM_TIMING_USED" val="0"/>
</p:tagLst>
</file>

<file path=ppt/tags/tag33.xml><?xml version="1.0" encoding="utf-8"?>
<p:tagLst xmlns:p="http://schemas.openxmlformats.org/presentationml/2006/main">
  <p:tag name="GENSWF_SLIDE_TITLE" val="索引操作"/>
  <p:tag name="GENSWF_ADVANCE_TIME" val="0.00"/>
  <p:tag name="ISPRING_SLIDE_INDENT_LEVEL" val="0"/>
  <p:tag name="ISPRING_CUSTOM_TIMING_USED" val="0"/>
</p:tagLst>
</file>

<file path=ppt/tags/tag34.xml><?xml version="1.0" encoding="utf-8"?>
<p:tagLst xmlns:p="http://schemas.openxmlformats.org/presentationml/2006/main">
  <p:tag name="GENSWF_SLIDE_TITLE" val="读写文本文件"/>
  <p:tag name="GENSWF_ADVANCE_TIME" val="0.00"/>
  <p:tag name="ISPRING_SLIDE_INDENT_LEVEL" val="0"/>
  <p:tag name="ISPRING_CUSTOM_TIMING_USED" val="0"/>
</p:tagLst>
</file>

<file path=ppt/tags/tag35.xml><?xml version="1.0" encoding="utf-8"?>
<p:tagLst xmlns:p="http://schemas.openxmlformats.org/presentationml/2006/main">
  <p:tag name="GENSWF_SLIDE_TITLE" val="读写文本文件"/>
  <p:tag name="GENSWF_ADVANCE_TIME" val="0.00"/>
  <p:tag name="ISPRING_SLIDE_INDENT_LEVEL" val="0"/>
  <p:tag name="ISPRING_CUSTOM_TIMING_USED" val="0"/>
</p:tagLst>
</file>

<file path=ppt/tags/tag36.xml><?xml version="1.0" encoding="utf-8"?>
<p:tagLst xmlns:p="http://schemas.openxmlformats.org/presentationml/2006/main">
  <p:tag name="GENSWF_SLIDE_TITLE" val="读写文本文件"/>
  <p:tag name="GENSWF_ADVANCE_TIME" val="0.00"/>
  <p:tag name="ISPRING_SLIDE_INDENT_LEVEL" val="0"/>
  <p:tag name="ISPRING_CUSTOM_TIMING_USED" val="0"/>
</p:tagLst>
</file>

<file path=ppt/tags/tag37.xml><?xml version="1.0" encoding="utf-8"?>
<p:tagLst xmlns:p="http://schemas.openxmlformats.org/presentationml/2006/main">
  <p:tag name="GENSWF_SLIDE_TITLE" val="读写文本文件"/>
  <p:tag name="GENSWF_ADVANCE_TIME" val="0.00"/>
  <p:tag name="ISPRING_SLIDE_INDENT_LEVEL" val="0"/>
  <p:tag name="ISPRING_CUSTOM_TIMING_USED" val="0"/>
</p:tagLst>
</file>

<file path=ppt/tags/tag38.xml><?xml version="1.0" encoding="utf-8"?>
<p:tagLst xmlns:p="http://schemas.openxmlformats.org/presentationml/2006/main">
  <p:tag name="GENSWF_SLIDE_TITLE" val="读写文本文件"/>
  <p:tag name="GENSWF_ADVANCE_TIME" val="0.00"/>
  <p:tag name="ISPRING_SLIDE_INDENT_LEVEL" val="0"/>
  <p:tag name="ISPRING_CUSTOM_TIMING_USED" val="0"/>
</p:tagLst>
</file>

<file path=ppt/tags/tag39.xml><?xml version="1.0" encoding="utf-8"?>
<p:tagLst xmlns:p="http://schemas.openxmlformats.org/presentationml/2006/main">
  <p:tag name="GENSWF_SLIDE_TITLE" val="读写文本文件"/>
  <p:tag name="GENSWF_ADVANCE_TIME" val="0.00"/>
  <p:tag name="ISPRING_SLIDE_INDENT_LEVEL" val="0"/>
  <p:tag name="ISPRING_CUSTOM_TIMING_USED" val="0"/>
</p:tagLst>
</file>

<file path=ppt/tags/tag4.xml><?xml version="1.0" encoding="utf-8"?>
<p:tagLst xmlns:p="http://schemas.openxmlformats.org/presentationml/2006/main">
  <p:tag name="GENSWF_SLIDE_TITLE" val="Series"/>
  <p:tag name="GENSWF_ADVANCE_TIME" val="0.00"/>
  <p:tag name="ISPRING_SLIDE_INDENT_LEVEL" val="0"/>
  <p:tag name="ISPRING_CUSTOM_TIMING_USED" val="0"/>
</p:tagLst>
</file>

<file path=ppt/tags/tag40.xml><?xml version="1.0" encoding="utf-8"?>
<p:tagLst xmlns:p="http://schemas.openxmlformats.org/presentationml/2006/main">
  <p:tag name="GENSWF_SLIDE_TITLE" val="读写Excel文件"/>
  <p:tag name="GENSWF_ADVANCE_TIME" val="0.00"/>
  <p:tag name="ISPRING_SLIDE_INDENT_LEVEL" val="0"/>
  <p:tag name="ISPRING_CUSTOM_TIMING_USED" val="0"/>
</p:tagLst>
</file>

<file path=ppt/tags/tag41.xml><?xml version="1.0" encoding="utf-8"?>
<p:tagLst xmlns:p="http://schemas.openxmlformats.org/presentationml/2006/main">
  <p:tag name="GENSWF_SLIDE_TITLE" val="读写Excel文件"/>
  <p:tag name="GENSWF_ADVANCE_TIME" val="0.00"/>
  <p:tag name="ISPRING_SLIDE_INDENT_LEVEL" val="0"/>
  <p:tag name="ISPRING_CUSTOM_TIMING_USED" val="0"/>
</p:tagLst>
</file>

<file path=ppt/tags/tag42.xml><?xml version="1.0" encoding="utf-8"?>
<p:tagLst xmlns:p="http://schemas.openxmlformats.org/presentationml/2006/main">
  <p:tag name="GENSWF_SLIDE_TITLE" val="读写Excel文件"/>
  <p:tag name="GENSWF_ADVANCE_TIME" val="0.00"/>
  <p:tag name="ISPRING_SLIDE_INDENT_LEVEL" val="0"/>
  <p:tag name="ISPRING_CUSTOM_TIMING_USED" val="0"/>
</p:tagLst>
</file>

<file path=ppt/tags/tag43.xml><?xml version="1.0" encoding="utf-8"?>
<p:tagLst xmlns:p="http://schemas.openxmlformats.org/presentationml/2006/main">
  <p:tag name="GENSWF_SLIDE_TITLE" val="读写数据库"/>
  <p:tag name="GENSWF_ADVANCE_TIME" val="0.00"/>
  <p:tag name="ISPRING_SLIDE_INDENT_LEVEL" val="0"/>
  <p:tag name="ISPRING_CUSTOM_TIMING_USED" val="0"/>
</p:tagLst>
</file>

<file path=ppt/tags/tag44.xml><?xml version="1.0" encoding="utf-8"?>
<p:tagLst xmlns:p="http://schemas.openxmlformats.org/presentationml/2006/main">
  <p:tag name="GENSWF_SLIDE_TITLE" val="读写数据库"/>
  <p:tag name="GENSWF_ADVANCE_TIME" val="0.00"/>
  <p:tag name="ISPRING_SLIDE_INDENT_LEVEL" val="0"/>
  <p:tag name="ISPRING_CUSTOM_TIMING_USED" val="0"/>
</p:tagLst>
</file>

<file path=ppt/tags/tag45.xml><?xml version="1.0" encoding="utf-8"?>
<p:tagLst xmlns:p="http://schemas.openxmlformats.org/presentationml/2006/main">
  <p:tag name="GENSWF_SLIDE_TITLE" val="读写数据库"/>
  <p:tag name="GENSWF_ADVANCE_TIME" val="0.00"/>
  <p:tag name="ISPRING_SLIDE_INDENT_LEVEL" val="0"/>
  <p:tag name="ISPRING_CUSTOM_TIMING_USED" val="0"/>
</p:tagLst>
</file>

<file path=ppt/tags/tag46.xml><?xml version="1.0" encoding="utf-8"?>
<p:tagLst xmlns:p="http://schemas.openxmlformats.org/presentationml/2006/main">
  <p:tag name="GENSWF_SLIDE_TITLE" val="读写数据库"/>
  <p:tag name="GENSWF_ADVANCE_TIME" val="0.00"/>
  <p:tag name="ISPRING_SLIDE_INDENT_LEVEL" val="0"/>
  <p:tag name="ISPRING_CUSTOM_TIMING_USED" val="0"/>
</p:tagLst>
</file>

<file path=ppt/tags/tag47.xml><?xml version="1.0" encoding="utf-8"?>
<p:tagLst xmlns:p="http://schemas.openxmlformats.org/presentationml/2006/main">
  <p:tag name="GENSWF_SLIDE_TITLE" val="读写数据库"/>
  <p:tag name="GENSWF_ADVANCE_TIME" val="0.00"/>
  <p:tag name="ISPRING_SLIDE_INDENT_LEVEL" val="0"/>
  <p:tag name="ISPRING_CUSTOM_TIMING_USED" val="0"/>
</p:tagLst>
</file>

<file path=ppt/tags/tag48.xml><?xml version="1.0" encoding="utf-8"?>
<p:tagLst xmlns:p="http://schemas.openxmlformats.org/presentationml/2006/main">
  <p:tag name="GENSWF_SLIDE_TITLE" val="读写数据库"/>
  <p:tag name="GENSWF_ADVANCE_TIME" val="0.00"/>
  <p:tag name="ISPRING_SLIDE_INDENT_LEVEL" val="0"/>
  <p:tag name="ISPRING_CUSTOM_TIMING_USED" val="0"/>
</p:tagLst>
</file>

<file path=ppt/tags/tag49.xml><?xml version="1.0" encoding="utf-8"?>
<p:tagLst xmlns:p="http://schemas.openxmlformats.org/presentationml/2006/main">
  <p:tag name="GENSWF_SLIDE_TITLE" val="读写数据库"/>
  <p:tag name="GENSWF_ADVANCE_TIME" val="0.00"/>
  <p:tag name="ISPRING_SLIDE_INDENT_LEVEL" val="0"/>
  <p:tag name="ISPRING_CUSTOM_TIMING_USED" val="0"/>
</p:tagLst>
</file>

<file path=ppt/tags/tag5.xml><?xml version="1.0" encoding="utf-8"?>
<p:tagLst xmlns:p="http://schemas.openxmlformats.org/presentationml/2006/main">
  <p:tag name="GENSWF_SLIDE_TITLE" val="Series"/>
  <p:tag name="GENSWF_ADVANCE_TIME" val="0.00"/>
  <p:tag name="ISPRING_SLIDE_INDENT_LEVEL" val="0"/>
  <p:tag name="ISPRING_CUSTOM_TIMING_USED" val="0"/>
</p:tagLst>
</file>

<file path=ppt/tags/tag50.xml><?xml version="1.0" encoding="utf-8"?>
<p:tagLst xmlns:p="http://schemas.openxmlformats.org/presentationml/2006/main">
  <p:tag name="GENSWF_SLIDE_TITLE" val="读写数据库"/>
  <p:tag name="GENSWF_ADVANCE_TIME" val="0.00"/>
  <p:tag name="ISPRING_SLIDE_INDENT_LEVEL" val="0"/>
  <p:tag name="ISPRING_CUSTOM_TIMING_USED" val="0"/>
</p:tagLst>
</file>

<file path=ppt/tags/tag51.xml><?xml version="1.0" encoding="utf-8"?>
<p:tagLst xmlns:p="http://schemas.openxmlformats.org/presentationml/2006/main">
  <p:tag name="GENSWF_SLIDE_TITLE" val="读写数据库"/>
  <p:tag name="GENSWF_ADVANCE_TIME" val="0.00"/>
  <p:tag name="ISPRING_SLIDE_INDENT_LEVEL" val="0"/>
  <p:tag name="ISPRING_CUSTOM_TIMING_USED" val="0"/>
</p:tagLst>
</file>

<file path=ppt/tags/tag52.xml><?xml version="1.0" encoding="utf-8"?>
<p:tagLst xmlns:p="http://schemas.openxmlformats.org/presentationml/2006/main">
  <p:tag name="GENSWF_SLIDE_TITLE" val="读写数据库"/>
  <p:tag name="GENSWF_ADVANCE_TIME" val="0.00"/>
  <p:tag name="ISPRING_SLIDE_INDENT_LEVEL" val="0"/>
  <p:tag name="ISPRING_CUSTOM_TIMING_USED" val="0"/>
</p:tagLst>
</file>

<file path=ppt/tags/tag53.xml><?xml version="1.0" encoding="utf-8"?>
<p:tagLst xmlns:p="http://schemas.openxmlformats.org/presentationml/2006/main">
  <p:tag name="GENSWF_SLIDE_TITLE" val="读写数据库"/>
  <p:tag name="GENSWF_ADVANCE_TIME" val="0.00"/>
  <p:tag name="ISPRING_SLIDE_INDENT_LEVEL" val="0"/>
  <p:tag name="ISPRING_CUSTOM_TIMING_USED" val="0"/>
</p:tagLst>
</file>

<file path=ppt/tags/tag54.xml><?xml version="1.0" encoding="utf-8"?>
<p:tagLst xmlns:p="http://schemas.openxmlformats.org/presentationml/2006/main">
  <p:tag name="GENSWF_SLIDE_TITLE" val="读写数据库"/>
  <p:tag name="GENSWF_ADVANCE_TIME" val="0.00"/>
  <p:tag name="ISPRING_SLIDE_INDENT_LEVEL" val="0"/>
  <p:tag name="ISPRING_CUSTOM_TIMING_USED" val="0"/>
</p:tagLst>
</file>

<file path=ppt/tags/tag55.xml><?xml version="1.0" encoding="utf-8"?>
<p:tagLst xmlns:p="http://schemas.openxmlformats.org/presentationml/2006/main">
  <p:tag name="GENSWF_SLIDE_TITLE" val="读写数据库"/>
  <p:tag name="GENSWF_ADVANCE_TIME" val="0.00"/>
  <p:tag name="ISPRING_SLIDE_INDENT_LEVEL" val="0"/>
  <p:tag name="ISPRING_CUSTOM_TIMING_USED" val="0"/>
</p:tagLst>
</file>

<file path=ppt/tags/tag56.xml><?xml version="1.0" encoding="utf-8"?>
<p:tagLst xmlns:p="http://schemas.openxmlformats.org/presentationml/2006/main">
  <p:tag name="GENSWF_SLIDE_TITLE" val="读写数据库"/>
  <p:tag name="GENSWF_ADVANCE_TIME" val="0.00"/>
  <p:tag name="ISPRING_SLIDE_INDENT_LEVEL" val="0"/>
  <p:tag name="ISPRING_CUSTOM_TIMING_USED" val="0"/>
</p:tagLst>
</file>

<file path=ppt/tags/tag57.xml><?xml version="1.0" encoding="utf-8"?>
<p:tagLst xmlns:p="http://schemas.openxmlformats.org/presentationml/2006/main">
  <p:tag name="GENSWF_SLIDE_TITLE" val="读写数据库"/>
  <p:tag name="GENSWF_ADVANCE_TIME" val="0.00"/>
  <p:tag name="ISPRING_SLIDE_INDENT_LEVEL" val="0"/>
  <p:tag name="ISPRING_CUSTOM_TIMING_USED" val="0"/>
</p:tagLst>
</file>

<file path=ppt/tags/tag58.xml><?xml version="1.0" encoding="utf-8"?>
<p:tagLst xmlns:p="http://schemas.openxmlformats.org/presentationml/2006/main">
  <p:tag name="GENSWF_SLIDE_TITLE" val="读写数据库"/>
  <p:tag name="GENSWF_ADVANCE_TIME" val="0.00"/>
  <p:tag name="ISPRING_SLIDE_INDENT_LEVEL" val="0"/>
  <p:tag name="ISPRING_CUSTOM_TIMING_USED" val="0"/>
</p:tagLst>
</file>

<file path=ppt/tags/tag59.xml><?xml version="1.0" encoding="utf-8"?>
<p:tagLst xmlns:p="http://schemas.openxmlformats.org/presentationml/2006/main">
  <p:tag name="GENSWF_SLIDE_TITLE" val="读写数据库"/>
  <p:tag name="GENSWF_ADVANCE_TIME" val="0.00"/>
  <p:tag name="ISPRING_SLIDE_INDENT_LEVEL" val="0"/>
  <p:tag name="ISPRING_CUSTOM_TIMING_USED" val="0"/>
</p:tagLst>
</file>

<file path=ppt/tags/tag6.xml><?xml version="1.0" encoding="utf-8"?>
<p:tagLst xmlns:p="http://schemas.openxmlformats.org/presentationml/2006/main">
  <p:tag name="GENSWF_SLIDE_TITLE" val="Series"/>
  <p:tag name="GENSWF_ADVANCE_TIME" val="0.00"/>
  <p:tag name="ISPRING_SLIDE_INDENT_LEVEL" val="0"/>
  <p:tag name="ISPRING_CUSTOM_TIMING_USED" val="0"/>
</p:tagLst>
</file>

<file path=ppt/tags/tag60.xml><?xml version="1.0" encoding="utf-8"?>
<p:tagLst xmlns:p="http://schemas.openxmlformats.org/presentationml/2006/main">
  <p:tag name="GENSWF_SLIDE_TITLE" val="读写数据库"/>
  <p:tag name="GENSWF_ADVANCE_TIME" val="0.00"/>
  <p:tag name="ISPRING_SLIDE_INDENT_LEVEL" val="0"/>
  <p:tag name="ISPRING_CUSTOM_TIMING_USED" val="0"/>
</p:tagLst>
</file>

<file path=ppt/tags/tag61.xml><?xml version="1.0" encoding="utf-8"?>
<p:tagLst xmlns:p="http://schemas.openxmlformats.org/presentationml/2006/main">
  <p:tag name="GENSWF_SLIDE_TITLE" val="读写数据库"/>
  <p:tag name="GENSWF_ADVANCE_TIME" val="0.00"/>
  <p:tag name="ISPRING_SLIDE_INDENT_LEVEL" val="0"/>
  <p:tag name="ISPRING_CUSTOM_TIMING_USED" val="0"/>
</p:tagLst>
</file>

<file path=ppt/tags/tag62.xml><?xml version="1.0" encoding="utf-8"?>
<p:tagLst xmlns:p="http://schemas.openxmlformats.org/presentationml/2006/main">
  <p:tag name="ISPRING_RESOURCE_PATHS_HASH_PRESENTER" val="3d8c8d1fbed9d7db832b996ee571653c99efbf"/>
  <p:tag name="KSO_WPP_MARK_KEY" val="04d79151-c555-4aa0-9e12-b1942c7a2b79"/>
  <p:tag name="COMMONDATA" val="eyJoZGlkIjoiYzE3ZGZmM2M0YzY5MTNhZWYzNjAwMGY2OGViNDJlMDkifQ=="/>
</p:tagLst>
</file>

<file path=ppt/tags/tag7.xml><?xml version="1.0" encoding="utf-8"?>
<p:tagLst xmlns:p="http://schemas.openxmlformats.org/presentationml/2006/main">
  <p:tag name="GENSWF_SLIDE_TITLE" val="Series"/>
  <p:tag name="GENSWF_ADVANCE_TIME" val="0.00"/>
  <p:tag name="ISPRING_SLIDE_INDENT_LEVEL" val="0"/>
  <p:tag name="ISPRING_CUSTOM_TIMING_USED" val="0"/>
</p:tagLst>
</file>

<file path=ppt/tags/tag8.xml><?xml version="1.0" encoding="utf-8"?>
<p:tagLst xmlns:p="http://schemas.openxmlformats.org/presentationml/2006/main">
  <p:tag name="GENSWF_SLIDE_TITLE" val="Series"/>
  <p:tag name="GENSWF_ADVANCE_TIME" val="0.00"/>
  <p:tag name="ISPRING_SLIDE_INDENT_LEVEL" val="0"/>
  <p:tag name="ISPRING_CUSTOM_TIMING_USED" val="0"/>
</p:tagLst>
</file>

<file path=ppt/tags/tag9.xml><?xml version="1.0" encoding="utf-8"?>
<p:tagLst xmlns:p="http://schemas.openxmlformats.org/presentationml/2006/main">
  <p:tag name="GENSWF_SLIDE_TITLE" val="DataFrame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7937</Words>
  <Application>WPS 演示</Application>
  <PresentationFormat>自定义</PresentationFormat>
  <Paragraphs>671</Paragraphs>
  <Slides>71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99" baseType="lpstr">
      <vt:lpstr>Arial</vt:lpstr>
      <vt:lpstr>宋体</vt:lpstr>
      <vt:lpstr>Wingdings</vt:lpstr>
      <vt:lpstr>等线</vt:lpstr>
      <vt:lpstr>汉仪中等线KW</vt:lpstr>
      <vt:lpstr>汉仪书宋二KW</vt:lpstr>
      <vt:lpstr>微软雅黑</vt:lpstr>
      <vt:lpstr>汉仪旗黑</vt:lpstr>
      <vt:lpstr>等线 Light</vt:lpstr>
      <vt:lpstr>Wingdings</vt:lpstr>
      <vt:lpstr>Times New Roman</vt:lpstr>
      <vt:lpstr>Impact</vt:lpstr>
      <vt:lpstr>楷体</vt:lpstr>
      <vt:lpstr>Arial Unicode MS</vt:lpstr>
      <vt:lpstr>宋体</vt:lpstr>
      <vt:lpstr>Calibri</vt:lpstr>
      <vt:lpstr>Helvetica Neue</vt:lpstr>
      <vt:lpstr>黑体</vt:lpstr>
      <vt:lpstr>汉仪楷体KW</vt:lpstr>
      <vt:lpstr>汉仪中黑KW</vt:lpstr>
      <vt:lpstr>等线</vt:lpstr>
      <vt:lpstr>微软雅黑</vt:lpstr>
      <vt:lpstr>楷体</vt:lpstr>
      <vt:lpstr>等线 Light</vt:lpstr>
      <vt:lpstr>黑体</vt:lpstr>
      <vt:lpstr>Times New Roman Regular</vt:lpstr>
      <vt:lpstr>Office 主题​​</vt:lpstr>
      <vt:lpstr>Excel.Sheet.8</vt:lpstr>
      <vt:lpstr>第3章 Pandas统计分析基础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22</cp:lastModifiedBy>
  <cp:revision>2389</cp:revision>
  <dcterms:created xsi:type="dcterms:W3CDTF">2024-11-12T05:08:54Z</dcterms:created>
  <dcterms:modified xsi:type="dcterms:W3CDTF">2024-11-12T05:08:54Z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EC95A83CB4344D759620512A9D8ABD47</vt:lpwstr>
  </property>
</Properties>
</file>