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0" r:id="rId3"/>
    <p:sldId id="331" r:id="rId5"/>
    <p:sldId id="332"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28" r:id="rId53"/>
    <p:sldId id="303" r:id="rId54"/>
    <p:sldId id="304" r:id="rId55"/>
    <p:sldId id="305" r:id="rId56"/>
    <p:sldId id="306" r:id="rId57"/>
    <p:sldId id="307" r:id="rId58"/>
    <p:sldId id="308" r:id="rId59"/>
    <p:sldId id="309" r:id="rId60"/>
    <p:sldId id="321" r:id="rId61"/>
    <p:sldId id="322" r:id="rId62"/>
    <p:sldId id="323" r:id="rId63"/>
    <p:sldId id="324" r:id="rId64"/>
    <p:sldId id="325" r:id="rId65"/>
    <p:sldId id="326" r:id="rId66"/>
    <p:sldId id="327" r:id="rId6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772" userDrawn="1">
          <p15:clr>
            <a:srgbClr val="A4A3A4"/>
          </p15:clr>
        </p15:guide>
        <p15:guide id="2" pos="210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J Wang"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772"/>
        <p:guide pos="210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commentAuthors" Target="commentAuthors.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6867" name="备注占位符 2"/>
          <p:cNvSpPr>
            <a:spLocks noGrp="1" noChangeArrowheads="1"/>
          </p:cNvSpPr>
          <p:nvPr>
            <p:ph type="body" idx="4294967295"/>
          </p:nvPr>
        </p:nvSpPr>
        <p:spPr/>
        <p:txBody>
          <a:bodyPr/>
          <a:lstStyle/>
          <a:p>
            <a:pPr eaLnBrk="1" hangingPunct="1">
              <a:spcBef>
                <a:spcPct val="0"/>
              </a:spcBef>
            </a:pPr>
            <a:endParaRPr lang="zh-CN" altLang="en-US" dirty="0" smtClean="0"/>
          </a:p>
        </p:txBody>
      </p:sp>
      <p:sp>
        <p:nvSpPr>
          <p:cNvPr id="36868"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等线" panose="02010600030101010101" charset="-122"/>
                <a:ea typeface="宋体" pitchFamily="2" charset="-122"/>
              </a:defRPr>
            </a:lvl1pPr>
            <a:lvl2pPr marL="742950" indent="-285750" eaLnBrk="0" hangingPunct="0">
              <a:defRPr sz="2400">
                <a:solidFill>
                  <a:schemeClr val="tx1"/>
                </a:solidFill>
                <a:latin typeface="等线" panose="02010600030101010101" charset="-122"/>
                <a:ea typeface="宋体" pitchFamily="2" charset="-122"/>
              </a:defRPr>
            </a:lvl2pPr>
            <a:lvl3pPr marL="1143000" indent="-228600" eaLnBrk="0" hangingPunct="0">
              <a:defRPr sz="2400">
                <a:solidFill>
                  <a:schemeClr val="tx1"/>
                </a:solidFill>
                <a:latin typeface="等线" panose="02010600030101010101" charset="-122"/>
                <a:ea typeface="宋体" pitchFamily="2" charset="-122"/>
              </a:defRPr>
            </a:lvl3pPr>
            <a:lvl4pPr marL="1600200" indent="-228600" eaLnBrk="0" hangingPunct="0">
              <a:defRPr sz="2400">
                <a:solidFill>
                  <a:schemeClr val="tx1"/>
                </a:solidFill>
                <a:latin typeface="等线" panose="02010600030101010101" charset="-122"/>
                <a:ea typeface="宋体" pitchFamily="2" charset="-122"/>
              </a:defRPr>
            </a:lvl4pPr>
            <a:lvl5pPr marL="2057400" indent="-228600" eaLnBrk="0" hangingPunct="0">
              <a:defRPr sz="2400">
                <a:solidFill>
                  <a:schemeClr val="tx1"/>
                </a:solidFill>
                <a:latin typeface="等线" panose="02010600030101010101"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eaLnBrk="1" hangingPunct="1"/>
            <a:fld id="{95BC5AE6-4D63-446B-8E31-4482C66DC2A0}"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chemeClr val="bg1"/>
                </a:solidFill>
                <a:latin typeface="微软雅黑"/>
                <a:cs typeface="微软雅黑"/>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微软雅黑"/>
                <a:cs typeface="微软雅黑"/>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微软雅黑"/>
                <a:cs typeface="微软雅黑"/>
              </a:defRPr>
            </a:lvl1pPr>
          </a:lstStyle>
          <a:p/>
        </p:txBody>
      </p:sp>
      <p:sp>
        <p:nvSpPr>
          <p:cNvPr id="3" name="Holder 3"/>
          <p:cNvSpPr>
            <a:spLocks noGrp="1"/>
          </p:cNvSpPr>
          <p:nvPr>
            <p:ph type="body" idx="1"/>
          </p:nvPr>
        </p:nvSpPr>
        <p:spPr/>
        <p:txBody>
          <a:bodyPr lIns="0" tIns="0" rIns="0" bIns="0"/>
          <a:lstStyle>
            <a:lvl1pPr>
              <a:defRPr sz="2800" b="0" i="0">
                <a:solidFill>
                  <a:schemeClr val="tx1"/>
                </a:solidFill>
                <a:latin typeface="微软雅黑"/>
                <a:cs typeface="微软雅黑"/>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微软雅黑"/>
                <a:cs typeface="微软雅黑"/>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微软雅黑"/>
                <a:cs typeface="微软雅黑"/>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charset="-122"/>
                <a:ea typeface="微软雅黑"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charset="-122"/>
                <a:ea typeface="微软雅黑"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6B301C50-72BB-4F66-99A7-5B112B5AA203}" type="slidenum">
              <a:rPr lang="zh-CN" altLang="en-US"/>
            </a:fld>
            <a:endParaRPr lang="zh-CN" altLang="en-US"/>
          </a:p>
        </p:txBody>
      </p:sp>
      <p:pic>
        <p:nvPicPr>
          <p:cNvPr id="9"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userDrawn="1"/>
        </p:nvPicPr>
        <p:blipFill>
          <a:blip r:embed="rId3"/>
          <a:stretch>
            <a:fillRect/>
          </a:stretch>
        </p:blipFill>
        <p:spPr>
          <a:xfrm>
            <a:off x="3940810" y="766445"/>
            <a:ext cx="4298950" cy="1306195"/>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2000" cy="1437679"/>
          </a:xfrm>
          <a:prstGeom prst="rect">
            <a:avLst/>
          </a:prstGeom>
        </p:spPr>
      </p:pic>
      <p:sp>
        <p:nvSpPr>
          <p:cNvPr id="2" name="Holder 2"/>
          <p:cNvSpPr>
            <a:spLocks noGrp="1"/>
          </p:cNvSpPr>
          <p:nvPr>
            <p:ph type="title"/>
          </p:nvPr>
        </p:nvSpPr>
        <p:spPr>
          <a:xfrm>
            <a:off x="1238885" y="280035"/>
            <a:ext cx="1651635" cy="514350"/>
          </a:xfrm>
          <a:prstGeom prst="rect">
            <a:avLst/>
          </a:prstGeom>
        </p:spPr>
        <p:txBody>
          <a:bodyPr wrap="square" lIns="0" tIns="0" rIns="0" bIns="0">
            <a:spAutoFit/>
          </a:bodyPr>
          <a:lstStyle>
            <a:lvl1pPr>
              <a:defRPr sz="3200" b="1" i="0">
                <a:solidFill>
                  <a:schemeClr val="bg1"/>
                </a:solidFill>
                <a:latin typeface="微软雅黑"/>
                <a:cs typeface="微软雅黑"/>
              </a:defRPr>
            </a:lvl1pPr>
          </a:lstStyle>
          <a:p/>
        </p:txBody>
      </p:sp>
      <p:sp>
        <p:nvSpPr>
          <p:cNvPr id="3" name="Holder 3"/>
          <p:cNvSpPr>
            <a:spLocks noGrp="1"/>
          </p:cNvSpPr>
          <p:nvPr>
            <p:ph type="body" idx="1"/>
          </p:nvPr>
        </p:nvSpPr>
        <p:spPr>
          <a:xfrm>
            <a:off x="450519" y="1057250"/>
            <a:ext cx="5549900" cy="4519295"/>
          </a:xfrm>
          <a:prstGeom prst="rect">
            <a:avLst/>
          </a:prstGeom>
        </p:spPr>
        <p:txBody>
          <a:bodyPr wrap="square" lIns="0" tIns="0" rIns="0" bIns="0">
            <a:spAutoFit/>
          </a:bodyPr>
          <a:lstStyle>
            <a:lvl1pPr>
              <a:defRPr sz="2800" b="0" i="0">
                <a:solidFill>
                  <a:schemeClr val="tx1"/>
                </a:solidFill>
                <a:latin typeface="微软雅黑"/>
                <a:cs typeface="微软雅黑"/>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34.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jpeg"/><Relationship Id="rId1" Type="http://schemas.openxmlformats.org/officeDocument/2006/relationships/image" Target="../media/image3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8.jpeg"/><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image" Target="../media/image55.jpe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image" Target="../media/image56.jpe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jpeg"/><Relationship Id="rId1" Type="http://schemas.openxmlformats.org/officeDocument/2006/relationships/image" Target="../media/image59.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jpeg"/><Relationship Id="rId1" Type="http://schemas.openxmlformats.org/officeDocument/2006/relationships/image" Target="../media/image6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ctrTitle"/>
          </p:nvPr>
        </p:nvSpPr>
        <p:spPr>
          <a:xfrm>
            <a:off x="1524000" y="1597025"/>
            <a:ext cx="9144000" cy="1912938"/>
          </a:xfrm>
        </p:spPr>
        <p:txBody>
          <a:bodyPr/>
          <a:lstStyle/>
          <a:p>
            <a:pPr eaLnBrk="1" hangingPunct="1"/>
            <a:r>
              <a:rPr lang="zh-CN" altLang="en-US" dirty="0" smtClean="0">
                <a:latin typeface="微软雅黑" charset="-122"/>
                <a:ea typeface="微软雅黑" charset="-122"/>
              </a:rPr>
              <a:t>第</a:t>
            </a:r>
            <a:r>
              <a:rPr lang="en-US" altLang="zh-CN" dirty="0" smtClean="0">
                <a:latin typeface="微软雅黑" charset="-122"/>
                <a:ea typeface="微软雅黑" charset="-122"/>
              </a:rPr>
              <a:t>4</a:t>
            </a:r>
            <a:r>
              <a:rPr lang="zh-CN" altLang="en-US" dirty="0" smtClean="0">
                <a:latin typeface="微软雅黑" charset="-122"/>
                <a:ea typeface="微软雅黑" charset="-122"/>
              </a:rPr>
              <a:t>章</a:t>
            </a:r>
            <a:r>
              <a:rPr lang="en-US" altLang="zh-CN" dirty="0" smtClean="0">
                <a:latin typeface="微软雅黑" charset="-122"/>
                <a:ea typeface="微软雅黑" charset="-122"/>
              </a:rPr>
              <a:t> </a:t>
            </a:r>
            <a:r>
              <a:rPr lang="zh-CN" altLang="en-US" dirty="0" smtClean="0">
                <a:latin typeface="微软雅黑" charset="-122"/>
                <a:ea typeface="微软雅黑" charset="-122"/>
              </a:rPr>
              <a:t>机器学习</a:t>
            </a:r>
            <a:r>
              <a:rPr lang="zh-CN" altLang="en-US" dirty="0" smtClean="0">
                <a:latin typeface="微软雅黑" charset="-122"/>
                <a:ea typeface="微软雅黑" charset="-122"/>
              </a:rPr>
              <a:t>概述</a:t>
            </a:r>
            <a:endParaRPr lang="zh-CN" altLang="en-US" dirty="0" smtClean="0">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4" name="object 4"/>
          <p:cNvSpPr txBox="1"/>
          <p:nvPr/>
        </p:nvSpPr>
        <p:spPr>
          <a:xfrm>
            <a:off x="974089" y="903097"/>
            <a:ext cx="10444480" cy="1214120"/>
          </a:xfrm>
          <a:prstGeom prst="rect">
            <a:avLst/>
          </a:prstGeom>
        </p:spPr>
        <p:txBody>
          <a:bodyPr vert="horz" wrap="square" lIns="0" tIns="12065" rIns="0" bIns="0" rtlCol="0">
            <a:spAutoFit/>
          </a:bodyPr>
          <a:lstStyle/>
          <a:p>
            <a:pPr marL="469900" marR="5080" indent="-457200">
              <a:lnSpc>
                <a:spcPct val="150000"/>
              </a:lnSpc>
              <a:spcBef>
                <a:spcPts val="95"/>
              </a:spcBef>
              <a:buFont typeface="Arial MT"/>
              <a:buChar char="•"/>
              <a:tabLst>
                <a:tab pos="469900" algn="l"/>
              </a:tabLst>
            </a:pPr>
            <a:r>
              <a:rPr sz="2600" spc="-5" dirty="0">
                <a:latin typeface="宋体"/>
                <a:cs typeface="宋体"/>
              </a:rPr>
              <a:t>机器学习：尝试系统性地搜索各种可能的坐标变换，并用正确分类的点所占百分比作为反馈信号</a:t>
            </a:r>
            <a:endParaRPr sz="2600">
              <a:latin typeface="宋体"/>
              <a:cs typeface="宋体"/>
            </a:endParaRPr>
          </a:p>
        </p:txBody>
      </p:sp>
      <p:sp>
        <p:nvSpPr>
          <p:cNvPr id="7" name="object 7"/>
          <p:cNvSpPr txBox="1"/>
          <p:nvPr/>
        </p:nvSpPr>
        <p:spPr>
          <a:xfrm>
            <a:off x="974090" y="2117090"/>
            <a:ext cx="10444480" cy="1907540"/>
          </a:xfrm>
          <a:prstGeom prst="rect">
            <a:avLst/>
          </a:prstGeom>
        </p:spPr>
        <p:txBody>
          <a:bodyPr vert="horz" wrap="square" lIns="0" tIns="211455" rIns="0" bIns="0" rtlCol="0">
            <a:noAutofit/>
          </a:bodyPr>
          <a:lstStyle/>
          <a:p>
            <a:pPr marL="12700">
              <a:lnSpc>
                <a:spcPct val="100000"/>
              </a:lnSpc>
              <a:spcBef>
                <a:spcPts val="1665"/>
              </a:spcBef>
            </a:pPr>
            <a:r>
              <a:rPr sz="2600" spc="-50" dirty="0">
                <a:latin typeface="Arial MT"/>
                <a:cs typeface="Arial MT"/>
              </a:rPr>
              <a:t>•</a:t>
            </a:r>
            <a:r>
              <a:rPr lang="en-US" altLang="en-US" sz="2600" spc="-50" dirty="0">
                <a:latin typeface="Arial MT"/>
                <a:cs typeface="Arial MT"/>
              </a:rPr>
              <a:t>   </a:t>
            </a:r>
            <a:r>
              <a:rPr lang="en-US" altLang="en-US" sz="2600" spc="-50" dirty="0">
                <a:highlight>
                  <a:srgbClr val="FFFF00"/>
                </a:highlight>
                <a:latin typeface="Arial MT"/>
                <a:cs typeface="Arial MT"/>
              </a:rPr>
              <a:t> </a:t>
            </a:r>
            <a:r>
              <a:rPr sz="2600" spc="-50" dirty="0">
                <a:highlight>
                  <a:srgbClr val="FFFF00"/>
                </a:highlight>
                <a:latin typeface="Arial MT"/>
                <a:cs typeface="Arial MT"/>
              </a:rPr>
              <a:t>“x&gt;0 的是黑点”或“x&lt;0 的是白点”</a:t>
            </a:r>
            <a:endParaRPr sz="2600" spc="-50" dirty="0">
              <a:highlight>
                <a:srgbClr val="FFFF00"/>
              </a:highlight>
              <a:latin typeface="Arial MT"/>
              <a:cs typeface="Arial MT"/>
            </a:endParaRPr>
          </a:p>
          <a:p>
            <a:pPr marL="469265" indent="-456565">
              <a:lnSpc>
                <a:spcPct val="100000"/>
              </a:lnSpc>
              <a:spcBef>
                <a:spcPts val="1565"/>
              </a:spcBef>
              <a:buFont typeface="Arial MT"/>
              <a:buChar char="•"/>
              <a:tabLst>
                <a:tab pos="469265" algn="l"/>
              </a:tabLst>
            </a:pPr>
            <a:r>
              <a:rPr lang="zh-CN" altLang="en-US" sz="2600" spc="-5" dirty="0">
                <a:latin typeface="宋体"/>
                <a:cs typeface="宋体"/>
              </a:rPr>
              <a:t>机器学习定义：</a:t>
            </a:r>
            <a:r>
              <a:rPr lang="zh-CN" altLang="en-US" sz="2600" spc="-5" dirty="0">
                <a:highlight>
                  <a:srgbClr val="FFFF00"/>
                </a:highlight>
                <a:latin typeface="宋体"/>
                <a:cs typeface="宋体"/>
              </a:rPr>
              <a:t>在预先定义好的可能性空间中，利用反馈信号的指引</a:t>
            </a:r>
            <a:endParaRPr lang="zh-CN" altLang="en-US" sz="2600" spc="-5" dirty="0">
              <a:highlight>
                <a:srgbClr val="FFFF00"/>
              </a:highlight>
              <a:latin typeface="宋体"/>
              <a:cs typeface="宋体"/>
            </a:endParaRPr>
          </a:p>
          <a:p>
            <a:pPr marL="469265" indent="-456565">
              <a:lnSpc>
                <a:spcPct val="100000"/>
              </a:lnSpc>
              <a:spcBef>
                <a:spcPts val="1565"/>
              </a:spcBef>
              <a:buFont typeface="Arial MT"/>
              <a:buChar char="•"/>
              <a:tabLst>
                <a:tab pos="469265" algn="l"/>
              </a:tabLst>
            </a:pPr>
            <a:r>
              <a:rPr lang="zh-CN" altLang="en-US" sz="2600" spc="-5" dirty="0">
                <a:highlight>
                  <a:srgbClr val="FFFF00"/>
                </a:highlight>
                <a:latin typeface="宋体"/>
                <a:cs typeface="宋体"/>
              </a:rPr>
              <a:t>来寻找输入数据的有用表示。</a:t>
            </a:r>
            <a:endParaRPr lang="zh-CN" altLang="en-US" sz="2600" spc="-5" dirty="0">
              <a:highlight>
                <a:srgbClr val="FFFF00"/>
              </a:highlight>
              <a:latin typeface="宋体"/>
              <a:cs typeface="宋体"/>
            </a:endParaRPr>
          </a:p>
        </p:txBody>
      </p:sp>
      <p:pic>
        <p:nvPicPr>
          <p:cNvPr id="9" name="object 9"/>
          <p:cNvPicPr/>
          <p:nvPr/>
        </p:nvPicPr>
        <p:blipFill>
          <a:blip r:embed="rId1" cstate="print"/>
          <a:stretch>
            <a:fillRect/>
          </a:stretch>
        </p:blipFill>
        <p:spPr>
          <a:xfrm>
            <a:off x="1840998" y="4192535"/>
            <a:ext cx="8153769" cy="22863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081012" y="2305050"/>
            <a:ext cx="4826508" cy="2715767"/>
          </a:xfrm>
          <a:prstGeom prst="rect">
            <a:avLst/>
          </a:prstGeom>
        </p:spPr>
      </p:pic>
      <p:sp>
        <p:nvSpPr>
          <p:cNvPr id="3" name="object 3"/>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5" name="object 5"/>
          <p:cNvSpPr txBox="1"/>
          <p:nvPr/>
        </p:nvSpPr>
        <p:spPr>
          <a:xfrm>
            <a:off x="685800" y="1524127"/>
            <a:ext cx="10615930" cy="3520440"/>
          </a:xfrm>
          <a:prstGeom prst="rect">
            <a:avLst/>
          </a:prstGeom>
        </p:spPr>
        <p:txBody>
          <a:bodyPr vert="horz" wrap="square" lIns="0" tIns="12065" rIns="0" bIns="0" rtlCol="0">
            <a:spAutoFit/>
          </a:bodyPr>
          <a:lstStyle/>
          <a:p>
            <a:pPr marL="641350" marR="5080" indent="-457200">
              <a:lnSpc>
                <a:spcPct val="150000"/>
              </a:lnSpc>
              <a:spcBef>
                <a:spcPts val="95"/>
              </a:spcBef>
              <a:buFont typeface="Arial MT"/>
              <a:buChar char="•"/>
              <a:tabLst>
                <a:tab pos="641350" algn="l"/>
              </a:tabLst>
            </a:pPr>
            <a:r>
              <a:rPr sz="2600" spc="-5" dirty="0">
                <a:latin typeface="宋体"/>
                <a:cs typeface="宋体"/>
              </a:rPr>
              <a:t>要训练一个模型，能够识别图中动物的位置、类别。请问需要怎样的</a:t>
            </a:r>
            <a:r>
              <a:rPr sz="2600" spc="-10" dirty="0">
                <a:latin typeface="宋体"/>
                <a:cs typeface="宋体"/>
              </a:rPr>
              <a:t>训练数据？</a:t>
            </a:r>
            <a:endParaRPr sz="2600">
              <a:latin typeface="宋体"/>
              <a:cs typeface="宋体"/>
            </a:endParaRPr>
          </a:p>
          <a:p>
            <a:pPr marL="469265" indent="-456565">
              <a:lnSpc>
                <a:spcPct val="100000"/>
              </a:lnSpc>
              <a:spcBef>
                <a:spcPts val="2045"/>
              </a:spcBef>
              <a:buFont typeface="Arial MT"/>
              <a:buChar char="•"/>
              <a:tabLst>
                <a:tab pos="469265" algn="l"/>
              </a:tabLst>
            </a:pPr>
            <a:r>
              <a:rPr sz="2600" dirty="0">
                <a:latin typeface="宋体"/>
                <a:cs typeface="宋体"/>
              </a:rPr>
              <a:t>较大数量的：特征</a:t>
            </a:r>
            <a:r>
              <a:rPr sz="2600" b="1" spc="-20" dirty="0">
                <a:latin typeface="Calibri"/>
                <a:cs typeface="Calibri"/>
              </a:rPr>
              <a:t>-</a:t>
            </a:r>
            <a:r>
              <a:rPr sz="2600" spc="-20" dirty="0">
                <a:latin typeface="宋体"/>
                <a:cs typeface="宋体"/>
              </a:rPr>
              <a:t>标签对</a:t>
            </a:r>
            <a:endParaRPr sz="2600">
              <a:latin typeface="宋体"/>
              <a:cs typeface="宋体"/>
            </a:endParaRPr>
          </a:p>
          <a:p>
            <a:pPr marL="926465" lvl="1" indent="-456565">
              <a:lnSpc>
                <a:spcPct val="100000"/>
              </a:lnSpc>
              <a:spcBef>
                <a:spcPts val="1475"/>
              </a:spcBef>
              <a:buFont typeface="Arial MT"/>
              <a:buChar char="•"/>
              <a:tabLst>
                <a:tab pos="926465" algn="l"/>
              </a:tabLst>
            </a:pPr>
            <a:r>
              <a:rPr sz="2400" spc="-5" dirty="0">
                <a:latin typeface="宋体"/>
                <a:cs typeface="宋体"/>
              </a:rPr>
              <a:t>特征：带有动物的图片</a:t>
            </a:r>
            <a:endParaRPr sz="2400">
              <a:latin typeface="宋体"/>
              <a:cs typeface="宋体"/>
            </a:endParaRPr>
          </a:p>
          <a:p>
            <a:pPr marL="926465" marR="4479290" lvl="1" indent="-457200">
              <a:lnSpc>
                <a:spcPct val="150000"/>
              </a:lnSpc>
              <a:buFont typeface="Arial MT"/>
              <a:buChar char="•"/>
              <a:tabLst>
                <a:tab pos="926465" algn="l"/>
              </a:tabLst>
            </a:pPr>
            <a:r>
              <a:rPr sz="2400" dirty="0">
                <a:latin typeface="宋体"/>
                <a:cs typeface="宋体"/>
              </a:rPr>
              <a:t>标签：图片中动物的位置信息（</a:t>
            </a:r>
            <a:r>
              <a:rPr sz="2400" spc="-20" dirty="0">
                <a:latin typeface="宋体"/>
                <a:cs typeface="宋体"/>
              </a:rPr>
              <a:t>矩形框</a:t>
            </a:r>
            <a:r>
              <a:rPr sz="2400" dirty="0">
                <a:latin typeface="宋体"/>
                <a:cs typeface="宋体"/>
              </a:rPr>
              <a:t>的位置）</a:t>
            </a:r>
            <a:r>
              <a:rPr sz="2400" spc="-10" dirty="0">
                <a:latin typeface="宋体"/>
                <a:cs typeface="宋体"/>
              </a:rPr>
              <a:t>、动物的类别</a:t>
            </a:r>
            <a:endParaRPr sz="2400">
              <a:latin typeface="宋体"/>
              <a:cs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339975" y="1844040"/>
            <a:ext cx="6493510" cy="3124200"/>
          </a:xfrm>
          <a:prstGeom prst="rect">
            <a:avLst/>
          </a:prstGeom>
        </p:spPr>
      </p:pic>
      <p:sp>
        <p:nvSpPr>
          <p:cNvPr id="3" name="object 3"/>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5" name="object 5"/>
          <p:cNvSpPr txBox="1"/>
          <p:nvPr/>
        </p:nvSpPr>
        <p:spPr>
          <a:xfrm>
            <a:off x="1143000" y="1523999"/>
            <a:ext cx="277876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宋体"/>
                <a:cs typeface="宋体"/>
              </a:rPr>
              <a:t>如何使用这个模型？</a:t>
            </a:r>
            <a:endParaRPr sz="2400">
              <a:latin typeface="宋体"/>
              <a:cs typeface="宋体"/>
            </a:endParaRPr>
          </a:p>
        </p:txBody>
      </p:sp>
      <p:sp>
        <p:nvSpPr>
          <p:cNvPr id="6" name="object 6"/>
          <p:cNvSpPr txBox="1"/>
          <p:nvPr/>
        </p:nvSpPr>
        <p:spPr>
          <a:xfrm>
            <a:off x="7543800" y="3810000"/>
            <a:ext cx="2778760" cy="1122680"/>
          </a:xfrm>
          <a:prstGeom prst="rect">
            <a:avLst/>
          </a:prstGeom>
        </p:spPr>
        <p:txBody>
          <a:bodyPr vert="horz" wrap="square" lIns="0" tIns="12700" rIns="0" bIns="0" rtlCol="0">
            <a:spAutoFit/>
          </a:bodyPr>
          <a:lstStyle/>
          <a:p>
            <a:pPr marL="12700" marR="5080">
              <a:lnSpc>
                <a:spcPct val="150000"/>
              </a:lnSpc>
              <a:spcBef>
                <a:spcPts val="100"/>
              </a:spcBef>
            </a:pPr>
            <a:r>
              <a:rPr sz="2400" spc="-10" dirty="0">
                <a:latin typeface="宋体"/>
                <a:cs typeface="宋体"/>
              </a:rPr>
              <a:t>图片中的动物位置、</a:t>
            </a:r>
            <a:r>
              <a:rPr sz="2400" spc="-15" dirty="0">
                <a:latin typeface="宋体"/>
                <a:cs typeface="宋体"/>
              </a:rPr>
              <a:t>动物类别</a:t>
            </a:r>
            <a:endParaRPr sz="2400">
              <a:latin typeface="宋体"/>
              <a:cs typeface="宋体"/>
            </a:endParaRPr>
          </a:p>
        </p:txBody>
      </p:sp>
      <p:sp>
        <p:nvSpPr>
          <p:cNvPr id="7" name="object 7"/>
          <p:cNvSpPr txBox="1"/>
          <p:nvPr/>
        </p:nvSpPr>
        <p:spPr>
          <a:xfrm>
            <a:off x="2590799" y="3867785"/>
            <a:ext cx="636270"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宋体"/>
                <a:cs typeface="宋体"/>
              </a:rPr>
              <a:t>图片</a:t>
            </a:r>
            <a:endParaRPr sz="2400">
              <a:latin typeface="宋体"/>
              <a:cs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4" name="object 4"/>
          <p:cNvSpPr txBox="1"/>
          <p:nvPr/>
        </p:nvSpPr>
        <p:spPr>
          <a:xfrm>
            <a:off x="974089" y="1100455"/>
            <a:ext cx="5795010" cy="422909"/>
          </a:xfrm>
          <a:prstGeom prst="rect">
            <a:avLst/>
          </a:prstGeom>
        </p:spPr>
        <p:txBody>
          <a:bodyPr vert="horz" wrap="square" lIns="0" tIns="13335" rIns="0" bIns="0" rtlCol="0">
            <a:spAutoFit/>
          </a:bodyPr>
          <a:lstStyle/>
          <a:p>
            <a:pPr marL="469265" indent="-456565">
              <a:lnSpc>
                <a:spcPct val="100000"/>
              </a:lnSpc>
              <a:spcBef>
                <a:spcPts val="105"/>
              </a:spcBef>
              <a:buFont typeface="Arial MT"/>
              <a:buChar char="•"/>
              <a:tabLst>
                <a:tab pos="469265" algn="l"/>
              </a:tabLst>
            </a:pPr>
            <a:r>
              <a:rPr sz="2600" spc="-5" dirty="0">
                <a:latin typeface="宋体"/>
                <a:cs typeface="宋体"/>
              </a:rPr>
              <a:t>深度学习是机器学习的一个分支领域</a:t>
            </a:r>
            <a:endParaRPr sz="2600">
              <a:latin typeface="宋体"/>
              <a:cs typeface="宋体"/>
            </a:endParaRPr>
          </a:p>
        </p:txBody>
      </p:sp>
      <p:pic>
        <p:nvPicPr>
          <p:cNvPr id="5" name="object 5"/>
          <p:cNvPicPr/>
          <p:nvPr/>
        </p:nvPicPr>
        <p:blipFill>
          <a:blip r:embed="rId1" cstate="print"/>
          <a:stretch>
            <a:fillRect/>
          </a:stretch>
        </p:blipFill>
        <p:spPr>
          <a:xfrm>
            <a:off x="1320165" y="2150110"/>
            <a:ext cx="9552305" cy="38684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4" name="object 4"/>
          <p:cNvSpPr txBox="1"/>
          <p:nvPr/>
        </p:nvSpPr>
        <p:spPr>
          <a:xfrm>
            <a:off x="974089" y="898397"/>
            <a:ext cx="10490200" cy="1305560"/>
          </a:xfrm>
          <a:prstGeom prst="rect">
            <a:avLst/>
          </a:prstGeom>
        </p:spPr>
        <p:txBody>
          <a:bodyPr vert="horz" wrap="square" lIns="0" tIns="12700" rIns="0" bIns="0" rtlCol="0">
            <a:spAutoFit/>
          </a:bodyPr>
          <a:lstStyle/>
          <a:p>
            <a:pPr marL="469900" marR="5080" indent="-457200">
              <a:lnSpc>
                <a:spcPct val="150000"/>
              </a:lnSpc>
              <a:spcBef>
                <a:spcPts val="100"/>
              </a:spcBef>
              <a:buFont typeface="Arial MT"/>
              <a:buChar char="•"/>
              <a:tabLst>
                <a:tab pos="469900" algn="l"/>
              </a:tabLst>
            </a:pPr>
            <a:r>
              <a:rPr sz="2800" spc="-10" dirty="0">
                <a:latin typeface="宋体"/>
                <a:cs typeface="宋体"/>
              </a:rPr>
              <a:t>“深度学习”中的</a:t>
            </a:r>
            <a:r>
              <a:rPr sz="2800" spc="-10" dirty="0">
                <a:solidFill>
                  <a:srgbClr val="FF0000"/>
                </a:solidFill>
                <a:latin typeface="宋体"/>
                <a:cs typeface="宋体"/>
              </a:rPr>
              <a:t>“深度”是指一系列连续的表示层</a:t>
            </a:r>
            <a:r>
              <a:rPr sz="2800" spc="-20" dirty="0">
                <a:latin typeface="宋体"/>
                <a:cs typeface="宋体"/>
              </a:rPr>
              <a:t>。数据模型</a:t>
            </a:r>
            <a:r>
              <a:rPr sz="2800" spc="-10" dirty="0">
                <a:latin typeface="宋体"/>
                <a:cs typeface="宋体"/>
              </a:rPr>
              <a:t>中包含多少层，这被称为模型的深度（</a:t>
            </a:r>
            <a:r>
              <a:rPr sz="2800" b="1" spc="-10" dirty="0">
                <a:latin typeface="Calibri"/>
                <a:cs typeface="Calibri"/>
              </a:rPr>
              <a:t>depth</a:t>
            </a:r>
            <a:r>
              <a:rPr sz="2800" spc="-10" dirty="0">
                <a:latin typeface="宋体"/>
                <a:cs typeface="宋体"/>
              </a:rPr>
              <a:t>）</a:t>
            </a:r>
            <a:endParaRPr sz="2800">
              <a:latin typeface="宋体"/>
              <a:cs typeface="宋体"/>
            </a:endParaRPr>
          </a:p>
        </p:txBody>
      </p:sp>
      <p:pic>
        <p:nvPicPr>
          <p:cNvPr id="5" name="object 5"/>
          <p:cNvPicPr/>
          <p:nvPr/>
        </p:nvPicPr>
        <p:blipFill>
          <a:blip r:embed="rId1" cstate="print"/>
          <a:stretch>
            <a:fillRect/>
          </a:stretch>
        </p:blipFill>
        <p:spPr>
          <a:xfrm>
            <a:off x="1817236" y="2463952"/>
            <a:ext cx="8700855" cy="41952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414645" y="3908413"/>
            <a:ext cx="6445885" cy="2811145"/>
            <a:chOff x="5414645" y="3908413"/>
            <a:chExt cx="6445885" cy="2811145"/>
          </a:xfrm>
        </p:grpSpPr>
        <p:pic>
          <p:nvPicPr>
            <p:cNvPr id="3" name="object 3"/>
            <p:cNvPicPr/>
            <p:nvPr/>
          </p:nvPicPr>
          <p:blipFill>
            <a:blip r:embed="rId1" cstate="print"/>
            <a:stretch>
              <a:fillRect/>
            </a:stretch>
          </p:blipFill>
          <p:spPr>
            <a:xfrm>
              <a:off x="6096000" y="3908413"/>
              <a:ext cx="5763944" cy="2810599"/>
            </a:xfrm>
            <a:prstGeom prst="rect">
              <a:avLst/>
            </a:prstGeom>
          </p:spPr>
        </p:pic>
        <p:sp>
          <p:nvSpPr>
            <p:cNvPr id="4" name="object 4"/>
            <p:cNvSpPr/>
            <p:nvPr/>
          </p:nvSpPr>
          <p:spPr>
            <a:xfrm>
              <a:off x="5414645" y="4284980"/>
              <a:ext cx="2512060" cy="377825"/>
            </a:xfrm>
            <a:custGeom>
              <a:avLst/>
              <a:gdLst/>
              <a:ahLst/>
              <a:cxnLst/>
              <a:rect l="l" t="t" r="r" b="b"/>
              <a:pathLst>
                <a:path w="2512059" h="377825">
                  <a:moveTo>
                    <a:pt x="2512060" y="377825"/>
                  </a:moveTo>
                  <a:lnTo>
                    <a:pt x="0" y="377825"/>
                  </a:lnTo>
                  <a:lnTo>
                    <a:pt x="0" y="0"/>
                  </a:lnTo>
                  <a:lnTo>
                    <a:pt x="2512060" y="0"/>
                  </a:lnTo>
                  <a:lnTo>
                    <a:pt x="2512060" y="377825"/>
                  </a:lnTo>
                  <a:close/>
                </a:path>
              </a:pathLst>
            </a:custGeom>
            <a:solidFill>
              <a:srgbClr val="FFFF00"/>
            </a:solidFill>
          </p:spPr>
          <p:txBody>
            <a:bodyPr wrap="square" lIns="0" tIns="0" rIns="0" bIns="0" rtlCol="0"/>
            <a:lstStyle/>
            <a:p/>
          </p:txBody>
        </p:sp>
      </p:grpSp>
      <p:sp>
        <p:nvSpPr>
          <p:cNvPr id="5" name="object 5"/>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6" name="object 6"/>
          <p:cNvSpPr txBox="1"/>
          <p:nvPr/>
        </p:nvSpPr>
        <p:spPr>
          <a:xfrm>
            <a:off x="462915" y="297180"/>
            <a:ext cx="452755" cy="514350"/>
          </a:xfrm>
          <a:prstGeom prst="rect">
            <a:avLst/>
          </a:prstGeom>
        </p:spPr>
        <p:txBody>
          <a:bodyPr vert="horz" wrap="square" lIns="0" tIns="13335" rIns="0" bIns="0" rtlCol="0">
            <a:spAutoFit/>
          </a:bodyPr>
          <a:lstStyle/>
          <a:p>
            <a:pPr>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7" name="object 7"/>
          <p:cNvSpPr/>
          <p:nvPr/>
        </p:nvSpPr>
        <p:spPr>
          <a:xfrm>
            <a:off x="10062209" y="1084580"/>
            <a:ext cx="724535" cy="377825"/>
          </a:xfrm>
          <a:custGeom>
            <a:avLst/>
            <a:gdLst/>
            <a:ahLst/>
            <a:cxnLst/>
            <a:rect l="l" t="t" r="r" b="b"/>
            <a:pathLst>
              <a:path w="724534" h="377825">
                <a:moveTo>
                  <a:pt x="724534" y="377825"/>
                </a:moveTo>
                <a:lnTo>
                  <a:pt x="0" y="377825"/>
                </a:lnTo>
                <a:lnTo>
                  <a:pt x="0" y="0"/>
                </a:lnTo>
                <a:lnTo>
                  <a:pt x="724534" y="0"/>
                </a:lnTo>
                <a:lnTo>
                  <a:pt x="724534" y="377825"/>
                </a:lnTo>
                <a:close/>
              </a:path>
            </a:pathLst>
          </a:custGeom>
          <a:solidFill>
            <a:srgbClr val="FFFF00"/>
          </a:solidFill>
        </p:spPr>
        <p:txBody>
          <a:bodyPr wrap="square" lIns="0" tIns="0" rIns="0" bIns="0" rtlCol="0"/>
          <a:lstStyle/>
          <a:p/>
        </p:txBody>
      </p:sp>
      <p:sp>
        <p:nvSpPr>
          <p:cNvPr id="8" name="object 8"/>
          <p:cNvSpPr/>
          <p:nvPr/>
        </p:nvSpPr>
        <p:spPr>
          <a:xfrm>
            <a:off x="1124585" y="1691639"/>
            <a:ext cx="1732280" cy="443230"/>
          </a:xfrm>
          <a:custGeom>
            <a:avLst/>
            <a:gdLst/>
            <a:ahLst/>
            <a:cxnLst/>
            <a:rect l="l" t="t" r="r" b="b"/>
            <a:pathLst>
              <a:path w="1732280" h="443230">
                <a:moveTo>
                  <a:pt x="1732280" y="0"/>
                </a:moveTo>
                <a:lnTo>
                  <a:pt x="1732280" y="0"/>
                </a:lnTo>
                <a:lnTo>
                  <a:pt x="0" y="0"/>
                </a:lnTo>
                <a:lnTo>
                  <a:pt x="0" y="443230"/>
                </a:lnTo>
                <a:lnTo>
                  <a:pt x="1732280" y="443230"/>
                </a:lnTo>
                <a:lnTo>
                  <a:pt x="1732280" y="0"/>
                </a:lnTo>
                <a:close/>
              </a:path>
            </a:pathLst>
          </a:custGeom>
          <a:solidFill>
            <a:srgbClr val="FFFF00"/>
          </a:solidFill>
        </p:spPr>
        <p:txBody>
          <a:bodyPr wrap="square" lIns="0" tIns="0" rIns="0" bIns="0" rtlCol="0"/>
          <a:lstStyle/>
          <a:p/>
        </p:txBody>
      </p:sp>
      <p:sp>
        <p:nvSpPr>
          <p:cNvPr id="9" name="object 9"/>
          <p:cNvSpPr txBox="1"/>
          <p:nvPr/>
        </p:nvSpPr>
        <p:spPr>
          <a:xfrm>
            <a:off x="664209" y="818388"/>
            <a:ext cx="10132695" cy="3865879"/>
          </a:xfrm>
          <a:prstGeom prst="rect">
            <a:avLst/>
          </a:prstGeom>
        </p:spPr>
        <p:txBody>
          <a:bodyPr vert="horz" wrap="square" lIns="0" tIns="226060" rIns="0" bIns="0" rtlCol="0">
            <a:spAutoFit/>
          </a:bodyPr>
          <a:lstStyle/>
          <a:p>
            <a:pPr marL="469265" indent="-456565">
              <a:lnSpc>
                <a:spcPct val="100000"/>
              </a:lnSpc>
              <a:spcBef>
                <a:spcPts val="1780"/>
              </a:spcBef>
              <a:buFont typeface="Arial MT"/>
              <a:buChar char="•"/>
              <a:tabLst>
                <a:tab pos="469265" algn="l"/>
              </a:tabLst>
            </a:pPr>
            <a:r>
              <a:rPr sz="2800" spc="-15" dirty="0">
                <a:latin typeface="宋体"/>
                <a:cs typeface="宋体"/>
              </a:rPr>
              <a:t>神经网络中每层对输入数据所做的具体操作保存在该层的权重</a:t>
            </a:r>
            <a:endParaRPr sz="2800">
              <a:latin typeface="宋体"/>
              <a:cs typeface="宋体"/>
            </a:endParaRPr>
          </a:p>
          <a:p>
            <a:pPr marL="469900" marR="69850">
              <a:lnSpc>
                <a:spcPct val="150000"/>
              </a:lnSpc>
            </a:pPr>
            <a:r>
              <a:rPr sz="2800" spc="-25" dirty="0">
                <a:latin typeface="宋体"/>
                <a:cs typeface="宋体"/>
              </a:rPr>
              <a:t>（</a:t>
            </a:r>
            <a:r>
              <a:rPr sz="2800" b="1" spc="-25" dirty="0">
                <a:latin typeface="Calibri"/>
                <a:cs typeface="Calibri"/>
              </a:rPr>
              <a:t>weight</a:t>
            </a:r>
            <a:r>
              <a:rPr sz="2800" spc="-25" dirty="0">
                <a:latin typeface="宋体"/>
                <a:cs typeface="宋体"/>
              </a:rPr>
              <a:t>）</a:t>
            </a:r>
            <a:r>
              <a:rPr sz="2800" spc="-15" dirty="0">
                <a:latin typeface="宋体"/>
                <a:cs typeface="宋体"/>
              </a:rPr>
              <a:t>中，其本质是一串数字。权重有时也被称为该层的</a:t>
            </a:r>
            <a:r>
              <a:rPr sz="2800" spc="-10" dirty="0">
                <a:latin typeface="宋体"/>
                <a:cs typeface="宋体"/>
              </a:rPr>
              <a:t>参数（</a:t>
            </a:r>
            <a:r>
              <a:rPr sz="2800" b="1" spc="-10" dirty="0">
                <a:latin typeface="Calibri"/>
                <a:cs typeface="Calibri"/>
              </a:rPr>
              <a:t>parameter</a:t>
            </a:r>
            <a:r>
              <a:rPr sz="2800" spc="-10" dirty="0">
                <a:latin typeface="宋体"/>
                <a:cs typeface="宋体"/>
              </a:rPr>
              <a:t>）</a:t>
            </a:r>
            <a:endParaRPr sz="2800">
              <a:latin typeface="宋体"/>
              <a:cs typeface="宋体"/>
            </a:endParaRPr>
          </a:p>
          <a:p>
            <a:pPr marL="469900" marR="5080" indent="-457200">
              <a:lnSpc>
                <a:spcPct val="150000"/>
              </a:lnSpc>
              <a:buFont typeface="Arial MT"/>
              <a:buChar char="•"/>
              <a:tabLst>
                <a:tab pos="469900" algn="l"/>
              </a:tabLst>
            </a:pPr>
            <a:r>
              <a:rPr sz="2800" spc="-15" dirty="0">
                <a:latin typeface="宋体"/>
                <a:cs typeface="宋体"/>
              </a:rPr>
              <a:t>学习的意思是为神经网络的所有层找到一组权重值，使得该网络能够将每个示例输入与其目标正确地一一对应。</a:t>
            </a:r>
            <a:endParaRPr sz="2800">
              <a:latin typeface="宋体"/>
              <a:cs typeface="宋体"/>
            </a:endParaRPr>
          </a:p>
          <a:p>
            <a:pPr marL="469265" indent="-456565">
              <a:lnSpc>
                <a:spcPct val="100000"/>
              </a:lnSpc>
              <a:spcBef>
                <a:spcPts val="1680"/>
              </a:spcBef>
              <a:buFont typeface="Arial MT"/>
              <a:buChar char="•"/>
              <a:tabLst>
                <a:tab pos="469265" algn="l"/>
              </a:tabLst>
            </a:pPr>
            <a:r>
              <a:rPr sz="2800" spc="-15" dirty="0">
                <a:latin typeface="宋体"/>
                <a:cs typeface="宋体"/>
              </a:rPr>
              <a:t>找到所有参数的正确取值是非常艰巨的任务。</a:t>
            </a:r>
            <a:endParaRPr sz="2800">
              <a:latin typeface="宋体"/>
              <a:cs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blinds(horizontal)">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569964" y="1107947"/>
            <a:ext cx="5506212" cy="4515612"/>
          </a:xfrm>
          <a:prstGeom prst="rect">
            <a:avLst/>
          </a:prstGeom>
        </p:spPr>
      </p:pic>
      <p:sp>
        <p:nvSpPr>
          <p:cNvPr id="3" name="object 3"/>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6" name="object 6"/>
          <p:cNvSpPr txBox="1"/>
          <p:nvPr/>
        </p:nvSpPr>
        <p:spPr>
          <a:xfrm>
            <a:off x="304800" y="1108075"/>
            <a:ext cx="6139180" cy="5586095"/>
          </a:xfrm>
          <a:prstGeom prst="rect">
            <a:avLst/>
          </a:prstGeom>
        </p:spPr>
        <p:txBody>
          <a:bodyPr vert="horz" wrap="square" lIns="0" tIns="12700" rIns="0" bIns="0" rtlCol="0">
            <a:noAutofit/>
          </a:bodyPr>
          <a:lstStyle/>
          <a:p>
            <a:pPr marL="467360" marR="5080" indent="-454660" algn="just">
              <a:lnSpc>
                <a:spcPct val="150000"/>
              </a:lnSpc>
              <a:spcBef>
                <a:spcPts val="100"/>
              </a:spcBef>
              <a:buFont typeface="Arial MT"/>
              <a:buChar char="•"/>
              <a:tabLst>
                <a:tab pos="469900" algn="l"/>
              </a:tabLst>
            </a:pPr>
            <a:r>
              <a:rPr sz="2400" spc="-5" dirty="0">
                <a:latin typeface="宋体"/>
                <a:cs typeface="宋体"/>
              </a:rPr>
              <a:t>想要控制神经网络的输出，就需要能够</a:t>
            </a:r>
            <a:r>
              <a:rPr sz="2400" spc="-5" dirty="0">
                <a:highlight>
                  <a:srgbClr val="FFFF00"/>
                </a:highlight>
                <a:latin typeface="宋体"/>
                <a:cs typeface="宋体"/>
              </a:rPr>
              <a:t>衡	量该输出与预期值之间的距离</a:t>
            </a:r>
            <a:r>
              <a:rPr sz="2400" spc="-5" dirty="0">
                <a:latin typeface="宋体"/>
                <a:cs typeface="宋体"/>
              </a:rPr>
              <a:t>。这是神经	</a:t>
            </a:r>
            <a:r>
              <a:rPr sz="2400" dirty="0">
                <a:latin typeface="宋体"/>
                <a:cs typeface="宋体"/>
              </a:rPr>
              <a:t>网络</a:t>
            </a:r>
            <a:r>
              <a:rPr sz="2400" dirty="0">
                <a:highlight>
                  <a:srgbClr val="FFFF00"/>
                </a:highlight>
                <a:latin typeface="宋体"/>
                <a:cs typeface="宋体"/>
              </a:rPr>
              <a:t>损失函数</a:t>
            </a:r>
            <a:r>
              <a:rPr sz="2400" dirty="0">
                <a:latin typeface="宋体"/>
                <a:cs typeface="宋体"/>
              </a:rPr>
              <a:t>（</a:t>
            </a:r>
            <a:r>
              <a:rPr sz="2400" b="1" dirty="0">
                <a:latin typeface="Calibri"/>
                <a:cs typeface="Calibri"/>
              </a:rPr>
              <a:t>loss </a:t>
            </a:r>
            <a:r>
              <a:rPr sz="2400" b="1" spc="-10" dirty="0">
                <a:latin typeface="Calibri"/>
                <a:cs typeface="Calibri"/>
              </a:rPr>
              <a:t>function</a:t>
            </a:r>
            <a:r>
              <a:rPr sz="2400" spc="-10" dirty="0">
                <a:latin typeface="宋体"/>
                <a:cs typeface="宋体"/>
              </a:rPr>
              <a:t>）的任务，该</a:t>
            </a:r>
            <a:r>
              <a:rPr sz="2400" dirty="0">
                <a:latin typeface="宋体"/>
                <a:cs typeface="宋体"/>
              </a:rPr>
              <a:t>函数也叫目标函数（</a:t>
            </a:r>
            <a:r>
              <a:rPr sz="2400" b="1" dirty="0">
                <a:latin typeface="Calibri"/>
                <a:cs typeface="Calibri"/>
              </a:rPr>
              <a:t>objective</a:t>
            </a:r>
            <a:r>
              <a:rPr sz="2400" b="1" spc="80" dirty="0">
                <a:latin typeface="Calibri"/>
                <a:cs typeface="Calibri"/>
              </a:rPr>
              <a:t> </a:t>
            </a:r>
            <a:r>
              <a:rPr sz="2400" b="1" spc="-10" dirty="0">
                <a:latin typeface="Calibri"/>
                <a:cs typeface="Calibri"/>
              </a:rPr>
              <a:t>function</a:t>
            </a:r>
            <a:r>
              <a:rPr sz="2400" spc="-10" dirty="0">
                <a:latin typeface="宋体"/>
                <a:cs typeface="宋体"/>
              </a:rPr>
              <a:t>）</a:t>
            </a:r>
            <a:r>
              <a:rPr sz="2400" spc="-50" dirty="0">
                <a:latin typeface="宋体"/>
                <a:cs typeface="宋体"/>
              </a:rPr>
              <a:t>。</a:t>
            </a:r>
            <a:endParaRPr sz="2400">
              <a:latin typeface="宋体"/>
              <a:cs typeface="宋体"/>
            </a:endParaRPr>
          </a:p>
          <a:p>
            <a:pPr marL="467360" marR="154305" indent="-454660" algn="just">
              <a:lnSpc>
                <a:spcPct val="150000"/>
              </a:lnSpc>
              <a:buFont typeface="Arial MT"/>
              <a:buChar char="•"/>
              <a:tabLst>
                <a:tab pos="469900" algn="l"/>
              </a:tabLst>
            </a:pPr>
            <a:r>
              <a:rPr sz="2400" spc="-5" dirty="0">
                <a:latin typeface="宋体"/>
                <a:cs typeface="宋体"/>
              </a:rPr>
              <a:t>损失函数的输入是网络预测值与真实目标</a:t>
            </a:r>
            <a:r>
              <a:rPr sz="2400" spc="-5" dirty="0">
                <a:latin typeface="宋体"/>
                <a:cs typeface="宋体"/>
              </a:rPr>
              <a:t>	</a:t>
            </a:r>
            <a:r>
              <a:rPr sz="2400" dirty="0">
                <a:latin typeface="宋体"/>
                <a:cs typeface="宋体"/>
              </a:rPr>
              <a:t>值（即你希望网络输出的结果），</a:t>
            </a:r>
            <a:r>
              <a:rPr sz="2400" spc="-20" dirty="0">
                <a:latin typeface="宋体"/>
                <a:cs typeface="宋体"/>
              </a:rPr>
              <a:t>然后计</a:t>
            </a:r>
            <a:r>
              <a:rPr sz="2400" spc="-20" dirty="0">
                <a:latin typeface="宋体"/>
                <a:cs typeface="宋体"/>
              </a:rPr>
              <a:t>	</a:t>
            </a:r>
            <a:r>
              <a:rPr sz="2400" spc="-5" dirty="0">
                <a:latin typeface="宋体"/>
                <a:cs typeface="宋体"/>
              </a:rPr>
              <a:t>算一个距离值，衡量该网络在这个示例上</a:t>
            </a:r>
            <a:r>
              <a:rPr sz="2400" spc="-5" dirty="0">
                <a:latin typeface="宋体"/>
                <a:cs typeface="宋体"/>
              </a:rPr>
              <a:t>	</a:t>
            </a:r>
            <a:r>
              <a:rPr sz="2400" spc="-10" dirty="0">
                <a:latin typeface="宋体"/>
                <a:cs typeface="宋体"/>
              </a:rPr>
              <a:t>的效果好坏。</a:t>
            </a:r>
            <a:endParaRPr sz="2400">
              <a:latin typeface="宋体"/>
              <a:cs typeface="宋体"/>
            </a:endParaRPr>
          </a:p>
        </p:txBody>
      </p:sp>
      <p:sp>
        <p:nvSpPr>
          <p:cNvPr id="7" name="object 7"/>
          <p:cNvSpPr/>
          <p:nvPr/>
        </p:nvSpPr>
        <p:spPr>
          <a:xfrm>
            <a:off x="8373109" y="3355975"/>
            <a:ext cx="3749675" cy="2499995"/>
          </a:xfrm>
          <a:custGeom>
            <a:avLst/>
            <a:gdLst/>
            <a:ahLst/>
            <a:cxnLst/>
            <a:rect l="l" t="t" r="r" b="b"/>
            <a:pathLst>
              <a:path w="3749675" h="2499995">
                <a:moveTo>
                  <a:pt x="3749675" y="2499995"/>
                </a:moveTo>
                <a:lnTo>
                  <a:pt x="0" y="2499995"/>
                </a:lnTo>
                <a:lnTo>
                  <a:pt x="0" y="0"/>
                </a:lnTo>
                <a:lnTo>
                  <a:pt x="3749675" y="0"/>
                </a:lnTo>
                <a:lnTo>
                  <a:pt x="3749675" y="19050"/>
                </a:lnTo>
                <a:lnTo>
                  <a:pt x="38100" y="19050"/>
                </a:lnTo>
                <a:lnTo>
                  <a:pt x="19050" y="38100"/>
                </a:lnTo>
                <a:lnTo>
                  <a:pt x="38100" y="38100"/>
                </a:lnTo>
                <a:lnTo>
                  <a:pt x="38100" y="2461895"/>
                </a:lnTo>
                <a:lnTo>
                  <a:pt x="19050" y="2461895"/>
                </a:lnTo>
                <a:lnTo>
                  <a:pt x="38100" y="2480945"/>
                </a:lnTo>
                <a:lnTo>
                  <a:pt x="3749675" y="2480945"/>
                </a:lnTo>
                <a:lnTo>
                  <a:pt x="3749675" y="2499995"/>
                </a:lnTo>
                <a:close/>
              </a:path>
              <a:path w="3749675" h="2499995">
                <a:moveTo>
                  <a:pt x="38100" y="38100"/>
                </a:moveTo>
                <a:lnTo>
                  <a:pt x="19050" y="38100"/>
                </a:lnTo>
                <a:lnTo>
                  <a:pt x="38100" y="19050"/>
                </a:lnTo>
                <a:lnTo>
                  <a:pt x="38100" y="38100"/>
                </a:lnTo>
                <a:close/>
              </a:path>
              <a:path w="3749675" h="2499995">
                <a:moveTo>
                  <a:pt x="3711575" y="38100"/>
                </a:moveTo>
                <a:lnTo>
                  <a:pt x="38100" y="38100"/>
                </a:lnTo>
                <a:lnTo>
                  <a:pt x="38100" y="19050"/>
                </a:lnTo>
                <a:lnTo>
                  <a:pt x="3711575" y="19050"/>
                </a:lnTo>
                <a:lnTo>
                  <a:pt x="3711575" y="38100"/>
                </a:lnTo>
                <a:close/>
              </a:path>
              <a:path w="3749675" h="2499995">
                <a:moveTo>
                  <a:pt x="3711575" y="2480945"/>
                </a:moveTo>
                <a:lnTo>
                  <a:pt x="3711575" y="19050"/>
                </a:lnTo>
                <a:lnTo>
                  <a:pt x="3730625" y="38100"/>
                </a:lnTo>
                <a:lnTo>
                  <a:pt x="3749675" y="38100"/>
                </a:lnTo>
                <a:lnTo>
                  <a:pt x="3749675" y="2461895"/>
                </a:lnTo>
                <a:lnTo>
                  <a:pt x="3730625" y="2461895"/>
                </a:lnTo>
                <a:lnTo>
                  <a:pt x="3711575" y="2480945"/>
                </a:lnTo>
                <a:close/>
              </a:path>
              <a:path w="3749675" h="2499995">
                <a:moveTo>
                  <a:pt x="3749675" y="38100"/>
                </a:moveTo>
                <a:lnTo>
                  <a:pt x="3730625" y="38100"/>
                </a:lnTo>
                <a:lnTo>
                  <a:pt x="3711575" y="19050"/>
                </a:lnTo>
                <a:lnTo>
                  <a:pt x="3749675" y="19050"/>
                </a:lnTo>
                <a:lnTo>
                  <a:pt x="3749675" y="38100"/>
                </a:lnTo>
                <a:close/>
              </a:path>
              <a:path w="3749675" h="2499995">
                <a:moveTo>
                  <a:pt x="38100" y="2480945"/>
                </a:moveTo>
                <a:lnTo>
                  <a:pt x="19050" y="2461895"/>
                </a:lnTo>
                <a:lnTo>
                  <a:pt x="38100" y="2461895"/>
                </a:lnTo>
                <a:lnTo>
                  <a:pt x="38100" y="2480945"/>
                </a:lnTo>
                <a:close/>
              </a:path>
              <a:path w="3749675" h="2499995">
                <a:moveTo>
                  <a:pt x="3711575" y="2480945"/>
                </a:moveTo>
                <a:lnTo>
                  <a:pt x="38100" y="2480945"/>
                </a:lnTo>
                <a:lnTo>
                  <a:pt x="38100" y="2461895"/>
                </a:lnTo>
                <a:lnTo>
                  <a:pt x="3711575" y="2461895"/>
                </a:lnTo>
                <a:lnTo>
                  <a:pt x="3711575" y="2480945"/>
                </a:lnTo>
                <a:close/>
              </a:path>
              <a:path w="3749675" h="2499995">
                <a:moveTo>
                  <a:pt x="3749675" y="2480945"/>
                </a:moveTo>
                <a:lnTo>
                  <a:pt x="3711575" y="2480945"/>
                </a:lnTo>
                <a:lnTo>
                  <a:pt x="3730625" y="2461895"/>
                </a:lnTo>
                <a:lnTo>
                  <a:pt x="3749675" y="2461895"/>
                </a:lnTo>
                <a:lnTo>
                  <a:pt x="3749675" y="2480945"/>
                </a:lnTo>
                <a:close/>
              </a:path>
            </a:pathLst>
          </a:custGeom>
          <a:solidFill>
            <a:srgbClr val="FF0000"/>
          </a:solidFill>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441947" y="1028700"/>
            <a:ext cx="5647944" cy="4639056"/>
          </a:xfrm>
          <a:prstGeom prst="rect">
            <a:avLst/>
          </a:prstGeom>
        </p:spPr>
      </p:pic>
      <p:sp>
        <p:nvSpPr>
          <p:cNvPr id="3" name="object 3"/>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7" name="object 7"/>
          <p:cNvSpPr txBox="1"/>
          <p:nvPr/>
        </p:nvSpPr>
        <p:spPr>
          <a:xfrm>
            <a:off x="304800" y="990600"/>
            <a:ext cx="6075680" cy="5552440"/>
          </a:xfrm>
          <a:prstGeom prst="rect">
            <a:avLst/>
          </a:prstGeom>
        </p:spPr>
        <p:txBody>
          <a:bodyPr vert="horz" wrap="square" lIns="0" tIns="12700" rIns="0" bIns="0" rtlCol="0">
            <a:spAutoFit/>
          </a:bodyPr>
          <a:lstStyle/>
          <a:p>
            <a:pPr marL="469900" marR="230505" indent="-457200">
              <a:lnSpc>
                <a:spcPct val="150000"/>
              </a:lnSpc>
              <a:spcBef>
                <a:spcPts val="100"/>
              </a:spcBef>
              <a:buFont typeface="Arial MT"/>
              <a:buChar char="•"/>
              <a:tabLst>
                <a:tab pos="469900" algn="l"/>
              </a:tabLst>
            </a:pPr>
            <a:r>
              <a:rPr sz="2400" spc="-5" dirty="0">
                <a:latin typeface="宋体"/>
                <a:cs typeface="宋体"/>
              </a:rPr>
              <a:t>深度学习的基本技巧是利用这个距离值作为反馈信号对权重值进行微调，以降</a:t>
            </a:r>
            <a:r>
              <a:rPr sz="2400" dirty="0">
                <a:latin typeface="宋体"/>
                <a:cs typeface="宋体"/>
              </a:rPr>
              <a:t>低对应的损失值。这种调节由</a:t>
            </a:r>
            <a:r>
              <a:rPr sz="2400" dirty="0">
                <a:highlight>
                  <a:srgbClr val="FFFF00"/>
                </a:highlight>
                <a:latin typeface="宋体"/>
                <a:cs typeface="宋体"/>
              </a:rPr>
              <a:t>优化器</a:t>
            </a:r>
            <a:r>
              <a:rPr sz="2400" spc="-25" dirty="0">
                <a:latin typeface="宋体"/>
                <a:cs typeface="宋体"/>
              </a:rPr>
              <a:t>（</a:t>
            </a:r>
            <a:r>
              <a:rPr sz="2400" b="1" spc="-25" dirty="0">
                <a:latin typeface="Calibri"/>
                <a:cs typeface="Calibri"/>
              </a:rPr>
              <a:t>o</a:t>
            </a:r>
            <a:r>
              <a:rPr sz="2400" b="1" spc="-10" dirty="0">
                <a:latin typeface="Calibri"/>
                <a:cs typeface="Calibri"/>
              </a:rPr>
              <a:t>ptimizer</a:t>
            </a:r>
            <a:r>
              <a:rPr sz="2400" spc="-10" dirty="0">
                <a:latin typeface="宋体"/>
                <a:cs typeface="宋体"/>
              </a:rPr>
              <a:t>）</a:t>
            </a:r>
            <a:r>
              <a:rPr sz="2400" dirty="0">
                <a:latin typeface="宋体"/>
                <a:cs typeface="宋体"/>
              </a:rPr>
              <a:t>来完成，实现了</a:t>
            </a:r>
            <a:r>
              <a:rPr sz="2400" dirty="0">
                <a:highlight>
                  <a:srgbClr val="FFFF00"/>
                </a:highlight>
                <a:latin typeface="宋体"/>
                <a:cs typeface="宋体"/>
              </a:rPr>
              <a:t>反向传播</a:t>
            </a:r>
            <a:r>
              <a:rPr sz="2400" spc="-25" dirty="0">
                <a:latin typeface="宋体"/>
                <a:cs typeface="宋体"/>
              </a:rPr>
              <a:t>（</a:t>
            </a:r>
            <a:r>
              <a:rPr sz="2400" b="1" spc="-25" dirty="0">
                <a:latin typeface="Calibri"/>
                <a:cs typeface="Calibri"/>
              </a:rPr>
              <a:t>ba</a:t>
            </a:r>
            <a:r>
              <a:rPr sz="2400" b="1" spc="-20" dirty="0">
                <a:latin typeface="Calibri"/>
                <a:cs typeface="Calibri"/>
              </a:rPr>
              <a:t>ckpropagation</a:t>
            </a:r>
            <a:r>
              <a:rPr sz="2400" spc="-20" dirty="0">
                <a:latin typeface="宋体"/>
                <a:cs typeface="宋体"/>
              </a:rPr>
              <a:t>）算法。</a:t>
            </a:r>
            <a:endParaRPr sz="2400">
              <a:latin typeface="宋体"/>
              <a:cs typeface="宋体"/>
            </a:endParaRPr>
          </a:p>
          <a:p>
            <a:pPr marL="469900" marR="5080" indent="-457200">
              <a:lnSpc>
                <a:spcPct val="150000"/>
              </a:lnSpc>
              <a:buFont typeface="Arial MT"/>
              <a:buChar char="•"/>
              <a:tabLst>
                <a:tab pos="469900" algn="l"/>
              </a:tabLst>
            </a:pPr>
            <a:r>
              <a:rPr sz="2400" spc="-5" dirty="0">
                <a:latin typeface="宋体"/>
                <a:cs typeface="宋体"/>
              </a:rPr>
              <a:t>随着网络处理的示例越来越多，权重值向正确的方向逐步微调，损失值也逐渐降</a:t>
            </a:r>
            <a:r>
              <a:rPr sz="2400" dirty="0">
                <a:latin typeface="宋体"/>
                <a:cs typeface="宋体"/>
              </a:rPr>
              <a:t>低。这就是训练循环（</a:t>
            </a:r>
            <a:r>
              <a:rPr sz="2400" b="1" dirty="0">
                <a:latin typeface="Calibri"/>
                <a:cs typeface="Calibri"/>
              </a:rPr>
              <a:t>training</a:t>
            </a:r>
            <a:r>
              <a:rPr sz="2400" b="1" spc="-55" dirty="0">
                <a:latin typeface="Calibri"/>
                <a:cs typeface="Calibri"/>
              </a:rPr>
              <a:t> </a:t>
            </a:r>
            <a:r>
              <a:rPr sz="2400" b="1" dirty="0">
                <a:latin typeface="Calibri"/>
                <a:cs typeface="Calibri"/>
              </a:rPr>
              <a:t>loop</a:t>
            </a:r>
            <a:r>
              <a:rPr sz="2400" dirty="0">
                <a:latin typeface="宋体"/>
                <a:cs typeface="宋体"/>
              </a:rPr>
              <a:t>）</a:t>
            </a:r>
            <a:r>
              <a:rPr sz="2400" spc="-25" dirty="0">
                <a:latin typeface="宋体"/>
                <a:cs typeface="宋体"/>
              </a:rPr>
              <a:t>，将</a:t>
            </a:r>
            <a:r>
              <a:rPr sz="2400" spc="-5" dirty="0">
                <a:latin typeface="宋体"/>
                <a:cs typeface="宋体"/>
              </a:rPr>
              <a:t>这种循环重复足够多的次数，得到的权重值可以使损失函数最小。</a:t>
            </a:r>
            <a:endParaRPr sz="2400">
              <a:latin typeface="宋体"/>
              <a:cs typeface="宋体"/>
            </a:endParaRPr>
          </a:p>
        </p:txBody>
      </p:sp>
      <p:sp>
        <p:nvSpPr>
          <p:cNvPr id="8" name="object 8"/>
          <p:cNvSpPr/>
          <p:nvPr/>
        </p:nvSpPr>
        <p:spPr>
          <a:xfrm>
            <a:off x="6422390" y="2735579"/>
            <a:ext cx="1753870" cy="2499995"/>
          </a:xfrm>
          <a:custGeom>
            <a:avLst/>
            <a:gdLst/>
            <a:ahLst/>
            <a:cxnLst/>
            <a:rect l="l" t="t" r="r" b="b"/>
            <a:pathLst>
              <a:path w="1753870" h="2499995">
                <a:moveTo>
                  <a:pt x="1753869" y="2499995"/>
                </a:moveTo>
                <a:lnTo>
                  <a:pt x="0" y="2499995"/>
                </a:lnTo>
                <a:lnTo>
                  <a:pt x="0" y="0"/>
                </a:lnTo>
                <a:lnTo>
                  <a:pt x="1753869" y="0"/>
                </a:lnTo>
                <a:lnTo>
                  <a:pt x="1753869" y="19050"/>
                </a:lnTo>
                <a:lnTo>
                  <a:pt x="38100" y="19050"/>
                </a:lnTo>
                <a:lnTo>
                  <a:pt x="19050" y="38100"/>
                </a:lnTo>
                <a:lnTo>
                  <a:pt x="38100" y="38100"/>
                </a:lnTo>
                <a:lnTo>
                  <a:pt x="38100" y="2461895"/>
                </a:lnTo>
                <a:lnTo>
                  <a:pt x="19050" y="2461895"/>
                </a:lnTo>
                <a:lnTo>
                  <a:pt x="38100" y="2480945"/>
                </a:lnTo>
                <a:lnTo>
                  <a:pt x="1753869" y="2480945"/>
                </a:lnTo>
                <a:lnTo>
                  <a:pt x="1753869" y="2499995"/>
                </a:lnTo>
                <a:close/>
              </a:path>
              <a:path w="1753870" h="2499995">
                <a:moveTo>
                  <a:pt x="38100" y="38100"/>
                </a:moveTo>
                <a:lnTo>
                  <a:pt x="19050" y="38100"/>
                </a:lnTo>
                <a:lnTo>
                  <a:pt x="38100" y="19050"/>
                </a:lnTo>
                <a:lnTo>
                  <a:pt x="38100" y="38100"/>
                </a:lnTo>
                <a:close/>
              </a:path>
              <a:path w="1753870" h="2499995">
                <a:moveTo>
                  <a:pt x="1715769" y="38100"/>
                </a:moveTo>
                <a:lnTo>
                  <a:pt x="38100" y="38100"/>
                </a:lnTo>
                <a:lnTo>
                  <a:pt x="38100" y="19050"/>
                </a:lnTo>
                <a:lnTo>
                  <a:pt x="1715769" y="19050"/>
                </a:lnTo>
                <a:lnTo>
                  <a:pt x="1715769" y="38100"/>
                </a:lnTo>
                <a:close/>
              </a:path>
              <a:path w="1753870" h="2499995">
                <a:moveTo>
                  <a:pt x="1715769" y="2480945"/>
                </a:moveTo>
                <a:lnTo>
                  <a:pt x="1715769" y="19050"/>
                </a:lnTo>
                <a:lnTo>
                  <a:pt x="1734819" y="38100"/>
                </a:lnTo>
                <a:lnTo>
                  <a:pt x="1753869" y="38100"/>
                </a:lnTo>
                <a:lnTo>
                  <a:pt x="1753869" y="2461895"/>
                </a:lnTo>
                <a:lnTo>
                  <a:pt x="1734819" y="2461895"/>
                </a:lnTo>
                <a:lnTo>
                  <a:pt x="1715769" y="2480945"/>
                </a:lnTo>
                <a:close/>
              </a:path>
              <a:path w="1753870" h="2499995">
                <a:moveTo>
                  <a:pt x="1753869" y="38100"/>
                </a:moveTo>
                <a:lnTo>
                  <a:pt x="1734819" y="38100"/>
                </a:lnTo>
                <a:lnTo>
                  <a:pt x="1715769" y="19050"/>
                </a:lnTo>
                <a:lnTo>
                  <a:pt x="1753869" y="19050"/>
                </a:lnTo>
                <a:lnTo>
                  <a:pt x="1753869" y="38100"/>
                </a:lnTo>
                <a:close/>
              </a:path>
              <a:path w="1753870" h="2499995">
                <a:moveTo>
                  <a:pt x="38100" y="2480945"/>
                </a:moveTo>
                <a:lnTo>
                  <a:pt x="19050" y="2461895"/>
                </a:lnTo>
                <a:lnTo>
                  <a:pt x="38100" y="2461895"/>
                </a:lnTo>
                <a:lnTo>
                  <a:pt x="38100" y="2480945"/>
                </a:lnTo>
                <a:close/>
              </a:path>
              <a:path w="1753870" h="2499995">
                <a:moveTo>
                  <a:pt x="1715769" y="2480945"/>
                </a:moveTo>
                <a:lnTo>
                  <a:pt x="38100" y="2480945"/>
                </a:lnTo>
                <a:lnTo>
                  <a:pt x="38100" y="2461895"/>
                </a:lnTo>
                <a:lnTo>
                  <a:pt x="1715769" y="2461895"/>
                </a:lnTo>
                <a:lnTo>
                  <a:pt x="1715769" y="2480945"/>
                </a:lnTo>
                <a:close/>
              </a:path>
              <a:path w="1753870" h="2499995">
                <a:moveTo>
                  <a:pt x="1753869" y="2480945"/>
                </a:moveTo>
                <a:lnTo>
                  <a:pt x="1715769" y="2480945"/>
                </a:lnTo>
                <a:lnTo>
                  <a:pt x="1734819" y="2461895"/>
                </a:lnTo>
                <a:lnTo>
                  <a:pt x="1753869" y="2461895"/>
                </a:lnTo>
                <a:lnTo>
                  <a:pt x="1753869" y="2480945"/>
                </a:lnTo>
                <a:close/>
              </a:path>
            </a:pathLst>
          </a:custGeom>
          <a:solidFill>
            <a:srgbClr val="FF0000"/>
          </a:solidFill>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167628" y="117347"/>
            <a:ext cx="5903976" cy="6740652"/>
          </a:xfrm>
          <a:prstGeom prst="rect">
            <a:avLst/>
          </a:prstGeom>
        </p:spPr>
      </p:pic>
      <p:sp>
        <p:nvSpPr>
          <p:cNvPr id="3" name="object 3"/>
          <p:cNvSpPr txBox="1">
            <a:spLocks noGrp="1"/>
          </p:cNvSpPr>
          <p:nvPr>
            <p:ph type="title"/>
          </p:nvPr>
        </p:nvSpPr>
        <p:spPr>
          <a:xfrm>
            <a:off x="1238885" y="280035"/>
            <a:ext cx="2464435" cy="514350"/>
          </a:xfrm>
          <a:prstGeom prst="rect">
            <a:avLst/>
          </a:prstGeom>
        </p:spPr>
        <p:txBody>
          <a:bodyPr vert="horz" wrap="square" lIns="0" tIns="13335" rIns="0" bIns="0" rtlCol="0">
            <a:spAutoFit/>
          </a:bodyPr>
          <a:lstStyle/>
          <a:p>
            <a:pPr marL="12700">
              <a:lnSpc>
                <a:spcPct val="100000"/>
              </a:lnSpc>
              <a:spcBef>
                <a:spcPts val="105"/>
              </a:spcBef>
            </a:pPr>
            <a:r>
              <a:rPr spc="-20" dirty="0"/>
              <a:t>机器学习流程</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02</a:t>
            </a:r>
            <a:endParaRPr sz="3200">
              <a:latin typeface="Arial MT"/>
              <a:cs typeface="Arial MT"/>
            </a:endParaRPr>
          </a:p>
        </p:txBody>
      </p:sp>
      <p:sp>
        <p:nvSpPr>
          <p:cNvPr id="5" name="object 5"/>
          <p:cNvSpPr txBox="1"/>
          <p:nvPr/>
        </p:nvSpPr>
        <p:spPr>
          <a:xfrm>
            <a:off x="481330" y="1116965"/>
            <a:ext cx="5245100" cy="4414520"/>
          </a:xfrm>
          <a:prstGeom prst="rect">
            <a:avLst/>
          </a:prstGeom>
        </p:spPr>
        <p:txBody>
          <a:bodyPr vert="horz" wrap="square" lIns="0" tIns="195580" rIns="0" bIns="0" rtlCol="0">
            <a:spAutoFit/>
          </a:bodyPr>
          <a:lstStyle/>
          <a:p>
            <a:pPr marL="354965" indent="-342265">
              <a:lnSpc>
                <a:spcPct val="100000"/>
              </a:lnSpc>
              <a:spcBef>
                <a:spcPts val="1540"/>
              </a:spcBef>
              <a:buAutoNum type="arabicPeriod"/>
              <a:tabLst>
                <a:tab pos="354965" algn="l"/>
              </a:tabLst>
            </a:pPr>
            <a:r>
              <a:rPr sz="2400" spc="-10" dirty="0">
                <a:latin typeface="微软雅黑"/>
                <a:cs typeface="微软雅黑"/>
              </a:rPr>
              <a:t>数据清理和格式化</a:t>
            </a:r>
            <a:endParaRPr sz="2400">
              <a:latin typeface="微软雅黑"/>
              <a:cs typeface="微软雅黑"/>
            </a:endParaRPr>
          </a:p>
          <a:p>
            <a:pPr marL="354965" indent="-342265">
              <a:lnSpc>
                <a:spcPct val="100000"/>
              </a:lnSpc>
              <a:spcBef>
                <a:spcPts val="1440"/>
              </a:spcBef>
              <a:buAutoNum type="arabicPeriod"/>
              <a:tabLst>
                <a:tab pos="354965" algn="l"/>
              </a:tabLst>
            </a:pPr>
            <a:r>
              <a:rPr sz="2400" spc="-10" dirty="0">
                <a:latin typeface="微软雅黑"/>
                <a:cs typeface="微软雅黑"/>
              </a:rPr>
              <a:t>探索性数据分析</a:t>
            </a:r>
            <a:endParaRPr sz="2400">
              <a:latin typeface="微软雅黑"/>
              <a:cs typeface="微软雅黑"/>
            </a:endParaRPr>
          </a:p>
          <a:p>
            <a:pPr marL="354965" indent="-342265">
              <a:lnSpc>
                <a:spcPct val="100000"/>
              </a:lnSpc>
              <a:spcBef>
                <a:spcPts val="1440"/>
              </a:spcBef>
              <a:buAutoNum type="arabicPeriod"/>
              <a:tabLst>
                <a:tab pos="354965" algn="l"/>
              </a:tabLst>
            </a:pPr>
            <a:r>
              <a:rPr sz="2400" spc="-10" dirty="0">
                <a:latin typeface="微软雅黑"/>
                <a:cs typeface="微软雅黑"/>
              </a:rPr>
              <a:t>特征工程和特征选择</a:t>
            </a:r>
            <a:endParaRPr sz="2400">
              <a:latin typeface="微软雅黑"/>
              <a:cs typeface="微软雅黑"/>
            </a:endParaRPr>
          </a:p>
          <a:p>
            <a:pPr marL="354965" indent="-342265">
              <a:lnSpc>
                <a:spcPct val="100000"/>
              </a:lnSpc>
              <a:spcBef>
                <a:spcPts val="1440"/>
              </a:spcBef>
              <a:buAutoNum type="arabicPeriod"/>
              <a:tabLst>
                <a:tab pos="354965" algn="l"/>
              </a:tabLst>
            </a:pPr>
            <a:r>
              <a:rPr sz="2400" spc="-5" dirty="0">
                <a:latin typeface="微软雅黑"/>
                <a:cs typeface="微软雅黑"/>
              </a:rPr>
              <a:t>基于性能指标比较几种机器学习模型</a:t>
            </a:r>
            <a:endParaRPr sz="2400">
              <a:latin typeface="微软雅黑"/>
              <a:cs typeface="微软雅黑"/>
            </a:endParaRPr>
          </a:p>
          <a:p>
            <a:pPr marL="354965" indent="-342265">
              <a:lnSpc>
                <a:spcPct val="100000"/>
              </a:lnSpc>
              <a:spcBef>
                <a:spcPts val="1440"/>
              </a:spcBef>
              <a:buAutoNum type="arabicPeriod"/>
              <a:tabLst>
                <a:tab pos="354965" algn="l"/>
              </a:tabLst>
            </a:pPr>
            <a:r>
              <a:rPr sz="2400" spc="-5" dirty="0">
                <a:latin typeface="微软雅黑"/>
                <a:cs typeface="微软雅黑"/>
              </a:rPr>
              <a:t>对最佳模型执行超参数调整</a:t>
            </a:r>
            <a:endParaRPr sz="2400">
              <a:latin typeface="微软雅黑"/>
              <a:cs typeface="微软雅黑"/>
            </a:endParaRPr>
          </a:p>
          <a:p>
            <a:pPr marL="354965" indent="-342265">
              <a:lnSpc>
                <a:spcPct val="100000"/>
              </a:lnSpc>
              <a:spcBef>
                <a:spcPts val="1440"/>
              </a:spcBef>
              <a:buAutoNum type="arabicPeriod"/>
              <a:tabLst>
                <a:tab pos="354965" algn="l"/>
              </a:tabLst>
            </a:pPr>
            <a:r>
              <a:rPr sz="2400" spc="-5" dirty="0">
                <a:latin typeface="微软雅黑"/>
                <a:cs typeface="微软雅黑"/>
              </a:rPr>
              <a:t>在测试集上评估最佳模型</a:t>
            </a:r>
            <a:endParaRPr sz="2400">
              <a:latin typeface="微软雅黑"/>
              <a:cs typeface="微软雅黑"/>
            </a:endParaRPr>
          </a:p>
          <a:p>
            <a:pPr marL="354965" indent="-342265">
              <a:lnSpc>
                <a:spcPct val="100000"/>
              </a:lnSpc>
              <a:spcBef>
                <a:spcPts val="1440"/>
              </a:spcBef>
              <a:buAutoNum type="arabicPeriod"/>
              <a:tabLst>
                <a:tab pos="354965" algn="l"/>
              </a:tabLst>
            </a:pPr>
            <a:r>
              <a:rPr sz="2400" spc="-10" dirty="0">
                <a:latin typeface="微软雅黑"/>
                <a:cs typeface="微软雅黑"/>
              </a:rPr>
              <a:t>解释模型结果</a:t>
            </a:r>
            <a:endParaRPr sz="2400">
              <a:latin typeface="微软雅黑"/>
              <a:cs typeface="微软雅黑"/>
            </a:endParaRPr>
          </a:p>
          <a:p>
            <a:pPr marL="354965" indent="-342265">
              <a:lnSpc>
                <a:spcPct val="100000"/>
              </a:lnSpc>
              <a:spcBef>
                <a:spcPts val="1440"/>
              </a:spcBef>
              <a:buAutoNum type="arabicPeriod"/>
              <a:tabLst>
                <a:tab pos="354965" algn="l"/>
              </a:tabLst>
            </a:pPr>
            <a:r>
              <a:rPr sz="2400" spc="-15" dirty="0">
                <a:latin typeface="微软雅黑"/>
                <a:cs typeface="微软雅黑"/>
              </a:rPr>
              <a:t>得出结论</a:t>
            </a:r>
            <a:endParaRPr sz="2400">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linds(horizontal)">
                                      <p:cBhvr>
                                        <p:cTn id="25" dur="500"/>
                                        <p:tgtEl>
                                          <p:spTgt spid="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linds(horizontal)">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2464435" cy="514350"/>
          </a:xfrm>
          <a:prstGeom prst="rect">
            <a:avLst/>
          </a:prstGeom>
        </p:spPr>
        <p:txBody>
          <a:bodyPr vert="horz" wrap="square" lIns="0" tIns="13335" rIns="0" bIns="0" rtlCol="0">
            <a:spAutoFit/>
          </a:bodyPr>
          <a:lstStyle/>
          <a:p>
            <a:pPr marL="12700">
              <a:lnSpc>
                <a:spcPct val="100000"/>
              </a:lnSpc>
              <a:spcBef>
                <a:spcPts val="105"/>
              </a:spcBef>
            </a:pPr>
            <a:r>
              <a:rPr spc="-20" dirty="0"/>
              <a:t>机器学习流程</a:t>
            </a:r>
            <a:endParaRPr spc="-20"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02</a:t>
            </a:r>
            <a:endParaRPr sz="3200">
              <a:latin typeface="Arial MT"/>
              <a:cs typeface="Arial MT"/>
            </a:endParaRPr>
          </a:p>
        </p:txBody>
      </p:sp>
      <p:pic>
        <p:nvPicPr>
          <p:cNvPr id="4" name="object 4"/>
          <p:cNvPicPr/>
          <p:nvPr/>
        </p:nvPicPr>
        <p:blipFill>
          <a:blip r:embed="rId1" cstate="print"/>
          <a:stretch>
            <a:fillRect/>
          </a:stretch>
        </p:blipFill>
        <p:spPr>
          <a:xfrm>
            <a:off x="666115" y="1173480"/>
            <a:ext cx="10305415" cy="53416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charset="-122"/>
                <a:ea typeface="微软雅黑" charset="-122"/>
              </a:rPr>
              <a:t>目录页</a:t>
            </a:r>
            <a:endParaRPr lang="zh-CN" altLang="en-US" sz="4000" dirty="0">
              <a:solidFill>
                <a:srgbClr val="1353A2"/>
              </a:solidFill>
              <a:latin typeface="微软雅黑" charset="-122"/>
              <a:ea typeface="微软雅黑" charset="-122"/>
            </a:endParaRPr>
          </a:p>
        </p:txBody>
      </p:sp>
      <p:pic>
        <p:nvPicPr>
          <p:cNvPr id="9218"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6"/>
          <p:cNvSpPr txBox="1">
            <a:spLocks noChangeArrowheads="1"/>
          </p:cNvSpPr>
          <p:nvPr/>
        </p:nvSpPr>
        <p:spPr bwMode="auto">
          <a:xfrm>
            <a:off x="5181600" y="1658938"/>
            <a:ext cx="616077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01    </a:t>
            </a:r>
            <a:r>
              <a:rPr lang="zh-CN" altLang="en-US" sz="2800" dirty="0">
                <a:solidFill>
                  <a:srgbClr val="595959"/>
                </a:solidFill>
                <a:latin typeface="Impact" panose="020B0806030902050204" pitchFamily="34" charset="0"/>
                <a:ea typeface="微软雅黑" charset="-122"/>
              </a:rPr>
              <a:t>人工智能、机器学习与</a:t>
            </a:r>
            <a:r>
              <a:rPr lang="zh-CN" altLang="en-US" sz="2800" dirty="0">
                <a:solidFill>
                  <a:srgbClr val="595959"/>
                </a:solidFill>
                <a:latin typeface="Impact" panose="020B0806030902050204" pitchFamily="34" charset="0"/>
                <a:ea typeface="微软雅黑" charset="-122"/>
              </a:rPr>
              <a:t>深度学习</a:t>
            </a:r>
            <a:endParaRPr lang="zh-CN" altLang="en-US" sz="2800" dirty="0">
              <a:solidFill>
                <a:srgbClr val="595959"/>
              </a:solidFill>
              <a:latin typeface="Impact" panose="020B0806030902050204" pitchFamily="34" charset="0"/>
              <a:ea typeface="微软雅黑" charset="-122"/>
            </a:endParaRPr>
          </a:p>
        </p:txBody>
      </p:sp>
      <p:sp>
        <p:nvSpPr>
          <p:cNvPr id="9220" name="TextBox 10"/>
          <p:cNvSpPr txBox="1">
            <a:spLocks noChangeArrowheads="1"/>
          </p:cNvSpPr>
          <p:nvPr/>
        </p:nvSpPr>
        <p:spPr bwMode="auto">
          <a:xfrm>
            <a:off x="5181600" y="2412843"/>
            <a:ext cx="46069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02   </a:t>
            </a:r>
            <a:r>
              <a:rPr lang="zh-CN" altLang="en-US" sz="2800" dirty="0">
                <a:solidFill>
                  <a:srgbClr val="595959"/>
                </a:solidFill>
                <a:latin typeface="Impact" panose="020B0806030902050204" pitchFamily="34" charset="0"/>
                <a:ea typeface="微软雅黑" charset="-122"/>
              </a:rPr>
              <a:t>机器学习</a:t>
            </a:r>
            <a:r>
              <a:rPr lang="zh-CN" altLang="en-US" sz="2800" dirty="0">
                <a:solidFill>
                  <a:srgbClr val="595959"/>
                </a:solidFill>
                <a:latin typeface="Impact" panose="020B0806030902050204" pitchFamily="34" charset="0"/>
                <a:ea typeface="微软雅黑" charset="-122"/>
              </a:rPr>
              <a:t>基础</a:t>
            </a:r>
            <a:endParaRPr lang="zh-CN" altLang="en-US" sz="2800" dirty="0">
              <a:solidFill>
                <a:srgbClr val="595959"/>
              </a:solidFill>
              <a:latin typeface="Impact" panose="020B0806030902050204" pitchFamily="34" charset="0"/>
              <a:ea typeface="微软雅黑" charset="-122"/>
            </a:endParaRPr>
          </a:p>
        </p:txBody>
      </p:sp>
      <p:sp>
        <p:nvSpPr>
          <p:cNvPr id="2" name="TextBox 6"/>
          <p:cNvSpPr txBox="1">
            <a:spLocks noChangeArrowheads="1"/>
          </p:cNvSpPr>
          <p:nvPr/>
        </p:nvSpPr>
        <p:spPr bwMode="auto">
          <a:xfrm>
            <a:off x="5715000" y="3048000"/>
            <a:ext cx="422148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2 . 1   </a:t>
            </a:r>
            <a:r>
              <a:rPr lang="zh-CN" altLang="en-US" sz="2800" dirty="0">
                <a:solidFill>
                  <a:srgbClr val="595959"/>
                </a:solidFill>
                <a:latin typeface="Impact" panose="020B0806030902050204" pitchFamily="34" charset="0"/>
                <a:ea typeface="微软雅黑" charset="-122"/>
              </a:rPr>
              <a:t>基本</a:t>
            </a:r>
            <a:r>
              <a:rPr lang="zh-CN" altLang="en-US" sz="2800" dirty="0">
                <a:solidFill>
                  <a:srgbClr val="595959"/>
                </a:solidFill>
                <a:latin typeface="Impact" panose="020B0806030902050204" pitchFamily="34" charset="0"/>
                <a:ea typeface="微软雅黑" charset="-122"/>
              </a:rPr>
              <a:t>概念</a:t>
            </a:r>
            <a:endParaRPr lang="zh-CN" altLang="en-US" sz="2800" dirty="0">
              <a:solidFill>
                <a:srgbClr val="595959"/>
              </a:solidFill>
              <a:latin typeface="Impact" panose="020B0806030902050204" pitchFamily="34" charset="0"/>
              <a:ea typeface="微软雅黑" charset="-122"/>
            </a:endParaRPr>
          </a:p>
        </p:txBody>
      </p:sp>
      <p:sp>
        <p:nvSpPr>
          <p:cNvPr id="6" name="TextBox 6"/>
          <p:cNvSpPr txBox="1">
            <a:spLocks noChangeArrowheads="1"/>
          </p:cNvSpPr>
          <p:nvPr>
            <p:custDataLst>
              <p:tags r:id="rId2"/>
            </p:custDataLst>
          </p:nvPr>
        </p:nvSpPr>
        <p:spPr bwMode="auto">
          <a:xfrm>
            <a:off x="5715000" y="3733800"/>
            <a:ext cx="422148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2 . 2   </a:t>
            </a:r>
            <a:r>
              <a:rPr lang="zh-CN" altLang="en-US" sz="2800" dirty="0">
                <a:solidFill>
                  <a:srgbClr val="595959"/>
                </a:solidFill>
                <a:latin typeface="Impact" panose="020B0806030902050204" pitchFamily="34" charset="0"/>
                <a:ea typeface="微软雅黑" charset="-122"/>
              </a:rPr>
              <a:t>数据</a:t>
            </a:r>
            <a:endParaRPr lang="zh-CN" altLang="en-US" sz="2800" dirty="0">
              <a:solidFill>
                <a:srgbClr val="595959"/>
              </a:solidFill>
              <a:latin typeface="Impact" panose="020B0806030902050204" pitchFamily="34" charset="0"/>
              <a:ea typeface="微软雅黑" charset="-122"/>
            </a:endParaRPr>
          </a:p>
        </p:txBody>
      </p:sp>
      <p:sp>
        <p:nvSpPr>
          <p:cNvPr id="7" name="TextBox 6"/>
          <p:cNvSpPr txBox="1">
            <a:spLocks noChangeArrowheads="1"/>
          </p:cNvSpPr>
          <p:nvPr>
            <p:custDataLst>
              <p:tags r:id="rId3"/>
            </p:custDataLst>
          </p:nvPr>
        </p:nvSpPr>
        <p:spPr bwMode="auto">
          <a:xfrm>
            <a:off x="5715000" y="4419600"/>
            <a:ext cx="422148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2 . 3   </a:t>
            </a:r>
            <a:r>
              <a:rPr lang="zh-CN" altLang="en-US" sz="2800" dirty="0">
                <a:solidFill>
                  <a:srgbClr val="595959"/>
                </a:solidFill>
                <a:latin typeface="Impact" panose="020B0806030902050204" pitchFamily="34" charset="0"/>
                <a:ea typeface="微软雅黑" charset="-122"/>
              </a:rPr>
              <a:t>任务</a:t>
            </a:r>
            <a:r>
              <a:rPr lang="zh-CN" altLang="en-US" sz="2800" dirty="0">
                <a:solidFill>
                  <a:srgbClr val="595959"/>
                </a:solidFill>
                <a:latin typeface="Impact" panose="020B0806030902050204" pitchFamily="34" charset="0"/>
                <a:ea typeface="微软雅黑" charset="-122"/>
              </a:rPr>
              <a:t>模式</a:t>
            </a:r>
            <a:endParaRPr lang="zh-CN" altLang="en-US" sz="2800" dirty="0">
              <a:solidFill>
                <a:srgbClr val="595959"/>
              </a:solidFill>
              <a:latin typeface="Impact" panose="020B0806030902050204" pitchFamily="34" charset="0"/>
              <a:ea typeface="微软雅黑" charset="-122"/>
            </a:endParaRPr>
          </a:p>
        </p:txBody>
      </p:sp>
      <p:sp>
        <p:nvSpPr>
          <p:cNvPr id="8" name="TextBox 6"/>
          <p:cNvSpPr txBox="1">
            <a:spLocks noChangeArrowheads="1"/>
          </p:cNvSpPr>
          <p:nvPr>
            <p:custDataLst>
              <p:tags r:id="rId4"/>
            </p:custDataLst>
          </p:nvPr>
        </p:nvSpPr>
        <p:spPr bwMode="auto">
          <a:xfrm>
            <a:off x="5715000" y="5105400"/>
            <a:ext cx="422148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2 . 4   </a:t>
            </a:r>
            <a:r>
              <a:rPr lang="zh-CN" altLang="en-US" sz="2800" dirty="0">
                <a:solidFill>
                  <a:srgbClr val="595959"/>
                </a:solidFill>
                <a:latin typeface="Impact" panose="020B0806030902050204" pitchFamily="34" charset="0"/>
                <a:ea typeface="微软雅黑" charset="-122"/>
              </a:rPr>
              <a:t>模型训练过程</a:t>
            </a:r>
            <a:endParaRPr lang="zh-CN" altLang="en-US" sz="2800" dirty="0">
              <a:solidFill>
                <a:srgbClr val="595959"/>
              </a:solidFill>
              <a:latin typeface="Impact" panose="020B0806030902050204" pitchFamily="34" charset="0"/>
              <a:ea typeface="微软雅黑"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14500" y="1249362"/>
            <a:ext cx="8763000" cy="4307205"/>
            <a:chOff x="1714500" y="1249362"/>
            <a:chExt cx="8763000" cy="4307205"/>
          </a:xfrm>
        </p:grpSpPr>
        <p:sp>
          <p:nvSpPr>
            <p:cNvPr id="3" name="object 3"/>
            <p:cNvSpPr/>
            <p:nvPr/>
          </p:nvSpPr>
          <p:spPr>
            <a:xfrm>
              <a:off x="1714500" y="2005012"/>
              <a:ext cx="8763000" cy="3551554"/>
            </a:xfrm>
            <a:custGeom>
              <a:avLst/>
              <a:gdLst/>
              <a:ahLst/>
              <a:cxnLst/>
              <a:rect l="l" t="t" r="r" b="b"/>
              <a:pathLst>
                <a:path w="8763000" h="3551554">
                  <a:moveTo>
                    <a:pt x="8763000" y="3551237"/>
                  </a:moveTo>
                  <a:lnTo>
                    <a:pt x="0" y="3551237"/>
                  </a:lnTo>
                  <a:lnTo>
                    <a:pt x="0" y="0"/>
                  </a:lnTo>
                  <a:lnTo>
                    <a:pt x="8763000" y="0"/>
                  </a:lnTo>
                  <a:lnTo>
                    <a:pt x="8763000" y="19050"/>
                  </a:lnTo>
                  <a:lnTo>
                    <a:pt x="38100" y="19050"/>
                  </a:lnTo>
                  <a:lnTo>
                    <a:pt x="19050" y="38100"/>
                  </a:lnTo>
                  <a:lnTo>
                    <a:pt x="38100" y="38100"/>
                  </a:lnTo>
                  <a:lnTo>
                    <a:pt x="38100" y="3513137"/>
                  </a:lnTo>
                  <a:lnTo>
                    <a:pt x="19050" y="3513137"/>
                  </a:lnTo>
                  <a:lnTo>
                    <a:pt x="38100" y="3532187"/>
                  </a:lnTo>
                  <a:lnTo>
                    <a:pt x="8763000" y="3532187"/>
                  </a:lnTo>
                  <a:lnTo>
                    <a:pt x="8763000" y="3551237"/>
                  </a:lnTo>
                  <a:close/>
                </a:path>
                <a:path w="8763000" h="3551554">
                  <a:moveTo>
                    <a:pt x="38100" y="38100"/>
                  </a:moveTo>
                  <a:lnTo>
                    <a:pt x="19050" y="38100"/>
                  </a:lnTo>
                  <a:lnTo>
                    <a:pt x="38100" y="19050"/>
                  </a:lnTo>
                  <a:lnTo>
                    <a:pt x="38100" y="38100"/>
                  </a:lnTo>
                  <a:close/>
                </a:path>
                <a:path w="8763000" h="3551554">
                  <a:moveTo>
                    <a:pt x="8724900" y="38100"/>
                  </a:moveTo>
                  <a:lnTo>
                    <a:pt x="38100" y="38100"/>
                  </a:lnTo>
                  <a:lnTo>
                    <a:pt x="38100" y="19050"/>
                  </a:lnTo>
                  <a:lnTo>
                    <a:pt x="8724900" y="19050"/>
                  </a:lnTo>
                  <a:lnTo>
                    <a:pt x="8724900" y="38100"/>
                  </a:lnTo>
                  <a:close/>
                </a:path>
                <a:path w="8763000" h="3551554">
                  <a:moveTo>
                    <a:pt x="8724900" y="3532187"/>
                  </a:moveTo>
                  <a:lnTo>
                    <a:pt x="8724900" y="19050"/>
                  </a:lnTo>
                  <a:lnTo>
                    <a:pt x="8743950" y="38100"/>
                  </a:lnTo>
                  <a:lnTo>
                    <a:pt x="8763000" y="38100"/>
                  </a:lnTo>
                  <a:lnTo>
                    <a:pt x="8763000" y="3513137"/>
                  </a:lnTo>
                  <a:lnTo>
                    <a:pt x="8743950" y="3513137"/>
                  </a:lnTo>
                  <a:lnTo>
                    <a:pt x="8724900" y="3532187"/>
                  </a:lnTo>
                  <a:close/>
                </a:path>
                <a:path w="8763000" h="3551554">
                  <a:moveTo>
                    <a:pt x="8763000" y="38100"/>
                  </a:moveTo>
                  <a:lnTo>
                    <a:pt x="8743950" y="38100"/>
                  </a:lnTo>
                  <a:lnTo>
                    <a:pt x="8724900" y="19050"/>
                  </a:lnTo>
                  <a:lnTo>
                    <a:pt x="8763000" y="19050"/>
                  </a:lnTo>
                  <a:lnTo>
                    <a:pt x="8763000" y="38100"/>
                  </a:lnTo>
                  <a:close/>
                </a:path>
                <a:path w="8763000" h="3551554">
                  <a:moveTo>
                    <a:pt x="38100" y="3532187"/>
                  </a:moveTo>
                  <a:lnTo>
                    <a:pt x="19050" y="3513137"/>
                  </a:lnTo>
                  <a:lnTo>
                    <a:pt x="38100" y="3513137"/>
                  </a:lnTo>
                  <a:lnTo>
                    <a:pt x="38100" y="3532187"/>
                  </a:lnTo>
                  <a:close/>
                </a:path>
                <a:path w="8763000" h="3551554">
                  <a:moveTo>
                    <a:pt x="8724900" y="3532187"/>
                  </a:moveTo>
                  <a:lnTo>
                    <a:pt x="38100" y="3532187"/>
                  </a:lnTo>
                  <a:lnTo>
                    <a:pt x="38100" y="3513137"/>
                  </a:lnTo>
                  <a:lnTo>
                    <a:pt x="8724900" y="3513137"/>
                  </a:lnTo>
                  <a:lnTo>
                    <a:pt x="8724900" y="3532187"/>
                  </a:lnTo>
                  <a:close/>
                </a:path>
                <a:path w="8763000" h="3551554">
                  <a:moveTo>
                    <a:pt x="8763000" y="3532187"/>
                  </a:moveTo>
                  <a:lnTo>
                    <a:pt x="8724900" y="3532187"/>
                  </a:lnTo>
                  <a:lnTo>
                    <a:pt x="8743950" y="3513137"/>
                  </a:lnTo>
                  <a:lnTo>
                    <a:pt x="8763000" y="3513137"/>
                  </a:lnTo>
                  <a:lnTo>
                    <a:pt x="8763000" y="3532187"/>
                  </a:lnTo>
                  <a:close/>
                </a:path>
              </a:pathLst>
            </a:custGeom>
            <a:solidFill>
              <a:srgbClr val="000000"/>
            </a:solidFill>
          </p:spPr>
          <p:txBody>
            <a:bodyPr wrap="square" lIns="0" tIns="0" rIns="0" bIns="0" rtlCol="0"/>
            <a:lstStyle/>
            <a:p/>
          </p:txBody>
        </p:sp>
        <p:sp>
          <p:nvSpPr>
            <p:cNvPr id="4" name="object 4"/>
            <p:cNvSpPr/>
            <p:nvPr/>
          </p:nvSpPr>
          <p:spPr>
            <a:xfrm>
              <a:off x="5262371" y="1249362"/>
              <a:ext cx="1667510" cy="1666875"/>
            </a:xfrm>
            <a:custGeom>
              <a:avLst/>
              <a:gdLst/>
              <a:ahLst/>
              <a:cxnLst/>
              <a:rect l="l" t="t" r="r" b="b"/>
              <a:pathLst>
                <a:path w="1667509" h="1666875">
                  <a:moveTo>
                    <a:pt x="833627" y="1666875"/>
                  </a:moveTo>
                  <a:lnTo>
                    <a:pt x="784656" y="1665460"/>
                  </a:lnTo>
                  <a:lnTo>
                    <a:pt x="736430" y="1661268"/>
                  </a:lnTo>
                  <a:lnTo>
                    <a:pt x="689028" y="1654376"/>
                  </a:lnTo>
                  <a:lnTo>
                    <a:pt x="642526" y="1644865"/>
                  </a:lnTo>
                  <a:lnTo>
                    <a:pt x="597004" y="1632810"/>
                  </a:lnTo>
                  <a:lnTo>
                    <a:pt x="552540" y="1618292"/>
                  </a:lnTo>
                  <a:lnTo>
                    <a:pt x="509211" y="1601387"/>
                  </a:lnTo>
                  <a:lnTo>
                    <a:pt x="467097" y="1582175"/>
                  </a:lnTo>
                  <a:lnTo>
                    <a:pt x="426274" y="1560734"/>
                  </a:lnTo>
                  <a:lnTo>
                    <a:pt x="386821" y="1537142"/>
                  </a:lnTo>
                  <a:lnTo>
                    <a:pt x="348816" y="1511478"/>
                  </a:lnTo>
                  <a:lnTo>
                    <a:pt x="312338" y="1483819"/>
                  </a:lnTo>
                  <a:lnTo>
                    <a:pt x="277464" y="1454244"/>
                  </a:lnTo>
                  <a:lnTo>
                    <a:pt x="244273" y="1422831"/>
                  </a:lnTo>
                  <a:lnTo>
                    <a:pt x="212842" y="1389659"/>
                  </a:lnTo>
                  <a:lnTo>
                    <a:pt x="183250" y="1354806"/>
                  </a:lnTo>
                  <a:lnTo>
                    <a:pt x="155575" y="1318350"/>
                  </a:lnTo>
                  <a:lnTo>
                    <a:pt x="129895" y="1280370"/>
                  </a:lnTo>
                  <a:lnTo>
                    <a:pt x="106287" y="1240943"/>
                  </a:lnTo>
                  <a:lnTo>
                    <a:pt x="84831" y="1200149"/>
                  </a:lnTo>
                  <a:lnTo>
                    <a:pt x="65605" y="1158064"/>
                  </a:lnTo>
                  <a:lnTo>
                    <a:pt x="48685" y="1114769"/>
                  </a:lnTo>
                  <a:lnTo>
                    <a:pt x="34152" y="1070341"/>
                  </a:lnTo>
                  <a:lnTo>
                    <a:pt x="22082" y="1024858"/>
                  </a:lnTo>
                  <a:lnTo>
                    <a:pt x="12553" y="978398"/>
                  </a:lnTo>
                  <a:lnTo>
                    <a:pt x="5645" y="931041"/>
                  </a:lnTo>
                  <a:lnTo>
                    <a:pt x="1434" y="882864"/>
                  </a:lnTo>
                  <a:lnTo>
                    <a:pt x="0" y="833945"/>
                  </a:lnTo>
                  <a:lnTo>
                    <a:pt x="1338" y="786600"/>
                  </a:lnTo>
                  <a:lnTo>
                    <a:pt x="5267" y="739950"/>
                  </a:lnTo>
                  <a:lnTo>
                    <a:pt x="11716" y="694067"/>
                  </a:lnTo>
                  <a:lnTo>
                    <a:pt x="20614" y="649019"/>
                  </a:lnTo>
                  <a:lnTo>
                    <a:pt x="31893" y="604878"/>
                  </a:lnTo>
                  <a:lnTo>
                    <a:pt x="45480" y="561713"/>
                  </a:lnTo>
                  <a:lnTo>
                    <a:pt x="61307" y="519596"/>
                  </a:lnTo>
                  <a:lnTo>
                    <a:pt x="79302" y="478595"/>
                  </a:lnTo>
                  <a:lnTo>
                    <a:pt x="99395" y="438782"/>
                  </a:lnTo>
                  <a:lnTo>
                    <a:pt x="121516" y="400226"/>
                  </a:lnTo>
                  <a:lnTo>
                    <a:pt x="145595" y="362998"/>
                  </a:lnTo>
                  <a:lnTo>
                    <a:pt x="171561" y="327168"/>
                  </a:lnTo>
                  <a:lnTo>
                    <a:pt x="199345" y="292806"/>
                  </a:lnTo>
                  <a:lnTo>
                    <a:pt x="228875" y="259983"/>
                  </a:lnTo>
                  <a:lnTo>
                    <a:pt x="260081" y="228768"/>
                  </a:lnTo>
                  <a:lnTo>
                    <a:pt x="292894" y="199232"/>
                  </a:lnTo>
                  <a:lnTo>
                    <a:pt x="327243" y="171445"/>
                  </a:lnTo>
                  <a:lnTo>
                    <a:pt x="363057" y="145478"/>
                  </a:lnTo>
                  <a:lnTo>
                    <a:pt x="400266" y="121400"/>
                  </a:lnTo>
                  <a:lnTo>
                    <a:pt x="438800" y="99282"/>
                  </a:lnTo>
                  <a:lnTo>
                    <a:pt x="478589" y="79194"/>
                  </a:lnTo>
                  <a:lnTo>
                    <a:pt x="519562" y="61206"/>
                  </a:lnTo>
                  <a:lnTo>
                    <a:pt x="561649" y="45389"/>
                  </a:lnTo>
                  <a:lnTo>
                    <a:pt x="604780" y="31813"/>
                  </a:lnTo>
                  <a:lnTo>
                    <a:pt x="648884" y="20547"/>
                  </a:lnTo>
                  <a:lnTo>
                    <a:pt x="693891" y="11663"/>
                  </a:lnTo>
                  <a:lnTo>
                    <a:pt x="739731" y="5230"/>
                  </a:lnTo>
                  <a:lnTo>
                    <a:pt x="786333" y="1319"/>
                  </a:lnTo>
                  <a:lnTo>
                    <a:pt x="833627" y="0"/>
                  </a:lnTo>
                  <a:lnTo>
                    <a:pt x="880922" y="1319"/>
                  </a:lnTo>
                  <a:lnTo>
                    <a:pt x="927524" y="5230"/>
                  </a:lnTo>
                  <a:lnTo>
                    <a:pt x="973364" y="11662"/>
                  </a:lnTo>
                  <a:lnTo>
                    <a:pt x="1018371" y="20546"/>
                  </a:lnTo>
                  <a:lnTo>
                    <a:pt x="1062474" y="31810"/>
                  </a:lnTo>
                  <a:lnTo>
                    <a:pt x="1105604" y="45385"/>
                  </a:lnTo>
                  <a:lnTo>
                    <a:pt x="1147691" y="61199"/>
                  </a:lnTo>
                  <a:lnTo>
                    <a:pt x="1188662" y="79183"/>
                  </a:lnTo>
                  <a:lnTo>
                    <a:pt x="1228449" y="99267"/>
                  </a:lnTo>
                  <a:lnTo>
                    <a:pt x="1266981" y="121379"/>
                  </a:lnTo>
                  <a:lnTo>
                    <a:pt x="1304188" y="145450"/>
                  </a:lnTo>
                  <a:lnTo>
                    <a:pt x="1339999" y="171409"/>
                  </a:lnTo>
                  <a:lnTo>
                    <a:pt x="1374344" y="199186"/>
                  </a:lnTo>
                  <a:lnTo>
                    <a:pt x="1407152" y="228711"/>
                  </a:lnTo>
                  <a:lnTo>
                    <a:pt x="1438354" y="259912"/>
                  </a:lnTo>
                  <a:lnTo>
                    <a:pt x="1467878" y="292721"/>
                  </a:lnTo>
                  <a:lnTo>
                    <a:pt x="1495655" y="327066"/>
                  </a:lnTo>
                  <a:lnTo>
                    <a:pt x="1521614" y="362876"/>
                  </a:lnTo>
                  <a:lnTo>
                    <a:pt x="1545685" y="400083"/>
                  </a:lnTo>
                  <a:lnTo>
                    <a:pt x="1567798" y="438615"/>
                  </a:lnTo>
                  <a:lnTo>
                    <a:pt x="1587881" y="478402"/>
                  </a:lnTo>
                  <a:lnTo>
                    <a:pt x="1605865" y="519374"/>
                  </a:lnTo>
                  <a:lnTo>
                    <a:pt x="1621680" y="561460"/>
                  </a:lnTo>
                  <a:lnTo>
                    <a:pt x="1635254" y="604590"/>
                  </a:lnTo>
                  <a:lnTo>
                    <a:pt x="1646519" y="648694"/>
                  </a:lnTo>
                  <a:lnTo>
                    <a:pt x="1655402" y="693700"/>
                  </a:lnTo>
                  <a:lnTo>
                    <a:pt x="1661835" y="739540"/>
                  </a:lnTo>
                  <a:lnTo>
                    <a:pt x="1665746" y="786143"/>
                  </a:lnTo>
                  <a:lnTo>
                    <a:pt x="1667065" y="833437"/>
                  </a:lnTo>
                  <a:lnTo>
                    <a:pt x="1665746" y="880731"/>
                  </a:lnTo>
                  <a:lnTo>
                    <a:pt x="1661835" y="927334"/>
                  </a:lnTo>
                  <a:lnTo>
                    <a:pt x="1655402" y="973174"/>
                  </a:lnTo>
                  <a:lnTo>
                    <a:pt x="1646519" y="1018180"/>
                  </a:lnTo>
                  <a:lnTo>
                    <a:pt x="1635254" y="1062284"/>
                  </a:lnTo>
                  <a:lnTo>
                    <a:pt x="1621680" y="1105414"/>
                  </a:lnTo>
                  <a:lnTo>
                    <a:pt x="1605865" y="1147500"/>
                  </a:lnTo>
                  <a:lnTo>
                    <a:pt x="1587881" y="1188472"/>
                  </a:lnTo>
                  <a:lnTo>
                    <a:pt x="1567798" y="1228259"/>
                  </a:lnTo>
                  <a:lnTo>
                    <a:pt x="1545685" y="1266791"/>
                  </a:lnTo>
                  <a:lnTo>
                    <a:pt x="1521614" y="1303998"/>
                  </a:lnTo>
                  <a:lnTo>
                    <a:pt x="1495655" y="1339808"/>
                  </a:lnTo>
                  <a:lnTo>
                    <a:pt x="1467878" y="1374153"/>
                  </a:lnTo>
                  <a:lnTo>
                    <a:pt x="1438354" y="1406962"/>
                  </a:lnTo>
                  <a:lnTo>
                    <a:pt x="1407152" y="1438163"/>
                  </a:lnTo>
                  <a:lnTo>
                    <a:pt x="1374344" y="1467688"/>
                  </a:lnTo>
                  <a:lnTo>
                    <a:pt x="1339999" y="1495465"/>
                  </a:lnTo>
                  <a:lnTo>
                    <a:pt x="1304188" y="1521424"/>
                  </a:lnTo>
                  <a:lnTo>
                    <a:pt x="1266981" y="1545495"/>
                  </a:lnTo>
                  <a:lnTo>
                    <a:pt x="1228449" y="1567607"/>
                  </a:lnTo>
                  <a:lnTo>
                    <a:pt x="1188662" y="1587691"/>
                  </a:lnTo>
                  <a:lnTo>
                    <a:pt x="1147691" y="1605675"/>
                  </a:lnTo>
                  <a:lnTo>
                    <a:pt x="1105604" y="1621489"/>
                  </a:lnTo>
                  <a:lnTo>
                    <a:pt x="1062474" y="1635064"/>
                  </a:lnTo>
                  <a:lnTo>
                    <a:pt x="1018371" y="1646328"/>
                  </a:lnTo>
                  <a:lnTo>
                    <a:pt x="973364" y="1655212"/>
                  </a:lnTo>
                  <a:lnTo>
                    <a:pt x="927524" y="1661644"/>
                  </a:lnTo>
                  <a:lnTo>
                    <a:pt x="880922" y="1665555"/>
                  </a:lnTo>
                  <a:lnTo>
                    <a:pt x="833627" y="1666875"/>
                  </a:lnTo>
                  <a:close/>
                </a:path>
              </a:pathLst>
            </a:custGeom>
            <a:solidFill>
              <a:srgbClr val="006FC0"/>
            </a:solidFill>
          </p:spPr>
          <p:txBody>
            <a:bodyPr wrap="square" lIns="0" tIns="0" rIns="0" bIns="0" rtlCol="0"/>
            <a:lstStyle/>
            <a:p/>
          </p:txBody>
        </p:sp>
      </p:grpSp>
      <p:sp>
        <p:nvSpPr>
          <p:cNvPr id="5" name="object 5"/>
          <p:cNvSpPr txBox="1"/>
          <p:nvPr/>
        </p:nvSpPr>
        <p:spPr>
          <a:xfrm>
            <a:off x="5650865" y="1569402"/>
            <a:ext cx="873125" cy="939800"/>
          </a:xfrm>
          <a:prstGeom prst="rect">
            <a:avLst/>
          </a:prstGeom>
        </p:spPr>
        <p:txBody>
          <a:bodyPr vert="horz" wrap="square" lIns="0" tIns="12700" rIns="0" bIns="0" rtlCol="0">
            <a:spAutoFit/>
          </a:bodyPr>
          <a:lstStyle/>
          <a:p>
            <a:pPr marL="12700">
              <a:lnSpc>
                <a:spcPct val="100000"/>
              </a:lnSpc>
              <a:spcBef>
                <a:spcPts val="100"/>
              </a:spcBef>
            </a:pPr>
            <a:r>
              <a:rPr sz="6000" b="1" spc="-25" dirty="0">
                <a:solidFill>
                  <a:srgbClr val="FFFFFF"/>
                </a:solidFill>
                <a:latin typeface="Arial" panose="020B0704020202020204"/>
                <a:cs typeface="Arial" panose="020B0704020202020204"/>
              </a:rPr>
              <a:t>02</a:t>
            </a:r>
            <a:endParaRPr sz="6000">
              <a:latin typeface="Arial" panose="020B0704020202020204"/>
              <a:cs typeface="Arial" panose="020B0704020202020204"/>
            </a:endParaRPr>
          </a:p>
        </p:txBody>
      </p:sp>
      <p:sp>
        <p:nvSpPr>
          <p:cNvPr id="6" name="object 6"/>
          <p:cNvSpPr txBox="1">
            <a:spLocks noGrp="1"/>
          </p:cNvSpPr>
          <p:nvPr>
            <p:ph type="title"/>
          </p:nvPr>
        </p:nvSpPr>
        <p:spPr>
          <a:xfrm>
            <a:off x="4059554" y="3276917"/>
            <a:ext cx="4140200" cy="848360"/>
          </a:xfrm>
          <a:prstGeom prst="rect">
            <a:avLst/>
          </a:prstGeom>
        </p:spPr>
        <p:txBody>
          <a:bodyPr vert="horz" wrap="square" lIns="0" tIns="12700" rIns="0" bIns="0" rtlCol="0">
            <a:spAutoFit/>
          </a:bodyPr>
          <a:lstStyle/>
          <a:p>
            <a:pPr marL="12700">
              <a:lnSpc>
                <a:spcPct val="100000"/>
              </a:lnSpc>
              <a:spcBef>
                <a:spcPts val="100"/>
              </a:spcBef>
            </a:pPr>
            <a:r>
              <a:rPr sz="5400" spc="-10" dirty="0">
                <a:solidFill>
                  <a:srgbClr val="000000"/>
                </a:solidFill>
              </a:rPr>
              <a:t>机器学习基础</a:t>
            </a:r>
            <a:endParaRPr sz="5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63085" y="1213484"/>
            <a:ext cx="4884420" cy="381635"/>
          </a:xfrm>
          <a:custGeom>
            <a:avLst/>
            <a:gdLst/>
            <a:ahLst/>
            <a:cxnLst/>
            <a:rect l="l" t="t" r="r" b="b"/>
            <a:pathLst>
              <a:path w="4884420" h="381634">
                <a:moveTo>
                  <a:pt x="1534147" y="0"/>
                </a:moveTo>
                <a:lnTo>
                  <a:pt x="1233805" y="0"/>
                </a:lnTo>
                <a:lnTo>
                  <a:pt x="1224280" y="0"/>
                </a:lnTo>
                <a:lnTo>
                  <a:pt x="0" y="0"/>
                </a:lnTo>
                <a:lnTo>
                  <a:pt x="0" y="381635"/>
                </a:lnTo>
                <a:lnTo>
                  <a:pt x="1224280" y="381635"/>
                </a:lnTo>
                <a:lnTo>
                  <a:pt x="1233805" y="381635"/>
                </a:lnTo>
                <a:lnTo>
                  <a:pt x="1534147" y="381635"/>
                </a:lnTo>
                <a:lnTo>
                  <a:pt x="1534147" y="0"/>
                </a:lnTo>
                <a:close/>
              </a:path>
              <a:path w="4884420" h="381634">
                <a:moveTo>
                  <a:pt x="4884420" y="0"/>
                </a:moveTo>
                <a:lnTo>
                  <a:pt x="4594860" y="0"/>
                </a:lnTo>
                <a:lnTo>
                  <a:pt x="4585335" y="0"/>
                </a:lnTo>
                <a:lnTo>
                  <a:pt x="3973195" y="0"/>
                </a:lnTo>
                <a:lnTo>
                  <a:pt x="3973195" y="381635"/>
                </a:lnTo>
                <a:lnTo>
                  <a:pt x="4585335" y="381635"/>
                </a:lnTo>
                <a:lnTo>
                  <a:pt x="4594860" y="381635"/>
                </a:lnTo>
                <a:lnTo>
                  <a:pt x="4884420" y="381635"/>
                </a:lnTo>
                <a:lnTo>
                  <a:pt x="4884420" y="0"/>
                </a:lnTo>
                <a:close/>
              </a:path>
            </a:pathLst>
          </a:custGeom>
          <a:solidFill>
            <a:srgbClr val="FFFF00"/>
          </a:solidFill>
        </p:spPr>
        <p:txBody>
          <a:bodyPr wrap="square" lIns="0" tIns="0" rIns="0" bIns="0" rtlCol="0"/>
          <a:lstStyle/>
          <a:p/>
        </p:txBody>
      </p:sp>
      <p:sp>
        <p:nvSpPr>
          <p:cNvPr id="3" name="object 3"/>
          <p:cNvSpPr/>
          <p:nvPr/>
        </p:nvSpPr>
        <p:spPr>
          <a:xfrm>
            <a:off x="2526665" y="1762124"/>
            <a:ext cx="908685" cy="381635"/>
          </a:xfrm>
          <a:custGeom>
            <a:avLst/>
            <a:gdLst/>
            <a:ahLst/>
            <a:cxnLst/>
            <a:rect l="l" t="t" r="r" b="b"/>
            <a:pathLst>
              <a:path w="908685" h="381635">
                <a:moveTo>
                  <a:pt x="908685" y="0"/>
                </a:moveTo>
                <a:lnTo>
                  <a:pt x="621652" y="0"/>
                </a:lnTo>
                <a:lnTo>
                  <a:pt x="612140" y="0"/>
                </a:lnTo>
                <a:lnTo>
                  <a:pt x="0" y="0"/>
                </a:lnTo>
                <a:lnTo>
                  <a:pt x="0" y="381635"/>
                </a:lnTo>
                <a:lnTo>
                  <a:pt x="612140" y="381635"/>
                </a:lnTo>
                <a:lnTo>
                  <a:pt x="621652" y="381635"/>
                </a:lnTo>
                <a:lnTo>
                  <a:pt x="908685" y="381635"/>
                </a:lnTo>
                <a:lnTo>
                  <a:pt x="908685" y="0"/>
                </a:lnTo>
                <a:close/>
              </a:path>
            </a:pathLst>
          </a:custGeom>
          <a:solidFill>
            <a:srgbClr val="FFFF00"/>
          </a:solidFill>
        </p:spPr>
        <p:txBody>
          <a:bodyPr wrap="square" lIns="0" tIns="0" rIns="0" bIns="0" rtlCol="0"/>
          <a:lstStyle/>
          <a:p/>
        </p:txBody>
      </p:sp>
      <p:sp>
        <p:nvSpPr>
          <p:cNvPr id="4" name="object 4"/>
          <p:cNvSpPr/>
          <p:nvPr/>
        </p:nvSpPr>
        <p:spPr>
          <a:xfrm>
            <a:off x="3731895" y="1762124"/>
            <a:ext cx="911225" cy="381635"/>
          </a:xfrm>
          <a:custGeom>
            <a:avLst/>
            <a:gdLst/>
            <a:ahLst/>
            <a:cxnLst/>
            <a:rect l="l" t="t" r="r" b="b"/>
            <a:pathLst>
              <a:path w="911225" h="381635">
                <a:moveTo>
                  <a:pt x="911225" y="0"/>
                </a:moveTo>
                <a:lnTo>
                  <a:pt x="621665" y="0"/>
                </a:lnTo>
                <a:lnTo>
                  <a:pt x="612140" y="0"/>
                </a:lnTo>
                <a:lnTo>
                  <a:pt x="0" y="0"/>
                </a:lnTo>
                <a:lnTo>
                  <a:pt x="0" y="381635"/>
                </a:lnTo>
                <a:lnTo>
                  <a:pt x="612140" y="381635"/>
                </a:lnTo>
                <a:lnTo>
                  <a:pt x="621665" y="381635"/>
                </a:lnTo>
                <a:lnTo>
                  <a:pt x="911225" y="381635"/>
                </a:lnTo>
                <a:lnTo>
                  <a:pt x="911225" y="0"/>
                </a:lnTo>
                <a:close/>
              </a:path>
            </a:pathLst>
          </a:custGeom>
          <a:solidFill>
            <a:srgbClr val="FFFF00"/>
          </a:solidFill>
        </p:spPr>
        <p:txBody>
          <a:bodyPr wrap="square" lIns="0" tIns="0" rIns="0" bIns="0" rtlCol="0"/>
          <a:lstStyle/>
          <a:p/>
        </p:txBody>
      </p:sp>
      <p:sp>
        <p:nvSpPr>
          <p:cNvPr id="5" name="object 5"/>
          <p:cNvSpPr/>
          <p:nvPr/>
        </p:nvSpPr>
        <p:spPr>
          <a:xfrm>
            <a:off x="4939665" y="1762124"/>
            <a:ext cx="1771014" cy="381635"/>
          </a:xfrm>
          <a:custGeom>
            <a:avLst/>
            <a:gdLst/>
            <a:ahLst/>
            <a:cxnLst/>
            <a:rect l="l" t="t" r="r" b="b"/>
            <a:pathLst>
              <a:path w="1771015" h="381635">
                <a:moveTo>
                  <a:pt x="1771015" y="0"/>
                </a:moveTo>
                <a:lnTo>
                  <a:pt x="1539875" y="0"/>
                </a:lnTo>
                <a:lnTo>
                  <a:pt x="1530350" y="0"/>
                </a:lnTo>
                <a:lnTo>
                  <a:pt x="0" y="0"/>
                </a:lnTo>
                <a:lnTo>
                  <a:pt x="0" y="381635"/>
                </a:lnTo>
                <a:lnTo>
                  <a:pt x="1530350" y="381635"/>
                </a:lnTo>
                <a:lnTo>
                  <a:pt x="1539875" y="381635"/>
                </a:lnTo>
                <a:lnTo>
                  <a:pt x="1771015" y="381635"/>
                </a:lnTo>
                <a:lnTo>
                  <a:pt x="1771015" y="0"/>
                </a:lnTo>
                <a:close/>
              </a:path>
            </a:pathLst>
          </a:custGeom>
          <a:solidFill>
            <a:srgbClr val="FFFF00"/>
          </a:solidFill>
        </p:spPr>
        <p:txBody>
          <a:bodyPr wrap="square" lIns="0" tIns="0" rIns="0" bIns="0" rtlCol="0"/>
          <a:lstStyle/>
          <a:p/>
        </p:txBody>
      </p:sp>
      <p:sp>
        <p:nvSpPr>
          <p:cNvPr id="6" name="object 6"/>
          <p:cNvSpPr txBox="1"/>
          <p:nvPr/>
        </p:nvSpPr>
        <p:spPr>
          <a:xfrm>
            <a:off x="535940" y="1013460"/>
            <a:ext cx="10758170" cy="4414520"/>
          </a:xfrm>
          <a:prstGeom prst="rect">
            <a:avLst/>
          </a:prstGeom>
        </p:spPr>
        <p:txBody>
          <a:bodyPr vert="horz" wrap="square" lIns="0" tIns="12700" rIns="0" bIns="0" rtlCol="0">
            <a:spAutoFit/>
          </a:bodyPr>
          <a:lstStyle/>
          <a:p>
            <a:pPr marL="469900" marR="5080" indent="-457200">
              <a:lnSpc>
                <a:spcPct val="150000"/>
              </a:lnSpc>
              <a:spcBef>
                <a:spcPts val="100"/>
              </a:spcBef>
              <a:buFont typeface="Arial MT"/>
              <a:buChar char="•"/>
              <a:tabLst>
                <a:tab pos="469900" algn="l"/>
              </a:tabLst>
            </a:pPr>
            <a:r>
              <a:rPr sz="2400" spc="-40" dirty="0">
                <a:latin typeface="宋体"/>
                <a:cs typeface="宋体"/>
              </a:rPr>
              <a:t>机器学习的概念：假设用性能度量 </a:t>
            </a:r>
            <a:r>
              <a:rPr sz="2400" b="1" dirty="0">
                <a:latin typeface="Calibri"/>
                <a:cs typeface="Calibri"/>
              </a:rPr>
              <a:t>P </a:t>
            </a:r>
            <a:r>
              <a:rPr sz="2400" spc="-55" dirty="0">
                <a:latin typeface="宋体"/>
                <a:cs typeface="宋体"/>
              </a:rPr>
              <a:t>来评估机器在某类任务 </a:t>
            </a:r>
            <a:r>
              <a:rPr sz="2400" b="1" dirty="0">
                <a:latin typeface="Calibri"/>
                <a:cs typeface="Calibri"/>
              </a:rPr>
              <a:t>T </a:t>
            </a:r>
            <a:r>
              <a:rPr sz="2400" spc="-10" dirty="0">
                <a:latin typeface="宋体"/>
                <a:cs typeface="宋体"/>
              </a:rPr>
              <a:t>的性能，若该</a:t>
            </a:r>
            <a:r>
              <a:rPr sz="2400" spc="-80" dirty="0">
                <a:latin typeface="宋体"/>
                <a:cs typeface="宋体"/>
              </a:rPr>
              <a:t>机器通利用经验 </a:t>
            </a:r>
            <a:r>
              <a:rPr sz="2400" b="1" dirty="0">
                <a:latin typeface="Calibri"/>
                <a:cs typeface="Calibri"/>
              </a:rPr>
              <a:t>E </a:t>
            </a:r>
            <a:r>
              <a:rPr sz="2400" spc="-160" dirty="0">
                <a:latin typeface="宋体"/>
                <a:cs typeface="宋体"/>
              </a:rPr>
              <a:t>在任务 </a:t>
            </a:r>
            <a:r>
              <a:rPr sz="2400" b="1" dirty="0">
                <a:latin typeface="Calibri"/>
                <a:cs typeface="Calibri"/>
              </a:rPr>
              <a:t>T </a:t>
            </a:r>
            <a:r>
              <a:rPr sz="2400" spc="-90" dirty="0">
                <a:latin typeface="宋体"/>
                <a:cs typeface="宋体"/>
              </a:rPr>
              <a:t>中改善其性能 </a:t>
            </a:r>
            <a:r>
              <a:rPr sz="2400" b="1" dirty="0">
                <a:latin typeface="Calibri"/>
                <a:cs typeface="Calibri"/>
              </a:rPr>
              <a:t>P</a:t>
            </a:r>
            <a:r>
              <a:rPr sz="2400" spc="-55" dirty="0">
                <a:latin typeface="宋体"/>
                <a:cs typeface="宋体"/>
              </a:rPr>
              <a:t>，那么可以说机器对经验 </a:t>
            </a:r>
            <a:r>
              <a:rPr sz="2400" b="1" dirty="0">
                <a:latin typeface="Calibri"/>
                <a:cs typeface="Calibri"/>
              </a:rPr>
              <a:t>E </a:t>
            </a:r>
            <a:r>
              <a:rPr sz="2400" spc="-20" dirty="0">
                <a:latin typeface="宋体"/>
                <a:cs typeface="宋体"/>
              </a:rPr>
              <a:t>进行了学习。</a:t>
            </a:r>
            <a:endParaRPr sz="2400">
              <a:latin typeface="宋体"/>
              <a:cs typeface="宋体"/>
            </a:endParaRPr>
          </a:p>
          <a:p>
            <a:pPr marL="469265" indent="-456565">
              <a:lnSpc>
                <a:spcPct val="100000"/>
              </a:lnSpc>
              <a:spcBef>
                <a:spcPts val="1440"/>
              </a:spcBef>
              <a:buFont typeface="Arial MT"/>
              <a:buChar char="•"/>
              <a:tabLst>
                <a:tab pos="469265" algn="l"/>
              </a:tabLst>
            </a:pPr>
            <a:r>
              <a:rPr sz="2400" spc="-5" dirty="0">
                <a:latin typeface="宋体"/>
                <a:cs typeface="宋体"/>
              </a:rPr>
              <a:t>机器学习包含四个元素：</a:t>
            </a:r>
            <a:endParaRPr sz="2400">
              <a:latin typeface="宋体"/>
              <a:cs typeface="宋体"/>
            </a:endParaRPr>
          </a:p>
          <a:p>
            <a:pPr marL="926465" lvl="1" indent="-456565">
              <a:lnSpc>
                <a:spcPct val="100000"/>
              </a:lnSpc>
              <a:spcBef>
                <a:spcPts val="1440"/>
              </a:spcBef>
              <a:buFont typeface="Arial MT"/>
              <a:buChar char="•"/>
              <a:tabLst>
                <a:tab pos="926465" algn="l"/>
              </a:tabLst>
            </a:pPr>
            <a:r>
              <a:rPr sz="2400" spc="-215" dirty="0">
                <a:latin typeface="宋体"/>
                <a:cs typeface="宋体"/>
              </a:rPr>
              <a:t>数据 </a:t>
            </a:r>
            <a:r>
              <a:rPr sz="2400" b="1" spc="-10" dirty="0">
                <a:latin typeface="Calibri"/>
                <a:cs typeface="Calibri"/>
              </a:rPr>
              <a:t>(Data)</a:t>
            </a:r>
            <a:endParaRPr sz="2400">
              <a:latin typeface="Calibri"/>
              <a:cs typeface="Calibri"/>
            </a:endParaRPr>
          </a:p>
          <a:p>
            <a:pPr marL="926465" lvl="1" indent="-456565">
              <a:lnSpc>
                <a:spcPct val="100000"/>
              </a:lnSpc>
              <a:spcBef>
                <a:spcPts val="1440"/>
              </a:spcBef>
              <a:buFont typeface="Arial MT"/>
              <a:buChar char="•"/>
              <a:tabLst>
                <a:tab pos="926465" algn="l"/>
              </a:tabLst>
            </a:pPr>
            <a:r>
              <a:rPr sz="2400" spc="-215" dirty="0">
                <a:latin typeface="宋体"/>
                <a:cs typeface="宋体"/>
              </a:rPr>
              <a:t>任务 </a:t>
            </a:r>
            <a:r>
              <a:rPr sz="2400" b="1" spc="-10" dirty="0">
                <a:latin typeface="Calibri"/>
                <a:cs typeface="Calibri"/>
              </a:rPr>
              <a:t>(Task)</a:t>
            </a:r>
            <a:endParaRPr sz="2400">
              <a:latin typeface="Calibri"/>
              <a:cs typeface="Calibri"/>
            </a:endParaRPr>
          </a:p>
          <a:p>
            <a:pPr marL="926465" lvl="1" indent="-456565">
              <a:lnSpc>
                <a:spcPct val="100000"/>
              </a:lnSpc>
              <a:spcBef>
                <a:spcPts val="1440"/>
              </a:spcBef>
              <a:buFont typeface="Arial MT"/>
              <a:buChar char="•"/>
              <a:tabLst>
                <a:tab pos="926465" algn="l"/>
              </a:tabLst>
            </a:pPr>
            <a:r>
              <a:rPr sz="2400" spc="-130" dirty="0">
                <a:latin typeface="宋体"/>
                <a:cs typeface="宋体"/>
              </a:rPr>
              <a:t>性能度量 </a:t>
            </a:r>
            <a:r>
              <a:rPr sz="2400" b="1" dirty="0">
                <a:latin typeface="Calibri"/>
                <a:cs typeface="Calibri"/>
              </a:rPr>
              <a:t>(Quality</a:t>
            </a:r>
            <a:r>
              <a:rPr sz="2400" b="1" spc="-40" dirty="0">
                <a:latin typeface="Calibri"/>
                <a:cs typeface="Calibri"/>
              </a:rPr>
              <a:t> </a:t>
            </a:r>
            <a:r>
              <a:rPr sz="2400" b="1" spc="-10" dirty="0">
                <a:latin typeface="Calibri"/>
                <a:cs typeface="Calibri"/>
              </a:rPr>
              <a:t>Metric)</a:t>
            </a:r>
            <a:endParaRPr sz="2400">
              <a:latin typeface="Calibri"/>
              <a:cs typeface="Calibri"/>
            </a:endParaRPr>
          </a:p>
          <a:p>
            <a:pPr marL="926465" lvl="1" indent="-456565">
              <a:lnSpc>
                <a:spcPct val="100000"/>
              </a:lnSpc>
              <a:spcBef>
                <a:spcPts val="1440"/>
              </a:spcBef>
              <a:buFont typeface="Arial MT"/>
              <a:buChar char="•"/>
              <a:tabLst>
                <a:tab pos="926465" algn="l"/>
              </a:tabLst>
            </a:pPr>
            <a:r>
              <a:rPr sz="2400" spc="-215" dirty="0">
                <a:latin typeface="宋体"/>
                <a:cs typeface="宋体"/>
              </a:rPr>
              <a:t>模型 </a:t>
            </a:r>
            <a:r>
              <a:rPr sz="2400" b="1" spc="-10" dirty="0">
                <a:latin typeface="Calibri"/>
                <a:cs typeface="Calibri"/>
              </a:rPr>
              <a:t>(Model)</a:t>
            </a:r>
            <a:endParaRPr sz="2400">
              <a:latin typeface="Calibri"/>
              <a:cs typeface="Calibri"/>
            </a:endParaRPr>
          </a:p>
        </p:txBody>
      </p:sp>
      <p:sp>
        <p:nvSpPr>
          <p:cNvPr id="7" name="object 7"/>
          <p:cNvSpPr txBox="1">
            <a:spLocks noGrp="1"/>
          </p:cNvSpPr>
          <p:nvPr>
            <p:ph type="title"/>
          </p:nvPr>
        </p:nvSpPr>
        <p:spPr>
          <a:xfrm>
            <a:off x="1238885" y="280035"/>
            <a:ext cx="3683635" cy="514350"/>
          </a:xfrm>
          <a:prstGeom prst="rect">
            <a:avLst/>
          </a:prstGeom>
        </p:spPr>
        <p:txBody>
          <a:bodyPr vert="horz" wrap="square" lIns="0" tIns="13335" rIns="0" bIns="0" rtlCol="0">
            <a:spAutoFit/>
          </a:bodyPr>
          <a:lstStyle/>
          <a:p>
            <a:pPr marL="12700">
              <a:lnSpc>
                <a:spcPct val="100000"/>
              </a:lnSpc>
              <a:spcBef>
                <a:spcPts val="105"/>
              </a:spcBef>
            </a:pPr>
            <a:r>
              <a:rPr spc="-15" dirty="0"/>
              <a:t>机器学习的基本概念</a:t>
            </a:r>
            <a:endParaRPr spc="-15" dirty="0"/>
          </a:p>
        </p:txBody>
      </p:sp>
      <p:sp>
        <p:nvSpPr>
          <p:cNvPr id="8" name="object 8"/>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6011" y="1088136"/>
            <a:ext cx="11468100" cy="5769864"/>
          </a:xfrm>
          <a:prstGeom prst="rect">
            <a:avLst/>
          </a:prstGeom>
        </p:spPr>
      </p:pic>
      <p:sp>
        <p:nvSpPr>
          <p:cNvPr id="3" name="object 3"/>
          <p:cNvSpPr txBox="1">
            <a:spLocks noGrp="1"/>
          </p:cNvSpPr>
          <p:nvPr>
            <p:ph type="title"/>
          </p:nvPr>
        </p:nvSpPr>
        <p:spPr>
          <a:xfrm>
            <a:off x="1238885" y="280035"/>
            <a:ext cx="3683635" cy="514350"/>
          </a:xfrm>
          <a:prstGeom prst="rect">
            <a:avLst/>
          </a:prstGeom>
        </p:spPr>
        <p:txBody>
          <a:bodyPr vert="horz" wrap="square" lIns="0" tIns="13335" rIns="0" bIns="0" rtlCol="0">
            <a:spAutoFit/>
          </a:bodyPr>
          <a:lstStyle/>
          <a:p>
            <a:pPr marL="12700">
              <a:lnSpc>
                <a:spcPct val="100000"/>
              </a:lnSpc>
              <a:spcBef>
                <a:spcPts val="105"/>
              </a:spcBef>
            </a:pPr>
            <a:r>
              <a:rPr spc="-15" dirty="0"/>
              <a:t>机器学习的基本概念</a:t>
            </a:r>
            <a:endParaRPr spc="-15"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060692" y="2746248"/>
            <a:ext cx="4877553" cy="2705100"/>
          </a:xfrm>
          <a:prstGeom prst="rect">
            <a:avLst/>
          </a:prstGeom>
        </p:spPr>
      </p:pic>
      <p:sp>
        <p:nvSpPr>
          <p:cNvPr id="3" name="object 3"/>
          <p:cNvSpPr txBox="1"/>
          <p:nvPr/>
        </p:nvSpPr>
        <p:spPr>
          <a:xfrm>
            <a:off x="768350" y="1013460"/>
            <a:ext cx="7546340" cy="1106805"/>
          </a:xfrm>
          <a:prstGeom prst="rect">
            <a:avLst/>
          </a:prstGeom>
        </p:spPr>
        <p:txBody>
          <a:bodyPr vert="horz" wrap="square" lIns="0" tIns="195580" rIns="0" bIns="0" rtlCol="0">
            <a:noAutofit/>
          </a:bodyPr>
          <a:lstStyle/>
          <a:p>
            <a:pPr marL="354965" indent="-342265">
              <a:lnSpc>
                <a:spcPct val="100000"/>
              </a:lnSpc>
              <a:spcBef>
                <a:spcPts val="1540"/>
              </a:spcBef>
              <a:buFont typeface="Arial MT"/>
              <a:buChar char="•"/>
              <a:tabLst>
                <a:tab pos="354965" algn="l"/>
              </a:tabLst>
            </a:pPr>
            <a:r>
              <a:rPr sz="2400" spc="-195" dirty="0">
                <a:latin typeface="宋体"/>
                <a:cs typeface="宋体"/>
              </a:rPr>
              <a:t>数据 </a:t>
            </a:r>
            <a:r>
              <a:rPr sz="2400" b="1" spc="-25" dirty="0">
                <a:latin typeface="Calibri"/>
                <a:cs typeface="Calibri"/>
              </a:rPr>
              <a:t>(data)</a:t>
            </a:r>
            <a:r>
              <a:rPr sz="2400" spc="-20" dirty="0">
                <a:latin typeface="宋体"/>
                <a:cs typeface="宋体"/>
              </a:rPr>
              <a:t>分类：</a:t>
            </a:r>
            <a:endParaRPr sz="2400">
              <a:latin typeface="宋体"/>
              <a:cs typeface="宋体"/>
            </a:endParaRPr>
          </a:p>
          <a:p>
            <a:pPr marL="812165" lvl="1" indent="-342265">
              <a:lnSpc>
                <a:spcPct val="100000"/>
              </a:lnSpc>
              <a:spcBef>
                <a:spcPts val="1440"/>
              </a:spcBef>
              <a:buFont typeface="Arial MT"/>
              <a:buChar char="•"/>
              <a:tabLst>
                <a:tab pos="812165" algn="l"/>
              </a:tabLst>
            </a:pPr>
            <a:r>
              <a:rPr sz="2400" spc="-35" dirty="0">
                <a:latin typeface="宋体"/>
                <a:cs typeface="宋体"/>
              </a:rPr>
              <a:t>结构化数据和非结构化数据 </a:t>
            </a:r>
            <a:r>
              <a:rPr sz="2400" b="1" spc="-10" dirty="0">
                <a:latin typeface="Calibri"/>
                <a:cs typeface="Calibri"/>
              </a:rPr>
              <a:t>(</a:t>
            </a:r>
            <a:r>
              <a:rPr sz="2400" dirty="0">
                <a:latin typeface="宋体"/>
                <a:cs typeface="宋体"/>
              </a:rPr>
              <a:t>按数据具体类型划分</a:t>
            </a:r>
            <a:r>
              <a:rPr sz="2400" b="1" spc="-50" dirty="0">
                <a:latin typeface="Calibri"/>
                <a:cs typeface="Calibri"/>
              </a:rPr>
              <a:t>)</a:t>
            </a:r>
            <a:endParaRPr sz="2400">
              <a:latin typeface="Calibri"/>
              <a:cs typeface="Calibri"/>
            </a:endParaRPr>
          </a:p>
        </p:txBody>
      </p:sp>
      <p:sp>
        <p:nvSpPr>
          <p:cNvPr id="4" name="object 4"/>
          <p:cNvSpPr txBox="1">
            <a:spLocks noGrp="1"/>
          </p:cNvSpPr>
          <p:nvPr>
            <p:ph type="title"/>
          </p:nvPr>
        </p:nvSpPr>
        <p:spPr>
          <a:xfrm>
            <a:off x="1238885" y="280035"/>
            <a:ext cx="838835" cy="514350"/>
          </a:xfrm>
          <a:prstGeom prst="rect">
            <a:avLst/>
          </a:prstGeom>
        </p:spPr>
        <p:txBody>
          <a:bodyPr vert="horz" wrap="square" lIns="0" tIns="13335" rIns="0" bIns="0" rtlCol="0">
            <a:spAutoFit/>
          </a:bodyPr>
          <a:lstStyle/>
          <a:p>
            <a:pPr marL="12700">
              <a:lnSpc>
                <a:spcPct val="100000"/>
              </a:lnSpc>
              <a:spcBef>
                <a:spcPts val="105"/>
              </a:spcBef>
            </a:pPr>
            <a:r>
              <a:rPr spc="-30" dirty="0"/>
              <a:t>数据</a:t>
            </a:r>
            <a:endParaRPr spc="-30" dirty="0"/>
          </a:p>
        </p:txBody>
      </p:sp>
      <p:sp>
        <p:nvSpPr>
          <p:cNvPr id="5" name="object 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02</a:t>
            </a:r>
            <a:endParaRPr sz="3200">
              <a:latin typeface="Arial MT"/>
              <a:cs typeface="Arial MT"/>
            </a:endParaRPr>
          </a:p>
        </p:txBody>
      </p:sp>
      <p:sp>
        <p:nvSpPr>
          <p:cNvPr id="6" name="object 6"/>
          <p:cNvSpPr txBox="1"/>
          <p:nvPr/>
        </p:nvSpPr>
        <p:spPr>
          <a:xfrm>
            <a:off x="6347459" y="2600325"/>
            <a:ext cx="1845945" cy="325755"/>
          </a:xfrm>
          <a:prstGeom prst="rect">
            <a:avLst/>
          </a:prstGeom>
          <a:solidFill>
            <a:srgbClr val="FFFF00"/>
          </a:solidFill>
        </p:spPr>
        <p:txBody>
          <a:bodyPr vert="horz" wrap="square" lIns="0" tIns="0" rIns="0" bIns="0" rtlCol="0">
            <a:spAutoFit/>
          </a:bodyPr>
          <a:lstStyle/>
          <a:p>
            <a:pPr marL="9525">
              <a:lnSpc>
                <a:spcPts val="2565"/>
              </a:lnSpc>
            </a:pPr>
            <a:r>
              <a:rPr sz="2400" spc="-10" dirty="0">
                <a:latin typeface="宋体"/>
                <a:cs typeface="宋体"/>
              </a:rPr>
              <a:t>非结构化数据</a:t>
            </a:r>
            <a:endParaRPr sz="2400">
              <a:latin typeface="宋体"/>
              <a:cs typeface="宋体"/>
            </a:endParaRPr>
          </a:p>
        </p:txBody>
      </p:sp>
      <p:grpSp>
        <p:nvGrpSpPr>
          <p:cNvPr id="7" name="object 7"/>
          <p:cNvGrpSpPr/>
          <p:nvPr/>
        </p:nvGrpSpPr>
        <p:grpSpPr>
          <a:xfrm>
            <a:off x="371856" y="2305811"/>
            <a:ext cx="6993890" cy="4417060"/>
            <a:chOff x="371856" y="2305811"/>
            <a:chExt cx="6993890" cy="4417060"/>
          </a:xfrm>
        </p:grpSpPr>
        <p:pic>
          <p:nvPicPr>
            <p:cNvPr id="8" name="object 8"/>
            <p:cNvPicPr/>
            <p:nvPr/>
          </p:nvPicPr>
          <p:blipFill>
            <a:blip r:embed="rId2" cstate="print"/>
            <a:stretch>
              <a:fillRect/>
            </a:stretch>
          </p:blipFill>
          <p:spPr>
            <a:xfrm>
              <a:off x="371856" y="2305811"/>
              <a:ext cx="5990844" cy="2790444"/>
            </a:xfrm>
            <a:prstGeom prst="rect">
              <a:avLst/>
            </a:prstGeom>
          </p:spPr>
        </p:pic>
        <p:pic>
          <p:nvPicPr>
            <p:cNvPr id="9" name="object 9"/>
            <p:cNvPicPr/>
            <p:nvPr/>
          </p:nvPicPr>
          <p:blipFill>
            <a:blip r:embed="rId3" cstate="print"/>
            <a:stretch>
              <a:fillRect/>
            </a:stretch>
          </p:blipFill>
          <p:spPr>
            <a:xfrm>
              <a:off x="1802892" y="3883151"/>
              <a:ext cx="5562600" cy="2839212"/>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8350" y="1196340"/>
            <a:ext cx="2720975" cy="39116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2400" spc="-195" dirty="0">
                <a:latin typeface="宋体"/>
                <a:cs typeface="宋体"/>
              </a:rPr>
              <a:t>数据 </a:t>
            </a:r>
            <a:r>
              <a:rPr sz="2400" b="1" spc="-25" dirty="0">
                <a:latin typeface="Calibri"/>
                <a:cs typeface="Calibri"/>
              </a:rPr>
              <a:t>(data)</a:t>
            </a:r>
            <a:r>
              <a:rPr sz="2400" spc="-20" dirty="0">
                <a:latin typeface="宋体"/>
                <a:cs typeface="宋体"/>
              </a:rPr>
              <a:t>分类：</a:t>
            </a:r>
            <a:endParaRPr sz="2400">
              <a:latin typeface="宋体"/>
              <a:cs typeface="宋体"/>
            </a:endParaRPr>
          </a:p>
        </p:txBody>
      </p:sp>
      <p:sp>
        <p:nvSpPr>
          <p:cNvPr id="3" name="object 3"/>
          <p:cNvSpPr txBox="1"/>
          <p:nvPr/>
        </p:nvSpPr>
        <p:spPr>
          <a:xfrm>
            <a:off x="7494905" y="2590164"/>
            <a:ext cx="1539875" cy="325755"/>
          </a:xfrm>
          <a:prstGeom prst="rect">
            <a:avLst/>
          </a:prstGeom>
          <a:solidFill>
            <a:srgbClr val="FFFF00"/>
          </a:solidFill>
        </p:spPr>
        <p:txBody>
          <a:bodyPr vert="horz" wrap="square" lIns="0" tIns="0" rIns="0" bIns="0" rtlCol="0">
            <a:spAutoFit/>
          </a:bodyPr>
          <a:lstStyle/>
          <a:p>
            <a:pPr marL="9525">
              <a:lnSpc>
                <a:spcPts val="2565"/>
              </a:lnSpc>
            </a:pPr>
            <a:r>
              <a:rPr sz="2400" spc="-10" dirty="0">
                <a:latin typeface="宋体"/>
                <a:cs typeface="宋体"/>
              </a:rPr>
              <a:t>结构化数据</a:t>
            </a:r>
            <a:endParaRPr sz="2400">
              <a:latin typeface="宋体"/>
              <a:cs typeface="宋体"/>
            </a:endParaRPr>
          </a:p>
        </p:txBody>
      </p:sp>
      <p:pic>
        <p:nvPicPr>
          <p:cNvPr id="4" name="object 4"/>
          <p:cNvPicPr/>
          <p:nvPr/>
        </p:nvPicPr>
        <p:blipFill>
          <a:blip r:embed="rId1" cstate="print"/>
          <a:stretch>
            <a:fillRect/>
          </a:stretch>
        </p:blipFill>
        <p:spPr>
          <a:xfrm>
            <a:off x="301752" y="2078735"/>
            <a:ext cx="6490716" cy="3782567"/>
          </a:xfrm>
          <a:prstGeom prst="rect">
            <a:avLst/>
          </a:prstGeom>
        </p:spPr>
      </p:pic>
      <p:sp>
        <p:nvSpPr>
          <p:cNvPr id="5" name="object 5"/>
          <p:cNvSpPr txBox="1"/>
          <p:nvPr/>
        </p:nvSpPr>
        <p:spPr>
          <a:xfrm>
            <a:off x="1238885" y="280035"/>
            <a:ext cx="838835" cy="514350"/>
          </a:xfrm>
          <a:prstGeom prst="rect">
            <a:avLst/>
          </a:prstGeom>
        </p:spPr>
        <p:txBody>
          <a:bodyPr vert="horz" wrap="square" lIns="0" tIns="13335" rIns="0" bIns="0" rtlCol="0">
            <a:spAutoFit/>
          </a:bodyPr>
          <a:lstStyle/>
          <a:p>
            <a:pPr marL="12700">
              <a:lnSpc>
                <a:spcPct val="100000"/>
              </a:lnSpc>
              <a:spcBef>
                <a:spcPts val="105"/>
              </a:spcBef>
            </a:pPr>
            <a:r>
              <a:rPr sz="3200" b="1" spc="-30" dirty="0">
                <a:solidFill>
                  <a:srgbClr val="FFFFFF"/>
                </a:solidFill>
                <a:latin typeface="微软雅黑"/>
                <a:cs typeface="微软雅黑"/>
              </a:rPr>
              <a:t>数据</a:t>
            </a:r>
            <a:endParaRPr sz="3200">
              <a:latin typeface="微软雅黑"/>
              <a:cs typeface="微软雅黑"/>
            </a:endParaRPr>
          </a:p>
        </p:txBody>
      </p:sp>
      <p:sp>
        <p:nvSpPr>
          <p:cNvPr id="6" name="object 6"/>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02</a:t>
            </a:r>
            <a:endParaRPr sz="32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5670" y="915035"/>
            <a:ext cx="10642600" cy="5942965"/>
          </a:xfrm>
          <a:prstGeom prst="rect">
            <a:avLst/>
          </a:prstGeom>
        </p:spPr>
        <p:txBody>
          <a:bodyPr vert="horz" wrap="square" lIns="0" tIns="195580" rIns="0" bIns="0" rtlCol="0">
            <a:noAutofit/>
          </a:bodyPr>
          <a:lstStyle/>
          <a:p>
            <a:pPr marL="12700" indent="0">
              <a:lnSpc>
                <a:spcPct val="100000"/>
              </a:lnSpc>
              <a:spcBef>
                <a:spcPts val="1540"/>
              </a:spcBef>
              <a:buFont typeface="Arial MT"/>
              <a:buNone/>
              <a:tabLst>
                <a:tab pos="354965" algn="l"/>
              </a:tabLst>
            </a:pPr>
            <a:r>
              <a:rPr sz="2600" spc="-10" dirty="0">
                <a:latin typeface="宋体"/>
                <a:cs typeface="宋体"/>
              </a:rPr>
              <a:t>数据相关概念</a:t>
            </a:r>
            <a:endParaRPr sz="2600">
              <a:latin typeface="宋体"/>
              <a:cs typeface="宋体"/>
            </a:endParaRPr>
          </a:p>
          <a:p>
            <a:pPr marL="812165" lvl="1" indent="-342265">
              <a:lnSpc>
                <a:spcPct val="100000"/>
              </a:lnSpc>
              <a:spcBef>
                <a:spcPts val="1440"/>
              </a:spcBef>
              <a:buFont typeface="Arial MT"/>
              <a:buChar char="•"/>
              <a:tabLst>
                <a:tab pos="812165" algn="l"/>
              </a:tabLst>
            </a:pPr>
            <a:r>
              <a:rPr sz="2600" dirty="0">
                <a:latin typeface="宋体"/>
                <a:cs typeface="宋体"/>
              </a:rPr>
              <a:t>每行的记录，称为一个</a:t>
            </a:r>
            <a:r>
              <a:rPr sz="2600" spc="-185" dirty="0">
                <a:solidFill>
                  <a:srgbClr val="FF0000"/>
                </a:solidFill>
                <a:latin typeface="宋体"/>
                <a:cs typeface="宋体"/>
              </a:rPr>
              <a:t>示例 </a:t>
            </a:r>
            <a:r>
              <a:rPr sz="2600" b="1" spc="-10" dirty="0">
                <a:solidFill>
                  <a:srgbClr val="FF0000"/>
                </a:solidFill>
                <a:latin typeface="Calibri"/>
                <a:cs typeface="Calibri"/>
              </a:rPr>
              <a:t>(instance)</a:t>
            </a:r>
            <a:endParaRPr sz="2600">
              <a:latin typeface="Calibri"/>
              <a:cs typeface="Calibri"/>
            </a:endParaRPr>
          </a:p>
          <a:p>
            <a:pPr marL="812165" lvl="1" indent="-342265">
              <a:lnSpc>
                <a:spcPct val="100000"/>
              </a:lnSpc>
              <a:spcBef>
                <a:spcPts val="1440"/>
              </a:spcBef>
              <a:buFont typeface="Arial MT"/>
              <a:buChar char="•"/>
              <a:tabLst>
                <a:tab pos="812165" algn="l"/>
              </a:tabLst>
            </a:pPr>
            <a:r>
              <a:rPr sz="2600">
                <a:latin typeface="宋体"/>
                <a:cs typeface="宋体"/>
              </a:rPr>
              <a:t>反映对象在某方面的性质，例如得分，篮板，助攻，称为</a:t>
            </a:r>
            <a:r>
              <a:rPr sz="2600">
                <a:highlight>
                  <a:srgbClr val="FFFF00"/>
                </a:highlight>
                <a:latin typeface="宋体"/>
                <a:cs typeface="宋体"/>
              </a:rPr>
              <a:t>特征 (feature) </a:t>
            </a:r>
            <a:r>
              <a:rPr lang="zh-CN" altLang="en-US" sz="2600">
                <a:highlight>
                  <a:srgbClr val="FFFF00"/>
                </a:highlight>
                <a:latin typeface="宋体"/>
                <a:cs typeface="宋体"/>
              </a:rPr>
              <a:t>或</a:t>
            </a:r>
            <a:r>
              <a:rPr sz="2600">
                <a:highlight>
                  <a:srgbClr val="FFFF00"/>
                </a:highlight>
                <a:latin typeface="宋体"/>
                <a:cs typeface="宋体"/>
              </a:rPr>
              <a:t>输入 (input)</a:t>
            </a:r>
            <a:endParaRPr sz="2600">
              <a:highlight>
                <a:srgbClr val="FFFF00"/>
              </a:highlight>
              <a:latin typeface="宋体"/>
              <a:cs typeface="宋体"/>
            </a:endParaRPr>
          </a:p>
          <a:p>
            <a:pPr marL="812165" lvl="1" indent="-342265">
              <a:lnSpc>
                <a:spcPct val="100000"/>
              </a:lnSpc>
              <a:spcBef>
                <a:spcPts val="1440"/>
              </a:spcBef>
              <a:buFont typeface="Arial MT"/>
              <a:buChar char="•"/>
              <a:tabLst>
                <a:tab pos="812165" algn="l"/>
              </a:tabLst>
            </a:pPr>
            <a:r>
              <a:rPr sz="2600">
                <a:latin typeface="宋体"/>
                <a:cs typeface="宋体"/>
              </a:rPr>
              <a:t>特征上的取值，例如「示例 1」对应的 27, 10, 12 称为</a:t>
            </a:r>
            <a:r>
              <a:rPr sz="2600">
                <a:highlight>
                  <a:srgbClr val="FFFF00"/>
                </a:highlight>
                <a:latin typeface="宋体"/>
                <a:cs typeface="宋体"/>
              </a:rPr>
              <a:t>特征值 (feature value)</a:t>
            </a:r>
            <a:endParaRPr sz="2600">
              <a:highlight>
                <a:srgbClr val="FFFF00"/>
              </a:highlight>
              <a:latin typeface="宋体"/>
              <a:cs typeface="宋体"/>
            </a:endParaRPr>
          </a:p>
          <a:p>
            <a:pPr marL="812165" lvl="1" indent="-342265">
              <a:lnSpc>
                <a:spcPct val="100000"/>
              </a:lnSpc>
              <a:spcBef>
                <a:spcPts val="1440"/>
              </a:spcBef>
              <a:buFont typeface="Arial MT"/>
              <a:buChar char="•"/>
              <a:tabLst>
                <a:tab pos="812165" algn="l"/>
              </a:tabLst>
            </a:pPr>
            <a:r>
              <a:rPr sz="2600">
                <a:latin typeface="宋体"/>
                <a:cs typeface="宋体"/>
              </a:rPr>
              <a:t>关于示例结果的信息，例如赢，称为</a:t>
            </a:r>
            <a:r>
              <a:rPr sz="2600">
                <a:highlight>
                  <a:srgbClr val="FFFF00"/>
                </a:highlight>
                <a:latin typeface="宋体"/>
                <a:cs typeface="宋体"/>
              </a:rPr>
              <a:t>标签 (label) 或输出 (output)</a:t>
            </a:r>
            <a:endParaRPr sz="2600">
              <a:highlight>
                <a:srgbClr val="FFFF00"/>
              </a:highlight>
              <a:latin typeface="宋体"/>
              <a:cs typeface="宋体"/>
            </a:endParaRPr>
          </a:p>
          <a:p>
            <a:pPr marL="812165" lvl="1" indent="-342265">
              <a:lnSpc>
                <a:spcPct val="100000"/>
              </a:lnSpc>
              <a:spcBef>
                <a:spcPts val="1440"/>
              </a:spcBef>
              <a:buFont typeface="Arial MT"/>
              <a:buChar char="•"/>
              <a:tabLst>
                <a:tab pos="812165" algn="l"/>
              </a:tabLst>
            </a:pPr>
            <a:r>
              <a:rPr sz="2600">
                <a:latin typeface="宋体"/>
                <a:cs typeface="宋体"/>
              </a:rPr>
              <a:t>包含标签信息的示例，则称为</a:t>
            </a:r>
            <a:r>
              <a:rPr sz="2600">
                <a:highlight>
                  <a:srgbClr val="FFFF00"/>
                </a:highlight>
                <a:latin typeface="宋体"/>
                <a:cs typeface="宋体"/>
              </a:rPr>
              <a:t>样例 (example)</a:t>
            </a:r>
            <a:r>
              <a:rPr sz="2600">
                <a:latin typeface="宋体"/>
                <a:cs typeface="宋体"/>
              </a:rPr>
              <a:t>，即</a:t>
            </a:r>
            <a:r>
              <a:rPr sz="2600">
                <a:highlight>
                  <a:srgbClr val="FFFF00"/>
                </a:highlight>
                <a:latin typeface="宋体"/>
                <a:cs typeface="宋体"/>
              </a:rPr>
              <a:t>样例 = (特征, 标签)</a:t>
            </a:r>
            <a:endParaRPr sz="2600">
              <a:highlight>
                <a:srgbClr val="FFFF00"/>
              </a:highlight>
              <a:latin typeface="宋体"/>
              <a:cs typeface="宋体"/>
            </a:endParaRPr>
          </a:p>
          <a:p>
            <a:pPr marL="812165" lvl="1" indent="-342265">
              <a:lnSpc>
                <a:spcPct val="100000"/>
              </a:lnSpc>
              <a:spcBef>
                <a:spcPts val="1440"/>
              </a:spcBef>
              <a:buFont typeface="Arial MT"/>
              <a:buChar char="•"/>
              <a:tabLst>
                <a:tab pos="812165" algn="l"/>
              </a:tabLst>
            </a:pPr>
            <a:r>
              <a:rPr sz="2600">
                <a:latin typeface="宋体"/>
                <a:cs typeface="宋体"/>
              </a:rPr>
              <a:t>从数据中学得模型的过程称为</a:t>
            </a:r>
            <a:r>
              <a:rPr sz="2600">
                <a:highlight>
                  <a:srgbClr val="FFFF00"/>
                </a:highlight>
                <a:latin typeface="宋体"/>
                <a:cs typeface="宋体"/>
              </a:rPr>
              <a:t>学习 (learning) 或训练 (training)</a:t>
            </a:r>
            <a:endParaRPr sz="2600">
              <a:latin typeface="宋体"/>
              <a:cs typeface="宋体"/>
            </a:endParaRPr>
          </a:p>
          <a:p>
            <a:pPr marL="812165" lvl="1" indent="-342265">
              <a:lnSpc>
                <a:spcPct val="100000"/>
              </a:lnSpc>
              <a:spcBef>
                <a:spcPts val="1440"/>
              </a:spcBef>
              <a:buFont typeface="Arial MT"/>
              <a:buChar char="•"/>
              <a:tabLst>
                <a:tab pos="812165" algn="l"/>
              </a:tabLst>
            </a:pPr>
            <a:r>
              <a:rPr sz="2600">
                <a:latin typeface="宋体"/>
                <a:cs typeface="宋体"/>
              </a:rPr>
              <a:t>在训练数据中，每个样例称为</a:t>
            </a:r>
            <a:r>
              <a:rPr sz="2600">
                <a:highlight>
                  <a:srgbClr val="FFFF00"/>
                </a:highlight>
                <a:latin typeface="宋体"/>
                <a:cs typeface="宋体"/>
              </a:rPr>
              <a:t>训练样例 (training example)</a:t>
            </a:r>
            <a:r>
              <a:rPr sz="2600">
                <a:latin typeface="宋体"/>
                <a:cs typeface="宋体"/>
              </a:rPr>
              <a:t>，整个集合称为</a:t>
            </a:r>
            <a:r>
              <a:rPr sz="2600">
                <a:highlight>
                  <a:srgbClr val="FFFF00"/>
                </a:highlight>
                <a:latin typeface="宋体"/>
                <a:cs typeface="宋体"/>
              </a:rPr>
              <a:t>训练集 (training set)</a:t>
            </a:r>
            <a:endParaRPr sz="2600">
              <a:highlight>
                <a:srgbClr val="FFFF00"/>
              </a:highlight>
              <a:latin typeface="宋体"/>
              <a:cs typeface="宋体"/>
            </a:endParaRPr>
          </a:p>
        </p:txBody>
      </p:sp>
      <p:sp>
        <p:nvSpPr>
          <p:cNvPr id="13" name="object 13"/>
          <p:cNvSpPr txBox="1">
            <a:spLocks noGrp="1"/>
          </p:cNvSpPr>
          <p:nvPr>
            <p:ph type="title"/>
          </p:nvPr>
        </p:nvSpPr>
        <p:spPr>
          <a:xfrm>
            <a:off x="1238885" y="280035"/>
            <a:ext cx="838835" cy="514350"/>
          </a:xfrm>
          <a:prstGeom prst="rect">
            <a:avLst/>
          </a:prstGeom>
        </p:spPr>
        <p:txBody>
          <a:bodyPr vert="horz" wrap="square" lIns="0" tIns="13335" rIns="0" bIns="0" rtlCol="0">
            <a:spAutoFit/>
          </a:bodyPr>
          <a:lstStyle/>
          <a:p>
            <a:pPr marL="12700">
              <a:lnSpc>
                <a:spcPct val="100000"/>
              </a:lnSpc>
              <a:spcBef>
                <a:spcPts val="105"/>
              </a:spcBef>
            </a:pPr>
            <a:r>
              <a:rPr spc="-30" dirty="0"/>
              <a:t>数据</a:t>
            </a:r>
            <a:endParaRPr spc="-30" dirty="0"/>
          </a:p>
        </p:txBody>
      </p:sp>
      <p:sp>
        <p:nvSpPr>
          <p:cNvPr id="14" name="object 14"/>
          <p:cNvSpPr txBox="1"/>
          <p:nvPr/>
        </p:nvSpPr>
        <p:spPr>
          <a:xfrm>
            <a:off x="462915" y="297180"/>
            <a:ext cx="452755" cy="514350"/>
          </a:xfrm>
          <a:prstGeom prst="rect">
            <a:avLst/>
          </a:prstGeom>
        </p:spPr>
        <p:txBody>
          <a:bodyPr vert="horz" wrap="square" lIns="0" tIns="13335" rIns="0" bIns="0" rtlCol="0">
            <a:spAutoFit/>
          </a:bodyPr>
          <a:lstStyle/>
          <a:p>
            <a:pPr>
              <a:lnSpc>
                <a:spcPct val="100000"/>
              </a:lnSpc>
              <a:spcBef>
                <a:spcPts val="105"/>
              </a:spcBef>
            </a:pPr>
            <a:r>
              <a:rPr sz="3200" spc="-25" dirty="0">
                <a:solidFill>
                  <a:srgbClr val="FFFFFF"/>
                </a:solidFill>
                <a:latin typeface="Arial MT"/>
                <a:cs typeface="Arial MT"/>
              </a:rPr>
              <a:t>02</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8350" y="1013460"/>
            <a:ext cx="3578860" cy="1122680"/>
          </a:xfrm>
          <a:prstGeom prst="rect">
            <a:avLst/>
          </a:prstGeom>
        </p:spPr>
        <p:txBody>
          <a:bodyPr vert="horz" wrap="square" lIns="0" tIns="195580" rIns="0" bIns="0" rtlCol="0">
            <a:spAutoFit/>
          </a:bodyPr>
          <a:lstStyle/>
          <a:p>
            <a:pPr marL="354965" indent="-342265">
              <a:lnSpc>
                <a:spcPct val="100000"/>
              </a:lnSpc>
              <a:spcBef>
                <a:spcPts val="1540"/>
              </a:spcBef>
              <a:buFont typeface="Arial MT"/>
              <a:buChar char="•"/>
              <a:tabLst>
                <a:tab pos="354965" algn="l"/>
              </a:tabLst>
            </a:pPr>
            <a:r>
              <a:rPr sz="2400" spc="-195" dirty="0">
                <a:latin typeface="宋体"/>
                <a:cs typeface="宋体"/>
              </a:rPr>
              <a:t>数据 </a:t>
            </a:r>
            <a:r>
              <a:rPr sz="2400" b="1" spc="-25" dirty="0">
                <a:latin typeface="Calibri"/>
                <a:cs typeface="Calibri"/>
              </a:rPr>
              <a:t>(data)</a:t>
            </a:r>
            <a:r>
              <a:rPr sz="2400" spc="-20" dirty="0">
                <a:latin typeface="宋体"/>
                <a:cs typeface="宋体"/>
              </a:rPr>
              <a:t>分类：</a:t>
            </a:r>
            <a:endParaRPr sz="2400">
              <a:latin typeface="宋体"/>
              <a:cs typeface="宋体"/>
            </a:endParaRPr>
          </a:p>
          <a:p>
            <a:pPr marL="812165" lvl="1" indent="-342265">
              <a:lnSpc>
                <a:spcPct val="100000"/>
              </a:lnSpc>
              <a:spcBef>
                <a:spcPts val="1440"/>
              </a:spcBef>
              <a:buFont typeface="Arial MT"/>
              <a:buChar char="•"/>
              <a:tabLst>
                <a:tab pos="812165" algn="l"/>
              </a:tabLst>
            </a:pPr>
            <a:r>
              <a:rPr sz="2400" spc="-10" dirty="0">
                <a:latin typeface="宋体"/>
                <a:cs typeface="宋体"/>
              </a:rPr>
              <a:t>样本内和样本外数据</a:t>
            </a:r>
            <a:endParaRPr sz="2400">
              <a:latin typeface="宋体"/>
              <a:cs typeface="宋体"/>
            </a:endParaRPr>
          </a:p>
        </p:txBody>
      </p:sp>
      <p:pic>
        <p:nvPicPr>
          <p:cNvPr id="3" name="object 3"/>
          <p:cNvPicPr/>
          <p:nvPr/>
        </p:nvPicPr>
        <p:blipFill>
          <a:blip r:embed="rId1" cstate="print"/>
          <a:stretch>
            <a:fillRect/>
          </a:stretch>
        </p:blipFill>
        <p:spPr>
          <a:xfrm>
            <a:off x="6719316" y="0"/>
            <a:ext cx="5366004" cy="3174492"/>
          </a:xfrm>
          <a:prstGeom prst="rect">
            <a:avLst/>
          </a:prstGeom>
        </p:spPr>
      </p:pic>
      <p:sp>
        <p:nvSpPr>
          <p:cNvPr id="4" name="object 4"/>
          <p:cNvSpPr txBox="1"/>
          <p:nvPr/>
        </p:nvSpPr>
        <p:spPr>
          <a:xfrm>
            <a:off x="733425" y="3081655"/>
            <a:ext cx="9491980" cy="2441575"/>
          </a:xfrm>
          <a:prstGeom prst="rect">
            <a:avLst/>
          </a:prstGeom>
        </p:spPr>
        <p:txBody>
          <a:bodyPr vert="horz" wrap="square" lIns="0" tIns="12700" rIns="0" bIns="0" rtlCol="0">
            <a:noAutofit/>
          </a:bodyPr>
          <a:lstStyle/>
          <a:p>
            <a:pPr marL="298450" marR="5080" indent="-285750">
              <a:lnSpc>
                <a:spcPct val="150000"/>
              </a:lnSpc>
              <a:spcBef>
                <a:spcPts val="100"/>
              </a:spcBef>
              <a:buFont typeface="Arial MT"/>
              <a:buChar char="•"/>
              <a:tabLst>
                <a:tab pos="298450" algn="l"/>
              </a:tabLst>
            </a:pPr>
            <a:r>
              <a:rPr sz="2400" dirty="0">
                <a:solidFill>
                  <a:srgbClr val="FF0000"/>
                </a:solidFill>
                <a:latin typeface="宋体"/>
                <a:cs typeface="宋体"/>
              </a:rPr>
              <a:t>样本内预测</a:t>
            </a:r>
            <a:r>
              <a:rPr sz="2400" spc="-5" dirty="0">
                <a:latin typeface="宋体"/>
                <a:cs typeface="宋体"/>
              </a:rPr>
              <a:t>：根据训练模型对样本内数据进行预测，可与已知标签比</a:t>
            </a:r>
            <a:r>
              <a:rPr sz="2400" spc="-10" dirty="0">
                <a:latin typeface="宋体"/>
                <a:cs typeface="宋体"/>
              </a:rPr>
              <a:t>较来评估模型表现</a:t>
            </a:r>
            <a:endParaRPr sz="2400">
              <a:latin typeface="宋体"/>
              <a:cs typeface="宋体"/>
            </a:endParaRPr>
          </a:p>
          <a:p>
            <a:pPr marL="297815" indent="-285115" eaLnBrk="1" fontAlgn="auto" latinLnBrk="0" hangingPunct="1">
              <a:lnSpc>
                <a:spcPct val="150000"/>
              </a:lnSpc>
              <a:spcBef>
                <a:spcPts val="1400"/>
              </a:spcBef>
              <a:buFont typeface="Arial MT"/>
              <a:buChar char="•"/>
              <a:tabLst>
                <a:tab pos="297815" algn="l"/>
              </a:tabLst>
            </a:pPr>
            <a:r>
              <a:rPr sz="2400" dirty="0">
                <a:solidFill>
                  <a:srgbClr val="FF0000"/>
                </a:solidFill>
                <a:latin typeface="宋体"/>
                <a:cs typeface="宋体"/>
              </a:rPr>
              <a:t>样本外预测</a:t>
            </a:r>
            <a:r>
              <a:rPr sz="2400" spc="-5" dirty="0">
                <a:latin typeface="宋体"/>
                <a:cs typeface="宋体"/>
              </a:rPr>
              <a:t>：根据训练模型对样本外数据进行预测，不能与未知的</a:t>
            </a:r>
            <a:r>
              <a:rPr lang="zh-CN" altLang="en-US" sz="2400" spc="-5" dirty="0">
                <a:latin typeface="宋体"/>
                <a:cs typeface="宋体"/>
              </a:rPr>
              <a:t>标签</a:t>
            </a:r>
            <a:r>
              <a:rPr lang="zh-CN" altLang="en-US" sz="2400" spc="-5" dirty="0">
                <a:latin typeface="宋体"/>
                <a:cs typeface="宋体"/>
              </a:rPr>
              <a:t>比较</a:t>
            </a:r>
            <a:endParaRPr lang="zh-CN" altLang="en-US" sz="2400" spc="-5" dirty="0">
              <a:latin typeface="宋体"/>
              <a:cs typeface="宋体"/>
            </a:endParaRPr>
          </a:p>
        </p:txBody>
      </p:sp>
      <p:sp>
        <p:nvSpPr>
          <p:cNvPr id="6" name="object 6"/>
          <p:cNvSpPr txBox="1"/>
          <p:nvPr/>
        </p:nvSpPr>
        <p:spPr>
          <a:xfrm>
            <a:off x="2951988" y="5035296"/>
            <a:ext cx="8082280" cy="867410"/>
          </a:xfrm>
          <a:prstGeom prst="rect">
            <a:avLst/>
          </a:prstGeom>
          <a:solidFill>
            <a:srgbClr val="16375E"/>
          </a:solidFill>
        </p:spPr>
        <p:txBody>
          <a:bodyPr vert="horz" wrap="square" lIns="0" tIns="27940" rIns="0" bIns="0" rtlCol="0">
            <a:spAutoFit/>
          </a:bodyPr>
          <a:lstStyle/>
          <a:p>
            <a:pPr marL="90805" marR="333375">
              <a:lnSpc>
                <a:spcPct val="100000"/>
              </a:lnSpc>
              <a:spcBef>
                <a:spcPts val="220"/>
              </a:spcBef>
            </a:pPr>
            <a:r>
              <a:rPr sz="2400" spc="-5" dirty="0">
                <a:solidFill>
                  <a:srgbClr val="FFFFFF"/>
                </a:solidFill>
                <a:latin typeface="宋体"/>
                <a:cs typeface="宋体"/>
              </a:rPr>
              <a:t>机器学习的难点就是如何用好的样本内预测来保证好的样</a:t>
            </a:r>
            <a:r>
              <a:rPr sz="2400" spc="-15" dirty="0">
                <a:solidFill>
                  <a:srgbClr val="FFFFFF"/>
                </a:solidFill>
                <a:latin typeface="宋体"/>
                <a:cs typeface="宋体"/>
              </a:rPr>
              <a:t>本外预测</a:t>
            </a:r>
            <a:endParaRPr sz="2400">
              <a:latin typeface="宋体"/>
              <a:cs typeface="宋体"/>
            </a:endParaRPr>
          </a:p>
        </p:txBody>
      </p:sp>
      <p:sp>
        <p:nvSpPr>
          <p:cNvPr id="7" name="object 7"/>
          <p:cNvSpPr txBox="1">
            <a:spLocks noGrp="1"/>
          </p:cNvSpPr>
          <p:nvPr>
            <p:ph type="title"/>
          </p:nvPr>
        </p:nvSpPr>
        <p:spPr>
          <a:xfrm>
            <a:off x="1238885" y="280035"/>
            <a:ext cx="838835" cy="514350"/>
          </a:xfrm>
          <a:prstGeom prst="rect">
            <a:avLst/>
          </a:prstGeom>
        </p:spPr>
        <p:txBody>
          <a:bodyPr vert="horz" wrap="square" lIns="0" tIns="13335" rIns="0" bIns="0" rtlCol="0">
            <a:spAutoFit/>
          </a:bodyPr>
          <a:lstStyle/>
          <a:p>
            <a:pPr marL="12700">
              <a:lnSpc>
                <a:spcPct val="100000"/>
              </a:lnSpc>
              <a:spcBef>
                <a:spcPts val="105"/>
              </a:spcBef>
            </a:pPr>
            <a:r>
              <a:rPr spc="-30" dirty="0"/>
              <a:t>数据</a:t>
            </a:r>
            <a:endParaRPr spc="-30" dirty="0"/>
          </a:p>
        </p:txBody>
      </p:sp>
      <p:sp>
        <p:nvSpPr>
          <p:cNvPr id="8" name="object 8"/>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02</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85520" y="3323590"/>
            <a:ext cx="10356850" cy="3533775"/>
          </a:xfrm>
          <a:prstGeom prst="rect">
            <a:avLst/>
          </a:prstGeom>
        </p:spPr>
      </p:pic>
      <p:sp>
        <p:nvSpPr>
          <p:cNvPr id="3" name="object 3"/>
          <p:cNvSpPr txBox="1"/>
          <p:nvPr/>
        </p:nvSpPr>
        <p:spPr>
          <a:xfrm>
            <a:off x="768350" y="1013460"/>
            <a:ext cx="10946765" cy="2780665"/>
          </a:xfrm>
          <a:prstGeom prst="rect">
            <a:avLst/>
          </a:prstGeom>
        </p:spPr>
        <p:txBody>
          <a:bodyPr vert="horz" wrap="square" lIns="0" tIns="195580" rIns="0" bIns="0" rtlCol="0">
            <a:spAutoFit/>
          </a:bodyPr>
          <a:lstStyle/>
          <a:p>
            <a:pPr marL="354965" indent="-342265">
              <a:lnSpc>
                <a:spcPct val="100000"/>
              </a:lnSpc>
              <a:spcBef>
                <a:spcPts val="1540"/>
              </a:spcBef>
              <a:buFont typeface="Arial MT"/>
              <a:buChar char="•"/>
              <a:tabLst>
                <a:tab pos="354965" algn="l"/>
              </a:tabLst>
            </a:pPr>
            <a:r>
              <a:rPr sz="2400" spc="-120" dirty="0">
                <a:latin typeface="宋体"/>
                <a:cs typeface="宋体"/>
              </a:rPr>
              <a:t>数据格式：</a:t>
            </a:r>
            <a:endParaRPr sz="2400">
              <a:latin typeface="宋体"/>
              <a:cs typeface="宋体"/>
            </a:endParaRPr>
          </a:p>
          <a:p>
            <a:pPr marL="812800" marR="342265" lvl="1" indent="-342900">
              <a:lnSpc>
                <a:spcPct val="150000"/>
              </a:lnSpc>
              <a:buFont typeface="Arial MT"/>
              <a:buChar char="•"/>
              <a:tabLst>
                <a:tab pos="812800" algn="l"/>
              </a:tabLst>
            </a:pPr>
            <a:r>
              <a:rPr sz="2400" spc="-60" dirty="0">
                <a:latin typeface="宋体"/>
                <a:cs typeface="宋体"/>
              </a:rPr>
              <a:t>以房屋数据为例，有 </a:t>
            </a:r>
            <a:r>
              <a:rPr sz="2400" b="1" dirty="0">
                <a:latin typeface="Calibri"/>
                <a:cs typeface="Calibri"/>
              </a:rPr>
              <a:t>21000 </a:t>
            </a:r>
            <a:r>
              <a:rPr sz="2400" spc="-5" dirty="0">
                <a:latin typeface="宋体"/>
                <a:cs typeface="宋体"/>
              </a:rPr>
              <a:t>条包括平方英尺，卧室数，楼层，日期，翻新</a:t>
            </a:r>
            <a:r>
              <a:rPr sz="2400" spc="-130" dirty="0">
                <a:latin typeface="宋体"/>
                <a:cs typeface="宋体"/>
              </a:rPr>
              <a:t>年份等等 </a:t>
            </a:r>
            <a:r>
              <a:rPr sz="2400" b="1" dirty="0">
                <a:latin typeface="Calibri"/>
                <a:cs typeface="Calibri"/>
              </a:rPr>
              <a:t>21</a:t>
            </a:r>
            <a:r>
              <a:rPr sz="2400" b="1" spc="15" dirty="0">
                <a:latin typeface="Calibri"/>
                <a:cs typeface="Calibri"/>
              </a:rPr>
              <a:t> </a:t>
            </a:r>
            <a:r>
              <a:rPr sz="2400" spc="-70" dirty="0">
                <a:latin typeface="宋体"/>
                <a:cs typeface="宋体"/>
              </a:rPr>
              <a:t>栏。该数据形状为 </a:t>
            </a:r>
            <a:r>
              <a:rPr sz="2400" b="1" dirty="0">
                <a:latin typeface="Calibri"/>
                <a:cs typeface="Calibri"/>
              </a:rPr>
              <a:t>[21000</a:t>
            </a:r>
            <a:r>
              <a:rPr sz="2400" b="1" spc="5" dirty="0">
                <a:latin typeface="Calibri"/>
                <a:cs typeface="Calibri"/>
              </a:rPr>
              <a:t>, </a:t>
            </a:r>
            <a:r>
              <a:rPr sz="2400" b="1" spc="-25" dirty="0">
                <a:latin typeface="Calibri"/>
                <a:cs typeface="Calibri"/>
              </a:rPr>
              <a:t>21]</a:t>
            </a:r>
            <a:endParaRPr sz="2400">
              <a:latin typeface="Calibri"/>
              <a:cs typeface="Calibri"/>
            </a:endParaRPr>
          </a:p>
          <a:p>
            <a:pPr marL="812800" marR="5080" lvl="1" indent="-342900">
              <a:lnSpc>
                <a:spcPct val="150000"/>
              </a:lnSpc>
              <a:buFont typeface="Arial MT"/>
              <a:buChar char="•"/>
              <a:tabLst>
                <a:tab pos="812800" algn="l"/>
              </a:tabLst>
            </a:pPr>
            <a:r>
              <a:rPr sz="2400" spc="-55" dirty="0">
                <a:latin typeface="宋体"/>
                <a:cs typeface="宋体"/>
              </a:rPr>
              <a:t>有监督学习除了需要特征 </a:t>
            </a:r>
            <a:r>
              <a:rPr sz="2400" b="1" dirty="0">
                <a:latin typeface="Calibri"/>
                <a:cs typeface="Calibri"/>
              </a:rPr>
              <a:t>X </a:t>
            </a:r>
            <a:r>
              <a:rPr sz="2400" spc="-105" dirty="0">
                <a:latin typeface="宋体"/>
                <a:cs typeface="宋体"/>
              </a:rPr>
              <a:t>还需要标签 </a:t>
            </a:r>
            <a:r>
              <a:rPr sz="2400" b="1" spc="-10" dirty="0">
                <a:latin typeface="Calibri"/>
                <a:cs typeface="Calibri"/>
              </a:rPr>
              <a:t>y</a:t>
            </a:r>
            <a:r>
              <a:rPr sz="2400" spc="-215" dirty="0">
                <a:latin typeface="宋体"/>
                <a:cs typeface="宋体"/>
              </a:rPr>
              <a:t>，而 </a:t>
            </a:r>
            <a:r>
              <a:rPr sz="2400" b="1" dirty="0">
                <a:latin typeface="Calibri"/>
                <a:cs typeface="Calibri"/>
              </a:rPr>
              <a:t>y </a:t>
            </a:r>
            <a:r>
              <a:rPr sz="2400" spc="-130" dirty="0">
                <a:latin typeface="宋体"/>
                <a:cs typeface="宋体"/>
              </a:rPr>
              <a:t>通常就是 </a:t>
            </a:r>
            <a:r>
              <a:rPr sz="2400" b="1" dirty="0">
                <a:latin typeface="Calibri"/>
                <a:cs typeface="Calibri"/>
              </a:rPr>
              <a:t>Numpy </a:t>
            </a:r>
            <a:r>
              <a:rPr sz="2400" spc="-10" dirty="0">
                <a:latin typeface="宋体"/>
                <a:cs typeface="宋体"/>
              </a:rPr>
              <a:t>一维数组，</a:t>
            </a:r>
            <a:r>
              <a:rPr sz="2400" spc="-75" dirty="0">
                <a:latin typeface="宋体"/>
                <a:cs typeface="宋体"/>
              </a:rPr>
              <a:t>无监督学习没有 </a:t>
            </a:r>
            <a:r>
              <a:rPr sz="2400" b="1" spc="-25" dirty="0">
                <a:latin typeface="Calibri"/>
                <a:cs typeface="Calibri"/>
              </a:rPr>
              <a:t>y</a:t>
            </a:r>
            <a:r>
              <a:rPr sz="2400" spc="-50" dirty="0">
                <a:latin typeface="宋体"/>
                <a:cs typeface="宋体"/>
              </a:rPr>
              <a:t>。</a:t>
            </a:r>
            <a:endParaRPr sz="2400">
              <a:latin typeface="宋体"/>
              <a:cs typeface="宋体"/>
            </a:endParaRPr>
          </a:p>
        </p:txBody>
      </p:sp>
      <p:sp>
        <p:nvSpPr>
          <p:cNvPr id="4" name="object 4"/>
          <p:cNvSpPr txBox="1">
            <a:spLocks noGrp="1"/>
          </p:cNvSpPr>
          <p:nvPr>
            <p:ph type="title"/>
          </p:nvPr>
        </p:nvSpPr>
        <p:spPr>
          <a:xfrm>
            <a:off x="1238885" y="280035"/>
            <a:ext cx="838835" cy="514350"/>
          </a:xfrm>
          <a:prstGeom prst="rect">
            <a:avLst/>
          </a:prstGeom>
        </p:spPr>
        <p:txBody>
          <a:bodyPr vert="horz" wrap="square" lIns="0" tIns="13335" rIns="0" bIns="0" rtlCol="0">
            <a:spAutoFit/>
          </a:bodyPr>
          <a:lstStyle/>
          <a:p>
            <a:pPr marL="12700">
              <a:lnSpc>
                <a:spcPct val="100000"/>
              </a:lnSpc>
              <a:spcBef>
                <a:spcPts val="105"/>
              </a:spcBef>
            </a:pPr>
            <a:r>
              <a:rPr spc="-30" dirty="0"/>
              <a:t>数据</a:t>
            </a:r>
            <a:endParaRPr spc="-30" dirty="0"/>
          </a:p>
        </p:txBody>
      </p:sp>
      <p:sp>
        <p:nvSpPr>
          <p:cNvPr id="5" name="object 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02</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109345"/>
            <a:ext cx="5203190" cy="478282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2400" spc="-10" dirty="0">
                <a:latin typeface="宋体"/>
                <a:cs typeface="宋体"/>
              </a:rPr>
              <a:t>根据任务模式分类</a:t>
            </a:r>
            <a:endParaRPr sz="2400">
              <a:latin typeface="宋体"/>
              <a:cs typeface="宋体"/>
            </a:endParaRPr>
          </a:p>
          <a:p>
            <a:pPr marL="812165" lvl="1" indent="-342265">
              <a:lnSpc>
                <a:spcPct val="100000"/>
              </a:lnSpc>
              <a:spcBef>
                <a:spcPts val="2640"/>
              </a:spcBef>
              <a:buFont typeface="Arial MT"/>
              <a:buChar char="•"/>
              <a:tabLst>
                <a:tab pos="812165" algn="l"/>
              </a:tabLst>
            </a:pPr>
            <a:r>
              <a:rPr sz="2400" b="1" dirty="0">
                <a:latin typeface="Calibri"/>
                <a:cs typeface="Calibri"/>
              </a:rPr>
              <a:t>1</a:t>
            </a:r>
            <a:r>
              <a:rPr sz="2400" b="1" spc="15" dirty="0">
                <a:latin typeface="Calibri"/>
                <a:cs typeface="Calibri"/>
              </a:rPr>
              <a:t>. </a:t>
            </a:r>
            <a:r>
              <a:rPr sz="2400" spc="-105" dirty="0">
                <a:latin typeface="宋体"/>
                <a:cs typeface="宋体"/>
              </a:rPr>
              <a:t>有监督学习 </a:t>
            </a:r>
            <a:r>
              <a:rPr sz="2400" b="1" spc="-10" dirty="0">
                <a:latin typeface="Calibri"/>
                <a:cs typeface="Calibri"/>
              </a:rPr>
              <a:t>(</a:t>
            </a:r>
            <a:r>
              <a:rPr sz="2400" dirty="0">
                <a:latin typeface="宋体"/>
                <a:cs typeface="宋体"/>
              </a:rPr>
              <a:t>有标签</a:t>
            </a:r>
            <a:r>
              <a:rPr sz="2400" b="1" spc="-50" dirty="0">
                <a:latin typeface="Calibri"/>
                <a:cs typeface="Calibri"/>
              </a:rPr>
              <a:t>)</a:t>
            </a:r>
            <a:endParaRPr sz="2400">
              <a:latin typeface="Calibri"/>
              <a:cs typeface="Calibri"/>
            </a:endParaRPr>
          </a:p>
          <a:p>
            <a:pPr marL="812165" lvl="1" indent="-342265">
              <a:lnSpc>
                <a:spcPct val="100000"/>
              </a:lnSpc>
              <a:spcBef>
                <a:spcPts val="2880"/>
              </a:spcBef>
              <a:buFont typeface="Arial MT"/>
              <a:buChar char="•"/>
              <a:tabLst>
                <a:tab pos="812165" algn="l"/>
              </a:tabLst>
            </a:pPr>
            <a:r>
              <a:rPr sz="2400" b="1" dirty="0">
                <a:latin typeface="Calibri"/>
                <a:cs typeface="Calibri"/>
              </a:rPr>
              <a:t>2</a:t>
            </a:r>
            <a:r>
              <a:rPr sz="2400" b="1" spc="15" dirty="0">
                <a:latin typeface="Calibri"/>
                <a:cs typeface="Calibri"/>
              </a:rPr>
              <a:t>. </a:t>
            </a:r>
            <a:r>
              <a:rPr sz="2400" spc="-105" dirty="0">
                <a:latin typeface="宋体"/>
                <a:cs typeface="宋体"/>
              </a:rPr>
              <a:t>无监督学习 </a:t>
            </a:r>
            <a:r>
              <a:rPr sz="2400" b="1" spc="-10" dirty="0">
                <a:latin typeface="Calibri"/>
                <a:cs typeface="Calibri"/>
              </a:rPr>
              <a:t>(</a:t>
            </a:r>
            <a:r>
              <a:rPr sz="2400" dirty="0">
                <a:latin typeface="宋体"/>
                <a:cs typeface="宋体"/>
              </a:rPr>
              <a:t>无标签</a:t>
            </a:r>
            <a:r>
              <a:rPr sz="2400" b="1" spc="-50" dirty="0">
                <a:latin typeface="Calibri"/>
                <a:cs typeface="Calibri"/>
              </a:rPr>
              <a:t>)</a:t>
            </a:r>
            <a:endParaRPr sz="2400">
              <a:latin typeface="Calibri"/>
              <a:cs typeface="Calibri"/>
            </a:endParaRPr>
          </a:p>
          <a:p>
            <a:pPr marL="812165" lvl="1" indent="-342265">
              <a:lnSpc>
                <a:spcPct val="100000"/>
              </a:lnSpc>
              <a:spcBef>
                <a:spcPts val="2880"/>
              </a:spcBef>
              <a:buFont typeface="Arial MT"/>
              <a:buChar char="•"/>
              <a:tabLst>
                <a:tab pos="812165" algn="l"/>
              </a:tabLst>
            </a:pPr>
            <a:r>
              <a:rPr sz="2400" b="1" dirty="0">
                <a:latin typeface="Calibri"/>
                <a:cs typeface="Calibri"/>
              </a:rPr>
              <a:t>3</a:t>
            </a:r>
            <a:r>
              <a:rPr sz="2400" b="1" spc="20" dirty="0">
                <a:latin typeface="Calibri"/>
                <a:cs typeface="Calibri"/>
              </a:rPr>
              <a:t>. </a:t>
            </a:r>
            <a:r>
              <a:rPr sz="2400" spc="-100" dirty="0">
                <a:latin typeface="宋体"/>
                <a:cs typeface="宋体"/>
              </a:rPr>
              <a:t>半监督学习 </a:t>
            </a:r>
            <a:r>
              <a:rPr sz="2400" b="1" spc="-10" dirty="0">
                <a:latin typeface="Calibri"/>
                <a:cs typeface="Calibri"/>
              </a:rPr>
              <a:t>(</a:t>
            </a:r>
            <a:r>
              <a:rPr sz="2400" dirty="0">
                <a:latin typeface="宋体"/>
                <a:cs typeface="宋体"/>
              </a:rPr>
              <a:t>有部分标签</a:t>
            </a:r>
            <a:r>
              <a:rPr sz="2400" b="1" spc="-50" dirty="0">
                <a:latin typeface="Calibri"/>
                <a:cs typeface="Calibri"/>
              </a:rPr>
              <a:t>)</a:t>
            </a:r>
            <a:endParaRPr sz="2400">
              <a:latin typeface="Calibri"/>
              <a:cs typeface="Calibri"/>
            </a:endParaRPr>
          </a:p>
          <a:p>
            <a:pPr marL="812800" marR="5080" lvl="1" indent="-342900">
              <a:lnSpc>
                <a:spcPct val="200000"/>
              </a:lnSpc>
              <a:buFont typeface="Arial MT"/>
              <a:buChar char="•"/>
              <a:tabLst>
                <a:tab pos="812800" algn="l"/>
              </a:tabLst>
            </a:pPr>
            <a:r>
              <a:rPr sz="2400" b="1" dirty="0">
                <a:latin typeface="Calibri"/>
                <a:cs typeface="Calibri"/>
              </a:rPr>
              <a:t>4. </a:t>
            </a:r>
            <a:r>
              <a:rPr sz="2400" dirty="0">
                <a:latin typeface="宋体"/>
                <a:cs typeface="宋体"/>
              </a:rPr>
              <a:t>自监督学习</a:t>
            </a:r>
            <a:r>
              <a:rPr sz="2400" b="1" spc="-10" dirty="0">
                <a:latin typeface="Calibri"/>
                <a:cs typeface="Calibri"/>
              </a:rPr>
              <a:t>(</a:t>
            </a:r>
            <a:r>
              <a:rPr sz="2400" spc="-10" dirty="0">
                <a:latin typeface="宋体"/>
                <a:cs typeface="宋体"/>
              </a:rPr>
              <a:t>有标签，标签是数</a:t>
            </a:r>
            <a:r>
              <a:rPr sz="2400" dirty="0">
                <a:latin typeface="宋体"/>
                <a:cs typeface="宋体"/>
              </a:rPr>
              <a:t>据自动生成</a:t>
            </a:r>
            <a:r>
              <a:rPr sz="2400" b="1" spc="-50" dirty="0">
                <a:latin typeface="Calibri"/>
                <a:cs typeface="Calibri"/>
              </a:rPr>
              <a:t>)</a:t>
            </a:r>
            <a:endParaRPr sz="2400">
              <a:latin typeface="Calibri"/>
              <a:cs typeface="Calibri"/>
            </a:endParaRPr>
          </a:p>
          <a:p>
            <a:pPr marL="812165" lvl="1" indent="-342265">
              <a:lnSpc>
                <a:spcPct val="100000"/>
              </a:lnSpc>
              <a:spcBef>
                <a:spcPts val="2880"/>
              </a:spcBef>
              <a:buFont typeface="Arial MT"/>
              <a:buChar char="•"/>
              <a:tabLst>
                <a:tab pos="812165" algn="l"/>
              </a:tabLst>
            </a:pPr>
            <a:r>
              <a:rPr sz="2400" b="1" dirty="0">
                <a:latin typeface="Calibri"/>
                <a:cs typeface="Calibri"/>
              </a:rPr>
              <a:t>5</a:t>
            </a:r>
            <a:r>
              <a:rPr sz="2400" b="1" spc="15" dirty="0">
                <a:latin typeface="Calibri"/>
                <a:cs typeface="Calibri"/>
              </a:rPr>
              <a:t>. </a:t>
            </a:r>
            <a:r>
              <a:rPr lang="zh-CN" altLang="en-US" sz="2400" b="1" spc="15" dirty="0">
                <a:latin typeface="Calibri"/>
                <a:cs typeface="Calibri"/>
              </a:rPr>
              <a:t>强化</a:t>
            </a:r>
            <a:r>
              <a:rPr sz="2400" spc="-125" dirty="0">
                <a:latin typeface="宋体"/>
                <a:cs typeface="宋体"/>
              </a:rPr>
              <a:t>学习 </a:t>
            </a:r>
            <a:r>
              <a:rPr sz="2400" b="1" spc="-10" dirty="0">
                <a:latin typeface="Calibri"/>
                <a:cs typeface="Calibri"/>
              </a:rPr>
              <a:t>(</a:t>
            </a:r>
            <a:r>
              <a:rPr sz="2400" dirty="0">
                <a:latin typeface="宋体"/>
                <a:cs typeface="宋体"/>
              </a:rPr>
              <a:t>有评级标签</a:t>
            </a:r>
            <a:r>
              <a:rPr sz="2400" b="1" spc="-50" dirty="0">
                <a:latin typeface="Calibri"/>
                <a:cs typeface="Calibri"/>
              </a:rPr>
              <a:t>)</a:t>
            </a:r>
            <a:endParaRPr sz="2400">
              <a:latin typeface="Calibri"/>
              <a:cs typeface="Calibri"/>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grpSp>
        <p:nvGrpSpPr>
          <p:cNvPr id="5" name="object 5"/>
          <p:cNvGrpSpPr/>
          <p:nvPr/>
        </p:nvGrpSpPr>
        <p:grpSpPr>
          <a:xfrm>
            <a:off x="4981955" y="0"/>
            <a:ext cx="6109970" cy="6459220"/>
            <a:chOff x="4981955" y="0"/>
            <a:chExt cx="6109970" cy="6459220"/>
          </a:xfrm>
        </p:grpSpPr>
        <p:pic>
          <p:nvPicPr>
            <p:cNvPr id="6" name="object 6"/>
            <p:cNvPicPr/>
            <p:nvPr/>
          </p:nvPicPr>
          <p:blipFill>
            <a:blip r:embed="rId1" cstate="print"/>
            <a:stretch>
              <a:fillRect/>
            </a:stretch>
          </p:blipFill>
          <p:spPr>
            <a:xfrm>
              <a:off x="4981955" y="0"/>
              <a:ext cx="2537459" cy="2840736"/>
            </a:xfrm>
            <a:prstGeom prst="rect">
              <a:avLst/>
            </a:prstGeom>
          </p:spPr>
        </p:pic>
        <p:pic>
          <p:nvPicPr>
            <p:cNvPr id="7" name="object 7"/>
            <p:cNvPicPr/>
            <p:nvPr/>
          </p:nvPicPr>
          <p:blipFill>
            <a:blip r:embed="rId2" cstate="print"/>
            <a:stretch>
              <a:fillRect/>
            </a:stretch>
          </p:blipFill>
          <p:spPr>
            <a:xfrm>
              <a:off x="7943088" y="539495"/>
              <a:ext cx="2385059" cy="2727960"/>
            </a:xfrm>
            <a:prstGeom prst="rect">
              <a:avLst/>
            </a:prstGeom>
          </p:spPr>
        </p:pic>
        <p:pic>
          <p:nvPicPr>
            <p:cNvPr id="8" name="object 8"/>
            <p:cNvPicPr/>
            <p:nvPr/>
          </p:nvPicPr>
          <p:blipFill>
            <a:blip r:embed="rId3" cstate="print"/>
            <a:stretch>
              <a:fillRect/>
            </a:stretch>
          </p:blipFill>
          <p:spPr>
            <a:xfrm>
              <a:off x="5288279" y="3061716"/>
              <a:ext cx="2450592" cy="2697479"/>
            </a:xfrm>
            <a:prstGeom prst="rect">
              <a:avLst/>
            </a:prstGeom>
          </p:spPr>
        </p:pic>
        <p:pic>
          <p:nvPicPr>
            <p:cNvPr id="9" name="object 9"/>
            <p:cNvPicPr/>
            <p:nvPr/>
          </p:nvPicPr>
          <p:blipFill>
            <a:blip r:embed="rId4" cstate="print"/>
            <a:stretch>
              <a:fillRect/>
            </a:stretch>
          </p:blipFill>
          <p:spPr>
            <a:xfrm>
              <a:off x="8310371" y="3267455"/>
              <a:ext cx="2781300" cy="319125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linds(horizontal)">
                                      <p:cBhvr>
                                        <p:cTn id="1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13460"/>
            <a:ext cx="10736580" cy="2226945"/>
          </a:xfrm>
          <a:prstGeom prst="rect">
            <a:avLst/>
          </a:prstGeom>
        </p:spPr>
        <p:txBody>
          <a:bodyPr vert="horz" wrap="square" lIns="0" tIns="195580" rIns="0" bIns="0" rtlCol="0">
            <a:spAutoFit/>
          </a:bodyPr>
          <a:lstStyle/>
          <a:p>
            <a:pPr marL="12700">
              <a:lnSpc>
                <a:spcPct val="100000"/>
              </a:lnSpc>
              <a:spcBef>
                <a:spcPts val="1540"/>
              </a:spcBef>
            </a:pPr>
            <a:r>
              <a:rPr sz="2400" dirty="0">
                <a:latin typeface="宋体"/>
                <a:cs typeface="宋体"/>
              </a:rPr>
              <a:t>监督学习：给定一组样本（通常由人工标注），</a:t>
            </a:r>
            <a:r>
              <a:rPr sz="2400" spc="-5" dirty="0">
                <a:latin typeface="宋体"/>
                <a:cs typeface="宋体"/>
              </a:rPr>
              <a:t>学会将输入数据映射到已知目标</a:t>
            </a:r>
            <a:endParaRPr sz="2400">
              <a:latin typeface="宋体"/>
              <a:cs typeface="宋体"/>
            </a:endParaRPr>
          </a:p>
          <a:p>
            <a:pPr marL="12700">
              <a:lnSpc>
                <a:spcPct val="100000"/>
              </a:lnSpc>
              <a:spcBef>
                <a:spcPts val="1440"/>
              </a:spcBef>
            </a:pPr>
            <a:r>
              <a:rPr sz="2400" dirty="0">
                <a:latin typeface="宋体"/>
                <a:cs typeface="宋体"/>
              </a:rPr>
              <a:t>［也叫标注</a:t>
            </a:r>
            <a:r>
              <a:rPr sz="2400" spc="-10" dirty="0">
                <a:latin typeface="宋体"/>
                <a:cs typeface="宋体"/>
              </a:rPr>
              <a:t>（</a:t>
            </a:r>
            <a:r>
              <a:rPr sz="2400" b="1" spc="-10" dirty="0">
                <a:latin typeface="Calibri"/>
                <a:cs typeface="Calibri"/>
              </a:rPr>
              <a:t>annotation</a:t>
            </a:r>
            <a:r>
              <a:rPr sz="2400" spc="-10" dirty="0">
                <a:latin typeface="宋体"/>
                <a:cs typeface="宋体"/>
              </a:rPr>
              <a:t>）］</a:t>
            </a:r>
            <a:endParaRPr sz="2400">
              <a:latin typeface="宋体"/>
              <a:cs typeface="宋体"/>
            </a:endParaRPr>
          </a:p>
          <a:p>
            <a:pPr marL="12700">
              <a:lnSpc>
                <a:spcPct val="100000"/>
              </a:lnSpc>
              <a:spcBef>
                <a:spcPts val="1440"/>
              </a:spcBef>
            </a:pPr>
            <a:r>
              <a:rPr sz="2400" spc="-190" dirty="0">
                <a:solidFill>
                  <a:srgbClr val="FF0000"/>
                </a:solidFill>
                <a:latin typeface="宋体"/>
                <a:cs typeface="宋体"/>
              </a:rPr>
              <a:t>数据 </a:t>
            </a:r>
            <a:r>
              <a:rPr sz="2400" b="1" spc="20" dirty="0">
                <a:solidFill>
                  <a:srgbClr val="FF0000"/>
                </a:solidFill>
                <a:latin typeface="Calibri"/>
                <a:cs typeface="Calibri"/>
              </a:rPr>
              <a:t>= (</a:t>
            </a:r>
            <a:r>
              <a:rPr sz="2400" dirty="0">
                <a:solidFill>
                  <a:srgbClr val="FF0000"/>
                </a:solidFill>
                <a:latin typeface="宋体"/>
                <a:cs typeface="宋体"/>
              </a:rPr>
              <a:t>特征，标签</a:t>
            </a:r>
            <a:r>
              <a:rPr sz="2400" b="1" dirty="0">
                <a:solidFill>
                  <a:srgbClr val="FF0000"/>
                </a:solidFill>
                <a:latin typeface="Calibri"/>
                <a:cs typeface="Calibri"/>
              </a:rPr>
              <a:t>)</a:t>
            </a:r>
            <a:r>
              <a:rPr sz="2400" spc="-5" dirty="0">
                <a:latin typeface="宋体"/>
                <a:cs typeface="宋体"/>
              </a:rPr>
              <a:t>，而其主要任务是</a:t>
            </a:r>
            <a:r>
              <a:rPr sz="2400" u="sng" spc="-5" dirty="0">
                <a:latin typeface="宋体"/>
                <a:cs typeface="宋体"/>
              </a:rPr>
              <a:t>分类和回归</a:t>
            </a:r>
            <a:endParaRPr sz="2400">
              <a:latin typeface="宋体"/>
              <a:cs typeface="宋体"/>
            </a:endParaRPr>
          </a:p>
          <a:p>
            <a:pPr marL="469265" indent="-456565">
              <a:lnSpc>
                <a:spcPct val="100000"/>
              </a:lnSpc>
              <a:spcBef>
                <a:spcPts val="1440"/>
              </a:spcBef>
              <a:buFont typeface="Arial MT"/>
              <a:buChar char="•"/>
              <a:tabLst>
                <a:tab pos="469265" algn="l"/>
              </a:tabLst>
            </a:pPr>
            <a:r>
              <a:rPr sz="2400" spc="-5" dirty="0">
                <a:latin typeface="宋体"/>
                <a:cs typeface="宋体"/>
              </a:rPr>
              <a:t>比如光学字符识别、语音识别、图像分类和语言翻译。</a:t>
            </a:r>
            <a:endParaRPr sz="2400">
              <a:latin typeface="宋体"/>
              <a:cs typeface="宋体"/>
            </a:endParaRPr>
          </a:p>
        </p:txBody>
      </p:sp>
      <p:pic>
        <p:nvPicPr>
          <p:cNvPr id="3" name="object 3"/>
          <p:cNvPicPr/>
          <p:nvPr/>
        </p:nvPicPr>
        <p:blipFill>
          <a:blip r:embed="rId1" cstate="print"/>
          <a:stretch>
            <a:fillRect/>
          </a:stretch>
        </p:blipFill>
        <p:spPr>
          <a:xfrm>
            <a:off x="1419663" y="3500564"/>
            <a:ext cx="8612887" cy="3160839"/>
          </a:xfrm>
          <a:prstGeom prst="rect">
            <a:avLst/>
          </a:prstGeom>
        </p:spPr>
      </p:pic>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5" name="object 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charset="-122"/>
                <a:ea typeface="微软雅黑" charset="-122"/>
              </a:rPr>
              <a:t>目录页</a:t>
            </a:r>
            <a:endParaRPr lang="zh-CN" altLang="en-US" sz="4000" dirty="0">
              <a:solidFill>
                <a:srgbClr val="1353A2"/>
              </a:solidFill>
              <a:latin typeface="微软雅黑" charset="-122"/>
              <a:ea typeface="微软雅黑" charset="-122"/>
            </a:endParaRPr>
          </a:p>
        </p:txBody>
      </p:sp>
      <p:pic>
        <p:nvPicPr>
          <p:cNvPr id="9218"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10"/>
          <p:cNvSpPr txBox="1">
            <a:spLocks noChangeArrowheads="1"/>
          </p:cNvSpPr>
          <p:nvPr/>
        </p:nvSpPr>
        <p:spPr bwMode="auto">
          <a:xfrm>
            <a:off x="5181600" y="1736568"/>
            <a:ext cx="46069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02   </a:t>
            </a:r>
            <a:r>
              <a:rPr lang="zh-CN" altLang="en-US" sz="2800" dirty="0">
                <a:solidFill>
                  <a:srgbClr val="595959"/>
                </a:solidFill>
                <a:latin typeface="Impact" panose="020B0806030902050204" pitchFamily="34" charset="0"/>
                <a:ea typeface="微软雅黑" charset="-122"/>
              </a:rPr>
              <a:t>机器学习</a:t>
            </a:r>
            <a:r>
              <a:rPr lang="zh-CN" altLang="en-US" sz="2800" dirty="0">
                <a:solidFill>
                  <a:srgbClr val="595959"/>
                </a:solidFill>
                <a:latin typeface="Impact" panose="020B0806030902050204" pitchFamily="34" charset="0"/>
                <a:ea typeface="微软雅黑" charset="-122"/>
              </a:rPr>
              <a:t>基础</a:t>
            </a:r>
            <a:endParaRPr lang="zh-CN" altLang="en-US" sz="2800" dirty="0">
              <a:solidFill>
                <a:srgbClr val="595959"/>
              </a:solidFill>
              <a:latin typeface="Impact" panose="020B0806030902050204" pitchFamily="34" charset="0"/>
              <a:ea typeface="微软雅黑" charset="-122"/>
            </a:endParaRPr>
          </a:p>
        </p:txBody>
      </p:sp>
      <p:sp>
        <p:nvSpPr>
          <p:cNvPr id="2" name="TextBox 6"/>
          <p:cNvSpPr txBox="1">
            <a:spLocks noChangeArrowheads="1"/>
          </p:cNvSpPr>
          <p:nvPr/>
        </p:nvSpPr>
        <p:spPr bwMode="auto">
          <a:xfrm>
            <a:off x="5715000" y="2371725"/>
            <a:ext cx="422148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2 . 5  </a:t>
            </a:r>
            <a:r>
              <a:rPr lang="zh-CN" altLang="en-US" sz="2800" dirty="0">
                <a:solidFill>
                  <a:srgbClr val="595959"/>
                </a:solidFill>
                <a:latin typeface="Impact" panose="020B0806030902050204" pitchFamily="34" charset="0"/>
                <a:ea typeface="微软雅黑" charset="-122"/>
              </a:rPr>
              <a:t>数据集切分</a:t>
            </a:r>
            <a:endParaRPr lang="zh-CN" altLang="en-US" sz="2800" dirty="0">
              <a:solidFill>
                <a:srgbClr val="595959"/>
              </a:solidFill>
              <a:latin typeface="Impact" panose="020B0806030902050204" pitchFamily="34" charset="0"/>
              <a:ea typeface="微软雅黑" charset="-122"/>
            </a:endParaRPr>
          </a:p>
        </p:txBody>
      </p:sp>
      <p:sp>
        <p:nvSpPr>
          <p:cNvPr id="6" name="TextBox 6"/>
          <p:cNvSpPr txBox="1">
            <a:spLocks noChangeArrowheads="1"/>
          </p:cNvSpPr>
          <p:nvPr>
            <p:custDataLst>
              <p:tags r:id="rId2"/>
            </p:custDataLst>
          </p:nvPr>
        </p:nvSpPr>
        <p:spPr bwMode="auto">
          <a:xfrm>
            <a:off x="5715000" y="3057525"/>
            <a:ext cx="422148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2 . 6   </a:t>
            </a:r>
            <a:r>
              <a:rPr lang="zh-CN" altLang="en-US" sz="2800" dirty="0">
                <a:solidFill>
                  <a:srgbClr val="595959"/>
                </a:solidFill>
                <a:latin typeface="Impact" panose="020B0806030902050204" pitchFamily="34" charset="0"/>
                <a:ea typeface="微软雅黑" charset="-122"/>
              </a:rPr>
              <a:t>模型</a:t>
            </a:r>
            <a:r>
              <a:rPr lang="zh-CN" altLang="en-US" sz="2800" dirty="0">
                <a:solidFill>
                  <a:srgbClr val="595959"/>
                </a:solidFill>
                <a:latin typeface="Impact" panose="020B0806030902050204" pitchFamily="34" charset="0"/>
                <a:ea typeface="微软雅黑" charset="-122"/>
              </a:rPr>
              <a:t>评估</a:t>
            </a:r>
            <a:endParaRPr lang="zh-CN" altLang="en-US" sz="2800" dirty="0">
              <a:solidFill>
                <a:srgbClr val="595959"/>
              </a:solidFill>
              <a:latin typeface="Impact" panose="020B0806030902050204" pitchFamily="34" charset="0"/>
              <a:ea typeface="微软雅黑" charset="-122"/>
            </a:endParaRPr>
          </a:p>
        </p:txBody>
      </p:sp>
      <p:sp>
        <p:nvSpPr>
          <p:cNvPr id="7" name="TextBox 6"/>
          <p:cNvSpPr txBox="1">
            <a:spLocks noChangeArrowheads="1"/>
          </p:cNvSpPr>
          <p:nvPr>
            <p:custDataLst>
              <p:tags r:id="rId3"/>
            </p:custDataLst>
          </p:nvPr>
        </p:nvSpPr>
        <p:spPr bwMode="auto">
          <a:xfrm>
            <a:off x="5715000" y="3743325"/>
            <a:ext cx="422148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charset="-122"/>
              </a:rPr>
              <a:t>2 . 7   </a:t>
            </a:r>
            <a:r>
              <a:rPr lang="zh-CN" altLang="en-US" sz="2800" dirty="0">
                <a:solidFill>
                  <a:srgbClr val="595959"/>
                </a:solidFill>
                <a:latin typeface="Impact" panose="020B0806030902050204" pitchFamily="34" charset="0"/>
                <a:ea typeface="微软雅黑" charset="-122"/>
              </a:rPr>
              <a:t>模型</a:t>
            </a:r>
            <a:r>
              <a:rPr lang="zh-CN" altLang="en-US" sz="2800" dirty="0">
                <a:solidFill>
                  <a:srgbClr val="595959"/>
                </a:solidFill>
                <a:latin typeface="Impact" panose="020B0806030902050204" pitchFamily="34" charset="0"/>
                <a:ea typeface="微软雅黑" charset="-122"/>
              </a:rPr>
              <a:t>优化</a:t>
            </a:r>
            <a:endParaRPr lang="zh-CN" altLang="en-US" sz="2800" dirty="0">
              <a:solidFill>
                <a:srgbClr val="595959"/>
              </a:solidFill>
              <a:latin typeface="Impact" panose="020B0806030902050204" pitchFamily="34" charset="0"/>
              <a:ea typeface="微软雅黑"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04570"/>
            <a:ext cx="10639425" cy="5853430"/>
          </a:xfrm>
          <a:prstGeom prst="rect">
            <a:avLst/>
          </a:prstGeom>
        </p:spPr>
        <p:txBody>
          <a:bodyPr vert="horz" wrap="square" lIns="0" tIns="203835" rIns="0" bIns="0" rtlCol="0">
            <a:noAutofit/>
          </a:bodyPr>
          <a:lstStyle/>
          <a:p>
            <a:pPr marL="469265" indent="-456565">
              <a:lnSpc>
                <a:spcPct val="100000"/>
              </a:lnSpc>
              <a:spcBef>
                <a:spcPts val="1605"/>
              </a:spcBef>
              <a:buFont typeface="Arial MT"/>
              <a:buChar char="•"/>
              <a:tabLst>
                <a:tab pos="469265" algn="l"/>
              </a:tabLst>
            </a:pPr>
            <a:r>
              <a:rPr sz="2400" spc="-10" dirty="0">
                <a:latin typeface="宋体"/>
                <a:cs typeface="宋体"/>
              </a:rPr>
              <a:t>监督学习常见类别：</a:t>
            </a:r>
            <a:endParaRPr sz="2400" spc="-10" dirty="0">
              <a:latin typeface="宋体"/>
              <a:cs typeface="宋体"/>
            </a:endParaRPr>
          </a:p>
          <a:p>
            <a:pPr marL="926465" lvl="1" indent="-456565">
              <a:lnSpc>
                <a:spcPct val="100000"/>
              </a:lnSpc>
              <a:spcBef>
                <a:spcPts val="1605"/>
              </a:spcBef>
              <a:buFont typeface="Arial MT"/>
              <a:buChar char="•"/>
              <a:tabLst>
                <a:tab pos="469265" algn="l"/>
              </a:tabLst>
            </a:pPr>
            <a:r>
              <a:rPr sz="2400" b="1" spc="-10" dirty="0">
                <a:solidFill>
                  <a:srgbClr val="FF0000"/>
                </a:solidFill>
                <a:latin typeface="Arial Bold" panose="020B0704020202020204" charset="0"/>
                <a:cs typeface="宋体"/>
              </a:rPr>
              <a:t>分类、回归</a:t>
            </a:r>
            <a:r>
              <a:rPr lang="zh-CN" altLang="en-US" sz="2400" spc="-10" dirty="0">
                <a:latin typeface="宋体"/>
                <a:ea typeface="宋体" charset="0"/>
                <a:cs typeface="宋体"/>
              </a:rPr>
              <a:t>、标注、搜索</a:t>
            </a:r>
            <a:endParaRPr sz="2400">
              <a:latin typeface="宋体"/>
              <a:cs typeface="宋体"/>
            </a:endParaRPr>
          </a:p>
          <a:p>
            <a:pPr marL="927100" marR="105410" lvl="1" indent="-457200" eaLnBrk="1" fontAlgn="auto" latinLnBrk="0" hangingPunct="1">
              <a:lnSpc>
                <a:spcPts val="3280"/>
              </a:lnSpc>
              <a:buFont typeface="Arial MT"/>
              <a:buChar char="•"/>
              <a:tabLst>
                <a:tab pos="927100" algn="l"/>
              </a:tabLst>
            </a:pPr>
            <a:r>
              <a:rPr sz="2400" dirty="0">
                <a:latin typeface="宋体"/>
                <a:cs typeface="宋体"/>
              </a:rPr>
              <a:t>序列生成（</a:t>
            </a:r>
            <a:r>
              <a:rPr sz="2400" b="1" dirty="0">
                <a:latin typeface="Calibri"/>
                <a:cs typeface="Calibri"/>
              </a:rPr>
              <a:t>sequence </a:t>
            </a:r>
            <a:r>
              <a:rPr sz="2400" b="1" spc="-20" dirty="0">
                <a:latin typeface="Calibri"/>
                <a:cs typeface="Calibri"/>
              </a:rPr>
              <a:t>generation</a:t>
            </a:r>
            <a:r>
              <a:rPr sz="2400" spc="-20" dirty="0">
                <a:latin typeface="宋体"/>
                <a:cs typeface="宋体"/>
              </a:rPr>
              <a:t>）</a:t>
            </a:r>
            <a:r>
              <a:rPr sz="2400" spc="-5" dirty="0">
                <a:latin typeface="宋体"/>
                <a:cs typeface="宋体"/>
              </a:rPr>
              <a:t>。如给定一张图像，预测描述图像的文字。序列生成有时可以被重新表示为一系列分类问题，比如反复预测序列中的单词或标记。</a:t>
            </a:r>
            <a:endParaRPr sz="2400" spc="-5" dirty="0">
              <a:latin typeface="宋体"/>
              <a:cs typeface="宋体"/>
            </a:endParaRPr>
          </a:p>
          <a:p>
            <a:pPr marL="927100" marR="105410" lvl="1" indent="-457200" eaLnBrk="1" fontAlgn="auto" latinLnBrk="0" hangingPunct="1">
              <a:lnSpc>
                <a:spcPts val="3280"/>
              </a:lnSpc>
              <a:buFont typeface="Arial MT"/>
              <a:buChar char="•"/>
              <a:tabLst>
                <a:tab pos="927100" algn="l"/>
              </a:tabLst>
            </a:pPr>
            <a:r>
              <a:rPr sz="2400" dirty="0">
                <a:latin typeface="宋体"/>
                <a:cs typeface="宋体"/>
              </a:rPr>
              <a:t>语法树预测</a:t>
            </a:r>
            <a:r>
              <a:rPr sz="2400" spc="-10" dirty="0">
                <a:latin typeface="宋体"/>
                <a:cs typeface="宋体"/>
              </a:rPr>
              <a:t>（</a:t>
            </a:r>
            <a:r>
              <a:rPr sz="2400" b="1" spc="-10" dirty="0">
                <a:latin typeface="Calibri"/>
                <a:cs typeface="Calibri"/>
              </a:rPr>
              <a:t>syntax</a:t>
            </a:r>
            <a:r>
              <a:rPr sz="2400" b="1" spc="20" dirty="0">
                <a:latin typeface="Calibri"/>
                <a:cs typeface="Calibri"/>
              </a:rPr>
              <a:t> </a:t>
            </a:r>
            <a:r>
              <a:rPr sz="2400" b="1" dirty="0">
                <a:latin typeface="Calibri"/>
                <a:cs typeface="Calibri"/>
              </a:rPr>
              <a:t>tree</a:t>
            </a:r>
            <a:r>
              <a:rPr sz="2400" b="1" spc="15" dirty="0">
                <a:latin typeface="Calibri"/>
                <a:cs typeface="Calibri"/>
              </a:rPr>
              <a:t> </a:t>
            </a:r>
            <a:r>
              <a:rPr sz="2400" b="1" spc="-10" dirty="0">
                <a:latin typeface="Calibri"/>
                <a:cs typeface="Calibri"/>
              </a:rPr>
              <a:t>prediction</a:t>
            </a:r>
            <a:r>
              <a:rPr sz="2400" spc="-10" dirty="0">
                <a:latin typeface="宋体"/>
                <a:cs typeface="宋体"/>
              </a:rPr>
              <a:t>）</a:t>
            </a:r>
            <a:r>
              <a:rPr sz="2400" spc="-5" dirty="0">
                <a:latin typeface="宋体"/>
                <a:cs typeface="宋体"/>
              </a:rPr>
              <a:t>。给定一个句子，预测其分解生成的语法树。</a:t>
            </a:r>
            <a:endParaRPr sz="2400">
              <a:latin typeface="宋体"/>
              <a:cs typeface="宋体"/>
            </a:endParaRPr>
          </a:p>
          <a:p>
            <a:pPr marL="922655" marR="5080" lvl="1" indent="-452755" algn="just" eaLnBrk="1" fontAlgn="auto" latinLnBrk="0" hangingPunct="1">
              <a:lnSpc>
                <a:spcPts val="3280"/>
              </a:lnSpc>
              <a:buFont typeface="Arial MT"/>
              <a:buChar char="•"/>
              <a:tabLst>
                <a:tab pos="927100" algn="l"/>
              </a:tabLst>
            </a:pPr>
            <a:r>
              <a:rPr sz="2400" dirty="0">
                <a:latin typeface="宋体"/>
                <a:cs typeface="宋体"/>
              </a:rPr>
              <a:t>目标检测（</a:t>
            </a:r>
            <a:r>
              <a:rPr sz="2400" b="1" dirty="0">
                <a:latin typeface="Calibri"/>
                <a:cs typeface="Calibri"/>
              </a:rPr>
              <a:t>object </a:t>
            </a:r>
            <a:r>
              <a:rPr sz="2400" b="1" spc="-10" dirty="0">
                <a:latin typeface="Calibri"/>
                <a:cs typeface="Calibri"/>
              </a:rPr>
              <a:t>detection</a:t>
            </a:r>
            <a:r>
              <a:rPr sz="2400" spc="-10" dirty="0">
                <a:latin typeface="宋体"/>
                <a:cs typeface="宋体"/>
              </a:rPr>
              <a:t>）</a:t>
            </a:r>
            <a:r>
              <a:rPr sz="2400" spc="-5" dirty="0">
                <a:latin typeface="宋体"/>
                <a:cs typeface="宋体"/>
              </a:rPr>
              <a:t>。给定一张图像，在图中特定目标的周围画一个边界框。</a:t>
            </a:r>
            <a:r>
              <a:rPr sz="2400" dirty="0">
                <a:latin typeface="宋体"/>
                <a:cs typeface="宋体"/>
              </a:rPr>
              <a:t>这个问题也可以表示为分类问题（给定多个候选边界框，对每个框内的目标进行分类</a:t>
            </a:r>
            <a:r>
              <a:rPr sz="2400" spc="-50" dirty="0">
                <a:latin typeface="宋体"/>
                <a:cs typeface="宋体"/>
              </a:rPr>
              <a:t>）</a:t>
            </a:r>
            <a:r>
              <a:rPr sz="2400" dirty="0">
                <a:latin typeface="宋体"/>
                <a:cs typeface="宋体"/>
              </a:rPr>
              <a:t>或分类与回归联合问题（用向量回归来预测边界框的坐标）</a:t>
            </a:r>
            <a:r>
              <a:rPr sz="2400" spc="-50" dirty="0">
                <a:latin typeface="宋体"/>
                <a:cs typeface="宋体"/>
              </a:rPr>
              <a:t>。</a:t>
            </a:r>
            <a:endParaRPr sz="2400" spc="-50" dirty="0">
              <a:latin typeface="宋体"/>
              <a:cs typeface="宋体"/>
            </a:endParaRPr>
          </a:p>
          <a:p>
            <a:pPr marL="922655" marR="5080" lvl="1" indent="-452755" algn="just" eaLnBrk="1" fontAlgn="auto" latinLnBrk="0" hangingPunct="1">
              <a:lnSpc>
                <a:spcPts val="3280"/>
              </a:lnSpc>
              <a:buFont typeface="Arial MT"/>
              <a:buChar char="•"/>
              <a:tabLst>
                <a:tab pos="927100" algn="l"/>
              </a:tabLst>
            </a:pPr>
            <a:r>
              <a:rPr sz="2400" dirty="0">
                <a:latin typeface="宋体"/>
                <a:cs typeface="宋体"/>
              </a:rPr>
              <a:t>图像分割（</a:t>
            </a:r>
            <a:r>
              <a:rPr sz="2400" b="1" dirty="0">
                <a:latin typeface="Calibri"/>
                <a:cs typeface="Calibri"/>
              </a:rPr>
              <a:t>image</a:t>
            </a:r>
            <a:r>
              <a:rPr sz="2400" b="1" spc="75" dirty="0">
                <a:latin typeface="Calibri"/>
                <a:cs typeface="Calibri"/>
              </a:rPr>
              <a:t> </a:t>
            </a:r>
            <a:r>
              <a:rPr sz="2400" b="1" spc="-10" dirty="0">
                <a:latin typeface="Calibri"/>
                <a:cs typeface="Calibri"/>
              </a:rPr>
              <a:t>segmentation</a:t>
            </a:r>
            <a:r>
              <a:rPr sz="2400" spc="-10" dirty="0">
                <a:latin typeface="宋体"/>
                <a:cs typeface="宋体"/>
              </a:rPr>
              <a:t>）</a:t>
            </a:r>
            <a:r>
              <a:rPr sz="2400" spc="-5" dirty="0">
                <a:latin typeface="宋体"/>
                <a:cs typeface="宋体"/>
              </a:rPr>
              <a:t>。给定一张图像，在特定物体上画一个像素级的掩模</a:t>
            </a:r>
            <a:r>
              <a:rPr sz="2400" spc="-10" dirty="0">
                <a:latin typeface="宋体"/>
                <a:cs typeface="宋体"/>
              </a:rPr>
              <a:t>（</a:t>
            </a:r>
            <a:r>
              <a:rPr sz="2400" b="1" spc="-10" dirty="0">
                <a:latin typeface="Calibri"/>
                <a:cs typeface="Calibri"/>
              </a:rPr>
              <a:t>mask</a:t>
            </a:r>
            <a:r>
              <a:rPr sz="2400" spc="-10" dirty="0">
                <a:latin typeface="宋体"/>
                <a:cs typeface="宋体"/>
              </a:rPr>
              <a:t>）</a:t>
            </a:r>
            <a:r>
              <a:rPr sz="2400" spc="-50" dirty="0">
                <a:latin typeface="宋体"/>
                <a:cs typeface="宋体"/>
              </a:rPr>
              <a:t>。</a:t>
            </a:r>
            <a:endParaRPr sz="2400">
              <a:latin typeface="宋体"/>
              <a:cs typeface="宋体"/>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4569460"/>
            <a:chOff x="0" y="0"/>
            <a:chExt cx="12192000" cy="4569460"/>
          </a:xfrm>
        </p:grpSpPr>
        <p:pic>
          <p:nvPicPr>
            <p:cNvPr id="3" name="object 3"/>
            <p:cNvPicPr/>
            <p:nvPr/>
          </p:nvPicPr>
          <p:blipFill>
            <a:blip r:embed="rId1" cstate="print"/>
            <a:stretch>
              <a:fillRect/>
            </a:stretch>
          </p:blipFill>
          <p:spPr>
            <a:xfrm>
              <a:off x="473963" y="1143000"/>
              <a:ext cx="2286000" cy="2286000"/>
            </a:xfrm>
            <a:prstGeom prst="rect">
              <a:avLst/>
            </a:prstGeom>
          </p:spPr>
        </p:pic>
        <p:pic>
          <p:nvPicPr>
            <p:cNvPr id="4" name="object 4"/>
            <p:cNvPicPr/>
            <p:nvPr/>
          </p:nvPicPr>
          <p:blipFill>
            <a:blip r:embed="rId2" cstate="print"/>
            <a:stretch>
              <a:fillRect/>
            </a:stretch>
          </p:blipFill>
          <p:spPr>
            <a:xfrm>
              <a:off x="5433059" y="1421891"/>
              <a:ext cx="6675120" cy="3147060"/>
            </a:xfrm>
            <a:prstGeom prst="rect">
              <a:avLst/>
            </a:prstGeom>
          </p:spPr>
        </p:pic>
      </p:grpSp>
      <p:sp>
        <p:nvSpPr>
          <p:cNvPr id="5" name="object 5"/>
          <p:cNvSpPr txBox="1"/>
          <p:nvPr/>
        </p:nvSpPr>
        <p:spPr>
          <a:xfrm>
            <a:off x="3126105" y="1724660"/>
            <a:ext cx="1758315" cy="442595"/>
          </a:xfrm>
          <a:prstGeom prst="rect">
            <a:avLst/>
          </a:prstGeom>
        </p:spPr>
        <p:txBody>
          <a:bodyPr vert="horz" wrap="square" lIns="0" tIns="12065" rIns="0" bIns="0" rtlCol="0">
            <a:spAutoFit/>
          </a:bodyPr>
          <a:lstStyle/>
          <a:p>
            <a:pPr marL="12700">
              <a:lnSpc>
                <a:spcPct val="100000"/>
              </a:lnSpc>
              <a:spcBef>
                <a:spcPts val="95"/>
              </a:spcBef>
            </a:pPr>
            <a:r>
              <a:rPr sz="2800" spc="-10" dirty="0">
                <a:latin typeface="宋体"/>
                <a:cs typeface="宋体"/>
              </a:rPr>
              <a:t>手语</a:t>
            </a:r>
            <a:r>
              <a:rPr sz="2800" b="1" spc="-20" dirty="0">
                <a:latin typeface="Calibri"/>
                <a:cs typeface="Calibri"/>
              </a:rPr>
              <a:t>--</a:t>
            </a:r>
            <a:r>
              <a:rPr sz="2800" spc="-50" dirty="0">
                <a:latin typeface="宋体"/>
                <a:cs typeface="宋体"/>
              </a:rPr>
              <a:t>请</a:t>
            </a:r>
            <a:endParaRPr sz="2800">
              <a:latin typeface="宋体"/>
              <a:cs typeface="宋体"/>
            </a:endParaRPr>
          </a:p>
        </p:txBody>
      </p:sp>
      <p:sp>
        <p:nvSpPr>
          <p:cNvPr id="6" name="object 6"/>
          <p:cNvSpPr txBox="1"/>
          <p:nvPr/>
        </p:nvSpPr>
        <p:spPr>
          <a:xfrm>
            <a:off x="3200399" y="2362326"/>
            <a:ext cx="1318260" cy="460375"/>
          </a:xfrm>
          <a:prstGeom prst="rect">
            <a:avLst/>
          </a:prstGeom>
          <a:solidFill>
            <a:srgbClr val="DCE6F1"/>
          </a:solidFill>
        </p:spPr>
        <p:txBody>
          <a:bodyPr vert="horz" wrap="square" lIns="0" tIns="37465" rIns="0" bIns="0" rtlCol="0">
            <a:spAutoFit/>
          </a:bodyPr>
          <a:lstStyle/>
          <a:p>
            <a:pPr marL="92075">
              <a:lnSpc>
                <a:spcPct val="100000"/>
              </a:lnSpc>
              <a:spcBef>
                <a:spcPts val="295"/>
              </a:spcBef>
            </a:pPr>
            <a:r>
              <a:rPr sz="2400" b="1" spc="-25" dirty="0">
                <a:latin typeface="微软雅黑"/>
                <a:cs typeface="微软雅黑"/>
              </a:rPr>
              <a:t>分类</a:t>
            </a:r>
            <a:endParaRPr sz="2400">
              <a:latin typeface="微软雅黑"/>
              <a:cs typeface="微软雅黑"/>
            </a:endParaRPr>
          </a:p>
        </p:txBody>
      </p:sp>
      <p:sp>
        <p:nvSpPr>
          <p:cNvPr id="7" name="object 7"/>
          <p:cNvSpPr txBox="1"/>
          <p:nvPr/>
        </p:nvSpPr>
        <p:spPr>
          <a:xfrm>
            <a:off x="5885179" y="1468755"/>
            <a:ext cx="1613535" cy="263525"/>
          </a:xfrm>
          <a:prstGeom prst="rect">
            <a:avLst/>
          </a:prstGeom>
          <a:solidFill>
            <a:srgbClr val="FFFF00"/>
          </a:solidFill>
        </p:spPr>
        <p:txBody>
          <a:bodyPr vert="horz" wrap="square" lIns="0" tIns="0" rIns="0" bIns="0" rtlCol="0">
            <a:spAutoFit/>
          </a:bodyPr>
          <a:lstStyle/>
          <a:p>
            <a:pPr marL="9525">
              <a:lnSpc>
                <a:spcPts val="2060"/>
              </a:lnSpc>
            </a:pPr>
            <a:r>
              <a:rPr sz="1800" dirty="0">
                <a:latin typeface="宋体"/>
                <a:cs typeface="宋体"/>
              </a:rPr>
              <a:t>输入歌词</a:t>
            </a:r>
            <a:r>
              <a:rPr sz="1800" dirty="0">
                <a:latin typeface="Wingdings" panose="05000000000000000000"/>
                <a:cs typeface="Wingdings" panose="05000000000000000000"/>
              </a:rPr>
              <a:t></a:t>
            </a:r>
            <a:r>
              <a:rPr sz="1800" spc="-25" dirty="0">
                <a:latin typeface="宋体"/>
                <a:cs typeface="宋体"/>
              </a:rPr>
              <a:t>曲谱</a:t>
            </a:r>
            <a:endParaRPr sz="1800">
              <a:latin typeface="宋体"/>
              <a:cs typeface="宋体"/>
            </a:endParaRPr>
          </a:p>
        </p:txBody>
      </p:sp>
      <p:sp>
        <p:nvSpPr>
          <p:cNvPr id="8" name="object 8"/>
          <p:cNvSpPr txBox="1"/>
          <p:nvPr/>
        </p:nvSpPr>
        <p:spPr>
          <a:xfrm>
            <a:off x="5801995" y="2007235"/>
            <a:ext cx="5895975" cy="636270"/>
          </a:xfrm>
          <a:prstGeom prst="rect">
            <a:avLst/>
          </a:prstGeom>
        </p:spPr>
        <p:txBody>
          <a:bodyPr vert="horz" wrap="square" lIns="0" tIns="13335" rIns="0" bIns="0" rtlCol="0">
            <a:spAutoFit/>
          </a:bodyPr>
          <a:lstStyle/>
          <a:p>
            <a:pPr marL="12700" marR="5080">
              <a:lnSpc>
                <a:spcPct val="100000"/>
              </a:lnSpc>
              <a:spcBef>
                <a:spcPts val="105"/>
              </a:spcBef>
            </a:pPr>
            <a:r>
              <a:rPr sz="2000" spc="-5" dirty="0">
                <a:solidFill>
                  <a:srgbClr val="FF0000"/>
                </a:solidFill>
                <a:latin typeface="宋体"/>
                <a:cs typeface="宋体"/>
              </a:rPr>
              <a:t>东风夜放花千树更吹落星如雨宝马雕车香满路凤箫声动玉壶光转一夜鱼龙舞</a:t>
            </a:r>
            <a:endParaRPr sz="2000">
              <a:latin typeface="宋体"/>
              <a:cs typeface="宋体"/>
            </a:endParaRPr>
          </a:p>
        </p:txBody>
      </p:sp>
      <p:sp>
        <p:nvSpPr>
          <p:cNvPr id="9" name="object 9"/>
          <p:cNvSpPr txBox="1"/>
          <p:nvPr/>
        </p:nvSpPr>
        <p:spPr>
          <a:xfrm>
            <a:off x="8499347" y="1143000"/>
            <a:ext cx="1638300" cy="460375"/>
          </a:xfrm>
          <a:prstGeom prst="rect">
            <a:avLst/>
          </a:prstGeom>
          <a:solidFill>
            <a:srgbClr val="DCE6F1"/>
          </a:solidFill>
        </p:spPr>
        <p:txBody>
          <a:bodyPr vert="horz" wrap="square" lIns="0" tIns="28575" rIns="0" bIns="0" rtlCol="0">
            <a:spAutoFit/>
          </a:bodyPr>
          <a:lstStyle/>
          <a:p>
            <a:pPr marL="91440">
              <a:lnSpc>
                <a:spcPct val="100000"/>
              </a:lnSpc>
              <a:spcBef>
                <a:spcPts val="225"/>
              </a:spcBef>
            </a:pPr>
            <a:r>
              <a:rPr sz="2400" spc="-15" dirty="0">
                <a:latin typeface="宋体"/>
                <a:cs typeface="宋体"/>
              </a:rPr>
              <a:t>序列生成</a:t>
            </a:r>
            <a:endParaRPr sz="2400">
              <a:latin typeface="宋体"/>
              <a:cs typeface="宋体"/>
            </a:endParaRPr>
          </a:p>
        </p:txBody>
      </p:sp>
      <p:grpSp>
        <p:nvGrpSpPr>
          <p:cNvPr id="10" name="object 10"/>
          <p:cNvGrpSpPr/>
          <p:nvPr/>
        </p:nvGrpSpPr>
        <p:grpSpPr>
          <a:xfrm>
            <a:off x="371856" y="3730752"/>
            <a:ext cx="3642360" cy="2877820"/>
            <a:chOff x="371856" y="3730752"/>
            <a:chExt cx="3642360" cy="2877820"/>
          </a:xfrm>
        </p:grpSpPr>
        <p:pic>
          <p:nvPicPr>
            <p:cNvPr id="11" name="object 11"/>
            <p:cNvPicPr/>
            <p:nvPr/>
          </p:nvPicPr>
          <p:blipFill>
            <a:blip r:embed="rId3" cstate="print"/>
            <a:stretch>
              <a:fillRect/>
            </a:stretch>
          </p:blipFill>
          <p:spPr>
            <a:xfrm>
              <a:off x="1766316" y="3730752"/>
              <a:ext cx="2247900" cy="2644140"/>
            </a:xfrm>
            <a:prstGeom prst="rect">
              <a:avLst/>
            </a:prstGeom>
          </p:spPr>
        </p:pic>
        <p:pic>
          <p:nvPicPr>
            <p:cNvPr id="12" name="object 12"/>
            <p:cNvPicPr/>
            <p:nvPr/>
          </p:nvPicPr>
          <p:blipFill>
            <a:blip r:embed="rId4" cstate="print"/>
            <a:stretch>
              <a:fillRect/>
            </a:stretch>
          </p:blipFill>
          <p:spPr>
            <a:xfrm>
              <a:off x="371856" y="3730752"/>
              <a:ext cx="1735836" cy="2877312"/>
            </a:xfrm>
            <a:prstGeom prst="rect">
              <a:avLst/>
            </a:prstGeom>
          </p:spPr>
        </p:pic>
      </p:grpSp>
      <p:sp>
        <p:nvSpPr>
          <p:cNvPr id="13" name="object 13"/>
          <p:cNvSpPr txBox="1"/>
          <p:nvPr/>
        </p:nvSpPr>
        <p:spPr>
          <a:xfrm>
            <a:off x="2377439" y="5914644"/>
            <a:ext cx="1638300" cy="460375"/>
          </a:xfrm>
          <a:prstGeom prst="rect">
            <a:avLst/>
          </a:prstGeom>
          <a:solidFill>
            <a:srgbClr val="DCE6F1"/>
          </a:solidFill>
        </p:spPr>
        <p:txBody>
          <a:bodyPr vert="horz" wrap="square" lIns="0" tIns="37465" rIns="0" bIns="0" rtlCol="0">
            <a:spAutoFit/>
          </a:bodyPr>
          <a:lstStyle/>
          <a:p>
            <a:pPr marL="91440">
              <a:lnSpc>
                <a:spcPct val="100000"/>
              </a:lnSpc>
              <a:spcBef>
                <a:spcPts val="295"/>
              </a:spcBef>
            </a:pPr>
            <a:r>
              <a:rPr sz="2400" b="1" spc="-15" dirty="0">
                <a:latin typeface="微软雅黑"/>
                <a:cs typeface="微软雅黑"/>
              </a:rPr>
              <a:t>图像分割</a:t>
            </a:r>
            <a:endParaRPr sz="2400">
              <a:latin typeface="微软雅黑"/>
              <a:cs typeface="微软雅黑"/>
            </a:endParaRPr>
          </a:p>
        </p:txBody>
      </p:sp>
      <p:pic>
        <p:nvPicPr>
          <p:cNvPr id="14" name="object 14"/>
          <p:cNvPicPr/>
          <p:nvPr/>
        </p:nvPicPr>
        <p:blipFill>
          <a:blip r:embed="rId5" cstate="print"/>
          <a:stretch>
            <a:fillRect/>
          </a:stretch>
        </p:blipFill>
        <p:spPr>
          <a:xfrm>
            <a:off x="4668011" y="3677411"/>
            <a:ext cx="2516124" cy="2697480"/>
          </a:xfrm>
          <a:prstGeom prst="rect">
            <a:avLst/>
          </a:prstGeom>
        </p:spPr>
      </p:pic>
      <p:sp>
        <p:nvSpPr>
          <p:cNvPr id="15" name="object 15"/>
          <p:cNvSpPr txBox="1"/>
          <p:nvPr/>
        </p:nvSpPr>
        <p:spPr>
          <a:xfrm>
            <a:off x="5545835" y="5809488"/>
            <a:ext cx="1637030" cy="460375"/>
          </a:xfrm>
          <a:prstGeom prst="rect">
            <a:avLst/>
          </a:prstGeom>
          <a:solidFill>
            <a:srgbClr val="DCE6F1"/>
          </a:solidFill>
        </p:spPr>
        <p:txBody>
          <a:bodyPr vert="horz" wrap="square" lIns="0" tIns="37465" rIns="0" bIns="0" rtlCol="0">
            <a:spAutoFit/>
          </a:bodyPr>
          <a:lstStyle/>
          <a:p>
            <a:pPr marL="90805">
              <a:lnSpc>
                <a:spcPct val="100000"/>
              </a:lnSpc>
              <a:spcBef>
                <a:spcPts val="295"/>
              </a:spcBef>
            </a:pPr>
            <a:r>
              <a:rPr sz="2400" b="1" spc="-15" dirty="0">
                <a:latin typeface="微软雅黑"/>
                <a:cs typeface="微软雅黑"/>
              </a:rPr>
              <a:t>目标检测</a:t>
            </a:r>
            <a:endParaRPr sz="2400">
              <a:latin typeface="微软雅黑"/>
              <a:cs typeface="微软雅黑"/>
            </a:endParaRPr>
          </a:p>
        </p:txBody>
      </p:sp>
      <p:sp>
        <p:nvSpPr>
          <p:cNvPr id="16" name="object 1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17" name="object 17"/>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485967" y="2879998"/>
            <a:ext cx="4594199" cy="3865841"/>
          </a:xfrm>
          <a:prstGeom prst="rect">
            <a:avLst/>
          </a:prstGeom>
        </p:spPr>
      </p:pic>
      <p:sp>
        <p:nvSpPr>
          <p:cNvPr id="3" name="object 3"/>
          <p:cNvSpPr txBox="1"/>
          <p:nvPr/>
        </p:nvSpPr>
        <p:spPr>
          <a:xfrm>
            <a:off x="146685" y="838835"/>
            <a:ext cx="10927715" cy="3024505"/>
          </a:xfrm>
          <a:prstGeom prst="rect">
            <a:avLst/>
          </a:prstGeom>
        </p:spPr>
        <p:txBody>
          <a:bodyPr vert="horz" wrap="square" lIns="0" tIns="192405" rIns="0" bIns="0" rtlCol="0">
            <a:spAutoFit/>
          </a:bodyPr>
          <a:lstStyle/>
          <a:p>
            <a:pPr marL="469265" indent="-456565">
              <a:lnSpc>
                <a:spcPct val="100000"/>
              </a:lnSpc>
              <a:spcBef>
                <a:spcPts val="1515"/>
              </a:spcBef>
              <a:buFont typeface="Arial MT"/>
              <a:buChar char="•"/>
              <a:tabLst>
                <a:tab pos="469265" algn="l"/>
              </a:tabLst>
            </a:pPr>
            <a:r>
              <a:rPr sz="2400" b="1" spc="-10" dirty="0">
                <a:latin typeface="微软雅黑"/>
                <a:cs typeface="微软雅黑"/>
              </a:rPr>
              <a:t>无监督学习</a:t>
            </a:r>
            <a:endParaRPr sz="2400">
              <a:latin typeface="微软雅黑"/>
              <a:cs typeface="微软雅黑"/>
            </a:endParaRPr>
          </a:p>
          <a:p>
            <a:pPr marL="469265" indent="-456565">
              <a:lnSpc>
                <a:spcPct val="100000"/>
              </a:lnSpc>
              <a:spcBef>
                <a:spcPts val="1190"/>
              </a:spcBef>
              <a:buFont typeface="Arial MT"/>
              <a:buChar char="•"/>
              <a:tabLst>
                <a:tab pos="469265" algn="l"/>
              </a:tabLst>
            </a:pPr>
            <a:r>
              <a:rPr sz="2100" spc="-5" dirty="0">
                <a:latin typeface="宋体"/>
                <a:cs typeface="宋体"/>
              </a:rPr>
              <a:t>在没有目标的情况下寻找输入数据的有趣变换，其目的在于更好地理解数据中的相关性。</a:t>
            </a:r>
            <a:endParaRPr sz="2100">
              <a:latin typeface="宋体"/>
              <a:cs typeface="宋体"/>
            </a:endParaRPr>
          </a:p>
          <a:p>
            <a:pPr marL="469265" indent="-456565">
              <a:lnSpc>
                <a:spcPct val="100000"/>
              </a:lnSpc>
              <a:spcBef>
                <a:spcPts val="1200"/>
              </a:spcBef>
              <a:buFont typeface="Arial MT"/>
              <a:buChar char="•"/>
              <a:tabLst>
                <a:tab pos="469265" algn="l"/>
              </a:tabLst>
            </a:pPr>
            <a:r>
              <a:rPr sz="2100" dirty="0">
                <a:latin typeface="宋体"/>
                <a:cs typeface="宋体"/>
              </a:rPr>
              <a:t>无需进行数据标注，</a:t>
            </a:r>
            <a:r>
              <a:rPr sz="2100" spc="-170" dirty="0">
                <a:solidFill>
                  <a:srgbClr val="FF0000"/>
                </a:solidFill>
                <a:latin typeface="宋体"/>
                <a:cs typeface="宋体"/>
              </a:rPr>
              <a:t>数据 </a:t>
            </a:r>
            <a:r>
              <a:rPr sz="2100" b="1" dirty="0">
                <a:solidFill>
                  <a:srgbClr val="FF0000"/>
                </a:solidFill>
                <a:latin typeface="Calibri"/>
                <a:cs typeface="Calibri"/>
              </a:rPr>
              <a:t>= (</a:t>
            </a:r>
            <a:r>
              <a:rPr sz="2100" spc="-5" dirty="0">
                <a:solidFill>
                  <a:srgbClr val="FF0000"/>
                </a:solidFill>
                <a:latin typeface="宋体"/>
                <a:cs typeface="宋体"/>
              </a:rPr>
              <a:t>特征，</a:t>
            </a:r>
            <a:r>
              <a:rPr sz="2100" b="1" spc="-10" dirty="0">
                <a:solidFill>
                  <a:srgbClr val="FF0000"/>
                </a:solidFill>
                <a:latin typeface="Calibri"/>
                <a:cs typeface="Calibri"/>
              </a:rPr>
              <a:t>)</a:t>
            </a:r>
            <a:r>
              <a:rPr sz="2100" spc="-50" dirty="0">
                <a:latin typeface="宋体"/>
                <a:cs typeface="宋体"/>
              </a:rPr>
              <a:t>。</a:t>
            </a:r>
            <a:endParaRPr sz="2100">
              <a:latin typeface="宋体"/>
              <a:cs typeface="宋体"/>
            </a:endParaRPr>
          </a:p>
          <a:p>
            <a:pPr marL="469265" indent="-456565">
              <a:lnSpc>
                <a:spcPct val="100000"/>
              </a:lnSpc>
              <a:spcBef>
                <a:spcPts val="1200"/>
              </a:spcBef>
              <a:buFont typeface="Arial MT"/>
              <a:buChar char="•"/>
              <a:tabLst>
                <a:tab pos="469265" algn="l"/>
              </a:tabLst>
            </a:pPr>
            <a:r>
              <a:rPr sz="2100" dirty="0">
                <a:latin typeface="宋体"/>
                <a:cs typeface="宋体"/>
              </a:rPr>
              <a:t>常用的无监督学习方法：降维（</a:t>
            </a:r>
            <a:r>
              <a:rPr sz="2100" b="1" dirty="0">
                <a:latin typeface="Calibri"/>
                <a:cs typeface="Calibri"/>
              </a:rPr>
              <a:t>dimensionality</a:t>
            </a:r>
            <a:r>
              <a:rPr sz="2100" b="1" spc="45" dirty="0">
                <a:latin typeface="Calibri"/>
                <a:cs typeface="Calibri"/>
              </a:rPr>
              <a:t> </a:t>
            </a:r>
            <a:r>
              <a:rPr sz="2100" b="1" spc="-10" dirty="0">
                <a:latin typeface="Calibri"/>
                <a:cs typeface="Calibri"/>
              </a:rPr>
              <a:t>reduction</a:t>
            </a:r>
            <a:r>
              <a:rPr sz="2100" spc="-10" dirty="0">
                <a:latin typeface="宋体"/>
                <a:cs typeface="宋体"/>
              </a:rPr>
              <a:t>）</a:t>
            </a:r>
            <a:r>
              <a:rPr sz="2100" dirty="0">
                <a:latin typeface="宋体"/>
                <a:cs typeface="宋体"/>
              </a:rPr>
              <a:t>和聚类</a:t>
            </a:r>
            <a:r>
              <a:rPr sz="2100" spc="-10" dirty="0">
                <a:latin typeface="宋体"/>
                <a:cs typeface="宋体"/>
              </a:rPr>
              <a:t>（</a:t>
            </a:r>
            <a:r>
              <a:rPr sz="2100" b="1" spc="-10" dirty="0">
                <a:latin typeface="Calibri"/>
                <a:cs typeface="Calibri"/>
              </a:rPr>
              <a:t>clustering</a:t>
            </a:r>
            <a:r>
              <a:rPr sz="2100" spc="-10" dirty="0">
                <a:latin typeface="宋体"/>
                <a:cs typeface="宋体"/>
              </a:rPr>
              <a:t>）</a:t>
            </a:r>
            <a:endParaRPr sz="2100">
              <a:latin typeface="宋体"/>
              <a:cs typeface="宋体"/>
            </a:endParaRPr>
          </a:p>
          <a:p>
            <a:pPr marL="678180" marR="4426585" lvl="1" indent="-457200">
              <a:lnSpc>
                <a:spcPct val="150000"/>
              </a:lnSpc>
              <a:spcBef>
                <a:spcPts val="495"/>
              </a:spcBef>
              <a:buFont typeface="Arial MT"/>
              <a:buChar char="•"/>
              <a:tabLst>
                <a:tab pos="678180" algn="l"/>
              </a:tabLst>
            </a:pPr>
            <a:r>
              <a:rPr sz="2100" spc="-60" dirty="0">
                <a:latin typeface="宋体"/>
                <a:cs typeface="宋体"/>
              </a:rPr>
              <a:t>例：数据做聚类 </a:t>
            </a:r>
            <a:r>
              <a:rPr sz="2100" b="1" spc="-10" dirty="0">
                <a:latin typeface="Calibri"/>
                <a:cs typeface="Calibri"/>
              </a:rPr>
              <a:t>(clustering)</a:t>
            </a:r>
            <a:r>
              <a:rPr sz="2100" spc="-10" dirty="0">
                <a:latin typeface="宋体"/>
                <a:cs typeface="宋体"/>
              </a:rPr>
              <a:t>，将训练集中的数据</a:t>
            </a:r>
            <a:r>
              <a:rPr sz="2100" spc="-40" dirty="0">
                <a:latin typeface="宋体"/>
                <a:cs typeface="宋体"/>
              </a:rPr>
              <a:t>分成若干组，每组成为一个簇 </a:t>
            </a:r>
            <a:r>
              <a:rPr sz="2100" b="1" spc="-10" dirty="0">
                <a:latin typeface="Calibri"/>
                <a:cs typeface="Calibri"/>
              </a:rPr>
              <a:t>(cluster)</a:t>
            </a:r>
            <a:endParaRPr sz="2100">
              <a:latin typeface="Calibri"/>
              <a:cs typeface="Calibri"/>
            </a:endParaRPr>
          </a:p>
        </p:txBody>
      </p:sp>
      <p:pic>
        <p:nvPicPr>
          <p:cNvPr id="4" name="object 4"/>
          <p:cNvPicPr/>
          <p:nvPr/>
        </p:nvPicPr>
        <p:blipFill>
          <a:blip r:embed="rId2" cstate="print"/>
          <a:stretch>
            <a:fillRect/>
          </a:stretch>
        </p:blipFill>
        <p:spPr>
          <a:xfrm>
            <a:off x="152400" y="3962145"/>
            <a:ext cx="7085759" cy="2566416"/>
          </a:xfrm>
          <a:prstGeom prst="rect">
            <a:avLst/>
          </a:prstGeom>
        </p:spPr>
      </p:pic>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6" name="object 6"/>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5330" y="1219425"/>
            <a:ext cx="10721340" cy="5151755"/>
          </a:xfrm>
          <a:prstGeom prst="rect">
            <a:avLst/>
          </a:prstGeom>
        </p:spPr>
        <p:txBody>
          <a:bodyPr vert="horz" wrap="square" lIns="0" tIns="203835" rIns="0" bIns="0" rtlCol="0">
            <a:spAutoFit/>
          </a:bodyPr>
          <a:lstStyle/>
          <a:p>
            <a:pPr marL="469265" indent="-456565">
              <a:lnSpc>
                <a:spcPct val="100000"/>
              </a:lnSpc>
              <a:spcBef>
                <a:spcPts val="1605"/>
              </a:spcBef>
              <a:buFont typeface="Arial MT"/>
              <a:buChar char="•"/>
              <a:tabLst>
                <a:tab pos="469265" algn="l"/>
              </a:tabLst>
            </a:pPr>
            <a:r>
              <a:rPr sz="2400" spc="-10" dirty="0">
                <a:latin typeface="宋体"/>
                <a:cs typeface="宋体"/>
              </a:rPr>
              <a:t>自监督学习</a:t>
            </a:r>
            <a:endParaRPr sz="2400">
              <a:latin typeface="宋体"/>
              <a:cs typeface="宋体"/>
            </a:endParaRPr>
          </a:p>
          <a:p>
            <a:pPr marL="926465" lvl="1" indent="-456565">
              <a:lnSpc>
                <a:spcPct val="100000"/>
              </a:lnSpc>
              <a:spcBef>
                <a:spcPts val="1265"/>
              </a:spcBef>
              <a:buFont typeface="Arial MT"/>
              <a:buChar char="•"/>
              <a:tabLst>
                <a:tab pos="926465" algn="l"/>
              </a:tabLst>
            </a:pPr>
            <a:r>
              <a:rPr sz="2200" spc="-5" dirty="0">
                <a:latin typeface="宋体"/>
                <a:cs typeface="宋体"/>
              </a:rPr>
              <a:t>自监督学习是监督学习的一个特例。</a:t>
            </a:r>
            <a:endParaRPr sz="2200">
              <a:latin typeface="宋体"/>
              <a:cs typeface="宋体"/>
            </a:endParaRPr>
          </a:p>
          <a:p>
            <a:pPr marL="926465" lvl="1" indent="-456565">
              <a:lnSpc>
                <a:spcPct val="100000"/>
              </a:lnSpc>
              <a:spcBef>
                <a:spcPts val="1200"/>
              </a:spcBef>
              <a:buFont typeface="Arial MT"/>
              <a:buChar char="•"/>
              <a:tabLst>
                <a:tab pos="926465" algn="l"/>
              </a:tabLst>
            </a:pPr>
            <a:r>
              <a:rPr sz="2200" spc="-5" dirty="0">
                <a:highlight>
                  <a:srgbClr val="FFFF00"/>
                </a:highlight>
                <a:latin typeface="宋体"/>
                <a:cs typeface="宋体"/>
              </a:rPr>
              <a:t>没有人工标注的标签</a:t>
            </a:r>
            <a:r>
              <a:rPr sz="2200" spc="-5" dirty="0">
                <a:latin typeface="宋体"/>
                <a:cs typeface="宋体"/>
              </a:rPr>
              <a:t>的监督学习，即没有人类参与的监督学习</a:t>
            </a:r>
            <a:endParaRPr sz="2200">
              <a:latin typeface="宋体"/>
              <a:cs typeface="宋体"/>
            </a:endParaRPr>
          </a:p>
          <a:p>
            <a:pPr marL="926465" lvl="1" indent="-456565">
              <a:lnSpc>
                <a:spcPct val="100000"/>
              </a:lnSpc>
              <a:spcBef>
                <a:spcPts val="1200"/>
              </a:spcBef>
              <a:buFont typeface="Arial MT"/>
              <a:buChar char="•"/>
              <a:tabLst>
                <a:tab pos="926465" algn="l"/>
              </a:tabLst>
            </a:pPr>
            <a:r>
              <a:rPr sz="2200" spc="-5" dirty="0">
                <a:latin typeface="宋体"/>
                <a:cs typeface="宋体"/>
              </a:rPr>
              <a:t>标签仍然存在，但它们是从输入数据中生成的</a:t>
            </a:r>
            <a:endParaRPr sz="2200">
              <a:latin typeface="宋体"/>
              <a:cs typeface="宋体"/>
            </a:endParaRPr>
          </a:p>
          <a:p>
            <a:pPr marL="927100" marR="151130" lvl="1" indent="-457200">
              <a:lnSpc>
                <a:spcPct val="150000"/>
              </a:lnSpc>
              <a:buFont typeface="Arial MT"/>
              <a:buChar char="•"/>
              <a:tabLst>
                <a:tab pos="927100" algn="l"/>
              </a:tabLst>
            </a:pPr>
            <a:r>
              <a:rPr sz="2200" dirty="0">
                <a:latin typeface="宋体"/>
                <a:cs typeface="宋体"/>
              </a:rPr>
              <a:t>例如</a:t>
            </a:r>
            <a:r>
              <a:rPr sz="2200" b="1" spc="-30" dirty="0">
                <a:latin typeface="Calibri"/>
                <a:cs typeface="Calibri"/>
              </a:rPr>
              <a:t>word2Vec</a:t>
            </a:r>
            <a:r>
              <a:rPr sz="2200" spc="-10" dirty="0">
                <a:latin typeface="宋体"/>
                <a:cs typeface="宋体"/>
              </a:rPr>
              <a:t>：构造如通过前后的词来预测中间的词（</a:t>
            </a:r>
            <a:r>
              <a:rPr sz="2200" b="1" spc="-10" dirty="0">
                <a:latin typeface="Calibri"/>
                <a:cs typeface="Calibri"/>
              </a:rPr>
              <a:t>CBOW</a:t>
            </a:r>
            <a:r>
              <a:rPr sz="2200" spc="-10" dirty="0">
                <a:latin typeface="宋体"/>
                <a:cs typeface="宋体"/>
              </a:rPr>
              <a:t>），或通过中间的词来预</a:t>
            </a:r>
            <a:r>
              <a:rPr sz="2200" dirty="0">
                <a:latin typeface="宋体"/>
                <a:cs typeface="宋体"/>
              </a:rPr>
              <a:t>测前后的词</a:t>
            </a:r>
            <a:r>
              <a:rPr sz="2200" spc="-10" dirty="0">
                <a:latin typeface="宋体"/>
                <a:cs typeface="宋体"/>
              </a:rPr>
              <a:t>（</a:t>
            </a:r>
            <a:r>
              <a:rPr sz="2200" b="1" spc="-10" dirty="0">
                <a:latin typeface="Calibri"/>
                <a:cs typeface="Calibri"/>
              </a:rPr>
              <a:t>Skip-</a:t>
            </a:r>
            <a:r>
              <a:rPr sz="2200" b="1" spc="-20" dirty="0">
                <a:latin typeface="Calibri"/>
                <a:cs typeface="Calibri"/>
              </a:rPr>
              <a:t>Gram</a:t>
            </a:r>
            <a:r>
              <a:rPr sz="2200" spc="-20" dirty="0">
                <a:latin typeface="宋体"/>
                <a:cs typeface="宋体"/>
              </a:rPr>
              <a:t>）等任务</a:t>
            </a:r>
            <a:endParaRPr sz="2200">
              <a:latin typeface="宋体"/>
              <a:cs typeface="宋体"/>
            </a:endParaRPr>
          </a:p>
          <a:p>
            <a:pPr marL="469265" indent="-456565">
              <a:lnSpc>
                <a:spcPct val="100000"/>
              </a:lnSpc>
              <a:spcBef>
                <a:spcPts val="1375"/>
              </a:spcBef>
              <a:buFont typeface="Arial MT"/>
              <a:buChar char="•"/>
              <a:tabLst>
                <a:tab pos="469265" algn="l"/>
              </a:tabLst>
            </a:pPr>
            <a:r>
              <a:rPr sz="2400" spc="-15" dirty="0">
                <a:latin typeface="宋体"/>
                <a:cs typeface="宋体"/>
              </a:rPr>
              <a:t>强化学习</a:t>
            </a:r>
            <a:endParaRPr sz="2400">
              <a:latin typeface="宋体"/>
              <a:cs typeface="宋体"/>
            </a:endParaRPr>
          </a:p>
          <a:p>
            <a:pPr marL="927100" marR="5080" lvl="1" indent="-457200">
              <a:lnSpc>
                <a:spcPct val="150000"/>
              </a:lnSpc>
              <a:spcBef>
                <a:spcPts val="65"/>
              </a:spcBef>
              <a:buFont typeface="Arial MT"/>
              <a:buChar char="•"/>
              <a:tabLst>
                <a:tab pos="927100" algn="l"/>
              </a:tabLst>
            </a:pPr>
            <a:r>
              <a:rPr sz="2200" dirty="0">
                <a:latin typeface="宋体"/>
                <a:cs typeface="宋体"/>
              </a:rPr>
              <a:t>智能体</a:t>
            </a:r>
            <a:r>
              <a:rPr sz="2200" spc="-10" dirty="0">
                <a:latin typeface="宋体"/>
                <a:cs typeface="宋体"/>
              </a:rPr>
              <a:t>（</a:t>
            </a:r>
            <a:r>
              <a:rPr sz="2200" b="1" spc="-10" dirty="0">
                <a:latin typeface="Calibri"/>
                <a:cs typeface="Calibri"/>
              </a:rPr>
              <a:t>agent</a:t>
            </a:r>
            <a:r>
              <a:rPr sz="2200" spc="-10" dirty="0">
                <a:latin typeface="宋体"/>
                <a:cs typeface="宋体"/>
              </a:rPr>
              <a:t>）</a:t>
            </a:r>
            <a:r>
              <a:rPr sz="2200" spc="-5" dirty="0">
                <a:latin typeface="宋体"/>
                <a:cs typeface="宋体"/>
              </a:rPr>
              <a:t>接收有关其环境的信息，并学会选择使某种奖励最大化的行动。例如，神经网络会“观察”视频游戏的屏幕并输出游戏操作，目的是尽可能得高分，这种神经网络可以通过强化学习来训练。</a:t>
            </a:r>
            <a:endParaRPr sz="2200">
              <a:latin typeface="宋体"/>
              <a:cs typeface="宋体"/>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5" name="object 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1295400"/>
            <a:ext cx="10227310" cy="4267200"/>
          </a:xfrm>
          <a:prstGeom prst="rect">
            <a:avLst/>
          </a:prstGeom>
        </p:spPr>
        <p:txBody>
          <a:bodyPr vert="horz" wrap="square" lIns="0" tIns="12065" rIns="0" bIns="0" rtlCol="0">
            <a:spAutoFit/>
          </a:bodyPr>
          <a:lstStyle/>
          <a:p>
            <a:pPr marL="240030" indent="-227330" algn="just">
              <a:lnSpc>
                <a:spcPct val="100000"/>
              </a:lnSpc>
              <a:spcBef>
                <a:spcPts val="95"/>
              </a:spcBef>
              <a:buFont typeface="Arial MT"/>
              <a:buChar char="•"/>
              <a:tabLst>
                <a:tab pos="239395" algn="l"/>
              </a:tabLst>
            </a:pPr>
            <a:r>
              <a:rPr sz="2800" spc="-35" dirty="0">
                <a:latin typeface="宋体"/>
                <a:cs typeface="宋体"/>
              </a:rPr>
              <a:t>案例分析</a:t>
            </a:r>
            <a:endParaRPr sz="2800">
              <a:latin typeface="宋体"/>
              <a:cs typeface="宋体"/>
            </a:endParaRPr>
          </a:p>
          <a:p>
            <a:pPr marL="697230" marR="5080" lvl="1" indent="-227330" algn="just">
              <a:lnSpc>
                <a:spcPct val="140000"/>
              </a:lnSpc>
              <a:spcBef>
                <a:spcPts val="555"/>
              </a:spcBef>
              <a:buFont typeface="Arial MT"/>
              <a:buChar char="•"/>
              <a:tabLst>
                <a:tab pos="698500" algn="l"/>
              </a:tabLst>
            </a:pPr>
            <a:r>
              <a:rPr sz="2400" dirty="0"/>
              <a:t>航空公司两年的客户乘机信息数据。客户营销实施的经验表面，公司收入的80%来自顶端的20%的客户。90%以上的收入来自现有客户，而大部分的营销预算经常被用在非现有客户上。客户金字塔中客户升级2%，意味着销售收入增加10%，利润增加50%。</a:t>
            </a:r>
            <a:endParaRPr sz="2400" dirty="0"/>
          </a:p>
          <a:p>
            <a:pPr marL="697230" marR="5080" lvl="1" indent="-227330" algn="just">
              <a:lnSpc>
                <a:spcPct val="140000"/>
              </a:lnSpc>
              <a:spcBef>
                <a:spcPts val="555"/>
              </a:spcBef>
              <a:buFont typeface="Arial MT"/>
              <a:buChar char="•"/>
              <a:tabLst>
                <a:tab pos="698500" algn="l"/>
              </a:tabLst>
            </a:pPr>
            <a:r>
              <a:rPr sz="2400" spc="-5" dirty="0">
                <a:latin typeface="宋体"/>
                <a:cs typeface="宋体"/>
              </a:rPr>
              <a:t>必须</a:t>
            </a:r>
            <a:r>
              <a:rPr sz="2400" spc="-5" dirty="0">
                <a:highlight>
                  <a:srgbClr val="FFFF00"/>
                </a:highlight>
                <a:latin typeface="宋体"/>
                <a:cs typeface="宋体"/>
              </a:rPr>
              <a:t>甄选出有价值的客户</a:t>
            </a:r>
            <a:r>
              <a:rPr sz="2400" spc="-5" dirty="0">
                <a:latin typeface="宋体"/>
                <a:cs typeface="宋体"/>
              </a:rPr>
              <a:t>，才能将精力集中在这些客户身上</a:t>
            </a:r>
            <a:endParaRPr sz="2400">
              <a:latin typeface="宋体"/>
              <a:cs typeface="宋体"/>
            </a:endParaRPr>
          </a:p>
          <a:p>
            <a:pPr marL="697230" marR="34925" lvl="1" indent="-227330" algn="just">
              <a:lnSpc>
                <a:spcPct val="140000"/>
              </a:lnSpc>
              <a:spcBef>
                <a:spcPts val="500"/>
              </a:spcBef>
              <a:buFont typeface="Arial MT"/>
              <a:buChar char="•"/>
              <a:tabLst>
                <a:tab pos="698500" algn="l"/>
              </a:tabLst>
            </a:pPr>
            <a:r>
              <a:rPr sz="2400" spc="-5" dirty="0">
                <a:solidFill>
                  <a:srgbClr val="FF0000"/>
                </a:solidFill>
                <a:latin typeface="宋体"/>
                <a:cs typeface="宋体"/>
              </a:rPr>
              <a:t>目标：以两年作为观察窗口，将航空公司会员信息作为分析对象，找出</a:t>
            </a:r>
            <a:r>
              <a:rPr sz="2400" spc="-5" dirty="0">
                <a:solidFill>
                  <a:srgbClr val="FF0000"/>
                </a:solidFill>
                <a:latin typeface="宋体"/>
                <a:cs typeface="宋体"/>
              </a:rPr>
              <a:t>	</a:t>
            </a:r>
            <a:r>
              <a:rPr sz="2400" spc="-10" dirty="0">
                <a:solidFill>
                  <a:srgbClr val="FF0000"/>
                </a:solidFill>
                <a:latin typeface="宋体"/>
                <a:cs typeface="宋体"/>
              </a:rPr>
              <a:t>高价值客户。</a:t>
            </a:r>
            <a:endParaRPr sz="2400">
              <a:latin typeface="宋体"/>
              <a:cs typeface="宋体"/>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5" name="object 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pic>
        <p:nvPicPr>
          <p:cNvPr id="4" name="object 4"/>
          <p:cNvPicPr/>
          <p:nvPr/>
        </p:nvPicPr>
        <p:blipFill>
          <a:blip r:embed="rId1" cstate="print"/>
          <a:stretch>
            <a:fillRect/>
          </a:stretch>
        </p:blipFill>
        <p:spPr>
          <a:xfrm>
            <a:off x="371856" y="868680"/>
            <a:ext cx="5931408" cy="5989320"/>
          </a:xfrm>
          <a:prstGeom prst="rect">
            <a:avLst/>
          </a:prstGeom>
        </p:spPr>
      </p:pic>
      <p:sp>
        <p:nvSpPr>
          <p:cNvPr id="5" name="object 5"/>
          <p:cNvSpPr txBox="1"/>
          <p:nvPr/>
        </p:nvSpPr>
        <p:spPr>
          <a:xfrm>
            <a:off x="6705599" y="1676273"/>
            <a:ext cx="5231765" cy="3860800"/>
          </a:xfrm>
          <a:prstGeom prst="rect">
            <a:avLst/>
          </a:prstGeom>
        </p:spPr>
        <p:txBody>
          <a:bodyPr vert="horz" wrap="square" lIns="0" tIns="12700" rIns="0" bIns="0" rtlCol="0">
            <a:spAutoFit/>
          </a:bodyPr>
          <a:lstStyle/>
          <a:p>
            <a:pPr marL="240030" marR="360680" indent="-227330" algn="just">
              <a:lnSpc>
                <a:spcPct val="140000"/>
              </a:lnSpc>
              <a:spcBef>
                <a:spcPts val="100"/>
              </a:spcBef>
              <a:buFont typeface="Arial MT"/>
              <a:buChar char="•"/>
              <a:tabLst>
                <a:tab pos="241300" algn="l"/>
              </a:tabLst>
            </a:pPr>
            <a:r>
              <a:rPr sz="2800" spc="-35" dirty="0">
                <a:latin typeface="宋体"/>
                <a:cs typeface="宋体"/>
              </a:rPr>
              <a:t>本案例的需求出发，这是一个</a:t>
            </a:r>
            <a:r>
              <a:rPr sz="2800" spc="-35" dirty="0">
                <a:latin typeface="宋体"/>
                <a:cs typeface="宋体"/>
              </a:rPr>
              <a:t>	</a:t>
            </a:r>
            <a:r>
              <a:rPr sz="2800" spc="-30" dirty="0">
                <a:latin typeface="宋体"/>
                <a:cs typeface="宋体"/>
              </a:rPr>
              <a:t>怎样的学习任务？（</a:t>
            </a:r>
            <a:r>
              <a:rPr sz="2800" spc="-35" dirty="0">
                <a:latin typeface="宋体"/>
                <a:cs typeface="宋体"/>
              </a:rPr>
              <a:t>有监督？	无监督？）</a:t>
            </a:r>
            <a:endParaRPr sz="2800">
              <a:latin typeface="宋体"/>
              <a:cs typeface="宋体"/>
            </a:endParaRPr>
          </a:p>
          <a:p>
            <a:pPr marL="240030" indent="-227330" algn="just">
              <a:lnSpc>
                <a:spcPct val="100000"/>
              </a:lnSpc>
              <a:spcBef>
                <a:spcPts val="2340"/>
              </a:spcBef>
              <a:buFont typeface="Arial MT"/>
              <a:buChar char="•"/>
              <a:tabLst>
                <a:tab pos="239395" algn="l"/>
              </a:tabLst>
            </a:pPr>
            <a:r>
              <a:rPr sz="2800" spc="-35" dirty="0">
                <a:latin typeface="宋体"/>
                <a:cs typeface="宋体"/>
              </a:rPr>
              <a:t>采样怎样的算法？</a:t>
            </a:r>
            <a:endParaRPr sz="2800">
              <a:latin typeface="宋体"/>
              <a:cs typeface="宋体"/>
            </a:endParaRPr>
          </a:p>
          <a:p>
            <a:pPr marL="240030" marR="5080" indent="-227330" algn="just">
              <a:lnSpc>
                <a:spcPct val="140000"/>
              </a:lnSpc>
              <a:spcBef>
                <a:spcPts val="1000"/>
              </a:spcBef>
              <a:buFont typeface="Arial MT"/>
              <a:buChar char="•"/>
              <a:tabLst>
                <a:tab pos="241300" algn="l"/>
              </a:tabLst>
            </a:pPr>
            <a:r>
              <a:rPr sz="2800" spc="-35" dirty="0">
                <a:latin typeface="宋体"/>
                <a:cs typeface="宋体"/>
              </a:rPr>
              <a:t>如果要做监督学习，可以训练</a:t>
            </a:r>
            <a:r>
              <a:rPr sz="2800" spc="-50" dirty="0">
                <a:latin typeface="宋体"/>
                <a:cs typeface="宋体"/>
              </a:rPr>
              <a:t> </a:t>
            </a:r>
            <a:r>
              <a:rPr sz="2800" spc="-50" dirty="0">
                <a:latin typeface="宋体"/>
                <a:cs typeface="宋体"/>
              </a:rPr>
              <a:t>	</a:t>
            </a:r>
            <a:r>
              <a:rPr sz="2800" spc="-35" dirty="0">
                <a:latin typeface="宋体"/>
                <a:cs typeface="宋体"/>
              </a:rPr>
              <a:t>怎样的模型？预测内容是什么？</a:t>
            </a:r>
            <a:endParaRPr sz="2800">
              <a:latin typeface="宋体"/>
              <a:cs typeface="宋体"/>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5055108" y="286511"/>
            <a:ext cx="6559296" cy="6268212"/>
          </a:xfrm>
          <a:prstGeom prst="rect">
            <a:avLst/>
          </a:prstGeom>
        </p:spPr>
      </p:pic>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任务模式</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03</a:t>
            </a:r>
            <a:endParaRPr sz="3200">
              <a:latin typeface="Arial MT"/>
              <a:cs typeface="Arial MT"/>
            </a:endParaRPr>
          </a:p>
        </p:txBody>
      </p:sp>
      <p:sp>
        <p:nvSpPr>
          <p:cNvPr id="5" name="object 5"/>
          <p:cNvSpPr txBox="1"/>
          <p:nvPr/>
        </p:nvSpPr>
        <p:spPr>
          <a:xfrm>
            <a:off x="567690" y="1205230"/>
            <a:ext cx="2742565" cy="451484"/>
          </a:xfrm>
          <a:prstGeom prst="rect">
            <a:avLst/>
          </a:prstGeom>
        </p:spPr>
        <p:txBody>
          <a:bodyPr vert="horz" wrap="square" lIns="0" tIns="12065" rIns="0" bIns="0" rtlCol="0">
            <a:spAutoFit/>
          </a:bodyPr>
          <a:lstStyle/>
          <a:p>
            <a:pPr marL="240030" indent="-227330">
              <a:lnSpc>
                <a:spcPct val="100000"/>
              </a:lnSpc>
              <a:spcBef>
                <a:spcPts val="95"/>
              </a:spcBef>
              <a:buFont typeface="Arial MT"/>
              <a:buChar char="•"/>
              <a:tabLst>
                <a:tab pos="239395" algn="l"/>
              </a:tabLst>
            </a:pPr>
            <a:r>
              <a:rPr sz="2800" spc="-35" dirty="0">
                <a:latin typeface="宋体"/>
                <a:cs typeface="宋体"/>
              </a:rPr>
              <a:t>采用无监督学习</a:t>
            </a:r>
            <a:endParaRPr sz="2800">
              <a:latin typeface="宋体"/>
              <a:cs typeface="宋体"/>
            </a:endParaRPr>
          </a:p>
        </p:txBody>
      </p:sp>
      <p:sp>
        <p:nvSpPr>
          <p:cNvPr id="6" name="object 6"/>
          <p:cNvSpPr txBox="1"/>
          <p:nvPr/>
        </p:nvSpPr>
        <p:spPr>
          <a:xfrm>
            <a:off x="567690" y="1758188"/>
            <a:ext cx="4164965" cy="4488180"/>
          </a:xfrm>
          <a:prstGeom prst="rect">
            <a:avLst/>
          </a:prstGeom>
        </p:spPr>
        <p:txBody>
          <a:bodyPr vert="horz" wrap="square" lIns="0" tIns="12700" rIns="0" bIns="0" rtlCol="0">
            <a:spAutoFit/>
          </a:bodyPr>
          <a:lstStyle/>
          <a:p>
            <a:pPr marL="240030" marR="291465" indent="-227330">
              <a:lnSpc>
                <a:spcPct val="140000"/>
              </a:lnSpc>
              <a:spcBef>
                <a:spcPts val="100"/>
              </a:spcBef>
              <a:buFont typeface="Arial MT"/>
              <a:buChar char="•"/>
              <a:tabLst>
                <a:tab pos="241300" algn="l"/>
              </a:tabLst>
            </a:pPr>
            <a:r>
              <a:rPr sz="2800" spc="-30" dirty="0">
                <a:latin typeface="宋体"/>
                <a:cs typeface="宋体"/>
              </a:rPr>
              <a:t>采用聚类算法（</a:t>
            </a:r>
            <a:r>
              <a:rPr sz="2800" spc="-50" dirty="0">
                <a:latin typeface="宋体"/>
                <a:cs typeface="宋体"/>
              </a:rPr>
              <a:t>如 </a:t>
            </a:r>
            <a:r>
              <a:rPr sz="2800" spc="-50" dirty="0">
                <a:latin typeface="宋体"/>
                <a:cs typeface="宋体"/>
              </a:rPr>
              <a:t>	</a:t>
            </a:r>
            <a:r>
              <a:rPr sz="2800" spc="-25" dirty="0">
                <a:latin typeface="Calibri"/>
                <a:cs typeface="Calibri"/>
              </a:rPr>
              <a:t>Kmeans</a:t>
            </a:r>
            <a:r>
              <a:rPr sz="2800" spc="-25" dirty="0">
                <a:latin typeface="宋体"/>
                <a:cs typeface="宋体"/>
              </a:rPr>
              <a:t>）</a:t>
            </a:r>
            <a:r>
              <a:rPr sz="2800" spc="-35" dirty="0">
                <a:latin typeface="宋体"/>
                <a:cs typeface="宋体"/>
              </a:rPr>
              <a:t>将客户聚集为</a:t>
            </a:r>
            <a:r>
              <a:rPr sz="2800" spc="-20" dirty="0">
                <a:latin typeface="Calibri"/>
                <a:cs typeface="Calibri"/>
              </a:rPr>
              <a:t>5</a:t>
            </a:r>
            <a:r>
              <a:rPr sz="2800" spc="-40" dirty="0">
                <a:latin typeface="宋体"/>
                <a:cs typeface="宋体"/>
              </a:rPr>
              <a:t>类。</a:t>
            </a:r>
            <a:endParaRPr sz="2800">
              <a:latin typeface="宋体"/>
              <a:cs typeface="宋体"/>
            </a:endParaRPr>
          </a:p>
          <a:p>
            <a:pPr marL="240030" marR="5080" indent="-227330">
              <a:lnSpc>
                <a:spcPct val="140000"/>
              </a:lnSpc>
              <a:spcBef>
                <a:spcPts val="1000"/>
              </a:spcBef>
              <a:buFont typeface="Arial MT"/>
              <a:buChar char="•"/>
              <a:tabLst>
                <a:tab pos="241300" algn="l"/>
              </a:tabLst>
            </a:pPr>
            <a:r>
              <a:rPr sz="2800" spc="-35" dirty="0">
                <a:latin typeface="宋体"/>
                <a:cs typeface="宋体"/>
              </a:rPr>
              <a:t>请分析每一类客户群体</a:t>
            </a:r>
            <a:r>
              <a:rPr sz="2800" spc="-50" dirty="0">
                <a:latin typeface="宋体"/>
                <a:cs typeface="宋体"/>
              </a:rPr>
              <a:t> </a:t>
            </a:r>
            <a:r>
              <a:rPr sz="2800" spc="-35" dirty="0">
                <a:latin typeface="宋体"/>
                <a:cs typeface="宋体"/>
              </a:rPr>
              <a:t>的特征。哪些是高价值，</a:t>
            </a:r>
            <a:r>
              <a:rPr sz="2800" spc="-35" dirty="0">
                <a:latin typeface="宋体"/>
                <a:cs typeface="宋体"/>
                <a:sym typeface="+mn-ea"/>
              </a:rPr>
              <a:t>哪些是低价值客户？</a:t>
            </a:r>
            <a:endParaRPr sz="2800">
              <a:latin typeface="宋体"/>
              <a:cs typeface="宋体"/>
            </a:endParaRPr>
          </a:p>
          <a:p>
            <a:pPr marL="240030" marR="5080" indent="-227330">
              <a:lnSpc>
                <a:spcPct val="140000"/>
              </a:lnSpc>
              <a:spcBef>
                <a:spcPts val="1000"/>
              </a:spcBef>
              <a:buFont typeface="Arial MT"/>
              <a:buChar char="•"/>
              <a:tabLst>
                <a:tab pos="241300" algn="l"/>
              </a:tabLst>
            </a:pPr>
            <a:endParaRPr sz="2800">
              <a:latin typeface="宋体"/>
              <a:cs typeface="宋体"/>
            </a:endParaRPr>
          </a:p>
        </p:txBody>
      </p:sp>
      <p:sp>
        <p:nvSpPr>
          <p:cNvPr id="8" name="object 8"/>
          <p:cNvSpPr txBox="1"/>
          <p:nvPr/>
        </p:nvSpPr>
        <p:spPr>
          <a:xfrm>
            <a:off x="4545329" y="4941570"/>
            <a:ext cx="939800" cy="391160"/>
          </a:xfrm>
          <a:prstGeom prst="rect">
            <a:avLst/>
          </a:prstGeom>
        </p:spPr>
        <p:txBody>
          <a:bodyPr vert="horz" wrap="square" lIns="0" tIns="12700" rIns="0" bIns="0" rtlCol="0">
            <a:spAutoFit/>
          </a:bodyPr>
          <a:lstStyle/>
          <a:p>
            <a:pPr marL="12700">
              <a:lnSpc>
                <a:spcPct val="100000"/>
              </a:lnSpc>
              <a:spcBef>
                <a:spcPts val="100"/>
              </a:spcBef>
            </a:pPr>
            <a:r>
              <a:rPr sz="2400" b="1" spc="-20" dirty="0">
                <a:solidFill>
                  <a:srgbClr val="FF0000"/>
                </a:solidFill>
                <a:latin typeface="微软雅黑"/>
                <a:cs typeface="微软雅黑"/>
              </a:rPr>
              <a:t>总里程</a:t>
            </a:r>
            <a:endParaRPr sz="2400">
              <a:latin typeface="微软雅黑"/>
              <a:cs typeface="微软雅黑"/>
            </a:endParaRPr>
          </a:p>
        </p:txBody>
      </p:sp>
      <p:sp>
        <p:nvSpPr>
          <p:cNvPr id="9" name="object 9"/>
          <p:cNvSpPr txBox="1"/>
          <p:nvPr/>
        </p:nvSpPr>
        <p:spPr>
          <a:xfrm>
            <a:off x="5133340" y="1289050"/>
            <a:ext cx="63500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0000"/>
                </a:solidFill>
                <a:latin typeface="微软雅黑"/>
                <a:cs typeface="微软雅黑"/>
              </a:rPr>
              <a:t>次数</a:t>
            </a:r>
            <a:endParaRPr sz="2400">
              <a:latin typeface="微软雅黑"/>
              <a:cs typeface="微软雅黑"/>
            </a:endParaRPr>
          </a:p>
        </p:txBody>
      </p:sp>
      <p:sp>
        <p:nvSpPr>
          <p:cNvPr id="10" name="object 10"/>
          <p:cNvSpPr txBox="1"/>
          <p:nvPr/>
        </p:nvSpPr>
        <p:spPr>
          <a:xfrm>
            <a:off x="8322944" y="6186170"/>
            <a:ext cx="63500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0000"/>
                </a:solidFill>
                <a:latin typeface="微软雅黑"/>
                <a:cs typeface="微软雅黑"/>
              </a:rPr>
              <a:t>折扣</a:t>
            </a:r>
            <a:endParaRPr sz="2400">
              <a:latin typeface="微软雅黑"/>
              <a:cs typeface="微软雅黑"/>
            </a:endParaRPr>
          </a:p>
        </p:txBody>
      </p:sp>
      <p:sp>
        <p:nvSpPr>
          <p:cNvPr id="11" name="object 11"/>
          <p:cNvSpPr txBox="1"/>
          <p:nvPr/>
        </p:nvSpPr>
        <p:spPr>
          <a:xfrm>
            <a:off x="11095355" y="2994025"/>
            <a:ext cx="635000" cy="756920"/>
          </a:xfrm>
          <a:prstGeom prst="rect">
            <a:avLst/>
          </a:prstGeom>
        </p:spPr>
        <p:txBody>
          <a:bodyPr vert="horz" wrap="square" lIns="0" tIns="12700" rIns="0" bIns="0" rtlCol="0">
            <a:spAutoFit/>
          </a:bodyPr>
          <a:lstStyle/>
          <a:p>
            <a:pPr marL="12700" marR="5080">
              <a:lnSpc>
                <a:spcPct val="100000"/>
              </a:lnSpc>
              <a:spcBef>
                <a:spcPts val="100"/>
              </a:spcBef>
            </a:pPr>
            <a:r>
              <a:rPr sz="2400" b="1" spc="-25" dirty="0">
                <a:solidFill>
                  <a:srgbClr val="FF0000"/>
                </a:solidFill>
                <a:latin typeface="微软雅黑"/>
                <a:cs typeface="微软雅黑"/>
              </a:rPr>
              <a:t>入会时长</a:t>
            </a:r>
            <a:endParaRPr sz="2400">
              <a:latin typeface="微软雅黑"/>
              <a:cs typeface="微软雅黑"/>
            </a:endParaRPr>
          </a:p>
        </p:txBody>
      </p:sp>
      <p:sp>
        <p:nvSpPr>
          <p:cNvPr id="12" name="object 12"/>
          <p:cNvSpPr txBox="1"/>
          <p:nvPr/>
        </p:nvSpPr>
        <p:spPr>
          <a:xfrm>
            <a:off x="9293859" y="311150"/>
            <a:ext cx="939800" cy="756920"/>
          </a:xfrm>
          <a:prstGeom prst="rect">
            <a:avLst/>
          </a:prstGeom>
        </p:spPr>
        <p:txBody>
          <a:bodyPr vert="horz" wrap="square" lIns="0" tIns="12700" rIns="0" bIns="0" rtlCol="0">
            <a:spAutoFit/>
          </a:bodyPr>
          <a:lstStyle/>
          <a:p>
            <a:pPr marL="12700" marR="5080">
              <a:lnSpc>
                <a:spcPct val="100000"/>
              </a:lnSpc>
              <a:spcBef>
                <a:spcPts val="100"/>
              </a:spcBef>
            </a:pPr>
            <a:r>
              <a:rPr sz="2400" b="1" spc="-20" dirty="0">
                <a:solidFill>
                  <a:srgbClr val="FF0000"/>
                </a:solidFill>
                <a:latin typeface="微软雅黑"/>
                <a:cs typeface="微软雅黑"/>
              </a:rPr>
              <a:t>最近乘机间隔</a:t>
            </a:r>
            <a:endParaRPr sz="2400">
              <a:latin typeface="微软雅黑"/>
              <a:cs typeface="微软雅黑"/>
            </a:endParaRPr>
          </a:p>
        </p:txBody>
      </p:sp>
      <p:pic>
        <p:nvPicPr>
          <p:cNvPr id="13" name="图片 12" descr="5fc63453027a38b42b0852ab366de728"/>
          <p:cNvPicPr>
            <a:picLocks noChangeAspect="1"/>
          </p:cNvPicPr>
          <p:nvPr/>
        </p:nvPicPr>
        <p:blipFill>
          <a:blip r:embed="rId2"/>
          <a:stretch>
            <a:fillRect/>
          </a:stretch>
        </p:blipFill>
        <p:spPr>
          <a:xfrm>
            <a:off x="9753600" y="6324600"/>
            <a:ext cx="1773555" cy="4381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2464435" cy="514350"/>
          </a:xfrm>
          <a:prstGeom prst="rect">
            <a:avLst/>
          </a:prstGeom>
        </p:spPr>
        <p:txBody>
          <a:bodyPr vert="horz" wrap="square" lIns="0" tIns="13335" rIns="0" bIns="0" rtlCol="0">
            <a:spAutoFit/>
          </a:bodyPr>
          <a:lstStyle/>
          <a:p>
            <a:pPr marL="12700">
              <a:lnSpc>
                <a:spcPct val="100000"/>
              </a:lnSpc>
              <a:spcBef>
                <a:spcPts val="105"/>
              </a:spcBef>
            </a:pPr>
            <a:r>
              <a:rPr spc="-20" dirty="0"/>
              <a:t>模型训练过程</a:t>
            </a:r>
            <a:endParaRPr spc="-20"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04</a:t>
            </a:r>
            <a:endParaRPr sz="3200">
              <a:latin typeface="Arial MT"/>
              <a:cs typeface="Arial MT"/>
            </a:endParaRPr>
          </a:p>
        </p:txBody>
      </p:sp>
      <p:pic>
        <p:nvPicPr>
          <p:cNvPr id="4" name="object 4"/>
          <p:cNvPicPr/>
          <p:nvPr/>
        </p:nvPicPr>
        <p:blipFill>
          <a:blip r:embed="rId1" cstate="print"/>
          <a:stretch>
            <a:fillRect/>
          </a:stretch>
        </p:blipFill>
        <p:spPr>
          <a:xfrm>
            <a:off x="5827776" y="963167"/>
            <a:ext cx="6301739" cy="5599176"/>
          </a:xfrm>
          <a:prstGeom prst="rect">
            <a:avLst/>
          </a:prstGeom>
        </p:spPr>
      </p:pic>
      <p:sp>
        <p:nvSpPr>
          <p:cNvPr id="5" name="object 5"/>
          <p:cNvSpPr txBox="1">
            <a:spLocks noGrp="1"/>
          </p:cNvSpPr>
          <p:nvPr>
            <p:ph type="body" idx="1"/>
          </p:nvPr>
        </p:nvSpPr>
        <p:spPr>
          <a:prstGeom prst="rect">
            <a:avLst/>
          </a:prstGeom>
        </p:spPr>
        <p:txBody>
          <a:bodyPr vert="horz" wrap="square" lIns="0" tIns="232410" rIns="0" bIns="0" rtlCol="0">
            <a:spAutoFit/>
          </a:bodyPr>
          <a:lstStyle/>
          <a:p>
            <a:pPr marL="12700">
              <a:lnSpc>
                <a:spcPct val="100000"/>
              </a:lnSpc>
              <a:spcBef>
                <a:spcPts val="1830"/>
              </a:spcBef>
            </a:pPr>
            <a:r>
              <a:rPr spc="-35" dirty="0"/>
              <a:t>监督学习的模型训练过程：</a:t>
            </a:r>
            <a:endParaRPr spc="-35" dirty="0"/>
          </a:p>
          <a:p>
            <a:pPr marL="354965" indent="-342265">
              <a:lnSpc>
                <a:spcPct val="100000"/>
              </a:lnSpc>
              <a:spcBef>
                <a:spcPts val="1490"/>
              </a:spcBef>
              <a:buFont typeface="Arial MT"/>
              <a:buChar char="•"/>
              <a:tabLst>
                <a:tab pos="354965" algn="l"/>
              </a:tabLst>
            </a:pPr>
            <a:r>
              <a:rPr sz="2400" spc="-15" dirty="0"/>
              <a:t>数据准备</a:t>
            </a:r>
            <a:endParaRPr sz="2400"/>
          </a:p>
          <a:p>
            <a:pPr marL="354965" indent="-342265">
              <a:lnSpc>
                <a:spcPct val="100000"/>
              </a:lnSpc>
              <a:spcBef>
                <a:spcPts val="1440"/>
              </a:spcBef>
              <a:buFont typeface="Arial MT"/>
              <a:buChar char="•"/>
              <a:tabLst>
                <a:tab pos="354965" algn="l"/>
              </a:tabLst>
            </a:pPr>
            <a:r>
              <a:rPr sz="2400" spc="-10" dirty="0"/>
              <a:t>划分训练集和测试集 ①</a:t>
            </a:r>
            <a:endParaRPr sz="2400"/>
          </a:p>
          <a:p>
            <a:pPr marL="354965" indent="-342265">
              <a:lnSpc>
                <a:spcPct val="100000"/>
              </a:lnSpc>
              <a:spcBef>
                <a:spcPts val="1440"/>
              </a:spcBef>
              <a:buFont typeface="Arial MT"/>
              <a:buChar char="•"/>
              <a:tabLst>
                <a:tab pos="354965" algn="l"/>
              </a:tabLst>
            </a:pPr>
            <a:r>
              <a:rPr sz="2400" dirty="0"/>
              <a:t>使用</a:t>
            </a:r>
            <a:r>
              <a:rPr sz="2400" spc="-25" dirty="0"/>
              <a:t>K</a:t>
            </a:r>
            <a:r>
              <a:rPr sz="2400" spc="-5" dirty="0"/>
              <a:t>折交叉验证评估机器学习算法 ②</a:t>
            </a:r>
            <a:endParaRPr sz="2400"/>
          </a:p>
          <a:p>
            <a:pPr marL="355600" marR="5080" indent="-342900">
              <a:lnSpc>
                <a:spcPct val="150000"/>
              </a:lnSpc>
              <a:buFont typeface="Arial MT"/>
              <a:buChar char="•"/>
              <a:tabLst>
                <a:tab pos="355600" algn="l"/>
              </a:tabLst>
            </a:pPr>
            <a:r>
              <a:rPr sz="2400" spc="-5" dirty="0"/>
              <a:t>使用整个训练集在性能最佳的算法上训</a:t>
            </a:r>
            <a:r>
              <a:rPr sz="2400" spc="-15" dirty="0"/>
              <a:t>练模型 ③</a:t>
            </a:r>
            <a:endParaRPr sz="2400"/>
          </a:p>
          <a:p>
            <a:pPr marL="355600" marR="5080" indent="-342900">
              <a:lnSpc>
                <a:spcPct val="150000"/>
              </a:lnSpc>
              <a:buFont typeface="Arial MT"/>
              <a:buChar char="•"/>
              <a:tabLst>
                <a:tab pos="355600" algn="l"/>
              </a:tabLst>
            </a:pPr>
            <a:r>
              <a:rPr sz="2400" spc="-5" dirty="0"/>
              <a:t>用测试数据对该模型进行测试和评估，</a:t>
            </a:r>
            <a:r>
              <a:rPr sz="2400" spc="-10" dirty="0"/>
              <a:t>评价模型对新数据的泛化能力 ④</a:t>
            </a:r>
            <a:endParaRPr sz="2400"/>
          </a:p>
        </p:txBody>
      </p:sp>
      <p:sp>
        <p:nvSpPr>
          <p:cNvPr id="6" name="object 6"/>
          <p:cNvSpPr txBox="1"/>
          <p:nvPr/>
        </p:nvSpPr>
        <p:spPr>
          <a:xfrm>
            <a:off x="7928673" y="2395931"/>
            <a:ext cx="315595" cy="325755"/>
          </a:xfrm>
          <a:prstGeom prst="rect">
            <a:avLst/>
          </a:prstGeom>
          <a:solidFill>
            <a:srgbClr val="FFFF00"/>
          </a:solidFill>
        </p:spPr>
        <p:txBody>
          <a:bodyPr vert="horz" wrap="square" lIns="0" tIns="0" rIns="0" bIns="0" rtlCol="0">
            <a:spAutoFit/>
          </a:bodyPr>
          <a:lstStyle/>
          <a:p>
            <a:pPr marL="9525">
              <a:lnSpc>
                <a:spcPts val="2565"/>
              </a:lnSpc>
            </a:pPr>
            <a:r>
              <a:rPr sz="2400" spc="-50" dirty="0">
                <a:latin typeface="宋体"/>
                <a:cs typeface="宋体"/>
              </a:rPr>
              <a:t>①</a:t>
            </a:r>
            <a:endParaRPr sz="2400">
              <a:latin typeface="宋体"/>
              <a:cs typeface="宋体"/>
            </a:endParaRPr>
          </a:p>
        </p:txBody>
      </p:sp>
      <p:sp>
        <p:nvSpPr>
          <p:cNvPr id="7" name="object 7"/>
          <p:cNvSpPr txBox="1"/>
          <p:nvPr/>
        </p:nvSpPr>
        <p:spPr>
          <a:xfrm>
            <a:off x="8936913" y="1401597"/>
            <a:ext cx="315595" cy="325755"/>
          </a:xfrm>
          <a:prstGeom prst="rect">
            <a:avLst/>
          </a:prstGeom>
          <a:solidFill>
            <a:srgbClr val="FFFF00"/>
          </a:solidFill>
        </p:spPr>
        <p:txBody>
          <a:bodyPr vert="horz" wrap="square" lIns="0" tIns="0" rIns="0" bIns="0" rtlCol="0">
            <a:spAutoFit/>
          </a:bodyPr>
          <a:lstStyle/>
          <a:p>
            <a:pPr marL="9525">
              <a:lnSpc>
                <a:spcPts val="2565"/>
              </a:lnSpc>
            </a:pPr>
            <a:r>
              <a:rPr sz="2400" spc="-50" dirty="0">
                <a:latin typeface="宋体"/>
                <a:cs typeface="宋体"/>
              </a:rPr>
              <a:t>①</a:t>
            </a:r>
            <a:endParaRPr sz="2400">
              <a:latin typeface="宋体"/>
              <a:cs typeface="宋体"/>
            </a:endParaRPr>
          </a:p>
        </p:txBody>
      </p:sp>
      <p:sp>
        <p:nvSpPr>
          <p:cNvPr id="8" name="object 8"/>
          <p:cNvSpPr txBox="1"/>
          <p:nvPr/>
        </p:nvSpPr>
        <p:spPr>
          <a:xfrm>
            <a:off x="6918400" y="4839157"/>
            <a:ext cx="315595" cy="325755"/>
          </a:xfrm>
          <a:prstGeom prst="rect">
            <a:avLst/>
          </a:prstGeom>
          <a:solidFill>
            <a:srgbClr val="FFFF00"/>
          </a:solidFill>
        </p:spPr>
        <p:txBody>
          <a:bodyPr vert="horz" wrap="square" lIns="0" tIns="0" rIns="0" bIns="0" rtlCol="0">
            <a:spAutoFit/>
          </a:bodyPr>
          <a:lstStyle/>
          <a:p>
            <a:pPr marL="9525">
              <a:lnSpc>
                <a:spcPts val="2565"/>
              </a:lnSpc>
            </a:pPr>
            <a:r>
              <a:rPr sz="2400" spc="-50" dirty="0">
                <a:latin typeface="宋体"/>
                <a:cs typeface="宋体"/>
              </a:rPr>
              <a:t>②</a:t>
            </a:r>
            <a:endParaRPr sz="2400">
              <a:latin typeface="宋体"/>
              <a:cs typeface="宋体"/>
            </a:endParaRPr>
          </a:p>
        </p:txBody>
      </p:sp>
      <p:sp>
        <p:nvSpPr>
          <p:cNvPr id="9" name="object 9"/>
          <p:cNvSpPr txBox="1"/>
          <p:nvPr/>
        </p:nvSpPr>
        <p:spPr>
          <a:xfrm>
            <a:off x="9644888" y="4162805"/>
            <a:ext cx="315595" cy="325755"/>
          </a:xfrm>
          <a:prstGeom prst="rect">
            <a:avLst/>
          </a:prstGeom>
          <a:solidFill>
            <a:srgbClr val="FFFF00"/>
          </a:solidFill>
        </p:spPr>
        <p:txBody>
          <a:bodyPr vert="horz" wrap="square" lIns="0" tIns="0" rIns="0" bIns="0" rtlCol="0">
            <a:spAutoFit/>
          </a:bodyPr>
          <a:lstStyle/>
          <a:p>
            <a:pPr marL="9525">
              <a:lnSpc>
                <a:spcPts val="2565"/>
              </a:lnSpc>
            </a:pPr>
            <a:r>
              <a:rPr sz="2400" spc="-50" dirty="0">
                <a:latin typeface="宋体"/>
                <a:cs typeface="宋体"/>
              </a:rPr>
              <a:t>③</a:t>
            </a:r>
            <a:endParaRPr sz="2400">
              <a:latin typeface="宋体"/>
              <a:cs typeface="宋体"/>
            </a:endParaRPr>
          </a:p>
        </p:txBody>
      </p:sp>
      <p:sp>
        <p:nvSpPr>
          <p:cNvPr id="10" name="object 10"/>
          <p:cNvSpPr txBox="1"/>
          <p:nvPr/>
        </p:nvSpPr>
        <p:spPr>
          <a:xfrm>
            <a:off x="10624401" y="2602687"/>
            <a:ext cx="315595" cy="325755"/>
          </a:xfrm>
          <a:prstGeom prst="rect">
            <a:avLst/>
          </a:prstGeom>
          <a:solidFill>
            <a:srgbClr val="FFFF00"/>
          </a:solidFill>
        </p:spPr>
        <p:txBody>
          <a:bodyPr vert="horz" wrap="square" lIns="0" tIns="0" rIns="0" bIns="0" rtlCol="0">
            <a:spAutoFit/>
          </a:bodyPr>
          <a:lstStyle/>
          <a:p>
            <a:pPr marL="9525">
              <a:lnSpc>
                <a:spcPts val="2565"/>
              </a:lnSpc>
            </a:pPr>
            <a:r>
              <a:rPr sz="2400" spc="-50" dirty="0">
                <a:latin typeface="宋体"/>
                <a:cs typeface="宋体"/>
              </a:rPr>
              <a:t>④</a:t>
            </a:r>
            <a:endParaRPr sz="2400">
              <a:latin typeface="宋体"/>
              <a:cs typeface="宋体"/>
            </a:endParaRPr>
          </a:p>
        </p:txBody>
      </p:sp>
      <p:sp>
        <p:nvSpPr>
          <p:cNvPr id="11" name="object 11"/>
          <p:cNvSpPr txBox="1"/>
          <p:nvPr/>
        </p:nvSpPr>
        <p:spPr>
          <a:xfrm>
            <a:off x="10959680" y="3357524"/>
            <a:ext cx="315595" cy="325755"/>
          </a:xfrm>
          <a:prstGeom prst="rect">
            <a:avLst/>
          </a:prstGeom>
          <a:solidFill>
            <a:srgbClr val="FFFF00"/>
          </a:solidFill>
        </p:spPr>
        <p:txBody>
          <a:bodyPr vert="horz" wrap="square" lIns="0" tIns="0" rIns="0" bIns="0" rtlCol="0">
            <a:spAutoFit/>
          </a:bodyPr>
          <a:lstStyle/>
          <a:p>
            <a:pPr marL="9525">
              <a:lnSpc>
                <a:spcPts val="2565"/>
              </a:lnSpc>
            </a:pPr>
            <a:r>
              <a:rPr sz="2400" spc="-50" dirty="0">
                <a:latin typeface="宋体"/>
                <a:cs typeface="宋体"/>
              </a:rPr>
              <a:t>④</a:t>
            </a:r>
            <a:endParaRPr sz="2400">
              <a:latin typeface="宋体"/>
              <a:cs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2058035" cy="514350"/>
          </a:xfrm>
          <a:prstGeom prst="rect">
            <a:avLst/>
          </a:prstGeom>
        </p:spPr>
        <p:txBody>
          <a:bodyPr vert="horz" wrap="square" lIns="0" tIns="13335" rIns="0" bIns="0" rtlCol="0">
            <a:spAutoFit/>
          </a:bodyPr>
          <a:lstStyle/>
          <a:p>
            <a:pPr marL="12700">
              <a:lnSpc>
                <a:spcPct val="100000"/>
              </a:lnSpc>
              <a:spcBef>
                <a:spcPts val="105"/>
              </a:spcBef>
            </a:pPr>
            <a:r>
              <a:rPr spc="-20" dirty="0"/>
              <a:t>数据集切分</a:t>
            </a:r>
            <a:endParaRPr spc="-20"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05</a:t>
            </a:r>
            <a:endParaRPr sz="3200">
              <a:latin typeface="Arial MT"/>
              <a:cs typeface="Arial MT"/>
            </a:endParaRPr>
          </a:p>
        </p:txBody>
      </p:sp>
      <p:sp>
        <p:nvSpPr>
          <p:cNvPr id="4" name="object 4"/>
          <p:cNvSpPr txBox="1"/>
          <p:nvPr/>
        </p:nvSpPr>
        <p:spPr>
          <a:xfrm>
            <a:off x="78739" y="1013460"/>
            <a:ext cx="11499850" cy="2219960"/>
          </a:xfrm>
          <a:prstGeom prst="rect">
            <a:avLst/>
          </a:prstGeom>
        </p:spPr>
        <p:txBody>
          <a:bodyPr vert="horz" wrap="square" lIns="0" tIns="12700" rIns="0" bIns="0" rtlCol="0">
            <a:spAutoFit/>
          </a:bodyPr>
          <a:lstStyle/>
          <a:p>
            <a:pPr marL="467360" marR="311150" indent="-454660" algn="just">
              <a:lnSpc>
                <a:spcPct val="150000"/>
              </a:lnSpc>
              <a:spcBef>
                <a:spcPts val="100"/>
              </a:spcBef>
              <a:buFont typeface="Arial MT"/>
              <a:buChar char="•"/>
              <a:tabLst>
                <a:tab pos="469900" algn="l"/>
              </a:tabLst>
            </a:pPr>
            <a:r>
              <a:rPr sz="2400" spc="-5" dirty="0">
                <a:latin typeface="宋体"/>
                <a:cs typeface="宋体"/>
              </a:rPr>
              <a:t>机器学习与人类学习的过程很相似，不同的是，机器学习过程，并没有一位老师	对其传授掌握知识的方法。而是通过大量的已经结果的样本，自行寻找规律，建	立模型。当一个机器学习完成的时候，如何考察学习成果呢？</a:t>
            </a:r>
            <a:endParaRPr sz="2400">
              <a:latin typeface="宋体"/>
              <a:cs typeface="宋体"/>
            </a:endParaRPr>
          </a:p>
          <a:p>
            <a:pPr marL="467360" indent="-454660" algn="just">
              <a:lnSpc>
                <a:spcPct val="100000"/>
              </a:lnSpc>
              <a:spcBef>
                <a:spcPts val="1440"/>
              </a:spcBef>
              <a:buFont typeface="Arial MT"/>
              <a:buChar char="•"/>
              <a:tabLst>
                <a:tab pos="466725" algn="l"/>
              </a:tabLst>
            </a:pPr>
            <a:r>
              <a:rPr sz="2400" dirty="0">
                <a:latin typeface="宋体"/>
                <a:cs typeface="宋体"/>
              </a:rPr>
              <a:t>从已知案例中抽取一部分形成考题（测试集），剩下的部分作为练习题（训练集</a:t>
            </a:r>
            <a:r>
              <a:rPr sz="2400" spc="-50" dirty="0">
                <a:latin typeface="宋体"/>
                <a:cs typeface="宋体"/>
              </a:rPr>
              <a:t>）</a:t>
            </a:r>
            <a:endParaRPr sz="2400">
              <a:latin typeface="宋体"/>
              <a:cs typeface="宋体"/>
            </a:endParaRPr>
          </a:p>
        </p:txBody>
      </p:sp>
      <p:grpSp>
        <p:nvGrpSpPr>
          <p:cNvPr id="16" name="组合 15"/>
          <p:cNvGrpSpPr/>
          <p:nvPr/>
        </p:nvGrpSpPr>
        <p:grpSpPr>
          <a:xfrm>
            <a:off x="2493010" y="3630295"/>
            <a:ext cx="2540000" cy="2657475"/>
            <a:chOff x="1936" y="5743"/>
            <a:chExt cx="4000" cy="4185"/>
          </a:xfrm>
        </p:grpSpPr>
        <p:pic>
          <p:nvPicPr>
            <p:cNvPr id="5" name="object 5"/>
            <p:cNvPicPr/>
            <p:nvPr/>
          </p:nvPicPr>
          <p:blipFill>
            <a:blip r:embed="rId1" cstate="print"/>
            <a:stretch>
              <a:fillRect/>
            </a:stretch>
          </p:blipFill>
          <p:spPr>
            <a:xfrm>
              <a:off x="2381" y="6574"/>
              <a:ext cx="2805" cy="2047"/>
            </a:xfrm>
            <a:prstGeom prst="rect">
              <a:avLst/>
            </a:prstGeom>
          </p:spPr>
        </p:pic>
        <p:sp>
          <p:nvSpPr>
            <p:cNvPr id="6" name="object 6"/>
            <p:cNvSpPr txBox="1"/>
            <p:nvPr/>
          </p:nvSpPr>
          <p:spPr>
            <a:xfrm>
              <a:off x="2505" y="5743"/>
              <a:ext cx="2027" cy="47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宋体"/>
                  <a:cs typeface="宋体"/>
                </a:rPr>
                <a:t>练习题</a:t>
              </a:r>
              <a:r>
                <a:rPr sz="1800" b="1" spc="-20" dirty="0">
                  <a:solidFill>
                    <a:srgbClr val="FF0000"/>
                  </a:solidFill>
                  <a:latin typeface="Calibri"/>
                  <a:cs typeface="Calibri"/>
                </a:rPr>
                <a:t>+</a:t>
              </a:r>
              <a:r>
                <a:rPr sz="1800" spc="-25" dirty="0">
                  <a:solidFill>
                    <a:srgbClr val="FF0000"/>
                  </a:solidFill>
                  <a:latin typeface="宋体"/>
                  <a:cs typeface="宋体"/>
                </a:rPr>
                <a:t>答案</a:t>
              </a:r>
              <a:endParaRPr sz="1800">
                <a:latin typeface="宋体"/>
                <a:cs typeface="宋体"/>
              </a:endParaRPr>
            </a:p>
          </p:txBody>
        </p:sp>
        <p:sp>
          <p:nvSpPr>
            <p:cNvPr id="11" name="object 11"/>
            <p:cNvSpPr txBox="1"/>
            <p:nvPr/>
          </p:nvSpPr>
          <p:spPr>
            <a:xfrm>
              <a:off x="1936" y="9024"/>
              <a:ext cx="4000" cy="904"/>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微软雅黑"/>
                  <a:cs typeface="微软雅黑"/>
                </a:rPr>
                <a:t>机器学习：寻找题目与答</a:t>
              </a:r>
              <a:r>
                <a:rPr sz="1800" spc="-15" dirty="0">
                  <a:latin typeface="微软雅黑"/>
                  <a:cs typeface="微软雅黑"/>
                </a:rPr>
                <a:t>案的规律</a:t>
              </a:r>
              <a:endParaRPr sz="1800">
                <a:latin typeface="微软雅黑"/>
                <a:cs typeface="微软雅黑"/>
              </a:endParaRPr>
            </a:p>
          </p:txBody>
        </p:sp>
      </p:grpSp>
      <p:grpSp>
        <p:nvGrpSpPr>
          <p:cNvPr id="17" name="组合 16"/>
          <p:cNvGrpSpPr/>
          <p:nvPr/>
        </p:nvGrpSpPr>
        <p:grpSpPr>
          <a:xfrm>
            <a:off x="7315200" y="3766820"/>
            <a:ext cx="2753360" cy="2078355"/>
            <a:chOff x="9530" y="5958"/>
            <a:chExt cx="4336" cy="3273"/>
          </a:xfrm>
        </p:grpSpPr>
        <p:grpSp>
          <p:nvGrpSpPr>
            <p:cNvPr id="7" name="object 7"/>
            <p:cNvGrpSpPr/>
            <p:nvPr/>
          </p:nvGrpSpPr>
          <p:grpSpPr>
            <a:xfrm>
              <a:off x="9530" y="6509"/>
              <a:ext cx="4337" cy="2048"/>
              <a:chOff x="6051803" y="4133088"/>
              <a:chExt cx="2753995" cy="1300480"/>
            </a:xfrm>
          </p:grpSpPr>
          <p:pic>
            <p:nvPicPr>
              <p:cNvPr id="8" name="object 8"/>
              <p:cNvPicPr/>
              <p:nvPr/>
            </p:nvPicPr>
            <p:blipFill>
              <a:blip r:embed="rId2" cstate="print"/>
              <a:stretch>
                <a:fillRect/>
              </a:stretch>
            </p:blipFill>
            <p:spPr>
              <a:xfrm>
                <a:off x="7546847" y="4133088"/>
                <a:ext cx="1258824" cy="1299972"/>
              </a:xfrm>
              <a:prstGeom prst="rect">
                <a:avLst/>
              </a:prstGeom>
            </p:spPr>
          </p:pic>
          <p:pic>
            <p:nvPicPr>
              <p:cNvPr id="9" name="object 9"/>
              <p:cNvPicPr/>
              <p:nvPr/>
            </p:nvPicPr>
            <p:blipFill>
              <a:blip r:embed="rId3" cstate="print"/>
              <a:stretch>
                <a:fillRect/>
              </a:stretch>
            </p:blipFill>
            <p:spPr>
              <a:xfrm>
                <a:off x="6051803" y="4184904"/>
                <a:ext cx="1495044" cy="1248156"/>
              </a:xfrm>
              <a:prstGeom prst="rect">
                <a:avLst/>
              </a:prstGeom>
            </p:spPr>
          </p:pic>
        </p:grpSp>
        <p:sp>
          <p:nvSpPr>
            <p:cNvPr id="10" name="object 10"/>
            <p:cNvSpPr txBox="1"/>
            <p:nvPr/>
          </p:nvSpPr>
          <p:spPr>
            <a:xfrm>
              <a:off x="10564" y="5958"/>
              <a:ext cx="1665" cy="47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宋体"/>
                  <a:cs typeface="宋体"/>
                </a:rPr>
                <a:t>试卷</a:t>
              </a:r>
              <a:r>
                <a:rPr sz="1800" b="1" spc="-20" dirty="0">
                  <a:solidFill>
                    <a:srgbClr val="FF0000"/>
                  </a:solidFill>
                  <a:latin typeface="Calibri"/>
                  <a:cs typeface="Calibri"/>
                </a:rPr>
                <a:t>+</a:t>
              </a:r>
              <a:r>
                <a:rPr sz="1800" spc="-25" dirty="0">
                  <a:solidFill>
                    <a:srgbClr val="FF0000"/>
                  </a:solidFill>
                  <a:latin typeface="宋体"/>
                  <a:cs typeface="宋体"/>
                </a:rPr>
                <a:t>答案</a:t>
              </a:r>
              <a:endParaRPr sz="1800">
                <a:latin typeface="宋体"/>
                <a:cs typeface="宋体"/>
              </a:endParaRPr>
            </a:p>
          </p:txBody>
        </p:sp>
        <p:sp>
          <p:nvSpPr>
            <p:cNvPr id="12" name="object 12"/>
            <p:cNvSpPr txBox="1"/>
            <p:nvPr/>
          </p:nvSpPr>
          <p:spPr>
            <a:xfrm>
              <a:off x="9550" y="8759"/>
              <a:ext cx="4000" cy="472"/>
            </a:xfrm>
            <a:prstGeom prst="rect">
              <a:avLst/>
            </a:prstGeom>
          </p:spPr>
          <p:txBody>
            <a:bodyPr vert="horz" wrap="square" lIns="0" tIns="12700" rIns="0" bIns="0" rtlCol="0">
              <a:spAutoFit/>
            </a:bodyPr>
            <a:lstStyle/>
            <a:p>
              <a:pPr marL="12700">
                <a:lnSpc>
                  <a:spcPct val="100000"/>
                </a:lnSpc>
                <a:spcBef>
                  <a:spcPts val="100"/>
                </a:spcBef>
              </a:pPr>
              <a:r>
                <a:rPr sz="1800" spc="-5" dirty="0">
                  <a:latin typeface="微软雅黑"/>
                  <a:cs typeface="微软雅黑"/>
                </a:rPr>
                <a:t>通过考试，评估学习效果</a:t>
              </a:r>
              <a:endParaRPr sz="1800">
                <a:latin typeface="微软雅黑"/>
                <a:cs typeface="微软雅黑"/>
              </a:endParaRPr>
            </a:p>
          </p:txBody>
        </p:sp>
      </p:grpSp>
      <p:grpSp>
        <p:nvGrpSpPr>
          <p:cNvPr id="13" name="object 13"/>
          <p:cNvGrpSpPr/>
          <p:nvPr/>
        </p:nvGrpSpPr>
        <p:grpSpPr>
          <a:xfrm>
            <a:off x="5854979" y="4303852"/>
            <a:ext cx="760730" cy="554990"/>
            <a:chOff x="4591329" y="4320362"/>
            <a:chExt cx="760730" cy="554990"/>
          </a:xfrm>
        </p:grpSpPr>
        <p:sp>
          <p:nvSpPr>
            <p:cNvPr id="14" name="object 14"/>
            <p:cNvSpPr/>
            <p:nvPr/>
          </p:nvSpPr>
          <p:spPr>
            <a:xfrm>
              <a:off x="4597908" y="4335780"/>
              <a:ext cx="745490" cy="524510"/>
            </a:xfrm>
            <a:custGeom>
              <a:avLst/>
              <a:gdLst/>
              <a:ahLst/>
              <a:cxnLst/>
              <a:rect l="l" t="t" r="r" b="b"/>
              <a:pathLst>
                <a:path w="745489" h="524510">
                  <a:moveTo>
                    <a:pt x="483107" y="524256"/>
                  </a:moveTo>
                  <a:lnTo>
                    <a:pt x="483107" y="393192"/>
                  </a:lnTo>
                  <a:lnTo>
                    <a:pt x="0" y="393192"/>
                  </a:lnTo>
                  <a:lnTo>
                    <a:pt x="0" y="131064"/>
                  </a:lnTo>
                  <a:lnTo>
                    <a:pt x="483107" y="131064"/>
                  </a:lnTo>
                  <a:lnTo>
                    <a:pt x="483107" y="0"/>
                  </a:lnTo>
                  <a:lnTo>
                    <a:pt x="745236" y="262128"/>
                  </a:lnTo>
                  <a:lnTo>
                    <a:pt x="483107" y="524256"/>
                  </a:lnTo>
                  <a:close/>
                </a:path>
              </a:pathLst>
            </a:custGeom>
            <a:solidFill>
              <a:srgbClr val="4F81BC"/>
            </a:solidFill>
          </p:spPr>
          <p:txBody>
            <a:bodyPr wrap="square" lIns="0" tIns="0" rIns="0" bIns="0" rtlCol="0"/>
            <a:lstStyle/>
            <a:p/>
          </p:txBody>
        </p:sp>
        <p:sp>
          <p:nvSpPr>
            <p:cNvPr id="15" name="object 15"/>
            <p:cNvSpPr/>
            <p:nvPr/>
          </p:nvSpPr>
          <p:spPr>
            <a:xfrm>
              <a:off x="4591329" y="4320362"/>
              <a:ext cx="760730" cy="554990"/>
            </a:xfrm>
            <a:custGeom>
              <a:avLst/>
              <a:gdLst/>
              <a:ahLst/>
              <a:cxnLst/>
              <a:rect l="l" t="t" r="r" b="b"/>
              <a:pathLst>
                <a:path w="760729" h="554989">
                  <a:moveTo>
                    <a:pt x="482892" y="146329"/>
                  </a:moveTo>
                  <a:lnTo>
                    <a:pt x="482892" y="0"/>
                  </a:lnTo>
                  <a:lnTo>
                    <a:pt x="498221" y="15328"/>
                  </a:lnTo>
                  <a:lnTo>
                    <a:pt x="495592" y="15328"/>
                  </a:lnTo>
                  <a:lnTo>
                    <a:pt x="484746" y="19824"/>
                  </a:lnTo>
                  <a:lnTo>
                    <a:pt x="495592" y="30669"/>
                  </a:lnTo>
                  <a:lnTo>
                    <a:pt x="495592" y="139979"/>
                  </a:lnTo>
                  <a:lnTo>
                    <a:pt x="489242" y="139979"/>
                  </a:lnTo>
                  <a:lnTo>
                    <a:pt x="482892" y="146329"/>
                  </a:lnTo>
                  <a:close/>
                </a:path>
                <a:path w="760729" h="554989">
                  <a:moveTo>
                    <a:pt x="495592" y="30669"/>
                  </a:moveTo>
                  <a:lnTo>
                    <a:pt x="484746" y="19824"/>
                  </a:lnTo>
                  <a:lnTo>
                    <a:pt x="495592" y="15328"/>
                  </a:lnTo>
                  <a:lnTo>
                    <a:pt x="495592" y="30669"/>
                  </a:lnTo>
                  <a:close/>
                </a:path>
                <a:path w="760729" h="554989">
                  <a:moveTo>
                    <a:pt x="742257" y="277323"/>
                  </a:moveTo>
                  <a:lnTo>
                    <a:pt x="495592" y="30669"/>
                  </a:lnTo>
                  <a:lnTo>
                    <a:pt x="495592" y="15328"/>
                  </a:lnTo>
                  <a:lnTo>
                    <a:pt x="498221" y="15328"/>
                  </a:lnTo>
                  <a:lnTo>
                    <a:pt x="755726" y="272834"/>
                  </a:lnTo>
                  <a:lnTo>
                    <a:pt x="746747" y="272834"/>
                  </a:lnTo>
                  <a:lnTo>
                    <a:pt x="742257" y="277323"/>
                  </a:lnTo>
                  <a:close/>
                </a:path>
                <a:path w="760729" h="554989">
                  <a:moveTo>
                    <a:pt x="482892" y="414667"/>
                  </a:moveTo>
                  <a:lnTo>
                    <a:pt x="0" y="414667"/>
                  </a:lnTo>
                  <a:lnTo>
                    <a:pt x="0" y="139979"/>
                  </a:lnTo>
                  <a:lnTo>
                    <a:pt x="482892" y="139979"/>
                  </a:lnTo>
                  <a:lnTo>
                    <a:pt x="482892" y="146329"/>
                  </a:lnTo>
                  <a:lnTo>
                    <a:pt x="12700" y="146329"/>
                  </a:lnTo>
                  <a:lnTo>
                    <a:pt x="6350" y="152679"/>
                  </a:lnTo>
                  <a:lnTo>
                    <a:pt x="12700" y="152679"/>
                  </a:lnTo>
                  <a:lnTo>
                    <a:pt x="12700" y="401967"/>
                  </a:lnTo>
                  <a:lnTo>
                    <a:pt x="6350" y="401967"/>
                  </a:lnTo>
                  <a:lnTo>
                    <a:pt x="12700" y="408317"/>
                  </a:lnTo>
                  <a:lnTo>
                    <a:pt x="482892" y="408317"/>
                  </a:lnTo>
                  <a:lnTo>
                    <a:pt x="482892" y="414667"/>
                  </a:lnTo>
                  <a:close/>
                </a:path>
                <a:path w="760729" h="554989">
                  <a:moveTo>
                    <a:pt x="495592" y="152679"/>
                  </a:moveTo>
                  <a:lnTo>
                    <a:pt x="12700" y="152679"/>
                  </a:lnTo>
                  <a:lnTo>
                    <a:pt x="12700" y="146329"/>
                  </a:lnTo>
                  <a:lnTo>
                    <a:pt x="482892" y="146329"/>
                  </a:lnTo>
                  <a:lnTo>
                    <a:pt x="489242" y="139979"/>
                  </a:lnTo>
                  <a:lnTo>
                    <a:pt x="495592" y="139979"/>
                  </a:lnTo>
                  <a:lnTo>
                    <a:pt x="495592" y="152679"/>
                  </a:lnTo>
                  <a:close/>
                </a:path>
                <a:path w="760729" h="554989">
                  <a:moveTo>
                    <a:pt x="12700" y="152679"/>
                  </a:moveTo>
                  <a:lnTo>
                    <a:pt x="6350" y="152679"/>
                  </a:lnTo>
                  <a:lnTo>
                    <a:pt x="12700" y="146329"/>
                  </a:lnTo>
                  <a:lnTo>
                    <a:pt x="12700" y="152679"/>
                  </a:lnTo>
                  <a:close/>
                </a:path>
                <a:path w="760729" h="554989">
                  <a:moveTo>
                    <a:pt x="746747" y="281813"/>
                  </a:moveTo>
                  <a:lnTo>
                    <a:pt x="742263" y="277317"/>
                  </a:lnTo>
                  <a:lnTo>
                    <a:pt x="746747" y="272834"/>
                  </a:lnTo>
                  <a:lnTo>
                    <a:pt x="746747" y="281813"/>
                  </a:lnTo>
                  <a:close/>
                </a:path>
                <a:path w="760729" h="554989">
                  <a:moveTo>
                    <a:pt x="755713" y="281813"/>
                  </a:moveTo>
                  <a:lnTo>
                    <a:pt x="746747" y="281813"/>
                  </a:lnTo>
                  <a:lnTo>
                    <a:pt x="746747" y="272834"/>
                  </a:lnTo>
                  <a:lnTo>
                    <a:pt x="755726" y="272834"/>
                  </a:lnTo>
                  <a:lnTo>
                    <a:pt x="760202" y="277323"/>
                  </a:lnTo>
                  <a:lnTo>
                    <a:pt x="755713" y="281813"/>
                  </a:lnTo>
                  <a:close/>
                </a:path>
                <a:path w="760729" h="554989">
                  <a:moveTo>
                    <a:pt x="498220" y="539318"/>
                  </a:moveTo>
                  <a:lnTo>
                    <a:pt x="495592" y="539318"/>
                  </a:lnTo>
                  <a:lnTo>
                    <a:pt x="495592" y="523977"/>
                  </a:lnTo>
                  <a:lnTo>
                    <a:pt x="742257" y="277323"/>
                  </a:lnTo>
                  <a:lnTo>
                    <a:pt x="746747" y="281813"/>
                  </a:lnTo>
                  <a:lnTo>
                    <a:pt x="755713" y="281813"/>
                  </a:lnTo>
                  <a:lnTo>
                    <a:pt x="498220" y="539318"/>
                  </a:lnTo>
                  <a:close/>
                </a:path>
                <a:path w="760729" h="554989">
                  <a:moveTo>
                    <a:pt x="12700" y="408317"/>
                  </a:moveTo>
                  <a:lnTo>
                    <a:pt x="6350" y="401967"/>
                  </a:lnTo>
                  <a:lnTo>
                    <a:pt x="12700" y="401967"/>
                  </a:lnTo>
                  <a:lnTo>
                    <a:pt x="12700" y="408317"/>
                  </a:lnTo>
                  <a:close/>
                </a:path>
                <a:path w="760729" h="554989">
                  <a:moveTo>
                    <a:pt x="495592" y="414667"/>
                  </a:moveTo>
                  <a:lnTo>
                    <a:pt x="489242" y="414667"/>
                  </a:lnTo>
                  <a:lnTo>
                    <a:pt x="482892" y="408317"/>
                  </a:lnTo>
                  <a:lnTo>
                    <a:pt x="12700" y="408317"/>
                  </a:lnTo>
                  <a:lnTo>
                    <a:pt x="12700" y="401967"/>
                  </a:lnTo>
                  <a:lnTo>
                    <a:pt x="495592" y="401967"/>
                  </a:lnTo>
                  <a:lnTo>
                    <a:pt x="495592" y="414667"/>
                  </a:lnTo>
                  <a:close/>
                </a:path>
                <a:path w="760729" h="554989">
                  <a:moveTo>
                    <a:pt x="482892" y="554647"/>
                  </a:moveTo>
                  <a:lnTo>
                    <a:pt x="482892" y="408317"/>
                  </a:lnTo>
                  <a:lnTo>
                    <a:pt x="489242" y="414667"/>
                  </a:lnTo>
                  <a:lnTo>
                    <a:pt x="495592" y="414667"/>
                  </a:lnTo>
                  <a:lnTo>
                    <a:pt x="495592" y="523977"/>
                  </a:lnTo>
                  <a:lnTo>
                    <a:pt x="484746" y="534822"/>
                  </a:lnTo>
                  <a:lnTo>
                    <a:pt x="495592" y="539318"/>
                  </a:lnTo>
                  <a:lnTo>
                    <a:pt x="498220" y="539318"/>
                  </a:lnTo>
                  <a:lnTo>
                    <a:pt x="482892" y="554647"/>
                  </a:lnTo>
                  <a:close/>
                </a:path>
                <a:path w="760729" h="554989">
                  <a:moveTo>
                    <a:pt x="495592" y="539318"/>
                  </a:moveTo>
                  <a:lnTo>
                    <a:pt x="484746" y="534822"/>
                  </a:lnTo>
                  <a:lnTo>
                    <a:pt x="495592" y="523977"/>
                  </a:lnTo>
                  <a:lnTo>
                    <a:pt x="495592" y="539318"/>
                  </a:lnTo>
                  <a:close/>
                </a:path>
              </a:pathLst>
            </a:custGeom>
            <a:solidFill>
              <a:srgbClr val="385D89"/>
            </a:solidFill>
          </p:spPr>
          <p:txBody>
            <a:bodyPr wrap="square" lIns="0" tIns="0" rIns="0" bIns="0" rtlCol="0"/>
            <a:lstStyle/>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99815" y="1082675"/>
            <a:ext cx="1845945" cy="325755"/>
          </a:xfrm>
          <a:custGeom>
            <a:avLst/>
            <a:gdLst/>
            <a:ahLst/>
            <a:cxnLst/>
            <a:rect l="l" t="t" r="r" b="b"/>
            <a:pathLst>
              <a:path w="1845945" h="325755">
                <a:moveTo>
                  <a:pt x="1845944" y="325755"/>
                </a:moveTo>
                <a:lnTo>
                  <a:pt x="0" y="325755"/>
                </a:lnTo>
                <a:lnTo>
                  <a:pt x="0" y="0"/>
                </a:lnTo>
                <a:lnTo>
                  <a:pt x="1845944" y="0"/>
                </a:lnTo>
                <a:lnTo>
                  <a:pt x="1845944" y="325755"/>
                </a:lnTo>
                <a:close/>
              </a:path>
            </a:pathLst>
          </a:custGeom>
          <a:solidFill>
            <a:srgbClr val="FFFF00"/>
          </a:solidFill>
        </p:spPr>
        <p:txBody>
          <a:bodyPr wrap="square" lIns="0" tIns="0" rIns="0" bIns="0" rtlCol="0"/>
          <a:lstStyle/>
          <a:p/>
        </p:txBody>
      </p:sp>
      <p:sp>
        <p:nvSpPr>
          <p:cNvPr id="3" name="object 3"/>
          <p:cNvSpPr txBox="1"/>
          <p:nvPr/>
        </p:nvSpPr>
        <p:spPr>
          <a:xfrm>
            <a:off x="78739" y="854710"/>
            <a:ext cx="11193780" cy="1122680"/>
          </a:xfrm>
          <a:prstGeom prst="rect">
            <a:avLst/>
          </a:prstGeom>
        </p:spPr>
        <p:txBody>
          <a:bodyPr vert="horz" wrap="square" lIns="0" tIns="12700" rIns="0" bIns="0" rtlCol="0">
            <a:spAutoFit/>
          </a:bodyPr>
          <a:lstStyle/>
          <a:p>
            <a:pPr marL="469900" marR="5080" indent="-457200">
              <a:lnSpc>
                <a:spcPct val="150000"/>
              </a:lnSpc>
              <a:spcBef>
                <a:spcPts val="100"/>
              </a:spcBef>
              <a:buFont typeface="Arial MT"/>
              <a:buChar char="•"/>
              <a:tabLst>
                <a:tab pos="469900" algn="l"/>
              </a:tabLst>
            </a:pPr>
            <a:r>
              <a:rPr sz="2400" dirty="0">
                <a:latin typeface="宋体"/>
                <a:cs typeface="宋体"/>
              </a:rPr>
              <a:t>从算法选择角度：由于考试只有一次，但是学习方法（可用算法）</a:t>
            </a:r>
            <a:r>
              <a:rPr sz="2400" spc="-10" dirty="0">
                <a:latin typeface="宋体"/>
                <a:cs typeface="宋体"/>
              </a:rPr>
              <a:t>却很多，究竟</a:t>
            </a:r>
            <a:r>
              <a:rPr sz="2400" spc="-5" dirty="0">
                <a:latin typeface="宋体"/>
                <a:cs typeface="宋体"/>
              </a:rPr>
              <a:t>应该使用哪一种方法学习得到的模型最为靠谱呢？</a:t>
            </a:r>
            <a:endParaRPr sz="2400">
              <a:latin typeface="宋体"/>
              <a:cs typeface="宋体"/>
            </a:endParaRPr>
          </a:p>
        </p:txBody>
      </p:sp>
      <p:grpSp>
        <p:nvGrpSpPr>
          <p:cNvPr id="27" name="组合 26"/>
          <p:cNvGrpSpPr/>
          <p:nvPr/>
        </p:nvGrpSpPr>
        <p:grpSpPr>
          <a:xfrm>
            <a:off x="2536825" y="4120515"/>
            <a:ext cx="2540000" cy="2657475"/>
            <a:chOff x="1936" y="5743"/>
            <a:chExt cx="4000" cy="4185"/>
          </a:xfrm>
        </p:grpSpPr>
        <p:pic>
          <p:nvPicPr>
            <p:cNvPr id="4" name="object 4"/>
            <p:cNvPicPr/>
            <p:nvPr/>
          </p:nvPicPr>
          <p:blipFill>
            <a:blip r:embed="rId1" cstate="print"/>
            <a:stretch>
              <a:fillRect/>
            </a:stretch>
          </p:blipFill>
          <p:spPr>
            <a:xfrm>
              <a:off x="2381" y="6574"/>
              <a:ext cx="2805" cy="2047"/>
            </a:xfrm>
            <a:prstGeom prst="rect">
              <a:avLst/>
            </a:prstGeom>
          </p:spPr>
        </p:pic>
        <p:sp>
          <p:nvSpPr>
            <p:cNvPr id="5" name="object 5"/>
            <p:cNvSpPr txBox="1"/>
            <p:nvPr/>
          </p:nvSpPr>
          <p:spPr>
            <a:xfrm>
              <a:off x="2505" y="5743"/>
              <a:ext cx="2027" cy="47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宋体"/>
                  <a:cs typeface="宋体"/>
                </a:rPr>
                <a:t>练习题</a:t>
              </a:r>
              <a:r>
                <a:rPr sz="1800" b="1" spc="-20" dirty="0">
                  <a:solidFill>
                    <a:srgbClr val="FF0000"/>
                  </a:solidFill>
                  <a:latin typeface="Calibri"/>
                  <a:cs typeface="Calibri"/>
                </a:rPr>
                <a:t>+</a:t>
              </a:r>
              <a:r>
                <a:rPr sz="1800" spc="-25" dirty="0">
                  <a:solidFill>
                    <a:srgbClr val="FF0000"/>
                  </a:solidFill>
                  <a:latin typeface="宋体"/>
                  <a:cs typeface="宋体"/>
                </a:rPr>
                <a:t>答案</a:t>
              </a:r>
              <a:endParaRPr sz="1800">
                <a:latin typeface="宋体"/>
                <a:cs typeface="宋体"/>
              </a:endParaRPr>
            </a:p>
          </p:txBody>
        </p:sp>
        <p:sp>
          <p:nvSpPr>
            <p:cNvPr id="10" name="object 10"/>
            <p:cNvSpPr txBox="1"/>
            <p:nvPr/>
          </p:nvSpPr>
          <p:spPr>
            <a:xfrm>
              <a:off x="1936" y="9024"/>
              <a:ext cx="4000" cy="904"/>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微软雅黑"/>
                  <a:cs typeface="微软雅黑"/>
                </a:rPr>
                <a:t>机器学习：寻找题目与答</a:t>
              </a:r>
              <a:r>
                <a:rPr sz="1800" spc="-15" dirty="0">
                  <a:latin typeface="微软雅黑"/>
                  <a:cs typeface="微软雅黑"/>
                </a:rPr>
                <a:t>案的规律</a:t>
              </a:r>
              <a:endParaRPr sz="1800">
                <a:latin typeface="微软雅黑"/>
                <a:cs typeface="微软雅黑"/>
              </a:endParaRPr>
            </a:p>
          </p:txBody>
        </p:sp>
      </p:grpSp>
      <p:grpSp>
        <p:nvGrpSpPr>
          <p:cNvPr id="28" name="组合 27"/>
          <p:cNvGrpSpPr/>
          <p:nvPr/>
        </p:nvGrpSpPr>
        <p:grpSpPr>
          <a:xfrm>
            <a:off x="6858000" y="4551680"/>
            <a:ext cx="2753360" cy="2078355"/>
            <a:chOff x="9530" y="6630"/>
            <a:chExt cx="4336" cy="3273"/>
          </a:xfrm>
        </p:grpSpPr>
        <p:grpSp>
          <p:nvGrpSpPr>
            <p:cNvPr id="6" name="object 6"/>
            <p:cNvGrpSpPr/>
            <p:nvPr/>
          </p:nvGrpSpPr>
          <p:grpSpPr>
            <a:xfrm>
              <a:off x="9530" y="7181"/>
              <a:ext cx="4337" cy="2048"/>
              <a:chOff x="6051803" y="4559808"/>
              <a:chExt cx="2753995" cy="1300480"/>
            </a:xfrm>
          </p:grpSpPr>
          <p:pic>
            <p:nvPicPr>
              <p:cNvPr id="7" name="object 7"/>
              <p:cNvPicPr/>
              <p:nvPr/>
            </p:nvPicPr>
            <p:blipFill>
              <a:blip r:embed="rId2" cstate="print"/>
              <a:stretch>
                <a:fillRect/>
              </a:stretch>
            </p:blipFill>
            <p:spPr>
              <a:xfrm>
                <a:off x="7546847" y="4559808"/>
                <a:ext cx="1258824" cy="1299972"/>
              </a:xfrm>
              <a:prstGeom prst="rect">
                <a:avLst/>
              </a:prstGeom>
            </p:spPr>
          </p:pic>
          <p:pic>
            <p:nvPicPr>
              <p:cNvPr id="8" name="object 8"/>
              <p:cNvPicPr/>
              <p:nvPr/>
            </p:nvPicPr>
            <p:blipFill>
              <a:blip r:embed="rId3" cstate="print"/>
              <a:stretch>
                <a:fillRect/>
              </a:stretch>
            </p:blipFill>
            <p:spPr>
              <a:xfrm>
                <a:off x="6051803" y="4611624"/>
                <a:ext cx="1495044" cy="1248156"/>
              </a:xfrm>
              <a:prstGeom prst="rect">
                <a:avLst/>
              </a:prstGeom>
            </p:spPr>
          </p:pic>
        </p:grpSp>
        <p:sp>
          <p:nvSpPr>
            <p:cNvPr id="9" name="object 9"/>
            <p:cNvSpPr txBox="1"/>
            <p:nvPr/>
          </p:nvSpPr>
          <p:spPr>
            <a:xfrm>
              <a:off x="10564" y="6630"/>
              <a:ext cx="1665" cy="47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宋体"/>
                  <a:cs typeface="宋体"/>
                </a:rPr>
                <a:t>试卷</a:t>
              </a:r>
              <a:r>
                <a:rPr sz="1800" b="1" spc="-20" dirty="0">
                  <a:solidFill>
                    <a:srgbClr val="FF0000"/>
                  </a:solidFill>
                  <a:latin typeface="Calibri"/>
                  <a:cs typeface="Calibri"/>
                </a:rPr>
                <a:t>+</a:t>
              </a:r>
              <a:r>
                <a:rPr sz="1800" spc="-25" dirty="0">
                  <a:solidFill>
                    <a:srgbClr val="FF0000"/>
                  </a:solidFill>
                  <a:latin typeface="宋体"/>
                  <a:cs typeface="宋体"/>
                </a:rPr>
                <a:t>答案</a:t>
              </a:r>
              <a:endParaRPr sz="1800">
                <a:latin typeface="宋体"/>
                <a:cs typeface="宋体"/>
              </a:endParaRPr>
            </a:p>
          </p:txBody>
        </p:sp>
        <p:sp>
          <p:nvSpPr>
            <p:cNvPr id="11" name="object 11"/>
            <p:cNvSpPr txBox="1"/>
            <p:nvPr/>
          </p:nvSpPr>
          <p:spPr>
            <a:xfrm>
              <a:off x="9550" y="9431"/>
              <a:ext cx="4000" cy="472"/>
            </a:xfrm>
            <a:prstGeom prst="rect">
              <a:avLst/>
            </a:prstGeom>
          </p:spPr>
          <p:txBody>
            <a:bodyPr vert="horz" wrap="square" lIns="0" tIns="12700" rIns="0" bIns="0" rtlCol="0">
              <a:spAutoFit/>
            </a:bodyPr>
            <a:lstStyle/>
            <a:p>
              <a:pPr marL="12700">
                <a:lnSpc>
                  <a:spcPct val="100000"/>
                </a:lnSpc>
                <a:spcBef>
                  <a:spcPts val="100"/>
                </a:spcBef>
              </a:pPr>
              <a:r>
                <a:rPr sz="1800" spc="-5" dirty="0">
                  <a:latin typeface="微软雅黑"/>
                  <a:cs typeface="微软雅黑"/>
                </a:rPr>
                <a:t>通过考试，评估学习效果</a:t>
              </a:r>
              <a:endParaRPr sz="1800">
                <a:latin typeface="微软雅黑"/>
                <a:cs typeface="微软雅黑"/>
              </a:endParaRPr>
            </a:p>
          </p:txBody>
        </p:sp>
      </p:grpSp>
      <p:grpSp>
        <p:nvGrpSpPr>
          <p:cNvPr id="12" name="object 12"/>
          <p:cNvGrpSpPr/>
          <p:nvPr/>
        </p:nvGrpSpPr>
        <p:grpSpPr>
          <a:xfrm>
            <a:off x="5446039" y="5257622"/>
            <a:ext cx="760730" cy="554990"/>
            <a:chOff x="4591329" y="4543882"/>
            <a:chExt cx="760730" cy="554990"/>
          </a:xfrm>
        </p:grpSpPr>
        <p:sp>
          <p:nvSpPr>
            <p:cNvPr id="13" name="object 13"/>
            <p:cNvSpPr/>
            <p:nvPr/>
          </p:nvSpPr>
          <p:spPr>
            <a:xfrm>
              <a:off x="4597908" y="4559808"/>
              <a:ext cx="745490" cy="523240"/>
            </a:xfrm>
            <a:custGeom>
              <a:avLst/>
              <a:gdLst/>
              <a:ahLst/>
              <a:cxnLst/>
              <a:rect l="l" t="t" r="r" b="b"/>
              <a:pathLst>
                <a:path w="745489" h="523239">
                  <a:moveTo>
                    <a:pt x="483107" y="522731"/>
                  </a:moveTo>
                  <a:lnTo>
                    <a:pt x="483107" y="391667"/>
                  </a:lnTo>
                  <a:lnTo>
                    <a:pt x="0" y="391667"/>
                  </a:lnTo>
                  <a:lnTo>
                    <a:pt x="0" y="131063"/>
                  </a:lnTo>
                  <a:lnTo>
                    <a:pt x="483107" y="131063"/>
                  </a:lnTo>
                  <a:lnTo>
                    <a:pt x="483107" y="0"/>
                  </a:lnTo>
                  <a:lnTo>
                    <a:pt x="745236" y="262127"/>
                  </a:lnTo>
                  <a:lnTo>
                    <a:pt x="483107" y="522731"/>
                  </a:lnTo>
                  <a:close/>
                </a:path>
              </a:pathLst>
            </a:custGeom>
            <a:solidFill>
              <a:srgbClr val="4F81BC"/>
            </a:solidFill>
          </p:spPr>
          <p:txBody>
            <a:bodyPr wrap="square" lIns="0" tIns="0" rIns="0" bIns="0" rtlCol="0"/>
            <a:lstStyle/>
            <a:p/>
          </p:txBody>
        </p:sp>
        <p:sp>
          <p:nvSpPr>
            <p:cNvPr id="14" name="object 14"/>
            <p:cNvSpPr/>
            <p:nvPr/>
          </p:nvSpPr>
          <p:spPr>
            <a:xfrm>
              <a:off x="4591329" y="4543882"/>
              <a:ext cx="760730" cy="554990"/>
            </a:xfrm>
            <a:custGeom>
              <a:avLst/>
              <a:gdLst/>
              <a:ahLst/>
              <a:cxnLst/>
              <a:rect l="l" t="t" r="r" b="b"/>
              <a:pathLst>
                <a:path w="760729" h="554989">
                  <a:moveTo>
                    <a:pt x="482892" y="146329"/>
                  </a:moveTo>
                  <a:lnTo>
                    <a:pt x="482892" y="0"/>
                  </a:lnTo>
                  <a:lnTo>
                    <a:pt x="498221" y="15328"/>
                  </a:lnTo>
                  <a:lnTo>
                    <a:pt x="495592" y="15328"/>
                  </a:lnTo>
                  <a:lnTo>
                    <a:pt x="484746" y="19824"/>
                  </a:lnTo>
                  <a:lnTo>
                    <a:pt x="495592" y="30669"/>
                  </a:lnTo>
                  <a:lnTo>
                    <a:pt x="495592" y="139979"/>
                  </a:lnTo>
                  <a:lnTo>
                    <a:pt x="489242" y="139979"/>
                  </a:lnTo>
                  <a:lnTo>
                    <a:pt x="482892" y="146329"/>
                  </a:lnTo>
                  <a:close/>
                </a:path>
                <a:path w="760729" h="554989">
                  <a:moveTo>
                    <a:pt x="495592" y="30669"/>
                  </a:moveTo>
                  <a:lnTo>
                    <a:pt x="484746" y="19824"/>
                  </a:lnTo>
                  <a:lnTo>
                    <a:pt x="495592" y="15328"/>
                  </a:lnTo>
                  <a:lnTo>
                    <a:pt x="495592" y="30669"/>
                  </a:lnTo>
                  <a:close/>
                </a:path>
                <a:path w="760729" h="554989">
                  <a:moveTo>
                    <a:pt x="742257" y="277323"/>
                  </a:moveTo>
                  <a:lnTo>
                    <a:pt x="495592" y="30669"/>
                  </a:lnTo>
                  <a:lnTo>
                    <a:pt x="495592" y="15328"/>
                  </a:lnTo>
                  <a:lnTo>
                    <a:pt x="498221" y="15328"/>
                  </a:lnTo>
                  <a:lnTo>
                    <a:pt x="755726" y="272834"/>
                  </a:lnTo>
                  <a:lnTo>
                    <a:pt x="746747" y="272834"/>
                  </a:lnTo>
                  <a:lnTo>
                    <a:pt x="742257" y="277323"/>
                  </a:lnTo>
                  <a:close/>
                </a:path>
                <a:path w="760729" h="554989">
                  <a:moveTo>
                    <a:pt x="482892" y="414667"/>
                  </a:moveTo>
                  <a:lnTo>
                    <a:pt x="0" y="414667"/>
                  </a:lnTo>
                  <a:lnTo>
                    <a:pt x="0" y="139979"/>
                  </a:lnTo>
                  <a:lnTo>
                    <a:pt x="482892" y="139979"/>
                  </a:lnTo>
                  <a:lnTo>
                    <a:pt x="482892" y="146329"/>
                  </a:lnTo>
                  <a:lnTo>
                    <a:pt x="12700" y="146329"/>
                  </a:lnTo>
                  <a:lnTo>
                    <a:pt x="6350" y="152679"/>
                  </a:lnTo>
                  <a:lnTo>
                    <a:pt x="12700" y="152679"/>
                  </a:lnTo>
                  <a:lnTo>
                    <a:pt x="12700" y="401967"/>
                  </a:lnTo>
                  <a:lnTo>
                    <a:pt x="6350" y="401967"/>
                  </a:lnTo>
                  <a:lnTo>
                    <a:pt x="12700" y="408317"/>
                  </a:lnTo>
                  <a:lnTo>
                    <a:pt x="482892" y="408317"/>
                  </a:lnTo>
                  <a:lnTo>
                    <a:pt x="482892" y="414667"/>
                  </a:lnTo>
                  <a:close/>
                </a:path>
                <a:path w="760729" h="554989">
                  <a:moveTo>
                    <a:pt x="495592" y="152679"/>
                  </a:moveTo>
                  <a:lnTo>
                    <a:pt x="12700" y="152679"/>
                  </a:lnTo>
                  <a:lnTo>
                    <a:pt x="12700" y="146329"/>
                  </a:lnTo>
                  <a:lnTo>
                    <a:pt x="482892" y="146329"/>
                  </a:lnTo>
                  <a:lnTo>
                    <a:pt x="489242" y="139979"/>
                  </a:lnTo>
                  <a:lnTo>
                    <a:pt x="495592" y="139979"/>
                  </a:lnTo>
                  <a:lnTo>
                    <a:pt x="495592" y="152679"/>
                  </a:lnTo>
                  <a:close/>
                </a:path>
                <a:path w="760729" h="554989">
                  <a:moveTo>
                    <a:pt x="12700" y="152679"/>
                  </a:moveTo>
                  <a:lnTo>
                    <a:pt x="6350" y="152679"/>
                  </a:lnTo>
                  <a:lnTo>
                    <a:pt x="12700" y="146329"/>
                  </a:lnTo>
                  <a:lnTo>
                    <a:pt x="12700" y="152679"/>
                  </a:lnTo>
                  <a:close/>
                </a:path>
                <a:path w="760729" h="554989">
                  <a:moveTo>
                    <a:pt x="746747" y="281813"/>
                  </a:moveTo>
                  <a:lnTo>
                    <a:pt x="742263" y="277317"/>
                  </a:lnTo>
                  <a:lnTo>
                    <a:pt x="746747" y="272834"/>
                  </a:lnTo>
                  <a:lnTo>
                    <a:pt x="746747" y="281813"/>
                  </a:lnTo>
                  <a:close/>
                </a:path>
                <a:path w="760729" h="554989">
                  <a:moveTo>
                    <a:pt x="755713" y="281813"/>
                  </a:moveTo>
                  <a:lnTo>
                    <a:pt x="746747" y="281813"/>
                  </a:lnTo>
                  <a:lnTo>
                    <a:pt x="746747" y="272834"/>
                  </a:lnTo>
                  <a:lnTo>
                    <a:pt x="755726" y="272834"/>
                  </a:lnTo>
                  <a:lnTo>
                    <a:pt x="760202" y="277323"/>
                  </a:lnTo>
                  <a:lnTo>
                    <a:pt x="755713" y="281813"/>
                  </a:lnTo>
                  <a:close/>
                </a:path>
                <a:path w="760729" h="554989">
                  <a:moveTo>
                    <a:pt x="498220" y="539318"/>
                  </a:moveTo>
                  <a:lnTo>
                    <a:pt x="495592" y="539318"/>
                  </a:lnTo>
                  <a:lnTo>
                    <a:pt x="495592" y="523977"/>
                  </a:lnTo>
                  <a:lnTo>
                    <a:pt x="742257" y="277323"/>
                  </a:lnTo>
                  <a:lnTo>
                    <a:pt x="746747" y="281813"/>
                  </a:lnTo>
                  <a:lnTo>
                    <a:pt x="755713" y="281813"/>
                  </a:lnTo>
                  <a:lnTo>
                    <a:pt x="498220" y="539318"/>
                  </a:lnTo>
                  <a:close/>
                </a:path>
                <a:path w="760729" h="554989">
                  <a:moveTo>
                    <a:pt x="12700" y="408317"/>
                  </a:moveTo>
                  <a:lnTo>
                    <a:pt x="6350" y="401967"/>
                  </a:lnTo>
                  <a:lnTo>
                    <a:pt x="12700" y="401967"/>
                  </a:lnTo>
                  <a:lnTo>
                    <a:pt x="12700" y="408317"/>
                  </a:lnTo>
                  <a:close/>
                </a:path>
                <a:path w="760729" h="554989">
                  <a:moveTo>
                    <a:pt x="495592" y="414667"/>
                  </a:moveTo>
                  <a:lnTo>
                    <a:pt x="489242" y="414667"/>
                  </a:lnTo>
                  <a:lnTo>
                    <a:pt x="482892" y="408317"/>
                  </a:lnTo>
                  <a:lnTo>
                    <a:pt x="12700" y="408317"/>
                  </a:lnTo>
                  <a:lnTo>
                    <a:pt x="12700" y="401967"/>
                  </a:lnTo>
                  <a:lnTo>
                    <a:pt x="495592" y="401967"/>
                  </a:lnTo>
                  <a:lnTo>
                    <a:pt x="495592" y="414667"/>
                  </a:lnTo>
                  <a:close/>
                </a:path>
                <a:path w="760729" h="554989">
                  <a:moveTo>
                    <a:pt x="482892" y="554647"/>
                  </a:moveTo>
                  <a:lnTo>
                    <a:pt x="482892" y="408317"/>
                  </a:lnTo>
                  <a:lnTo>
                    <a:pt x="489242" y="414667"/>
                  </a:lnTo>
                  <a:lnTo>
                    <a:pt x="495592" y="414667"/>
                  </a:lnTo>
                  <a:lnTo>
                    <a:pt x="495592" y="523977"/>
                  </a:lnTo>
                  <a:lnTo>
                    <a:pt x="484746" y="534822"/>
                  </a:lnTo>
                  <a:lnTo>
                    <a:pt x="495592" y="539318"/>
                  </a:lnTo>
                  <a:lnTo>
                    <a:pt x="498220" y="539318"/>
                  </a:lnTo>
                  <a:lnTo>
                    <a:pt x="482892" y="554647"/>
                  </a:lnTo>
                  <a:close/>
                </a:path>
                <a:path w="760729" h="554989">
                  <a:moveTo>
                    <a:pt x="495592" y="539318"/>
                  </a:moveTo>
                  <a:lnTo>
                    <a:pt x="484746" y="534822"/>
                  </a:lnTo>
                  <a:lnTo>
                    <a:pt x="495592" y="523977"/>
                  </a:lnTo>
                  <a:lnTo>
                    <a:pt x="495592" y="539318"/>
                  </a:lnTo>
                  <a:close/>
                </a:path>
              </a:pathLst>
            </a:custGeom>
            <a:solidFill>
              <a:srgbClr val="385D89"/>
            </a:solidFill>
          </p:spPr>
          <p:txBody>
            <a:bodyPr wrap="square" lIns="0" tIns="0" rIns="0" bIns="0" rtlCol="0"/>
            <a:lstStyle/>
            <a:p/>
          </p:txBody>
        </p:sp>
      </p:grpSp>
      <p:sp>
        <p:nvSpPr>
          <p:cNvPr id="15" name="object 15"/>
          <p:cNvSpPr/>
          <p:nvPr/>
        </p:nvSpPr>
        <p:spPr>
          <a:xfrm>
            <a:off x="121920" y="2125980"/>
            <a:ext cx="5576570" cy="1848485"/>
          </a:xfrm>
          <a:custGeom>
            <a:avLst/>
            <a:gdLst/>
            <a:ahLst/>
            <a:cxnLst/>
            <a:rect l="l" t="t" r="r" b="b"/>
            <a:pathLst>
              <a:path w="5172710" h="1323339">
                <a:moveTo>
                  <a:pt x="5172456" y="1322832"/>
                </a:moveTo>
                <a:lnTo>
                  <a:pt x="0" y="1322832"/>
                </a:lnTo>
                <a:lnTo>
                  <a:pt x="0" y="0"/>
                </a:lnTo>
                <a:lnTo>
                  <a:pt x="5172456" y="0"/>
                </a:lnTo>
                <a:lnTo>
                  <a:pt x="5172456" y="1322832"/>
                </a:lnTo>
                <a:close/>
              </a:path>
            </a:pathLst>
          </a:custGeom>
          <a:solidFill>
            <a:srgbClr val="EBF0DE"/>
          </a:solidFill>
        </p:spPr>
        <p:txBody>
          <a:bodyPr wrap="square" lIns="0" tIns="0" rIns="0" bIns="0" rtlCol="0"/>
          <a:lstStyle/>
          <a:p/>
        </p:txBody>
      </p:sp>
      <p:sp>
        <p:nvSpPr>
          <p:cNvPr id="16" name="object 16"/>
          <p:cNvSpPr txBox="1"/>
          <p:nvPr/>
        </p:nvSpPr>
        <p:spPr>
          <a:xfrm>
            <a:off x="318770" y="2179955"/>
            <a:ext cx="5222875" cy="1737995"/>
          </a:xfrm>
          <a:prstGeom prst="rect">
            <a:avLst/>
          </a:prstGeom>
        </p:spPr>
        <p:txBody>
          <a:bodyPr vert="horz" wrap="square" lIns="0" tIns="13335" rIns="0" bIns="0" rtlCol="0">
            <a:noAutofit/>
          </a:bodyPr>
          <a:lstStyle/>
          <a:p>
            <a:pPr marL="12700">
              <a:lnSpc>
                <a:spcPct val="100000"/>
              </a:lnSpc>
              <a:spcBef>
                <a:spcPts val="105"/>
              </a:spcBef>
            </a:pPr>
            <a:r>
              <a:rPr sz="2300" spc="-10" dirty="0">
                <a:latin typeface="宋体"/>
                <a:cs typeface="宋体"/>
              </a:rPr>
              <a:t>算法</a:t>
            </a:r>
            <a:r>
              <a:rPr sz="2300" spc="-10" dirty="0">
                <a:latin typeface="Calibri"/>
                <a:cs typeface="Calibri"/>
              </a:rPr>
              <a:t>1</a:t>
            </a:r>
            <a:r>
              <a:rPr sz="2300" spc="-10" dirty="0">
                <a:latin typeface="宋体"/>
                <a:cs typeface="宋体"/>
              </a:rPr>
              <a:t>：不管答案是什么，永远选</a:t>
            </a:r>
            <a:r>
              <a:rPr sz="2300" spc="-50" dirty="0">
                <a:latin typeface="Calibri"/>
                <a:cs typeface="Calibri"/>
              </a:rPr>
              <a:t>C</a:t>
            </a:r>
            <a:endParaRPr sz="2300">
              <a:latin typeface="Calibri"/>
              <a:cs typeface="Calibri"/>
            </a:endParaRPr>
          </a:p>
          <a:p>
            <a:pPr marL="12700" marR="5080" algn="just">
              <a:lnSpc>
                <a:spcPct val="100000"/>
              </a:lnSpc>
            </a:pPr>
            <a:r>
              <a:rPr sz="2300" spc="-10" dirty="0">
                <a:latin typeface="宋体"/>
                <a:cs typeface="宋体"/>
              </a:rPr>
              <a:t>算法</a:t>
            </a:r>
            <a:r>
              <a:rPr sz="2300" spc="-10" dirty="0">
                <a:latin typeface="Calibri"/>
                <a:cs typeface="Calibri"/>
              </a:rPr>
              <a:t>2</a:t>
            </a:r>
            <a:r>
              <a:rPr sz="2300" spc="-15" dirty="0">
                <a:latin typeface="宋体"/>
                <a:cs typeface="宋体"/>
              </a:rPr>
              <a:t>：将题目的所有数字都加起来就是答案</a:t>
            </a:r>
            <a:endParaRPr sz="2300" spc="-15" dirty="0">
              <a:latin typeface="宋体"/>
              <a:cs typeface="宋体"/>
            </a:endParaRPr>
          </a:p>
          <a:p>
            <a:pPr marL="12700" marR="5080" algn="just">
              <a:lnSpc>
                <a:spcPct val="100000"/>
              </a:lnSpc>
            </a:pPr>
            <a:r>
              <a:rPr sz="2300" spc="-10" dirty="0">
                <a:latin typeface="宋体"/>
                <a:cs typeface="宋体"/>
              </a:rPr>
              <a:t>算法</a:t>
            </a:r>
            <a:r>
              <a:rPr sz="2300" spc="-10" dirty="0">
                <a:latin typeface="Calibri"/>
                <a:cs typeface="Calibri"/>
              </a:rPr>
              <a:t>3</a:t>
            </a:r>
            <a:r>
              <a:rPr sz="2300" spc="-15" dirty="0">
                <a:latin typeface="宋体"/>
                <a:cs typeface="宋体"/>
              </a:rPr>
              <a:t>：根据题目条件与答案计算对应答案的</a:t>
            </a:r>
            <a:r>
              <a:rPr sz="2300" spc="-30" dirty="0">
                <a:latin typeface="宋体"/>
                <a:cs typeface="宋体"/>
              </a:rPr>
              <a:t>概率</a:t>
            </a:r>
            <a:endParaRPr sz="2300">
              <a:latin typeface="宋体"/>
              <a:cs typeface="宋体"/>
            </a:endParaRPr>
          </a:p>
        </p:txBody>
      </p:sp>
      <p:grpSp>
        <p:nvGrpSpPr>
          <p:cNvPr id="29" name="组合 28"/>
          <p:cNvGrpSpPr/>
          <p:nvPr/>
        </p:nvGrpSpPr>
        <p:grpSpPr>
          <a:xfrm>
            <a:off x="5698490" y="1926590"/>
            <a:ext cx="6220460" cy="2263140"/>
            <a:chOff x="8974" y="3034"/>
            <a:chExt cx="9796" cy="3564"/>
          </a:xfrm>
        </p:grpSpPr>
        <p:sp>
          <p:nvSpPr>
            <p:cNvPr id="17" name="object 17"/>
            <p:cNvSpPr/>
            <p:nvPr/>
          </p:nvSpPr>
          <p:spPr>
            <a:xfrm>
              <a:off x="8974" y="3034"/>
              <a:ext cx="9797" cy="3564"/>
            </a:xfrm>
            <a:custGeom>
              <a:avLst/>
              <a:gdLst/>
              <a:ahLst/>
              <a:cxnLst/>
              <a:rect l="l" t="t" r="r" b="b"/>
              <a:pathLst>
                <a:path w="6221095" h="2263140">
                  <a:moveTo>
                    <a:pt x="6220968" y="2263140"/>
                  </a:moveTo>
                  <a:lnTo>
                    <a:pt x="0" y="2263140"/>
                  </a:lnTo>
                  <a:lnTo>
                    <a:pt x="0" y="0"/>
                  </a:lnTo>
                  <a:lnTo>
                    <a:pt x="6220968" y="0"/>
                  </a:lnTo>
                  <a:lnTo>
                    <a:pt x="6220968" y="2263140"/>
                  </a:lnTo>
                  <a:close/>
                </a:path>
              </a:pathLst>
            </a:custGeom>
            <a:solidFill>
              <a:srgbClr val="DCE6F1"/>
            </a:solidFill>
          </p:spPr>
          <p:txBody>
            <a:bodyPr wrap="square" lIns="0" tIns="0" rIns="0" bIns="0" rtlCol="0"/>
            <a:lstStyle/>
            <a:p/>
          </p:txBody>
        </p:sp>
        <p:sp>
          <p:nvSpPr>
            <p:cNvPr id="18" name="object 18"/>
            <p:cNvSpPr txBox="1"/>
            <p:nvPr/>
          </p:nvSpPr>
          <p:spPr>
            <a:xfrm>
              <a:off x="9098" y="3077"/>
              <a:ext cx="9537" cy="3382"/>
            </a:xfrm>
            <a:prstGeom prst="rect">
              <a:avLst/>
            </a:prstGeom>
          </p:spPr>
          <p:txBody>
            <a:bodyPr vert="horz" wrap="square" lIns="0" tIns="12065" rIns="0" bIns="0" rtlCol="0">
              <a:spAutoFit/>
            </a:bodyPr>
            <a:lstStyle/>
            <a:p>
              <a:pPr marL="12700">
                <a:lnSpc>
                  <a:spcPct val="100000"/>
                </a:lnSpc>
                <a:spcBef>
                  <a:spcPts val="95"/>
                </a:spcBef>
              </a:pPr>
              <a:r>
                <a:rPr sz="2300" dirty="0">
                  <a:latin typeface="微软雅黑"/>
                  <a:cs typeface="微软雅黑"/>
                </a:rPr>
                <a:t>很显然，算法1是不靠谱的。但是，如果正好被抽中考试的答案是C的占比很大。三种算法经过比赛，算法1很可能胜出。</a:t>
              </a:r>
              <a:endParaRPr sz="2300" dirty="0">
                <a:latin typeface="微软雅黑"/>
                <a:cs typeface="微软雅黑"/>
              </a:endParaRPr>
            </a:p>
            <a:p>
              <a:pPr marL="12700">
                <a:lnSpc>
                  <a:spcPct val="100000"/>
                </a:lnSpc>
                <a:spcBef>
                  <a:spcPts val="95"/>
                </a:spcBef>
              </a:pPr>
              <a:r>
                <a:rPr sz="2300" dirty="0">
                  <a:latin typeface="微软雅黑"/>
                  <a:cs typeface="微软雅黑"/>
                </a:rPr>
                <a:t>这就意味着，</a:t>
              </a:r>
              <a:r>
                <a:rPr sz="2300" dirty="0">
                  <a:highlight>
                    <a:srgbClr val="FFFF00"/>
                  </a:highlight>
                  <a:latin typeface="微软雅黑"/>
                  <a:cs typeface="微软雅黑"/>
                </a:rPr>
                <a:t>使用测试集去选择算法</a:t>
              </a:r>
              <a:r>
                <a:rPr sz="2300" dirty="0">
                  <a:latin typeface="微软雅黑"/>
                  <a:cs typeface="微软雅黑"/>
                </a:rPr>
                <a:t>实际上存在信息的泄露。因此，如果要进行模型选择，只有训练-测试集是不够的。</a:t>
              </a:r>
              <a:endParaRPr sz="2300" dirty="0">
                <a:latin typeface="微软雅黑"/>
                <a:cs typeface="微软雅黑"/>
              </a:endParaRPr>
            </a:p>
          </p:txBody>
        </p:sp>
      </p:grpSp>
      <p:sp>
        <p:nvSpPr>
          <p:cNvPr id="25" name="object 25"/>
          <p:cNvSpPr txBox="1">
            <a:spLocks noGrp="1"/>
          </p:cNvSpPr>
          <p:nvPr>
            <p:ph type="title"/>
          </p:nvPr>
        </p:nvSpPr>
        <p:spPr>
          <a:xfrm>
            <a:off x="1238885" y="280035"/>
            <a:ext cx="2058035" cy="514350"/>
          </a:xfrm>
          <a:prstGeom prst="rect">
            <a:avLst/>
          </a:prstGeom>
        </p:spPr>
        <p:txBody>
          <a:bodyPr vert="horz" wrap="square" lIns="0" tIns="13335" rIns="0" bIns="0" rtlCol="0">
            <a:spAutoFit/>
          </a:bodyPr>
          <a:lstStyle/>
          <a:p>
            <a:pPr marL="12700">
              <a:lnSpc>
                <a:spcPct val="100000"/>
              </a:lnSpc>
              <a:spcBef>
                <a:spcPts val="105"/>
              </a:spcBef>
            </a:pPr>
            <a:r>
              <a:rPr spc="-20" dirty="0"/>
              <a:t>数据集切分</a:t>
            </a:r>
            <a:endParaRPr spc="-20" dirty="0"/>
          </a:p>
        </p:txBody>
      </p:sp>
      <p:sp>
        <p:nvSpPr>
          <p:cNvPr id="26" name="object 26"/>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05</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14500" y="1249362"/>
            <a:ext cx="8763000" cy="4307205"/>
            <a:chOff x="1714500" y="1249362"/>
            <a:chExt cx="8763000" cy="4307205"/>
          </a:xfrm>
        </p:grpSpPr>
        <p:sp>
          <p:nvSpPr>
            <p:cNvPr id="3" name="object 3"/>
            <p:cNvSpPr/>
            <p:nvPr/>
          </p:nvSpPr>
          <p:spPr>
            <a:xfrm>
              <a:off x="1714500" y="2005012"/>
              <a:ext cx="8763000" cy="3551554"/>
            </a:xfrm>
            <a:custGeom>
              <a:avLst/>
              <a:gdLst/>
              <a:ahLst/>
              <a:cxnLst/>
              <a:rect l="l" t="t" r="r" b="b"/>
              <a:pathLst>
                <a:path w="8763000" h="3551554">
                  <a:moveTo>
                    <a:pt x="8763000" y="3551237"/>
                  </a:moveTo>
                  <a:lnTo>
                    <a:pt x="0" y="3551237"/>
                  </a:lnTo>
                  <a:lnTo>
                    <a:pt x="0" y="0"/>
                  </a:lnTo>
                  <a:lnTo>
                    <a:pt x="8763000" y="0"/>
                  </a:lnTo>
                  <a:lnTo>
                    <a:pt x="8763000" y="19050"/>
                  </a:lnTo>
                  <a:lnTo>
                    <a:pt x="38100" y="19050"/>
                  </a:lnTo>
                  <a:lnTo>
                    <a:pt x="19050" y="38100"/>
                  </a:lnTo>
                  <a:lnTo>
                    <a:pt x="38100" y="38100"/>
                  </a:lnTo>
                  <a:lnTo>
                    <a:pt x="38100" y="3513137"/>
                  </a:lnTo>
                  <a:lnTo>
                    <a:pt x="19050" y="3513137"/>
                  </a:lnTo>
                  <a:lnTo>
                    <a:pt x="38100" y="3532187"/>
                  </a:lnTo>
                  <a:lnTo>
                    <a:pt x="8763000" y="3532187"/>
                  </a:lnTo>
                  <a:lnTo>
                    <a:pt x="8763000" y="3551237"/>
                  </a:lnTo>
                  <a:close/>
                </a:path>
                <a:path w="8763000" h="3551554">
                  <a:moveTo>
                    <a:pt x="38100" y="38100"/>
                  </a:moveTo>
                  <a:lnTo>
                    <a:pt x="19050" y="38100"/>
                  </a:lnTo>
                  <a:lnTo>
                    <a:pt x="38100" y="19050"/>
                  </a:lnTo>
                  <a:lnTo>
                    <a:pt x="38100" y="38100"/>
                  </a:lnTo>
                  <a:close/>
                </a:path>
                <a:path w="8763000" h="3551554">
                  <a:moveTo>
                    <a:pt x="8724900" y="38100"/>
                  </a:moveTo>
                  <a:lnTo>
                    <a:pt x="38100" y="38100"/>
                  </a:lnTo>
                  <a:lnTo>
                    <a:pt x="38100" y="19050"/>
                  </a:lnTo>
                  <a:lnTo>
                    <a:pt x="8724900" y="19050"/>
                  </a:lnTo>
                  <a:lnTo>
                    <a:pt x="8724900" y="38100"/>
                  </a:lnTo>
                  <a:close/>
                </a:path>
                <a:path w="8763000" h="3551554">
                  <a:moveTo>
                    <a:pt x="8724900" y="3532187"/>
                  </a:moveTo>
                  <a:lnTo>
                    <a:pt x="8724900" y="19050"/>
                  </a:lnTo>
                  <a:lnTo>
                    <a:pt x="8743950" y="38100"/>
                  </a:lnTo>
                  <a:lnTo>
                    <a:pt x="8763000" y="38100"/>
                  </a:lnTo>
                  <a:lnTo>
                    <a:pt x="8763000" y="3513137"/>
                  </a:lnTo>
                  <a:lnTo>
                    <a:pt x="8743950" y="3513137"/>
                  </a:lnTo>
                  <a:lnTo>
                    <a:pt x="8724900" y="3532187"/>
                  </a:lnTo>
                  <a:close/>
                </a:path>
                <a:path w="8763000" h="3551554">
                  <a:moveTo>
                    <a:pt x="8763000" y="38100"/>
                  </a:moveTo>
                  <a:lnTo>
                    <a:pt x="8743950" y="38100"/>
                  </a:lnTo>
                  <a:lnTo>
                    <a:pt x="8724900" y="19050"/>
                  </a:lnTo>
                  <a:lnTo>
                    <a:pt x="8763000" y="19050"/>
                  </a:lnTo>
                  <a:lnTo>
                    <a:pt x="8763000" y="38100"/>
                  </a:lnTo>
                  <a:close/>
                </a:path>
                <a:path w="8763000" h="3551554">
                  <a:moveTo>
                    <a:pt x="38100" y="3532187"/>
                  </a:moveTo>
                  <a:lnTo>
                    <a:pt x="19050" y="3513137"/>
                  </a:lnTo>
                  <a:lnTo>
                    <a:pt x="38100" y="3513137"/>
                  </a:lnTo>
                  <a:lnTo>
                    <a:pt x="38100" y="3532187"/>
                  </a:lnTo>
                  <a:close/>
                </a:path>
                <a:path w="8763000" h="3551554">
                  <a:moveTo>
                    <a:pt x="8724900" y="3532187"/>
                  </a:moveTo>
                  <a:lnTo>
                    <a:pt x="38100" y="3532187"/>
                  </a:lnTo>
                  <a:lnTo>
                    <a:pt x="38100" y="3513137"/>
                  </a:lnTo>
                  <a:lnTo>
                    <a:pt x="8724900" y="3513137"/>
                  </a:lnTo>
                  <a:lnTo>
                    <a:pt x="8724900" y="3532187"/>
                  </a:lnTo>
                  <a:close/>
                </a:path>
                <a:path w="8763000" h="3551554">
                  <a:moveTo>
                    <a:pt x="8763000" y="3532187"/>
                  </a:moveTo>
                  <a:lnTo>
                    <a:pt x="8724900" y="3532187"/>
                  </a:lnTo>
                  <a:lnTo>
                    <a:pt x="8743950" y="3513137"/>
                  </a:lnTo>
                  <a:lnTo>
                    <a:pt x="8763000" y="3513137"/>
                  </a:lnTo>
                  <a:lnTo>
                    <a:pt x="8763000" y="3532187"/>
                  </a:lnTo>
                  <a:close/>
                </a:path>
              </a:pathLst>
            </a:custGeom>
            <a:solidFill>
              <a:srgbClr val="000000"/>
            </a:solidFill>
          </p:spPr>
          <p:txBody>
            <a:bodyPr wrap="square" lIns="0" tIns="0" rIns="0" bIns="0" rtlCol="0"/>
            <a:lstStyle/>
            <a:p/>
          </p:txBody>
        </p:sp>
        <p:sp>
          <p:nvSpPr>
            <p:cNvPr id="4" name="object 4"/>
            <p:cNvSpPr/>
            <p:nvPr/>
          </p:nvSpPr>
          <p:spPr>
            <a:xfrm>
              <a:off x="5262371" y="1249362"/>
              <a:ext cx="1667510" cy="1666875"/>
            </a:xfrm>
            <a:custGeom>
              <a:avLst/>
              <a:gdLst/>
              <a:ahLst/>
              <a:cxnLst/>
              <a:rect l="l" t="t" r="r" b="b"/>
              <a:pathLst>
                <a:path w="1667509" h="1666875">
                  <a:moveTo>
                    <a:pt x="833627" y="1666875"/>
                  </a:moveTo>
                  <a:lnTo>
                    <a:pt x="784656" y="1665460"/>
                  </a:lnTo>
                  <a:lnTo>
                    <a:pt x="736430" y="1661268"/>
                  </a:lnTo>
                  <a:lnTo>
                    <a:pt x="689028" y="1654376"/>
                  </a:lnTo>
                  <a:lnTo>
                    <a:pt x="642526" y="1644865"/>
                  </a:lnTo>
                  <a:lnTo>
                    <a:pt x="597004" y="1632810"/>
                  </a:lnTo>
                  <a:lnTo>
                    <a:pt x="552540" y="1618292"/>
                  </a:lnTo>
                  <a:lnTo>
                    <a:pt x="509211" y="1601387"/>
                  </a:lnTo>
                  <a:lnTo>
                    <a:pt x="467097" y="1582175"/>
                  </a:lnTo>
                  <a:lnTo>
                    <a:pt x="426274" y="1560734"/>
                  </a:lnTo>
                  <a:lnTo>
                    <a:pt x="386821" y="1537142"/>
                  </a:lnTo>
                  <a:lnTo>
                    <a:pt x="348816" y="1511478"/>
                  </a:lnTo>
                  <a:lnTo>
                    <a:pt x="312338" y="1483819"/>
                  </a:lnTo>
                  <a:lnTo>
                    <a:pt x="277464" y="1454244"/>
                  </a:lnTo>
                  <a:lnTo>
                    <a:pt x="244273" y="1422831"/>
                  </a:lnTo>
                  <a:lnTo>
                    <a:pt x="212842" y="1389659"/>
                  </a:lnTo>
                  <a:lnTo>
                    <a:pt x="183250" y="1354806"/>
                  </a:lnTo>
                  <a:lnTo>
                    <a:pt x="155575" y="1318350"/>
                  </a:lnTo>
                  <a:lnTo>
                    <a:pt x="129895" y="1280370"/>
                  </a:lnTo>
                  <a:lnTo>
                    <a:pt x="106287" y="1240943"/>
                  </a:lnTo>
                  <a:lnTo>
                    <a:pt x="84831" y="1200149"/>
                  </a:lnTo>
                  <a:lnTo>
                    <a:pt x="65605" y="1158064"/>
                  </a:lnTo>
                  <a:lnTo>
                    <a:pt x="48685" y="1114769"/>
                  </a:lnTo>
                  <a:lnTo>
                    <a:pt x="34152" y="1070341"/>
                  </a:lnTo>
                  <a:lnTo>
                    <a:pt x="22082" y="1024858"/>
                  </a:lnTo>
                  <a:lnTo>
                    <a:pt x="12553" y="978398"/>
                  </a:lnTo>
                  <a:lnTo>
                    <a:pt x="5645" y="931041"/>
                  </a:lnTo>
                  <a:lnTo>
                    <a:pt x="1434" y="882864"/>
                  </a:lnTo>
                  <a:lnTo>
                    <a:pt x="0" y="833945"/>
                  </a:lnTo>
                  <a:lnTo>
                    <a:pt x="1338" y="786600"/>
                  </a:lnTo>
                  <a:lnTo>
                    <a:pt x="5267" y="739950"/>
                  </a:lnTo>
                  <a:lnTo>
                    <a:pt x="11716" y="694067"/>
                  </a:lnTo>
                  <a:lnTo>
                    <a:pt x="20614" y="649019"/>
                  </a:lnTo>
                  <a:lnTo>
                    <a:pt x="31893" y="604878"/>
                  </a:lnTo>
                  <a:lnTo>
                    <a:pt x="45480" y="561713"/>
                  </a:lnTo>
                  <a:lnTo>
                    <a:pt x="61307" y="519596"/>
                  </a:lnTo>
                  <a:lnTo>
                    <a:pt x="79302" y="478595"/>
                  </a:lnTo>
                  <a:lnTo>
                    <a:pt x="99395" y="438782"/>
                  </a:lnTo>
                  <a:lnTo>
                    <a:pt x="121516" y="400226"/>
                  </a:lnTo>
                  <a:lnTo>
                    <a:pt x="145595" y="362998"/>
                  </a:lnTo>
                  <a:lnTo>
                    <a:pt x="171561" y="327168"/>
                  </a:lnTo>
                  <a:lnTo>
                    <a:pt x="199345" y="292806"/>
                  </a:lnTo>
                  <a:lnTo>
                    <a:pt x="228875" y="259983"/>
                  </a:lnTo>
                  <a:lnTo>
                    <a:pt x="260081" y="228768"/>
                  </a:lnTo>
                  <a:lnTo>
                    <a:pt x="292894" y="199232"/>
                  </a:lnTo>
                  <a:lnTo>
                    <a:pt x="327243" y="171445"/>
                  </a:lnTo>
                  <a:lnTo>
                    <a:pt x="363057" y="145478"/>
                  </a:lnTo>
                  <a:lnTo>
                    <a:pt x="400266" y="121400"/>
                  </a:lnTo>
                  <a:lnTo>
                    <a:pt x="438800" y="99282"/>
                  </a:lnTo>
                  <a:lnTo>
                    <a:pt x="478589" y="79194"/>
                  </a:lnTo>
                  <a:lnTo>
                    <a:pt x="519562" y="61206"/>
                  </a:lnTo>
                  <a:lnTo>
                    <a:pt x="561649" y="45389"/>
                  </a:lnTo>
                  <a:lnTo>
                    <a:pt x="604780" y="31813"/>
                  </a:lnTo>
                  <a:lnTo>
                    <a:pt x="648884" y="20547"/>
                  </a:lnTo>
                  <a:lnTo>
                    <a:pt x="693891" y="11663"/>
                  </a:lnTo>
                  <a:lnTo>
                    <a:pt x="739731" y="5230"/>
                  </a:lnTo>
                  <a:lnTo>
                    <a:pt x="786333" y="1319"/>
                  </a:lnTo>
                  <a:lnTo>
                    <a:pt x="833627" y="0"/>
                  </a:lnTo>
                  <a:lnTo>
                    <a:pt x="880922" y="1319"/>
                  </a:lnTo>
                  <a:lnTo>
                    <a:pt x="927524" y="5230"/>
                  </a:lnTo>
                  <a:lnTo>
                    <a:pt x="973364" y="11662"/>
                  </a:lnTo>
                  <a:lnTo>
                    <a:pt x="1018371" y="20546"/>
                  </a:lnTo>
                  <a:lnTo>
                    <a:pt x="1062474" y="31810"/>
                  </a:lnTo>
                  <a:lnTo>
                    <a:pt x="1105604" y="45385"/>
                  </a:lnTo>
                  <a:lnTo>
                    <a:pt x="1147691" y="61199"/>
                  </a:lnTo>
                  <a:lnTo>
                    <a:pt x="1188662" y="79183"/>
                  </a:lnTo>
                  <a:lnTo>
                    <a:pt x="1228449" y="99267"/>
                  </a:lnTo>
                  <a:lnTo>
                    <a:pt x="1266981" y="121379"/>
                  </a:lnTo>
                  <a:lnTo>
                    <a:pt x="1304188" y="145450"/>
                  </a:lnTo>
                  <a:lnTo>
                    <a:pt x="1339999" y="171409"/>
                  </a:lnTo>
                  <a:lnTo>
                    <a:pt x="1374344" y="199186"/>
                  </a:lnTo>
                  <a:lnTo>
                    <a:pt x="1407152" y="228711"/>
                  </a:lnTo>
                  <a:lnTo>
                    <a:pt x="1438354" y="259912"/>
                  </a:lnTo>
                  <a:lnTo>
                    <a:pt x="1467878" y="292721"/>
                  </a:lnTo>
                  <a:lnTo>
                    <a:pt x="1495655" y="327066"/>
                  </a:lnTo>
                  <a:lnTo>
                    <a:pt x="1521614" y="362876"/>
                  </a:lnTo>
                  <a:lnTo>
                    <a:pt x="1545685" y="400083"/>
                  </a:lnTo>
                  <a:lnTo>
                    <a:pt x="1567798" y="438615"/>
                  </a:lnTo>
                  <a:lnTo>
                    <a:pt x="1587881" y="478402"/>
                  </a:lnTo>
                  <a:lnTo>
                    <a:pt x="1605865" y="519374"/>
                  </a:lnTo>
                  <a:lnTo>
                    <a:pt x="1621680" y="561460"/>
                  </a:lnTo>
                  <a:lnTo>
                    <a:pt x="1635254" y="604590"/>
                  </a:lnTo>
                  <a:lnTo>
                    <a:pt x="1646519" y="648694"/>
                  </a:lnTo>
                  <a:lnTo>
                    <a:pt x="1655402" y="693700"/>
                  </a:lnTo>
                  <a:lnTo>
                    <a:pt x="1661835" y="739540"/>
                  </a:lnTo>
                  <a:lnTo>
                    <a:pt x="1665746" y="786143"/>
                  </a:lnTo>
                  <a:lnTo>
                    <a:pt x="1667065" y="833437"/>
                  </a:lnTo>
                  <a:lnTo>
                    <a:pt x="1665746" y="880731"/>
                  </a:lnTo>
                  <a:lnTo>
                    <a:pt x="1661835" y="927334"/>
                  </a:lnTo>
                  <a:lnTo>
                    <a:pt x="1655402" y="973174"/>
                  </a:lnTo>
                  <a:lnTo>
                    <a:pt x="1646519" y="1018180"/>
                  </a:lnTo>
                  <a:lnTo>
                    <a:pt x="1635254" y="1062284"/>
                  </a:lnTo>
                  <a:lnTo>
                    <a:pt x="1621680" y="1105414"/>
                  </a:lnTo>
                  <a:lnTo>
                    <a:pt x="1605865" y="1147500"/>
                  </a:lnTo>
                  <a:lnTo>
                    <a:pt x="1587881" y="1188472"/>
                  </a:lnTo>
                  <a:lnTo>
                    <a:pt x="1567798" y="1228259"/>
                  </a:lnTo>
                  <a:lnTo>
                    <a:pt x="1545685" y="1266791"/>
                  </a:lnTo>
                  <a:lnTo>
                    <a:pt x="1521614" y="1303998"/>
                  </a:lnTo>
                  <a:lnTo>
                    <a:pt x="1495655" y="1339808"/>
                  </a:lnTo>
                  <a:lnTo>
                    <a:pt x="1467878" y="1374153"/>
                  </a:lnTo>
                  <a:lnTo>
                    <a:pt x="1438354" y="1406962"/>
                  </a:lnTo>
                  <a:lnTo>
                    <a:pt x="1407152" y="1438163"/>
                  </a:lnTo>
                  <a:lnTo>
                    <a:pt x="1374344" y="1467688"/>
                  </a:lnTo>
                  <a:lnTo>
                    <a:pt x="1339999" y="1495465"/>
                  </a:lnTo>
                  <a:lnTo>
                    <a:pt x="1304188" y="1521424"/>
                  </a:lnTo>
                  <a:lnTo>
                    <a:pt x="1266981" y="1545495"/>
                  </a:lnTo>
                  <a:lnTo>
                    <a:pt x="1228449" y="1567607"/>
                  </a:lnTo>
                  <a:lnTo>
                    <a:pt x="1188662" y="1587691"/>
                  </a:lnTo>
                  <a:lnTo>
                    <a:pt x="1147691" y="1605675"/>
                  </a:lnTo>
                  <a:lnTo>
                    <a:pt x="1105604" y="1621489"/>
                  </a:lnTo>
                  <a:lnTo>
                    <a:pt x="1062474" y="1635064"/>
                  </a:lnTo>
                  <a:lnTo>
                    <a:pt x="1018371" y="1646328"/>
                  </a:lnTo>
                  <a:lnTo>
                    <a:pt x="973364" y="1655212"/>
                  </a:lnTo>
                  <a:lnTo>
                    <a:pt x="927524" y="1661644"/>
                  </a:lnTo>
                  <a:lnTo>
                    <a:pt x="880922" y="1665555"/>
                  </a:lnTo>
                  <a:lnTo>
                    <a:pt x="833627" y="1666875"/>
                  </a:lnTo>
                  <a:close/>
                </a:path>
              </a:pathLst>
            </a:custGeom>
            <a:solidFill>
              <a:srgbClr val="006FC0"/>
            </a:solidFill>
          </p:spPr>
          <p:txBody>
            <a:bodyPr wrap="square" lIns="0" tIns="0" rIns="0" bIns="0" rtlCol="0"/>
            <a:lstStyle/>
            <a:p/>
          </p:txBody>
        </p:sp>
      </p:grpSp>
      <p:sp>
        <p:nvSpPr>
          <p:cNvPr id="5" name="object 5"/>
          <p:cNvSpPr txBox="1"/>
          <p:nvPr/>
        </p:nvSpPr>
        <p:spPr>
          <a:xfrm>
            <a:off x="5650865" y="1569402"/>
            <a:ext cx="873125" cy="939800"/>
          </a:xfrm>
          <a:prstGeom prst="rect">
            <a:avLst/>
          </a:prstGeom>
        </p:spPr>
        <p:txBody>
          <a:bodyPr vert="horz" wrap="square" lIns="0" tIns="12700" rIns="0" bIns="0" rtlCol="0">
            <a:spAutoFit/>
          </a:bodyPr>
          <a:lstStyle/>
          <a:p>
            <a:pPr marL="12700">
              <a:lnSpc>
                <a:spcPct val="100000"/>
              </a:lnSpc>
              <a:spcBef>
                <a:spcPts val="100"/>
              </a:spcBef>
            </a:pPr>
            <a:r>
              <a:rPr sz="6000" b="1" spc="-25" dirty="0">
                <a:solidFill>
                  <a:srgbClr val="FFFFFF"/>
                </a:solidFill>
                <a:latin typeface="Arial" panose="020B0704020202020204"/>
                <a:cs typeface="Arial" panose="020B0704020202020204"/>
              </a:rPr>
              <a:t>01</a:t>
            </a:r>
            <a:endParaRPr sz="6000">
              <a:latin typeface="Arial" panose="020B0704020202020204"/>
              <a:cs typeface="Arial" panose="020B0704020202020204"/>
            </a:endParaRPr>
          </a:p>
        </p:txBody>
      </p:sp>
      <p:sp>
        <p:nvSpPr>
          <p:cNvPr id="6" name="object 6"/>
          <p:cNvSpPr txBox="1">
            <a:spLocks noGrp="1"/>
          </p:cNvSpPr>
          <p:nvPr>
            <p:ph type="title"/>
          </p:nvPr>
        </p:nvSpPr>
        <p:spPr>
          <a:xfrm>
            <a:off x="2687954" y="2865120"/>
            <a:ext cx="6883400" cy="1671320"/>
          </a:xfrm>
          <a:prstGeom prst="rect">
            <a:avLst/>
          </a:prstGeom>
        </p:spPr>
        <p:txBody>
          <a:bodyPr vert="horz" wrap="square" lIns="0" tIns="12700" rIns="0" bIns="0" rtlCol="0">
            <a:spAutoFit/>
          </a:bodyPr>
          <a:lstStyle/>
          <a:p>
            <a:pPr marL="2069465" marR="5080" indent="-2057400">
              <a:lnSpc>
                <a:spcPct val="100000"/>
              </a:lnSpc>
              <a:spcBef>
                <a:spcPts val="100"/>
              </a:spcBef>
            </a:pPr>
            <a:r>
              <a:rPr sz="5400" spc="-5" dirty="0">
                <a:solidFill>
                  <a:srgbClr val="000000"/>
                </a:solidFill>
              </a:rPr>
              <a:t>人工智能、机器学习与</a:t>
            </a:r>
            <a:r>
              <a:rPr sz="5400" spc="-15" dirty="0">
                <a:solidFill>
                  <a:srgbClr val="000000"/>
                </a:solidFill>
              </a:rPr>
              <a:t>深度学习</a:t>
            </a:r>
            <a:endParaRPr sz="5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50214" y="1447800"/>
            <a:ext cx="11193780" cy="2782570"/>
          </a:xfrm>
          <a:prstGeom prst="rect">
            <a:avLst/>
          </a:prstGeom>
        </p:spPr>
        <p:txBody>
          <a:bodyPr vert="horz" wrap="square" lIns="0" tIns="12700" rIns="0" bIns="0" rtlCol="0">
            <a:spAutoFit/>
          </a:bodyPr>
          <a:lstStyle/>
          <a:p>
            <a:pPr marL="469900" marR="5080" indent="-457200">
              <a:lnSpc>
                <a:spcPct val="150000"/>
              </a:lnSpc>
              <a:spcBef>
                <a:spcPts val="100"/>
              </a:spcBef>
              <a:buFont typeface="Arial MT"/>
              <a:buChar char="•"/>
              <a:tabLst>
                <a:tab pos="469900" algn="l"/>
              </a:tabLst>
            </a:pPr>
            <a:r>
              <a:rPr sz="2600" spc="-5" dirty="0">
                <a:latin typeface="宋体"/>
                <a:cs typeface="宋体"/>
              </a:rPr>
              <a:t>从模型的参数调整角度看，模型参数调节过程需要使用模型在验证数据上的性能作为反馈信号。这个调节过程本质上就是一种学习。</a:t>
            </a:r>
            <a:endParaRPr sz="2600">
              <a:latin typeface="宋体"/>
              <a:cs typeface="宋体"/>
            </a:endParaRPr>
          </a:p>
          <a:p>
            <a:pPr marL="469265" indent="-456565">
              <a:lnSpc>
                <a:spcPct val="100000"/>
              </a:lnSpc>
              <a:spcBef>
                <a:spcPts val="1440"/>
              </a:spcBef>
              <a:buFont typeface="Arial MT"/>
              <a:buChar char="•"/>
              <a:tabLst>
                <a:tab pos="469265" algn="l"/>
              </a:tabLst>
            </a:pPr>
            <a:r>
              <a:rPr sz="2600" dirty="0">
                <a:latin typeface="宋体"/>
                <a:cs typeface="宋体"/>
              </a:rPr>
              <a:t>如果使用测试集对模型参数进行调试，就会造成</a:t>
            </a:r>
            <a:r>
              <a:rPr sz="2600" dirty="0">
                <a:highlight>
                  <a:srgbClr val="FFFF00"/>
                </a:highlight>
                <a:latin typeface="宋体"/>
                <a:cs typeface="宋体"/>
              </a:rPr>
              <a:t>信息泄露（</a:t>
            </a:r>
            <a:r>
              <a:rPr sz="2600" b="1" dirty="0">
                <a:highlight>
                  <a:srgbClr val="FFFF00"/>
                </a:highlight>
                <a:latin typeface="Calibri"/>
                <a:cs typeface="Calibri"/>
              </a:rPr>
              <a:t>information</a:t>
            </a:r>
            <a:r>
              <a:rPr sz="2600" b="1" spc="130" dirty="0">
                <a:highlight>
                  <a:srgbClr val="FFFF00"/>
                </a:highlight>
                <a:latin typeface="Calibri"/>
                <a:cs typeface="Calibri"/>
              </a:rPr>
              <a:t> </a:t>
            </a:r>
            <a:r>
              <a:rPr sz="2600" b="1" spc="-10" dirty="0">
                <a:highlight>
                  <a:srgbClr val="FFFF00"/>
                </a:highlight>
                <a:latin typeface="Calibri"/>
                <a:cs typeface="Calibri"/>
              </a:rPr>
              <a:t>leak</a:t>
            </a:r>
            <a:r>
              <a:rPr sz="2600" spc="-10" dirty="0">
                <a:highlight>
                  <a:srgbClr val="FFFF00"/>
                </a:highlight>
                <a:latin typeface="宋体"/>
                <a:cs typeface="宋体"/>
              </a:rPr>
              <a:t>）</a:t>
            </a:r>
            <a:endParaRPr sz="2600">
              <a:highlight>
                <a:srgbClr val="FFFF00"/>
              </a:highlight>
              <a:latin typeface="宋体"/>
              <a:cs typeface="宋体"/>
            </a:endParaRPr>
          </a:p>
          <a:p>
            <a:pPr marL="469265" indent="-456565">
              <a:lnSpc>
                <a:spcPct val="100000"/>
              </a:lnSpc>
              <a:spcBef>
                <a:spcPts val="1440"/>
              </a:spcBef>
              <a:buFont typeface="Arial MT"/>
              <a:buChar char="•"/>
              <a:tabLst>
                <a:tab pos="469265" algn="l"/>
              </a:tabLst>
            </a:pPr>
            <a:r>
              <a:rPr sz="2600" spc="-5" dirty="0">
                <a:latin typeface="宋体"/>
                <a:cs typeface="宋体"/>
              </a:rPr>
              <a:t>对测试集的要求：需要使用一个</a:t>
            </a:r>
            <a:r>
              <a:rPr sz="2600" spc="-5" dirty="0">
                <a:highlight>
                  <a:srgbClr val="FFFF00"/>
                </a:highlight>
                <a:latin typeface="宋体"/>
                <a:cs typeface="宋体"/>
              </a:rPr>
              <a:t>完全不同</a:t>
            </a:r>
            <a:r>
              <a:rPr sz="2600" spc="-5" dirty="0">
                <a:latin typeface="宋体"/>
                <a:cs typeface="宋体"/>
              </a:rPr>
              <a:t>的、</a:t>
            </a:r>
            <a:r>
              <a:rPr sz="2600" spc="-5" dirty="0">
                <a:highlight>
                  <a:srgbClr val="FFFF00"/>
                </a:highlight>
                <a:latin typeface="宋体"/>
                <a:cs typeface="宋体"/>
              </a:rPr>
              <a:t>前所未见</a:t>
            </a:r>
            <a:r>
              <a:rPr sz="2600" spc="-5" dirty="0">
                <a:latin typeface="宋体"/>
                <a:cs typeface="宋体"/>
              </a:rPr>
              <a:t>的数据集</a:t>
            </a:r>
            <a:endParaRPr sz="2600">
              <a:latin typeface="宋体"/>
              <a:cs typeface="宋体"/>
            </a:endParaRPr>
          </a:p>
        </p:txBody>
      </p:sp>
      <p:sp>
        <p:nvSpPr>
          <p:cNvPr id="6" name="object 6"/>
          <p:cNvSpPr txBox="1">
            <a:spLocks noGrp="1"/>
          </p:cNvSpPr>
          <p:nvPr>
            <p:ph type="title"/>
          </p:nvPr>
        </p:nvSpPr>
        <p:spPr>
          <a:xfrm>
            <a:off x="1238885" y="280035"/>
            <a:ext cx="2058035" cy="514350"/>
          </a:xfrm>
          <a:prstGeom prst="rect">
            <a:avLst/>
          </a:prstGeom>
        </p:spPr>
        <p:txBody>
          <a:bodyPr vert="horz" wrap="square" lIns="0" tIns="13335" rIns="0" bIns="0" rtlCol="0">
            <a:spAutoFit/>
          </a:bodyPr>
          <a:lstStyle/>
          <a:p>
            <a:pPr marL="12700">
              <a:lnSpc>
                <a:spcPct val="100000"/>
              </a:lnSpc>
              <a:spcBef>
                <a:spcPts val="105"/>
              </a:spcBef>
            </a:pPr>
            <a:r>
              <a:rPr spc="-20" dirty="0"/>
              <a:t>数据集切分</a:t>
            </a:r>
            <a:endParaRPr spc="-20" dirty="0"/>
          </a:p>
        </p:txBody>
      </p:sp>
      <p:sp>
        <p:nvSpPr>
          <p:cNvPr id="7" name="object 7"/>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05</a:t>
            </a:r>
            <a:endParaRPr sz="320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095" y="1275727"/>
            <a:ext cx="9612630"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微软雅黑"/>
                <a:cs typeface="微软雅黑"/>
              </a:rPr>
              <a:t>要进行算法选择，应该使用 训练集—验证集—测试集的数据分隔方式：</a:t>
            </a:r>
            <a:endParaRPr sz="2400">
              <a:latin typeface="微软雅黑"/>
              <a:cs typeface="微软雅黑"/>
            </a:endParaRPr>
          </a:p>
        </p:txBody>
      </p:sp>
      <p:pic>
        <p:nvPicPr>
          <p:cNvPr id="3" name="object 3"/>
          <p:cNvPicPr/>
          <p:nvPr/>
        </p:nvPicPr>
        <p:blipFill>
          <a:blip r:embed="rId1" cstate="print"/>
          <a:stretch>
            <a:fillRect/>
          </a:stretch>
        </p:blipFill>
        <p:spPr>
          <a:xfrm>
            <a:off x="733044" y="3909059"/>
            <a:ext cx="1781280" cy="1299972"/>
          </a:xfrm>
          <a:prstGeom prst="rect">
            <a:avLst/>
          </a:prstGeom>
        </p:spPr>
      </p:pic>
      <p:sp>
        <p:nvSpPr>
          <p:cNvPr id="4" name="object 4"/>
          <p:cNvSpPr txBox="1"/>
          <p:nvPr/>
        </p:nvSpPr>
        <p:spPr>
          <a:xfrm>
            <a:off x="811593" y="3382924"/>
            <a:ext cx="14033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宋体"/>
                <a:cs typeface="宋体"/>
              </a:rPr>
              <a:t>训练集：练习</a:t>
            </a:r>
            <a:endParaRPr sz="1800">
              <a:latin typeface="宋体"/>
              <a:cs typeface="宋体"/>
            </a:endParaRPr>
          </a:p>
        </p:txBody>
      </p:sp>
      <p:sp>
        <p:nvSpPr>
          <p:cNvPr id="5" name="object 5"/>
          <p:cNvSpPr txBox="1"/>
          <p:nvPr/>
        </p:nvSpPr>
        <p:spPr>
          <a:xfrm>
            <a:off x="450215" y="5465940"/>
            <a:ext cx="29972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微软雅黑"/>
                <a:cs typeface="微软雅黑"/>
              </a:rPr>
              <a:t>多种算法同时进行机器学习，寻找题目与答案的规律</a:t>
            </a:r>
            <a:endParaRPr sz="1800">
              <a:latin typeface="微软雅黑"/>
              <a:cs typeface="微软雅黑"/>
            </a:endParaRPr>
          </a:p>
        </p:txBody>
      </p:sp>
      <p:grpSp>
        <p:nvGrpSpPr>
          <p:cNvPr id="31" name="组合 30"/>
          <p:cNvGrpSpPr/>
          <p:nvPr/>
        </p:nvGrpSpPr>
        <p:grpSpPr>
          <a:xfrm>
            <a:off x="8784590" y="3449320"/>
            <a:ext cx="2753360" cy="2544445"/>
            <a:chOff x="13834" y="5432"/>
            <a:chExt cx="4336" cy="4007"/>
          </a:xfrm>
        </p:grpSpPr>
        <p:grpSp>
          <p:nvGrpSpPr>
            <p:cNvPr id="6" name="object 6"/>
            <p:cNvGrpSpPr/>
            <p:nvPr/>
          </p:nvGrpSpPr>
          <p:grpSpPr>
            <a:xfrm>
              <a:off x="13834" y="5981"/>
              <a:ext cx="4337" cy="2048"/>
              <a:chOff x="8784335" y="3797808"/>
              <a:chExt cx="2753995" cy="1300480"/>
            </a:xfrm>
          </p:grpSpPr>
          <p:pic>
            <p:nvPicPr>
              <p:cNvPr id="7" name="object 7"/>
              <p:cNvPicPr/>
              <p:nvPr/>
            </p:nvPicPr>
            <p:blipFill>
              <a:blip r:embed="rId2" cstate="print"/>
              <a:stretch>
                <a:fillRect/>
              </a:stretch>
            </p:blipFill>
            <p:spPr>
              <a:xfrm>
                <a:off x="10279379" y="3797808"/>
                <a:ext cx="1258824" cy="1299972"/>
              </a:xfrm>
              <a:prstGeom prst="rect">
                <a:avLst/>
              </a:prstGeom>
            </p:spPr>
          </p:pic>
          <p:pic>
            <p:nvPicPr>
              <p:cNvPr id="8" name="object 8"/>
              <p:cNvPicPr/>
              <p:nvPr/>
            </p:nvPicPr>
            <p:blipFill>
              <a:blip r:embed="rId3" cstate="print"/>
              <a:stretch>
                <a:fillRect/>
              </a:stretch>
            </p:blipFill>
            <p:spPr>
              <a:xfrm>
                <a:off x="8784335" y="3849624"/>
                <a:ext cx="1495044" cy="1248156"/>
              </a:xfrm>
              <a:prstGeom prst="rect">
                <a:avLst/>
              </a:prstGeom>
            </p:spPr>
          </p:pic>
        </p:grpSp>
        <p:sp>
          <p:nvSpPr>
            <p:cNvPr id="9" name="object 9"/>
            <p:cNvSpPr txBox="1"/>
            <p:nvPr/>
          </p:nvSpPr>
          <p:spPr>
            <a:xfrm>
              <a:off x="14867" y="5432"/>
              <a:ext cx="2210" cy="472"/>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宋体"/>
                  <a:cs typeface="宋体"/>
                </a:rPr>
                <a:t>测试集：大考</a:t>
              </a:r>
              <a:endParaRPr sz="1800">
                <a:latin typeface="宋体"/>
                <a:cs typeface="宋体"/>
              </a:endParaRPr>
            </a:p>
          </p:txBody>
        </p:sp>
        <p:sp>
          <p:nvSpPr>
            <p:cNvPr id="10" name="object 10"/>
            <p:cNvSpPr txBox="1"/>
            <p:nvPr/>
          </p:nvSpPr>
          <p:spPr>
            <a:xfrm>
              <a:off x="13861" y="8535"/>
              <a:ext cx="4000" cy="904"/>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微软雅黑"/>
                  <a:cs typeface="微软雅黑"/>
                </a:rPr>
                <a:t>通过考试给这个模型最终</a:t>
              </a:r>
              <a:r>
                <a:rPr sz="1800" spc="-25" dirty="0">
                  <a:latin typeface="微软雅黑"/>
                  <a:cs typeface="微软雅黑"/>
                </a:rPr>
                <a:t>评分</a:t>
              </a:r>
              <a:endParaRPr sz="1800">
                <a:latin typeface="微软雅黑"/>
                <a:cs typeface="微软雅黑"/>
              </a:endParaRPr>
            </a:p>
          </p:txBody>
        </p:sp>
      </p:grpSp>
      <p:grpSp>
        <p:nvGrpSpPr>
          <p:cNvPr id="11" name="object 11"/>
          <p:cNvGrpSpPr/>
          <p:nvPr/>
        </p:nvGrpSpPr>
        <p:grpSpPr>
          <a:xfrm>
            <a:off x="7587271" y="4170819"/>
            <a:ext cx="760730" cy="554990"/>
            <a:chOff x="7587271" y="4170819"/>
            <a:chExt cx="760730" cy="554990"/>
          </a:xfrm>
        </p:grpSpPr>
        <p:sp>
          <p:nvSpPr>
            <p:cNvPr id="12" name="object 12"/>
            <p:cNvSpPr/>
            <p:nvPr/>
          </p:nvSpPr>
          <p:spPr>
            <a:xfrm>
              <a:off x="7594091" y="4186428"/>
              <a:ext cx="744220" cy="524510"/>
            </a:xfrm>
            <a:custGeom>
              <a:avLst/>
              <a:gdLst/>
              <a:ahLst/>
              <a:cxnLst/>
              <a:rect l="l" t="t" r="r" b="b"/>
              <a:pathLst>
                <a:path w="744220" h="524510">
                  <a:moveTo>
                    <a:pt x="483107" y="524256"/>
                  </a:moveTo>
                  <a:lnTo>
                    <a:pt x="483107" y="393192"/>
                  </a:lnTo>
                  <a:lnTo>
                    <a:pt x="0" y="393192"/>
                  </a:lnTo>
                  <a:lnTo>
                    <a:pt x="0" y="131063"/>
                  </a:lnTo>
                  <a:lnTo>
                    <a:pt x="483107" y="131063"/>
                  </a:lnTo>
                  <a:lnTo>
                    <a:pt x="483107" y="0"/>
                  </a:lnTo>
                  <a:lnTo>
                    <a:pt x="743711" y="262127"/>
                  </a:lnTo>
                  <a:lnTo>
                    <a:pt x="483107" y="524256"/>
                  </a:lnTo>
                  <a:close/>
                </a:path>
              </a:pathLst>
            </a:custGeom>
            <a:solidFill>
              <a:srgbClr val="4F81BC"/>
            </a:solidFill>
          </p:spPr>
          <p:txBody>
            <a:bodyPr wrap="square" lIns="0" tIns="0" rIns="0" bIns="0" rtlCol="0"/>
            <a:lstStyle/>
            <a:p/>
          </p:txBody>
        </p:sp>
        <p:sp>
          <p:nvSpPr>
            <p:cNvPr id="13" name="object 13"/>
            <p:cNvSpPr/>
            <p:nvPr/>
          </p:nvSpPr>
          <p:spPr>
            <a:xfrm>
              <a:off x="7587271" y="4170819"/>
              <a:ext cx="760730" cy="554990"/>
            </a:xfrm>
            <a:custGeom>
              <a:avLst/>
              <a:gdLst/>
              <a:ahLst/>
              <a:cxnLst/>
              <a:rect l="l" t="t" r="r" b="b"/>
              <a:pathLst>
                <a:path w="760729" h="554989">
                  <a:moveTo>
                    <a:pt x="482879" y="146329"/>
                  </a:moveTo>
                  <a:lnTo>
                    <a:pt x="482879" y="0"/>
                  </a:lnTo>
                  <a:lnTo>
                    <a:pt x="498207" y="15328"/>
                  </a:lnTo>
                  <a:lnTo>
                    <a:pt x="495579" y="15328"/>
                  </a:lnTo>
                  <a:lnTo>
                    <a:pt x="484746" y="19824"/>
                  </a:lnTo>
                  <a:lnTo>
                    <a:pt x="495579" y="30657"/>
                  </a:lnTo>
                  <a:lnTo>
                    <a:pt x="495579" y="139979"/>
                  </a:lnTo>
                  <a:lnTo>
                    <a:pt x="489229" y="139979"/>
                  </a:lnTo>
                  <a:lnTo>
                    <a:pt x="482879" y="146329"/>
                  </a:lnTo>
                  <a:close/>
                </a:path>
                <a:path w="760729" h="554989">
                  <a:moveTo>
                    <a:pt x="495579" y="30657"/>
                  </a:moveTo>
                  <a:lnTo>
                    <a:pt x="484746" y="19824"/>
                  </a:lnTo>
                  <a:lnTo>
                    <a:pt x="495579" y="15328"/>
                  </a:lnTo>
                  <a:lnTo>
                    <a:pt x="495579" y="30657"/>
                  </a:lnTo>
                  <a:close/>
                </a:path>
                <a:path w="760729" h="554989">
                  <a:moveTo>
                    <a:pt x="742245" y="277323"/>
                  </a:moveTo>
                  <a:lnTo>
                    <a:pt x="495579" y="30657"/>
                  </a:lnTo>
                  <a:lnTo>
                    <a:pt x="495579" y="15328"/>
                  </a:lnTo>
                  <a:lnTo>
                    <a:pt x="498207" y="15328"/>
                  </a:lnTo>
                  <a:lnTo>
                    <a:pt x="755701" y="272834"/>
                  </a:lnTo>
                  <a:lnTo>
                    <a:pt x="746734" y="272834"/>
                  </a:lnTo>
                  <a:lnTo>
                    <a:pt x="742245" y="277323"/>
                  </a:lnTo>
                  <a:close/>
                </a:path>
                <a:path w="760729" h="554989">
                  <a:moveTo>
                    <a:pt x="482879" y="414667"/>
                  </a:moveTo>
                  <a:lnTo>
                    <a:pt x="0" y="414667"/>
                  </a:lnTo>
                  <a:lnTo>
                    <a:pt x="0" y="139979"/>
                  </a:lnTo>
                  <a:lnTo>
                    <a:pt x="482879" y="139979"/>
                  </a:lnTo>
                  <a:lnTo>
                    <a:pt x="482879" y="146329"/>
                  </a:lnTo>
                  <a:lnTo>
                    <a:pt x="12700" y="146329"/>
                  </a:lnTo>
                  <a:lnTo>
                    <a:pt x="6350" y="152679"/>
                  </a:lnTo>
                  <a:lnTo>
                    <a:pt x="12700" y="152679"/>
                  </a:lnTo>
                  <a:lnTo>
                    <a:pt x="12700" y="401967"/>
                  </a:lnTo>
                  <a:lnTo>
                    <a:pt x="6350" y="401967"/>
                  </a:lnTo>
                  <a:lnTo>
                    <a:pt x="12700" y="408317"/>
                  </a:lnTo>
                  <a:lnTo>
                    <a:pt x="482879" y="408317"/>
                  </a:lnTo>
                  <a:lnTo>
                    <a:pt x="482879" y="414667"/>
                  </a:lnTo>
                  <a:close/>
                </a:path>
                <a:path w="760729" h="554989">
                  <a:moveTo>
                    <a:pt x="495579" y="152679"/>
                  </a:moveTo>
                  <a:lnTo>
                    <a:pt x="12700" y="152679"/>
                  </a:lnTo>
                  <a:lnTo>
                    <a:pt x="12700" y="146329"/>
                  </a:lnTo>
                  <a:lnTo>
                    <a:pt x="482879" y="146329"/>
                  </a:lnTo>
                  <a:lnTo>
                    <a:pt x="489229" y="139979"/>
                  </a:lnTo>
                  <a:lnTo>
                    <a:pt x="495579" y="139979"/>
                  </a:lnTo>
                  <a:lnTo>
                    <a:pt x="495579" y="152679"/>
                  </a:lnTo>
                  <a:close/>
                </a:path>
                <a:path w="760729" h="554989">
                  <a:moveTo>
                    <a:pt x="12700" y="152679"/>
                  </a:moveTo>
                  <a:lnTo>
                    <a:pt x="6350" y="152679"/>
                  </a:lnTo>
                  <a:lnTo>
                    <a:pt x="12700" y="146329"/>
                  </a:lnTo>
                  <a:lnTo>
                    <a:pt x="12700" y="152679"/>
                  </a:lnTo>
                  <a:close/>
                </a:path>
                <a:path w="760729" h="554989">
                  <a:moveTo>
                    <a:pt x="746734" y="281813"/>
                  </a:moveTo>
                  <a:lnTo>
                    <a:pt x="742245" y="277323"/>
                  </a:lnTo>
                  <a:lnTo>
                    <a:pt x="746734" y="272834"/>
                  </a:lnTo>
                  <a:lnTo>
                    <a:pt x="746734" y="281813"/>
                  </a:lnTo>
                  <a:close/>
                </a:path>
                <a:path w="760729" h="554989">
                  <a:moveTo>
                    <a:pt x="755713" y="281813"/>
                  </a:moveTo>
                  <a:lnTo>
                    <a:pt x="746734" y="281813"/>
                  </a:lnTo>
                  <a:lnTo>
                    <a:pt x="746734" y="272834"/>
                  </a:lnTo>
                  <a:lnTo>
                    <a:pt x="755701" y="272834"/>
                  </a:lnTo>
                  <a:lnTo>
                    <a:pt x="760196" y="277329"/>
                  </a:lnTo>
                  <a:lnTo>
                    <a:pt x="755713" y="281813"/>
                  </a:lnTo>
                  <a:close/>
                </a:path>
                <a:path w="760729" h="554989">
                  <a:moveTo>
                    <a:pt x="498208" y="539318"/>
                  </a:moveTo>
                  <a:lnTo>
                    <a:pt x="495579" y="539318"/>
                  </a:lnTo>
                  <a:lnTo>
                    <a:pt x="495579" y="523989"/>
                  </a:lnTo>
                  <a:lnTo>
                    <a:pt x="742251" y="277329"/>
                  </a:lnTo>
                  <a:lnTo>
                    <a:pt x="746734" y="281813"/>
                  </a:lnTo>
                  <a:lnTo>
                    <a:pt x="755713" y="281813"/>
                  </a:lnTo>
                  <a:lnTo>
                    <a:pt x="498208" y="539318"/>
                  </a:lnTo>
                  <a:close/>
                </a:path>
                <a:path w="760729" h="554989">
                  <a:moveTo>
                    <a:pt x="12700" y="408317"/>
                  </a:moveTo>
                  <a:lnTo>
                    <a:pt x="6350" y="401967"/>
                  </a:lnTo>
                  <a:lnTo>
                    <a:pt x="12700" y="401967"/>
                  </a:lnTo>
                  <a:lnTo>
                    <a:pt x="12700" y="408317"/>
                  </a:lnTo>
                  <a:close/>
                </a:path>
                <a:path w="760729" h="554989">
                  <a:moveTo>
                    <a:pt x="495579" y="414667"/>
                  </a:moveTo>
                  <a:lnTo>
                    <a:pt x="489229" y="414667"/>
                  </a:lnTo>
                  <a:lnTo>
                    <a:pt x="482879" y="408317"/>
                  </a:lnTo>
                  <a:lnTo>
                    <a:pt x="12700" y="408317"/>
                  </a:lnTo>
                  <a:lnTo>
                    <a:pt x="12700" y="401967"/>
                  </a:lnTo>
                  <a:lnTo>
                    <a:pt x="495579" y="401967"/>
                  </a:lnTo>
                  <a:lnTo>
                    <a:pt x="495579" y="414667"/>
                  </a:lnTo>
                  <a:close/>
                </a:path>
                <a:path w="760729" h="554989">
                  <a:moveTo>
                    <a:pt x="482879" y="554647"/>
                  </a:moveTo>
                  <a:lnTo>
                    <a:pt x="482879" y="408317"/>
                  </a:lnTo>
                  <a:lnTo>
                    <a:pt x="489229" y="414667"/>
                  </a:lnTo>
                  <a:lnTo>
                    <a:pt x="495579" y="414667"/>
                  </a:lnTo>
                  <a:lnTo>
                    <a:pt x="495579" y="523989"/>
                  </a:lnTo>
                  <a:lnTo>
                    <a:pt x="484746" y="534822"/>
                  </a:lnTo>
                  <a:lnTo>
                    <a:pt x="495579" y="539318"/>
                  </a:lnTo>
                  <a:lnTo>
                    <a:pt x="498208" y="539318"/>
                  </a:lnTo>
                  <a:lnTo>
                    <a:pt x="482879" y="554647"/>
                  </a:lnTo>
                  <a:close/>
                </a:path>
                <a:path w="760729" h="554989">
                  <a:moveTo>
                    <a:pt x="495579" y="539318"/>
                  </a:moveTo>
                  <a:lnTo>
                    <a:pt x="484746" y="534822"/>
                  </a:lnTo>
                  <a:lnTo>
                    <a:pt x="495579" y="523989"/>
                  </a:lnTo>
                  <a:lnTo>
                    <a:pt x="495579" y="539318"/>
                  </a:lnTo>
                  <a:close/>
                </a:path>
              </a:pathLst>
            </a:custGeom>
            <a:solidFill>
              <a:srgbClr val="385D89"/>
            </a:solidFill>
          </p:spPr>
          <p:txBody>
            <a:bodyPr wrap="square" lIns="0" tIns="0" rIns="0" bIns="0" rtlCol="0"/>
            <a:lstStyle/>
            <a:p/>
          </p:txBody>
        </p:sp>
      </p:grpSp>
      <p:sp>
        <p:nvSpPr>
          <p:cNvPr id="14" name="object 14"/>
          <p:cNvSpPr/>
          <p:nvPr/>
        </p:nvSpPr>
        <p:spPr>
          <a:xfrm>
            <a:off x="733044" y="1807464"/>
            <a:ext cx="7717790" cy="1199515"/>
          </a:xfrm>
          <a:custGeom>
            <a:avLst/>
            <a:gdLst/>
            <a:ahLst/>
            <a:cxnLst/>
            <a:rect l="l" t="t" r="r" b="b"/>
            <a:pathLst>
              <a:path w="7717790" h="1199514">
                <a:moveTo>
                  <a:pt x="7717535" y="1199388"/>
                </a:moveTo>
                <a:lnTo>
                  <a:pt x="0" y="1199388"/>
                </a:lnTo>
                <a:lnTo>
                  <a:pt x="0" y="0"/>
                </a:lnTo>
                <a:lnTo>
                  <a:pt x="7717535" y="0"/>
                </a:lnTo>
                <a:lnTo>
                  <a:pt x="7717535" y="1199388"/>
                </a:lnTo>
                <a:close/>
              </a:path>
            </a:pathLst>
          </a:custGeom>
          <a:solidFill>
            <a:srgbClr val="EDEBE0"/>
          </a:solidFill>
        </p:spPr>
        <p:txBody>
          <a:bodyPr wrap="square" lIns="0" tIns="0" rIns="0" bIns="0" rtlCol="0"/>
          <a:lstStyle/>
          <a:p/>
        </p:txBody>
      </p:sp>
      <p:sp>
        <p:nvSpPr>
          <p:cNvPr id="15" name="object 15"/>
          <p:cNvSpPr txBox="1"/>
          <p:nvPr/>
        </p:nvSpPr>
        <p:spPr>
          <a:xfrm>
            <a:off x="811530" y="1823720"/>
            <a:ext cx="6580505" cy="112268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算法</a:t>
            </a:r>
            <a:r>
              <a:rPr sz="2400" spc="-10" dirty="0">
                <a:latin typeface="Calibri"/>
                <a:cs typeface="Calibri"/>
              </a:rPr>
              <a:t>1</a:t>
            </a:r>
            <a:r>
              <a:rPr sz="2400" spc="-5" dirty="0">
                <a:latin typeface="宋体"/>
                <a:cs typeface="宋体"/>
              </a:rPr>
              <a:t>：不管答案是什么，永远选</a:t>
            </a:r>
            <a:r>
              <a:rPr sz="2400" spc="-50" dirty="0">
                <a:latin typeface="Calibri"/>
                <a:cs typeface="Calibri"/>
              </a:rPr>
              <a:t>C</a:t>
            </a:r>
            <a:endParaRPr sz="2400">
              <a:latin typeface="Calibri"/>
              <a:cs typeface="Calibri"/>
            </a:endParaRPr>
          </a:p>
          <a:p>
            <a:pPr marL="12700">
              <a:lnSpc>
                <a:spcPct val="100000"/>
              </a:lnSpc>
            </a:pPr>
            <a:r>
              <a:rPr sz="2400" dirty="0">
                <a:latin typeface="宋体"/>
                <a:cs typeface="宋体"/>
              </a:rPr>
              <a:t>算法</a:t>
            </a:r>
            <a:r>
              <a:rPr sz="2400" spc="-10" dirty="0">
                <a:latin typeface="Calibri"/>
                <a:cs typeface="Calibri"/>
              </a:rPr>
              <a:t>2</a:t>
            </a:r>
            <a:r>
              <a:rPr sz="2400" spc="-10" dirty="0">
                <a:latin typeface="宋体"/>
                <a:cs typeface="宋体"/>
              </a:rPr>
              <a:t>：将题目的所有数字都加起来就是答案</a:t>
            </a:r>
            <a:endParaRPr sz="2400">
              <a:latin typeface="宋体"/>
              <a:cs typeface="宋体"/>
            </a:endParaRPr>
          </a:p>
          <a:p>
            <a:pPr marL="12700">
              <a:lnSpc>
                <a:spcPct val="100000"/>
              </a:lnSpc>
            </a:pPr>
            <a:r>
              <a:rPr sz="2400" dirty="0">
                <a:latin typeface="宋体"/>
                <a:cs typeface="宋体"/>
              </a:rPr>
              <a:t>算法</a:t>
            </a:r>
            <a:r>
              <a:rPr sz="2400" spc="-10" dirty="0">
                <a:latin typeface="Calibri"/>
                <a:cs typeface="Calibri"/>
              </a:rPr>
              <a:t>3</a:t>
            </a:r>
            <a:r>
              <a:rPr sz="2400" spc="-10" dirty="0">
                <a:latin typeface="宋体"/>
                <a:cs typeface="宋体"/>
              </a:rPr>
              <a:t>：根据题目条件与答案计算对应答案的概率</a:t>
            </a:r>
            <a:endParaRPr sz="2400">
              <a:latin typeface="宋体"/>
              <a:cs typeface="宋体"/>
            </a:endParaRPr>
          </a:p>
        </p:txBody>
      </p:sp>
      <p:pic>
        <p:nvPicPr>
          <p:cNvPr id="16" name="object 16"/>
          <p:cNvPicPr/>
          <p:nvPr/>
        </p:nvPicPr>
        <p:blipFill>
          <a:blip r:embed="rId4" cstate="print"/>
          <a:stretch>
            <a:fillRect/>
          </a:stretch>
        </p:blipFill>
        <p:spPr>
          <a:xfrm>
            <a:off x="5108447" y="3747515"/>
            <a:ext cx="1495044" cy="1549908"/>
          </a:xfrm>
          <a:prstGeom prst="rect">
            <a:avLst/>
          </a:prstGeom>
        </p:spPr>
      </p:pic>
      <p:sp>
        <p:nvSpPr>
          <p:cNvPr id="17" name="object 17"/>
          <p:cNvSpPr txBox="1"/>
          <p:nvPr/>
        </p:nvSpPr>
        <p:spPr>
          <a:xfrm>
            <a:off x="4988305" y="3251543"/>
            <a:ext cx="14033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宋体"/>
                <a:cs typeface="宋体"/>
              </a:rPr>
              <a:t>验证集：测验</a:t>
            </a:r>
            <a:endParaRPr sz="1800">
              <a:latin typeface="宋体"/>
              <a:cs typeface="宋体"/>
            </a:endParaRPr>
          </a:p>
        </p:txBody>
      </p:sp>
      <p:sp>
        <p:nvSpPr>
          <p:cNvPr id="18" name="object 18"/>
          <p:cNvSpPr txBox="1"/>
          <p:nvPr/>
        </p:nvSpPr>
        <p:spPr>
          <a:xfrm>
            <a:off x="4524463" y="5462828"/>
            <a:ext cx="25400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微软雅黑"/>
                <a:cs typeface="微软雅黑"/>
              </a:rPr>
              <a:t>通过测验，发现哪一种算</a:t>
            </a:r>
            <a:r>
              <a:rPr sz="1800" spc="-15" dirty="0">
                <a:latin typeface="微软雅黑"/>
                <a:cs typeface="微软雅黑"/>
              </a:rPr>
              <a:t>法最适合</a:t>
            </a:r>
            <a:endParaRPr sz="1800">
              <a:latin typeface="微软雅黑"/>
              <a:cs typeface="微软雅黑"/>
            </a:endParaRPr>
          </a:p>
        </p:txBody>
      </p:sp>
      <p:grpSp>
        <p:nvGrpSpPr>
          <p:cNvPr id="19" name="object 19"/>
          <p:cNvGrpSpPr/>
          <p:nvPr/>
        </p:nvGrpSpPr>
        <p:grpSpPr>
          <a:xfrm>
            <a:off x="232409" y="3212464"/>
            <a:ext cx="7094220" cy="3178175"/>
            <a:chOff x="232409" y="3212464"/>
            <a:chExt cx="7094220" cy="3178175"/>
          </a:xfrm>
        </p:grpSpPr>
        <p:sp>
          <p:nvSpPr>
            <p:cNvPr id="20" name="object 20"/>
            <p:cNvSpPr/>
            <p:nvPr/>
          </p:nvSpPr>
          <p:spPr>
            <a:xfrm>
              <a:off x="3477767" y="4186427"/>
              <a:ext cx="744220" cy="524510"/>
            </a:xfrm>
            <a:custGeom>
              <a:avLst/>
              <a:gdLst/>
              <a:ahLst/>
              <a:cxnLst/>
              <a:rect l="l" t="t" r="r" b="b"/>
              <a:pathLst>
                <a:path w="744220" h="524510">
                  <a:moveTo>
                    <a:pt x="481584" y="524256"/>
                  </a:moveTo>
                  <a:lnTo>
                    <a:pt x="481584" y="393192"/>
                  </a:lnTo>
                  <a:lnTo>
                    <a:pt x="0" y="393192"/>
                  </a:lnTo>
                  <a:lnTo>
                    <a:pt x="0" y="131063"/>
                  </a:lnTo>
                  <a:lnTo>
                    <a:pt x="481584" y="131063"/>
                  </a:lnTo>
                  <a:lnTo>
                    <a:pt x="481584" y="0"/>
                  </a:lnTo>
                  <a:lnTo>
                    <a:pt x="743712" y="262127"/>
                  </a:lnTo>
                  <a:lnTo>
                    <a:pt x="481584" y="524256"/>
                  </a:lnTo>
                  <a:close/>
                </a:path>
              </a:pathLst>
            </a:custGeom>
            <a:solidFill>
              <a:srgbClr val="4F81BC"/>
            </a:solidFill>
          </p:spPr>
          <p:txBody>
            <a:bodyPr wrap="square" lIns="0" tIns="0" rIns="0" bIns="0" rtlCol="0"/>
            <a:lstStyle/>
            <a:p/>
          </p:txBody>
        </p:sp>
        <p:sp>
          <p:nvSpPr>
            <p:cNvPr id="21" name="object 21"/>
            <p:cNvSpPr/>
            <p:nvPr/>
          </p:nvSpPr>
          <p:spPr>
            <a:xfrm>
              <a:off x="3470808" y="4170819"/>
              <a:ext cx="760730" cy="554990"/>
            </a:xfrm>
            <a:custGeom>
              <a:avLst/>
              <a:gdLst/>
              <a:ahLst/>
              <a:cxnLst/>
              <a:rect l="l" t="t" r="r" b="b"/>
              <a:pathLst>
                <a:path w="760729" h="554989">
                  <a:moveTo>
                    <a:pt x="482879" y="146329"/>
                  </a:moveTo>
                  <a:lnTo>
                    <a:pt x="482879" y="0"/>
                  </a:lnTo>
                  <a:lnTo>
                    <a:pt x="498208" y="15328"/>
                  </a:lnTo>
                  <a:lnTo>
                    <a:pt x="495579" y="15328"/>
                  </a:lnTo>
                  <a:lnTo>
                    <a:pt x="484746" y="19824"/>
                  </a:lnTo>
                  <a:lnTo>
                    <a:pt x="495579" y="30657"/>
                  </a:lnTo>
                  <a:lnTo>
                    <a:pt x="495579" y="139979"/>
                  </a:lnTo>
                  <a:lnTo>
                    <a:pt x="489229" y="139979"/>
                  </a:lnTo>
                  <a:lnTo>
                    <a:pt x="482879" y="146329"/>
                  </a:lnTo>
                  <a:close/>
                </a:path>
                <a:path w="760729" h="554989">
                  <a:moveTo>
                    <a:pt x="495579" y="30657"/>
                  </a:moveTo>
                  <a:lnTo>
                    <a:pt x="484746" y="19824"/>
                  </a:lnTo>
                  <a:lnTo>
                    <a:pt x="495579" y="15328"/>
                  </a:lnTo>
                  <a:lnTo>
                    <a:pt x="495579" y="30657"/>
                  </a:lnTo>
                  <a:close/>
                </a:path>
                <a:path w="760729" h="554989">
                  <a:moveTo>
                    <a:pt x="742245" y="277323"/>
                  </a:moveTo>
                  <a:lnTo>
                    <a:pt x="495579" y="30657"/>
                  </a:lnTo>
                  <a:lnTo>
                    <a:pt x="495579" y="15328"/>
                  </a:lnTo>
                  <a:lnTo>
                    <a:pt x="498208" y="15328"/>
                  </a:lnTo>
                  <a:lnTo>
                    <a:pt x="755713" y="272834"/>
                  </a:lnTo>
                  <a:lnTo>
                    <a:pt x="746734" y="272834"/>
                  </a:lnTo>
                  <a:lnTo>
                    <a:pt x="742245" y="277323"/>
                  </a:lnTo>
                  <a:close/>
                </a:path>
                <a:path w="760729" h="554989">
                  <a:moveTo>
                    <a:pt x="482879" y="414667"/>
                  </a:moveTo>
                  <a:lnTo>
                    <a:pt x="0" y="414667"/>
                  </a:lnTo>
                  <a:lnTo>
                    <a:pt x="0" y="139979"/>
                  </a:lnTo>
                  <a:lnTo>
                    <a:pt x="482879" y="139979"/>
                  </a:lnTo>
                  <a:lnTo>
                    <a:pt x="482879" y="146329"/>
                  </a:lnTo>
                  <a:lnTo>
                    <a:pt x="12700" y="146329"/>
                  </a:lnTo>
                  <a:lnTo>
                    <a:pt x="6350" y="152679"/>
                  </a:lnTo>
                  <a:lnTo>
                    <a:pt x="12700" y="152679"/>
                  </a:lnTo>
                  <a:lnTo>
                    <a:pt x="12700" y="401967"/>
                  </a:lnTo>
                  <a:lnTo>
                    <a:pt x="6350" y="401967"/>
                  </a:lnTo>
                  <a:lnTo>
                    <a:pt x="12700" y="408317"/>
                  </a:lnTo>
                  <a:lnTo>
                    <a:pt x="482879" y="408317"/>
                  </a:lnTo>
                  <a:lnTo>
                    <a:pt x="482879" y="414667"/>
                  </a:lnTo>
                  <a:close/>
                </a:path>
                <a:path w="760729" h="554989">
                  <a:moveTo>
                    <a:pt x="495579" y="152679"/>
                  </a:moveTo>
                  <a:lnTo>
                    <a:pt x="12700" y="152679"/>
                  </a:lnTo>
                  <a:lnTo>
                    <a:pt x="12700" y="146329"/>
                  </a:lnTo>
                  <a:lnTo>
                    <a:pt x="482879" y="146329"/>
                  </a:lnTo>
                  <a:lnTo>
                    <a:pt x="489229" y="139979"/>
                  </a:lnTo>
                  <a:lnTo>
                    <a:pt x="495579" y="139979"/>
                  </a:lnTo>
                  <a:lnTo>
                    <a:pt x="495579" y="152679"/>
                  </a:lnTo>
                  <a:close/>
                </a:path>
                <a:path w="760729" h="554989">
                  <a:moveTo>
                    <a:pt x="12700" y="152679"/>
                  </a:moveTo>
                  <a:lnTo>
                    <a:pt x="6350" y="152679"/>
                  </a:lnTo>
                  <a:lnTo>
                    <a:pt x="12700" y="146329"/>
                  </a:lnTo>
                  <a:lnTo>
                    <a:pt x="12700" y="152679"/>
                  </a:lnTo>
                  <a:close/>
                </a:path>
                <a:path w="760729" h="554989">
                  <a:moveTo>
                    <a:pt x="746734" y="281813"/>
                  </a:moveTo>
                  <a:lnTo>
                    <a:pt x="742245" y="277323"/>
                  </a:lnTo>
                  <a:lnTo>
                    <a:pt x="746734" y="272834"/>
                  </a:lnTo>
                  <a:lnTo>
                    <a:pt x="746734" y="281813"/>
                  </a:lnTo>
                  <a:close/>
                </a:path>
                <a:path w="760729" h="554989">
                  <a:moveTo>
                    <a:pt x="755725" y="281813"/>
                  </a:moveTo>
                  <a:lnTo>
                    <a:pt x="746734" y="281813"/>
                  </a:lnTo>
                  <a:lnTo>
                    <a:pt x="746734" y="272834"/>
                  </a:lnTo>
                  <a:lnTo>
                    <a:pt x="755713" y="272834"/>
                  </a:lnTo>
                  <a:lnTo>
                    <a:pt x="760209" y="277329"/>
                  </a:lnTo>
                  <a:lnTo>
                    <a:pt x="755725" y="281813"/>
                  </a:lnTo>
                  <a:close/>
                </a:path>
                <a:path w="760729" h="554989">
                  <a:moveTo>
                    <a:pt x="498209" y="539318"/>
                  </a:moveTo>
                  <a:lnTo>
                    <a:pt x="495579" y="539318"/>
                  </a:lnTo>
                  <a:lnTo>
                    <a:pt x="495579" y="523989"/>
                  </a:lnTo>
                  <a:lnTo>
                    <a:pt x="742251" y="277329"/>
                  </a:lnTo>
                  <a:lnTo>
                    <a:pt x="746734" y="281813"/>
                  </a:lnTo>
                  <a:lnTo>
                    <a:pt x="755725" y="281813"/>
                  </a:lnTo>
                  <a:lnTo>
                    <a:pt x="498209" y="539318"/>
                  </a:lnTo>
                  <a:close/>
                </a:path>
                <a:path w="760729" h="554989">
                  <a:moveTo>
                    <a:pt x="12700" y="408317"/>
                  </a:moveTo>
                  <a:lnTo>
                    <a:pt x="6350" y="401967"/>
                  </a:lnTo>
                  <a:lnTo>
                    <a:pt x="12700" y="401967"/>
                  </a:lnTo>
                  <a:lnTo>
                    <a:pt x="12700" y="408317"/>
                  </a:lnTo>
                  <a:close/>
                </a:path>
                <a:path w="760729" h="554989">
                  <a:moveTo>
                    <a:pt x="495579" y="414667"/>
                  </a:moveTo>
                  <a:lnTo>
                    <a:pt x="489229" y="414667"/>
                  </a:lnTo>
                  <a:lnTo>
                    <a:pt x="482879" y="408317"/>
                  </a:lnTo>
                  <a:lnTo>
                    <a:pt x="12700" y="408317"/>
                  </a:lnTo>
                  <a:lnTo>
                    <a:pt x="12700" y="401967"/>
                  </a:lnTo>
                  <a:lnTo>
                    <a:pt x="495579" y="401967"/>
                  </a:lnTo>
                  <a:lnTo>
                    <a:pt x="495579" y="414667"/>
                  </a:lnTo>
                  <a:close/>
                </a:path>
                <a:path w="760729" h="554989">
                  <a:moveTo>
                    <a:pt x="482879" y="554647"/>
                  </a:moveTo>
                  <a:lnTo>
                    <a:pt x="482879" y="408317"/>
                  </a:lnTo>
                  <a:lnTo>
                    <a:pt x="489229" y="414667"/>
                  </a:lnTo>
                  <a:lnTo>
                    <a:pt x="495579" y="414667"/>
                  </a:lnTo>
                  <a:lnTo>
                    <a:pt x="495579" y="523989"/>
                  </a:lnTo>
                  <a:lnTo>
                    <a:pt x="484746" y="534822"/>
                  </a:lnTo>
                  <a:lnTo>
                    <a:pt x="495579" y="539318"/>
                  </a:lnTo>
                  <a:lnTo>
                    <a:pt x="498209" y="539318"/>
                  </a:lnTo>
                  <a:lnTo>
                    <a:pt x="482879" y="554647"/>
                  </a:lnTo>
                  <a:close/>
                </a:path>
                <a:path w="760729" h="554989">
                  <a:moveTo>
                    <a:pt x="495579" y="539318"/>
                  </a:moveTo>
                  <a:lnTo>
                    <a:pt x="484746" y="534822"/>
                  </a:lnTo>
                  <a:lnTo>
                    <a:pt x="495579" y="523989"/>
                  </a:lnTo>
                  <a:lnTo>
                    <a:pt x="495579" y="539318"/>
                  </a:lnTo>
                  <a:close/>
                </a:path>
              </a:pathLst>
            </a:custGeom>
            <a:solidFill>
              <a:srgbClr val="385D89"/>
            </a:solidFill>
          </p:spPr>
          <p:txBody>
            <a:bodyPr wrap="square" lIns="0" tIns="0" rIns="0" bIns="0" rtlCol="0"/>
            <a:lstStyle/>
            <a:p/>
          </p:txBody>
        </p:sp>
        <p:sp>
          <p:nvSpPr>
            <p:cNvPr id="22" name="object 22"/>
            <p:cNvSpPr/>
            <p:nvPr/>
          </p:nvSpPr>
          <p:spPr>
            <a:xfrm>
              <a:off x="232409" y="3212464"/>
              <a:ext cx="7094220" cy="3178175"/>
            </a:xfrm>
            <a:custGeom>
              <a:avLst/>
              <a:gdLst/>
              <a:ahLst/>
              <a:cxnLst/>
              <a:rect l="l" t="t" r="r" b="b"/>
              <a:pathLst>
                <a:path w="7094220" h="3178175">
                  <a:moveTo>
                    <a:pt x="7094220" y="3178175"/>
                  </a:moveTo>
                  <a:lnTo>
                    <a:pt x="0" y="3178175"/>
                  </a:lnTo>
                  <a:lnTo>
                    <a:pt x="0" y="0"/>
                  </a:lnTo>
                  <a:lnTo>
                    <a:pt x="7094220" y="0"/>
                  </a:lnTo>
                  <a:lnTo>
                    <a:pt x="7094220" y="19050"/>
                  </a:lnTo>
                  <a:lnTo>
                    <a:pt x="38100" y="19050"/>
                  </a:lnTo>
                  <a:lnTo>
                    <a:pt x="19050" y="38100"/>
                  </a:lnTo>
                  <a:lnTo>
                    <a:pt x="38100" y="38100"/>
                  </a:lnTo>
                  <a:lnTo>
                    <a:pt x="38100" y="3140075"/>
                  </a:lnTo>
                  <a:lnTo>
                    <a:pt x="19050" y="3140075"/>
                  </a:lnTo>
                  <a:lnTo>
                    <a:pt x="38100" y="3159125"/>
                  </a:lnTo>
                  <a:lnTo>
                    <a:pt x="7094220" y="3159124"/>
                  </a:lnTo>
                  <a:lnTo>
                    <a:pt x="7094220" y="3178175"/>
                  </a:lnTo>
                  <a:close/>
                </a:path>
                <a:path w="7094220" h="3178175">
                  <a:moveTo>
                    <a:pt x="38100" y="38100"/>
                  </a:moveTo>
                  <a:lnTo>
                    <a:pt x="19050" y="38100"/>
                  </a:lnTo>
                  <a:lnTo>
                    <a:pt x="38100" y="19050"/>
                  </a:lnTo>
                  <a:lnTo>
                    <a:pt x="38100" y="38100"/>
                  </a:lnTo>
                  <a:close/>
                </a:path>
                <a:path w="7094220" h="3178175">
                  <a:moveTo>
                    <a:pt x="7056120" y="38100"/>
                  </a:moveTo>
                  <a:lnTo>
                    <a:pt x="38100" y="38100"/>
                  </a:lnTo>
                  <a:lnTo>
                    <a:pt x="38100" y="19050"/>
                  </a:lnTo>
                  <a:lnTo>
                    <a:pt x="7056120" y="19050"/>
                  </a:lnTo>
                  <a:lnTo>
                    <a:pt x="7056120" y="38100"/>
                  </a:lnTo>
                  <a:close/>
                </a:path>
                <a:path w="7094220" h="3178175">
                  <a:moveTo>
                    <a:pt x="7056120" y="3159125"/>
                  </a:moveTo>
                  <a:lnTo>
                    <a:pt x="7056120" y="19050"/>
                  </a:lnTo>
                  <a:lnTo>
                    <a:pt x="7075170" y="38100"/>
                  </a:lnTo>
                  <a:lnTo>
                    <a:pt x="7094220" y="38100"/>
                  </a:lnTo>
                  <a:lnTo>
                    <a:pt x="7094220" y="3140074"/>
                  </a:lnTo>
                  <a:lnTo>
                    <a:pt x="7075170" y="3140075"/>
                  </a:lnTo>
                  <a:lnTo>
                    <a:pt x="7056120" y="3159125"/>
                  </a:lnTo>
                  <a:close/>
                </a:path>
                <a:path w="7094220" h="3178175">
                  <a:moveTo>
                    <a:pt x="7094220" y="38100"/>
                  </a:moveTo>
                  <a:lnTo>
                    <a:pt x="7075170" y="38100"/>
                  </a:lnTo>
                  <a:lnTo>
                    <a:pt x="7056120" y="19050"/>
                  </a:lnTo>
                  <a:lnTo>
                    <a:pt x="7094220" y="19050"/>
                  </a:lnTo>
                  <a:lnTo>
                    <a:pt x="7094220" y="38100"/>
                  </a:lnTo>
                  <a:close/>
                </a:path>
                <a:path w="7094220" h="3178175">
                  <a:moveTo>
                    <a:pt x="38100" y="3159125"/>
                  </a:moveTo>
                  <a:lnTo>
                    <a:pt x="19050" y="3140075"/>
                  </a:lnTo>
                  <a:lnTo>
                    <a:pt x="38100" y="3140075"/>
                  </a:lnTo>
                  <a:lnTo>
                    <a:pt x="38100" y="3159125"/>
                  </a:lnTo>
                  <a:close/>
                </a:path>
                <a:path w="7094220" h="3178175">
                  <a:moveTo>
                    <a:pt x="7056120" y="3159125"/>
                  </a:moveTo>
                  <a:lnTo>
                    <a:pt x="38100" y="3159125"/>
                  </a:lnTo>
                  <a:lnTo>
                    <a:pt x="38100" y="3140075"/>
                  </a:lnTo>
                  <a:lnTo>
                    <a:pt x="7056120" y="3140075"/>
                  </a:lnTo>
                  <a:lnTo>
                    <a:pt x="7056120" y="3159125"/>
                  </a:lnTo>
                  <a:close/>
                </a:path>
                <a:path w="7094220" h="3178175">
                  <a:moveTo>
                    <a:pt x="7094220" y="3159124"/>
                  </a:moveTo>
                  <a:lnTo>
                    <a:pt x="7056120" y="3159125"/>
                  </a:lnTo>
                  <a:lnTo>
                    <a:pt x="7075170" y="3140075"/>
                  </a:lnTo>
                  <a:lnTo>
                    <a:pt x="7094220" y="3140074"/>
                  </a:lnTo>
                  <a:lnTo>
                    <a:pt x="7094220" y="3159124"/>
                  </a:lnTo>
                  <a:close/>
                </a:path>
              </a:pathLst>
            </a:custGeom>
            <a:solidFill>
              <a:srgbClr val="FF0000"/>
            </a:solidFill>
          </p:spPr>
          <p:txBody>
            <a:bodyPr wrap="square" lIns="0" tIns="0" rIns="0" bIns="0" rtlCol="0"/>
            <a:lstStyle/>
            <a:p/>
          </p:txBody>
        </p:sp>
      </p:grpSp>
      <p:grpSp>
        <p:nvGrpSpPr>
          <p:cNvPr id="30" name="组合 29"/>
          <p:cNvGrpSpPr/>
          <p:nvPr/>
        </p:nvGrpSpPr>
        <p:grpSpPr>
          <a:xfrm>
            <a:off x="7586980" y="2409190"/>
            <a:ext cx="1906270" cy="1183640"/>
            <a:chOff x="11948" y="3794"/>
            <a:chExt cx="3002" cy="1864"/>
          </a:xfrm>
        </p:grpSpPr>
        <p:grpSp>
          <p:nvGrpSpPr>
            <p:cNvPr id="23" name="object 23"/>
            <p:cNvGrpSpPr/>
            <p:nvPr/>
          </p:nvGrpSpPr>
          <p:grpSpPr>
            <a:xfrm>
              <a:off x="11948" y="3794"/>
              <a:ext cx="3003" cy="1864"/>
              <a:chOff x="7586941" y="2409189"/>
              <a:chExt cx="1906905" cy="1183640"/>
            </a:xfrm>
          </p:grpSpPr>
          <p:sp>
            <p:nvSpPr>
              <p:cNvPr id="24" name="object 24"/>
              <p:cNvSpPr/>
              <p:nvPr/>
            </p:nvSpPr>
            <p:spPr>
              <a:xfrm>
                <a:off x="7616951" y="2415539"/>
                <a:ext cx="1870075" cy="1158240"/>
              </a:xfrm>
              <a:custGeom>
                <a:avLst/>
                <a:gdLst/>
                <a:ahLst/>
                <a:cxnLst/>
                <a:rect l="l" t="t" r="r" b="b"/>
                <a:pathLst>
                  <a:path w="1870075" h="1158239">
                    <a:moveTo>
                      <a:pt x="0" y="1158239"/>
                    </a:moveTo>
                    <a:lnTo>
                      <a:pt x="368807" y="815340"/>
                    </a:lnTo>
                    <a:lnTo>
                      <a:pt x="204216" y="815340"/>
                    </a:lnTo>
                    <a:lnTo>
                      <a:pt x="161013" y="808412"/>
                    </a:lnTo>
                    <a:lnTo>
                      <a:pt x="123559" y="789123"/>
                    </a:lnTo>
                    <a:lnTo>
                      <a:pt x="94067" y="759707"/>
                    </a:lnTo>
                    <a:lnTo>
                      <a:pt x="74749" y="722404"/>
                    </a:lnTo>
                    <a:lnTo>
                      <a:pt x="67818" y="679450"/>
                    </a:lnTo>
                    <a:lnTo>
                      <a:pt x="68579" y="679704"/>
                    </a:lnTo>
                    <a:lnTo>
                      <a:pt x="68579" y="135636"/>
                    </a:lnTo>
                    <a:lnTo>
                      <a:pt x="75139" y="92805"/>
                    </a:lnTo>
                    <a:lnTo>
                      <a:pt x="94231" y="55577"/>
                    </a:lnTo>
                    <a:lnTo>
                      <a:pt x="123608" y="26200"/>
                    </a:lnTo>
                    <a:lnTo>
                      <a:pt x="161019" y="6925"/>
                    </a:lnTo>
                    <a:lnTo>
                      <a:pt x="204216" y="0"/>
                    </a:lnTo>
                    <a:lnTo>
                      <a:pt x="1734312" y="0"/>
                    </a:lnTo>
                    <a:lnTo>
                      <a:pt x="1777142" y="6925"/>
                    </a:lnTo>
                    <a:lnTo>
                      <a:pt x="1814370" y="26200"/>
                    </a:lnTo>
                    <a:lnTo>
                      <a:pt x="1843747" y="55577"/>
                    </a:lnTo>
                    <a:lnTo>
                      <a:pt x="1863022" y="92805"/>
                    </a:lnTo>
                    <a:lnTo>
                      <a:pt x="1869948" y="135636"/>
                    </a:lnTo>
                    <a:lnTo>
                      <a:pt x="1869948" y="679704"/>
                    </a:lnTo>
                    <a:lnTo>
                      <a:pt x="1863022" y="722534"/>
                    </a:lnTo>
                    <a:lnTo>
                      <a:pt x="1843747" y="759762"/>
                    </a:lnTo>
                    <a:lnTo>
                      <a:pt x="1814370" y="789139"/>
                    </a:lnTo>
                    <a:lnTo>
                      <a:pt x="1777142" y="808414"/>
                    </a:lnTo>
                    <a:lnTo>
                      <a:pt x="1734312" y="815340"/>
                    </a:lnTo>
                    <a:lnTo>
                      <a:pt x="818388" y="815340"/>
                    </a:lnTo>
                    <a:lnTo>
                      <a:pt x="0" y="1158239"/>
                    </a:lnTo>
                    <a:close/>
                  </a:path>
                </a:pathLst>
              </a:custGeom>
              <a:solidFill>
                <a:srgbClr val="4F81BC"/>
              </a:solidFill>
            </p:spPr>
            <p:txBody>
              <a:bodyPr wrap="square" lIns="0" tIns="0" rIns="0" bIns="0" rtlCol="0"/>
              <a:lstStyle/>
              <a:p/>
            </p:txBody>
          </p:sp>
          <p:sp>
            <p:nvSpPr>
              <p:cNvPr id="25" name="object 25"/>
              <p:cNvSpPr/>
              <p:nvPr/>
            </p:nvSpPr>
            <p:spPr>
              <a:xfrm>
                <a:off x="7586941" y="2409189"/>
                <a:ext cx="1906905" cy="1183640"/>
              </a:xfrm>
              <a:custGeom>
                <a:avLst/>
                <a:gdLst/>
                <a:ahLst/>
                <a:cxnLst/>
                <a:rect l="l" t="t" r="r" b="b"/>
                <a:pathLst>
                  <a:path w="1906904" h="1183639">
                    <a:moveTo>
                      <a:pt x="381587" y="828039"/>
                    </a:moveTo>
                    <a:lnTo>
                      <a:pt x="233629" y="828039"/>
                    </a:lnTo>
                    <a:lnTo>
                      <a:pt x="226402" y="826769"/>
                    </a:lnTo>
                    <a:lnTo>
                      <a:pt x="219176" y="826769"/>
                    </a:lnTo>
                    <a:lnTo>
                      <a:pt x="198170" y="822960"/>
                    </a:lnTo>
                    <a:lnTo>
                      <a:pt x="191414" y="820419"/>
                    </a:lnTo>
                    <a:lnTo>
                      <a:pt x="184810" y="819150"/>
                    </a:lnTo>
                    <a:lnTo>
                      <a:pt x="178346" y="816610"/>
                    </a:lnTo>
                    <a:lnTo>
                      <a:pt x="172046" y="812800"/>
                    </a:lnTo>
                    <a:lnTo>
                      <a:pt x="165912" y="810260"/>
                    </a:lnTo>
                    <a:lnTo>
                      <a:pt x="138074" y="789939"/>
                    </a:lnTo>
                    <a:lnTo>
                      <a:pt x="133134" y="786130"/>
                    </a:lnTo>
                    <a:lnTo>
                      <a:pt x="128422" y="781050"/>
                    </a:lnTo>
                    <a:lnTo>
                      <a:pt x="123951" y="775969"/>
                    </a:lnTo>
                    <a:lnTo>
                      <a:pt x="119735" y="770889"/>
                    </a:lnTo>
                    <a:lnTo>
                      <a:pt x="115773" y="764539"/>
                    </a:lnTo>
                    <a:lnTo>
                      <a:pt x="112077" y="759460"/>
                    </a:lnTo>
                    <a:lnTo>
                      <a:pt x="94360" y="713739"/>
                    </a:lnTo>
                    <a:lnTo>
                      <a:pt x="91478" y="685800"/>
                    </a:lnTo>
                    <a:lnTo>
                      <a:pt x="91478" y="140969"/>
                    </a:lnTo>
                    <a:lnTo>
                      <a:pt x="97866" y="99060"/>
                    </a:lnTo>
                    <a:lnTo>
                      <a:pt x="115773" y="62230"/>
                    </a:lnTo>
                    <a:lnTo>
                      <a:pt x="119735" y="55880"/>
                    </a:lnTo>
                    <a:lnTo>
                      <a:pt x="123951" y="50800"/>
                    </a:lnTo>
                    <a:lnTo>
                      <a:pt x="128422" y="45719"/>
                    </a:lnTo>
                    <a:lnTo>
                      <a:pt x="133134" y="40639"/>
                    </a:lnTo>
                    <a:lnTo>
                      <a:pt x="138074" y="36830"/>
                    </a:lnTo>
                    <a:lnTo>
                      <a:pt x="143230" y="31750"/>
                    </a:lnTo>
                    <a:lnTo>
                      <a:pt x="172046" y="13969"/>
                    </a:lnTo>
                    <a:lnTo>
                      <a:pt x="178346" y="10160"/>
                    </a:lnTo>
                    <a:lnTo>
                      <a:pt x="184810" y="7619"/>
                    </a:lnTo>
                    <a:lnTo>
                      <a:pt x="191414" y="6350"/>
                    </a:lnTo>
                    <a:lnTo>
                      <a:pt x="198170" y="3810"/>
                    </a:lnTo>
                    <a:lnTo>
                      <a:pt x="219176" y="0"/>
                    </a:lnTo>
                    <a:lnTo>
                      <a:pt x="1778609" y="0"/>
                    </a:lnTo>
                    <a:lnTo>
                      <a:pt x="1799615" y="3810"/>
                    </a:lnTo>
                    <a:lnTo>
                      <a:pt x="1806371" y="6350"/>
                    </a:lnTo>
                    <a:lnTo>
                      <a:pt x="1812975" y="7619"/>
                    </a:lnTo>
                    <a:lnTo>
                      <a:pt x="1819440" y="10160"/>
                    </a:lnTo>
                    <a:lnTo>
                      <a:pt x="1823639" y="12700"/>
                    </a:lnTo>
                    <a:lnTo>
                      <a:pt x="220624" y="12700"/>
                    </a:lnTo>
                    <a:lnTo>
                      <a:pt x="213817" y="13969"/>
                    </a:lnTo>
                    <a:lnTo>
                      <a:pt x="214134" y="13969"/>
                    </a:lnTo>
                    <a:lnTo>
                      <a:pt x="207441" y="15239"/>
                    </a:lnTo>
                    <a:lnTo>
                      <a:pt x="207759" y="15239"/>
                    </a:lnTo>
                    <a:lnTo>
                      <a:pt x="201180" y="16510"/>
                    </a:lnTo>
                    <a:lnTo>
                      <a:pt x="201485" y="16510"/>
                    </a:lnTo>
                    <a:lnTo>
                      <a:pt x="195033" y="17780"/>
                    </a:lnTo>
                    <a:lnTo>
                      <a:pt x="195338" y="17780"/>
                    </a:lnTo>
                    <a:lnTo>
                      <a:pt x="189026" y="20319"/>
                    </a:lnTo>
                    <a:lnTo>
                      <a:pt x="189318" y="20319"/>
                    </a:lnTo>
                    <a:lnTo>
                      <a:pt x="186232" y="21589"/>
                    </a:lnTo>
                    <a:lnTo>
                      <a:pt x="183438" y="21589"/>
                    </a:lnTo>
                    <a:lnTo>
                      <a:pt x="177418" y="25400"/>
                    </a:lnTo>
                    <a:lnTo>
                      <a:pt x="177698" y="25400"/>
                    </a:lnTo>
                    <a:lnTo>
                      <a:pt x="171830" y="27939"/>
                    </a:lnTo>
                    <a:lnTo>
                      <a:pt x="172110" y="27939"/>
                    </a:lnTo>
                    <a:lnTo>
                      <a:pt x="166420" y="30480"/>
                    </a:lnTo>
                    <a:lnTo>
                      <a:pt x="166674" y="30480"/>
                    </a:lnTo>
                    <a:lnTo>
                      <a:pt x="161162" y="34289"/>
                    </a:lnTo>
                    <a:lnTo>
                      <a:pt x="161416" y="34289"/>
                    </a:lnTo>
                    <a:lnTo>
                      <a:pt x="156095" y="38100"/>
                    </a:lnTo>
                    <a:lnTo>
                      <a:pt x="156336" y="38100"/>
                    </a:lnTo>
                    <a:lnTo>
                      <a:pt x="151206" y="41910"/>
                    </a:lnTo>
                    <a:lnTo>
                      <a:pt x="151434" y="41910"/>
                    </a:lnTo>
                    <a:lnTo>
                      <a:pt x="146507" y="45719"/>
                    </a:lnTo>
                    <a:lnTo>
                      <a:pt x="146723" y="45719"/>
                    </a:lnTo>
                    <a:lnTo>
                      <a:pt x="142011" y="49530"/>
                    </a:lnTo>
                    <a:lnTo>
                      <a:pt x="142227" y="49530"/>
                    </a:lnTo>
                    <a:lnTo>
                      <a:pt x="137718" y="54610"/>
                    </a:lnTo>
                    <a:lnTo>
                      <a:pt x="137921" y="54610"/>
                    </a:lnTo>
                    <a:lnTo>
                      <a:pt x="133654" y="59689"/>
                    </a:lnTo>
                    <a:lnTo>
                      <a:pt x="133845" y="59689"/>
                    </a:lnTo>
                    <a:lnTo>
                      <a:pt x="130825" y="63500"/>
                    </a:lnTo>
                    <a:lnTo>
                      <a:pt x="129997" y="63500"/>
                    </a:lnTo>
                    <a:lnTo>
                      <a:pt x="126969" y="68580"/>
                    </a:lnTo>
                    <a:lnTo>
                      <a:pt x="126377" y="68580"/>
                    </a:lnTo>
                    <a:lnTo>
                      <a:pt x="122847" y="74930"/>
                    </a:lnTo>
                    <a:lnTo>
                      <a:pt x="122999" y="74930"/>
                    </a:lnTo>
                    <a:lnTo>
                      <a:pt x="119735" y="80010"/>
                    </a:lnTo>
                    <a:lnTo>
                      <a:pt x="119875" y="80010"/>
                    </a:lnTo>
                    <a:lnTo>
                      <a:pt x="116878" y="85089"/>
                    </a:lnTo>
                    <a:lnTo>
                      <a:pt x="117017" y="85089"/>
                    </a:lnTo>
                    <a:lnTo>
                      <a:pt x="114287" y="91439"/>
                    </a:lnTo>
                    <a:lnTo>
                      <a:pt x="112463" y="96519"/>
                    </a:lnTo>
                    <a:lnTo>
                      <a:pt x="112090" y="96519"/>
                    </a:lnTo>
                    <a:lnTo>
                      <a:pt x="109956" y="102869"/>
                    </a:lnTo>
                    <a:lnTo>
                      <a:pt x="108216" y="109219"/>
                    </a:lnTo>
                    <a:lnTo>
                      <a:pt x="106781" y="115569"/>
                    </a:lnTo>
                    <a:lnTo>
                      <a:pt x="105638" y="121919"/>
                    </a:lnTo>
                    <a:lnTo>
                      <a:pt x="104825" y="128269"/>
                    </a:lnTo>
                    <a:lnTo>
                      <a:pt x="104330" y="134619"/>
                    </a:lnTo>
                    <a:lnTo>
                      <a:pt x="104207" y="140969"/>
                    </a:lnTo>
                    <a:lnTo>
                      <a:pt x="104207" y="685800"/>
                    </a:lnTo>
                    <a:lnTo>
                      <a:pt x="104330" y="692150"/>
                    </a:lnTo>
                    <a:lnTo>
                      <a:pt x="104863" y="698500"/>
                    </a:lnTo>
                    <a:lnTo>
                      <a:pt x="105689" y="704850"/>
                    </a:lnTo>
                    <a:lnTo>
                      <a:pt x="106845" y="711200"/>
                    </a:lnTo>
                    <a:lnTo>
                      <a:pt x="108292" y="717550"/>
                    </a:lnTo>
                    <a:lnTo>
                      <a:pt x="110045" y="723900"/>
                    </a:lnTo>
                    <a:lnTo>
                      <a:pt x="112090" y="730250"/>
                    </a:lnTo>
                    <a:lnTo>
                      <a:pt x="112463" y="730250"/>
                    </a:lnTo>
                    <a:lnTo>
                      <a:pt x="114414" y="735330"/>
                    </a:lnTo>
                    <a:lnTo>
                      <a:pt x="117017" y="741680"/>
                    </a:lnTo>
                    <a:lnTo>
                      <a:pt x="116878" y="741680"/>
                    </a:lnTo>
                    <a:lnTo>
                      <a:pt x="119875" y="746760"/>
                    </a:lnTo>
                    <a:lnTo>
                      <a:pt x="119735" y="746760"/>
                    </a:lnTo>
                    <a:lnTo>
                      <a:pt x="122999" y="751839"/>
                    </a:lnTo>
                    <a:lnTo>
                      <a:pt x="122847" y="751839"/>
                    </a:lnTo>
                    <a:lnTo>
                      <a:pt x="126377" y="758189"/>
                    </a:lnTo>
                    <a:lnTo>
                      <a:pt x="126969" y="758189"/>
                    </a:lnTo>
                    <a:lnTo>
                      <a:pt x="129997" y="763269"/>
                    </a:lnTo>
                    <a:lnTo>
                      <a:pt x="130825" y="763269"/>
                    </a:lnTo>
                    <a:lnTo>
                      <a:pt x="133845" y="767080"/>
                    </a:lnTo>
                    <a:lnTo>
                      <a:pt x="133654" y="767080"/>
                    </a:lnTo>
                    <a:lnTo>
                      <a:pt x="137921" y="772160"/>
                    </a:lnTo>
                    <a:lnTo>
                      <a:pt x="137718" y="772160"/>
                    </a:lnTo>
                    <a:lnTo>
                      <a:pt x="142227" y="777239"/>
                    </a:lnTo>
                    <a:lnTo>
                      <a:pt x="142011" y="777239"/>
                    </a:lnTo>
                    <a:lnTo>
                      <a:pt x="146723" y="781050"/>
                    </a:lnTo>
                    <a:lnTo>
                      <a:pt x="146507" y="781050"/>
                    </a:lnTo>
                    <a:lnTo>
                      <a:pt x="151434" y="784860"/>
                    </a:lnTo>
                    <a:lnTo>
                      <a:pt x="151206" y="784860"/>
                    </a:lnTo>
                    <a:lnTo>
                      <a:pt x="156336" y="788669"/>
                    </a:lnTo>
                    <a:lnTo>
                      <a:pt x="156095" y="788669"/>
                    </a:lnTo>
                    <a:lnTo>
                      <a:pt x="161416" y="792480"/>
                    </a:lnTo>
                    <a:lnTo>
                      <a:pt x="161162" y="792480"/>
                    </a:lnTo>
                    <a:lnTo>
                      <a:pt x="166674" y="796289"/>
                    </a:lnTo>
                    <a:lnTo>
                      <a:pt x="166420" y="796289"/>
                    </a:lnTo>
                    <a:lnTo>
                      <a:pt x="172110" y="798830"/>
                    </a:lnTo>
                    <a:lnTo>
                      <a:pt x="171830" y="798830"/>
                    </a:lnTo>
                    <a:lnTo>
                      <a:pt x="177698" y="802639"/>
                    </a:lnTo>
                    <a:lnTo>
                      <a:pt x="179425" y="802639"/>
                    </a:lnTo>
                    <a:lnTo>
                      <a:pt x="183438" y="805180"/>
                    </a:lnTo>
                    <a:lnTo>
                      <a:pt x="186232" y="805180"/>
                    </a:lnTo>
                    <a:lnTo>
                      <a:pt x="189318" y="806450"/>
                    </a:lnTo>
                    <a:lnTo>
                      <a:pt x="189026" y="806450"/>
                    </a:lnTo>
                    <a:lnTo>
                      <a:pt x="195338" y="808989"/>
                    </a:lnTo>
                    <a:lnTo>
                      <a:pt x="195033" y="808989"/>
                    </a:lnTo>
                    <a:lnTo>
                      <a:pt x="201485" y="810260"/>
                    </a:lnTo>
                    <a:lnTo>
                      <a:pt x="201180" y="810260"/>
                    </a:lnTo>
                    <a:lnTo>
                      <a:pt x="207759" y="811530"/>
                    </a:lnTo>
                    <a:lnTo>
                      <a:pt x="207441" y="811530"/>
                    </a:lnTo>
                    <a:lnTo>
                      <a:pt x="214134" y="812800"/>
                    </a:lnTo>
                    <a:lnTo>
                      <a:pt x="213817" y="812800"/>
                    </a:lnTo>
                    <a:lnTo>
                      <a:pt x="220624" y="814069"/>
                    </a:lnTo>
                    <a:lnTo>
                      <a:pt x="226885" y="814069"/>
                    </a:lnTo>
                    <a:lnTo>
                      <a:pt x="233870" y="815339"/>
                    </a:lnTo>
                    <a:lnTo>
                      <a:pt x="414324" y="815339"/>
                    </a:lnTo>
                    <a:lnTo>
                      <a:pt x="412959" y="816610"/>
                    </a:lnTo>
                    <a:lnTo>
                      <a:pt x="393852" y="816610"/>
                    </a:lnTo>
                    <a:lnTo>
                      <a:pt x="381587" y="828039"/>
                    </a:lnTo>
                    <a:close/>
                  </a:path>
                  <a:path w="1906904" h="1183639">
                    <a:moveTo>
                      <a:pt x="1814639" y="22860"/>
                    </a:moveTo>
                    <a:lnTo>
                      <a:pt x="1808467" y="20319"/>
                    </a:lnTo>
                    <a:lnTo>
                      <a:pt x="1808759" y="20319"/>
                    </a:lnTo>
                    <a:lnTo>
                      <a:pt x="1802447" y="17780"/>
                    </a:lnTo>
                    <a:lnTo>
                      <a:pt x="1802752" y="17780"/>
                    </a:lnTo>
                    <a:lnTo>
                      <a:pt x="1796300" y="16510"/>
                    </a:lnTo>
                    <a:lnTo>
                      <a:pt x="1796605" y="16510"/>
                    </a:lnTo>
                    <a:lnTo>
                      <a:pt x="1790026" y="15239"/>
                    </a:lnTo>
                    <a:lnTo>
                      <a:pt x="1790344" y="15239"/>
                    </a:lnTo>
                    <a:lnTo>
                      <a:pt x="1783651" y="13969"/>
                    </a:lnTo>
                    <a:lnTo>
                      <a:pt x="1783968" y="13969"/>
                    </a:lnTo>
                    <a:lnTo>
                      <a:pt x="1777161" y="12700"/>
                    </a:lnTo>
                    <a:lnTo>
                      <a:pt x="1823639" y="12700"/>
                    </a:lnTo>
                    <a:lnTo>
                      <a:pt x="1825739" y="13969"/>
                    </a:lnTo>
                    <a:lnTo>
                      <a:pt x="1831873" y="16510"/>
                    </a:lnTo>
                    <a:lnTo>
                      <a:pt x="1837829" y="20319"/>
                    </a:lnTo>
                    <a:lnTo>
                      <a:pt x="1839755" y="21589"/>
                    </a:lnTo>
                    <a:lnTo>
                      <a:pt x="1814347" y="21589"/>
                    </a:lnTo>
                    <a:lnTo>
                      <a:pt x="1814639" y="22860"/>
                    </a:lnTo>
                    <a:close/>
                  </a:path>
                  <a:path w="1906904" h="1183639">
                    <a:moveTo>
                      <a:pt x="183146" y="22860"/>
                    </a:moveTo>
                    <a:lnTo>
                      <a:pt x="183438" y="21589"/>
                    </a:lnTo>
                    <a:lnTo>
                      <a:pt x="186232" y="21589"/>
                    </a:lnTo>
                    <a:lnTo>
                      <a:pt x="183146" y="22860"/>
                    </a:lnTo>
                    <a:close/>
                  </a:path>
                  <a:path w="1906904" h="1183639">
                    <a:moveTo>
                      <a:pt x="1867966" y="64769"/>
                    </a:moveTo>
                    <a:lnTo>
                      <a:pt x="1863940" y="59689"/>
                    </a:lnTo>
                    <a:lnTo>
                      <a:pt x="1864131" y="59689"/>
                    </a:lnTo>
                    <a:lnTo>
                      <a:pt x="1859851" y="54610"/>
                    </a:lnTo>
                    <a:lnTo>
                      <a:pt x="1860067" y="54610"/>
                    </a:lnTo>
                    <a:lnTo>
                      <a:pt x="1855558" y="49530"/>
                    </a:lnTo>
                    <a:lnTo>
                      <a:pt x="1855774" y="49530"/>
                    </a:lnTo>
                    <a:lnTo>
                      <a:pt x="1851063" y="45719"/>
                    </a:lnTo>
                    <a:lnTo>
                      <a:pt x="1851278" y="45719"/>
                    </a:lnTo>
                    <a:lnTo>
                      <a:pt x="1846351" y="41910"/>
                    </a:lnTo>
                    <a:lnTo>
                      <a:pt x="1846579" y="41910"/>
                    </a:lnTo>
                    <a:lnTo>
                      <a:pt x="1841449" y="38100"/>
                    </a:lnTo>
                    <a:lnTo>
                      <a:pt x="1841690" y="38100"/>
                    </a:lnTo>
                    <a:lnTo>
                      <a:pt x="1836369" y="34289"/>
                    </a:lnTo>
                    <a:lnTo>
                      <a:pt x="1836623" y="34289"/>
                    </a:lnTo>
                    <a:lnTo>
                      <a:pt x="1831111" y="30480"/>
                    </a:lnTo>
                    <a:lnTo>
                      <a:pt x="1831365" y="30480"/>
                    </a:lnTo>
                    <a:lnTo>
                      <a:pt x="1825675" y="27939"/>
                    </a:lnTo>
                    <a:lnTo>
                      <a:pt x="1825942" y="27939"/>
                    </a:lnTo>
                    <a:lnTo>
                      <a:pt x="1820087" y="25400"/>
                    </a:lnTo>
                    <a:lnTo>
                      <a:pt x="1820367" y="25400"/>
                    </a:lnTo>
                    <a:lnTo>
                      <a:pt x="1814347" y="21589"/>
                    </a:lnTo>
                    <a:lnTo>
                      <a:pt x="1839755" y="21589"/>
                    </a:lnTo>
                    <a:lnTo>
                      <a:pt x="1843608" y="24130"/>
                    </a:lnTo>
                    <a:lnTo>
                      <a:pt x="1849183" y="27939"/>
                    </a:lnTo>
                    <a:lnTo>
                      <a:pt x="1854555" y="31750"/>
                    </a:lnTo>
                    <a:lnTo>
                      <a:pt x="1859711" y="36830"/>
                    </a:lnTo>
                    <a:lnTo>
                      <a:pt x="1864652" y="40639"/>
                    </a:lnTo>
                    <a:lnTo>
                      <a:pt x="1869363" y="45719"/>
                    </a:lnTo>
                    <a:lnTo>
                      <a:pt x="1873821" y="50800"/>
                    </a:lnTo>
                    <a:lnTo>
                      <a:pt x="1878050" y="55880"/>
                    </a:lnTo>
                    <a:lnTo>
                      <a:pt x="1882012" y="62230"/>
                    </a:lnTo>
                    <a:lnTo>
                      <a:pt x="1882936" y="63500"/>
                    </a:lnTo>
                    <a:lnTo>
                      <a:pt x="1867788" y="63500"/>
                    </a:lnTo>
                    <a:lnTo>
                      <a:pt x="1867966" y="64769"/>
                    </a:lnTo>
                    <a:close/>
                  </a:path>
                  <a:path w="1906904" h="1183639">
                    <a:moveTo>
                      <a:pt x="129819" y="64769"/>
                    </a:moveTo>
                    <a:lnTo>
                      <a:pt x="129997" y="63500"/>
                    </a:lnTo>
                    <a:lnTo>
                      <a:pt x="130825" y="63500"/>
                    </a:lnTo>
                    <a:lnTo>
                      <a:pt x="129819" y="64769"/>
                    </a:lnTo>
                    <a:close/>
                  </a:path>
                  <a:path w="1906904" h="1183639">
                    <a:moveTo>
                      <a:pt x="1871573" y="69850"/>
                    </a:moveTo>
                    <a:lnTo>
                      <a:pt x="1867788" y="63500"/>
                    </a:lnTo>
                    <a:lnTo>
                      <a:pt x="1882936" y="63500"/>
                    </a:lnTo>
                    <a:lnTo>
                      <a:pt x="1885708" y="67310"/>
                    </a:lnTo>
                    <a:lnTo>
                      <a:pt x="1886394" y="68580"/>
                    </a:lnTo>
                    <a:lnTo>
                      <a:pt x="1871408" y="68580"/>
                    </a:lnTo>
                    <a:lnTo>
                      <a:pt x="1871573" y="69850"/>
                    </a:lnTo>
                    <a:close/>
                  </a:path>
                  <a:path w="1906904" h="1183639">
                    <a:moveTo>
                      <a:pt x="126212" y="69850"/>
                    </a:moveTo>
                    <a:lnTo>
                      <a:pt x="126377" y="68580"/>
                    </a:lnTo>
                    <a:lnTo>
                      <a:pt x="126969" y="68580"/>
                    </a:lnTo>
                    <a:lnTo>
                      <a:pt x="126212" y="69850"/>
                    </a:lnTo>
                    <a:close/>
                  </a:path>
                  <a:path w="1906904" h="1183639">
                    <a:moveTo>
                      <a:pt x="1885810" y="97789"/>
                    </a:moveTo>
                    <a:lnTo>
                      <a:pt x="1883371" y="91439"/>
                    </a:lnTo>
                    <a:lnTo>
                      <a:pt x="1880768" y="85089"/>
                    </a:lnTo>
                    <a:lnTo>
                      <a:pt x="1880908" y="85089"/>
                    </a:lnTo>
                    <a:lnTo>
                      <a:pt x="1877910" y="80010"/>
                    </a:lnTo>
                    <a:lnTo>
                      <a:pt x="1878050" y="80010"/>
                    </a:lnTo>
                    <a:lnTo>
                      <a:pt x="1874786" y="74930"/>
                    </a:lnTo>
                    <a:lnTo>
                      <a:pt x="1874939" y="74930"/>
                    </a:lnTo>
                    <a:lnTo>
                      <a:pt x="1871408" y="68580"/>
                    </a:lnTo>
                    <a:lnTo>
                      <a:pt x="1886394" y="68580"/>
                    </a:lnTo>
                    <a:lnTo>
                      <a:pt x="1889137" y="73660"/>
                    </a:lnTo>
                    <a:lnTo>
                      <a:pt x="1892274" y="80010"/>
                    </a:lnTo>
                    <a:lnTo>
                      <a:pt x="1895132" y="86360"/>
                    </a:lnTo>
                    <a:lnTo>
                      <a:pt x="1897672" y="92710"/>
                    </a:lnTo>
                    <a:lnTo>
                      <a:pt x="1899020" y="96519"/>
                    </a:lnTo>
                    <a:lnTo>
                      <a:pt x="1885695" y="96519"/>
                    </a:lnTo>
                    <a:lnTo>
                      <a:pt x="1885810" y="97789"/>
                    </a:lnTo>
                    <a:close/>
                  </a:path>
                  <a:path w="1906904" h="1183639">
                    <a:moveTo>
                      <a:pt x="111975" y="97789"/>
                    </a:moveTo>
                    <a:lnTo>
                      <a:pt x="112090" y="96519"/>
                    </a:lnTo>
                    <a:lnTo>
                      <a:pt x="112463" y="96519"/>
                    </a:lnTo>
                    <a:lnTo>
                      <a:pt x="111975" y="97789"/>
                    </a:lnTo>
                    <a:close/>
                  </a:path>
                  <a:path w="1906904" h="1183639">
                    <a:moveTo>
                      <a:pt x="1906308" y="685800"/>
                    </a:moveTo>
                    <a:lnTo>
                      <a:pt x="1893608" y="685800"/>
                    </a:lnTo>
                    <a:lnTo>
                      <a:pt x="1893578" y="140969"/>
                    </a:lnTo>
                    <a:lnTo>
                      <a:pt x="1893430" y="134619"/>
                    </a:lnTo>
                    <a:lnTo>
                      <a:pt x="1892922" y="128269"/>
                    </a:lnTo>
                    <a:lnTo>
                      <a:pt x="1892096" y="121919"/>
                    </a:lnTo>
                    <a:lnTo>
                      <a:pt x="1890941" y="115569"/>
                    </a:lnTo>
                    <a:lnTo>
                      <a:pt x="1889493" y="109219"/>
                    </a:lnTo>
                    <a:lnTo>
                      <a:pt x="1887740" y="102869"/>
                    </a:lnTo>
                    <a:lnTo>
                      <a:pt x="1885695" y="96519"/>
                    </a:lnTo>
                    <a:lnTo>
                      <a:pt x="1899020" y="96519"/>
                    </a:lnTo>
                    <a:lnTo>
                      <a:pt x="1899919" y="99060"/>
                    </a:lnTo>
                    <a:lnTo>
                      <a:pt x="1906308" y="140969"/>
                    </a:lnTo>
                    <a:lnTo>
                      <a:pt x="1906308" y="685800"/>
                    </a:lnTo>
                    <a:close/>
                  </a:path>
                  <a:path w="1906904" h="1183639">
                    <a:moveTo>
                      <a:pt x="104207" y="685800"/>
                    </a:moveTo>
                    <a:lnTo>
                      <a:pt x="104178" y="684530"/>
                    </a:lnTo>
                    <a:lnTo>
                      <a:pt x="104207" y="685800"/>
                    </a:lnTo>
                    <a:close/>
                  </a:path>
                  <a:path w="1906904" h="1183639">
                    <a:moveTo>
                      <a:pt x="1899020" y="730250"/>
                    </a:moveTo>
                    <a:lnTo>
                      <a:pt x="1885695" y="730250"/>
                    </a:lnTo>
                    <a:lnTo>
                      <a:pt x="1887829" y="723900"/>
                    </a:lnTo>
                    <a:lnTo>
                      <a:pt x="1889569" y="717550"/>
                    </a:lnTo>
                    <a:lnTo>
                      <a:pt x="1891004" y="711200"/>
                    </a:lnTo>
                    <a:lnTo>
                      <a:pt x="1892134" y="704850"/>
                    </a:lnTo>
                    <a:lnTo>
                      <a:pt x="1892960" y="698500"/>
                    </a:lnTo>
                    <a:lnTo>
                      <a:pt x="1893442" y="692150"/>
                    </a:lnTo>
                    <a:lnTo>
                      <a:pt x="1893608" y="684530"/>
                    </a:lnTo>
                    <a:lnTo>
                      <a:pt x="1893608" y="685800"/>
                    </a:lnTo>
                    <a:lnTo>
                      <a:pt x="1906308" y="685800"/>
                    </a:lnTo>
                    <a:lnTo>
                      <a:pt x="1899919" y="727710"/>
                    </a:lnTo>
                    <a:lnTo>
                      <a:pt x="1899020" y="730250"/>
                    </a:lnTo>
                    <a:close/>
                  </a:path>
                  <a:path w="1906904" h="1183639">
                    <a:moveTo>
                      <a:pt x="112463" y="730250"/>
                    </a:moveTo>
                    <a:lnTo>
                      <a:pt x="112090" y="730250"/>
                    </a:lnTo>
                    <a:lnTo>
                      <a:pt x="111975" y="728980"/>
                    </a:lnTo>
                    <a:lnTo>
                      <a:pt x="112463" y="730250"/>
                    </a:lnTo>
                    <a:close/>
                  </a:path>
                  <a:path w="1906904" h="1183639">
                    <a:moveTo>
                      <a:pt x="1886394" y="758189"/>
                    </a:moveTo>
                    <a:lnTo>
                      <a:pt x="1871408" y="758189"/>
                    </a:lnTo>
                    <a:lnTo>
                      <a:pt x="1874939" y="751839"/>
                    </a:lnTo>
                    <a:lnTo>
                      <a:pt x="1874786" y="751839"/>
                    </a:lnTo>
                    <a:lnTo>
                      <a:pt x="1878050" y="746760"/>
                    </a:lnTo>
                    <a:lnTo>
                      <a:pt x="1877910" y="746760"/>
                    </a:lnTo>
                    <a:lnTo>
                      <a:pt x="1880908" y="741680"/>
                    </a:lnTo>
                    <a:lnTo>
                      <a:pt x="1880768" y="741680"/>
                    </a:lnTo>
                    <a:lnTo>
                      <a:pt x="1883498" y="735330"/>
                    </a:lnTo>
                    <a:lnTo>
                      <a:pt x="1885810" y="728980"/>
                    </a:lnTo>
                    <a:lnTo>
                      <a:pt x="1885695" y="730250"/>
                    </a:lnTo>
                    <a:lnTo>
                      <a:pt x="1899020" y="730250"/>
                    </a:lnTo>
                    <a:lnTo>
                      <a:pt x="1897672" y="734060"/>
                    </a:lnTo>
                    <a:lnTo>
                      <a:pt x="1895132" y="740410"/>
                    </a:lnTo>
                    <a:lnTo>
                      <a:pt x="1892274" y="746760"/>
                    </a:lnTo>
                    <a:lnTo>
                      <a:pt x="1889137" y="753110"/>
                    </a:lnTo>
                    <a:lnTo>
                      <a:pt x="1886394" y="758189"/>
                    </a:lnTo>
                    <a:close/>
                  </a:path>
                  <a:path w="1906904" h="1183639">
                    <a:moveTo>
                      <a:pt x="126969" y="758189"/>
                    </a:moveTo>
                    <a:lnTo>
                      <a:pt x="126377" y="758189"/>
                    </a:lnTo>
                    <a:lnTo>
                      <a:pt x="126212" y="756919"/>
                    </a:lnTo>
                    <a:lnTo>
                      <a:pt x="126969" y="758189"/>
                    </a:lnTo>
                    <a:close/>
                  </a:path>
                  <a:path w="1906904" h="1183639">
                    <a:moveTo>
                      <a:pt x="1882936" y="763269"/>
                    </a:moveTo>
                    <a:lnTo>
                      <a:pt x="1867788" y="763269"/>
                    </a:lnTo>
                    <a:lnTo>
                      <a:pt x="1871573" y="756919"/>
                    </a:lnTo>
                    <a:lnTo>
                      <a:pt x="1871408" y="758189"/>
                    </a:lnTo>
                    <a:lnTo>
                      <a:pt x="1886394" y="758189"/>
                    </a:lnTo>
                    <a:lnTo>
                      <a:pt x="1885708" y="759460"/>
                    </a:lnTo>
                    <a:lnTo>
                      <a:pt x="1882936" y="763269"/>
                    </a:lnTo>
                    <a:close/>
                  </a:path>
                  <a:path w="1906904" h="1183639">
                    <a:moveTo>
                      <a:pt x="130825" y="763269"/>
                    </a:moveTo>
                    <a:lnTo>
                      <a:pt x="129997" y="763269"/>
                    </a:lnTo>
                    <a:lnTo>
                      <a:pt x="129819" y="762000"/>
                    </a:lnTo>
                    <a:lnTo>
                      <a:pt x="130825" y="763269"/>
                    </a:lnTo>
                    <a:close/>
                  </a:path>
                  <a:path w="1906904" h="1183639">
                    <a:moveTo>
                      <a:pt x="1843608" y="802639"/>
                    </a:moveTo>
                    <a:lnTo>
                      <a:pt x="1820087" y="802639"/>
                    </a:lnTo>
                    <a:lnTo>
                      <a:pt x="1825942" y="798830"/>
                    </a:lnTo>
                    <a:lnTo>
                      <a:pt x="1825675" y="798830"/>
                    </a:lnTo>
                    <a:lnTo>
                      <a:pt x="1831365" y="796289"/>
                    </a:lnTo>
                    <a:lnTo>
                      <a:pt x="1831111" y="796289"/>
                    </a:lnTo>
                    <a:lnTo>
                      <a:pt x="1836623" y="792480"/>
                    </a:lnTo>
                    <a:lnTo>
                      <a:pt x="1836369" y="792480"/>
                    </a:lnTo>
                    <a:lnTo>
                      <a:pt x="1841690" y="788669"/>
                    </a:lnTo>
                    <a:lnTo>
                      <a:pt x="1841449" y="788669"/>
                    </a:lnTo>
                    <a:lnTo>
                      <a:pt x="1846579" y="784860"/>
                    </a:lnTo>
                    <a:lnTo>
                      <a:pt x="1846351" y="784860"/>
                    </a:lnTo>
                    <a:lnTo>
                      <a:pt x="1851278" y="781050"/>
                    </a:lnTo>
                    <a:lnTo>
                      <a:pt x="1851063" y="781050"/>
                    </a:lnTo>
                    <a:lnTo>
                      <a:pt x="1855774" y="777239"/>
                    </a:lnTo>
                    <a:lnTo>
                      <a:pt x="1855558" y="777239"/>
                    </a:lnTo>
                    <a:lnTo>
                      <a:pt x="1860067" y="772160"/>
                    </a:lnTo>
                    <a:lnTo>
                      <a:pt x="1859851" y="772160"/>
                    </a:lnTo>
                    <a:lnTo>
                      <a:pt x="1864131" y="767080"/>
                    </a:lnTo>
                    <a:lnTo>
                      <a:pt x="1863940" y="767080"/>
                    </a:lnTo>
                    <a:lnTo>
                      <a:pt x="1867966" y="762000"/>
                    </a:lnTo>
                    <a:lnTo>
                      <a:pt x="1867788" y="763269"/>
                    </a:lnTo>
                    <a:lnTo>
                      <a:pt x="1882936" y="763269"/>
                    </a:lnTo>
                    <a:lnTo>
                      <a:pt x="1882012" y="764539"/>
                    </a:lnTo>
                    <a:lnTo>
                      <a:pt x="1878050" y="770889"/>
                    </a:lnTo>
                    <a:lnTo>
                      <a:pt x="1873821" y="775969"/>
                    </a:lnTo>
                    <a:lnTo>
                      <a:pt x="1869363" y="781050"/>
                    </a:lnTo>
                    <a:lnTo>
                      <a:pt x="1864652" y="786130"/>
                    </a:lnTo>
                    <a:lnTo>
                      <a:pt x="1859711" y="789939"/>
                    </a:lnTo>
                    <a:lnTo>
                      <a:pt x="1854555" y="795019"/>
                    </a:lnTo>
                    <a:lnTo>
                      <a:pt x="1849183" y="798830"/>
                    </a:lnTo>
                    <a:lnTo>
                      <a:pt x="1843608" y="802639"/>
                    </a:lnTo>
                    <a:close/>
                  </a:path>
                  <a:path w="1906904" h="1183639">
                    <a:moveTo>
                      <a:pt x="179425" y="802639"/>
                    </a:moveTo>
                    <a:lnTo>
                      <a:pt x="177698" y="802639"/>
                    </a:lnTo>
                    <a:lnTo>
                      <a:pt x="177418" y="801369"/>
                    </a:lnTo>
                    <a:lnTo>
                      <a:pt x="179425" y="802639"/>
                    </a:lnTo>
                    <a:close/>
                  </a:path>
                  <a:path w="1906904" h="1183639">
                    <a:moveTo>
                      <a:pt x="1839755" y="805180"/>
                    </a:moveTo>
                    <a:lnTo>
                      <a:pt x="1814347" y="805180"/>
                    </a:lnTo>
                    <a:lnTo>
                      <a:pt x="1820367" y="801369"/>
                    </a:lnTo>
                    <a:lnTo>
                      <a:pt x="1820087" y="802639"/>
                    </a:lnTo>
                    <a:lnTo>
                      <a:pt x="1843608" y="802639"/>
                    </a:lnTo>
                    <a:lnTo>
                      <a:pt x="1839755" y="805180"/>
                    </a:lnTo>
                    <a:close/>
                  </a:path>
                  <a:path w="1906904" h="1183639">
                    <a:moveTo>
                      <a:pt x="186232" y="805180"/>
                    </a:moveTo>
                    <a:lnTo>
                      <a:pt x="183438" y="805180"/>
                    </a:lnTo>
                    <a:lnTo>
                      <a:pt x="183146" y="803910"/>
                    </a:lnTo>
                    <a:lnTo>
                      <a:pt x="186232" y="805180"/>
                    </a:lnTo>
                    <a:close/>
                  </a:path>
                  <a:path w="1906904" h="1183639">
                    <a:moveTo>
                      <a:pt x="36348" y="1168400"/>
                    </a:moveTo>
                    <a:lnTo>
                      <a:pt x="34683" y="1168400"/>
                    </a:lnTo>
                    <a:lnTo>
                      <a:pt x="60090" y="1144772"/>
                    </a:lnTo>
                    <a:lnTo>
                      <a:pt x="847445" y="815339"/>
                    </a:lnTo>
                    <a:lnTo>
                      <a:pt x="1763915" y="815339"/>
                    </a:lnTo>
                    <a:lnTo>
                      <a:pt x="1770900" y="814069"/>
                    </a:lnTo>
                    <a:lnTo>
                      <a:pt x="1777161" y="814069"/>
                    </a:lnTo>
                    <a:lnTo>
                      <a:pt x="1783968" y="812800"/>
                    </a:lnTo>
                    <a:lnTo>
                      <a:pt x="1783651" y="812800"/>
                    </a:lnTo>
                    <a:lnTo>
                      <a:pt x="1790344" y="811530"/>
                    </a:lnTo>
                    <a:lnTo>
                      <a:pt x="1790026" y="811530"/>
                    </a:lnTo>
                    <a:lnTo>
                      <a:pt x="1796605" y="810260"/>
                    </a:lnTo>
                    <a:lnTo>
                      <a:pt x="1796300" y="810260"/>
                    </a:lnTo>
                    <a:lnTo>
                      <a:pt x="1802752" y="808989"/>
                    </a:lnTo>
                    <a:lnTo>
                      <a:pt x="1802447" y="808989"/>
                    </a:lnTo>
                    <a:lnTo>
                      <a:pt x="1808759" y="806450"/>
                    </a:lnTo>
                    <a:lnTo>
                      <a:pt x="1808467" y="806450"/>
                    </a:lnTo>
                    <a:lnTo>
                      <a:pt x="1814639" y="803910"/>
                    </a:lnTo>
                    <a:lnTo>
                      <a:pt x="1814347" y="805180"/>
                    </a:lnTo>
                    <a:lnTo>
                      <a:pt x="1839755" y="805180"/>
                    </a:lnTo>
                    <a:lnTo>
                      <a:pt x="1837829" y="806450"/>
                    </a:lnTo>
                    <a:lnTo>
                      <a:pt x="1831873" y="810260"/>
                    </a:lnTo>
                    <a:lnTo>
                      <a:pt x="1825739" y="812800"/>
                    </a:lnTo>
                    <a:lnTo>
                      <a:pt x="1819440" y="816610"/>
                    </a:lnTo>
                    <a:lnTo>
                      <a:pt x="1812975" y="819150"/>
                    </a:lnTo>
                    <a:lnTo>
                      <a:pt x="1806371" y="820419"/>
                    </a:lnTo>
                    <a:lnTo>
                      <a:pt x="1799615" y="822960"/>
                    </a:lnTo>
                    <a:lnTo>
                      <a:pt x="1778609" y="826769"/>
                    </a:lnTo>
                    <a:lnTo>
                      <a:pt x="851166" y="826769"/>
                    </a:lnTo>
                    <a:lnTo>
                      <a:pt x="36348" y="1168400"/>
                    </a:lnTo>
                    <a:close/>
                  </a:path>
                  <a:path w="1906904" h="1183639">
                    <a:moveTo>
                      <a:pt x="0" y="1183639"/>
                    </a:moveTo>
                    <a:lnTo>
                      <a:pt x="393852" y="816610"/>
                    </a:lnTo>
                    <a:lnTo>
                      <a:pt x="398183" y="828039"/>
                    </a:lnTo>
                    <a:lnTo>
                      <a:pt x="400668" y="828039"/>
                    </a:lnTo>
                    <a:lnTo>
                      <a:pt x="60090" y="1144772"/>
                    </a:lnTo>
                    <a:lnTo>
                      <a:pt x="27901" y="1158239"/>
                    </a:lnTo>
                    <a:lnTo>
                      <a:pt x="34683" y="1168400"/>
                    </a:lnTo>
                    <a:lnTo>
                      <a:pt x="36348" y="1168400"/>
                    </a:lnTo>
                    <a:lnTo>
                      <a:pt x="0" y="1183639"/>
                    </a:lnTo>
                    <a:close/>
                  </a:path>
                  <a:path w="1906904" h="1183639">
                    <a:moveTo>
                      <a:pt x="400668" y="828039"/>
                    </a:moveTo>
                    <a:lnTo>
                      <a:pt x="398183" y="828039"/>
                    </a:lnTo>
                    <a:lnTo>
                      <a:pt x="393852" y="816610"/>
                    </a:lnTo>
                    <a:lnTo>
                      <a:pt x="412959" y="816610"/>
                    </a:lnTo>
                    <a:lnTo>
                      <a:pt x="400668" y="828039"/>
                    </a:lnTo>
                    <a:close/>
                  </a:path>
                  <a:path w="1906904" h="1183639">
                    <a:moveTo>
                      <a:pt x="1764156" y="828039"/>
                    </a:moveTo>
                    <a:lnTo>
                      <a:pt x="848715" y="828039"/>
                    </a:lnTo>
                    <a:lnTo>
                      <a:pt x="851166" y="826769"/>
                    </a:lnTo>
                    <a:lnTo>
                      <a:pt x="1771383" y="826769"/>
                    </a:lnTo>
                    <a:lnTo>
                      <a:pt x="1764156" y="828039"/>
                    </a:lnTo>
                    <a:close/>
                  </a:path>
                  <a:path w="1906904" h="1183639">
                    <a:moveTo>
                      <a:pt x="34683" y="1168400"/>
                    </a:moveTo>
                    <a:lnTo>
                      <a:pt x="27901" y="1158239"/>
                    </a:lnTo>
                    <a:lnTo>
                      <a:pt x="60090" y="1144772"/>
                    </a:lnTo>
                    <a:lnTo>
                      <a:pt x="34683" y="1168400"/>
                    </a:lnTo>
                    <a:close/>
                  </a:path>
                </a:pathLst>
              </a:custGeom>
              <a:solidFill>
                <a:srgbClr val="375F92"/>
              </a:solidFill>
            </p:spPr>
            <p:txBody>
              <a:bodyPr wrap="square" lIns="0" tIns="0" rIns="0" bIns="0" rtlCol="0"/>
              <a:lstStyle/>
              <a:p/>
            </p:txBody>
          </p:sp>
        </p:grpSp>
        <p:sp>
          <p:nvSpPr>
            <p:cNvPr id="26" name="object 26"/>
            <p:cNvSpPr txBox="1"/>
            <p:nvPr/>
          </p:nvSpPr>
          <p:spPr>
            <a:xfrm>
              <a:off x="12415" y="3974"/>
              <a:ext cx="2210" cy="892"/>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宋体"/>
                  <a:cs typeface="宋体"/>
                </a:rPr>
                <a:t>训练过程不</a:t>
              </a:r>
              <a:r>
                <a:rPr lang="zh-CN" altLang="en-US" sz="1800" spc="-10" dirty="0">
                  <a:solidFill>
                    <a:srgbClr val="FFFFFF"/>
                  </a:solidFill>
                  <a:latin typeface="宋体"/>
                  <a:cs typeface="宋体"/>
                </a:rPr>
                <a:t>接触测试集</a:t>
              </a:r>
              <a:endParaRPr sz="1800">
                <a:latin typeface="宋体"/>
                <a:cs typeface="宋体"/>
              </a:endParaRPr>
            </a:p>
          </p:txBody>
        </p:sp>
      </p:grpSp>
      <p:sp>
        <p:nvSpPr>
          <p:cNvPr id="28" name="object 28"/>
          <p:cNvSpPr txBox="1">
            <a:spLocks noGrp="1"/>
          </p:cNvSpPr>
          <p:nvPr>
            <p:ph type="title"/>
          </p:nvPr>
        </p:nvSpPr>
        <p:spPr>
          <a:xfrm>
            <a:off x="1238885" y="280035"/>
            <a:ext cx="2058035" cy="514350"/>
          </a:xfrm>
          <a:prstGeom prst="rect">
            <a:avLst/>
          </a:prstGeom>
        </p:spPr>
        <p:txBody>
          <a:bodyPr vert="horz" wrap="square" lIns="0" tIns="13335" rIns="0" bIns="0" rtlCol="0">
            <a:spAutoFit/>
          </a:bodyPr>
          <a:lstStyle/>
          <a:p>
            <a:pPr marL="12700">
              <a:lnSpc>
                <a:spcPct val="100000"/>
              </a:lnSpc>
              <a:spcBef>
                <a:spcPts val="105"/>
              </a:spcBef>
            </a:pPr>
            <a:r>
              <a:rPr spc="-20" dirty="0"/>
              <a:t>数据集切分</a:t>
            </a:r>
            <a:endParaRPr spc="-20" dirty="0"/>
          </a:p>
        </p:txBody>
      </p:sp>
      <p:sp>
        <p:nvSpPr>
          <p:cNvPr id="29" name="object 29"/>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05</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horizont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14425" y="3314750"/>
            <a:ext cx="2115820" cy="397510"/>
            <a:chOff x="1114425" y="3314750"/>
            <a:chExt cx="2115820" cy="397510"/>
          </a:xfrm>
        </p:grpSpPr>
        <p:sp>
          <p:nvSpPr>
            <p:cNvPr id="3" name="object 3"/>
            <p:cNvSpPr/>
            <p:nvPr/>
          </p:nvSpPr>
          <p:spPr>
            <a:xfrm>
              <a:off x="1114425" y="3314750"/>
              <a:ext cx="1414780" cy="397510"/>
            </a:xfrm>
            <a:custGeom>
              <a:avLst/>
              <a:gdLst/>
              <a:ahLst/>
              <a:cxnLst/>
              <a:rect l="l" t="t" r="r" b="b"/>
              <a:pathLst>
                <a:path w="1414780" h="397510">
                  <a:moveTo>
                    <a:pt x="1414538" y="368"/>
                  </a:moveTo>
                  <a:lnTo>
                    <a:pt x="1401838" y="368"/>
                  </a:lnTo>
                  <a:lnTo>
                    <a:pt x="1401838" y="13068"/>
                  </a:lnTo>
                  <a:lnTo>
                    <a:pt x="1401838" y="384365"/>
                  </a:lnTo>
                  <a:lnTo>
                    <a:pt x="713613" y="384365"/>
                  </a:lnTo>
                  <a:lnTo>
                    <a:pt x="713613" y="383997"/>
                  </a:lnTo>
                  <a:lnTo>
                    <a:pt x="713613" y="13068"/>
                  </a:lnTo>
                  <a:lnTo>
                    <a:pt x="1401838" y="13068"/>
                  </a:lnTo>
                  <a:lnTo>
                    <a:pt x="1401838" y="368"/>
                  </a:lnTo>
                  <a:lnTo>
                    <a:pt x="713613" y="368"/>
                  </a:lnTo>
                  <a:lnTo>
                    <a:pt x="713613" y="0"/>
                  </a:lnTo>
                  <a:lnTo>
                    <a:pt x="700913" y="0"/>
                  </a:lnTo>
                  <a:lnTo>
                    <a:pt x="700913" y="12700"/>
                  </a:lnTo>
                  <a:lnTo>
                    <a:pt x="700913" y="383997"/>
                  </a:lnTo>
                  <a:lnTo>
                    <a:pt x="12700" y="383997"/>
                  </a:lnTo>
                  <a:lnTo>
                    <a:pt x="12700" y="12700"/>
                  </a:lnTo>
                  <a:lnTo>
                    <a:pt x="700913" y="12700"/>
                  </a:lnTo>
                  <a:lnTo>
                    <a:pt x="700913" y="0"/>
                  </a:lnTo>
                  <a:lnTo>
                    <a:pt x="0" y="0"/>
                  </a:lnTo>
                  <a:lnTo>
                    <a:pt x="0" y="396697"/>
                  </a:lnTo>
                  <a:lnTo>
                    <a:pt x="700913" y="396697"/>
                  </a:lnTo>
                  <a:lnTo>
                    <a:pt x="700913" y="397065"/>
                  </a:lnTo>
                  <a:lnTo>
                    <a:pt x="1414538" y="397065"/>
                  </a:lnTo>
                  <a:lnTo>
                    <a:pt x="1414538" y="390715"/>
                  </a:lnTo>
                  <a:lnTo>
                    <a:pt x="1414538" y="384365"/>
                  </a:lnTo>
                  <a:lnTo>
                    <a:pt x="1414538" y="13068"/>
                  </a:lnTo>
                  <a:lnTo>
                    <a:pt x="1414538" y="6718"/>
                  </a:lnTo>
                  <a:lnTo>
                    <a:pt x="1414538" y="368"/>
                  </a:lnTo>
                  <a:close/>
                </a:path>
              </a:pathLst>
            </a:custGeom>
            <a:solidFill>
              <a:srgbClr val="000000"/>
            </a:solidFill>
          </p:spPr>
          <p:txBody>
            <a:bodyPr wrap="square" lIns="0" tIns="0" rIns="0" bIns="0" rtlCol="0"/>
            <a:lstStyle/>
            <a:p/>
          </p:txBody>
        </p:sp>
        <p:sp>
          <p:nvSpPr>
            <p:cNvPr id="4" name="object 4"/>
            <p:cNvSpPr/>
            <p:nvPr/>
          </p:nvSpPr>
          <p:spPr>
            <a:xfrm>
              <a:off x="2522219" y="3320795"/>
              <a:ext cx="701040" cy="384175"/>
            </a:xfrm>
            <a:custGeom>
              <a:avLst/>
              <a:gdLst/>
              <a:ahLst/>
              <a:cxnLst/>
              <a:rect l="l" t="t" r="r" b="b"/>
              <a:pathLst>
                <a:path w="701039" h="384175">
                  <a:moveTo>
                    <a:pt x="701040" y="384048"/>
                  </a:moveTo>
                  <a:lnTo>
                    <a:pt x="0" y="384048"/>
                  </a:lnTo>
                  <a:lnTo>
                    <a:pt x="0" y="0"/>
                  </a:lnTo>
                  <a:lnTo>
                    <a:pt x="701040" y="0"/>
                  </a:lnTo>
                  <a:lnTo>
                    <a:pt x="701040" y="384048"/>
                  </a:lnTo>
                  <a:close/>
                </a:path>
              </a:pathLst>
            </a:custGeom>
            <a:solidFill>
              <a:srgbClr val="B8CDE4"/>
            </a:solidFill>
          </p:spPr>
          <p:txBody>
            <a:bodyPr wrap="square" lIns="0" tIns="0" rIns="0" bIns="0" rtlCol="0"/>
            <a:lstStyle/>
            <a:p/>
          </p:txBody>
        </p:sp>
        <p:sp>
          <p:nvSpPr>
            <p:cNvPr id="5" name="object 5"/>
            <p:cNvSpPr/>
            <p:nvPr/>
          </p:nvSpPr>
          <p:spPr>
            <a:xfrm>
              <a:off x="2516263" y="3314763"/>
              <a:ext cx="713740" cy="396875"/>
            </a:xfrm>
            <a:custGeom>
              <a:avLst/>
              <a:gdLst/>
              <a:ahLst/>
              <a:cxnLst/>
              <a:rect l="l" t="t" r="r" b="b"/>
              <a:pathLst>
                <a:path w="713739" h="396875">
                  <a:moveTo>
                    <a:pt x="713613" y="396684"/>
                  </a:moveTo>
                  <a:lnTo>
                    <a:pt x="0" y="396684"/>
                  </a:lnTo>
                  <a:lnTo>
                    <a:pt x="0" y="0"/>
                  </a:lnTo>
                  <a:lnTo>
                    <a:pt x="713613" y="0"/>
                  </a:lnTo>
                  <a:lnTo>
                    <a:pt x="713613" y="6350"/>
                  </a:lnTo>
                  <a:lnTo>
                    <a:pt x="12700" y="6350"/>
                  </a:lnTo>
                  <a:lnTo>
                    <a:pt x="6350" y="12700"/>
                  </a:lnTo>
                  <a:lnTo>
                    <a:pt x="12700" y="12700"/>
                  </a:lnTo>
                  <a:lnTo>
                    <a:pt x="12700" y="383984"/>
                  </a:lnTo>
                  <a:lnTo>
                    <a:pt x="6350" y="383984"/>
                  </a:lnTo>
                  <a:lnTo>
                    <a:pt x="12700" y="390334"/>
                  </a:lnTo>
                  <a:lnTo>
                    <a:pt x="713613" y="390334"/>
                  </a:lnTo>
                  <a:lnTo>
                    <a:pt x="713613" y="396684"/>
                  </a:lnTo>
                  <a:close/>
                </a:path>
                <a:path w="713739" h="396875">
                  <a:moveTo>
                    <a:pt x="12700" y="12700"/>
                  </a:moveTo>
                  <a:lnTo>
                    <a:pt x="6350" y="12700"/>
                  </a:lnTo>
                  <a:lnTo>
                    <a:pt x="12700" y="6350"/>
                  </a:lnTo>
                  <a:lnTo>
                    <a:pt x="12700" y="12700"/>
                  </a:lnTo>
                  <a:close/>
                </a:path>
                <a:path w="713739" h="396875">
                  <a:moveTo>
                    <a:pt x="700913" y="12700"/>
                  </a:moveTo>
                  <a:lnTo>
                    <a:pt x="12700" y="12700"/>
                  </a:lnTo>
                  <a:lnTo>
                    <a:pt x="12700" y="6350"/>
                  </a:lnTo>
                  <a:lnTo>
                    <a:pt x="700913" y="6350"/>
                  </a:lnTo>
                  <a:lnTo>
                    <a:pt x="700913" y="12700"/>
                  </a:lnTo>
                  <a:close/>
                </a:path>
                <a:path w="713739" h="396875">
                  <a:moveTo>
                    <a:pt x="700913" y="390334"/>
                  </a:moveTo>
                  <a:lnTo>
                    <a:pt x="700913" y="6350"/>
                  </a:lnTo>
                  <a:lnTo>
                    <a:pt x="707263" y="12700"/>
                  </a:lnTo>
                  <a:lnTo>
                    <a:pt x="713613" y="12700"/>
                  </a:lnTo>
                  <a:lnTo>
                    <a:pt x="713613" y="383984"/>
                  </a:lnTo>
                  <a:lnTo>
                    <a:pt x="707263" y="383984"/>
                  </a:lnTo>
                  <a:lnTo>
                    <a:pt x="700913" y="390334"/>
                  </a:lnTo>
                  <a:close/>
                </a:path>
                <a:path w="713739" h="396875">
                  <a:moveTo>
                    <a:pt x="713613" y="12700"/>
                  </a:moveTo>
                  <a:lnTo>
                    <a:pt x="707263" y="12700"/>
                  </a:lnTo>
                  <a:lnTo>
                    <a:pt x="700913" y="6350"/>
                  </a:lnTo>
                  <a:lnTo>
                    <a:pt x="713613" y="6350"/>
                  </a:lnTo>
                  <a:lnTo>
                    <a:pt x="713613" y="12700"/>
                  </a:lnTo>
                  <a:close/>
                </a:path>
                <a:path w="713739" h="396875">
                  <a:moveTo>
                    <a:pt x="12700" y="390334"/>
                  </a:moveTo>
                  <a:lnTo>
                    <a:pt x="6350" y="383984"/>
                  </a:lnTo>
                  <a:lnTo>
                    <a:pt x="12700" y="383984"/>
                  </a:lnTo>
                  <a:lnTo>
                    <a:pt x="12700" y="390334"/>
                  </a:lnTo>
                  <a:close/>
                </a:path>
                <a:path w="713739" h="396875">
                  <a:moveTo>
                    <a:pt x="700913" y="390334"/>
                  </a:moveTo>
                  <a:lnTo>
                    <a:pt x="12700" y="390334"/>
                  </a:lnTo>
                  <a:lnTo>
                    <a:pt x="12700" y="383984"/>
                  </a:lnTo>
                  <a:lnTo>
                    <a:pt x="700913" y="383984"/>
                  </a:lnTo>
                  <a:lnTo>
                    <a:pt x="700913" y="390334"/>
                  </a:lnTo>
                  <a:close/>
                </a:path>
                <a:path w="713739" h="396875">
                  <a:moveTo>
                    <a:pt x="713613" y="390334"/>
                  </a:moveTo>
                  <a:lnTo>
                    <a:pt x="700913" y="390334"/>
                  </a:lnTo>
                  <a:lnTo>
                    <a:pt x="707263" y="383984"/>
                  </a:lnTo>
                  <a:lnTo>
                    <a:pt x="713613" y="383984"/>
                  </a:lnTo>
                  <a:lnTo>
                    <a:pt x="713613" y="390334"/>
                  </a:lnTo>
                  <a:close/>
                </a:path>
              </a:pathLst>
            </a:custGeom>
            <a:solidFill>
              <a:srgbClr val="000000"/>
            </a:solidFill>
          </p:spPr>
          <p:txBody>
            <a:bodyPr wrap="square" lIns="0" tIns="0" rIns="0" bIns="0" rtlCol="0"/>
            <a:lstStyle/>
            <a:p/>
          </p:txBody>
        </p:sp>
      </p:grpSp>
      <p:grpSp>
        <p:nvGrpSpPr>
          <p:cNvPr id="6" name="object 6"/>
          <p:cNvGrpSpPr/>
          <p:nvPr/>
        </p:nvGrpSpPr>
        <p:grpSpPr>
          <a:xfrm>
            <a:off x="1114425" y="4591494"/>
            <a:ext cx="2115820" cy="397510"/>
            <a:chOff x="1114425" y="4591494"/>
            <a:chExt cx="2115820" cy="397510"/>
          </a:xfrm>
        </p:grpSpPr>
        <p:sp>
          <p:nvSpPr>
            <p:cNvPr id="7" name="object 7"/>
            <p:cNvSpPr/>
            <p:nvPr/>
          </p:nvSpPr>
          <p:spPr>
            <a:xfrm>
              <a:off x="1120139" y="4599432"/>
              <a:ext cx="701040" cy="382905"/>
            </a:xfrm>
            <a:custGeom>
              <a:avLst/>
              <a:gdLst/>
              <a:ahLst/>
              <a:cxnLst/>
              <a:rect l="l" t="t" r="r" b="b"/>
              <a:pathLst>
                <a:path w="701039" h="382904">
                  <a:moveTo>
                    <a:pt x="701040" y="382524"/>
                  </a:moveTo>
                  <a:lnTo>
                    <a:pt x="0" y="382524"/>
                  </a:lnTo>
                  <a:lnTo>
                    <a:pt x="0" y="0"/>
                  </a:lnTo>
                  <a:lnTo>
                    <a:pt x="701040" y="0"/>
                  </a:lnTo>
                  <a:lnTo>
                    <a:pt x="701040" y="382524"/>
                  </a:lnTo>
                  <a:close/>
                </a:path>
              </a:pathLst>
            </a:custGeom>
            <a:solidFill>
              <a:srgbClr val="CCC1DA"/>
            </a:solidFill>
          </p:spPr>
          <p:txBody>
            <a:bodyPr wrap="square" lIns="0" tIns="0" rIns="0" bIns="0" rtlCol="0"/>
            <a:lstStyle/>
            <a:p/>
          </p:txBody>
        </p:sp>
        <p:sp>
          <p:nvSpPr>
            <p:cNvPr id="8" name="object 8"/>
            <p:cNvSpPr/>
            <p:nvPr/>
          </p:nvSpPr>
          <p:spPr>
            <a:xfrm>
              <a:off x="1114425" y="4591494"/>
              <a:ext cx="2115820" cy="397510"/>
            </a:xfrm>
            <a:custGeom>
              <a:avLst/>
              <a:gdLst/>
              <a:ahLst/>
              <a:cxnLst/>
              <a:rect l="l" t="t" r="r" b="b"/>
              <a:pathLst>
                <a:path w="2115820" h="397510">
                  <a:moveTo>
                    <a:pt x="2115451" y="0"/>
                  </a:moveTo>
                  <a:lnTo>
                    <a:pt x="2102751" y="0"/>
                  </a:lnTo>
                  <a:lnTo>
                    <a:pt x="2102751" y="12700"/>
                  </a:lnTo>
                  <a:lnTo>
                    <a:pt x="2102751" y="383413"/>
                  </a:lnTo>
                  <a:lnTo>
                    <a:pt x="1414538" y="383413"/>
                  </a:lnTo>
                  <a:lnTo>
                    <a:pt x="1414538" y="13055"/>
                  </a:lnTo>
                  <a:lnTo>
                    <a:pt x="1414538" y="12700"/>
                  </a:lnTo>
                  <a:lnTo>
                    <a:pt x="2102751" y="12700"/>
                  </a:lnTo>
                  <a:lnTo>
                    <a:pt x="2102751" y="0"/>
                  </a:lnTo>
                  <a:lnTo>
                    <a:pt x="1401838" y="0"/>
                  </a:lnTo>
                  <a:lnTo>
                    <a:pt x="1401838" y="355"/>
                  </a:lnTo>
                  <a:lnTo>
                    <a:pt x="1401838" y="13055"/>
                  </a:lnTo>
                  <a:lnTo>
                    <a:pt x="1401838" y="383768"/>
                  </a:lnTo>
                  <a:lnTo>
                    <a:pt x="713613" y="383768"/>
                  </a:lnTo>
                  <a:lnTo>
                    <a:pt x="713613" y="13652"/>
                  </a:lnTo>
                  <a:lnTo>
                    <a:pt x="713613" y="13055"/>
                  </a:lnTo>
                  <a:lnTo>
                    <a:pt x="1401838" y="13055"/>
                  </a:lnTo>
                  <a:lnTo>
                    <a:pt x="1401838" y="355"/>
                  </a:lnTo>
                  <a:lnTo>
                    <a:pt x="700913" y="355"/>
                  </a:lnTo>
                  <a:lnTo>
                    <a:pt x="700913" y="952"/>
                  </a:lnTo>
                  <a:lnTo>
                    <a:pt x="700913" y="13652"/>
                  </a:lnTo>
                  <a:lnTo>
                    <a:pt x="700913" y="384365"/>
                  </a:lnTo>
                  <a:lnTo>
                    <a:pt x="12700" y="384365"/>
                  </a:lnTo>
                  <a:lnTo>
                    <a:pt x="12700" y="13652"/>
                  </a:lnTo>
                  <a:lnTo>
                    <a:pt x="700913" y="13652"/>
                  </a:lnTo>
                  <a:lnTo>
                    <a:pt x="700913" y="952"/>
                  </a:lnTo>
                  <a:lnTo>
                    <a:pt x="0" y="952"/>
                  </a:lnTo>
                  <a:lnTo>
                    <a:pt x="0" y="397065"/>
                  </a:lnTo>
                  <a:lnTo>
                    <a:pt x="713613" y="397065"/>
                  </a:lnTo>
                  <a:lnTo>
                    <a:pt x="713613" y="396468"/>
                  </a:lnTo>
                  <a:lnTo>
                    <a:pt x="1414538" y="396468"/>
                  </a:lnTo>
                  <a:lnTo>
                    <a:pt x="1414538" y="396113"/>
                  </a:lnTo>
                  <a:lnTo>
                    <a:pt x="2115451" y="396113"/>
                  </a:lnTo>
                  <a:lnTo>
                    <a:pt x="2115451" y="389763"/>
                  </a:lnTo>
                  <a:lnTo>
                    <a:pt x="2115451" y="383413"/>
                  </a:lnTo>
                  <a:lnTo>
                    <a:pt x="2115451" y="12700"/>
                  </a:lnTo>
                  <a:lnTo>
                    <a:pt x="2115451" y="6350"/>
                  </a:lnTo>
                  <a:lnTo>
                    <a:pt x="2115451" y="0"/>
                  </a:lnTo>
                  <a:close/>
                </a:path>
              </a:pathLst>
            </a:custGeom>
            <a:solidFill>
              <a:srgbClr val="000000"/>
            </a:solidFill>
          </p:spPr>
          <p:txBody>
            <a:bodyPr wrap="square" lIns="0" tIns="0" rIns="0" bIns="0" rtlCol="0"/>
            <a:lstStyle/>
            <a:p/>
          </p:txBody>
        </p:sp>
      </p:grpSp>
      <p:sp>
        <p:nvSpPr>
          <p:cNvPr id="9" name="object 9"/>
          <p:cNvSpPr txBox="1"/>
          <p:nvPr/>
        </p:nvSpPr>
        <p:spPr>
          <a:xfrm>
            <a:off x="634365" y="934720"/>
            <a:ext cx="10887075" cy="1725930"/>
          </a:xfrm>
          <a:prstGeom prst="rect">
            <a:avLst/>
          </a:prstGeom>
        </p:spPr>
        <p:txBody>
          <a:bodyPr vert="horz" wrap="square" lIns="0" tIns="12700" rIns="0" bIns="0" rtlCol="0">
            <a:noAutofit/>
          </a:bodyPr>
          <a:lstStyle/>
          <a:p>
            <a:pPr marL="12700" marR="5080" algn="just">
              <a:lnSpc>
                <a:spcPct val="150000"/>
              </a:lnSpc>
              <a:spcBef>
                <a:spcPts val="100"/>
              </a:spcBef>
            </a:pPr>
            <a:r>
              <a:rPr sz="2400" dirty="0">
                <a:latin typeface="微软雅黑"/>
                <a:cs typeface="微软雅黑"/>
              </a:rPr>
              <a:t>选择在</a:t>
            </a:r>
            <a:r>
              <a:rPr sz="2400" b="1" dirty="0">
                <a:solidFill>
                  <a:srgbClr val="FF0000"/>
                </a:solidFill>
                <a:latin typeface="微软雅黑"/>
                <a:cs typeface="微软雅黑"/>
              </a:rPr>
              <a:t>训练集</a:t>
            </a:r>
            <a:r>
              <a:rPr sz="2400" dirty="0">
                <a:latin typeface="微软雅黑"/>
                <a:cs typeface="微软雅黑"/>
              </a:rPr>
              <a:t>上进行</a:t>
            </a:r>
            <a:r>
              <a:rPr sz="2400" spc="-25" dirty="0">
                <a:latin typeface="微软雅黑"/>
                <a:cs typeface="微软雅黑"/>
              </a:rPr>
              <a:t>K</a:t>
            </a:r>
            <a:r>
              <a:rPr sz="2400" dirty="0">
                <a:latin typeface="微软雅黑"/>
                <a:cs typeface="微软雅黑"/>
              </a:rPr>
              <a:t>折交叉验证，可以充分测试模型的泛化能力（</a:t>
            </a:r>
            <a:r>
              <a:rPr sz="2400" spc="-10" dirty="0">
                <a:latin typeface="微软雅黑"/>
                <a:cs typeface="微软雅黑"/>
              </a:rPr>
              <a:t>即在从未学习</a:t>
            </a:r>
            <a:r>
              <a:rPr sz="2400" dirty="0">
                <a:latin typeface="微软雅黑"/>
                <a:cs typeface="微软雅黑"/>
              </a:rPr>
              <a:t>过的新案例上的预测能力）</a:t>
            </a:r>
            <a:r>
              <a:rPr sz="2400" spc="-5" dirty="0">
                <a:latin typeface="微软雅黑"/>
                <a:cs typeface="微软雅黑"/>
              </a:rPr>
              <a:t>。将数据划分为 </a:t>
            </a:r>
            <a:r>
              <a:rPr sz="2400" spc="-25" dirty="0">
                <a:latin typeface="微软雅黑"/>
                <a:cs typeface="微软雅黑"/>
              </a:rPr>
              <a:t>K</a:t>
            </a:r>
            <a:r>
              <a:rPr sz="2400" spc="-5" dirty="0">
                <a:latin typeface="微软雅黑"/>
                <a:cs typeface="微软雅黑"/>
              </a:rPr>
              <a:t>个分区,将每个模型在 </a:t>
            </a:r>
            <a:r>
              <a:rPr sz="2400" spc="-10" dirty="0">
                <a:latin typeface="微软雅黑"/>
                <a:cs typeface="微软雅黑"/>
              </a:rPr>
              <a:t>K-</a:t>
            </a:r>
            <a:r>
              <a:rPr sz="2400" dirty="0">
                <a:latin typeface="微软雅黑"/>
                <a:cs typeface="微软雅黑"/>
              </a:rPr>
              <a:t>1</a:t>
            </a:r>
            <a:r>
              <a:rPr sz="2400" spc="-15" dirty="0">
                <a:latin typeface="微软雅黑"/>
                <a:cs typeface="微软雅黑"/>
              </a:rPr>
              <a:t> 个分区上</a:t>
            </a:r>
            <a:r>
              <a:rPr sz="2400" spc="-5" dirty="0">
                <a:latin typeface="微软雅黑"/>
                <a:cs typeface="微软雅黑"/>
              </a:rPr>
              <a:t>训练，并在剩下的一个分区上进行评估</a:t>
            </a:r>
            <a:endParaRPr sz="2400">
              <a:latin typeface="微软雅黑"/>
              <a:cs typeface="微软雅黑"/>
            </a:endParaRPr>
          </a:p>
          <a:p>
            <a:pPr marL="2866390">
              <a:lnSpc>
                <a:spcPct val="100000"/>
              </a:lnSpc>
              <a:spcBef>
                <a:spcPts val="1345"/>
              </a:spcBef>
              <a:tabLst>
                <a:tab pos="8401685" algn="l"/>
                <a:tab pos="9053830" algn="l"/>
              </a:tabLst>
            </a:pPr>
            <a:r>
              <a:rPr sz="2400" b="1" spc="-10" dirty="0">
                <a:latin typeface="Calibri"/>
                <a:cs typeface="Calibri"/>
              </a:rPr>
              <a:t>3</a:t>
            </a:r>
            <a:r>
              <a:rPr sz="2400" dirty="0">
                <a:latin typeface="宋体"/>
                <a:cs typeface="宋体"/>
              </a:rPr>
              <a:t>折交叉验证将训练集切等分三份：</a:t>
            </a:r>
            <a:r>
              <a:rPr sz="2400" spc="45" dirty="0">
                <a:latin typeface="宋体"/>
                <a:cs typeface="宋体"/>
              </a:rPr>
              <a:t> </a:t>
            </a:r>
            <a:r>
              <a:rPr sz="2400" spc="-50" dirty="0">
                <a:latin typeface="宋体"/>
                <a:cs typeface="宋体"/>
              </a:rPr>
              <a:t>①</a:t>
            </a:r>
            <a:r>
              <a:rPr sz="2400" dirty="0">
                <a:latin typeface="宋体"/>
                <a:cs typeface="宋体"/>
              </a:rPr>
              <a:t>	</a:t>
            </a:r>
            <a:r>
              <a:rPr sz="2400" spc="-50" dirty="0">
                <a:latin typeface="宋体"/>
                <a:cs typeface="宋体"/>
              </a:rPr>
              <a:t>②</a:t>
            </a:r>
            <a:r>
              <a:rPr sz="2400" dirty="0">
                <a:latin typeface="宋体"/>
                <a:cs typeface="宋体"/>
              </a:rPr>
              <a:t>	</a:t>
            </a:r>
            <a:r>
              <a:rPr sz="2400" spc="-50" dirty="0">
                <a:latin typeface="宋体"/>
                <a:cs typeface="宋体"/>
              </a:rPr>
              <a:t>③</a:t>
            </a:r>
            <a:endParaRPr sz="2400">
              <a:latin typeface="宋体"/>
              <a:cs typeface="宋体"/>
            </a:endParaRPr>
          </a:p>
          <a:p>
            <a:pPr marL="2866390">
              <a:lnSpc>
                <a:spcPct val="100000"/>
              </a:lnSpc>
              <a:spcBef>
                <a:spcPts val="1480"/>
              </a:spcBef>
            </a:pPr>
            <a:r>
              <a:rPr sz="2000" spc="-5" dirty="0">
                <a:latin typeface="宋体"/>
                <a:cs typeface="宋体"/>
              </a:rPr>
              <a:t>使用①和②作为训练集，将③作为验证集评估模型</a:t>
            </a:r>
            <a:endParaRPr sz="2000">
              <a:latin typeface="宋体"/>
              <a:cs typeface="宋体"/>
            </a:endParaRPr>
          </a:p>
        </p:txBody>
      </p:sp>
      <p:grpSp>
        <p:nvGrpSpPr>
          <p:cNvPr id="10" name="object 10"/>
          <p:cNvGrpSpPr/>
          <p:nvPr/>
        </p:nvGrpSpPr>
        <p:grpSpPr>
          <a:xfrm>
            <a:off x="1114425" y="3953116"/>
            <a:ext cx="2115820" cy="397510"/>
            <a:chOff x="1114425" y="3953116"/>
            <a:chExt cx="2115820" cy="397510"/>
          </a:xfrm>
        </p:grpSpPr>
        <p:sp>
          <p:nvSpPr>
            <p:cNvPr id="11" name="object 11"/>
            <p:cNvSpPr/>
            <p:nvPr/>
          </p:nvSpPr>
          <p:spPr>
            <a:xfrm>
              <a:off x="1114425" y="3953116"/>
              <a:ext cx="713740" cy="396875"/>
            </a:xfrm>
            <a:custGeom>
              <a:avLst/>
              <a:gdLst/>
              <a:ahLst/>
              <a:cxnLst/>
              <a:rect l="l" t="t" r="r" b="b"/>
              <a:pathLst>
                <a:path w="713739" h="396875">
                  <a:moveTo>
                    <a:pt x="713613" y="396341"/>
                  </a:moveTo>
                  <a:lnTo>
                    <a:pt x="0" y="396341"/>
                  </a:lnTo>
                  <a:lnTo>
                    <a:pt x="0" y="0"/>
                  </a:lnTo>
                  <a:lnTo>
                    <a:pt x="713613" y="0"/>
                  </a:lnTo>
                  <a:lnTo>
                    <a:pt x="713613" y="6350"/>
                  </a:lnTo>
                  <a:lnTo>
                    <a:pt x="12700" y="6350"/>
                  </a:lnTo>
                  <a:lnTo>
                    <a:pt x="6350" y="12700"/>
                  </a:lnTo>
                  <a:lnTo>
                    <a:pt x="12700" y="12700"/>
                  </a:lnTo>
                  <a:lnTo>
                    <a:pt x="12700" y="383641"/>
                  </a:lnTo>
                  <a:lnTo>
                    <a:pt x="6350" y="383641"/>
                  </a:lnTo>
                  <a:lnTo>
                    <a:pt x="12700" y="389991"/>
                  </a:lnTo>
                  <a:lnTo>
                    <a:pt x="713613" y="389991"/>
                  </a:lnTo>
                  <a:lnTo>
                    <a:pt x="713613" y="396341"/>
                  </a:lnTo>
                  <a:close/>
                </a:path>
                <a:path w="713739" h="396875">
                  <a:moveTo>
                    <a:pt x="12700" y="12700"/>
                  </a:moveTo>
                  <a:lnTo>
                    <a:pt x="6350" y="12700"/>
                  </a:lnTo>
                  <a:lnTo>
                    <a:pt x="12700" y="6350"/>
                  </a:lnTo>
                  <a:lnTo>
                    <a:pt x="12700" y="12700"/>
                  </a:lnTo>
                  <a:close/>
                </a:path>
                <a:path w="713739" h="396875">
                  <a:moveTo>
                    <a:pt x="700913" y="12700"/>
                  </a:moveTo>
                  <a:lnTo>
                    <a:pt x="12700" y="12700"/>
                  </a:lnTo>
                  <a:lnTo>
                    <a:pt x="12700" y="6350"/>
                  </a:lnTo>
                  <a:lnTo>
                    <a:pt x="700913" y="6350"/>
                  </a:lnTo>
                  <a:lnTo>
                    <a:pt x="700913" y="12700"/>
                  </a:lnTo>
                  <a:close/>
                </a:path>
                <a:path w="713739" h="396875">
                  <a:moveTo>
                    <a:pt x="700913" y="389991"/>
                  </a:moveTo>
                  <a:lnTo>
                    <a:pt x="700913" y="6350"/>
                  </a:lnTo>
                  <a:lnTo>
                    <a:pt x="707263" y="12700"/>
                  </a:lnTo>
                  <a:lnTo>
                    <a:pt x="713613" y="12700"/>
                  </a:lnTo>
                  <a:lnTo>
                    <a:pt x="713613" y="383641"/>
                  </a:lnTo>
                  <a:lnTo>
                    <a:pt x="707263" y="383641"/>
                  </a:lnTo>
                  <a:lnTo>
                    <a:pt x="700913" y="389991"/>
                  </a:lnTo>
                  <a:close/>
                </a:path>
                <a:path w="713739" h="396875">
                  <a:moveTo>
                    <a:pt x="713613" y="12700"/>
                  </a:moveTo>
                  <a:lnTo>
                    <a:pt x="707263" y="12700"/>
                  </a:lnTo>
                  <a:lnTo>
                    <a:pt x="700913" y="6350"/>
                  </a:lnTo>
                  <a:lnTo>
                    <a:pt x="713613" y="6350"/>
                  </a:lnTo>
                  <a:lnTo>
                    <a:pt x="713613" y="12700"/>
                  </a:lnTo>
                  <a:close/>
                </a:path>
                <a:path w="713739" h="396875">
                  <a:moveTo>
                    <a:pt x="12700" y="389991"/>
                  </a:moveTo>
                  <a:lnTo>
                    <a:pt x="6350" y="383641"/>
                  </a:lnTo>
                  <a:lnTo>
                    <a:pt x="12700" y="383641"/>
                  </a:lnTo>
                  <a:lnTo>
                    <a:pt x="12700" y="389991"/>
                  </a:lnTo>
                  <a:close/>
                </a:path>
                <a:path w="713739" h="396875">
                  <a:moveTo>
                    <a:pt x="700913" y="389991"/>
                  </a:moveTo>
                  <a:lnTo>
                    <a:pt x="12700" y="389991"/>
                  </a:lnTo>
                  <a:lnTo>
                    <a:pt x="12700" y="383641"/>
                  </a:lnTo>
                  <a:lnTo>
                    <a:pt x="700913" y="383641"/>
                  </a:lnTo>
                  <a:lnTo>
                    <a:pt x="700913" y="389991"/>
                  </a:lnTo>
                  <a:close/>
                </a:path>
                <a:path w="713739" h="396875">
                  <a:moveTo>
                    <a:pt x="713613" y="389991"/>
                  </a:moveTo>
                  <a:lnTo>
                    <a:pt x="700913" y="389991"/>
                  </a:lnTo>
                  <a:lnTo>
                    <a:pt x="707263" y="383641"/>
                  </a:lnTo>
                  <a:lnTo>
                    <a:pt x="713613" y="383641"/>
                  </a:lnTo>
                  <a:lnTo>
                    <a:pt x="713613" y="389991"/>
                  </a:lnTo>
                  <a:close/>
                </a:path>
              </a:pathLst>
            </a:custGeom>
            <a:solidFill>
              <a:srgbClr val="000000"/>
            </a:solidFill>
          </p:spPr>
          <p:txBody>
            <a:bodyPr wrap="square" lIns="0" tIns="0" rIns="0" bIns="0" rtlCol="0"/>
            <a:lstStyle/>
            <a:p/>
          </p:txBody>
        </p:sp>
        <p:sp>
          <p:nvSpPr>
            <p:cNvPr id="12" name="object 12"/>
            <p:cNvSpPr/>
            <p:nvPr/>
          </p:nvSpPr>
          <p:spPr>
            <a:xfrm>
              <a:off x="1821180" y="3960876"/>
              <a:ext cx="701040" cy="382905"/>
            </a:xfrm>
            <a:custGeom>
              <a:avLst/>
              <a:gdLst/>
              <a:ahLst/>
              <a:cxnLst/>
              <a:rect l="l" t="t" r="r" b="b"/>
              <a:pathLst>
                <a:path w="701039" h="382904">
                  <a:moveTo>
                    <a:pt x="701040" y="382524"/>
                  </a:moveTo>
                  <a:lnTo>
                    <a:pt x="0" y="382524"/>
                  </a:lnTo>
                  <a:lnTo>
                    <a:pt x="0" y="0"/>
                  </a:lnTo>
                  <a:lnTo>
                    <a:pt x="701040" y="0"/>
                  </a:lnTo>
                  <a:lnTo>
                    <a:pt x="701040" y="382524"/>
                  </a:lnTo>
                  <a:close/>
                </a:path>
              </a:pathLst>
            </a:custGeom>
            <a:solidFill>
              <a:srgbClr val="B8CDE4"/>
            </a:solidFill>
          </p:spPr>
          <p:txBody>
            <a:bodyPr wrap="square" lIns="0" tIns="0" rIns="0" bIns="0" rtlCol="0"/>
            <a:lstStyle/>
            <a:p/>
          </p:txBody>
        </p:sp>
        <p:sp>
          <p:nvSpPr>
            <p:cNvPr id="13" name="object 13"/>
            <p:cNvSpPr/>
            <p:nvPr/>
          </p:nvSpPr>
          <p:spPr>
            <a:xfrm>
              <a:off x="1815338" y="3953497"/>
              <a:ext cx="1414780" cy="396875"/>
            </a:xfrm>
            <a:custGeom>
              <a:avLst/>
              <a:gdLst/>
              <a:ahLst/>
              <a:cxnLst/>
              <a:rect l="l" t="t" r="r" b="b"/>
              <a:pathLst>
                <a:path w="1414780" h="396875">
                  <a:moveTo>
                    <a:pt x="1414538" y="0"/>
                  </a:moveTo>
                  <a:lnTo>
                    <a:pt x="1401838" y="0"/>
                  </a:lnTo>
                  <a:lnTo>
                    <a:pt x="1401838" y="12700"/>
                  </a:lnTo>
                  <a:lnTo>
                    <a:pt x="1401838" y="383628"/>
                  </a:lnTo>
                  <a:lnTo>
                    <a:pt x="713625" y="383628"/>
                  </a:lnTo>
                  <a:lnTo>
                    <a:pt x="713625" y="13055"/>
                  </a:lnTo>
                  <a:lnTo>
                    <a:pt x="713625" y="12700"/>
                  </a:lnTo>
                  <a:lnTo>
                    <a:pt x="1401838" y="12700"/>
                  </a:lnTo>
                  <a:lnTo>
                    <a:pt x="1401838" y="0"/>
                  </a:lnTo>
                  <a:lnTo>
                    <a:pt x="700925" y="0"/>
                  </a:lnTo>
                  <a:lnTo>
                    <a:pt x="700925" y="355"/>
                  </a:lnTo>
                  <a:lnTo>
                    <a:pt x="700925" y="13055"/>
                  </a:lnTo>
                  <a:lnTo>
                    <a:pt x="700925" y="383984"/>
                  </a:lnTo>
                  <a:lnTo>
                    <a:pt x="12700" y="383984"/>
                  </a:lnTo>
                  <a:lnTo>
                    <a:pt x="12700" y="13055"/>
                  </a:lnTo>
                  <a:lnTo>
                    <a:pt x="700925" y="13055"/>
                  </a:lnTo>
                  <a:lnTo>
                    <a:pt x="700925" y="355"/>
                  </a:lnTo>
                  <a:lnTo>
                    <a:pt x="0" y="355"/>
                  </a:lnTo>
                  <a:lnTo>
                    <a:pt x="0" y="396684"/>
                  </a:lnTo>
                  <a:lnTo>
                    <a:pt x="713625" y="396684"/>
                  </a:lnTo>
                  <a:lnTo>
                    <a:pt x="713625" y="396328"/>
                  </a:lnTo>
                  <a:lnTo>
                    <a:pt x="1414538" y="396328"/>
                  </a:lnTo>
                  <a:lnTo>
                    <a:pt x="1414538" y="389978"/>
                  </a:lnTo>
                  <a:lnTo>
                    <a:pt x="1414538" y="383628"/>
                  </a:lnTo>
                  <a:lnTo>
                    <a:pt x="1414538" y="12700"/>
                  </a:lnTo>
                  <a:lnTo>
                    <a:pt x="1414538" y="6350"/>
                  </a:lnTo>
                  <a:lnTo>
                    <a:pt x="1414538" y="0"/>
                  </a:lnTo>
                  <a:close/>
                </a:path>
              </a:pathLst>
            </a:custGeom>
            <a:solidFill>
              <a:srgbClr val="000000"/>
            </a:solidFill>
          </p:spPr>
          <p:txBody>
            <a:bodyPr wrap="square" lIns="0" tIns="0" rIns="0" bIns="0" rtlCol="0"/>
            <a:lstStyle/>
            <a:p/>
          </p:txBody>
        </p:sp>
      </p:grpSp>
      <p:sp>
        <p:nvSpPr>
          <p:cNvPr id="14" name="object 14"/>
          <p:cNvSpPr txBox="1"/>
          <p:nvPr/>
        </p:nvSpPr>
        <p:spPr>
          <a:xfrm>
            <a:off x="3488372" y="3979379"/>
            <a:ext cx="5640705"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宋体"/>
                <a:cs typeface="宋体"/>
              </a:rPr>
              <a:t>使用①和③作为训练集，将②作为验证集评估模型</a:t>
            </a:r>
            <a:endParaRPr sz="2000">
              <a:latin typeface="宋体"/>
              <a:cs typeface="宋体"/>
            </a:endParaRPr>
          </a:p>
        </p:txBody>
      </p:sp>
      <p:sp>
        <p:nvSpPr>
          <p:cNvPr id="15" name="object 15"/>
          <p:cNvSpPr/>
          <p:nvPr/>
        </p:nvSpPr>
        <p:spPr>
          <a:xfrm>
            <a:off x="9937356" y="3374885"/>
            <a:ext cx="776605" cy="1447800"/>
          </a:xfrm>
          <a:custGeom>
            <a:avLst/>
            <a:gdLst/>
            <a:ahLst/>
            <a:cxnLst/>
            <a:rect l="l" t="t" r="r" b="b"/>
            <a:pathLst>
              <a:path w="776604" h="1447800">
                <a:moveTo>
                  <a:pt x="223926" y="12700"/>
                </a:moveTo>
                <a:lnTo>
                  <a:pt x="0" y="12700"/>
                </a:lnTo>
                <a:lnTo>
                  <a:pt x="76" y="0"/>
                </a:lnTo>
                <a:lnTo>
                  <a:pt x="210591" y="0"/>
                </a:lnTo>
                <a:lnTo>
                  <a:pt x="223926" y="12700"/>
                </a:lnTo>
                <a:close/>
              </a:path>
              <a:path w="776604" h="1447800">
                <a:moveTo>
                  <a:pt x="292493" y="25400"/>
                </a:moveTo>
                <a:lnTo>
                  <a:pt x="166027" y="25400"/>
                </a:lnTo>
                <a:lnTo>
                  <a:pt x="150939" y="12700"/>
                </a:lnTo>
                <a:lnTo>
                  <a:pt x="282524" y="12700"/>
                </a:lnTo>
                <a:lnTo>
                  <a:pt x="292493" y="25400"/>
                </a:lnTo>
                <a:close/>
              </a:path>
              <a:path w="776604" h="1447800">
                <a:moveTo>
                  <a:pt x="332701" y="38100"/>
                </a:moveTo>
                <a:lnTo>
                  <a:pt x="268262" y="38100"/>
                </a:lnTo>
                <a:lnTo>
                  <a:pt x="257263" y="25400"/>
                </a:lnTo>
                <a:lnTo>
                  <a:pt x="325970" y="25400"/>
                </a:lnTo>
                <a:lnTo>
                  <a:pt x="332701" y="38100"/>
                </a:lnTo>
                <a:close/>
              </a:path>
              <a:path w="776604" h="1447800">
                <a:moveTo>
                  <a:pt x="352856" y="50800"/>
                </a:moveTo>
                <a:lnTo>
                  <a:pt x="312508" y="50800"/>
                </a:lnTo>
                <a:lnTo>
                  <a:pt x="304787" y="38100"/>
                </a:lnTo>
                <a:lnTo>
                  <a:pt x="348919" y="38100"/>
                </a:lnTo>
                <a:lnTo>
                  <a:pt x="352856" y="50800"/>
                </a:lnTo>
                <a:close/>
              </a:path>
              <a:path w="776604" h="1447800">
                <a:moveTo>
                  <a:pt x="337286" y="63500"/>
                </a:moveTo>
                <a:lnTo>
                  <a:pt x="333375" y="50800"/>
                </a:lnTo>
                <a:lnTo>
                  <a:pt x="336359" y="50800"/>
                </a:lnTo>
                <a:lnTo>
                  <a:pt x="337286" y="63500"/>
                </a:lnTo>
                <a:close/>
              </a:path>
              <a:path w="776604" h="1447800">
                <a:moveTo>
                  <a:pt x="359295" y="63500"/>
                </a:moveTo>
                <a:lnTo>
                  <a:pt x="339432" y="63500"/>
                </a:lnTo>
                <a:lnTo>
                  <a:pt x="336359" y="50800"/>
                </a:lnTo>
                <a:lnTo>
                  <a:pt x="358647" y="50800"/>
                </a:lnTo>
                <a:lnTo>
                  <a:pt x="359295" y="63500"/>
                </a:lnTo>
                <a:close/>
              </a:path>
              <a:path w="776604" h="1447800">
                <a:moveTo>
                  <a:pt x="359498" y="660400"/>
                </a:moveTo>
                <a:lnTo>
                  <a:pt x="340448" y="660400"/>
                </a:lnTo>
                <a:lnTo>
                  <a:pt x="340448" y="63500"/>
                </a:lnTo>
                <a:lnTo>
                  <a:pt x="359498" y="63500"/>
                </a:lnTo>
                <a:lnTo>
                  <a:pt x="359498" y="660400"/>
                </a:lnTo>
                <a:close/>
              </a:path>
              <a:path w="776604" h="1447800">
                <a:moveTo>
                  <a:pt x="366560" y="673100"/>
                </a:moveTo>
                <a:lnTo>
                  <a:pt x="341287" y="673100"/>
                </a:lnTo>
                <a:lnTo>
                  <a:pt x="340639" y="660400"/>
                </a:lnTo>
                <a:lnTo>
                  <a:pt x="362648" y="660400"/>
                </a:lnTo>
                <a:lnTo>
                  <a:pt x="366560" y="673100"/>
                </a:lnTo>
                <a:close/>
              </a:path>
              <a:path w="776604" h="1447800">
                <a:moveTo>
                  <a:pt x="395147" y="685800"/>
                </a:moveTo>
                <a:lnTo>
                  <a:pt x="351015" y="685800"/>
                </a:lnTo>
                <a:lnTo>
                  <a:pt x="347078" y="673100"/>
                </a:lnTo>
                <a:lnTo>
                  <a:pt x="387426" y="673100"/>
                </a:lnTo>
                <a:lnTo>
                  <a:pt x="395147" y="685800"/>
                </a:lnTo>
                <a:close/>
              </a:path>
              <a:path w="776604" h="1447800">
                <a:moveTo>
                  <a:pt x="454101" y="698500"/>
                </a:moveTo>
                <a:lnTo>
                  <a:pt x="373964" y="698500"/>
                </a:lnTo>
                <a:lnTo>
                  <a:pt x="367233" y="685800"/>
                </a:lnTo>
                <a:lnTo>
                  <a:pt x="442518" y="685800"/>
                </a:lnTo>
                <a:lnTo>
                  <a:pt x="454101" y="698500"/>
                </a:lnTo>
                <a:close/>
              </a:path>
              <a:path w="776604" h="1447800">
                <a:moveTo>
                  <a:pt x="564400" y="711200"/>
                </a:moveTo>
                <a:lnTo>
                  <a:pt x="417410" y="711200"/>
                </a:lnTo>
                <a:lnTo>
                  <a:pt x="407441" y="698500"/>
                </a:lnTo>
                <a:lnTo>
                  <a:pt x="548906" y="698500"/>
                </a:lnTo>
                <a:lnTo>
                  <a:pt x="564400" y="711200"/>
                </a:lnTo>
                <a:close/>
              </a:path>
              <a:path w="776604" h="1447800">
                <a:moveTo>
                  <a:pt x="517486" y="723900"/>
                </a:moveTo>
                <a:lnTo>
                  <a:pt x="503186" y="723900"/>
                </a:lnTo>
                <a:lnTo>
                  <a:pt x="489343" y="711200"/>
                </a:lnTo>
                <a:lnTo>
                  <a:pt x="532244" y="711200"/>
                </a:lnTo>
                <a:lnTo>
                  <a:pt x="517486" y="723900"/>
                </a:lnTo>
                <a:close/>
              </a:path>
              <a:path w="776604" h="1447800">
                <a:moveTo>
                  <a:pt x="699858" y="723900"/>
                </a:moveTo>
                <a:lnTo>
                  <a:pt x="517486" y="723900"/>
                </a:lnTo>
                <a:lnTo>
                  <a:pt x="532244" y="711200"/>
                </a:lnTo>
                <a:lnTo>
                  <a:pt x="699858" y="711200"/>
                </a:lnTo>
                <a:lnTo>
                  <a:pt x="699858" y="723900"/>
                </a:lnTo>
                <a:close/>
              </a:path>
              <a:path w="776604" h="1447800">
                <a:moveTo>
                  <a:pt x="776096" y="723900"/>
                </a:moveTo>
                <a:lnTo>
                  <a:pt x="699858" y="723900"/>
                </a:lnTo>
                <a:lnTo>
                  <a:pt x="699858" y="711200"/>
                </a:lnTo>
                <a:lnTo>
                  <a:pt x="776096" y="711200"/>
                </a:lnTo>
                <a:lnTo>
                  <a:pt x="776096" y="723900"/>
                </a:lnTo>
                <a:close/>
              </a:path>
              <a:path w="776604" h="1447800">
                <a:moveTo>
                  <a:pt x="612813" y="736600"/>
                </a:moveTo>
                <a:lnTo>
                  <a:pt x="427989" y="736600"/>
                </a:lnTo>
                <a:lnTo>
                  <a:pt x="439153" y="723900"/>
                </a:lnTo>
                <a:lnTo>
                  <a:pt x="629742" y="723900"/>
                </a:lnTo>
                <a:lnTo>
                  <a:pt x="612813" y="736600"/>
                </a:lnTo>
                <a:close/>
              </a:path>
              <a:path w="776604" h="1447800">
                <a:moveTo>
                  <a:pt x="465975" y="749300"/>
                </a:moveTo>
                <a:lnTo>
                  <a:pt x="381355" y="749300"/>
                </a:lnTo>
                <a:lnTo>
                  <a:pt x="389407" y="736600"/>
                </a:lnTo>
                <a:lnTo>
                  <a:pt x="478675" y="736600"/>
                </a:lnTo>
                <a:lnTo>
                  <a:pt x="465975" y="749300"/>
                </a:lnTo>
                <a:close/>
              </a:path>
              <a:path w="776604" h="1447800">
                <a:moveTo>
                  <a:pt x="403021" y="762000"/>
                </a:moveTo>
                <a:lnTo>
                  <a:pt x="351015" y="762000"/>
                </a:lnTo>
                <a:lnTo>
                  <a:pt x="355777" y="749300"/>
                </a:lnTo>
                <a:lnTo>
                  <a:pt x="412127" y="749300"/>
                </a:lnTo>
                <a:lnTo>
                  <a:pt x="403021" y="762000"/>
                </a:lnTo>
                <a:close/>
              </a:path>
              <a:path w="776604" h="1447800">
                <a:moveTo>
                  <a:pt x="369912" y="774700"/>
                </a:moveTo>
                <a:lnTo>
                  <a:pt x="342303" y="774700"/>
                </a:lnTo>
                <a:lnTo>
                  <a:pt x="343623" y="762000"/>
                </a:lnTo>
                <a:lnTo>
                  <a:pt x="375411" y="762000"/>
                </a:lnTo>
                <a:lnTo>
                  <a:pt x="369912" y="774700"/>
                </a:lnTo>
                <a:close/>
              </a:path>
              <a:path w="776604" h="1447800">
                <a:moveTo>
                  <a:pt x="359295" y="1384300"/>
                </a:moveTo>
                <a:lnTo>
                  <a:pt x="340359" y="1384300"/>
                </a:lnTo>
                <a:lnTo>
                  <a:pt x="340501" y="1375480"/>
                </a:lnTo>
                <a:lnTo>
                  <a:pt x="340613" y="1371600"/>
                </a:lnTo>
                <a:lnTo>
                  <a:pt x="340448" y="1371600"/>
                </a:lnTo>
                <a:lnTo>
                  <a:pt x="340448" y="774700"/>
                </a:lnTo>
                <a:lnTo>
                  <a:pt x="359498" y="774700"/>
                </a:lnTo>
                <a:lnTo>
                  <a:pt x="359397" y="1377950"/>
                </a:lnTo>
                <a:lnTo>
                  <a:pt x="359295" y="1384300"/>
                </a:lnTo>
                <a:close/>
              </a:path>
              <a:path w="776604" h="1447800">
                <a:moveTo>
                  <a:pt x="339750" y="1384300"/>
                </a:moveTo>
                <a:lnTo>
                  <a:pt x="339305" y="1384300"/>
                </a:lnTo>
                <a:lnTo>
                  <a:pt x="340309" y="1371600"/>
                </a:lnTo>
                <a:lnTo>
                  <a:pt x="339750" y="1384300"/>
                </a:lnTo>
                <a:close/>
              </a:path>
              <a:path w="776604" h="1447800">
                <a:moveTo>
                  <a:pt x="340463" y="1372798"/>
                </a:moveTo>
                <a:lnTo>
                  <a:pt x="340474" y="1371600"/>
                </a:lnTo>
                <a:lnTo>
                  <a:pt x="340463" y="1372798"/>
                </a:lnTo>
                <a:close/>
              </a:path>
              <a:path w="776604" h="1447800">
                <a:moveTo>
                  <a:pt x="340439" y="1375480"/>
                </a:moveTo>
                <a:lnTo>
                  <a:pt x="340537" y="1371600"/>
                </a:lnTo>
                <a:lnTo>
                  <a:pt x="340439" y="1375480"/>
                </a:lnTo>
                <a:close/>
              </a:path>
              <a:path w="776604" h="1447800">
                <a:moveTo>
                  <a:pt x="340535" y="1373351"/>
                </a:moveTo>
                <a:lnTo>
                  <a:pt x="340563" y="1371600"/>
                </a:lnTo>
                <a:lnTo>
                  <a:pt x="340535" y="1373351"/>
                </a:lnTo>
                <a:close/>
              </a:path>
              <a:path w="776604" h="1447800">
                <a:moveTo>
                  <a:pt x="340042" y="1384300"/>
                </a:moveTo>
                <a:lnTo>
                  <a:pt x="339750" y="1384300"/>
                </a:lnTo>
                <a:lnTo>
                  <a:pt x="340463" y="1372798"/>
                </a:lnTo>
                <a:lnTo>
                  <a:pt x="340290" y="1377950"/>
                </a:lnTo>
                <a:lnTo>
                  <a:pt x="340042" y="1384300"/>
                </a:lnTo>
                <a:close/>
              </a:path>
              <a:path w="776604" h="1447800">
                <a:moveTo>
                  <a:pt x="340359" y="1384300"/>
                </a:moveTo>
                <a:lnTo>
                  <a:pt x="340417" y="1377950"/>
                </a:lnTo>
                <a:lnTo>
                  <a:pt x="340509" y="1374986"/>
                </a:lnTo>
                <a:lnTo>
                  <a:pt x="340359" y="1384300"/>
                </a:lnTo>
                <a:close/>
              </a:path>
              <a:path w="776604" h="1447800">
                <a:moveTo>
                  <a:pt x="340220" y="1384300"/>
                </a:moveTo>
                <a:lnTo>
                  <a:pt x="340042" y="1384300"/>
                </a:lnTo>
                <a:lnTo>
                  <a:pt x="340439" y="1375480"/>
                </a:lnTo>
                <a:lnTo>
                  <a:pt x="340391" y="1377950"/>
                </a:lnTo>
                <a:lnTo>
                  <a:pt x="340220" y="1384300"/>
                </a:lnTo>
                <a:close/>
              </a:path>
              <a:path w="776604" h="1447800">
                <a:moveTo>
                  <a:pt x="340220" y="1384300"/>
                </a:moveTo>
                <a:lnTo>
                  <a:pt x="340429" y="1376538"/>
                </a:lnTo>
                <a:lnTo>
                  <a:pt x="340417" y="1377950"/>
                </a:lnTo>
                <a:lnTo>
                  <a:pt x="340220" y="1384300"/>
                </a:lnTo>
                <a:close/>
              </a:path>
              <a:path w="776604" h="1447800">
                <a:moveTo>
                  <a:pt x="340359" y="1384300"/>
                </a:moveTo>
                <a:lnTo>
                  <a:pt x="340220" y="1384300"/>
                </a:lnTo>
                <a:lnTo>
                  <a:pt x="340417" y="1377950"/>
                </a:lnTo>
                <a:lnTo>
                  <a:pt x="340359" y="1384300"/>
                </a:lnTo>
                <a:close/>
              </a:path>
              <a:path w="776604" h="1447800">
                <a:moveTo>
                  <a:pt x="352856" y="1397000"/>
                </a:moveTo>
                <a:lnTo>
                  <a:pt x="318757" y="1397000"/>
                </a:lnTo>
                <a:lnTo>
                  <a:pt x="325031" y="1384300"/>
                </a:lnTo>
                <a:lnTo>
                  <a:pt x="354749" y="1384300"/>
                </a:lnTo>
                <a:lnTo>
                  <a:pt x="352856" y="1397000"/>
                </a:lnTo>
                <a:close/>
              </a:path>
              <a:path w="776604" h="1447800">
                <a:moveTo>
                  <a:pt x="332701" y="1409700"/>
                </a:moveTo>
                <a:lnTo>
                  <a:pt x="268084" y="1409700"/>
                </a:lnTo>
                <a:lnTo>
                  <a:pt x="278472" y="1397000"/>
                </a:lnTo>
                <a:lnTo>
                  <a:pt x="338759" y="1397000"/>
                </a:lnTo>
                <a:lnTo>
                  <a:pt x="332701" y="1409700"/>
                </a:lnTo>
                <a:close/>
              </a:path>
              <a:path w="776604" h="1447800">
                <a:moveTo>
                  <a:pt x="301828" y="1422400"/>
                </a:moveTo>
                <a:lnTo>
                  <a:pt x="194563" y="1422400"/>
                </a:lnTo>
                <a:lnTo>
                  <a:pt x="208279" y="1409700"/>
                </a:lnTo>
                <a:lnTo>
                  <a:pt x="310527" y="1409700"/>
                </a:lnTo>
                <a:lnTo>
                  <a:pt x="301828" y="1422400"/>
                </a:lnTo>
                <a:close/>
              </a:path>
              <a:path w="776604" h="1447800">
                <a:moveTo>
                  <a:pt x="120942" y="1447800"/>
                </a:moveTo>
                <a:lnTo>
                  <a:pt x="76" y="1447800"/>
                </a:lnTo>
                <a:lnTo>
                  <a:pt x="0" y="1422400"/>
                </a:lnTo>
                <a:lnTo>
                  <a:pt x="249046" y="1422400"/>
                </a:lnTo>
                <a:lnTo>
                  <a:pt x="236753" y="1435100"/>
                </a:lnTo>
                <a:lnTo>
                  <a:pt x="136918" y="1435100"/>
                </a:lnTo>
                <a:lnTo>
                  <a:pt x="120942" y="1447800"/>
                </a:lnTo>
                <a:close/>
              </a:path>
            </a:pathLst>
          </a:custGeom>
          <a:solidFill>
            <a:srgbClr val="000000"/>
          </a:solidFill>
        </p:spPr>
        <p:txBody>
          <a:bodyPr wrap="square" lIns="0" tIns="0" rIns="0" bIns="0" rtlCol="0"/>
          <a:lstStyle/>
          <a:p/>
        </p:txBody>
      </p:sp>
      <p:sp>
        <p:nvSpPr>
          <p:cNvPr id="16" name="object 16"/>
          <p:cNvSpPr txBox="1"/>
          <p:nvPr/>
        </p:nvSpPr>
        <p:spPr>
          <a:xfrm>
            <a:off x="1143190" y="5325122"/>
            <a:ext cx="9639935" cy="1127125"/>
          </a:xfrm>
          <a:prstGeom prst="rect">
            <a:avLst/>
          </a:prstGeom>
        </p:spPr>
        <p:txBody>
          <a:bodyPr vert="horz" wrap="square" lIns="0" tIns="13335" rIns="0" bIns="0" rtlCol="0">
            <a:spAutoFit/>
          </a:bodyPr>
          <a:lstStyle/>
          <a:p>
            <a:pPr>
              <a:lnSpc>
                <a:spcPct val="100000"/>
              </a:lnSpc>
              <a:spcBef>
                <a:spcPts val="1375"/>
              </a:spcBef>
            </a:pPr>
            <a:endParaRPr sz="2000">
              <a:latin typeface="宋体"/>
              <a:cs typeface="宋体"/>
            </a:endParaRPr>
          </a:p>
          <a:p>
            <a:pPr marL="12700">
              <a:lnSpc>
                <a:spcPct val="100000"/>
              </a:lnSpc>
            </a:pPr>
            <a:r>
              <a:rPr sz="2400" dirty="0">
                <a:solidFill>
                  <a:srgbClr val="FF0000"/>
                </a:solidFill>
                <a:latin typeface="微软雅黑"/>
                <a:cs typeface="微软雅黑"/>
              </a:rPr>
              <a:t>如果将训练集切分为</a:t>
            </a:r>
            <a:r>
              <a:rPr sz="2400" spc="-25" dirty="0">
                <a:solidFill>
                  <a:srgbClr val="FF0000"/>
                </a:solidFill>
                <a:latin typeface="微软雅黑"/>
                <a:cs typeface="微软雅黑"/>
              </a:rPr>
              <a:t>k</a:t>
            </a:r>
            <a:r>
              <a:rPr sz="2400" dirty="0">
                <a:solidFill>
                  <a:srgbClr val="FF0000"/>
                </a:solidFill>
                <a:latin typeface="微软雅黑"/>
                <a:cs typeface="微软雅黑"/>
              </a:rPr>
              <a:t>份，就称为</a:t>
            </a:r>
            <a:r>
              <a:rPr sz="2400" spc="-25" dirty="0">
                <a:solidFill>
                  <a:srgbClr val="FF0000"/>
                </a:solidFill>
                <a:latin typeface="微软雅黑"/>
                <a:cs typeface="微软雅黑"/>
              </a:rPr>
              <a:t>k</a:t>
            </a:r>
            <a:r>
              <a:rPr sz="2400" spc="-10" dirty="0">
                <a:solidFill>
                  <a:srgbClr val="FF0000"/>
                </a:solidFill>
                <a:latin typeface="微软雅黑"/>
                <a:cs typeface="微软雅黑"/>
              </a:rPr>
              <a:t>折交叉验证</a:t>
            </a:r>
            <a:endParaRPr sz="2400">
              <a:latin typeface="微软雅黑"/>
              <a:cs typeface="微软雅黑"/>
            </a:endParaRPr>
          </a:p>
          <a:p>
            <a:pPr marL="12700">
              <a:lnSpc>
                <a:spcPct val="100000"/>
              </a:lnSpc>
              <a:spcBef>
                <a:spcPts val="525"/>
              </a:spcBef>
            </a:pPr>
            <a:r>
              <a:rPr sz="2400" dirty="0">
                <a:latin typeface="微软雅黑"/>
                <a:cs typeface="微软雅黑"/>
              </a:rPr>
              <a:t>通过</a:t>
            </a:r>
            <a:r>
              <a:rPr sz="2400" spc="-25" dirty="0">
                <a:latin typeface="微软雅黑"/>
                <a:cs typeface="微软雅黑"/>
              </a:rPr>
              <a:t>k</a:t>
            </a:r>
            <a:r>
              <a:rPr sz="2400" spc="-5" dirty="0">
                <a:latin typeface="微软雅黑"/>
                <a:cs typeface="微软雅黑"/>
              </a:rPr>
              <a:t>折交叉验证的结果，可以在多个算法模型中选择效果最佳的一个。</a:t>
            </a:r>
            <a:endParaRPr sz="2400">
              <a:latin typeface="微软雅黑"/>
              <a:cs typeface="微软雅黑"/>
            </a:endParaRPr>
          </a:p>
        </p:txBody>
      </p:sp>
      <p:sp>
        <p:nvSpPr>
          <p:cNvPr id="17" name="object 17"/>
          <p:cNvSpPr txBox="1"/>
          <p:nvPr/>
        </p:nvSpPr>
        <p:spPr>
          <a:xfrm>
            <a:off x="10729518" y="3849763"/>
            <a:ext cx="1045844" cy="636270"/>
          </a:xfrm>
          <a:prstGeom prst="rect">
            <a:avLst/>
          </a:prstGeom>
        </p:spPr>
        <p:txBody>
          <a:bodyPr vert="horz" wrap="square" lIns="0" tIns="13335" rIns="0" bIns="0" rtlCol="0">
            <a:spAutoFit/>
          </a:bodyPr>
          <a:lstStyle/>
          <a:p>
            <a:pPr marL="12700" marR="5080">
              <a:lnSpc>
                <a:spcPct val="100000"/>
              </a:lnSpc>
              <a:spcBef>
                <a:spcPts val="105"/>
              </a:spcBef>
            </a:pPr>
            <a:r>
              <a:rPr sz="2000" spc="-15" dirty="0">
                <a:latin typeface="宋体"/>
                <a:cs typeface="宋体"/>
              </a:rPr>
              <a:t>对评估结果取均值</a:t>
            </a:r>
            <a:endParaRPr sz="2000">
              <a:latin typeface="宋体"/>
              <a:cs typeface="宋体"/>
            </a:endParaRPr>
          </a:p>
        </p:txBody>
      </p:sp>
      <p:sp>
        <p:nvSpPr>
          <p:cNvPr id="18" name="object 18"/>
          <p:cNvSpPr txBox="1">
            <a:spLocks noGrp="1"/>
          </p:cNvSpPr>
          <p:nvPr>
            <p:ph type="title"/>
          </p:nvPr>
        </p:nvSpPr>
        <p:spPr>
          <a:xfrm>
            <a:off x="1238885" y="280035"/>
            <a:ext cx="2058035" cy="514350"/>
          </a:xfrm>
          <a:prstGeom prst="rect">
            <a:avLst/>
          </a:prstGeom>
        </p:spPr>
        <p:txBody>
          <a:bodyPr vert="horz" wrap="square" lIns="0" tIns="13335" rIns="0" bIns="0" rtlCol="0">
            <a:spAutoFit/>
          </a:bodyPr>
          <a:lstStyle/>
          <a:p>
            <a:pPr marL="12700">
              <a:lnSpc>
                <a:spcPct val="100000"/>
              </a:lnSpc>
              <a:spcBef>
                <a:spcPts val="105"/>
              </a:spcBef>
            </a:pPr>
            <a:r>
              <a:rPr spc="-20" dirty="0"/>
              <a:t>数据集切分</a:t>
            </a:r>
            <a:endParaRPr spc="-20" dirty="0"/>
          </a:p>
        </p:txBody>
      </p:sp>
      <p:sp>
        <p:nvSpPr>
          <p:cNvPr id="19" name="object 19"/>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05</a:t>
            </a:r>
            <a:endParaRPr sz="3200">
              <a:latin typeface="Arial MT"/>
              <a:cs typeface="Arial MT"/>
            </a:endParaRPr>
          </a:p>
        </p:txBody>
      </p:sp>
      <p:sp>
        <p:nvSpPr>
          <p:cNvPr id="21" name="object 14"/>
          <p:cNvSpPr txBox="1"/>
          <p:nvPr/>
        </p:nvSpPr>
        <p:spPr>
          <a:xfrm>
            <a:off x="3505517" y="4657559"/>
            <a:ext cx="5640705" cy="320675"/>
          </a:xfrm>
          <a:prstGeom prst="rect">
            <a:avLst/>
          </a:prstGeom>
        </p:spPr>
        <p:txBody>
          <a:bodyPr vert="horz" wrap="square" lIns="0" tIns="13335" rIns="0" bIns="0" rtlCol="0">
            <a:spAutoFit/>
          </a:bodyPr>
          <a:p>
            <a:pPr>
              <a:lnSpc>
                <a:spcPct val="100000"/>
              </a:lnSpc>
              <a:spcBef>
                <a:spcPts val="105"/>
              </a:spcBef>
            </a:pPr>
            <a:r>
              <a:rPr sz="2000" spc="-5" dirty="0">
                <a:latin typeface="宋体"/>
                <a:cs typeface="宋体"/>
                <a:sym typeface="+mn-ea"/>
              </a:rPr>
              <a:t>使用②和③作为训练集，将①作为验证集评估模型</a:t>
            </a:r>
            <a:endParaRPr sz="2000">
              <a:latin typeface="宋体"/>
              <a:cs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blinds(horizontal)">
                                      <p:cBhvr>
                                        <p:cTn id="21" dur="500"/>
                                        <p:tgtEl>
                                          <p:spTgt spid="9">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15" grpId="0" animBg="1"/>
      <p:bldP spid="17"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4365" y="934719"/>
            <a:ext cx="8326755" cy="1671320"/>
          </a:xfrm>
          <a:prstGeom prst="rect">
            <a:avLst/>
          </a:prstGeom>
        </p:spPr>
        <p:txBody>
          <a:bodyPr vert="horz" wrap="square" lIns="0" tIns="195580" rIns="0" bIns="0" rtlCol="0">
            <a:spAutoFit/>
          </a:bodyPr>
          <a:lstStyle/>
          <a:p>
            <a:pPr marL="354965" indent="-342265">
              <a:lnSpc>
                <a:spcPct val="100000"/>
              </a:lnSpc>
              <a:spcBef>
                <a:spcPts val="1540"/>
              </a:spcBef>
              <a:buFont typeface="Arial MT"/>
              <a:buChar char="•"/>
              <a:tabLst>
                <a:tab pos="354965" algn="l"/>
              </a:tabLst>
            </a:pPr>
            <a:r>
              <a:rPr sz="2400" b="1" spc="-10" dirty="0">
                <a:solidFill>
                  <a:srgbClr val="001F5F"/>
                </a:solidFill>
                <a:latin typeface="微软雅黑"/>
                <a:cs typeface="微软雅黑"/>
              </a:rPr>
              <a:t>分类模型的评估</a:t>
            </a:r>
            <a:endParaRPr sz="2400">
              <a:latin typeface="微软雅黑"/>
              <a:cs typeface="微软雅黑"/>
            </a:endParaRPr>
          </a:p>
          <a:p>
            <a:pPr marL="812165" lvl="1" indent="-342265">
              <a:lnSpc>
                <a:spcPct val="100000"/>
              </a:lnSpc>
              <a:spcBef>
                <a:spcPts val="1440"/>
              </a:spcBef>
              <a:buFont typeface="Arial MT"/>
              <a:buChar char="•"/>
              <a:tabLst>
                <a:tab pos="812165" algn="l"/>
              </a:tabLst>
            </a:pPr>
            <a:r>
              <a:rPr sz="2400" spc="-5" dirty="0">
                <a:latin typeface="微软雅黑"/>
                <a:cs typeface="微软雅黑"/>
              </a:rPr>
              <a:t>准确率(</a:t>
            </a:r>
            <a:r>
              <a:rPr sz="2400" spc="-10" dirty="0">
                <a:latin typeface="微软雅黑"/>
                <a:cs typeface="微软雅黑"/>
              </a:rPr>
              <a:t>Accuracy</a:t>
            </a:r>
            <a:r>
              <a:rPr sz="2400" spc="-15" dirty="0">
                <a:latin typeface="微软雅黑"/>
                <a:cs typeface="微软雅黑"/>
              </a:rPr>
              <a:t>)=提取出的正确样本数/总样本数</a:t>
            </a:r>
            <a:endParaRPr sz="2400">
              <a:latin typeface="微软雅黑"/>
              <a:cs typeface="微软雅黑"/>
            </a:endParaRPr>
          </a:p>
          <a:p>
            <a:pPr marL="812165" lvl="1" indent="-342265">
              <a:lnSpc>
                <a:spcPct val="100000"/>
              </a:lnSpc>
              <a:spcBef>
                <a:spcPts val="1440"/>
              </a:spcBef>
              <a:buFont typeface="Arial MT"/>
              <a:buChar char="•"/>
              <a:tabLst>
                <a:tab pos="812165" algn="l"/>
              </a:tabLst>
            </a:pPr>
            <a:r>
              <a:rPr sz="2400" spc="-5" dirty="0">
                <a:latin typeface="微软雅黑"/>
                <a:cs typeface="微软雅黑"/>
              </a:rPr>
              <a:t>召回率(</a:t>
            </a:r>
            <a:r>
              <a:rPr sz="2400" spc="-20" dirty="0">
                <a:latin typeface="微软雅黑"/>
                <a:cs typeface="微软雅黑"/>
              </a:rPr>
              <a:t>Recall)=正确的正例样本数/样本中的正例样本数</a:t>
            </a:r>
            <a:endParaRPr sz="2400">
              <a:latin typeface="微软雅黑"/>
              <a:cs typeface="微软雅黑"/>
            </a:endParaRPr>
          </a:p>
        </p:txBody>
      </p:sp>
      <p:sp>
        <p:nvSpPr>
          <p:cNvPr id="3" name="object 3"/>
          <p:cNvSpPr txBox="1"/>
          <p:nvPr/>
        </p:nvSpPr>
        <p:spPr>
          <a:xfrm>
            <a:off x="1091564" y="3312159"/>
            <a:ext cx="8637905" cy="39116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2400" spc="-5" dirty="0">
                <a:latin typeface="微软雅黑"/>
                <a:cs typeface="微软雅黑"/>
              </a:rPr>
              <a:t>精确率(</a:t>
            </a:r>
            <a:r>
              <a:rPr sz="2400" spc="-10" dirty="0">
                <a:latin typeface="微软雅黑"/>
                <a:cs typeface="微软雅黑"/>
              </a:rPr>
              <a:t>Precision</a:t>
            </a:r>
            <a:r>
              <a:rPr sz="2400" spc="-15" dirty="0">
                <a:latin typeface="微软雅黑"/>
                <a:cs typeface="微软雅黑"/>
              </a:rPr>
              <a:t>)=正确的正例样本数/预测为正例的样本数。</a:t>
            </a:r>
            <a:endParaRPr sz="2400">
              <a:latin typeface="微软雅黑"/>
              <a:cs typeface="微软雅黑"/>
            </a:endParaRPr>
          </a:p>
        </p:txBody>
      </p:sp>
      <p:sp>
        <p:nvSpPr>
          <p:cNvPr id="4" name="object 4"/>
          <p:cNvSpPr txBox="1"/>
          <p:nvPr/>
        </p:nvSpPr>
        <p:spPr>
          <a:xfrm>
            <a:off x="1091564" y="4226559"/>
            <a:ext cx="10633710" cy="1122680"/>
          </a:xfrm>
          <a:prstGeom prst="rect">
            <a:avLst/>
          </a:prstGeom>
        </p:spPr>
        <p:txBody>
          <a:bodyPr vert="horz" wrap="square" lIns="0" tIns="12700" rIns="0" bIns="0" rtlCol="0">
            <a:spAutoFit/>
          </a:bodyPr>
          <a:lstStyle/>
          <a:p>
            <a:pPr marL="355600" marR="5080" indent="-342900">
              <a:lnSpc>
                <a:spcPct val="150000"/>
              </a:lnSpc>
              <a:spcBef>
                <a:spcPts val="100"/>
              </a:spcBef>
              <a:buFont typeface="Arial MT"/>
              <a:buChar char="•"/>
              <a:tabLst>
                <a:tab pos="355600" algn="l"/>
              </a:tabLst>
            </a:pPr>
            <a:r>
              <a:rPr sz="2400" dirty="0">
                <a:latin typeface="微软雅黑"/>
                <a:cs typeface="微软雅黑"/>
              </a:rPr>
              <a:t>F值=Precision</a:t>
            </a:r>
            <a:r>
              <a:rPr sz="2400" spc="-35" dirty="0">
                <a:latin typeface="微软雅黑"/>
                <a:cs typeface="微软雅黑"/>
              </a:rPr>
              <a:t> </a:t>
            </a:r>
            <a:r>
              <a:rPr sz="2400" dirty="0">
                <a:latin typeface="微软雅黑"/>
                <a:cs typeface="微软雅黑"/>
              </a:rPr>
              <a:t>*</a:t>
            </a:r>
            <a:r>
              <a:rPr sz="2400" spc="-40" dirty="0">
                <a:latin typeface="微软雅黑"/>
                <a:cs typeface="微软雅黑"/>
              </a:rPr>
              <a:t> </a:t>
            </a:r>
            <a:r>
              <a:rPr sz="2400" dirty="0">
                <a:latin typeface="微软雅黑"/>
                <a:cs typeface="微软雅黑"/>
              </a:rPr>
              <a:t>Recall</a:t>
            </a:r>
            <a:r>
              <a:rPr sz="2400" spc="-35" dirty="0">
                <a:latin typeface="微软雅黑"/>
                <a:cs typeface="微软雅黑"/>
              </a:rPr>
              <a:t> </a:t>
            </a:r>
            <a:r>
              <a:rPr sz="2400" dirty="0">
                <a:latin typeface="微软雅黑"/>
                <a:cs typeface="微软雅黑"/>
              </a:rPr>
              <a:t>*</a:t>
            </a:r>
            <a:r>
              <a:rPr sz="2400" spc="-40" dirty="0">
                <a:latin typeface="微软雅黑"/>
                <a:cs typeface="微软雅黑"/>
              </a:rPr>
              <a:t> </a:t>
            </a:r>
            <a:r>
              <a:rPr sz="2400" dirty="0">
                <a:latin typeface="微软雅黑"/>
                <a:cs typeface="微软雅黑"/>
              </a:rPr>
              <a:t>2</a:t>
            </a:r>
            <a:r>
              <a:rPr sz="2400" spc="-25" dirty="0">
                <a:latin typeface="微软雅黑"/>
                <a:cs typeface="微软雅黑"/>
              </a:rPr>
              <a:t> / (</a:t>
            </a:r>
            <a:r>
              <a:rPr sz="2400" spc="-10" dirty="0">
                <a:latin typeface="微软雅黑"/>
                <a:cs typeface="微软雅黑"/>
              </a:rPr>
              <a:t>Precision+Recall</a:t>
            </a:r>
            <a:r>
              <a:rPr sz="2400" spc="-15" dirty="0">
                <a:latin typeface="微软雅黑"/>
                <a:cs typeface="微软雅黑"/>
              </a:rPr>
              <a:t>) (即</a:t>
            </a:r>
            <a:r>
              <a:rPr sz="2400" dirty="0">
                <a:latin typeface="微软雅黑"/>
                <a:cs typeface="微软雅黑"/>
              </a:rPr>
              <a:t>F</a:t>
            </a:r>
            <a:r>
              <a:rPr sz="2400" spc="-5" dirty="0">
                <a:latin typeface="微软雅黑"/>
                <a:cs typeface="微软雅黑"/>
              </a:rPr>
              <a:t>值为正确率和召回率的</a:t>
            </a:r>
            <a:r>
              <a:rPr sz="2400" spc="-15" dirty="0">
                <a:latin typeface="微软雅黑"/>
                <a:cs typeface="微软雅黑"/>
              </a:rPr>
              <a:t>调和平均值)。</a:t>
            </a:r>
            <a:endParaRPr sz="2400">
              <a:latin typeface="微软雅黑"/>
              <a:cs typeface="微软雅黑"/>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6" name="object 6"/>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
        <p:nvSpPr>
          <p:cNvPr id="7" name="object 7"/>
          <p:cNvSpPr txBox="1"/>
          <p:nvPr/>
        </p:nvSpPr>
        <p:spPr>
          <a:xfrm>
            <a:off x="2087879" y="2679192"/>
            <a:ext cx="2870200" cy="460375"/>
          </a:xfrm>
          <a:prstGeom prst="rect">
            <a:avLst/>
          </a:prstGeom>
          <a:solidFill>
            <a:srgbClr val="FCEADA"/>
          </a:solidFill>
        </p:spPr>
        <p:txBody>
          <a:bodyPr vert="horz" wrap="square" lIns="0" tIns="38100" rIns="0" bIns="0" rtlCol="0">
            <a:spAutoFit/>
          </a:bodyPr>
          <a:lstStyle/>
          <a:p>
            <a:pPr marL="92075">
              <a:lnSpc>
                <a:spcPct val="100000"/>
              </a:lnSpc>
              <a:spcBef>
                <a:spcPts val="300"/>
              </a:spcBef>
            </a:pPr>
            <a:r>
              <a:rPr sz="2400" spc="-20" dirty="0">
                <a:latin typeface="微软雅黑"/>
                <a:cs typeface="微软雅黑"/>
              </a:rPr>
              <a:t>recall</a:t>
            </a:r>
            <a:r>
              <a:rPr sz="2400" spc="-10" dirty="0">
                <a:latin typeface="微软雅黑"/>
                <a:cs typeface="微软雅黑"/>
              </a:rPr>
              <a:t>也称为查全率</a:t>
            </a:r>
            <a:endParaRPr sz="2400">
              <a:latin typeface="微软雅黑"/>
              <a:cs typeface="微软雅黑"/>
            </a:endParaRPr>
          </a:p>
        </p:txBody>
      </p:sp>
      <p:sp>
        <p:nvSpPr>
          <p:cNvPr id="8" name="object 8"/>
          <p:cNvSpPr txBox="1"/>
          <p:nvPr/>
        </p:nvSpPr>
        <p:spPr>
          <a:xfrm>
            <a:off x="2087879" y="3756659"/>
            <a:ext cx="3392804" cy="460375"/>
          </a:xfrm>
          <a:prstGeom prst="rect">
            <a:avLst/>
          </a:prstGeom>
          <a:solidFill>
            <a:srgbClr val="FCEADA"/>
          </a:solidFill>
        </p:spPr>
        <p:txBody>
          <a:bodyPr vert="horz" wrap="square" lIns="0" tIns="38100" rIns="0" bIns="0" rtlCol="0">
            <a:spAutoFit/>
          </a:bodyPr>
          <a:lstStyle/>
          <a:p>
            <a:pPr marL="92075">
              <a:lnSpc>
                <a:spcPct val="100000"/>
              </a:lnSpc>
              <a:spcBef>
                <a:spcPts val="300"/>
              </a:spcBef>
            </a:pPr>
            <a:r>
              <a:rPr sz="2400" spc="-10" dirty="0">
                <a:latin typeface="微软雅黑"/>
                <a:cs typeface="微软雅黑"/>
              </a:rPr>
              <a:t>Precision也称为查准率</a:t>
            </a:r>
            <a:endParaRPr sz="2400">
              <a:latin typeface="微软雅黑"/>
              <a:cs typeface="微软雅黑"/>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3000" y="1600200"/>
            <a:ext cx="10303510" cy="4137025"/>
          </a:xfrm>
          <a:prstGeom prst="rect">
            <a:avLst/>
          </a:prstGeom>
        </p:spPr>
        <p:txBody>
          <a:bodyPr vert="horz" wrap="square" lIns="0" tIns="186055" rIns="0" bIns="0" rtlCol="0">
            <a:spAutoFit/>
          </a:bodyPr>
          <a:lstStyle/>
          <a:p>
            <a:pPr marL="445770" indent="-433070">
              <a:lnSpc>
                <a:spcPct val="100000"/>
              </a:lnSpc>
              <a:spcBef>
                <a:spcPts val="1465"/>
              </a:spcBef>
              <a:buFont typeface="Arial MT"/>
              <a:buChar char="•"/>
              <a:tabLst>
                <a:tab pos="445770" algn="l"/>
              </a:tabLst>
            </a:pPr>
            <a:r>
              <a:rPr sz="2600" b="1" spc="-15" dirty="0">
                <a:solidFill>
                  <a:srgbClr val="006FC0"/>
                </a:solidFill>
                <a:latin typeface="微软雅黑"/>
                <a:cs typeface="微软雅黑"/>
              </a:rPr>
              <a:t>泛化误差</a:t>
            </a:r>
            <a:endParaRPr sz="2600">
              <a:latin typeface="微软雅黑"/>
              <a:cs typeface="微软雅黑"/>
            </a:endParaRPr>
          </a:p>
          <a:p>
            <a:pPr marL="812165" lvl="1" indent="-342265">
              <a:lnSpc>
                <a:spcPct val="100000"/>
              </a:lnSpc>
              <a:spcBef>
                <a:spcPts val="1365"/>
              </a:spcBef>
              <a:buFont typeface="Arial MT"/>
              <a:buChar char="•"/>
              <a:tabLst>
                <a:tab pos="812165" algn="l"/>
              </a:tabLst>
            </a:pPr>
            <a:r>
              <a:rPr sz="2600" spc="-5" dirty="0">
                <a:latin typeface="宋体"/>
                <a:cs typeface="宋体"/>
              </a:rPr>
              <a:t>我们对模型的最终期望是什么？</a:t>
            </a:r>
            <a:endParaRPr sz="2600" spc="-5" dirty="0">
              <a:latin typeface="宋体"/>
              <a:cs typeface="宋体"/>
            </a:endParaRPr>
          </a:p>
          <a:p>
            <a:pPr marL="927100" lvl="2" indent="457200">
              <a:lnSpc>
                <a:spcPct val="100000"/>
              </a:lnSpc>
              <a:spcBef>
                <a:spcPts val="1365"/>
              </a:spcBef>
              <a:buFont typeface="Arial MT"/>
              <a:buNone/>
              <a:tabLst>
                <a:tab pos="812165" algn="l"/>
              </a:tabLst>
            </a:pPr>
            <a:r>
              <a:rPr sz="2600" spc="-10" dirty="0">
                <a:latin typeface="Calibri"/>
                <a:cs typeface="Calibri"/>
              </a:rPr>
              <a:t>--</a:t>
            </a:r>
            <a:r>
              <a:rPr sz="2600" spc="-5" dirty="0">
                <a:latin typeface="宋体"/>
                <a:cs typeface="宋体"/>
              </a:rPr>
              <a:t>能够尽可能准确</a:t>
            </a:r>
            <a:r>
              <a:rPr lang="zh-CN" altLang="en-US" sz="2600" spc="-5" dirty="0">
                <a:latin typeface="宋体"/>
                <a:cs typeface="宋体"/>
              </a:rPr>
              <a:t>地</a:t>
            </a:r>
            <a:r>
              <a:rPr sz="2600" spc="-5" dirty="0">
                <a:latin typeface="宋体"/>
                <a:cs typeface="宋体"/>
              </a:rPr>
              <a:t>预测未来的样本</a:t>
            </a:r>
            <a:endParaRPr sz="2600">
              <a:latin typeface="宋体"/>
              <a:cs typeface="宋体"/>
            </a:endParaRPr>
          </a:p>
          <a:p>
            <a:pPr marL="812800" marR="34290" lvl="1" indent="-342900">
              <a:lnSpc>
                <a:spcPct val="150000"/>
              </a:lnSpc>
              <a:buFont typeface="Arial MT"/>
              <a:buChar char="•"/>
              <a:tabLst>
                <a:tab pos="812800" algn="l"/>
              </a:tabLst>
            </a:pPr>
            <a:r>
              <a:rPr sz="2600" spc="-5" dirty="0">
                <a:latin typeface="宋体"/>
                <a:cs typeface="宋体"/>
              </a:rPr>
              <a:t>这些未来的样本对模型而言是全新的数据。因此现在训练模型的目的是期望模型在全新的数据上有好的表现。</a:t>
            </a:r>
            <a:endParaRPr sz="2600">
              <a:latin typeface="宋体"/>
              <a:cs typeface="宋体"/>
            </a:endParaRPr>
          </a:p>
          <a:p>
            <a:pPr marL="812800" marR="5080" lvl="1" indent="-342900">
              <a:lnSpc>
                <a:spcPct val="150000"/>
              </a:lnSpc>
              <a:buFont typeface="Arial MT"/>
              <a:buChar char="•"/>
              <a:tabLst>
                <a:tab pos="812800" algn="l"/>
              </a:tabLst>
            </a:pPr>
            <a:r>
              <a:rPr sz="2600" dirty="0">
                <a:latin typeface="宋体"/>
                <a:cs typeface="宋体"/>
              </a:rPr>
              <a:t>在机器学习中，</a:t>
            </a:r>
            <a:r>
              <a:rPr sz="2600" spc="-5" dirty="0">
                <a:solidFill>
                  <a:srgbClr val="006FC0"/>
                </a:solidFill>
                <a:highlight>
                  <a:srgbClr val="FFFF00"/>
                </a:highlight>
                <a:latin typeface="宋体"/>
                <a:cs typeface="宋体"/>
              </a:rPr>
              <a:t>用来衡量模型在未知数据上的准确率的指标</a:t>
            </a:r>
            <a:r>
              <a:rPr sz="2600" spc="-5" dirty="0">
                <a:solidFill>
                  <a:srgbClr val="006FC0"/>
                </a:solidFill>
                <a:latin typeface="宋体"/>
                <a:cs typeface="宋体"/>
              </a:rPr>
              <a:t>，叫做泛化</a:t>
            </a:r>
            <a:r>
              <a:rPr sz="2600" dirty="0">
                <a:solidFill>
                  <a:srgbClr val="006FC0"/>
                </a:solidFill>
                <a:latin typeface="宋体"/>
                <a:cs typeface="宋体"/>
              </a:rPr>
              <a:t>误差（</a:t>
            </a:r>
            <a:r>
              <a:rPr sz="2600" b="1" dirty="0">
                <a:solidFill>
                  <a:srgbClr val="006FC0"/>
                </a:solidFill>
                <a:latin typeface="Calibri"/>
                <a:cs typeface="Calibri"/>
              </a:rPr>
              <a:t>Genelization</a:t>
            </a:r>
            <a:r>
              <a:rPr sz="2600" b="1" spc="-65" dirty="0">
                <a:solidFill>
                  <a:srgbClr val="006FC0"/>
                </a:solidFill>
                <a:latin typeface="Calibri"/>
                <a:cs typeface="Calibri"/>
              </a:rPr>
              <a:t> </a:t>
            </a:r>
            <a:r>
              <a:rPr sz="2600" b="1" spc="-10" dirty="0">
                <a:solidFill>
                  <a:srgbClr val="006FC0"/>
                </a:solidFill>
                <a:latin typeface="Calibri"/>
                <a:cs typeface="Calibri"/>
              </a:rPr>
              <a:t>error</a:t>
            </a:r>
            <a:r>
              <a:rPr sz="2600" spc="-10" dirty="0">
                <a:solidFill>
                  <a:srgbClr val="006FC0"/>
                </a:solidFill>
                <a:latin typeface="宋体"/>
                <a:cs typeface="宋体"/>
              </a:rPr>
              <a:t>）</a:t>
            </a:r>
            <a:r>
              <a:rPr sz="2600" spc="-50" dirty="0">
                <a:latin typeface="宋体"/>
                <a:cs typeface="宋体"/>
              </a:rPr>
              <a:t>。</a:t>
            </a:r>
            <a:endParaRPr sz="2600">
              <a:latin typeface="宋体"/>
              <a:cs typeface="宋体"/>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5" name="object 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38200" y="1523873"/>
            <a:ext cx="10361295" cy="2585720"/>
          </a:xfrm>
          <a:prstGeom prst="rect">
            <a:avLst/>
          </a:prstGeom>
        </p:spPr>
        <p:txBody>
          <a:bodyPr vert="horz" wrap="square" lIns="0" tIns="226060" rIns="0" bIns="0" rtlCol="0">
            <a:spAutoFit/>
          </a:bodyPr>
          <a:lstStyle/>
          <a:p>
            <a:pPr marL="354965" indent="-342265">
              <a:lnSpc>
                <a:spcPct val="100000"/>
              </a:lnSpc>
              <a:spcBef>
                <a:spcPts val="1780"/>
              </a:spcBef>
              <a:buFont typeface="Arial MT"/>
              <a:buChar char="•"/>
              <a:tabLst>
                <a:tab pos="354965" algn="l"/>
              </a:tabLst>
            </a:pPr>
            <a:r>
              <a:rPr sz="2800" spc="-35" dirty="0">
                <a:latin typeface="宋体"/>
                <a:cs typeface="宋体"/>
              </a:rPr>
              <a:t>机器学习的根本问题是优化和泛化之间的对立</a:t>
            </a:r>
            <a:endParaRPr sz="2800">
              <a:latin typeface="宋体"/>
              <a:cs typeface="宋体"/>
            </a:endParaRPr>
          </a:p>
          <a:p>
            <a:pPr marL="354965" indent="-342265">
              <a:lnSpc>
                <a:spcPct val="100000"/>
              </a:lnSpc>
              <a:spcBef>
                <a:spcPts val="1680"/>
              </a:spcBef>
              <a:buFont typeface="Arial MT"/>
              <a:buChar char="•"/>
              <a:tabLst>
                <a:tab pos="354965" algn="l"/>
              </a:tabLst>
            </a:pPr>
            <a:r>
              <a:rPr sz="2800" spc="-30" dirty="0">
                <a:solidFill>
                  <a:srgbClr val="FF0000"/>
                </a:solidFill>
                <a:latin typeface="宋体"/>
                <a:cs typeface="宋体"/>
              </a:rPr>
              <a:t>优化</a:t>
            </a:r>
            <a:r>
              <a:rPr sz="2800" spc="-25" dirty="0">
                <a:solidFill>
                  <a:srgbClr val="FF0000"/>
                </a:solidFill>
                <a:latin typeface="宋体"/>
                <a:cs typeface="宋体"/>
              </a:rPr>
              <a:t>（</a:t>
            </a:r>
            <a:r>
              <a:rPr sz="2800" spc="-25" dirty="0">
                <a:solidFill>
                  <a:srgbClr val="FF0000"/>
                </a:solidFill>
                <a:latin typeface="Calibri"/>
                <a:cs typeface="Calibri"/>
              </a:rPr>
              <a:t>optimization</a:t>
            </a:r>
            <a:r>
              <a:rPr sz="2800" spc="-25" dirty="0">
                <a:solidFill>
                  <a:srgbClr val="FF0000"/>
                </a:solidFill>
                <a:latin typeface="宋体"/>
                <a:cs typeface="宋体"/>
              </a:rPr>
              <a:t>）</a:t>
            </a:r>
            <a:r>
              <a:rPr sz="2800" spc="-35" dirty="0">
                <a:latin typeface="宋体"/>
                <a:cs typeface="宋体"/>
              </a:rPr>
              <a:t>是指调节模型以在</a:t>
            </a:r>
            <a:r>
              <a:rPr sz="2800" spc="-35" dirty="0">
                <a:highlight>
                  <a:srgbClr val="FFFF00"/>
                </a:highlight>
                <a:latin typeface="宋体"/>
                <a:cs typeface="宋体"/>
              </a:rPr>
              <a:t>训练数据</a:t>
            </a:r>
            <a:r>
              <a:rPr sz="2800" spc="-35" dirty="0">
                <a:latin typeface="宋体"/>
                <a:cs typeface="宋体"/>
              </a:rPr>
              <a:t>上得到最佳性能</a:t>
            </a:r>
            <a:endParaRPr sz="2800">
              <a:latin typeface="宋体"/>
              <a:cs typeface="宋体"/>
            </a:endParaRPr>
          </a:p>
          <a:p>
            <a:pPr marL="355600" marR="144780" indent="-342900">
              <a:lnSpc>
                <a:spcPct val="150000"/>
              </a:lnSpc>
              <a:buFont typeface="Arial MT"/>
              <a:buChar char="•"/>
              <a:tabLst>
                <a:tab pos="355600" algn="l"/>
              </a:tabLst>
            </a:pPr>
            <a:r>
              <a:rPr sz="2800" spc="-30" dirty="0">
                <a:solidFill>
                  <a:srgbClr val="FF0000"/>
                </a:solidFill>
                <a:latin typeface="宋体"/>
                <a:cs typeface="宋体"/>
              </a:rPr>
              <a:t>泛化</a:t>
            </a:r>
            <a:r>
              <a:rPr sz="2800" spc="-25" dirty="0">
                <a:solidFill>
                  <a:srgbClr val="FF0000"/>
                </a:solidFill>
                <a:latin typeface="宋体"/>
                <a:cs typeface="宋体"/>
              </a:rPr>
              <a:t>（</a:t>
            </a:r>
            <a:r>
              <a:rPr sz="2800" spc="-25" dirty="0">
                <a:solidFill>
                  <a:srgbClr val="FF0000"/>
                </a:solidFill>
                <a:latin typeface="Calibri"/>
                <a:cs typeface="Calibri"/>
              </a:rPr>
              <a:t>generalization</a:t>
            </a:r>
            <a:r>
              <a:rPr sz="2800" spc="-25" dirty="0">
                <a:solidFill>
                  <a:srgbClr val="FF0000"/>
                </a:solidFill>
                <a:latin typeface="宋体"/>
                <a:cs typeface="宋体"/>
              </a:rPr>
              <a:t>）</a:t>
            </a:r>
            <a:r>
              <a:rPr sz="2800" spc="-35" dirty="0">
                <a:latin typeface="宋体"/>
                <a:cs typeface="宋体"/>
              </a:rPr>
              <a:t>是指训练好的模型在</a:t>
            </a:r>
            <a:r>
              <a:rPr sz="2800" spc="-35" dirty="0">
                <a:highlight>
                  <a:srgbClr val="FFFF00"/>
                </a:highlight>
                <a:latin typeface="宋体"/>
                <a:cs typeface="宋体"/>
              </a:rPr>
              <a:t>前所未见</a:t>
            </a:r>
            <a:r>
              <a:rPr sz="2800" spc="-35" dirty="0">
                <a:latin typeface="宋体"/>
                <a:cs typeface="宋体"/>
              </a:rPr>
              <a:t>的数据上的性能好坏。</a:t>
            </a:r>
            <a:endParaRPr sz="2800">
              <a:latin typeface="宋体"/>
              <a:cs typeface="宋体"/>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6" name="object 6"/>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124200" y="3811905"/>
            <a:ext cx="4511675" cy="2924810"/>
          </a:xfrm>
          <a:prstGeom prst="rect">
            <a:avLst/>
          </a:prstGeom>
        </p:spPr>
      </p:pic>
      <p:sp>
        <p:nvSpPr>
          <p:cNvPr id="5" name="object 5"/>
          <p:cNvSpPr txBox="1"/>
          <p:nvPr/>
        </p:nvSpPr>
        <p:spPr>
          <a:xfrm>
            <a:off x="381000" y="990658"/>
            <a:ext cx="11162665" cy="3077845"/>
          </a:xfrm>
          <a:prstGeom prst="rect">
            <a:avLst/>
          </a:prstGeom>
        </p:spPr>
        <p:txBody>
          <a:bodyPr vert="horz" wrap="square" lIns="0" tIns="190500" rIns="0" bIns="0" rtlCol="0">
            <a:spAutoFit/>
          </a:bodyPr>
          <a:lstStyle/>
          <a:p>
            <a:pPr marL="445770" indent="-433070">
              <a:lnSpc>
                <a:spcPct val="100000"/>
              </a:lnSpc>
              <a:spcBef>
                <a:spcPts val="1500"/>
              </a:spcBef>
              <a:buFont typeface="Arial MT"/>
              <a:buChar char="•"/>
              <a:tabLst>
                <a:tab pos="445770" algn="l"/>
              </a:tabLst>
            </a:pPr>
            <a:r>
              <a:rPr sz="2400" b="1" spc="-15" dirty="0">
                <a:solidFill>
                  <a:srgbClr val="006FC0"/>
                </a:solidFill>
                <a:latin typeface="微软雅黑"/>
                <a:cs typeface="微软雅黑"/>
              </a:rPr>
              <a:t>泛化误差</a:t>
            </a:r>
            <a:endParaRPr sz="2400">
              <a:latin typeface="微软雅黑"/>
              <a:cs typeface="微软雅黑"/>
            </a:endParaRPr>
          </a:p>
          <a:p>
            <a:pPr marL="812800" marR="5080" lvl="1" indent="-342900" algn="just">
              <a:lnSpc>
                <a:spcPts val="3960"/>
              </a:lnSpc>
              <a:spcBef>
                <a:spcPts val="305"/>
              </a:spcBef>
              <a:buFont typeface="Arial MT"/>
              <a:buChar char="•"/>
              <a:tabLst>
                <a:tab pos="812800" algn="l"/>
              </a:tabLst>
            </a:pPr>
            <a:r>
              <a:rPr sz="2200" spc="-25" dirty="0">
                <a:latin typeface="宋体"/>
                <a:cs typeface="宋体"/>
              </a:rPr>
              <a:t>当模型在未知数据（测试集或者袋外数据）</a:t>
            </a:r>
            <a:r>
              <a:rPr sz="2200" spc="-30" dirty="0">
                <a:latin typeface="宋体"/>
                <a:cs typeface="宋体"/>
              </a:rPr>
              <a:t>上表现糟糕时，我们说模型的泛化程度不够，泛化误差大，模型的效果不好。</a:t>
            </a:r>
            <a:endParaRPr sz="2200">
              <a:latin typeface="宋体"/>
              <a:cs typeface="宋体"/>
            </a:endParaRPr>
          </a:p>
          <a:p>
            <a:pPr marL="812800" marR="5080" lvl="1" indent="-342900" algn="just">
              <a:lnSpc>
                <a:spcPts val="3960"/>
              </a:lnSpc>
              <a:buFont typeface="Arial MT"/>
              <a:buChar char="•"/>
              <a:tabLst>
                <a:tab pos="812800" algn="l"/>
              </a:tabLst>
            </a:pPr>
            <a:r>
              <a:rPr sz="2200" spc="-25" dirty="0">
                <a:latin typeface="宋体"/>
                <a:cs typeface="宋体"/>
              </a:rPr>
              <a:t>泛化误差受到模型的结构（复杂度）</a:t>
            </a:r>
            <a:r>
              <a:rPr sz="2200" spc="-30" dirty="0">
                <a:latin typeface="宋体"/>
                <a:cs typeface="宋体"/>
              </a:rPr>
              <a:t>影响。当模型太复杂，模型就会</a:t>
            </a:r>
            <a:r>
              <a:rPr sz="2200" spc="-30" dirty="0">
                <a:highlight>
                  <a:srgbClr val="FFFF00"/>
                </a:highlight>
                <a:latin typeface="宋体"/>
                <a:cs typeface="宋体"/>
              </a:rPr>
              <a:t>过拟合</a:t>
            </a:r>
            <a:r>
              <a:rPr sz="2200" spc="-30" dirty="0">
                <a:latin typeface="宋体"/>
                <a:cs typeface="宋体"/>
              </a:rPr>
              <a:t>，泛化能力就不够，所以泛化误差大。当模型太简单，模型就会</a:t>
            </a:r>
            <a:r>
              <a:rPr sz="2200" spc="-30" dirty="0">
                <a:highlight>
                  <a:srgbClr val="FFFF00"/>
                </a:highlight>
                <a:latin typeface="宋体"/>
                <a:cs typeface="宋体"/>
              </a:rPr>
              <a:t>欠拟合</a:t>
            </a:r>
            <a:r>
              <a:rPr sz="2200" spc="-30" dirty="0">
                <a:latin typeface="宋体"/>
                <a:cs typeface="宋体"/>
              </a:rPr>
              <a:t>，拟合能力就不够，所以误差也会大。</a:t>
            </a:r>
            <a:endParaRPr sz="2200">
              <a:latin typeface="宋体"/>
              <a:cs typeface="宋体"/>
            </a:endParaRPr>
          </a:p>
        </p:txBody>
      </p:sp>
      <p:sp>
        <p:nvSpPr>
          <p:cNvPr id="6" name="object 6"/>
          <p:cNvSpPr txBox="1"/>
          <p:nvPr/>
        </p:nvSpPr>
        <p:spPr>
          <a:xfrm>
            <a:off x="7694930" y="4799965"/>
            <a:ext cx="3088005" cy="1075055"/>
          </a:xfrm>
          <a:prstGeom prst="rect">
            <a:avLst/>
          </a:prstGeom>
        </p:spPr>
        <p:txBody>
          <a:bodyPr vert="horz" wrap="square" lIns="0" tIns="13335" rIns="0" bIns="0" rtlCol="0">
            <a:spAutoFit/>
          </a:bodyPr>
          <a:lstStyle/>
          <a:p>
            <a:pPr marL="12700" marR="5080" algn="just">
              <a:lnSpc>
                <a:spcPct val="100000"/>
              </a:lnSpc>
              <a:spcBef>
                <a:spcPts val="105"/>
              </a:spcBef>
            </a:pPr>
            <a:r>
              <a:rPr sz="2300" spc="-5" dirty="0">
                <a:solidFill>
                  <a:srgbClr val="006FC0"/>
                </a:solidFill>
                <a:latin typeface="宋体"/>
                <a:cs typeface="宋体"/>
              </a:rPr>
              <a:t>通过对模型的调参，调整模型的复杂度，使其接近最低</a:t>
            </a:r>
            <a:r>
              <a:rPr sz="2300" spc="-10" dirty="0">
                <a:solidFill>
                  <a:srgbClr val="006FC0"/>
                </a:solidFill>
                <a:latin typeface="宋体"/>
                <a:cs typeface="宋体"/>
              </a:rPr>
              <a:t>的泛化误差</a:t>
            </a:r>
            <a:endParaRPr sz="2300">
              <a:latin typeface="宋体"/>
              <a:cs typeface="宋体"/>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8" name="object 8"/>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775" y="887729"/>
            <a:ext cx="10274300" cy="2749550"/>
          </a:xfrm>
          <a:prstGeom prst="rect">
            <a:avLst/>
          </a:prstGeom>
        </p:spPr>
        <p:txBody>
          <a:bodyPr vert="horz" wrap="square" lIns="0" tIns="186055" rIns="0" bIns="0" rtlCol="0">
            <a:spAutoFit/>
          </a:bodyPr>
          <a:lstStyle/>
          <a:p>
            <a:pPr marL="445770" indent="-433070">
              <a:lnSpc>
                <a:spcPct val="100000"/>
              </a:lnSpc>
              <a:spcBef>
                <a:spcPts val="1465"/>
              </a:spcBef>
              <a:buFont typeface="Arial MT"/>
              <a:buChar char="•"/>
              <a:tabLst>
                <a:tab pos="445770" algn="l"/>
              </a:tabLst>
            </a:pPr>
            <a:r>
              <a:rPr sz="2400" b="1" spc="-10" dirty="0">
                <a:solidFill>
                  <a:srgbClr val="006FC0"/>
                </a:solidFill>
                <a:latin typeface="微软雅黑"/>
                <a:cs typeface="微软雅黑"/>
              </a:rPr>
              <a:t>过拟合和欠拟合</a:t>
            </a:r>
            <a:endParaRPr sz="2400">
              <a:latin typeface="微软雅黑"/>
              <a:cs typeface="微软雅黑"/>
            </a:endParaRPr>
          </a:p>
          <a:p>
            <a:pPr marL="812800" marR="5080" lvl="1" indent="-342900">
              <a:lnSpc>
                <a:spcPts val="4320"/>
              </a:lnSpc>
              <a:spcBef>
                <a:spcPts val="310"/>
              </a:spcBef>
              <a:buFont typeface="Arial MT"/>
              <a:buChar char="•"/>
              <a:tabLst>
                <a:tab pos="812800" algn="l"/>
              </a:tabLst>
            </a:pPr>
            <a:r>
              <a:rPr sz="2400" spc="-5" dirty="0">
                <a:latin typeface="宋体"/>
                <a:cs typeface="宋体"/>
              </a:rPr>
              <a:t>训练开始时，训练数据上的损失越小，测试数据上的损失也越小。这时</a:t>
            </a:r>
            <a:r>
              <a:rPr sz="2400" dirty="0">
                <a:latin typeface="宋体"/>
                <a:cs typeface="宋体"/>
              </a:rPr>
              <a:t>的模型是</a:t>
            </a:r>
            <a:r>
              <a:rPr sz="2400" dirty="0">
                <a:solidFill>
                  <a:srgbClr val="FF0000"/>
                </a:solidFill>
                <a:latin typeface="宋体"/>
                <a:cs typeface="宋体"/>
              </a:rPr>
              <a:t>欠拟合</a:t>
            </a:r>
            <a:r>
              <a:rPr sz="2400" spc="-10" dirty="0">
                <a:solidFill>
                  <a:srgbClr val="FF0000"/>
                </a:solidFill>
                <a:latin typeface="宋体"/>
                <a:cs typeface="宋体"/>
              </a:rPr>
              <a:t>（</a:t>
            </a:r>
            <a:r>
              <a:rPr sz="2400" spc="-10" dirty="0">
                <a:solidFill>
                  <a:srgbClr val="FF0000"/>
                </a:solidFill>
                <a:latin typeface="Calibri"/>
                <a:cs typeface="Calibri"/>
              </a:rPr>
              <a:t>underfit</a:t>
            </a:r>
            <a:r>
              <a:rPr sz="2400" spc="-10" dirty="0">
                <a:solidFill>
                  <a:srgbClr val="FF0000"/>
                </a:solidFill>
                <a:latin typeface="宋体"/>
                <a:cs typeface="宋体"/>
              </a:rPr>
              <a:t>）</a:t>
            </a:r>
            <a:r>
              <a:rPr sz="2400" spc="-5" dirty="0">
                <a:latin typeface="宋体"/>
                <a:cs typeface="宋体"/>
              </a:rPr>
              <a:t>的，即仍有改进的空间</a:t>
            </a:r>
            <a:endParaRPr sz="2400">
              <a:latin typeface="宋体"/>
              <a:cs typeface="宋体"/>
            </a:endParaRPr>
          </a:p>
          <a:p>
            <a:pPr marL="812800" marR="5080" lvl="1" indent="-342900">
              <a:lnSpc>
                <a:spcPts val="4320"/>
              </a:lnSpc>
              <a:buFont typeface="Arial MT"/>
              <a:buChar char="•"/>
              <a:tabLst>
                <a:tab pos="812800" algn="l"/>
              </a:tabLst>
            </a:pPr>
            <a:r>
              <a:rPr sz="2400" spc="-5" dirty="0">
                <a:latin typeface="宋体"/>
                <a:cs typeface="宋体"/>
              </a:rPr>
              <a:t>在训练数据上迭代一定次数之后，泛化不再提高，验证指标先是不变，</a:t>
            </a:r>
            <a:r>
              <a:rPr sz="2400" dirty="0">
                <a:latin typeface="宋体"/>
                <a:cs typeface="宋体"/>
              </a:rPr>
              <a:t>然后开始变差，即模型开始</a:t>
            </a:r>
            <a:r>
              <a:rPr sz="2400" dirty="0">
                <a:solidFill>
                  <a:srgbClr val="FF0000"/>
                </a:solidFill>
                <a:latin typeface="宋体"/>
                <a:cs typeface="宋体"/>
              </a:rPr>
              <a:t>过拟合</a:t>
            </a:r>
            <a:r>
              <a:rPr sz="2400" spc="-50" dirty="0">
                <a:latin typeface="宋体"/>
                <a:cs typeface="宋体"/>
              </a:rPr>
              <a:t>。</a:t>
            </a:r>
            <a:endParaRPr sz="2400">
              <a:latin typeface="宋体"/>
              <a:cs typeface="宋体"/>
            </a:endParaRPr>
          </a:p>
        </p:txBody>
      </p:sp>
      <p:pic>
        <p:nvPicPr>
          <p:cNvPr id="3" name="object 3"/>
          <p:cNvPicPr/>
          <p:nvPr/>
        </p:nvPicPr>
        <p:blipFill>
          <a:blip r:embed="rId1" cstate="print"/>
          <a:stretch>
            <a:fillRect/>
          </a:stretch>
        </p:blipFill>
        <p:spPr>
          <a:xfrm>
            <a:off x="501650" y="3735618"/>
            <a:ext cx="11278870" cy="2965536"/>
          </a:xfrm>
          <a:prstGeom prst="rect">
            <a:avLst/>
          </a:prstGeom>
        </p:spPr>
      </p:pic>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5" name="object 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pic>
        <p:nvPicPr>
          <p:cNvPr id="6" name="图片 5" descr="3903a7c1c5e55151bad1ffdffd2b0ed0"/>
          <p:cNvPicPr>
            <a:picLocks noChangeAspect="1"/>
          </p:cNvPicPr>
          <p:nvPr/>
        </p:nvPicPr>
        <p:blipFill>
          <a:blip r:embed="rId2"/>
          <a:stretch>
            <a:fillRect/>
          </a:stretch>
        </p:blipFill>
        <p:spPr>
          <a:xfrm>
            <a:off x="304800" y="3756660"/>
            <a:ext cx="3865245" cy="2652395"/>
          </a:xfrm>
          <a:prstGeom prst="rect">
            <a:avLst/>
          </a:prstGeom>
        </p:spPr>
      </p:pic>
      <p:pic>
        <p:nvPicPr>
          <p:cNvPr id="7" name="图片 6" descr="3903a7c1c5e55151bad1ffdffd2b0ed0"/>
          <p:cNvPicPr>
            <a:picLocks noChangeAspect="1"/>
          </p:cNvPicPr>
          <p:nvPr/>
        </p:nvPicPr>
        <p:blipFill>
          <a:blip r:embed="rId2"/>
          <a:stretch>
            <a:fillRect/>
          </a:stretch>
        </p:blipFill>
        <p:spPr>
          <a:xfrm>
            <a:off x="8153400" y="3751580"/>
            <a:ext cx="3865245" cy="2652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775" y="887729"/>
            <a:ext cx="6007100" cy="2749550"/>
          </a:xfrm>
          <a:prstGeom prst="rect">
            <a:avLst/>
          </a:prstGeom>
        </p:spPr>
        <p:txBody>
          <a:bodyPr vert="horz" wrap="square" lIns="0" tIns="186055" rIns="0" bIns="0" rtlCol="0">
            <a:spAutoFit/>
          </a:bodyPr>
          <a:lstStyle/>
          <a:p>
            <a:pPr marL="445770" indent="-433070">
              <a:lnSpc>
                <a:spcPct val="100000"/>
              </a:lnSpc>
              <a:spcBef>
                <a:spcPts val="1465"/>
              </a:spcBef>
              <a:buFont typeface="Arial MT"/>
              <a:buChar char="•"/>
              <a:tabLst>
                <a:tab pos="445770" algn="l"/>
              </a:tabLst>
            </a:pPr>
            <a:r>
              <a:rPr sz="2400" b="1" spc="-10" dirty="0">
                <a:solidFill>
                  <a:srgbClr val="006FC0"/>
                </a:solidFill>
                <a:latin typeface="微软雅黑"/>
                <a:cs typeface="微软雅黑"/>
              </a:rPr>
              <a:t>如何防止过拟合</a:t>
            </a:r>
            <a:endParaRPr sz="2400">
              <a:latin typeface="微软雅黑"/>
              <a:cs typeface="微软雅黑"/>
            </a:endParaRPr>
          </a:p>
          <a:p>
            <a:pPr marL="812165" lvl="1" indent="-342265">
              <a:lnSpc>
                <a:spcPct val="100000"/>
              </a:lnSpc>
              <a:spcBef>
                <a:spcPts val="1365"/>
              </a:spcBef>
              <a:buFont typeface="Arial MT"/>
              <a:buChar char="•"/>
              <a:tabLst>
                <a:tab pos="812165" algn="l"/>
              </a:tabLst>
            </a:pPr>
            <a:r>
              <a:rPr sz="2400" dirty="0">
                <a:latin typeface="宋体"/>
                <a:cs typeface="宋体"/>
              </a:rPr>
              <a:t>获取和使用更多的数据（数据集增强</a:t>
            </a:r>
            <a:r>
              <a:rPr sz="2400" spc="-50" dirty="0">
                <a:latin typeface="宋体"/>
                <a:cs typeface="宋体"/>
              </a:rPr>
              <a:t>）</a:t>
            </a:r>
            <a:endParaRPr sz="2400">
              <a:latin typeface="宋体"/>
              <a:cs typeface="宋体"/>
            </a:endParaRPr>
          </a:p>
          <a:p>
            <a:pPr marL="812165" lvl="1" indent="-342265">
              <a:lnSpc>
                <a:spcPct val="100000"/>
              </a:lnSpc>
              <a:spcBef>
                <a:spcPts val="1440"/>
              </a:spcBef>
              <a:buFont typeface="Arial MT"/>
              <a:buChar char="•"/>
              <a:tabLst>
                <a:tab pos="812165" algn="l"/>
              </a:tabLst>
            </a:pPr>
            <a:r>
              <a:rPr sz="2400" dirty="0">
                <a:latin typeface="宋体"/>
                <a:cs typeface="宋体"/>
              </a:rPr>
              <a:t>采用合适的模型（控制模型的复杂度</a:t>
            </a:r>
            <a:r>
              <a:rPr sz="2400" spc="-50" dirty="0">
                <a:latin typeface="宋体"/>
                <a:cs typeface="宋体"/>
              </a:rPr>
              <a:t>）</a:t>
            </a:r>
            <a:endParaRPr sz="2400">
              <a:latin typeface="宋体"/>
              <a:cs typeface="宋体"/>
            </a:endParaRPr>
          </a:p>
          <a:p>
            <a:pPr marL="812165" lvl="1" indent="-342265">
              <a:lnSpc>
                <a:spcPct val="100000"/>
              </a:lnSpc>
              <a:spcBef>
                <a:spcPts val="1440"/>
              </a:spcBef>
              <a:buFont typeface="Arial MT"/>
              <a:buChar char="•"/>
              <a:tabLst>
                <a:tab pos="812165" algn="l"/>
              </a:tabLst>
            </a:pPr>
            <a:r>
              <a:rPr sz="2400" spc="-10" dirty="0">
                <a:latin typeface="宋体"/>
                <a:cs typeface="宋体"/>
              </a:rPr>
              <a:t>降低特征的数量</a:t>
            </a:r>
            <a:endParaRPr sz="2400">
              <a:latin typeface="宋体"/>
              <a:cs typeface="宋体"/>
            </a:endParaRPr>
          </a:p>
          <a:p>
            <a:pPr marL="812165" lvl="1" indent="-342265">
              <a:lnSpc>
                <a:spcPct val="100000"/>
              </a:lnSpc>
              <a:spcBef>
                <a:spcPts val="1440"/>
              </a:spcBef>
              <a:buFont typeface="Arial MT"/>
              <a:buChar char="•"/>
              <a:tabLst>
                <a:tab pos="812165" algn="l"/>
              </a:tabLst>
            </a:pPr>
            <a:r>
              <a:rPr sz="2400" dirty="0">
                <a:latin typeface="Calibri"/>
                <a:cs typeface="Calibri"/>
              </a:rPr>
              <a:t>Early</a:t>
            </a:r>
            <a:r>
              <a:rPr sz="2400" spc="-40" dirty="0">
                <a:latin typeface="Calibri"/>
                <a:cs typeface="Calibri"/>
              </a:rPr>
              <a:t> </a:t>
            </a:r>
            <a:r>
              <a:rPr sz="2400" spc="-20" dirty="0">
                <a:latin typeface="Calibri"/>
                <a:cs typeface="Calibri"/>
              </a:rPr>
              <a:t>stopping</a:t>
            </a:r>
            <a:r>
              <a:rPr sz="2400" spc="-20" dirty="0">
                <a:latin typeface="宋体"/>
                <a:cs typeface="宋体"/>
              </a:rPr>
              <a:t>（</a:t>
            </a:r>
            <a:r>
              <a:rPr sz="2400" dirty="0">
                <a:latin typeface="宋体"/>
                <a:cs typeface="宋体"/>
              </a:rPr>
              <a:t>提前终止训练</a:t>
            </a:r>
            <a:r>
              <a:rPr sz="2400" spc="-50" dirty="0">
                <a:latin typeface="宋体"/>
                <a:cs typeface="宋体"/>
              </a:rPr>
              <a:t>）</a:t>
            </a:r>
            <a:endParaRPr sz="2400">
              <a:latin typeface="宋体"/>
              <a:cs typeface="宋体"/>
            </a:endParaRPr>
          </a:p>
        </p:txBody>
      </p:sp>
      <p:pic>
        <p:nvPicPr>
          <p:cNvPr id="3" name="object 3"/>
          <p:cNvPicPr/>
          <p:nvPr/>
        </p:nvPicPr>
        <p:blipFill>
          <a:blip r:embed="rId1" cstate="print"/>
          <a:stretch>
            <a:fillRect/>
          </a:stretch>
        </p:blipFill>
        <p:spPr>
          <a:xfrm>
            <a:off x="5432396" y="2777403"/>
            <a:ext cx="6164813" cy="3733717"/>
          </a:xfrm>
          <a:prstGeom prst="rect">
            <a:avLst/>
          </a:prstGeom>
        </p:spPr>
      </p:pic>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5" name="object 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120" y="2414638"/>
            <a:ext cx="5993765" cy="3629025"/>
            <a:chOff x="198120" y="2414638"/>
            <a:chExt cx="5993765" cy="3629025"/>
          </a:xfrm>
        </p:grpSpPr>
        <p:pic>
          <p:nvPicPr>
            <p:cNvPr id="3" name="object 3"/>
            <p:cNvPicPr/>
            <p:nvPr/>
          </p:nvPicPr>
          <p:blipFill>
            <a:blip r:embed="rId1" cstate="print"/>
            <a:stretch>
              <a:fillRect/>
            </a:stretch>
          </p:blipFill>
          <p:spPr>
            <a:xfrm>
              <a:off x="198120" y="2856973"/>
              <a:ext cx="5885615" cy="3025482"/>
            </a:xfrm>
            <a:prstGeom prst="rect">
              <a:avLst/>
            </a:prstGeom>
          </p:spPr>
        </p:pic>
        <p:sp>
          <p:nvSpPr>
            <p:cNvPr id="4" name="object 4"/>
            <p:cNvSpPr/>
            <p:nvPr/>
          </p:nvSpPr>
          <p:spPr>
            <a:xfrm>
              <a:off x="2173224" y="2421635"/>
              <a:ext cx="1882139" cy="3525520"/>
            </a:xfrm>
            <a:custGeom>
              <a:avLst/>
              <a:gdLst/>
              <a:ahLst/>
              <a:cxnLst/>
              <a:rect l="l" t="t" r="r" b="b"/>
              <a:pathLst>
                <a:path w="1882139" h="3525520">
                  <a:moveTo>
                    <a:pt x="1568196" y="3525012"/>
                  </a:moveTo>
                  <a:lnTo>
                    <a:pt x="313944" y="3525012"/>
                  </a:lnTo>
                  <a:lnTo>
                    <a:pt x="267610" y="3521485"/>
                  </a:lnTo>
                  <a:lnTo>
                    <a:pt x="223384" y="3511506"/>
                  </a:lnTo>
                  <a:lnTo>
                    <a:pt x="181751" y="3495556"/>
                  </a:lnTo>
                  <a:lnTo>
                    <a:pt x="143192" y="3474121"/>
                  </a:lnTo>
                  <a:lnTo>
                    <a:pt x="108192" y="3447682"/>
                  </a:lnTo>
                  <a:lnTo>
                    <a:pt x="77234" y="3416724"/>
                  </a:lnTo>
                  <a:lnTo>
                    <a:pt x="50802" y="3381731"/>
                  </a:lnTo>
                  <a:lnTo>
                    <a:pt x="29379" y="3343185"/>
                  </a:lnTo>
                  <a:lnTo>
                    <a:pt x="13449" y="3301570"/>
                  </a:lnTo>
                  <a:lnTo>
                    <a:pt x="3494" y="3257370"/>
                  </a:lnTo>
                  <a:lnTo>
                    <a:pt x="0" y="3211067"/>
                  </a:lnTo>
                  <a:lnTo>
                    <a:pt x="0" y="312419"/>
                  </a:lnTo>
                  <a:lnTo>
                    <a:pt x="3494" y="266210"/>
                  </a:lnTo>
                  <a:lnTo>
                    <a:pt x="13449" y="222090"/>
                  </a:lnTo>
                  <a:lnTo>
                    <a:pt x="29379" y="180552"/>
                  </a:lnTo>
                  <a:lnTo>
                    <a:pt x="50802" y="142085"/>
                  </a:lnTo>
                  <a:lnTo>
                    <a:pt x="77234" y="107180"/>
                  </a:lnTo>
                  <a:lnTo>
                    <a:pt x="108192" y="76326"/>
                  </a:lnTo>
                  <a:lnTo>
                    <a:pt x="143192" y="50015"/>
                  </a:lnTo>
                  <a:lnTo>
                    <a:pt x="181751" y="28736"/>
                  </a:lnTo>
                  <a:lnTo>
                    <a:pt x="223384" y="12980"/>
                  </a:lnTo>
                  <a:lnTo>
                    <a:pt x="267610" y="3238"/>
                  </a:lnTo>
                  <a:lnTo>
                    <a:pt x="313944" y="0"/>
                  </a:lnTo>
                  <a:lnTo>
                    <a:pt x="1568196" y="0"/>
                  </a:lnTo>
                  <a:lnTo>
                    <a:pt x="1614561" y="3238"/>
                  </a:lnTo>
                  <a:lnTo>
                    <a:pt x="1658811" y="12980"/>
                  </a:lnTo>
                  <a:lnTo>
                    <a:pt x="1700464" y="28736"/>
                  </a:lnTo>
                  <a:lnTo>
                    <a:pt x="1739035" y="50015"/>
                  </a:lnTo>
                  <a:lnTo>
                    <a:pt x="1774041" y="76326"/>
                  </a:lnTo>
                  <a:lnTo>
                    <a:pt x="1804999" y="107180"/>
                  </a:lnTo>
                  <a:lnTo>
                    <a:pt x="1831425" y="142085"/>
                  </a:lnTo>
                  <a:lnTo>
                    <a:pt x="1852835" y="180552"/>
                  </a:lnTo>
                  <a:lnTo>
                    <a:pt x="1868747" y="222090"/>
                  </a:lnTo>
                  <a:lnTo>
                    <a:pt x="1878676" y="266210"/>
                  </a:lnTo>
                  <a:lnTo>
                    <a:pt x="1882139" y="312419"/>
                  </a:lnTo>
                  <a:lnTo>
                    <a:pt x="1882139" y="3211067"/>
                  </a:lnTo>
                  <a:lnTo>
                    <a:pt x="1878676" y="3257370"/>
                  </a:lnTo>
                  <a:lnTo>
                    <a:pt x="1868747" y="3301570"/>
                  </a:lnTo>
                  <a:lnTo>
                    <a:pt x="1852835" y="3343185"/>
                  </a:lnTo>
                  <a:lnTo>
                    <a:pt x="1831425" y="3381731"/>
                  </a:lnTo>
                  <a:lnTo>
                    <a:pt x="1804999" y="3416724"/>
                  </a:lnTo>
                  <a:lnTo>
                    <a:pt x="1774041" y="3447682"/>
                  </a:lnTo>
                  <a:lnTo>
                    <a:pt x="1739035" y="3474121"/>
                  </a:lnTo>
                  <a:lnTo>
                    <a:pt x="1700464" y="3495556"/>
                  </a:lnTo>
                  <a:lnTo>
                    <a:pt x="1658811" y="3511506"/>
                  </a:lnTo>
                  <a:lnTo>
                    <a:pt x="1614561" y="3521485"/>
                  </a:lnTo>
                  <a:lnTo>
                    <a:pt x="1568196" y="3525012"/>
                  </a:lnTo>
                  <a:close/>
                </a:path>
              </a:pathLst>
            </a:custGeom>
            <a:solidFill>
              <a:srgbClr val="FFC000">
                <a:alpha val="21998"/>
              </a:srgbClr>
            </a:solidFill>
          </p:spPr>
          <p:txBody>
            <a:bodyPr wrap="square" lIns="0" tIns="0" rIns="0" bIns="0" rtlCol="0"/>
            <a:lstStyle/>
            <a:p/>
          </p:txBody>
        </p:sp>
        <p:sp>
          <p:nvSpPr>
            <p:cNvPr id="5" name="object 5"/>
            <p:cNvSpPr/>
            <p:nvPr/>
          </p:nvSpPr>
          <p:spPr>
            <a:xfrm>
              <a:off x="2167356" y="2414638"/>
              <a:ext cx="1894205" cy="3530600"/>
            </a:xfrm>
            <a:custGeom>
              <a:avLst/>
              <a:gdLst/>
              <a:ahLst/>
              <a:cxnLst/>
              <a:rect l="l" t="t" r="r" b="b"/>
              <a:pathLst>
                <a:path w="1894204" h="3530600">
                  <a:moveTo>
                    <a:pt x="1669300" y="12699"/>
                  </a:moveTo>
                  <a:lnTo>
                    <a:pt x="224701" y="12699"/>
                  </a:lnTo>
                  <a:lnTo>
                    <a:pt x="232257" y="0"/>
                  </a:lnTo>
                  <a:lnTo>
                    <a:pt x="1661744" y="0"/>
                  </a:lnTo>
                  <a:lnTo>
                    <a:pt x="1669300" y="12699"/>
                  </a:lnTo>
                  <a:close/>
                </a:path>
                <a:path w="1894204" h="3530600">
                  <a:moveTo>
                    <a:pt x="228396" y="25399"/>
                  </a:moveTo>
                  <a:lnTo>
                    <a:pt x="188163" y="25399"/>
                  </a:lnTo>
                  <a:lnTo>
                    <a:pt x="195300" y="12699"/>
                  </a:lnTo>
                  <a:lnTo>
                    <a:pt x="235800" y="12699"/>
                  </a:lnTo>
                  <a:lnTo>
                    <a:pt x="228396" y="25399"/>
                  </a:lnTo>
                  <a:close/>
                </a:path>
                <a:path w="1894204" h="3530600">
                  <a:moveTo>
                    <a:pt x="1705838" y="25399"/>
                  </a:moveTo>
                  <a:lnTo>
                    <a:pt x="1665605" y="25399"/>
                  </a:lnTo>
                  <a:lnTo>
                    <a:pt x="1658200" y="12699"/>
                  </a:lnTo>
                  <a:lnTo>
                    <a:pt x="1698701" y="12699"/>
                  </a:lnTo>
                  <a:lnTo>
                    <a:pt x="1705838" y="25399"/>
                  </a:lnTo>
                  <a:close/>
                </a:path>
                <a:path w="1894204" h="3530600">
                  <a:moveTo>
                    <a:pt x="193332" y="38099"/>
                  </a:moveTo>
                  <a:lnTo>
                    <a:pt x="167335" y="38099"/>
                  </a:lnTo>
                  <a:lnTo>
                    <a:pt x="174180" y="25399"/>
                  </a:lnTo>
                  <a:lnTo>
                    <a:pt x="200317" y="25399"/>
                  </a:lnTo>
                  <a:lnTo>
                    <a:pt x="193332" y="38099"/>
                  </a:lnTo>
                  <a:close/>
                </a:path>
                <a:path w="1894204" h="3530600">
                  <a:moveTo>
                    <a:pt x="1726666" y="38099"/>
                  </a:moveTo>
                  <a:lnTo>
                    <a:pt x="1700669" y="38099"/>
                  </a:lnTo>
                  <a:lnTo>
                    <a:pt x="1693684" y="25399"/>
                  </a:lnTo>
                  <a:lnTo>
                    <a:pt x="1719821" y="25399"/>
                  </a:lnTo>
                  <a:lnTo>
                    <a:pt x="1726666" y="38099"/>
                  </a:lnTo>
                  <a:close/>
                </a:path>
                <a:path w="1894204" h="3530600">
                  <a:moveTo>
                    <a:pt x="166839" y="50799"/>
                  </a:moveTo>
                  <a:lnTo>
                    <a:pt x="140957" y="50799"/>
                  </a:lnTo>
                  <a:lnTo>
                    <a:pt x="147383" y="38099"/>
                  </a:lnTo>
                  <a:lnTo>
                    <a:pt x="173456" y="38099"/>
                  </a:lnTo>
                  <a:lnTo>
                    <a:pt x="166839" y="50799"/>
                  </a:lnTo>
                  <a:close/>
                </a:path>
                <a:path w="1894204" h="3530600">
                  <a:moveTo>
                    <a:pt x="1753044" y="50799"/>
                  </a:moveTo>
                  <a:lnTo>
                    <a:pt x="1727161" y="50799"/>
                  </a:lnTo>
                  <a:lnTo>
                    <a:pt x="1720545" y="38099"/>
                  </a:lnTo>
                  <a:lnTo>
                    <a:pt x="1746618" y="38099"/>
                  </a:lnTo>
                  <a:lnTo>
                    <a:pt x="1753044" y="50799"/>
                  </a:lnTo>
                  <a:close/>
                </a:path>
                <a:path w="1894204" h="3530600">
                  <a:moveTo>
                    <a:pt x="147993" y="63499"/>
                  </a:moveTo>
                  <a:lnTo>
                    <a:pt x="128409" y="63499"/>
                  </a:lnTo>
                  <a:lnTo>
                    <a:pt x="134620" y="50799"/>
                  </a:lnTo>
                  <a:lnTo>
                    <a:pt x="154305" y="50799"/>
                  </a:lnTo>
                  <a:lnTo>
                    <a:pt x="147993" y="63499"/>
                  </a:lnTo>
                  <a:close/>
                </a:path>
                <a:path w="1894204" h="3530600">
                  <a:moveTo>
                    <a:pt x="1765592" y="63499"/>
                  </a:moveTo>
                  <a:lnTo>
                    <a:pt x="1746008" y="63499"/>
                  </a:lnTo>
                  <a:lnTo>
                    <a:pt x="1739696" y="50799"/>
                  </a:lnTo>
                  <a:lnTo>
                    <a:pt x="1759381" y="50799"/>
                  </a:lnTo>
                  <a:lnTo>
                    <a:pt x="1765592" y="63499"/>
                  </a:lnTo>
                  <a:close/>
                </a:path>
                <a:path w="1894204" h="3530600">
                  <a:moveTo>
                    <a:pt x="130098" y="76199"/>
                  </a:moveTo>
                  <a:lnTo>
                    <a:pt x="110464" y="76199"/>
                  </a:lnTo>
                  <a:lnTo>
                    <a:pt x="116319" y="63499"/>
                  </a:lnTo>
                  <a:lnTo>
                    <a:pt x="136080" y="63499"/>
                  </a:lnTo>
                  <a:lnTo>
                    <a:pt x="130098" y="76199"/>
                  </a:lnTo>
                  <a:close/>
                </a:path>
                <a:path w="1894204" h="3530600">
                  <a:moveTo>
                    <a:pt x="1783537" y="76199"/>
                  </a:moveTo>
                  <a:lnTo>
                    <a:pt x="1763903" y="76199"/>
                  </a:lnTo>
                  <a:lnTo>
                    <a:pt x="1757921" y="63499"/>
                  </a:lnTo>
                  <a:lnTo>
                    <a:pt x="1777682" y="63499"/>
                  </a:lnTo>
                  <a:lnTo>
                    <a:pt x="1783537" y="76199"/>
                  </a:lnTo>
                  <a:close/>
                </a:path>
                <a:path w="1894204" h="3530600">
                  <a:moveTo>
                    <a:pt x="113207" y="88899"/>
                  </a:moveTo>
                  <a:lnTo>
                    <a:pt x="93611" y="88899"/>
                  </a:lnTo>
                  <a:lnTo>
                    <a:pt x="99098" y="76199"/>
                  </a:lnTo>
                  <a:lnTo>
                    <a:pt x="118833" y="76199"/>
                  </a:lnTo>
                  <a:lnTo>
                    <a:pt x="113207" y="88899"/>
                  </a:lnTo>
                  <a:close/>
                </a:path>
                <a:path w="1894204" h="3530600">
                  <a:moveTo>
                    <a:pt x="1800390" y="88899"/>
                  </a:moveTo>
                  <a:lnTo>
                    <a:pt x="1780794" y="88899"/>
                  </a:lnTo>
                  <a:lnTo>
                    <a:pt x="1775167" y="76199"/>
                  </a:lnTo>
                  <a:lnTo>
                    <a:pt x="1794903" y="76199"/>
                  </a:lnTo>
                  <a:lnTo>
                    <a:pt x="1800390" y="88899"/>
                  </a:lnTo>
                  <a:close/>
                </a:path>
                <a:path w="1894204" h="3530600">
                  <a:moveTo>
                    <a:pt x="102527" y="101599"/>
                  </a:moveTo>
                  <a:lnTo>
                    <a:pt x="83019" y="101599"/>
                  </a:lnTo>
                  <a:lnTo>
                    <a:pt x="88239" y="88899"/>
                  </a:lnTo>
                  <a:lnTo>
                    <a:pt x="107911" y="88899"/>
                  </a:lnTo>
                  <a:lnTo>
                    <a:pt x="102527" y="101599"/>
                  </a:lnTo>
                  <a:close/>
                </a:path>
                <a:path w="1894204" h="3530600">
                  <a:moveTo>
                    <a:pt x="1810981" y="101599"/>
                  </a:moveTo>
                  <a:lnTo>
                    <a:pt x="1791474" y="101599"/>
                  </a:lnTo>
                  <a:lnTo>
                    <a:pt x="1786089" y="88899"/>
                  </a:lnTo>
                  <a:lnTo>
                    <a:pt x="1805762" y="88899"/>
                  </a:lnTo>
                  <a:lnTo>
                    <a:pt x="1810981" y="101599"/>
                  </a:lnTo>
                  <a:close/>
                </a:path>
                <a:path w="1894204" h="3530600">
                  <a:moveTo>
                    <a:pt x="87464" y="114299"/>
                  </a:moveTo>
                  <a:lnTo>
                    <a:pt x="72961" y="114299"/>
                  </a:lnTo>
                  <a:lnTo>
                    <a:pt x="77914" y="101599"/>
                  </a:lnTo>
                  <a:lnTo>
                    <a:pt x="92468" y="101599"/>
                  </a:lnTo>
                  <a:lnTo>
                    <a:pt x="87464" y="114299"/>
                  </a:lnTo>
                  <a:close/>
                </a:path>
                <a:path w="1894204" h="3530600">
                  <a:moveTo>
                    <a:pt x="1821040" y="114299"/>
                  </a:moveTo>
                  <a:lnTo>
                    <a:pt x="1806536" y="114299"/>
                  </a:lnTo>
                  <a:lnTo>
                    <a:pt x="1801533" y="101599"/>
                  </a:lnTo>
                  <a:lnTo>
                    <a:pt x="1816087" y="101599"/>
                  </a:lnTo>
                  <a:lnTo>
                    <a:pt x="1821040" y="114299"/>
                  </a:lnTo>
                  <a:close/>
                </a:path>
                <a:path w="1894204" h="3530600">
                  <a:moveTo>
                    <a:pt x="78079" y="126999"/>
                  </a:moveTo>
                  <a:lnTo>
                    <a:pt x="63461" y="126999"/>
                  </a:lnTo>
                  <a:lnTo>
                    <a:pt x="68135" y="114299"/>
                  </a:lnTo>
                  <a:lnTo>
                    <a:pt x="82804" y="114299"/>
                  </a:lnTo>
                  <a:lnTo>
                    <a:pt x="78079" y="126999"/>
                  </a:lnTo>
                  <a:close/>
                </a:path>
                <a:path w="1894204" h="3530600">
                  <a:moveTo>
                    <a:pt x="1830539" y="126999"/>
                  </a:moveTo>
                  <a:lnTo>
                    <a:pt x="1815922" y="126999"/>
                  </a:lnTo>
                  <a:lnTo>
                    <a:pt x="1811197" y="114299"/>
                  </a:lnTo>
                  <a:lnTo>
                    <a:pt x="1825866" y="114299"/>
                  </a:lnTo>
                  <a:lnTo>
                    <a:pt x="1830539" y="126999"/>
                  </a:lnTo>
                  <a:close/>
                </a:path>
                <a:path w="1894204" h="3530600">
                  <a:moveTo>
                    <a:pt x="69240" y="139699"/>
                  </a:moveTo>
                  <a:lnTo>
                    <a:pt x="54546" y="139699"/>
                  </a:lnTo>
                  <a:lnTo>
                    <a:pt x="58928" y="126999"/>
                  </a:lnTo>
                  <a:lnTo>
                    <a:pt x="73672" y="126999"/>
                  </a:lnTo>
                  <a:lnTo>
                    <a:pt x="69240" y="139699"/>
                  </a:lnTo>
                  <a:close/>
                </a:path>
                <a:path w="1894204" h="3530600">
                  <a:moveTo>
                    <a:pt x="1839455" y="139699"/>
                  </a:moveTo>
                  <a:lnTo>
                    <a:pt x="1824761" y="139699"/>
                  </a:lnTo>
                  <a:lnTo>
                    <a:pt x="1820329" y="126999"/>
                  </a:lnTo>
                  <a:lnTo>
                    <a:pt x="1835073" y="126999"/>
                  </a:lnTo>
                  <a:lnTo>
                    <a:pt x="1839455" y="139699"/>
                  </a:lnTo>
                  <a:close/>
                </a:path>
                <a:path w="1894204" h="3530600">
                  <a:moveTo>
                    <a:pt x="60960" y="152399"/>
                  </a:moveTo>
                  <a:lnTo>
                    <a:pt x="46215" y="152399"/>
                  </a:lnTo>
                  <a:lnTo>
                    <a:pt x="50304" y="139699"/>
                  </a:lnTo>
                  <a:lnTo>
                    <a:pt x="65112" y="139699"/>
                  </a:lnTo>
                  <a:lnTo>
                    <a:pt x="60960" y="152399"/>
                  </a:lnTo>
                  <a:close/>
                </a:path>
                <a:path w="1894204" h="3530600">
                  <a:moveTo>
                    <a:pt x="1847786" y="152399"/>
                  </a:moveTo>
                  <a:lnTo>
                    <a:pt x="1833041" y="152399"/>
                  </a:lnTo>
                  <a:lnTo>
                    <a:pt x="1828888" y="139699"/>
                  </a:lnTo>
                  <a:lnTo>
                    <a:pt x="1843697" y="139699"/>
                  </a:lnTo>
                  <a:lnTo>
                    <a:pt x="1847786" y="152399"/>
                  </a:lnTo>
                  <a:close/>
                </a:path>
                <a:path w="1894204" h="3530600">
                  <a:moveTo>
                    <a:pt x="53263" y="165099"/>
                  </a:moveTo>
                  <a:lnTo>
                    <a:pt x="38519" y="165099"/>
                  </a:lnTo>
                  <a:lnTo>
                    <a:pt x="42291" y="152399"/>
                  </a:lnTo>
                  <a:lnTo>
                    <a:pt x="57111" y="152399"/>
                  </a:lnTo>
                  <a:lnTo>
                    <a:pt x="53263" y="165099"/>
                  </a:lnTo>
                  <a:close/>
                </a:path>
                <a:path w="1894204" h="3530600">
                  <a:moveTo>
                    <a:pt x="1855482" y="165099"/>
                  </a:moveTo>
                  <a:lnTo>
                    <a:pt x="1840738" y="165099"/>
                  </a:lnTo>
                  <a:lnTo>
                    <a:pt x="1836889" y="152399"/>
                  </a:lnTo>
                  <a:lnTo>
                    <a:pt x="1851710" y="152399"/>
                  </a:lnTo>
                  <a:lnTo>
                    <a:pt x="1855482" y="165099"/>
                  </a:lnTo>
                  <a:close/>
                </a:path>
                <a:path w="1894204" h="3530600">
                  <a:moveTo>
                    <a:pt x="46177" y="177799"/>
                  </a:moveTo>
                  <a:lnTo>
                    <a:pt x="31445" y="177799"/>
                  </a:lnTo>
                  <a:lnTo>
                    <a:pt x="34899" y="165099"/>
                  </a:lnTo>
                  <a:lnTo>
                    <a:pt x="49707" y="165099"/>
                  </a:lnTo>
                  <a:lnTo>
                    <a:pt x="46177" y="177799"/>
                  </a:lnTo>
                  <a:close/>
                </a:path>
                <a:path w="1894204" h="3530600">
                  <a:moveTo>
                    <a:pt x="1862556" y="177799"/>
                  </a:moveTo>
                  <a:lnTo>
                    <a:pt x="1847824" y="177799"/>
                  </a:lnTo>
                  <a:lnTo>
                    <a:pt x="1844294" y="165099"/>
                  </a:lnTo>
                  <a:lnTo>
                    <a:pt x="1859102" y="165099"/>
                  </a:lnTo>
                  <a:lnTo>
                    <a:pt x="1862556" y="177799"/>
                  </a:lnTo>
                  <a:close/>
                </a:path>
                <a:path w="1894204" h="3530600">
                  <a:moveTo>
                    <a:pt x="39700" y="190499"/>
                  </a:moveTo>
                  <a:lnTo>
                    <a:pt x="25044" y="190499"/>
                  </a:lnTo>
                  <a:lnTo>
                    <a:pt x="28168" y="177799"/>
                  </a:lnTo>
                  <a:lnTo>
                    <a:pt x="42926" y="177799"/>
                  </a:lnTo>
                  <a:lnTo>
                    <a:pt x="39700" y="190499"/>
                  </a:lnTo>
                  <a:close/>
                </a:path>
                <a:path w="1894204" h="3530600">
                  <a:moveTo>
                    <a:pt x="1868957" y="190499"/>
                  </a:moveTo>
                  <a:lnTo>
                    <a:pt x="1854301" y="190499"/>
                  </a:lnTo>
                  <a:lnTo>
                    <a:pt x="1851075" y="177799"/>
                  </a:lnTo>
                  <a:lnTo>
                    <a:pt x="1865833" y="177799"/>
                  </a:lnTo>
                  <a:lnTo>
                    <a:pt x="1868957" y="190499"/>
                  </a:lnTo>
                  <a:close/>
                </a:path>
                <a:path w="1894204" h="3530600">
                  <a:moveTo>
                    <a:pt x="28714" y="215899"/>
                  </a:moveTo>
                  <a:lnTo>
                    <a:pt x="16713" y="215899"/>
                  </a:lnTo>
                  <a:lnTo>
                    <a:pt x="19316" y="203199"/>
                  </a:lnTo>
                  <a:lnTo>
                    <a:pt x="22098" y="190499"/>
                  </a:lnTo>
                  <a:lnTo>
                    <a:pt x="36766" y="190499"/>
                  </a:lnTo>
                  <a:lnTo>
                    <a:pt x="33883" y="203199"/>
                  </a:lnTo>
                  <a:lnTo>
                    <a:pt x="31267" y="203199"/>
                  </a:lnTo>
                  <a:lnTo>
                    <a:pt x="28714" y="215899"/>
                  </a:lnTo>
                  <a:close/>
                </a:path>
                <a:path w="1894204" h="3530600">
                  <a:moveTo>
                    <a:pt x="1877288" y="215899"/>
                  </a:moveTo>
                  <a:lnTo>
                    <a:pt x="1865287" y="215899"/>
                  </a:lnTo>
                  <a:lnTo>
                    <a:pt x="1862734" y="203199"/>
                  </a:lnTo>
                  <a:lnTo>
                    <a:pt x="1860118" y="203199"/>
                  </a:lnTo>
                  <a:lnTo>
                    <a:pt x="1857235" y="190499"/>
                  </a:lnTo>
                  <a:lnTo>
                    <a:pt x="1871903" y="190499"/>
                  </a:lnTo>
                  <a:lnTo>
                    <a:pt x="1874685" y="203199"/>
                  </a:lnTo>
                  <a:lnTo>
                    <a:pt x="1877288" y="215899"/>
                  </a:lnTo>
                  <a:close/>
                </a:path>
                <a:path w="1894204" h="3530600">
                  <a:moveTo>
                    <a:pt x="24231" y="228599"/>
                  </a:moveTo>
                  <a:lnTo>
                    <a:pt x="12039" y="228599"/>
                  </a:lnTo>
                  <a:lnTo>
                    <a:pt x="14287" y="215899"/>
                  </a:lnTo>
                  <a:lnTo>
                    <a:pt x="26428" y="215899"/>
                  </a:lnTo>
                  <a:lnTo>
                    <a:pt x="24231" y="228599"/>
                  </a:lnTo>
                  <a:close/>
                </a:path>
                <a:path w="1894204" h="3530600">
                  <a:moveTo>
                    <a:pt x="26390" y="228599"/>
                  </a:moveTo>
                  <a:lnTo>
                    <a:pt x="26428" y="215899"/>
                  </a:lnTo>
                  <a:lnTo>
                    <a:pt x="28765" y="215899"/>
                  </a:lnTo>
                  <a:lnTo>
                    <a:pt x="26390" y="228599"/>
                  </a:lnTo>
                  <a:close/>
                </a:path>
                <a:path w="1894204" h="3530600">
                  <a:moveTo>
                    <a:pt x="1867611" y="228599"/>
                  </a:moveTo>
                  <a:lnTo>
                    <a:pt x="1865236" y="215899"/>
                  </a:lnTo>
                  <a:lnTo>
                    <a:pt x="1867573" y="215899"/>
                  </a:lnTo>
                  <a:lnTo>
                    <a:pt x="1867611" y="228599"/>
                  </a:lnTo>
                  <a:close/>
                </a:path>
                <a:path w="1894204" h="3530600">
                  <a:moveTo>
                    <a:pt x="1881962" y="228599"/>
                  </a:moveTo>
                  <a:lnTo>
                    <a:pt x="1869770" y="228599"/>
                  </a:lnTo>
                  <a:lnTo>
                    <a:pt x="1867573" y="215899"/>
                  </a:lnTo>
                  <a:lnTo>
                    <a:pt x="1879714" y="215899"/>
                  </a:lnTo>
                  <a:lnTo>
                    <a:pt x="1881962" y="228599"/>
                  </a:lnTo>
                  <a:close/>
                </a:path>
                <a:path w="1894204" h="3530600">
                  <a:moveTo>
                    <a:pt x="18821" y="253999"/>
                  </a:moveTo>
                  <a:lnTo>
                    <a:pt x="6400" y="253999"/>
                  </a:lnTo>
                  <a:lnTo>
                    <a:pt x="8089" y="241299"/>
                  </a:lnTo>
                  <a:lnTo>
                    <a:pt x="9969" y="228599"/>
                  </a:lnTo>
                  <a:lnTo>
                    <a:pt x="24269" y="228599"/>
                  </a:lnTo>
                  <a:lnTo>
                    <a:pt x="22250" y="241299"/>
                  </a:lnTo>
                  <a:lnTo>
                    <a:pt x="20485" y="241299"/>
                  </a:lnTo>
                  <a:lnTo>
                    <a:pt x="18821" y="253999"/>
                  </a:lnTo>
                  <a:close/>
                </a:path>
                <a:path w="1894204" h="3530600">
                  <a:moveTo>
                    <a:pt x="1887601" y="253999"/>
                  </a:moveTo>
                  <a:lnTo>
                    <a:pt x="1875180" y="253999"/>
                  </a:lnTo>
                  <a:lnTo>
                    <a:pt x="1873516" y="241299"/>
                  </a:lnTo>
                  <a:lnTo>
                    <a:pt x="1871751" y="241299"/>
                  </a:lnTo>
                  <a:lnTo>
                    <a:pt x="1869732" y="228599"/>
                  </a:lnTo>
                  <a:lnTo>
                    <a:pt x="1884032" y="228599"/>
                  </a:lnTo>
                  <a:lnTo>
                    <a:pt x="1885911" y="241299"/>
                  </a:lnTo>
                  <a:lnTo>
                    <a:pt x="1887601" y="253999"/>
                  </a:lnTo>
                  <a:close/>
                </a:path>
                <a:path w="1894204" h="3530600">
                  <a:moveTo>
                    <a:pt x="16129" y="266699"/>
                  </a:moveTo>
                  <a:lnTo>
                    <a:pt x="3581" y="266699"/>
                  </a:lnTo>
                  <a:lnTo>
                    <a:pt x="4889" y="253999"/>
                  </a:lnTo>
                  <a:lnTo>
                    <a:pt x="17411" y="253999"/>
                  </a:lnTo>
                  <a:lnTo>
                    <a:pt x="16129" y="266699"/>
                  </a:lnTo>
                  <a:close/>
                </a:path>
                <a:path w="1894204" h="3530600">
                  <a:moveTo>
                    <a:pt x="1890420" y="266699"/>
                  </a:moveTo>
                  <a:lnTo>
                    <a:pt x="1877872" y="266699"/>
                  </a:lnTo>
                  <a:lnTo>
                    <a:pt x="1876590" y="253999"/>
                  </a:lnTo>
                  <a:lnTo>
                    <a:pt x="1889112" y="253999"/>
                  </a:lnTo>
                  <a:lnTo>
                    <a:pt x="1890420" y="266699"/>
                  </a:lnTo>
                  <a:close/>
                </a:path>
                <a:path w="1894204" h="3530600">
                  <a:moveTo>
                    <a:pt x="13487" y="292099"/>
                  </a:moveTo>
                  <a:lnTo>
                    <a:pt x="825" y="292099"/>
                  </a:lnTo>
                  <a:lnTo>
                    <a:pt x="1549" y="279399"/>
                  </a:lnTo>
                  <a:lnTo>
                    <a:pt x="2463" y="266699"/>
                  </a:lnTo>
                  <a:lnTo>
                    <a:pt x="16154" y="266699"/>
                  </a:lnTo>
                  <a:lnTo>
                    <a:pt x="15062" y="279399"/>
                  </a:lnTo>
                  <a:lnTo>
                    <a:pt x="14198" y="279399"/>
                  </a:lnTo>
                  <a:lnTo>
                    <a:pt x="13487" y="292099"/>
                  </a:lnTo>
                  <a:close/>
                </a:path>
                <a:path w="1894204" h="3530600">
                  <a:moveTo>
                    <a:pt x="1893176" y="292099"/>
                  </a:moveTo>
                  <a:lnTo>
                    <a:pt x="1880514" y="292099"/>
                  </a:lnTo>
                  <a:lnTo>
                    <a:pt x="1879803" y="279399"/>
                  </a:lnTo>
                  <a:lnTo>
                    <a:pt x="1878939" y="279399"/>
                  </a:lnTo>
                  <a:lnTo>
                    <a:pt x="1877847" y="266699"/>
                  </a:lnTo>
                  <a:lnTo>
                    <a:pt x="1891538" y="266699"/>
                  </a:lnTo>
                  <a:lnTo>
                    <a:pt x="1892452" y="279399"/>
                  </a:lnTo>
                  <a:lnTo>
                    <a:pt x="1893176" y="292099"/>
                  </a:lnTo>
                  <a:close/>
                </a:path>
                <a:path w="1894204" h="3530600">
                  <a:moveTo>
                    <a:pt x="12700" y="3225800"/>
                  </a:moveTo>
                  <a:lnTo>
                    <a:pt x="0" y="3225800"/>
                  </a:lnTo>
                  <a:lnTo>
                    <a:pt x="0" y="304799"/>
                  </a:lnTo>
                  <a:lnTo>
                    <a:pt x="317" y="292099"/>
                  </a:lnTo>
                  <a:lnTo>
                    <a:pt x="13004" y="292099"/>
                  </a:lnTo>
                  <a:lnTo>
                    <a:pt x="12700" y="304799"/>
                  </a:lnTo>
                  <a:lnTo>
                    <a:pt x="12700" y="3225800"/>
                  </a:lnTo>
                  <a:close/>
                </a:path>
                <a:path w="1894204" h="3530600">
                  <a:moveTo>
                    <a:pt x="1894001" y="3225800"/>
                  </a:moveTo>
                  <a:lnTo>
                    <a:pt x="1881301" y="3225800"/>
                  </a:lnTo>
                  <a:lnTo>
                    <a:pt x="1881301" y="304799"/>
                  </a:lnTo>
                  <a:lnTo>
                    <a:pt x="1880996" y="292099"/>
                  </a:lnTo>
                  <a:lnTo>
                    <a:pt x="1893684" y="292099"/>
                  </a:lnTo>
                  <a:lnTo>
                    <a:pt x="1894001" y="304799"/>
                  </a:lnTo>
                  <a:lnTo>
                    <a:pt x="1894001" y="3225800"/>
                  </a:lnTo>
                  <a:close/>
                </a:path>
                <a:path w="1894204" h="3530600">
                  <a:moveTo>
                    <a:pt x="13004" y="3225800"/>
                  </a:moveTo>
                  <a:lnTo>
                    <a:pt x="12700" y="3225800"/>
                  </a:lnTo>
                  <a:lnTo>
                    <a:pt x="12700" y="3213100"/>
                  </a:lnTo>
                  <a:lnTo>
                    <a:pt x="13004" y="3225800"/>
                  </a:lnTo>
                  <a:close/>
                </a:path>
                <a:path w="1894204" h="3530600">
                  <a:moveTo>
                    <a:pt x="1881301" y="3225800"/>
                  </a:moveTo>
                  <a:lnTo>
                    <a:pt x="1880996" y="3225800"/>
                  </a:lnTo>
                  <a:lnTo>
                    <a:pt x="1881301" y="3213100"/>
                  </a:lnTo>
                  <a:lnTo>
                    <a:pt x="1881301" y="3225800"/>
                  </a:lnTo>
                  <a:close/>
                </a:path>
                <a:path w="1894204" h="3530600">
                  <a:moveTo>
                    <a:pt x="13500" y="3238500"/>
                  </a:moveTo>
                  <a:lnTo>
                    <a:pt x="825" y="3238500"/>
                  </a:lnTo>
                  <a:lnTo>
                    <a:pt x="317" y="3225800"/>
                  </a:lnTo>
                  <a:lnTo>
                    <a:pt x="12992" y="3225800"/>
                  </a:lnTo>
                  <a:lnTo>
                    <a:pt x="13500" y="3238500"/>
                  </a:lnTo>
                  <a:close/>
                </a:path>
                <a:path w="1894204" h="3530600">
                  <a:moveTo>
                    <a:pt x="1893176" y="3238500"/>
                  </a:moveTo>
                  <a:lnTo>
                    <a:pt x="1880501" y="3238500"/>
                  </a:lnTo>
                  <a:lnTo>
                    <a:pt x="1881009" y="3225800"/>
                  </a:lnTo>
                  <a:lnTo>
                    <a:pt x="1893684" y="3225800"/>
                  </a:lnTo>
                  <a:lnTo>
                    <a:pt x="1893176" y="3238500"/>
                  </a:lnTo>
                  <a:close/>
                </a:path>
                <a:path w="1894204" h="3530600">
                  <a:moveTo>
                    <a:pt x="16154" y="3263900"/>
                  </a:moveTo>
                  <a:lnTo>
                    <a:pt x="3581" y="3263900"/>
                  </a:lnTo>
                  <a:lnTo>
                    <a:pt x="2463" y="3251200"/>
                  </a:lnTo>
                  <a:lnTo>
                    <a:pt x="1549" y="3238500"/>
                  </a:lnTo>
                  <a:lnTo>
                    <a:pt x="14173" y="3238500"/>
                  </a:lnTo>
                  <a:lnTo>
                    <a:pt x="15074" y="3251200"/>
                  </a:lnTo>
                  <a:lnTo>
                    <a:pt x="16154" y="3263900"/>
                  </a:lnTo>
                  <a:close/>
                </a:path>
                <a:path w="1894204" h="3530600">
                  <a:moveTo>
                    <a:pt x="1890420" y="3263900"/>
                  </a:moveTo>
                  <a:lnTo>
                    <a:pt x="1877847" y="3263900"/>
                  </a:lnTo>
                  <a:lnTo>
                    <a:pt x="1878939" y="3251200"/>
                  </a:lnTo>
                  <a:lnTo>
                    <a:pt x="1879828" y="3238500"/>
                  </a:lnTo>
                  <a:lnTo>
                    <a:pt x="1892452" y="3238500"/>
                  </a:lnTo>
                  <a:lnTo>
                    <a:pt x="1891538" y="3251200"/>
                  </a:lnTo>
                  <a:lnTo>
                    <a:pt x="1890420" y="3263900"/>
                  </a:lnTo>
                  <a:close/>
                </a:path>
                <a:path w="1894204" h="3530600">
                  <a:moveTo>
                    <a:pt x="22288" y="3289300"/>
                  </a:moveTo>
                  <a:lnTo>
                    <a:pt x="8089" y="3289300"/>
                  </a:lnTo>
                  <a:lnTo>
                    <a:pt x="6400" y="3276600"/>
                  </a:lnTo>
                  <a:lnTo>
                    <a:pt x="4889" y="3263900"/>
                  </a:lnTo>
                  <a:lnTo>
                    <a:pt x="17386" y="3263900"/>
                  </a:lnTo>
                  <a:lnTo>
                    <a:pt x="18859" y="3276600"/>
                  </a:lnTo>
                  <a:lnTo>
                    <a:pt x="20447" y="3276600"/>
                  </a:lnTo>
                  <a:lnTo>
                    <a:pt x="22288" y="3289300"/>
                  </a:lnTo>
                  <a:close/>
                </a:path>
                <a:path w="1894204" h="3530600">
                  <a:moveTo>
                    <a:pt x="1885911" y="3289300"/>
                  </a:moveTo>
                  <a:lnTo>
                    <a:pt x="1871713" y="3289300"/>
                  </a:lnTo>
                  <a:lnTo>
                    <a:pt x="1873554" y="3276600"/>
                  </a:lnTo>
                  <a:lnTo>
                    <a:pt x="1875142" y="3276600"/>
                  </a:lnTo>
                  <a:lnTo>
                    <a:pt x="1876615" y="3263900"/>
                  </a:lnTo>
                  <a:lnTo>
                    <a:pt x="1889112" y="3263900"/>
                  </a:lnTo>
                  <a:lnTo>
                    <a:pt x="1887601" y="3276600"/>
                  </a:lnTo>
                  <a:lnTo>
                    <a:pt x="1885911" y="3289300"/>
                  </a:lnTo>
                  <a:close/>
                </a:path>
                <a:path w="1894204" h="3530600">
                  <a:moveTo>
                    <a:pt x="24269" y="3302000"/>
                  </a:moveTo>
                  <a:lnTo>
                    <a:pt x="12039" y="3302000"/>
                  </a:lnTo>
                  <a:lnTo>
                    <a:pt x="9969" y="3289300"/>
                  </a:lnTo>
                  <a:lnTo>
                    <a:pt x="22250" y="3289300"/>
                  </a:lnTo>
                  <a:lnTo>
                    <a:pt x="24269" y="3302000"/>
                  </a:lnTo>
                  <a:close/>
                </a:path>
                <a:path w="1894204" h="3530600">
                  <a:moveTo>
                    <a:pt x="26428" y="3302000"/>
                  </a:moveTo>
                  <a:lnTo>
                    <a:pt x="24269" y="3302000"/>
                  </a:lnTo>
                  <a:lnTo>
                    <a:pt x="24231" y="3289300"/>
                  </a:lnTo>
                  <a:lnTo>
                    <a:pt x="26428" y="3302000"/>
                  </a:lnTo>
                  <a:close/>
                </a:path>
                <a:path w="1894204" h="3530600">
                  <a:moveTo>
                    <a:pt x="1869732" y="3302000"/>
                  </a:moveTo>
                  <a:lnTo>
                    <a:pt x="1867573" y="3302000"/>
                  </a:lnTo>
                  <a:lnTo>
                    <a:pt x="1869770" y="3289300"/>
                  </a:lnTo>
                  <a:lnTo>
                    <a:pt x="1869732" y="3302000"/>
                  </a:lnTo>
                  <a:close/>
                </a:path>
                <a:path w="1894204" h="3530600">
                  <a:moveTo>
                    <a:pt x="1881962" y="3302000"/>
                  </a:moveTo>
                  <a:lnTo>
                    <a:pt x="1869732" y="3302000"/>
                  </a:lnTo>
                  <a:lnTo>
                    <a:pt x="1871751" y="3289300"/>
                  </a:lnTo>
                  <a:lnTo>
                    <a:pt x="1884032" y="3289300"/>
                  </a:lnTo>
                  <a:lnTo>
                    <a:pt x="1881962" y="3302000"/>
                  </a:lnTo>
                  <a:close/>
                </a:path>
                <a:path w="1894204" h="3530600">
                  <a:moveTo>
                    <a:pt x="33934" y="3327400"/>
                  </a:moveTo>
                  <a:lnTo>
                    <a:pt x="19316" y="3327400"/>
                  </a:lnTo>
                  <a:lnTo>
                    <a:pt x="16713" y="3314700"/>
                  </a:lnTo>
                  <a:lnTo>
                    <a:pt x="14287" y="3302000"/>
                  </a:lnTo>
                  <a:lnTo>
                    <a:pt x="26390" y="3302000"/>
                  </a:lnTo>
                  <a:lnTo>
                    <a:pt x="28765" y="3314700"/>
                  </a:lnTo>
                  <a:lnTo>
                    <a:pt x="31216" y="3314700"/>
                  </a:lnTo>
                  <a:lnTo>
                    <a:pt x="33934" y="3327400"/>
                  </a:lnTo>
                  <a:close/>
                </a:path>
                <a:path w="1894204" h="3530600">
                  <a:moveTo>
                    <a:pt x="1874685" y="3327400"/>
                  </a:moveTo>
                  <a:lnTo>
                    <a:pt x="1860067" y="3327400"/>
                  </a:lnTo>
                  <a:lnTo>
                    <a:pt x="1862785" y="3314700"/>
                  </a:lnTo>
                  <a:lnTo>
                    <a:pt x="1865236" y="3314700"/>
                  </a:lnTo>
                  <a:lnTo>
                    <a:pt x="1867611" y="3302000"/>
                  </a:lnTo>
                  <a:lnTo>
                    <a:pt x="1879714" y="3302000"/>
                  </a:lnTo>
                  <a:lnTo>
                    <a:pt x="1877288" y="3314700"/>
                  </a:lnTo>
                  <a:lnTo>
                    <a:pt x="1874685" y="3327400"/>
                  </a:lnTo>
                  <a:close/>
                </a:path>
                <a:path w="1894204" h="3530600">
                  <a:moveTo>
                    <a:pt x="39763" y="3340100"/>
                  </a:moveTo>
                  <a:lnTo>
                    <a:pt x="25044" y="3340100"/>
                  </a:lnTo>
                  <a:lnTo>
                    <a:pt x="22098" y="3327400"/>
                  </a:lnTo>
                  <a:lnTo>
                    <a:pt x="36715" y="3327400"/>
                  </a:lnTo>
                  <a:lnTo>
                    <a:pt x="39763" y="3340100"/>
                  </a:lnTo>
                  <a:close/>
                </a:path>
                <a:path w="1894204" h="3530600">
                  <a:moveTo>
                    <a:pt x="1868957" y="3340100"/>
                  </a:moveTo>
                  <a:lnTo>
                    <a:pt x="1854238" y="3340100"/>
                  </a:lnTo>
                  <a:lnTo>
                    <a:pt x="1857286" y="3327400"/>
                  </a:lnTo>
                  <a:lnTo>
                    <a:pt x="1871903" y="3327400"/>
                  </a:lnTo>
                  <a:lnTo>
                    <a:pt x="1868957" y="3340100"/>
                  </a:lnTo>
                  <a:close/>
                </a:path>
                <a:path w="1894204" h="3530600">
                  <a:moveTo>
                    <a:pt x="46240" y="3352800"/>
                  </a:moveTo>
                  <a:lnTo>
                    <a:pt x="31445" y="3352800"/>
                  </a:lnTo>
                  <a:lnTo>
                    <a:pt x="28168" y="3340100"/>
                  </a:lnTo>
                  <a:lnTo>
                    <a:pt x="42862" y="3340100"/>
                  </a:lnTo>
                  <a:lnTo>
                    <a:pt x="46240" y="3352800"/>
                  </a:lnTo>
                  <a:close/>
                </a:path>
                <a:path w="1894204" h="3530600">
                  <a:moveTo>
                    <a:pt x="1862556" y="3352800"/>
                  </a:moveTo>
                  <a:lnTo>
                    <a:pt x="1847761" y="3352800"/>
                  </a:lnTo>
                  <a:lnTo>
                    <a:pt x="1851139" y="3340100"/>
                  </a:lnTo>
                  <a:lnTo>
                    <a:pt x="1865833" y="3340100"/>
                  </a:lnTo>
                  <a:lnTo>
                    <a:pt x="1862556" y="3352800"/>
                  </a:lnTo>
                  <a:close/>
                </a:path>
                <a:path w="1894204" h="3530600">
                  <a:moveTo>
                    <a:pt x="53340" y="3365500"/>
                  </a:moveTo>
                  <a:lnTo>
                    <a:pt x="38519" y="3365500"/>
                  </a:lnTo>
                  <a:lnTo>
                    <a:pt x="34899" y="3352800"/>
                  </a:lnTo>
                  <a:lnTo>
                    <a:pt x="49644" y="3352800"/>
                  </a:lnTo>
                  <a:lnTo>
                    <a:pt x="53340" y="3365500"/>
                  </a:lnTo>
                  <a:close/>
                </a:path>
                <a:path w="1894204" h="3530600">
                  <a:moveTo>
                    <a:pt x="1855482" y="3365500"/>
                  </a:moveTo>
                  <a:lnTo>
                    <a:pt x="1840661" y="3365500"/>
                  </a:lnTo>
                  <a:lnTo>
                    <a:pt x="1844357" y="3352800"/>
                  </a:lnTo>
                  <a:lnTo>
                    <a:pt x="1859102" y="3352800"/>
                  </a:lnTo>
                  <a:lnTo>
                    <a:pt x="1855482" y="3365500"/>
                  </a:lnTo>
                  <a:close/>
                </a:path>
                <a:path w="1894204" h="3530600">
                  <a:moveTo>
                    <a:pt x="61036" y="3378200"/>
                  </a:moveTo>
                  <a:lnTo>
                    <a:pt x="46215" y="3378200"/>
                  </a:lnTo>
                  <a:lnTo>
                    <a:pt x="42291" y="3365500"/>
                  </a:lnTo>
                  <a:lnTo>
                    <a:pt x="57035" y="3365500"/>
                  </a:lnTo>
                  <a:lnTo>
                    <a:pt x="61036" y="3378200"/>
                  </a:lnTo>
                  <a:close/>
                </a:path>
                <a:path w="1894204" h="3530600">
                  <a:moveTo>
                    <a:pt x="1847786" y="3378200"/>
                  </a:moveTo>
                  <a:lnTo>
                    <a:pt x="1832965" y="3378200"/>
                  </a:lnTo>
                  <a:lnTo>
                    <a:pt x="1836966" y="3365500"/>
                  </a:lnTo>
                  <a:lnTo>
                    <a:pt x="1851710" y="3365500"/>
                  </a:lnTo>
                  <a:lnTo>
                    <a:pt x="1847786" y="3378200"/>
                  </a:lnTo>
                  <a:close/>
                </a:path>
                <a:path w="1894204" h="3530600">
                  <a:moveTo>
                    <a:pt x="69316" y="3390900"/>
                  </a:moveTo>
                  <a:lnTo>
                    <a:pt x="54546" y="3390900"/>
                  </a:lnTo>
                  <a:lnTo>
                    <a:pt x="50304" y="3378200"/>
                  </a:lnTo>
                  <a:lnTo>
                    <a:pt x="65024" y="3378200"/>
                  </a:lnTo>
                  <a:lnTo>
                    <a:pt x="69316" y="3390900"/>
                  </a:lnTo>
                  <a:close/>
                </a:path>
                <a:path w="1894204" h="3530600">
                  <a:moveTo>
                    <a:pt x="1839455" y="3390900"/>
                  </a:moveTo>
                  <a:lnTo>
                    <a:pt x="1824672" y="3390900"/>
                  </a:lnTo>
                  <a:lnTo>
                    <a:pt x="1828977" y="3378200"/>
                  </a:lnTo>
                  <a:lnTo>
                    <a:pt x="1843697" y="3378200"/>
                  </a:lnTo>
                  <a:lnTo>
                    <a:pt x="1839455" y="3390900"/>
                  </a:lnTo>
                  <a:close/>
                </a:path>
                <a:path w="1894204" h="3530600">
                  <a:moveTo>
                    <a:pt x="78168" y="3403600"/>
                  </a:moveTo>
                  <a:lnTo>
                    <a:pt x="63461" y="3403600"/>
                  </a:lnTo>
                  <a:lnTo>
                    <a:pt x="58928" y="3390900"/>
                  </a:lnTo>
                  <a:lnTo>
                    <a:pt x="73583" y="3390900"/>
                  </a:lnTo>
                  <a:lnTo>
                    <a:pt x="78168" y="3403600"/>
                  </a:lnTo>
                  <a:close/>
                </a:path>
                <a:path w="1894204" h="3530600">
                  <a:moveTo>
                    <a:pt x="1830539" y="3403600"/>
                  </a:moveTo>
                  <a:lnTo>
                    <a:pt x="1815833" y="3403600"/>
                  </a:lnTo>
                  <a:lnTo>
                    <a:pt x="1820418" y="3390900"/>
                  </a:lnTo>
                  <a:lnTo>
                    <a:pt x="1835073" y="3390900"/>
                  </a:lnTo>
                  <a:lnTo>
                    <a:pt x="1830539" y="3403600"/>
                  </a:lnTo>
                  <a:close/>
                </a:path>
                <a:path w="1894204" h="3530600">
                  <a:moveTo>
                    <a:pt x="87566" y="3416300"/>
                  </a:moveTo>
                  <a:lnTo>
                    <a:pt x="72961" y="3416300"/>
                  </a:lnTo>
                  <a:lnTo>
                    <a:pt x="68135" y="3403600"/>
                  </a:lnTo>
                  <a:lnTo>
                    <a:pt x="82702" y="3403600"/>
                  </a:lnTo>
                  <a:lnTo>
                    <a:pt x="87566" y="3416300"/>
                  </a:lnTo>
                  <a:close/>
                </a:path>
                <a:path w="1894204" h="3530600">
                  <a:moveTo>
                    <a:pt x="1821040" y="3416300"/>
                  </a:moveTo>
                  <a:lnTo>
                    <a:pt x="1806435" y="3416300"/>
                  </a:lnTo>
                  <a:lnTo>
                    <a:pt x="1811299" y="3403600"/>
                  </a:lnTo>
                  <a:lnTo>
                    <a:pt x="1825866" y="3403600"/>
                  </a:lnTo>
                  <a:lnTo>
                    <a:pt x="1821040" y="3416300"/>
                  </a:lnTo>
                  <a:close/>
                </a:path>
                <a:path w="1894204" h="3530600">
                  <a:moveTo>
                    <a:pt x="97485" y="3429000"/>
                  </a:moveTo>
                  <a:lnTo>
                    <a:pt x="83019" y="3429000"/>
                  </a:lnTo>
                  <a:lnTo>
                    <a:pt x="77914" y="3416300"/>
                  </a:lnTo>
                  <a:lnTo>
                    <a:pt x="92367" y="3416300"/>
                  </a:lnTo>
                  <a:lnTo>
                    <a:pt x="97485" y="3429000"/>
                  </a:lnTo>
                  <a:close/>
                </a:path>
                <a:path w="1894204" h="3530600">
                  <a:moveTo>
                    <a:pt x="1810981" y="3429000"/>
                  </a:moveTo>
                  <a:lnTo>
                    <a:pt x="1796516" y="3429000"/>
                  </a:lnTo>
                  <a:lnTo>
                    <a:pt x="1801634" y="3416300"/>
                  </a:lnTo>
                  <a:lnTo>
                    <a:pt x="1816087" y="3416300"/>
                  </a:lnTo>
                  <a:lnTo>
                    <a:pt x="1810981" y="3429000"/>
                  </a:lnTo>
                  <a:close/>
                </a:path>
                <a:path w="1894204" h="3530600">
                  <a:moveTo>
                    <a:pt x="113309" y="3441700"/>
                  </a:moveTo>
                  <a:lnTo>
                    <a:pt x="93611" y="3441700"/>
                  </a:lnTo>
                  <a:lnTo>
                    <a:pt x="88239" y="3429000"/>
                  </a:lnTo>
                  <a:lnTo>
                    <a:pt x="107810" y="3429000"/>
                  </a:lnTo>
                  <a:lnTo>
                    <a:pt x="113309" y="3441700"/>
                  </a:lnTo>
                  <a:close/>
                </a:path>
                <a:path w="1894204" h="3530600">
                  <a:moveTo>
                    <a:pt x="1800390" y="3441700"/>
                  </a:moveTo>
                  <a:lnTo>
                    <a:pt x="1780692" y="3441700"/>
                  </a:lnTo>
                  <a:lnTo>
                    <a:pt x="1786191" y="3429000"/>
                  </a:lnTo>
                  <a:lnTo>
                    <a:pt x="1805762" y="3429000"/>
                  </a:lnTo>
                  <a:lnTo>
                    <a:pt x="1800390" y="3441700"/>
                  </a:lnTo>
                  <a:close/>
                </a:path>
                <a:path w="1894204" h="3530600">
                  <a:moveTo>
                    <a:pt x="124460" y="3454400"/>
                  </a:moveTo>
                  <a:lnTo>
                    <a:pt x="104711" y="3454400"/>
                  </a:lnTo>
                  <a:lnTo>
                    <a:pt x="99098" y="3441700"/>
                  </a:lnTo>
                  <a:lnTo>
                    <a:pt x="118719" y="3441700"/>
                  </a:lnTo>
                  <a:lnTo>
                    <a:pt x="124460" y="3454400"/>
                  </a:lnTo>
                  <a:close/>
                </a:path>
                <a:path w="1894204" h="3530600">
                  <a:moveTo>
                    <a:pt x="1789290" y="3454400"/>
                  </a:moveTo>
                  <a:lnTo>
                    <a:pt x="1769541" y="3454400"/>
                  </a:lnTo>
                  <a:lnTo>
                    <a:pt x="1775282" y="3441700"/>
                  </a:lnTo>
                  <a:lnTo>
                    <a:pt x="1794903" y="3441700"/>
                  </a:lnTo>
                  <a:lnTo>
                    <a:pt x="1789290" y="3454400"/>
                  </a:lnTo>
                  <a:close/>
                </a:path>
                <a:path w="1894204" h="3530600">
                  <a:moveTo>
                    <a:pt x="142049" y="3467100"/>
                  </a:moveTo>
                  <a:lnTo>
                    <a:pt x="122313" y="3467100"/>
                  </a:lnTo>
                  <a:lnTo>
                    <a:pt x="116319" y="3454400"/>
                  </a:lnTo>
                  <a:lnTo>
                    <a:pt x="135953" y="3454400"/>
                  </a:lnTo>
                  <a:lnTo>
                    <a:pt x="142049" y="3467100"/>
                  </a:lnTo>
                  <a:close/>
                </a:path>
                <a:path w="1894204" h="3530600">
                  <a:moveTo>
                    <a:pt x="1771688" y="3467100"/>
                  </a:moveTo>
                  <a:lnTo>
                    <a:pt x="1751952" y="3467100"/>
                  </a:lnTo>
                  <a:lnTo>
                    <a:pt x="1758048" y="3454400"/>
                  </a:lnTo>
                  <a:lnTo>
                    <a:pt x="1777682" y="3454400"/>
                  </a:lnTo>
                  <a:lnTo>
                    <a:pt x="1771688" y="3467100"/>
                  </a:lnTo>
                  <a:close/>
                </a:path>
                <a:path w="1894204" h="3530600">
                  <a:moveTo>
                    <a:pt x="160591" y="3479800"/>
                  </a:moveTo>
                  <a:lnTo>
                    <a:pt x="140957" y="3479800"/>
                  </a:lnTo>
                  <a:lnTo>
                    <a:pt x="134620" y="3467100"/>
                  </a:lnTo>
                  <a:lnTo>
                    <a:pt x="154178" y="3467100"/>
                  </a:lnTo>
                  <a:lnTo>
                    <a:pt x="160591" y="3479800"/>
                  </a:lnTo>
                  <a:close/>
                </a:path>
                <a:path w="1894204" h="3530600">
                  <a:moveTo>
                    <a:pt x="1753044" y="3479800"/>
                  </a:moveTo>
                  <a:lnTo>
                    <a:pt x="1733410" y="3479800"/>
                  </a:lnTo>
                  <a:lnTo>
                    <a:pt x="1739823" y="3467100"/>
                  </a:lnTo>
                  <a:lnTo>
                    <a:pt x="1759381" y="3467100"/>
                  </a:lnTo>
                  <a:lnTo>
                    <a:pt x="1753044" y="3479800"/>
                  </a:lnTo>
                  <a:close/>
                </a:path>
                <a:path w="1894204" h="3530600">
                  <a:moveTo>
                    <a:pt x="186715" y="3492500"/>
                  </a:moveTo>
                  <a:lnTo>
                    <a:pt x="160578" y="3492500"/>
                  </a:lnTo>
                  <a:lnTo>
                    <a:pt x="153936" y="3479800"/>
                  </a:lnTo>
                  <a:lnTo>
                    <a:pt x="179908" y="3479800"/>
                  </a:lnTo>
                  <a:lnTo>
                    <a:pt x="186715" y="3492500"/>
                  </a:lnTo>
                  <a:close/>
                </a:path>
                <a:path w="1894204" h="3530600">
                  <a:moveTo>
                    <a:pt x="1733423" y="3492500"/>
                  </a:moveTo>
                  <a:lnTo>
                    <a:pt x="1707286" y="3492500"/>
                  </a:lnTo>
                  <a:lnTo>
                    <a:pt x="1714093" y="3479800"/>
                  </a:lnTo>
                  <a:lnTo>
                    <a:pt x="1740065" y="3479800"/>
                  </a:lnTo>
                  <a:lnTo>
                    <a:pt x="1733423" y="3492500"/>
                  </a:lnTo>
                  <a:close/>
                </a:path>
                <a:path w="1894204" h="3530600">
                  <a:moveTo>
                    <a:pt x="214274" y="3505200"/>
                  </a:moveTo>
                  <a:lnTo>
                    <a:pt x="181127" y="3505200"/>
                  </a:lnTo>
                  <a:lnTo>
                    <a:pt x="174180" y="3492500"/>
                  </a:lnTo>
                  <a:lnTo>
                    <a:pt x="207111" y="3492500"/>
                  </a:lnTo>
                  <a:lnTo>
                    <a:pt x="214274" y="3505200"/>
                  </a:lnTo>
                  <a:close/>
                </a:path>
                <a:path w="1894204" h="3530600">
                  <a:moveTo>
                    <a:pt x="1712874" y="3505200"/>
                  </a:moveTo>
                  <a:lnTo>
                    <a:pt x="1679727" y="3505200"/>
                  </a:lnTo>
                  <a:lnTo>
                    <a:pt x="1686890" y="3492500"/>
                  </a:lnTo>
                  <a:lnTo>
                    <a:pt x="1719821" y="3492500"/>
                  </a:lnTo>
                  <a:lnTo>
                    <a:pt x="1712874" y="3505200"/>
                  </a:lnTo>
                  <a:close/>
                </a:path>
                <a:path w="1894204" h="3530600">
                  <a:moveTo>
                    <a:pt x="257987" y="3517900"/>
                  </a:moveTo>
                  <a:lnTo>
                    <a:pt x="209829" y="3517900"/>
                  </a:lnTo>
                  <a:lnTo>
                    <a:pt x="202526" y="3505200"/>
                  </a:lnTo>
                  <a:lnTo>
                    <a:pt x="250367" y="3505200"/>
                  </a:lnTo>
                  <a:lnTo>
                    <a:pt x="257987" y="3517900"/>
                  </a:lnTo>
                  <a:close/>
                </a:path>
                <a:path w="1894204" h="3530600">
                  <a:moveTo>
                    <a:pt x="1684172" y="3517900"/>
                  </a:moveTo>
                  <a:lnTo>
                    <a:pt x="1636014" y="3517900"/>
                  </a:lnTo>
                  <a:lnTo>
                    <a:pt x="1643633" y="3505200"/>
                  </a:lnTo>
                  <a:lnTo>
                    <a:pt x="1691474" y="3505200"/>
                  </a:lnTo>
                  <a:lnTo>
                    <a:pt x="1684172" y="3517900"/>
                  </a:lnTo>
                  <a:close/>
                </a:path>
                <a:path w="1894204" h="3530600">
                  <a:moveTo>
                    <a:pt x="1638630" y="3530600"/>
                  </a:moveTo>
                  <a:lnTo>
                    <a:pt x="255371" y="3530600"/>
                  </a:lnTo>
                  <a:lnTo>
                    <a:pt x="247586" y="3517900"/>
                  </a:lnTo>
                  <a:lnTo>
                    <a:pt x="1646415" y="3517900"/>
                  </a:lnTo>
                  <a:lnTo>
                    <a:pt x="1638630" y="3530600"/>
                  </a:lnTo>
                  <a:close/>
                </a:path>
              </a:pathLst>
            </a:custGeom>
            <a:solidFill>
              <a:srgbClr val="385D89"/>
            </a:solidFill>
          </p:spPr>
          <p:txBody>
            <a:bodyPr wrap="square" lIns="0" tIns="0" rIns="0" bIns="0" rtlCol="0"/>
            <a:lstStyle/>
            <a:p/>
          </p:txBody>
        </p:sp>
        <p:sp>
          <p:nvSpPr>
            <p:cNvPr id="6" name="object 6"/>
            <p:cNvSpPr/>
            <p:nvPr/>
          </p:nvSpPr>
          <p:spPr>
            <a:xfrm>
              <a:off x="4180331" y="2900171"/>
              <a:ext cx="2005964" cy="3141345"/>
            </a:xfrm>
            <a:custGeom>
              <a:avLst/>
              <a:gdLst/>
              <a:ahLst/>
              <a:cxnLst/>
              <a:rect l="l" t="t" r="r" b="b"/>
              <a:pathLst>
                <a:path w="2005964" h="3141345">
                  <a:moveTo>
                    <a:pt x="1670303" y="3140964"/>
                  </a:moveTo>
                  <a:lnTo>
                    <a:pt x="333755" y="3140964"/>
                  </a:lnTo>
                  <a:lnTo>
                    <a:pt x="284304" y="3137243"/>
                  </a:lnTo>
                  <a:lnTo>
                    <a:pt x="237115" y="3126633"/>
                  </a:lnTo>
                  <a:lnTo>
                    <a:pt x="192709" y="3109644"/>
                  </a:lnTo>
                  <a:lnTo>
                    <a:pt x="151605" y="3086791"/>
                  </a:lnTo>
                  <a:lnTo>
                    <a:pt x="114324" y="3058586"/>
                  </a:lnTo>
                  <a:lnTo>
                    <a:pt x="81384" y="3025542"/>
                  </a:lnTo>
                  <a:lnTo>
                    <a:pt x="53305" y="2988171"/>
                  </a:lnTo>
                  <a:lnTo>
                    <a:pt x="30608" y="2946987"/>
                  </a:lnTo>
                  <a:lnTo>
                    <a:pt x="13811" y="2902503"/>
                  </a:lnTo>
                  <a:lnTo>
                    <a:pt x="3435" y="2855231"/>
                  </a:lnTo>
                  <a:lnTo>
                    <a:pt x="0" y="2805683"/>
                  </a:lnTo>
                  <a:lnTo>
                    <a:pt x="0" y="333755"/>
                  </a:lnTo>
                  <a:lnTo>
                    <a:pt x="3435" y="284461"/>
                  </a:lnTo>
                  <a:lnTo>
                    <a:pt x="13811" y="237399"/>
                  </a:lnTo>
                  <a:lnTo>
                    <a:pt x="30608" y="193087"/>
                  </a:lnTo>
                  <a:lnTo>
                    <a:pt x="53305" y="152046"/>
                  </a:lnTo>
                  <a:lnTo>
                    <a:pt x="81384" y="114796"/>
                  </a:lnTo>
                  <a:lnTo>
                    <a:pt x="114324" y="81856"/>
                  </a:lnTo>
                  <a:lnTo>
                    <a:pt x="151605" y="53746"/>
                  </a:lnTo>
                  <a:lnTo>
                    <a:pt x="192709" y="30985"/>
                  </a:lnTo>
                  <a:lnTo>
                    <a:pt x="237115" y="14094"/>
                  </a:lnTo>
                  <a:lnTo>
                    <a:pt x="284304" y="3593"/>
                  </a:lnTo>
                  <a:lnTo>
                    <a:pt x="333755" y="0"/>
                  </a:lnTo>
                  <a:lnTo>
                    <a:pt x="1670303" y="0"/>
                  </a:lnTo>
                  <a:lnTo>
                    <a:pt x="1719851" y="3593"/>
                  </a:lnTo>
                  <a:lnTo>
                    <a:pt x="1767123" y="14094"/>
                  </a:lnTo>
                  <a:lnTo>
                    <a:pt x="1811607" y="30985"/>
                  </a:lnTo>
                  <a:lnTo>
                    <a:pt x="1852791" y="53746"/>
                  </a:lnTo>
                  <a:lnTo>
                    <a:pt x="1890162" y="81856"/>
                  </a:lnTo>
                  <a:lnTo>
                    <a:pt x="1923206" y="114796"/>
                  </a:lnTo>
                  <a:lnTo>
                    <a:pt x="1951411" y="152046"/>
                  </a:lnTo>
                  <a:lnTo>
                    <a:pt x="1974264" y="193087"/>
                  </a:lnTo>
                  <a:lnTo>
                    <a:pt x="1991253" y="237399"/>
                  </a:lnTo>
                  <a:lnTo>
                    <a:pt x="2001863" y="284461"/>
                  </a:lnTo>
                  <a:lnTo>
                    <a:pt x="2005583" y="333755"/>
                  </a:lnTo>
                  <a:lnTo>
                    <a:pt x="2005583" y="2805683"/>
                  </a:lnTo>
                  <a:lnTo>
                    <a:pt x="2001863" y="2855231"/>
                  </a:lnTo>
                  <a:lnTo>
                    <a:pt x="1991253" y="2902503"/>
                  </a:lnTo>
                  <a:lnTo>
                    <a:pt x="1974264" y="2946987"/>
                  </a:lnTo>
                  <a:lnTo>
                    <a:pt x="1951411" y="2988171"/>
                  </a:lnTo>
                  <a:lnTo>
                    <a:pt x="1923206" y="3025542"/>
                  </a:lnTo>
                  <a:lnTo>
                    <a:pt x="1890162" y="3058586"/>
                  </a:lnTo>
                  <a:lnTo>
                    <a:pt x="1852791" y="3086791"/>
                  </a:lnTo>
                  <a:lnTo>
                    <a:pt x="1811607" y="3109644"/>
                  </a:lnTo>
                  <a:lnTo>
                    <a:pt x="1767123" y="3126633"/>
                  </a:lnTo>
                  <a:lnTo>
                    <a:pt x="1719851" y="3137243"/>
                  </a:lnTo>
                  <a:lnTo>
                    <a:pt x="1670303" y="3140964"/>
                  </a:lnTo>
                  <a:close/>
                </a:path>
              </a:pathLst>
            </a:custGeom>
            <a:solidFill>
              <a:srgbClr val="467CEA">
                <a:alpha val="21998"/>
              </a:srgbClr>
            </a:solidFill>
          </p:spPr>
          <p:txBody>
            <a:bodyPr wrap="square" lIns="0" tIns="0" rIns="0" bIns="0" rtlCol="0"/>
            <a:lstStyle/>
            <a:p/>
          </p:txBody>
        </p:sp>
        <p:sp>
          <p:nvSpPr>
            <p:cNvPr id="7" name="object 7"/>
            <p:cNvSpPr/>
            <p:nvPr/>
          </p:nvSpPr>
          <p:spPr>
            <a:xfrm>
              <a:off x="4173220" y="2893694"/>
              <a:ext cx="2018664" cy="3149600"/>
            </a:xfrm>
            <a:custGeom>
              <a:avLst/>
              <a:gdLst/>
              <a:ahLst/>
              <a:cxnLst/>
              <a:rect l="l" t="t" r="r" b="b"/>
              <a:pathLst>
                <a:path w="2018664" h="3149600">
                  <a:moveTo>
                    <a:pt x="1771243" y="12699"/>
                  </a:moveTo>
                  <a:lnTo>
                    <a:pt x="247421" y="12699"/>
                  </a:lnTo>
                  <a:lnTo>
                    <a:pt x="255549" y="0"/>
                  </a:lnTo>
                  <a:lnTo>
                    <a:pt x="1763115" y="0"/>
                  </a:lnTo>
                  <a:lnTo>
                    <a:pt x="1771243" y="12699"/>
                  </a:lnTo>
                  <a:close/>
                </a:path>
                <a:path w="2018664" h="3149600">
                  <a:moveTo>
                    <a:pt x="243077" y="25399"/>
                  </a:moveTo>
                  <a:lnTo>
                    <a:pt x="208076" y="25399"/>
                  </a:lnTo>
                  <a:lnTo>
                    <a:pt x="215760" y="12699"/>
                  </a:lnTo>
                  <a:lnTo>
                    <a:pt x="250964" y="12699"/>
                  </a:lnTo>
                  <a:lnTo>
                    <a:pt x="243077" y="25399"/>
                  </a:lnTo>
                  <a:close/>
                </a:path>
                <a:path w="2018664" h="3149600">
                  <a:moveTo>
                    <a:pt x="1810588" y="25399"/>
                  </a:moveTo>
                  <a:lnTo>
                    <a:pt x="1775587" y="25399"/>
                  </a:lnTo>
                  <a:lnTo>
                    <a:pt x="1767700" y="12699"/>
                  </a:lnTo>
                  <a:lnTo>
                    <a:pt x="1802904" y="12699"/>
                  </a:lnTo>
                  <a:lnTo>
                    <a:pt x="1810588" y="25399"/>
                  </a:lnTo>
                  <a:close/>
                </a:path>
                <a:path w="2018664" h="3149600">
                  <a:moveTo>
                    <a:pt x="212953" y="38099"/>
                  </a:moveTo>
                  <a:lnTo>
                    <a:pt x="178295" y="38099"/>
                  </a:lnTo>
                  <a:lnTo>
                    <a:pt x="185585" y="25399"/>
                  </a:lnTo>
                  <a:lnTo>
                    <a:pt x="220497" y="25399"/>
                  </a:lnTo>
                  <a:lnTo>
                    <a:pt x="212953" y="38099"/>
                  </a:lnTo>
                  <a:close/>
                </a:path>
                <a:path w="2018664" h="3149600">
                  <a:moveTo>
                    <a:pt x="1840369" y="38099"/>
                  </a:moveTo>
                  <a:lnTo>
                    <a:pt x="1805711" y="38099"/>
                  </a:lnTo>
                  <a:lnTo>
                    <a:pt x="1798167" y="25399"/>
                  </a:lnTo>
                  <a:lnTo>
                    <a:pt x="1833079" y="25399"/>
                  </a:lnTo>
                  <a:lnTo>
                    <a:pt x="1840369" y="38099"/>
                  </a:lnTo>
                  <a:close/>
                </a:path>
                <a:path w="2018664" h="3149600">
                  <a:moveTo>
                    <a:pt x="184289" y="50799"/>
                  </a:moveTo>
                  <a:lnTo>
                    <a:pt x="157048" y="50799"/>
                  </a:lnTo>
                  <a:lnTo>
                    <a:pt x="164020" y="38099"/>
                  </a:lnTo>
                  <a:lnTo>
                    <a:pt x="191439" y="38099"/>
                  </a:lnTo>
                  <a:lnTo>
                    <a:pt x="184289" y="50799"/>
                  </a:lnTo>
                  <a:close/>
                </a:path>
                <a:path w="2018664" h="3149600">
                  <a:moveTo>
                    <a:pt x="1861616" y="50799"/>
                  </a:moveTo>
                  <a:lnTo>
                    <a:pt x="1834375" y="50799"/>
                  </a:lnTo>
                  <a:lnTo>
                    <a:pt x="1827225" y="38099"/>
                  </a:lnTo>
                  <a:lnTo>
                    <a:pt x="1854644" y="38099"/>
                  </a:lnTo>
                  <a:lnTo>
                    <a:pt x="1861616" y="50799"/>
                  </a:lnTo>
                  <a:close/>
                </a:path>
                <a:path w="2018664" h="3149600">
                  <a:moveTo>
                    <a:pt x="163842" y="63499"/>
                  </a:moveTo>
                  <a:lnTo>
                    <a:pt x="136842" y="63499"/>
                  </a:lnTo>
                  <a:lnTo>
                    <a:pt x="143459" y="50799"/>
                  </a:lnTo>
                  <a:lnTo>
                    <a:pt x="170687" y="50799"/>
                  </a:lnTo>
                  <a:lnTo>
                    <a:pt x="163842" y="63499"/>
                  </a:lnTo>
                  <a:close/>
                </a:path>
                <a:path w="2018664" h="3149600">
                  <a:moveTo>
                    <a:pt x="1881822" y="63499"/>
                  </a:moveTo>
                  <a:lnTo>
                    <a:pt x="1854822" y="63499"/>
                  </a:lnTo>
                  <a:lnTo>
                    <a:pt x="1847977" y="50799"/>
                  </a:lnTo>
                  <a:lnTo>
                    <a:pt x="1875205" y="50799"/>
                  </a:lnTo>
                  <a:lnTo>
                    <a:pt x="1881822" y="63499"/>
                  </a:lnTo>
                  <a:close/>
                </a:path>
                <a:path w="2018664" h="3149600">
                  <a:moveTo>
                    <a:pt x="144386" y="76199"/>
                  </a:moveTo>
                  <a:lnTo>
                    <a:pt x="123977" y="76199"/>
                  </a:lnTo>
                  <a:lnTo>
                    <a:pt x="130352" y="63499"/>
                  </a:lnTo>
                  <a:lnTo>
                    <a:pt x="150888" y="63499"/>
                  </a:lnTo>
                  <a:lnTo>
                    <a:pt x="144386" y="76199"/>
                  </a:lnTo>
                  <a:close/>
                </a:path>
                <a:path w="2018664" h="3149600">
                  <a:moveTo>
                    <a:pt x="1894687" y="76199"/>
                  </a:moveTo>
                  <a:lnTo>
                    <a:pt x="1874278" y="76199"/>
                  </a:lnTo>
                  <a:lnTo>
                    <a:pt x="1867776" y="63499"/>
                  </a:lnTo>
                  <a:lnTo>
                    <a:pt x="1888312" y="63499"/>
                  </a:lnTo>
                  <a:lnTo>
                    <a:pt x="1894687" y="76199"/>
                  </a:lnTo>
                  <a:close/>
                </a:path>
                <a:path w="2018664" h="3149600">
                  <a:moveTo>
                    <a:pt x="125983" y="88899"/>
                  </a:moveTo>
                  <a:lnTo>
                    <a:pt x="105625" y="88899"/>
                  </a:lnTo>
                  <a:lnTo>
                    <a:pt x="111620" y="76199"/>
                  </a:lnTo>
                  <a:lnTo>
                    <a:pt x="132118" y="76199"/>
                  </a:lnTo>
                  <a:lnTo>
                    <a:pt x="125983" y="88899"/>
                  </a:lnTo>
                  <a:close/>
                </a:path>
                <a:path w="2018664" h="3149600">
                  <a:moveTo>
                    <a:pt x="1913039" y="88899"/>
                  </a:moveTo>
                  <a:lnTo>
                    <a:pt x="1892680" y="88899"/>
                  </a:lnTo>
                  <a:lnTo>
                    <a:pt x="1886546" y="76199"/>
                  </a:lnTo>
                  <a:lnTo>
                    <a:pt x="1907044" y="76199"/>
                  </a:lnTo>
                  <a:lnTo>
                    <a:pt x="1913039" y="88899"/>
                  </a:lnTo>
                  <a:close/>
                </a:path>
                <a:path w="2018664" h="3149600">
                  <a:moveTo>
                    <a:pt x="114338" y="101599"/>
                  </a:moveTo>
                  <a:lnTo>
                    <a:pt x="94068" y="101599"/>
                  </a:lnTo>
                  <a:lnTo>
                    <a:pt x="99783" y="88899"/>
                  </a:lnTo>
                  <a:lnTo>
                    <a:pt x="120218" y="88899"/>
                  </a:lnTo>
                  <a:lnTo>
                    <a:pt x="114338" y="101599"/>
                  </a:lnTo>
                  <a:close/>
                </a:path>
                <a:path w="2018664" h="3149600">
                  <a:moveTo>
                    <a:pt x="1924596" y="101599"/>
                  </a:moveTo>
                  <a:lnTo>
                    <a:pt x="1904326" y="101599"/>
                  </a:lnTo>
                  <a:lnTo>
                    <a:pt x="1898446" y="88899"/>
                  </a:lnTo>
                  <a:lnTo>
                    <a:pt x="1918881" y="88899"/>
                  </a:lnTo>
                  <a:lnTo>
                    <a:pt x="1924596" y="101599"/>
                  </a:lnTo>
                  <a:close/>
                </a:path>
                <a:path w="2018664" h="3149600">
                  <a:moveTo>
                    <a:pt x="103212" y="114299"/>
                  </a:moveTo>
                  <a:lnTo>
                    <a:pt x="83083" y="114299"/>
                  </a:lnTo>
                  <a:lnTo>
                    <a:pt x="88506" y="101599"/>
                  </a:lnTo>
                  <a:lnTo>
                    <a:pt x="108813" y="101599"/>
                  </a:lnTo>
                  <a:lnTo>
                    <a:pt x="103212" y="114299"/>
                  </a:lnTo>
                  <a:close/>
                </a:path>
                <a:path w="2018664" h="3149600">
                  <a:moveTo>
                    <a:pt x="1935581" y="114299"/>
                  </a:moveTo>
                  <a:lnTo>
                    <a:pt x="1915452" y="114299"/>
                  </a:lnTo>
                  <a:lnTo>
                    <a:pt x="1909851" y="101599"/>
                  </a:lnTo>
                  <a:lnTo>
                    <a:pt x="1930158" y="101599"/>
                  </a:lnTo>
                  <a:lnTo>
                    <a:pt x="1935581" y="114299"/>
                  </a:lnTo>
                  <a:close/>
                </a:path>
                <a:path w="2018664" h="3149600">
                  <a:moveTo>
                    <a:pt x="87541" y="126999"/>
                  </a:moveTo>
                  <a:lnTo>
                    <a:pt x="72669" y="126999"/>
                  </a:lnTo>
                  <a:lnTo>
                    <a:pt x="77800" y="114299"/>
                  </a:lnTo>
                  <a:lnTo>
                    <a:pt x="92722" y="114299"/>
                  </a:lnTo>
                  <a:lnTo>
                    <a:pt x="87541" y="126999"/>
                  </a:lnTo>
                  <a:close/>
                </a:path>
                <a:path w="2018664" h="3149600">
                  <a:moveTo>
                    <a:pt x="1945995" y="126999"/>
                  </a:moveTo>
                  <a:lnTo>
                    <a:pt x="1931123" y="126999"/>
                  </a:lnTo>
                  <a:lnTo>
                    <a:pt x="1925942" y="114299"/>
                  </a:lnTo>
                  <a:lnTo>
                    <a:pt x="1940864" y="114299"/>
                  </a:lnTo>
                  <a:lnTo>
                    <a:pt x="1945995" y="126999"/>
                  </a:lnTo>
                  <a:close/>
                </a:path>
                <a:path w="2018664" h="3149600">
                  <a:moveTo>
                    <a:pt x="77812" y="139699"/>
                  </a:moveTo>
                  <a:lnTo>
                    <a:pt x="62852" y="139699"/>
                  </a:lnTo>
                  <a:lnTo>
                    <a:pt x="67690" y="126999"/>
                  </a:lnTo>
                  <a:lnTo>
                    <a:pt x="82702" y="126999"/>
                  </a:lnTo>
                  <a:lnTo>
                    <a:pt x="77812" y="139699"/>
                  </a:lnTo>
                  <a:close/>
                </a:path>
                <a:path w="2018664" h="3149600">
                  <a:moveTo>
                    <a:pt x="1955812" y="139699"/>
                  </a:moveTo>
                  <a:lnTo>
                    <a:pt x="1940852" y="139699"/>
                  </a:lnTo>
                  <a:lnTo>
                    <a:pt x="1935962" y="126999"/>
                  </a:lnTo>
                  <a:lnTo>
                    <a:pt x="1950974" y="126999"/>
                  </a:lnTo>
                  <a:lnTo>
                    <a:pt x="1955812" y="139699"/>
                  </a:lnTo>
                  <a:close/>
                </a:path>
                <a:path w="2018664" h="3149600">
                  <a:moveTo>
                    <a:pt x="68668" y="152399"/>
                  </a:moveTo>
                  <a:lnTo>
                    <a:pt x="53670" y="152399"/>
                  </a:lnTo>
                  <a:lnTo>
                    <a:pt x="58191" y="139699"/>
                  </a:lnTo>
                  <a:lnTo>
                    <a:pt x="73253" y="139699"/>
                  </a:lnTo>
                  <a:lnTo>
                    <a:pt x="68668" y="152399"/>
                  </a:lnTo>
                  <a:close/>
                </a:path>
                <a:path w="2018664" h="3149600">
                  <a:moveTo>
                    <a:pt x="1964994" y="152399"/>
                  </a:moveTo>
                  <a:lnTo>
                    <a:pt x="1949996" y="152399"/>
                  </a:lnTo>
                  <a:lnTo>
                    <a:pt x="1945411" y="139699"/>
                  </a:lnTo>
                  <a:lnTo>
                    <a:pt x="1960473" y="139699"/>
                  </a:lnTo>
                  <a:lnTo>
                    <a:pt x="1964994" y="152399"/>
                  </a:lnTo>
                  <a:close/>
                </a:path>
                <a:path w="2018664" h="3149600">
                  <a:moveTo>
                    <a:pt x="52247" y="177799"/>
                  </a:moveTo>
                  <a:lnTo>
                    <a:pt x="41122" y="177799"/>
                  </a:lnTo>
                  <a:lnTo>
                    <a:pt x="45135" y="165099"/>
                  </a:lnTo>
                  <a:lnTo>
                    <a:pt x="49326" y="152399"/>
                  </a:lnTo>
                  <a:lnTo>
                    <a:pt x="64414" y="152399"/>
                  </a:lnTo>
                  <a:lnTo>
                    <a:pt x="60134" y="165099"/>
                  </a:lnTo>
                  <a:lnTo>
                    <a:pt x="56184" y="165099"/>
                  </a:lnTo>
                  <a:lnTo>
                    <a:pt x="52247" y="177799"/>
                  </a:lnTo>
                  <a:close/>
                </a:path>
                <a:path w="2018664" h="3149600">
                  <a:moveTo>
                    <a:pt x="1977542" y="177799"/>
                  </a:moveTo>
                  <a:lnTo>
                    <a:pt x="1966417" y="177799"/>
                  </a:lnTo>
                  <a:lnTo>
                    <a:pt x="1962480" y="165099"/>
                  </a:lnTo>
                  <a:lnTo>
                    <a:pt x="1958530" y="165099"/>
                  </a:lnTo>
                  <a:lnTo>
                    <a:pt x="1954263" y="152399"/>
                  </a:lnTo>
                  <a:lnTo>
                    <a:pt x="1969338" y="152399"/>
                  </a:lnTo>
                  <a:lnTo>
                    <a:pt x="1973529" y="165099"/>
                  </a:lnTo>
                  <a:lnTo>
                    <a:pt x="1977542" y="177799"/>
                  </a:lnTo>
                  <a:close/>
                </a:path>
                <a:path w="2018664" h="3149600">
                  <a:moveTo>
                    <a:pt x="48539" y="190499"/>
                  </a:moveTo>
                  <a:lnTo>
                    <a:pt x="33604" y="190499"/>
                  </a:lnTo>
                  <a:lnTo>
                    <a:pt x="37274" y="177799"/>
                  </a:lnTo>
                  <a:lnTo>
                    <a:pt x="52324" y="177799"/>
                  </a:lnTo>
                  <a:lnTo>
                    <a:pt x="48539" y="190499"/>
                  </a:lnTo>
                  <a:close/>
                </a:path>
                <a:path w="2018664" h="3149600">
                  <a:moveTo>
                    <a:pt x="1985060" y="190499"/>
                  </a:moveTo>
                  <a:lnTo>
                    <a:pt x="1970125" y="190499"/>
                  </a:lnTo>
                  <a:lnTo>
                    <a:pt x="1966340" y="177799"/>
                  </a:lnTo>
                  <a:lnTo>
                    <a:pt x="1981390" y="177799"/>
                  </a:lnTo>
                  <a:lnTo>
                    <a:pt x="1985060" y="190499"/>
                  </a:lnTo>
                  <a:close/>
                </a:path>
                <a:path w="2018664" h="3149600">
                  <a:moveTo>
                    <a:pt x="41643" y="203199"/>
                  </a:moveTo>
                  <a:lnTo>
                    <a:pt x="26771" y="203199"/>
                  </a:lnTo>
                  <a:lnTo>
                    <a:pt x="30099" y="190499"/>
                  </a:lnTo>
                  <a:lnTo>
                    <a:pt x="45072" y="190499"/>
                  </a:lnTo>
                  <a:lnTo>
                    <a:pt x="41643" y="203199"/>
                  </a:lnTo>
                  <a:close/>
                </a:path>
                <a:path w="2018664" h="3149600">
                  <a:moveTo>
                    <a:pt x="1991893" y="203199"/>
                  </a:moveTo>
                  <a:lnTo>
                    <a:pt x="1977021" y="203199"/>
                  </a:lnTo>
                  <a:lnTo>
                    <a:pt x="1973592" y="190499"/>
                  </a:lnTo>
                  <a:lnTo>
                    <a:pt x="1988565" y="190499"/>
                  </a:lnTo>
                  <a:lnTo>
                    <a:pt x="1991893" y="203199"/>
                  </a:lnTo>
                  <a:close/>
                </a:path>
                <a:path w="2018664" h="3149600">
                  <a:moveTo>
                    <a:pt x="29908" y="228599"/>
                  </a:moveTo>
                  <a:lnTo>
                    <a:pt x="17906" y="228599"/>
                  </a:lnTo>
                  <a:lnTo>
                    <a:pt x="20675" y="215899"/>
                  </a:lnTo>
                  <a:lnTo>
                    <a:pt x="23634" y="203199"/>
                  </a:lnTo>
                  <a:lnTo>
                    <a:pt x="38506" y="203199"/>
                  </a:lnTo>
                  <a:lnTo>
                    <a:pt x="35420" y="215899"/>
                  </a:lnTo>
                  <a:lnTo>
                    <a:pt x="32626" y="215899"/>
                  </a:lnTo>
                  <a:lnTo>
                    <a:pt x="29908" y="228599"/>
                  </a:lnTo>
                  <a:close/>
                </a:path>
                <a:path w="2018664" h="3149600">
                  <a:moveTo>
                    <a:pt x="2000757" y="228599"/>
                  </a:moveTo>
                  <a:lnTo>
                    <a:pt x="1988756" y="228599"/>
                  </a:lnTo>
                  <a:lnTo>
                    <a:pt x="1986038" y="215899"/>
                  </a:lnTo>
                  <a:lnTo>
                    <a:pt x="1983244" y="215899"/>
                  </a:lnTo>
                  <a:lnTo>
                    <a:pt x="1980158" y="203199"/>
                  </a:lnTo>
                  <a:lnTo>
                    <a:pt x="1995030" y="203199"/>
                  </a:lnTo>
                  <a:lnTo>
                    <a:pt x="1997989" y="215899"/>
                  </a:lnTo>
                  <a:lnTo>
                    <a:pt x="2000757" y="228599"/>
                  </a:lnTo>
                  <a:close/>
                </a:path>
                <a:path w="2018664" h="3149600">
                  <a:moveTo>
                    <a:pt x="22999" y="253999"/>
                  </a:moveTo>
                  <a:lnTo>
                    <a:pt x="10731" y="253999"/>
                  </a:lnTo>
                  <a:lnTo>
                    <a:pt x="12928" y="241299"/>
                  </a:lnTo>
                  <a:lnTo>
                    <a:pt x="15316" y="228599"/>
                  </a:lnTo>
                  <a:lnTo>
                    <a:pt x="29959" y="228599"/>
                  </a:lnTo>
                  <a:lnTo>
                    <a:pt x="27419" y="241299"/>
                  </a:lnTo>
                  <a:lnTo>
                    <a:pt x="25158" y="241299"/>
                  </a:lnTo>
                  <a:lnTo>
                    <a:pt x="22999" y="253999"/>
                  </a:lnTo>
                  <a:close/>
                </a:path>
                <a:path w="2018664" h="3149600">
                  <a:moveTo>
                    <a:pt x="2007933" y="253999"/>
                  </a:moveTo>
                  <a:lnTo>
                    <a:pt x="1995665" y="253999"/>
                  </a:lnTo>
                  <a:lnTo>
                    <a:pt x="1993506" y="241299"/>
                  </a:lnTo>
                  <a:lnTo>
                    <a:pt x="1991245" y="241299"/>
                  </a:lnTo>
                  <a:lnTo>
                    <a:pt x="1988705" y="228599"/>
                  </a:lnTo>
                  <a:lnTo>
                    <a:pt x="2003348" y="228599"/>
                  </a:lnTo>
                  <a:lnTo>
                    <a:pt x="2005736" y="241299"/>
                  </a:lnTo>
                  <a:lnTo>
                    <a:pt x="2007933" y="253999"/>
                  </a:lnTo>
                  <a:close/>
                </a:path>
                <a:path w="2018664" h="3149600">
                  <a:moveTo>
                    <a:pt x="17805" y="279399"/>
                  </a:moveTo>
                  <a:lnTo>
                    <a:pt x="5321" y="279399"/>
                  </a:lnTo>
                  <a:lnTo>
                    <a:pt x="6921" y="266699"/>
                  </a:lnTo>
                  <a:lnTo>
                    <a:pt x="8724" y="253999"/>
                  </a:lnTo>
                  <a:lnTo>
                    <a:pt x="21120" y="253999"/>
                  </a:lnTo>
                  <a:lnTo>
                    <a:pt x="19342" y="266699"/>
                  </a:lnTo>
                  <a:lnTo>
                    <a:pt x="17805" y="279399"/>
                  </a:lnTo>
                  <a:close/>
                </a:path>
                <a:path w="2018664" h="3149600">
                  <a:moveTo>
                    <a:pt x="2013343" y="279399"/>
                  </a:moveTo>
                  <a:lnTo>
                    <a:pt x="2000859" y="279399"/>
                  </a:lnTo>
                  <a:lnTo>
                    <a:pt x="1999284" y="266699"/>
                  </a:lnTo>
                  <a:lnTo>
                    <a:pt x="1997544" y="253999"/>
                  </a:lnTo>
                  <a:lnTo>
                    <a:pt x="2009940" y="253999"/>
                  </a:lnTo>
                  <a:lnTo>
                    <a:pt x="2011743" y="266699"/>
                  </a:lnTo>
                  <a:lnTo>
                    <a:pt x="2013343" y="279399"/>
                  </a:lnTo>
                  <a:close/>
                </a:path>
                <a:path w="2018664" h="3149600">
                  <a:moveTo>
                    <a:pt x="14389" y="304799"/>
                  </a:moveTo>
                  <a:lnTo>
                    <a:pt x="1752" y="304799"/>
                  </a:lnTo>
                  <a:lnTo>
                    <a:pt x="2730" y="292099"/>
                  </a:lnTo>
                  <a:lnTo>
                    <a:pt x="3924" y="279399"/>
                  </a:lnTo>
                  <a:lnTo>
                    <a:pt x="16484" y="279399"/>
                  </a:lnTo>
                  <a:lnTo>
                    <a:pt x="15328" y="292099"/>
                  </a:lnTo>
                  <a:lnTo>
                    <a:pt x="14389" y="304799"/>
                  </a:lnTo>
                  <a:close/>
                </a:path>
                <a:path w="2018664" h="3149600">
                  <a:moveTo>
                    <a:pt x="2016912" y="304799"/>
                  </a:moveTo>
                  <a:lnTo>
                    <a:pt x="2004275" y="304799"/>
                  </a:lnTo>
                  <a:lnTo>
                    <a:pt x="2003323" y="292099"/>
                  </a:lnTo>
                  <a:lnTo>
                    <a:pt x="2002167" y="279399"/>
                  </a:lnTo>
                  <a:lnTo>
                    <a:pt x="2014740" y="279399"/>
                  </a:lnTo>
                  <a:lnTo>
                    <a:pt x="2015934" y="292099"/>
                  </a:lnTo>
                  <a:lnTo>
                    <a:pt x="2016912" y="304799"/>
                  </a:lnTo>
                  <a:close/>
                </a:path>
                <a:path w="2018664" h="3149600">
                  <a:moveTo>
                    <a:pt x="12801" y="330199"/>
                  </a:moveTo>
                  <a:lnTo>
                    <a:pt x="114" y="330199"/>
                  </a:lnTo>
                  <a:lnTo>
                    <a:pt x="444" y="317499"/>
                  </a:lnTo>
                  <a:lnTo>
                    <a:pt x="990" y="304799"/>
                  </a:lnTo>
                  <a:lnTo>
                    <a:pt x="13665" y="304799"/>
                  </a:lnTo>
                  <a:lnTo>
                    <a:pt x="13119" y="317499"/>
                  </a:lnTo>
                  <a:lnTo>
                    <a:pt x="12801" y="330199"/>
                  </a:lnTo>
                  <a:close/>
                </a:path>
                <a:path w="2018664" h="3149600">
                  <a:moveTo>
                    <a:pt x="2018550" y="330199"/>
                  </a:moveTo>
                  <a:lnTo>
                    <a:pt x="2005863" y="330199"/>
                  </a:lnTo>
                  <a:lnTo>
                    <a:pt x="2005533" y="317499"/>
                  </a:lnTo>
                  <a:lnTo>
                    <a:pt x="2004999" y="304799"/>
                  </a:lnTo>
                  <a:lnTo>
                    <a:pt x="2017674" y="304799"/>
                  </a:lnTo>
                  <a:lnTo>
                    <a:pt x="2018220" y="317499"/>
                  </a:lnTo>
                  <a:lnTo>
                    <a:pt x="2018550" y="330199"/>
                  </a:lnTo>
                  <a:close/>
                </a:path>
                <a:path w="2018664" h="3149600">
                  <a:moveTo>
                    <a:pt x="12814" y="2819400"/>
                  </a:moveTo>
                  <a:lnTo>
                    <a:pt x="114" y="2819400"/>
                  </a:lnTo>
                  <a:lnTo>
                    <a:pt x="0" y="330199"/>
                  </a:lnTo>
                  <a:lnTo>
                    <a:pt x="12700" y="330199"/>
                  </a:lnTo>
                  <a:lnTo>
                    <a:pt x="12814" y="2819400"/>
                  </a:lnTo>
                  <a:close/>
                </a:path>
                <a:path w="2018664" h="3149600">
                  <a:moveTo>
                    <a:pt x="2018550" y="2819400"/>
                  </a:moveTo>
                  <a:lnTo>
                    <a:pt x="2005850" y="2819400"/>
                  </a:lnTo>
                  <a:lnTo>
                    <a:pt x="2005964" y="330199"/>
                  </a:lnTo>
                  <a:lnTo>
                    <a:pt x="2018664" y="330199"/>
                  </a:lnTo>
                  <a:lnTo>
                    <a:pt x="2018550" y="2819400"/>
                  </a:lnTo>
                  <a:close/>
                </a:path>
                <a:path w="2018664" h="3149600">
                  <a:moveTo>
                    <a:pt x="14401" y="2844800"/>
                  </a:moveTo>
                  <a:lnTo>
                    <a:pt x="1752" y="2844800"/>
                  </a:lnTo>
                  <a:lnTo>
                    <a:pt x="990" y="2832100"/>
                  </a:lnTo>
                  <a:lnTo>
                    <a:pt x="444" y="2819400"/>
                  </a:lnTo>
                  <a:lnTo>
                    <a:pt x="13119" y="2819400"/>
                  </a:lnTo>
                  <a:lnTo>
                    <a:pt x="13665" y="2832100"/>
                  </a:lnTo>
                  <a:lnTo>
                    <a:pt x="14401" y="2844800"/>
                  </a:lnTo>
                  <a:close/>
                </a:path>
                <a:path w="2018664" h="3149600">
                  <a:moveTo>
                    <a:pt x="2016912" y="2844800"/>
                  </a:moveTo>
                  <a:lnTo>
                    <a:pt x="2004263" y="2844800"/>
                  </a:lnTo>
                  <a:lnTo>
                    <a:pt x="2005012" y="2832100"/>
                  </a:lnTo>
                  <a:lnTo>
                    <a:pt x="2005545" y="2819400"/>
                  </a:lnTo>
                  <a:lnTo>
                    <a:pt x="2018220" y="2819400"/>
                  </a:lnTo>
                  <a:lnTo>
                    <a:pt x="2017674" y="2832100"/>
                  </a:lnTo>
                  <a:lnTo>
                    <a:pt x="2016912" y="2844800"/>
                  </a:lnTo>
                  <a:close/>
                </a:path>
                <a:path w="2018664" h="3149600">
                  <a:moveTo>
                    <a:pt x="17830" y="2870200"/>
                  </a:moveTo>
                  <a:lnTo>
                    <a:pt x="5321" y="2870200"/>
                  </a:lnTo>
                  <a:lnTo>
                    <a:pt x="3924" y="2857500"/>
                  </a:lnTo>
                  <a:lnTo>
                    <a:pt x="2730" y="2844800"/>
                  </a:lnTo>
                  <a:lnTo>
                    <a:pt x="15328" y="2844800"/>
                  </a:lnTo>
                  <a:lnTo>
                    <a:pt x="16484" y="2857500"/>
                  </a:lnTo>
                  <a:lnTo>
                    <a:pt x="17830" y="2870200"/>
                  </a:lnTo>
                  <a:close/>
                </a:path>
                <a:path w="2018664" h="3149600">
                  <a:moveTo>
                    <a:pt x="2013343" y="2870200"/>
                  </a:moveTo>
                  <a:lnTo>
                    <a:pt x="2000834" y="2870200"/>
                  </a:lnTo>
                  <a:lnTo>
                    <a:pt x="2002193" y="2857500"/>
                  </a:lnTo>
                  <a:lnTo>
                    <a:pt x="2003336" y="2844800"/>
                  </a:lnTo>
                  <a:lnTo>
                    <a:pt x="2015934" y="2844800"/>
                  </a:lnTo>
                  <a:lnTo>
                    <a:pt x="2014740" y="2857500"/>
                  </a:lnTo>
                  <a:lnTo>
                    <a:pt x="2013343" y="2870200"/>
                  </a:lnTo>
                  <a:close/>
                </a:path>
                <a:path w="2018664" h="3149600">
                  <a:moveTo>
                    <a:pt x="25158" y="2895600"/>
                  </a:moveTo>
                  <a:lnTo>
                    <a:pt x="10731" y="2895600"/>
                  </a:lnTo>
                  <a:lnTo>
                    <a:pt x="8724" y="2882900"/>
                  </a:lnTo>
                  <a:lnTo>
                    <a:pt x="6921" y="2870200"/>
                  </a:lnTo>
                  <a:lnTo>
                    <a:pt x="19342" y="2870200"/>
                  </a:lnTo>
                  <a:lnTo>
                    <a:pt x="21120" y="2882900"/>
                  </a:lnTo>
                  <a:lnTo>
                    <a:pt x="22999" y="2882900"/>
                  </a:lnTo>
                  <a:lnTo>
                    <a:pt x="25158" y="2895600"/>
                  </a:lnTo>
                  <a:close/>
                </a:path>
                <a:path w="2018664" h="3149600">
                  <a:moveTo>
                    <a:pt x="2007933" y="2895600"/>
                  </a:moveTo>
                  <a:lnTo>
                    <a:pt x="1993506" y="2895600"/>
                  </a:lnTo>
                  <a:lnTo>
                    <a:pt x="1995665" y="2882900"/>
                  </a:lnTo>
                  <a:lnTo>
                    <a:pt x="1997544" y="2882900"/>
                  </a:lnTo>
                  <a:lnTo>
                    <a:pt x="1999322" y="2870200"/>
                  </a:lnTo>
                  <a:lnTo>
                    <a:pt x="2011743" y="2870200"/>
                  </a:lnTo>
                  <a:lnTo>
                    <a:pt x="2009940" y="2882900"/>
                  </a:lnTo>
                  <a:lnTo>
                    <a:pt x="2007933" y="2895600"/>
                  </a:lnTo>
                  <a:close/>
                </a:path>
                <a:path w="2018664" h="3149600">
                  <a:moveTo>
                    <a:pt x="32626" y="2921000"/>
                  </a:moveTo>
                  <a:lnTo>
                    <a:pt x="17906" y="2921000"/>
                  </a:lnTo>
                  <a:lnTo>
                    <a:pt x="15316" y="2908300"/>
                  </a:lnTo>
                  <a:lnTo>
                    <a:pt x="12928" y="2895600"/>
                  </a:lnTo>
                  <a:lnTo>
                    <a:pt x="25120" y="2895600"/>
                  </a:lnTo>
                  <a:lnTo>
                    <a:pt x="27470" y="2908300"/>
                  </a:lnTo>
                  <a:lnTo>
                    <a:pt x="29908" y="2908300"/>
                  </a:lnTo>
                  <a:lnTo>
                    <a:pt x="32626" y="2921000"/>
                  </a:lnTo>
                  <a:close/>
                </a:path>
                <a:path w="2018664" h="3149600">
                  <a:moveTo>
                    <a:pt x="2000757" y="2921000"/>
                  </a:moveTo>
                  <a:lnTo>
                    <a:pt x="1986038" y="2921000"/>
                  </a:lnTo>
                  <a:lnTo>
                    <a:pt x="1988756" y="2908300"/>
                  </a:lnTo>
                  <a:lnTo>
                    <a:pt x="1991194" y="2908300"/>
                  </a:lnTo>
                  <a:lnTo>
                    <a:pt x="1993544" y="2895600"/>
                  </a:lnTo>
                  <a:lnTo>
                    <a:pt x="2005736" y="2895600"/>
                  </a:lnTo>
                  <a:lnTo>
                    <a:pt x="2003348" y="2908300"/>
                  </a:lnTo>
                  <a:lnTo>
                    <a:pt x="2000757" y="2921000"/>
                  </a:lnTo>
                  <a:close/>
                </a:path>
                <a:path w="2018664" h="3149600">
                  <a:moveTo>
                    <a:pt x="38506" y="2933700"/>
                  </a:moveTo>
                  <a:lnTo>
                    <a:pt x="23634" y="2933700"/>
                  </a:lnTo>
                  <a:lnTo>
                    <a:pt x="20675" y="2921000"/>
                  </a:lnTo>
                  <a:lnTo>
                    <a:pt x="35420" y="2921000"/>
                  </a:lnTo>
                  <a:lnTo>
                    <a:pt x="38506" y="2933700"/>
                  </a:lnTo>
                  <a:close/>
                </a:path>
                <a:path w="2018664" h="3149600">
                  <a:moveTo>
                    <a:pt x="1995030" y="2933700"/>
                  </a:moveTo>
                  <a:lnTo>
                    <a:pt x="1980158" y="2933700"/>
                  </a:lnTo>
                  <a:lnTo>
                    <a:pt x="1983244" y="2921000"/>
                  </a:lnTo>
                  <a:lnTo>
                    <a:pt x="1997989" y="2921000"/>
                  </a:lnTo>
                  <a:lnTo>
                    <a:pt x="1995030" y="2933700"/>
                  </a:lnTo>
                  <a:close/>
                </a:path>
                <a:path w="2018664" h="3149600">
                  <a:moveTo>
                    <a:pt x="48615" y="2959100"/>
                  </a:moveTo>
                  <a:lnTo>
                    <a:pt x="33604" y="2959100"/>
                  </a:lnTo>
                  <a:lnTo>
                    <a:pt x="30099" y="2946400"/>
                  </a:lnTo>
                  <a:lnTo>
                    <a:pt x="26771" y="2933700"/>
                  </a:lnTo>
                  <a:lnTo>
                    <a:pt x="38442" y="2933700"/>
                  </a:lnTo>
                  <a:lnTo>
                    <a:pt x="41706" y="2946400"/>
                  </a:lnTo>
                  <a:lnTo>
                    <a:pt x="45008" y="2946400"/>
                  </a:lnTo>
                  <a:lnTo>
                    <a:pt x="48615" y="2959100"/>
                  </a:lnTo>
                  <a:close/>
                </a:path>
                <a:path w="2018664" h="3149600">
                  <a:moveTo>
                    <a:pt x="1985060" y="2959100"/>
                  </a:moveTo>
                  <a:lnTo>
                    <a:pt x="1970049" y="2959100"/>
                  </a:lnTo>
                  <a:lnTo>
                    <a:pt x="1973656" y="2946400"/>
                  </a:lnTo>
                  <a:lnTo>
                    <a:pt x="1976958" y="2946400"/>
                  </a:lnTo>
                  <a:lnTo>
                    <a:pt x="1980222" y="2933700"/>
                  </a:lnTo>
                  <a:lnTo>
                    <a:pt x="1991893" y="2933700"/>
                  </a:lnTo>
                  <a:lnTo>
                    <a:pt x="1988565" y="2946400"/>
                  </a:lnTo>
                  <a:lnTo>
                    <a:pt x="1985060" y="2959100"/>
                  </a:lnTo>
                  <a:close/>
                </a:path>
                <a:path w="2018664" h="3149600">
                  <a:moveTo>
                    <a:pt x="56184" y="2971800"/>
                  </a:moveTo>
                  <a:lnTo>
                    <a:pt x="41122" y="2971800"/>
                  </a:lnTo>
                  <a:lnTo>
                    <a:pt x="37274" y="2959100"/>
                  </a:lnTo>
                  <a:lnTo>
                    <a:pt x="52247" y="2959100"/>
                  </a:lnTo>
                  <a:lnTo>
                    <a:pt x="56184" y="2971800"/>
                  </a:lnTo>
                  <a:close/>
                </a:path>
                <a:path w="2018664" h="3149600">
                  <a:moveTo>
                    <a:pt x="1977542" y="2971800"/>
                  </a:moveTo>
                  <a:lnTo>
                    <a:pt x="1962480" y="2971800"/>
                  </a:lnTo>
                  <a:lnTo>
                    <a:pt x="1966417" y="2959100"/>
                  </a:lnTo>
                  <a:lnTo>
                    <a:pt x="1981390" y="2959100"/>
                  </a:lnTo>
                  <a:lnTo>
                    <a:pt x="1977542" y="2971800"/>
                  </a:lnTo>
                  <a:close/>
                </a:path>
                <a:path w="2018664" h="3149600">
                  <a:moveTo>
                    <a:pt x="64414" y="2984500"/>
                  </a:moveTo>
                  <a:lnTo>
                    <a:pt x="49326" y="2984500"/>
                  </a:lnTo>
                  <a:lnTo>
                    <a:pt x="45135" y="2971800"/>
                  </a:lnTo>
                  <a:lnTo>
                    <a:pt x="60134" y="2971800"/>
                  </a:lnTo>
                  <a:lnTo>
                    <a:pt x="64414" y="2984500"/>
                  </a:lnTo>
                  <a:close/>
                </a:path>
                <a:path w="2018664" h="3149600">
                  <a:moveTo>
                    <a:pt x="1969338" y="2984500"/>
                  </a:moveTo>
                  <a:lnTo>
                    <a:pt x="1954263" y="2984500"/>
                  </a:lnTo>
                  <a:lnTo>
                    <a:pt x="1958530" y="2971800"/>
                  </a:lnTo>
                  <a:lnTo>
                    <a:pt x="1973529" y="2971800"/>
                  </a:lnTo>
                  <a:lnTo>
                    <a:pt x="1969338" y="2984500"/>
                  </a:lnTo>
                  <a:close/>
                </a:path>
                <a:path w="2018664" h="3149600">
                  <a:moveTo>
                    <a:pt x="82702" y="3009900"/>
                  </a:moveTo>
                  <a:lnTo>
                    <a:pt x="62852" y="3009900"/>
                  </a:lnTo>
                  <a:lnTo>
                    <a:pt x="58191" y="2997200"/>
                  </a:lnTo>
                  <a:lnTo>
                    <a:pt x="53670" y="2984500"/>
                  </a:lnTo>
                  <a:lnTo>
                    <a:pt x="68668" y="2984500"/>
                  </a:lnTo>
                  <a:lnTo>
                    <a:pt x="73253" y="2997200"/>
                  </a:lnTo>
                  <a:lnTo>
                    <a:pt x="77812" y="2997200"/>
                  </a:lnTo>
                  <a:lnTo>
                    <a:pt x="82702" y="3009900"/>
                  </a:lnTo>
                  <a:close/>
                </a:path>
                <a:path w="2018664" h="3149600">
                  <a:moveTo>
                    <a:pt x="1955812" y="3009900"/>
                  </a:moveTo>
                  <a:lnTo>
                    <a:pt x="1935962" y="3009900"/>
                  </a:lnTo>
                  <a:lnTo>
                    <a:pt x="1940852" y="2997200"/>
                  </a:lnTo>
                  <a:lnTo>
                    <a:pt x="1945411" y="2997200"/>
                  </a:lnTo>
                  <a:lnTo>
                    <a:pt x="1949996" y="2984500"/>
                  </a:lnTo>
                  <a:lnTo>
                    <a:pt x="1964994" y="2984500"/>
                  </a:lnTo>
                  <a:lnTo>
                    <a:pt x="1960473" y="2997200"/>
                  </a:lnTo>
                  <a:lnTo>
                    <a:pt x="1955812" y="3009900"/>
                  </a:lnTo>
                  <a:close/>
                </a:path>
                <a:path w="2018664" h="3149600">
                  <a:moveTo>
                    <a:pt x="92722" y="3022600"/>
                  </a:moveTo>
                  <a:lnTo>
                    <a:pt x="72669" y="3022600"/>
                  </a:lnTo>
                  <a:lnTo>
                    <a:pt x="67690" y="3009900"/>
                  </a:lnTo>
                  <a:lnTo>
                    <a:pt x="87541" y="3009900"/>
                  </a:lnTo>
                  <a:lnTo>
                    <a:pt x="92722" y="3022600"/>
                  </a:lnTo>
                  <a:close/>
                </a:path>
                <a:path w="2018664" h="3149600">
                  <a:moveTo>
                    <a:pt x="1945995" y="3022600"/>
                  </a:moveTo>
                  <a:lnTo>
                    <a:pt x="1925942" y="3022600"/>
                  </a:lnTo>
                  <a:lnTo>
                    <a:pt x="1931123" y="3009900"/>
                  </a:lnTo>
                  <a:lnTo>
                    <a:pt x="1950974" y="3009900"/>
                  </a:lnTo>
                  <a:lnTo>
                    <a:pt x="1945995" y="3022600"/>
                  </a:lnTo>
                  <a:close/>
                </a:path>
                <a:path w="2018664" h="3149600">
                  <a:moveTo>
                    <a:pt x="103314" y="3035300"/>
                  </a:moveTo>
                  <a:lnTo>
                    <a:pt x="83083" y="3035300"/>
                  </a:lnTo>
                  <a:lnTo>
                    <a:pt x="77800" y="3022600"/>
                  </a:lnTo>
                  <a:lnTo>
                    <a:pt x="97853" y="3022600"/>
                  </a:lnTo>
                  <a:lnTo>
                    <a:pt x="103314" y="3035300"/>
                  </a:lnTo>
                  <a:close/>
                </a:path>
                <a:path w="2018664" h="3149600">
                  <a:moveTo>
                    <a:pt x="1935581" y="3035300"/>
                  </a:moveTo>
                  <a:lnTo>
                    <a:pt x="1915350" y="3035300"/>
                  </a:lnTo>
                  <a:lnTo>
                    <a:pt x="1920811" y="3022600"/>
                  </a:lnTo>
                  <a:lnTo>
                    <a:pt x="1940864" y="3022600"/>
                  </a:lnTo>
                  <a:lnTo>
                    <a:pt x="1935581" y="3035300"/>
                  </a:lnTo>
                  <a:close/>
                </a:path>
                <a:path w="2018664" h="3149600">
                  <a:moveTo>
                    <a:pt x="114452" y="3048000"/>
                  </a:moveTo>
                  <a:lnTo>
                    <a:pt x="99783" y="3048000"/>
                  </a:lnTo>
                  <a:lnTo>
                    <a:pt x="94068" y="3035300"/>
                  </a:lnTo>
                  <a:lnTo>
                    <a:pt x="108712" y="3035300"/>
                  </a:lnTo>
                  <a:lnTo>
                    <a:pt x="114452" y="3048000"/>
                  </a:lnTo>
                  <a:close/>
                </a:path>
                <a:path w="2018664" h="3149600">
                  <a:moveTo>
                    <a:pt x="1918881" y="3048000"/>
                  </a:moveTo>
                  <a:lnTo>
                    <a:pt x="1904212" y="3048000"/>
                  </a:lnTo>
                  <a:lnTo>
                    <a:pt x="1909952" y="3035300"/>
                  </a:lnTo>
                  <a:lnTo>
                    <a:pt x="1924596" y="3035300"/>
                  </a:lnTo>
                  <a:lnTo>
                    <a:pt x="1918881" y="3048000"/>
                  </a:lnTo>
                  <a:close/>
                </a:path>
                <a:path w="2018664" h="3149600">
                  <a:moveTo>
                    <a:pt x="126098" y="3060700"/>
                  </a:moveTo>
                  <a:lnTo>
                    <a:pt x="111620" y="3060700"/>
                  </a:lnTo>
                  <a:lnTo>
                    <a:pt x="105625" y="3048000"/>
                  </a:lnTo>
                  <a:lnTo>
                    <a:pt x="120103" y="3048000"/>
                  </a:lnTo>
                  <a:lnTo>
                    <a:pt x="126098" y="3060700"/>
                  </a:lnTo>
                  <a:close/>
                </a:path>
                <a:path w="2018664" h="3149600">
                  <a:moveTo>
                    <a:pt x="132118" y="3060700"/>
                  </a:moveTo>
                  <a:lnTo>
                    <a:pt x="126098" y="3060700"/>
                  </a:lnTo>
                  <a:lnTo>
                    <a:pt x="125983" y="3048000"/>
                  </a:lnTo>
                  <a:lnTo>
                    <a:pt x="132118" y="3060700"/>
                  </a:lnTo>
                  <a:close/>
                </a:path>
                <a:path w="2018664" h="3149600">
                  <a:moveTo>
                    <a:pt x="1892566" y="3060700"/>
                  </a:moveTo>
                  <a:lnTo>
                    <a:pt x="1886546" y="3060700"/>
                  </a:lnTo>
                  <a:lnTo>
                    <a:pt x="1892680" y="3048000"/>
                  </a:lnTo>
                  <a:lnTo>
                    <a:pt x="1892566" y="3060700"/>
                  </a:lnTo>
                  <a:close/>
                </a:path>
                <a:path w="2018664" h="3149600">
                  <a:moveTo>
                    <a:pt x="1907044" y="3060700"/>
                  </a:moveTo>
                  <a:lnTo>
                    <a:pt x="1892566" y="3060700"/>
                  </a:lnTo>
                  <a:lnTo>
                    <a:pt x="1898561" y="3048000"/>
                  </a:lnTo>
                  <a:lnTo>
                    <a:pt x="1913039" y="3048000"/>
                  </a:lnTo>
                  <a:lnTo>
                    <a:pt x="1907044" y="3060700"/>
                  </a:lnTo>
                  <a:close/>
                </a:path>
                <a:path w="2018664" h="3149600">
                  <a:moveTo>
                    <a:pt x="144513" y="3073400"/>
                  </a:moveTo>
                  <a:lnTo>
                    <a:pt x="123977" y="3073400"/>
                  </a:lnTo>
                  <a:lnTo>
                    <a:pt x="117728" y="3060700"/>
                  </a:lnTo>
                  <a:lnTo>
                    <a:pt x="138137" y="3060700"/>
                  </a:lnTo>
                  <a:lnTo>
                    <a:pt x="144513" y="3073400"/>
                  </a:lnTo>
                  <a:close/>
                </a:path>
                <a:path w="2018664" h="3149600">
                  <a:moveTo>
                    <a:pt x="1894687" y="3073400"/>
                  </a:moveTo>
                  <a:lnTo>
                    <a:pt x="1874151" y="3073400"/>
                  </a:lnTo>
                  <a:lnTo>
                    <a:pt x="1880527" y="3060700"/>
                  </a:lnTo>
                  <a:lnTo>
                    <a:pt x="1900935" y="3060700"/>
                  </a:lnTo>
                  <a:lnTo>
                    <a:pt x="1894687" y="3073400"/>
                  </a:lnTo>
                  <a:close/>
                </a:path>
                <a:path w="2018664" h="3149600">
                  <a:moveTo>
                    <a:pt x="163969" y="3086100"/>
                  </a:moveTo>
                  <a:lnTo>
                    <a:pt x="143459" y="3086100"/>
                  </a:lnTo>
                  <a:lnTo>
                    <a:pt x="136842" y="3073400"/>
                  </a:lnTo>
                  <a:lnTo>
                    <a:pt x="157251" y="3073400"/>
                  </a:lnTo>
                  <a:lnTo>
                    <a:pt x="163969" y="3086100"/>
                  </a:lnTo>
                  <a:close/>
                </a:path>
                <a:path w="2018664" h="3149600">
                  <a:moveTo>
                    <a:pt x="1875205" y="3086100"/>
                  </a:moveTo>
                  <a:lnTo>
                    <a:pt x="1854695" y="3086100"/>
                  </a:lnTo>
                  <a:lnTo>
                    <a:pt x="1861413" y="3073400"/>
                  </a:lnTo>
                  <a:lnTo>
                    <a:pt x="1881822" y="3073400"/>
                  </a:lnTo>
                  <a:lnTo>
                    <a:pt x="1875205" y="3086100"/>
                  </a:lnTo>
                  <a:close/>
                </a:path>
                <a:path w="2018664" h="3149600">
                  <a:moveTo>
                    <a:pt x="184416" y="3098800"/>
                  </a:moveTo>
                  <a:lnTo>
                    <a:pt x="157048" y="3098800"/>
                  </a:lnTo>
                  <a:lnTo>
                    <a:pt x="150202" y="3086100"/>
                  </a:lnTo>
                  <a:lnTo>
                    <a:pt x="177368" y="3086100"/>
                  </a:lnTo>
                  <a:lnTo>
                    <a:pt x="184416" y="3098800"/>
                  </a:lnTo>
                  <a:close/>
                </a:path>
                <a:path w="2018664" h="3149600">
                  <a:moveTo>
                    <a:pt x="1861616" y="3098800"/>
                  </a:moveTo>
                  <a:lnTo>
                    <a:pt x="1834248" y="3098800"/>
                  </a:lnTo>
                  <a:lnTo>
                    <a:pt x="1841296" y="3086100"/>
                  </a:lnTo>
                  <a:lnTo>
                    <a:pt x="1868462" y="3086100"/>
                  </a:lnTo>
                  <a:lnTo>
                    <a:pt x="1861616" y="3098800"/>
                  </a:lnTo>
                  <a:close/>
                </a:path>
                <a:path w="2018664" h="3149600">
                  <a:moveTo>
                    <a:pt x="205778" y="3111500"/>
                  </a:moveTo>
                  <a:lnTo>
                    <a:pt x="178295" y="3111500"/>
                  </a:lnTo>
                  <a:lnTo>
                    <a:pt x="171107" y="3098800"/>
                  </a:lnTo>
                  <a:lnTo>
                    <a:pt x="198424" y="3098800"/>
                  </a:lnTo>
                  <a:lnTo>
                    <a:pt x="205778" y="3111500"/>
                  </a:lnTo>
                  <a:close/>
                </a:path>
                <a:path w="2018664" h="3149600">
                  <a:moveTo>
                    <a:pt x="1840369" y="3111500"/>
                  </a:moveTo>
                  <a:lnTo>
                    <a:pt x="1812886" y="3111500"/>
                  </a:lnTo>
                  <a:lnTo>
                    <a:pt x="1820240" y="3098800"/>
                  </a:lnTo>
                  <a:lnTo>
                    <a:pt x="1847557" y="3098800"/>
                  </a:lnTo>
                  <a:lnTo>
                    <a:pt x="1840369" y="3111500"/>
                  </a:lnTo>
                  <a:close/>
                </a:path>
                <a:path w="2018664" h="3149600">
                  <a:moveTo>
                    <a:pt x="243230" y="3124200"/>
                  </a:moveTo>
                  <a:lnTo>
                    <a:pt x="208076" y="3124200"/>
                  </a:lnTo>
                  <a:lnTo>
                    <a:pt x="200482" y="3111500"/>
                  </a:lnTo>
                  <a:lnTo>
                    <a:pt x="235419" y="3111500"/>
                  </a:lnTo>
                  <a:lnTo>
                    <a:pt x="243230" y="3124200"/>
                  </a:lnTo>
                  <a:close/>
                </a:path>
                <a:path w="2018664" h="3149600">
                  <a:moveTo>
                    <a:pt x="1810588" y="3124200"/>
                  </a:moveTo>
                  <a:lnTo>
                    <a:pt x="1775434" y="3124200"/>
                  </a:lnTo>
                  <a:lnTo>
                    <a:pt x="1783245" y="3111500"/>
                  </a:lnTo>
                  <a:lnTo>
                    <a:pt x="1818182" y="3111500"/>
                  </a:lnTo>
                  <a:lnTo>
                    <a:pt x="1810588" y="3124200"/>
                  </a:lnTo>
                  <a:close/>
                </a:path>
                <a:path w="2018664" h="3149600">
                  <a:moveTo>
                    <a:pt x="290804" y="3136900"/>
                  </a:moveTo>
                  <a:lnTo>
                    <a:pt x="239382" y="3136900"/>
                  </a:lnTo>
                  <a:lnTo>
                    <a:pt x="231419" y="3124200"/>
                  </a:lnTo>
                  <a:lnTo>
                    <a:pt x="282536" y="3124200"/>
                  </a:lnTo>
                  <a:lnTo>
                    <a:pt x="290804" y="3136900"/>
                  </a:lnTo>
                  <a:close/>
                </a:path>
                <a:path w="2018664" h="3149600">
                  <a:moveTo>
                    <a:pt x="1779282" y="3136900"/>
                  </a:moveTo>
                  <a:lnTo>
                    <a:pt x="1727860" y="3136900"/>
                  </a:lnTo>
                  <a:lnTo>
                    <a:pt x="1736128" y="3124200"/>
                  </a:lnTo>
                  <a:lnTo>
                    <a:pt x="1787245" y="3124200"/>
                  </a:lnTo>
                  <a:lnTo>
                    <a:pt x="1779282" y="3136900"/>
                  </a:lnTo>
                  <a:close/>
                </a:path>
                <a:path w="2018664" h="3149600">
                  <a:moveTo>
                    <a:pt x="1721357" y="3149600"/>
                  </a:moveTo>
                  <a:lnTo>
                    <a:pt x="297306" y="3149600"/>
                  </a:lnTo>
                  <a:lnTo>
                    <a:pt x="288810" y="3136900"/>
                  </a:lnTo>
                  <a:lnTo>
                    <a:pt x="1729854" y="3136900"/>
                  </a:lnTo>
                  <a:lnTo>
                    <a:pt x="1721357" y="3149600"/>
                  </a:lnTo>
                  <a:close/>
                </a:path>
              </a:pathLst>
            </a:custGeom>
            <a:solidFill>
              <a:srgbClr val="385D89"/>
            </a:solidFill>
          </p:spPr>
          <p:txBody>
            <a:bodyPr wrap="square" lIns="0" tIns="0" rIns="0" bIns="0" rtlCol="0"/>
            <a:lstStyle/>
            <a:p/>
          </p:txBody>
        </p:sp>
      </p:grpSp>
      <p:sp>
        <p:nvSpPr>
          <p:cNvPr id="8" name="object 8"/>
          <p:cNvSpPr/>
          <p:nvPr/>
        </p:nvSpPr>
        <p:spPr>
          <a:xfrm>
            <a:off x="7519669" y="2417445"/>
            <a:ext cx="748665" cy="889000"/>
          </a:xfrm>
          <a:custGeom>
            <a:avLst/>
            <a:gdLst/>
            <a:ahLst/>
            <a:cxnLst/>
            <a:rect l="l" t="t" r="r" b="b"/>
            <a:pathLst>
              <a:path w="748665" h="889000">
                <a:moveTo>
                  <a:pt x="748664" y="889000"/>
                </a:moveTo>
                <a:lnTo>
                  <a:pt x="0" y="889000"/>
                </a:lnTo>
                <a:lnTo>
                  <a:pt x="0" y="0"/>
                </a:lnTo>
                <a:lnTo>
                  <a:pt x="748664" y="0"/>
                </a:lnTo>
                <a:lnTo>
                  <a:pt x="748664" y="6349"/>
                </a:lnTo>
                <a:lnTo>
                  <a:pt x="12700" y="6349"/>
                </a:lnTo>
                <a:lnTo>
                  <a:pt x="6350" y="12699"/>
                </a:lnTo>
                <a:lnTo>
                  <a:pt x="12700" y="12699"/>
                </a:lnTo>
                <a:lnTo>
                  <a:pt x="12700" y="876300"/>
                </a:lnTo>
                <a:lnTo>
                  <a:pt x="6350" y="876300"/>
                </a:lnTo>
                <a:lnTo>
                  <a:pt x="12700" y="882650"/>
                </a:lnTo>
                <a:lnTo>
                  <a:pt x="748664" y="882650"/>
                </a:lnTo>
                <a:lnTo>
                  <a:pt x="748664" y="889000"/>
                </a:lnTo>
                <a:close/>
              </a:path>
              <a:path w="748665" h="889000">
                <a:moveTo>
                  <a:pt x="12700" y="12699"/>
                </a:moveTo>
                <a:lnTo>
                  <a:pt x="6350" y="12699"/>
                </a:lnTo>
                <a:lnTo>
                  <a:pt x="12700" y="6349"/>
                </a:lnTo>
                <a:lnTo>
                  <a:pt x="12700" y="12699"/>
                </a:lnTo>
                <a:close/>
              </a:path>
              <a:path w="748665" h="889000">
                <a:moveTo>
                  <a:pt x="735964" y="12699"/>
                </a:moveTo>
                <a:lnTo>
                  <a:pt x="12700" y="12699"/>
                </a:lnTo>
                <a:lnTo>
                  <a:pt x="12700" y="6349"/>
                </a:lnTo>
                <a:lnTo>
                  <a:pt x="735964" y="6349"/>
                </a:lnTo>
                <a:lnTo>
                  <a:pt x="735964" y="12699"/>
                </a:lnTo>
                <a:close/>
              </a:path>
              <a:path w="748665" h="889000">
                <a:moveTo>
                  <a:pt x="735964" y="882650"/>
                </a:moveTo>
                <a:lnTo>
                  <a:pt x="735964" y="6349"/>
                </a:lnTo>
                <a:lnTo>
                  <a:pt x="742314" y="12699"/>
                </a:lnTo>
                <a:lnTo>
                  <a:pt x="748664" y="12699"/>
                </a:lnTo>
                <a:lnTo>
                  <a:pt x="748664" y="876300"/>
                </a:lnTo>
                <a:lnTo>
                  <a:pt x="742314" y="876300"/>
                </a:lnTo>
                <a:lnTo>
                  <a:pt x="735964" y="882650"/>
                </a:lnTo>
                <a:close/>
              </a:path>
              <a:path w="748665" h="889000">
                <a:moveTo>
                  <a:pt x="748664" y="12699"/>
                </a:moveTo>
                <a:lnTo>
                  <a:pt x="742314" y="12699"/>
                </a:lnTo>
                <a:lnTo>
                  <a:pt x="735964" y="6349"/>
                </a:lnTo>
                <a:lnTo>
                  <a:pt x="748664" y="6349"/>
                </a:lnTo>
                <a:lnTo>
                  <a:pt x="748664" y="12699"/>
                </a:lnTo>
                <a:close/>
              </a:path>
              <a:path w="748665" h="889000">
                <a:moveTo>
                  <a:pt x="12700" y="882650"/>
                </a:moveTo>
                <a:lnTo>
                  <a:pt x="6350" y="876300"/>
                </a:lnTo>
                <a:lnTo>
                  <a:pt x="12700" y="876300"/>
                </a:lnTo>
                <a:lnTo>
                  <a:pt x="12700" y="882650"/>
                </a:lnTo>
                <a:close/>
              </a:path>
              <a:path w="748665" h="889000">
                <a:moveTo>
                  <a:pt x="735964" y="882650"/>
                </a:moveTo>
                <a:lnTo>
                  <a:pt x="12700" y="882650"/>
                </a:lnTo>
                <a:lnTo>
                  <a:pt x="12700" y="876300"/>
                </a:lnTo>
                <a:lnTo>
                  <a:pt x="735964" y="876300"/>
                </a:lnTo>
                <a:lnTo>
                  <a:pt x="735964" y="882650"/>
                </a:lnTo>
                <a:close/>
              </a:path>
              <a:path w="748665" h="889000">
                <a:moveTo>
                  <a:pt x="748664" y="882650"/>
                </a:moveTo>
                <a:lnTo>
                  <a:pt x="735964" y="882650"/>
                </a:lnTo>
                <a:lnTo>
                  <a:pt x="742314" y="876300"/>
                </a:lnTo>
                <a:lnTo>
                  <a:pt x="748664" y="876300"/>
                </a:lnTo>
                <a:lnTo>
                  <a:pt x="748664" y="882650"/>
                </a:lnTo>
                <a:close/>
              </a:path>
            </a:pathLst>
          </a:custGeom>
          <a:solidFill>
            <a:srgbClr val="000000"/>
          </a:solidFill>
        </p:spPr>
        <p:txBody>
          <a:bodyPr wrap="square" lIns="0" tIns="0" rIns="0" bIns="0" rtlCol="0"/>
          <a:lstStyle/>
          <a:p/>
        </p:txBody>
      </p:sp>
      <p:sp>
        <p:nvSpPr>
          <p:cNvPr id="9" name="object 9"/>
          <p:cNvSpPr txBox="1"/>
          <p:nvPr/>
        </p:nvSpPr>
        <p:spPr>
          <a:xfrm>
            <a:off x="7679690" y="2647315"/>
            <a:ext cx="584835" cy="381635"/>
          </a:xfrm>
          <a:prstGeom prst="rect">
            <a:avLst/>
          </a:prstGeom>
        </p:spPr>
        <p:txBody>
          <a:bodyPr vert="horz" wrap="square" lIns="0" tIns="12700" rIns="0" bIns="0" rtlCol="0">
            <a:spAutoFit/>
          </a:bodyPr>
          <a:lstStyle/>
          <a:p>
            <a:pPr marL="12700">
              <a:lnSpc>
                <a:spcPct val="100000"/>
              </a:lnSpc>
              <a:spcBef>
                <a:spcPts val="100"/>
              </a:spcBef>
            </a:pPr>
            <a:r>
              <a:rPr sz="2400" b="1" spc="-40" dirty="0">
                <a:latin typeface="Calibri"/>
                <a:cs typeface="Calibri"/>
              </a:rPr>
              <a:t>T/F</a:t>
            </a:r>
            <a:endParaRPr sz="2400">
              <a:latin typeface="Calibri"/>
              <a:cs typeface="Calibri"/>
            </a:endParaRPr>
          </a:p>
        </p:txBody>
      </p:sp>
      <p:sp>
        <p:nvSpPr>
          <p:cNvPr id="10" name="object 10"/>
          <p:cNvSpPr/>
          <p:nvPr/>
        </p:nvSpPr>
        <p:spPr>
          <a:xfrm>
            <a:off x="8750300" y="2417445"/>
            <a:ext cx="757555" cy="888365"/>
          </a:xfrm>
          <a:custGeom>
            <a:avLst/>
            <a:gdLst/>
            <a:ahLst/>
            <a:cxnLst/>
            <a:rect l="l" t="t" r="r" b="b"/>
            <a:pathLst>
              <a:path w="757554" h="888364">
                <a:moveTo>
                  <a:pt x="757554" y="888364"/>
                </a:moveTo>
                <a:lnTo>
                  <a:pt x="0" y="888364"/>
                </a:lnTo>
                <a:lnTo>
                  <a:pt x="0" y="0"/>
                </a:lnTo>
                <a:lnTo>
                  <a:pt x="757554" y="0"/>
                </a:lnTo>
                <a:lnTo>
                  <a:pt x="757554" y="6349"/>
                </a:lnTo>
                <a:lnTo>
                  <a:pt x="12700" y="6349"/>
                </a:lnTo>
                <a:lnTo>
                  <a:pt x="6350" y="12699"/>
                </a:lnTo>
                <a:lnTo>
                  <a:pt x="12700" y="12699"/>
                </a:lnTo>
                <a:lnTo>
                  <a:pt x="12700" y="875664"/>
                </a:lnTo>
                <a:lnTo>
                  <a:pt x="6350" y="875664"/>
                </a:lnTo>
                <a:lnTo>
                  <a:pt x="12700" y="882014"/>
                </a:lnTo>
                <a:lnTo>
                  <a:pt x="757554" y="882014"/>
                </a:lnTo>
                <a:lnTo>
                  <a:pt x="757554" y="888364"/>
                </a:lnTo>
                <a:close/>
              </a:path>
              <a:path w="757554" h="888364">
                <a:moveTo>
                  <a:pt x="12700" y="12699"/>
                </a:moveTo>
                <a:lnTo>
                  <a:pt x="6350" y="12699"/>
                </a:lnTo>
                <a:lnTo>
                  <a:pt x="12700" y="6349"/>
                </a:lnTo>
                <a:lnTo>
                  <a:pt x="12700" y="12699"/>
                </a:lnTo>
                <a:close/>
              </a:path>
              <a:path w="757554" h="888364">
                <a:moveTo>
                  <a:pt x="744854" y="12699"/>
                </a:moveTo>
                <a:lnTo>
                  <a:pt x="12700" y="12699"/>
                </a:lnTo>
                <a:lnTo>
                  <a:pt x="12700" y="6349"/>
                </a:lnTo>
                <a:lnTo>
                  <a:pt x="744854" y="6349"/>
                </a:lnTo>
                <a:lnTo>
                  <a:pt x="744854" y="12699"/>
                </a:lnTo>
                <a:close/>
              </a:path>
              <a:path w="757554" h="888364">
                <a:moveTo>
                  <a:pt x="744854" y="882014"/>
                </a:moveTo>
                <a:lnTo>
                  <a:pt x="744854" y="6349"/>
                </a:lnTo>
                <a:lnTo>
                  <a:pt x="751204" y="12699"/>
                </a:lnTo>
                <a:lnTo>
                  <a:pt x="757554" y="12699"/>
                </a:lnTo>
                <a:lnTo>
                  <a:pt x="757554" y="875664"/>
                </a:lnTo>
                <a:lnTo>
                  <a:pt x="751204" y="875664"/>
                </a:lnTo>
                <a:lnTo>
                  <a:pt x="744854" y="882014"/>
                </a:lnTo>
                <a:close/>
              </a:path>
              <a:path w="757554" h="888364">
                <a:moveTo>
                  <a:pt x="757554" y="12699"/>
                </a:moveTo>
                <a:lnTo>
                  <a:pt x="751204" y="12699"/>
                </a:lnTo>
                <a:lnTo>
                  <a:pt x="744854" y="6349"/>
                </a:lnTo>
                <a:lnTo>
                  <a:pt x="757554" y="6349"/>
                </a:lnTo>
                <a:lnTo>
                  <a:pt x="757554" y="12699"/>
                </a:lnTo>
                <a:close/>
              </a:path>
              <a:path w="757554" h="888364">
                <a:moveTo>
                  <a:pt x="12700" y="882014"/>
                </a:moveTo>
                <a:lnTo>
                  <a:pt x="6350" y="875664"/>
                </a:lnTo>
                <a:lnTo>
                  <a:pt x="12700" y="875664"/>
                </a:lnTo>
                <a:lnTo>
                  <a:pt x="12700" y="882014"/>
                </a:lnTo>
                <a:close/>
              </a:path>
              <a:path w="757554" h="888364">
                <a:moveTo>
                  <a:pt x="744854" y="882014"/>
                </a:moveTo>
                <a:lnTo>
                  <a:pt x="12700" y="882014"/>
                </a:lnTo>
                <a:lnTo>
                  <a:pt x="12700" y="875664"/>
                </a:lnTo>
                <a:lnTo>
                  <a:pt x="744854" y="875664"/>
                </a:lnTo>
                <a:lnTo>
                  <a:pt x="744854" y="882014"/>
                </a:lnTo>
                <a:close/>
              </a:path>
              <a:path w="757554" h="888364">
                <a:moveTo>
                  <a:pt x="757554" y="882014"/>
                </a:moveTo>
                <a:lnTo>
                  <a:pt x="744854" y="882014"/>
                </a:lnTo>
                <a:lnTo>
                  <a:pt x="751204" y="875664"/>
                </a:lnTo>
                <a:lnTo>
                  <a:pt x="757554" y="875664"/>
                </a:lnTo>
                <a:lnTo>
                  <a:pt x="757554" y="882014"/>
                </a:lnTo>
                <a:close/>
              </a:path>
            </a:pathLst>
          </a:custGeom>
          <a:solidFill>
            <a:srgbClr val="000000"/>
          </a:solidFill>
        </p:spPr>
        <p:txBody>
          <a:bodyPr wrap="square" lIns="0" tIns="0" rIns="0" bIns="0" rtlCol="0"/>
          <a:lstStyle/>
          <a:p/>
        </p:txBody>
      </p:sp>
      <p:sp>
        <p:nvSpPr>
          <p:cNvPr id="11" name="object 11"/>
          <p:cNvSpPr txBox="1"/>
          <p:nvPr/>
        </p:nvSpPr>
        <p:spPr>
          <a:xfrm>
            <a:off x="8839200" y="2655570"/>
            <a:ext cx="685165" cy="275590"/>
          </a:xfrm>
          <a:prstGeom prst="rect">
            <a:avLst/>
          </a:prstGeom>
        </p:spPr>
        <p:txBody>
          <a:bodyPr vert="horz" wrap="square" lIns="0" tIns="12700" rIns="0" bIns="0" rtlCol="0">
            <a:noAutofit/>
          </a:bodyPr>
          <a:lstStyle/>
          <a:p>
            <a:pPr marL="12700">
              <a:lnSpc>
                <a:spcPct val="100000"/>
              </a:lnSpc>
              <a:spcBef>
                <a:spcPts val="100"/>
              </a:spcBef>
            </a:pPr>
            <a:r>
              <a:rPr sz="2400" b="1" spc="-25" dirty="0">
                <a:latin typeface="Calibri"/>
                <a:cs typeface="Calibri"/>
              </a:rPr>
              <a:t>P/N</a:t>
            </a:r>
            <a:endParaRPr sz="2400">
              <a:latin typeface="Calibri"/>
              <a:cs typeface="Calibri"/>
            </a:endParaRPr>
          </a:p>
        </p:txBody>
      </p:sp>
      <p:sp>
        <p:nvSpPr>
          <p:cNvPr id="12" name="object 12"/>
          <p:cNvSpPr/>
          <p:nvPr/>
        </p:nvSpPr>
        <p:spPr>
          <a:xfrm>
            <a:off x="7665567" y="3299498"/>
            <a:ext cx="299720" cy="278130"/>
          </a:xfrm>
          <a:custGeom>
            <a:avLst/>
            <a:gdLst/>
            <a:ahLst/>
            <a:cxnLst/>
            <a:rect l="l" t="t" r="r" b="b"/>
            <a:pathLst>
              <a:path w="299720" h="278129">
                <a:moveTo>
                  <a:pt x="280555" y="239636"/>
                </a:moveTo>
                <a:lnTo>
                  <a:pt x="280555" y="0"/>
                </a:lnTo>
                <a:lnTo>
                  <a:pt x="299605" y="0"/>
                </a:lnTo>
                <a:lnTo>
                  <a:pt x="299605" y="230111"/>
                </a:lnTo>
                <a:lnTo>
                  <a:pt x="290080" y="230111"/>
                </a:lnTo>
                <a:lnTo>
                  <a:pt x="280555" y="239636"/>
                </a:lnTo>
                <a:close/>
              </a:path>
              <a:path w="299720" h="278129">
                <a:moveTo>
                  <a:pt x="76200" y="277736"/>
                </a:moveTo>
                <a:lnTo>
                  <a:pt x="0" y="239636"/>
                </a:lnTo>
                <a:lnTo>
                  <a:pt x="76200" y="201536"/>
                </a:lnTo>
                <a:lnTo>
                  <a:pt x="76200" y="230111"/>
                </a:lnTo>
                <a:lnTo>
                  <a:pt x="57150" y="230111"/>
                </a:lnTo>
                <a:lnTo>
                  <a:pt x="57150" y="249161"/>
                </a:lnTo>
                <a:lnTo>
                  <a:pt x="76200" y="249161"/>
                </a:lnTo>
                <a:lnTo>
                  <a:pt x="76200" y="277736"/>
                </a:lnTo>
                <a:close/>
              </a:path>
              <a:path w="299720" h="278129">
                <a:moveTo>
                  <a:pt x="76200" y="249161"/>
                </a:moveTo>
                <a:lnTo>
                  <a:pt x="57150" y="249161"/>
                </a:lnTo>
                <a:lnTo>
                  <a:pt x="57150" y="230111"/>
                </a:lnTo>
                <a:lnTo>
                  <a:pt x="76200" y="230111"/>
                </a:lnTo>
                <a:lnTo>
                  <a:pt x="76200" y="249161"/>
                </a:lnTo>
                <a:close/>
              </a:path>
              <a:path w="299720" h="278129">
                <a:moveTo>
                  <a:pt x="299605" y="249161"/>
                </a:moveTo>
                <a:lnTo>
                  <a:pt x="76200" y="249161"/>
                </a:lnTo>
                <a:lnTo>
                  <a:pt x="76200" y="230111"/>
                </a:lnTo>
                <a:lnTo>
                  <a:pt x="280555" y="230111"/>
                </a:lnTo>
                <a:lnTo>
                  <a:pt x="280555" y="239636"/>
                </a:lnTo>
                <a:lnTo>
                  <a:pt x="299605" y="239636"/>
                </a:lnTo>
                <a:lnTo>
                  <a:pt x="299605" y="249161"/>
                </a:lnTo>
                <a:close/>
              </a:path>
              <a:path w="299720" h="278129">
                <a:moveTo>
                  <a:pt x="299605" y="239636"/>
                </a:moveTo>
                <a:lnTo>
                  <a:pt x="280555" y="239636"/>
                </a:lnTo>
                <a:lnTo>
                  <a:pt x="290080" y="230111"/>
                </a:lnTo>
                <a:lnTo>
                  <a:pt x="299605" y="230111"/>
                </a:lnTo>
                <a:lnTo>
                  <a:pt x="299605" y="239636"/>
                </a:lnTo>
                <a:close/>
              </a:path>
            </a:pathLst>
          </a:custGeom>
          <a:solidFill>
            <a:srgbClr val="000000"/>
          </a:solidFill>
        </p:spPr>
        <p:txBody>
          <a:bodyPr wrap="square" lIns="0" tIns="0" rIns="0" bIns="0" rtlCol="0"/>
          <a:lstStyle/>
          <a:p/>
        </p:txBody>
      </p:sp>
      <p:sp>
        <p:nvSpPr>
          <p:cNvPr id="13" name="object 13"/>
          <p:cNvSpPr txBox="1"/>
          <p:nvPr/>
        </p:nvSpPr>
        <p:spPr>
          <a:xfrm>
            <a:off x="6809587" y="3643033"/>
            <a:ext cx="1045844" cy="941069"/>
          </a:xfrm>
          <a:prstGeom prst="rect">
            <a:avLst/>
          </a:prstGeom>
        </p:spPr>
        <p:txBody>
          <a:bodyPr vert="horz" wrap="square" lIns="0" tIns="13335" rIns="0" bIns="0" rtlCol="0">
            <a:spAutoFit/>
          </a:bodyPr>
          <a:lstStyle/>
          <a:p>
            <a:pPr marL="12700" marR="5080">
              <a:lnSpc>
                <a:spcPct val="100000"/>
              </a:lnSpc>
              <a:spcBef>
                <a:spcPts val="105"/>
              </a:spcBef>
            </a:pPr>
            <a:r>
              <a:rPr sz="2000" spc="-15" dirty="0">
                <a:solidFill>
                  <a:srgbClr val="001F5F"/>
                </a:solidFill>
                <a:latin typeface="宋体"/>
                <a:cs typeface="宋体"/>
              </a:rPr>
              <a:t>是否猜对</a:t>
            </a:r>
            <a:r>
              <a:rPr sz="2000" spc="-50" dirty="0">
                <a:solidFill>
                  <a:srgbClr val="001F5F"/>
                </a:solidFill>
                <a:latin typeface="宋体"/>
                <a:cs typeface="宋体"/>
              </a:rPr>
              <a:t> </a:t>
            </a:r>
            <a:r>
              <a:rPr sz="2000" b="1" dirty="0">
                <a:solidFill>
                  <a:srgbClr val="001F5F"/>
                </a:solidFill>
                <a:latin typeface="Calibri"/>
                <a:cs typeface="Calibri"/>
              </a:rPr>
              <a:t>T</a:t>
            </a:r>
            <a:r>
              <a:rPr sz="2000" spc="-25" dirty="0">
                <a:solidFill>
                  <a:srgbClr val="001F5F"/>
                </a:solidFill>
                <a:latin typeface="宋体"/>
                <a:cs typeface="宋体"/>
              </a:rPr>
              <a:t>：对</a:t>
            </a:r>
            <a:r>
              <a:rPr sz="2000" spc="-50" dirty="0">
                <a:solidFill>
                  <a:srgbClr val="001F5F"/>
                </a:solidFill>
                <a:latin typeface="宋体"/>
                <a:cs typeface="宋体"/>
              </a:rPr>
              <a:t> </a:t>
            </a:r>
            <a:r>
              <a:rPr sz="2000" b="1" dirty="0">
                <a:solidFill>
                  <a:srgbClr val="001F5F"/>
                </a:solidFill>
                <a:latin typeface="Calibri"/>
                <a:cs typeface="Calibri"/>
              </a:rPr>
              <a:t>F</a:t>
            </a:r>
            <a:r>
              <a:rPr sz="2000" spc="-25" dirty="0">
                <a:solidFill>
                  <a:srgbClr val="001F5F"/>
                </a:solidFill>
                <a:latin typeface="宋体"/>
                <a:cs typeface="宋体"/>
              </a:rPr>
              <a:t>：错</a:t>
            </a:r>
            <a:endParaRPr sz="2000">
              <a:latin typeface="宋体"/>
              <a:cs typeface="宋体"/>
            </a:endParaRPr>
          </a:p>
        </p:txBody>
      </p:sp>
      <p:sp>
        <p:nvSpPr>
          <p:cNvPr id="14" name="object 14"/>
          <p:cNvSpPr/>
          <p:nvPr/>
        </p:nvSpPr>
        <p:spPr>
          <a:xfrm>
            <a:off x="9097759" y="3342906"/>
            <a:ext cx="403860" cy="320040"/>
          </a:xfrm>
          <a:custGeom>
            <a:avLst/>
            <a:gdLst/>
            <a:ahLst/>
            <a:cxnLst/>
            <a:rect l="l" t="t" r="r" b="b"/>
            <a:pathLst>
              <a:path w="403859" h="320039">
                <a:moveTo>
                  <a:pt x="327456" y="291261"/>
                </a:moveTo>
                <a:lnTo>
                  <a:pt x="0" y="291261"/>
                </a:lnTo>
                <a:lnTo>
                  <a:pt x="0" y="0"/>
                </a:lnTo>
                <a:lnTo>
                  <a:pt x="18986" y="0"/>
                </a:lnTo>
                <a:lnTo>
                  <a:pt x="18986" y="9588"/>
                </a:lnTo>
                <a:lnTo>
                  <a:pt x="9525" y="19050"/>
                </a:lnTo>
                <a:lnTo>
                  <a:pt x="19050" y="19050"/>
                </a:lnTo>
                <a:lnTo>
                  <a:pt x="19050" y="272211"/>
                </a:lnTo>
                <a:lnTo>
                  <a:pt x="9525" y="272211"/>
                </a:lnTo>
                <a:lnTo>
                  <a:pt x="19050" y="281736"/>
                </a:lnTo>
                <a:lnTo>
                  <a:pt x="327456" y="281736"/>
                </a:lnTo>
                <a:lnTo>
                  <a:pt x="327456" y="291261"/>
                </a:lnTo>
                <a:close/>
              </a:path>
              <a:path w="403859" h="320039">
                <a:moveTo>
                  <a:pt x="19050" y="19050"/>
                </a:moveTo>
                <a:lnTo>
                  <a:pt x="19050" y="9525"/>
                </a:lnTo>
                <a:lnTo>
                  <a:pt x="19050" y="19050"/>
                </a:lnTo>
                <a:close/>
              </a:path>
              <a:path w="403859" h="320039">
                <a:moveTo>
                  <a:pt x="18986" y="19050"/>
                </a:moveTo>
                <a:lnTo>
                  <a:pt x="9525" y="19050"/>
                </a:lnTo>
                <a:lnTo>
                  <a:pt x="18986" y="9588"/>
                </a:lnTo>
                <a:lnTo>
                  <a:pt x="18986" y="19050"/>
                </a:lnTo>
                <a:close/>
              </a:path>
              <a:path w="403859" h="320039">
                <a:moveTo>
                  <a:pt x="327456" y="319836"/>
                </a:moveTo>
                <a:lnTo>
                  <a:pt x="327456" y="243636"/>
                </a:lnTo>
                <a:lnTo>
                  <a:pt x="384606" y="272211"/>
                </a:lnTo>
                <a:lnTo>
                  <a:pt x="346506" y="272211"/>
                </a:lnTo>
                <a:lnTo>
                  <a:pt x="346506" y="291261"/>
                </a:lnTo>
                <a:lnTo>
                  <a:pt x="384606" y="291261"/>
                </a:lnTo>
                <a:lnTo>
                  <a:pt x="327456" y="319836"/>
                </a:lnTo>
                <a:close/>
              </a:path>
              <a:path w="403859" h="320039">
                <a:moveTo>
                  <a:pt x="19050" y="281736"/>
                </a:moveTo>
                <a:lnTo>
                  <a:pt x="9525" y="272211"/>
                </a:lnTo>
                <a:lnTo>
                  <a:pt x="19050" y="272211"/>
                </a:lnTo>
                <a:lnTo>
                  <a:pt x="19050" y="281736"/>
                </a:lnTo>
                <a:close/>
              </a:path>
              <a:path w="403859" h="320039">
                <a:moveTo>
                  <a:pt x="327456" y="281736"/>
                </a:moveTo>
                <a:lnTo>
                  <a:pt x="19050" y="281736"/>
                </a:lnTo>
                <a:lnTo>
                  <a:pt x="19050" y="272211"/>
                </a:lnTo>
                <a:lnTo>
                  <a:pt x="327456" y="272211"/>
                </a:lnTo>
                <a:lnTo>
                  <a:pt x="327456" y="281736"/>
                </a:lnTo>
                <a:close/>
              </a:path>
              <a:path w="403859" h="320039">
                <a:moveTo>
                  <a:pt x="384606" y="291261"/>
                </a:moveTo>
                <a:lnTo>
                  <a:pt x="346506" y="291261"/>
                </a:lnTo>
                <a:lnTo>
                  <a:pt x="346506" y="272211"/>
                </a:lnTo>
                <a:lnTo>
                  <a:pt x="384606" y="272211"/>
                </a:lnTo>
                <a:lnTo>
                  <a:pt x="403656" y="281736"/>
                </a:lnTo>
                <a:lnTo>
                  <a:pt x="384606" y="291261"/>
                </a:lnTo>
                <a:close/>
              </a:path>
            </a:pathLst>
          </a:custGeom>
          <a:solidFill>
            <a:srgbClr val="000000"/>
          </a:solidFill>
        </p:spPr>
        <p:txBody>
          <a:bodyPr wrap="square" lIns="0" tIns="0" rIns="0" bIns="0" rtlCol="0"/>
          <a:lstStyle/>
          <a:p/>
        </p:txBody>
      </p:sp>
      <p:sp>
        <p:nvSpPr>
          <p:cNvPr id="15" name="object 15"/>
          <p:cNvSpPr txBox="1"/>
          <p:nvPr/>
        </p:nvSpPr>
        <p:spPr>
          <a:xfrm>
            <a:off x="9514255" y="3420376"/>
            <a:ext cx="1301115" cy="941069"/>
          </a:xfrm>
          <a:prstGeom prst="rect">
            <a:avLst/>
          </a:prstGeom>
        </p:spPr>
        <p:txBody>
          <a:bodyPr vert="horz" wrap="square" lIns="0" tIns="13335" rIns="0" bIns="0" rtlCol="0">
            <a:spAutoFit/>
          </a:bodyPr>
          <a:lstStyle/>
          <a:p>
            <a:pPr marL="12700" marR="5080">
              <a:lnSpc>
                <a:spcPct val="100000"/>
              </a:lnSpc>
              <a:spcBef>
                <a:spcPts val="105"/>
              </a:spcBef>
            </a:pPr>
            <a:r>
              <a:rPr sz="2000" spc="-10" dirty="0">
                <a:solidFill>
                  <a:srgbClr val="001F5F"/>
                </a:solidFill>
                <a:latin typeface="宋体"/>
                <a:cs typeface="宋体"/>
              </a:rPr>
              <a:t>猜的是什么</a:t>
            </a:r>
            <a:r>
              <a:rPr sz="2000" spc="-50" dirty="0">
                <a:solidFill>
                  <a:srgbClr val="001F5F"/>
                </a:solidFill>
                <a:latin typeface="宋体"/>
                <a:cs typeface="宋体"/>
              </a:rPr>
              <a:t> </a:t>
            </a:r>
            <a:r>
              <a:rPr sz="2000" b="1" dirty="0">
                <a:solidFill>
                  <a:srgbClr val="001F5F"/>
                </a:solidFill>
                <a:latin typeface="Calibri"/>
                <a:cs typeface="Calibri"/>
              </a:rPr>
              <a:t>P</a:t>
            </a:r>
            <a:r>
              <a:rPr sz="2000" spc="-20" dirty="0">
                <a:solidFill>
                  <a:srgbClr val="001F5F"/>
                </a:solidFill>
                <a:latin typeface="宋体"/>
                <a:cs typeface="宋体"/>
              </a:rPr>
              <a:t>：正例</a:t>
            </a:r>
            <a:r>
              <a:rPr sz="2000" spc="-50" dirty="0">
                <a:solidFill>
                  <a:srgbClr val="001F5F"/>
                </a:solidFill>
                <a:latin typeface="宋体"/>
                <a:cs typeface="宋体"/>
              </a:rPr>
              <a:t> </a:t>
            </a:r>
            <a:r>
              <a:rPr sz="2000" b="1" spc="-10" dirty="0">
                <a:solidFill>
                  <a:srgbClr val="001F5F"/>
                </a:solidFill>
                <a:latin typeface="Calibri"/>
                <a:cs typeface="Calibri"/>
              </a:rPr>
              <a:t>N</a:t>
            </a:r>
            <a:r>
              <a:rPr sz="2000" spc="-20" dirty="0">
                <a:solidFill>
                  <a:srgbClr val="001F5F"/>
                </a:solidFill>
                <a:latin typeface="宋体"/>
                <a:cs typeface="宋体"/>
              </a:rPr>
              <a:t>：负例</a:t>
            </a:r>
            <a:endParaRPr sz="2000">
              <a:latin typeface="宋体"/>
              <a:cs typeface="宋体"/>
            </a:endParaRPr>
          </a:p>
        </p:txBody>
      </p:sp>
      <p:sp>
        <p:nvSpPr>
          <p:cNvPr id="16" name="object 16"/>
          <p:cNvSpPr txBox="1"/>
          <p:nvPr/>
        </p:nvSpPr>
        <p:spPr>
          <a:xfrm>
            <a:off x="4386351" y="5502376"/>
            <a:ext cx="124841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0000"/>
                </a:solidFill>
                <a:latin typeface="宋体"/>
                <a:cs typeface="宋体"/>
              </a:rPr>
              <a:t>全部负例</a:t>
            </a:r>
            <a:endParaRPr sz="2400">
              <a:latin typeface="宋体"/>
              <a:cs typeface="宋体"/>
            </a:endParaRPr>
          </a:p>
        </p:txBody>
      </p:sp>
      <p:grpSp>
        <p:nvGrpSpPr>
          <p:cNvPr id="17" name="object 17"/>
          <p:cNvGrpSpPr/>
          <p:nvPr/>
        </p:nvGrpSpPr>
        <p:grpSpPr>
          <a:xfrm>
            <a:off x="2287270" y="2536698"/>
            <a:ext cx="3712210" cy="2955925"/>
            <a:chOff x="2287270" y="2536698"/>
            <a:chExt cx="3712210" cy="2955925"/>
          </a:xfrm>
        </p:grpSpPr>
        <p:sp>
          <p:nvSpPr>
            <p:cNvPr id="18" name="object 18"/>
            <p:cNvSpPr/>
            <p:nvPr/>
          </p:nvSpPr>
          <p:spPr>
            <a:xfrm>
              <a:off x="2293620" y="3538728"/>
              <a:ext cx="1762125" cy="1003300"/>
            </a:xfrm>
            <a:custGeom>
              <a:avLst/>
              <a:gdLst/>
              <a:ahLst/>
              <a:cxnLst/>
              <a:rect l="l" t="t" r="r" b="b"/>
              <a:pathLst>
                <a:path w="1762125" h="1003300">
                  <a:moveTo>
                    <a:pt x="1595628" y="1002792"/>
                  </a:moveTo>
                  <a:lnTo>
                    <a:pt x="167640" y="1002792"/>
                  </a:lnTo>
                  <a:lnTo>
                    <a:pt x="123009" y="997088"/>
                  </a:lnTo>
                  <a:lnTo>
                    <a:pt x="82945" y="980425"/>
                  </a:lnTo>
                  <a:lnTo>
                    <a:pt x="49029" y="954428"/>
                  </a:lnTo>
                  <a:lnTo>
                    <a:pt x="22845" y="920721"/>
                  </a:lnTo>
                  <a:lnTo>
                    <a:pt x="5975" y="880929"/>
                  </a:lnTo>
                  <a:lnTo>
                    <a:pt x="0" y="836676"/>
                  </a:lnTo>
                  <a:lnTo>
                    <a:pt x="0" y="167639"/>
                  </a:lnTo>
                  <a:lnTo>
                    <a:pt x="5975" y="123062"/>
                  </a:lnTo>
                  <a:lnTo>
                    <a:pt x="22845" y="83029"/>
                  </a:lnTo>
                  <a:lnTo>
                    <a:pt x="49029" y="49125"/>
                  </a:lnTo>
                  <a:lnTo>
                    <a:pt x="82945" y="22930"/>
                  </a:lnTo>
                  <a:lnTo>
                    <a:pt x="123009" y="6028"/>
                  </a:lnTo>
                  <a:lnTo>
                    <a:pt x="167640" y="0"/>
                  </a:lnTo>
                  <a:lnTo>
                    <a:pt x="1595628" y="0"/>
                  </a:lnTo>
                  <a:lnTo>
                    <a:pt x="1639775" y="6028"/>
                  </a:lnTo>
                  <a:lnTo>
                    <a:pt x="1679504" y="22930"/>
                  </a:lnTo>
                  <a:lnTo>
                    <a:pt x="1713190" y="49125"/>
                  </a:lnTo>
                  <a:lnTo>
                    <a:pt x="1739208" y="83029"/>
                  </a:lnTo>
                  <a:lnTo>
                    <a:pt x="1755934" y="123062"/>
                  </a:lnTo>
                  <a:lnTo>
                    <a:pt x="1761744" y="167639"/>
                  </a:lnTo>
                  <a:lnTo>
                    <a:pt x="1761744" y="836676"/>
                  </a:lnTo>
                  <a:lnTo>
                    <a:pt x="1755934" y="880929"/>
                  </a:lnTo>
                  <a:lnTo>
                    <a:pt x="1739208" y="920721"/>
                  </a:lnTo>
                  <a:lnTo>
                    <a:pt x="1713190" y="954428"/>
                  </a:lnTo>
                  <a:lnTo>
                    <a:pt x="1679504" y="980425"/>
                  </a:lnTo>
                  <a:lnTo>
                    <a:pt x="1639775" y="997088"/>
                  </a:lnTo>
                  <a:lnTo>
                    <a:pt x="1595628" y="1002792"/>
                  </a:lnTo>
                  <a:close/>
                </a:path>
              </a:pathLst>
            </a:custGeom>
            <a:solidFill>
              <a:srgbClr val="30859C">
                <a:alpha val="21998"/>
              </a:srgbClr>
            </a:solidFill>
          </p:spPr>
          <p:txBody>
            <a:bodyPr wrap="square" lIns="0" tIns="0" rIns="0" bIns="0" rtlCol="0"/>
            <a:lstStyle/>
            <a:p/>
          </p:txBody>
        </p:sp>
        <p:sp>
          <p:nvSpPr>
            <p:cNvPr id="19" name="object 19"/>
            <p:cNvSpPr/>
            <p:nvPr/>
          </p:nvSpPr>
          <p:spPr>
            <a:xfrm>
              <a:off x="2287270" y="3532505"/>
              <a:ext cx="1774825" cy="1016000"/>
            </a:xfrm>
            <a:custGeom>
              <a:avLst/>
              <a:gdLst/>
              <a:ahLst/>
              <a:cxnLst/>
              <a:rect l="l" t="t" r="r" b="b"/>
              <a:pathLst>
                <a:path w="1774825" h="1016000">
                  <a:moveTo>
                    <a:pt x="1618995" y="1014729"/>
                  </a:moveTo>
                  <a:lnTo>
                    <a:pt x="155829" y="1014729"/>
                  </a:lnTo>
                  <a:lnTo>
                    <a:pt x="138595" y="1012189"/>
                  </a:lnTo>
                  <a:lnTo>
                    <a:pt x="98310" y="998220"/>
                  </a:lnTo>
                  <a:lnTo>
                    <a:pt x="63157" y="975360"/>
                  </a:lnTo>
                  <a:lnTo>
                    <a:pt x="50838" y="963929"/>
                  </a:lnTo>
                  <a:lnTo>
                    <a:pt x="45085" y="958850"/>
                  </a:lnTo>
                  <a:lnTo>
                    <a:pt x="39636" y="952500"/>
                  </a:lnTo>
                  <a:lnTo>
                    <a:pt x="34480" y="946150"/>
                  </a:lnTo>
                  <a:lnTo>
                    <a:pt x="29641" y="938529"/>
                  </a:lnTo>
                  <a:lnTo>
                    <a:pt x="25133" y="932179"/>
                  </a:lnTo>
                  <a:lnTo>
                    <a:pt x="5461" y="885189"/>
                  </a:lnTo>
                  <a:lnTo>
                    <a:pt x="0" y="842010"/>
                  </a:lnTo>
                  <a:lnTo>
                    <a:pt x="0" y="172720"/>
                  </a:lnTo>
                  <a:lnTo>
                    <a:pt x="5461" y="129539"/>
                  </a:lnTo>
                  <a:lnTo>
                    <a:pt x="20955" y="90170"/>
                  </a:lnTo>
                  <a:lnTo>
                    <a:pt x="29641" y="76200"/>
                  </a:lnTo>
                  <a:lnTo>
                    <a:pt x="34480" y="68579"/>
                  </a:lnTo>
                  <a:lnTo>
                    <a:pt x="39636" y="62229"/>
                  </a:lnTo>
                  <a:lnTo>
                    <a:pt x="45085" y="55879"/>
                  </a:lnTo>
                  <a:lnTo>
                    <a:pt x="50838" y="50800"/>
                  </a:lnTo>
                  <a:lnTo>
                    <a:pt x="56857" y="44450"/>
                  </a:lnTo>
                  <a:lnTo>
                    <a:pt x="90830" y="20320"/>
                  </a:lnTo>
                  <a:lnTo>
                    <a:pt x="138595" y="2539"/>
                  </a:lnTo>
                  <a:lnTo>
                    <a:pt x="155829" y="0"/>
                  </a:lnTo>
                  <a:lnTo>
                    <a:pt x="1618995" y="0"/>
                  </a:lnTo>
                  <a:lnTo>
                    <a:pt x="1636229" y="2539"/>
                  </a:lnTo>
                  <a:lnTo>
                    <a:pt x="1660931" y="10160"/>
                  </a:lnTo>
                  <a:lnTo>
                    <a:pt x="1668818" y="12700"/>
                  </a:lnTo>
                  <a:lnTo>
                    <a:pt x="157276" y="12700"/>
                  </a:lnTo>
                  <a:lnTo>
                    <a:pt x="148907" y="13970"/>
                  </a:lnTo>
                  <a:lnTo>
                    <a:pt x="149225" y="13970"/>
                  </a:lnTo>
                  <a:lnTo>
                    <a:pt x="140982" y="15239"/>
                  </a:lnTo>
                  <a:lnTo>
                    <a:pt x="141300" y="15239"/>
                  </a:lnTo>
                  <a:lnTo>
                    <a:pt x="137255" y="16510"/>
                  </a:lnTo>
                  <a:lnTo>
                    <a:pt x="133515" y="16510"/>
                  </a:lnTo>
                  <a:lnTo>
                    <a:pt x="125577" y="19050"/>
                  </a:lnTo>
                  <a:lnTo>
                    <a:pt x="125882" y="19050"/>
                  </a:lnTo>
                  <a:lnTo>
                    <a:pt x="118110" y="21589"/>
                  </a:lnTo>
                  <a:lnTo>
                    <a:pt x="118402" y="21589"/>
                  </a:lnTo>
                  <a:lnTo>
                    <a:pt x="113339" y="24129"/>
                  </a:lnTo>
                  <a:lnTo>
                    <a:pt x="111099" y="24129"/>
                  </a:lnTo>
                  <a:lnTo>
                    <a:pt x="103682" y="27939"/>
                  </a:lnTo>
                  <a:lnTo>
                    <a:pt x="103962" y="27939"/>
                  </a:lnTo>
                  <a:lnTo>
                    <a:pt x="96761" y="31750"/>
                  </a:lnTo>
                  <a:lnTo>
                    <a:pt x="97028" y="31750"/>
                  </a:lnTo>
                  <a:lnTo>
                    <a:pt x="90030" y="35560"/>
                  </a:lnTo>
                  <a:lnTo>
                    <a:pt x="90284" y="35560"/>
                  </a:lnTo>
                  <a:lnTo>
                    <a:pt x="83502" y="39370"/>
                  </a:lnTo>
                  <a:lnTo>
                    <a:pt x="83756" y="39370"/>
                  </a:lnTo>
                  <a:lnTo>
                    <a:pt x="77203" y="44450"/>
                  </a:lnTo>
                  <a:lnTo>
                    <a:pt x="77444" y="44450"/>
                  </a:lnTo>
                  <a:lnTo>
                    <a:pt x="72701" y="48260"/>
                  </a:lnTo>
                  <a:lnTo>
                    <a:pt x="71361" y="48260"/>
                  </a:lnTo>
                  <a:lnTo>
                    <a:pt x="65290" y="53339"/>
                  </a:lnTo>
                  <a:lnTo>
                    <a:pt x="65519" y="53339"/>
                  </a:lnTo>
                  <a:lnTo>
                    <a:pt x="59715" y="59689"/>
                  </a:lnTo>
                  <a:lnTo>
                    <a:pt x="59918" y="59689"/>
                  </a:lnTo>
                  <a:lnTo>
                    <a:pt x="54381" y="64770"/>
                  </a:lnTo>
                  <a:lnTo>
                    <a:pt x="54584" y="64770"/>
                  </a:lnTo>
                  <a:lnTo>
                    <a:pt x="49339" y="71120"/>
                  </a:lnTo>
                  <a:lnTo>
                    <a:pt x="49530" y="71120"/>
                  </a:lnTo>
                  <a:lnTo>
                    <a:pt x="44564" y="76200"/>
                  </a:lnTo>
                  <a:lnTo>
                    <a:pt x="44742" y="76200"/>
                  </a:lnTo>
                  <a:lnTo>
                    <a:pt x="40081" y="82550"/>
                  </a:lnTo>
                  <a:lnTo>
                    <a:pt x="40259" y="82550"/>
                  </a:lnTo>
                  <a:lnTo>
                    <a:pt x="36628" y="88900"/>
                  </a:lnTo>
                  <a:lnTo>
                    <a:pt x="36068" y="88900"/>
                  </a:lnTo>
                  <a:lnTo>
                    <a:pt x="32042" y="96520"/>
                  </a:lnTo>
                  <a:lnTo>
                    <a:pt x="32181" y="96520"/>
                  </a:lnTo>
                  <a:lnTo>
                    <a:pt x="28486" y="102870"/>
                  </a:lnTo>
                  <a:lnTo>
                    <a:pt x="28625" y="102870"/>
                  </a:lnTo>
                  <a:lnTo>
                    <a:pt x="25273" y="110489"/>
                  </a:lnTo>
                  <a:lnTo>
                    <a:pt x="22402" y="118110"/>
                  </a:lnTo>
                  <a:lnTo>
                    <a:pt x="20326" y="124460"/>
                  </a:lnTo>
                  <a:lnTo>
                    <a:pt x="19977" y="124460"/>
                  </a:lnTo>
                  <a:lnTo>
                    <a:pt x="18039" y="132079"/>
                  </a:lnTo>
                  <a:lnTo>
                    <a:pt x="17805" y="132079"/>
                  </a:lnTo>
                  <a:lnTo>
                    <a:pt x="15938" y="140970"/>
                  </a:lnTo>
                  <a:lnTo>
                    <a:pt x="14528" y="148589"/>
                  </a:lnTo>
                  <a:lnTo>
                    <a:pt x="13512" y="156210"/>
                  </a:lnTo>
                  <a:lnTo>
                    <a:pt x="12915" y="165100"/>
                  </a:lnTo>
                  <a:lnTo>
                    <a:pt x="12700" y="172720"/>
                  </a:lnTo>
                  <a:lnTo>
                    <a:pt x="12700" y="842010"/>
                  </a:lnTo>
                  <a:lnTo>
                    <a:pt x="12915" y="849629"/>
                  </a:lnTo>
                  <a:lnTo>
                    <a:pt x="13550" y="858520"/>
                  </a:lnTo>
                  <a:lnTo>
                    <a:pt x="14579" y="866139"/>
                  </a:lnTo>
                  <a:lnTo>
                    <a:pt x="16002" y="873760"/>
                  </a:lnTo>
                  <a:lnTo>
                    <a:pt x="17805" y="882650"/>
                  </a:lnTo>
                  <a:lnTo>
                    <a:pt x="18039" y="882650"/>
                  </a:lnTo>
                  <a:lnTo>
                    <a:pt x="19977" y="890270"/>
                  </a:lnTo>
                  <a:lnTo>
                    <a:pt x="20263" y="890270"/>
                  </a:lnTo>
                  <a:lnTo>
                    <a:pt x="22517" y="897889"/>
                  </a:lnTo>
                  <a:lnTo>
                    <a:pt x="22902" y="897889"/>
                  </a:lnTo>
                  <a:lnTo>
                    <a:pt x="25400" y="904239"/>
                  </a:lnTo>
                  <a:lnTo>
                    <a:pt x="28625" y="911860"/>
                  </a:lnTo>
                  <a:lnTo>
                    <a:pt x="28486" y="911860"/>
                  </a:lnTo>
                  <a:lnTo>
                    <a:pt x="32181" y="918210"/>
                  </a:lnTo>
                  <a:lnTo>
                    <a:pt x="32042" y="918210"/>
                  </a:lnTo>
                  <a:lnTo>
                    <a:pt x="36068" y="925829"/>
                  </a:lnTo>
                  <a:lnTo>
                    <a:pt x="36628" y="925829"/>
                  </a:lnTo>
                  <a:lnTo>
                    <a:pt x="40259" y="932179"/>
                  </a:lnTo>
                  <a:lnTo>
                    <a:pt x="40081" y="932179"/>
                  </a:lnTo>
                  <a:lnTo>
                    <a:pt x="44742" y="938529"/>
                  </a:lnTo>
                  <a:lnTo>
                    <a:pt x="44564" y="938529"/>
                  </a:lnTo>
                  <a:lnTo>
                    <a:pt x="49530" y="943610"/>
                  </a:lnTo>
                  <a:lnTo>
                    <a:pt x="49339" y="943610"/>
                  </a:lnTo>
                  <a:lnTo>
                    <a:pt x="54584" y="949960"/>
                  </a:lnTo>
                  <a:lnTo>
                    <a:pt x="54381" y="949960"/>
                  </a:lnTo>
                  <a:lnTo>
                    <a:pt x="59918" y="955039"/>
                  </a:lnTo>
                  <a:lnTo>
                    <a:pt x="59715" y="955039"/>
                  </a:lnTo>
                  <a:lnTo>
                    <a:pt x="65519" y="961389"/>
                  </a:lnTo>
                  <a:lnTo>
                    <a:pt x="65290" y="961389"/>
                  </a:lnTo>
                  <a:lnTo>
                    <a:pt x="71361" y="966470"/>
                  </a:lnTo>
                  <a:lnTo>
                    <a:pt x="71119" y="966470"/>
                  </a:lnTo>
                  <a:lnTo>
                    <a:pt x="77444" y="970279"/>
                  </a:lnTo>
                  <a:lnTo>
                    <a:pt x="77203" y="970279"/>
                  </a:lnTo>
                  <a:lnTo>
                    <a:pt x="83756" y="975360"/>
                  </a:lnTo>
                  <a:lnTo>
                    <a:pt x="83502" y="975360"/>
                  </a:lnTo>
                  <a:lnTo>
                    <a:pt x="90284" y="979170"/>
                  </a:lnTo>
                  <a:lnTo>
                    <a:pt x="90030" y="979170"/>
                  </a:lnTo>
                  <a:lnTo>
                    <a:pt x="97028" y="982979"/>
                  </a:lnTo>
                  <a:lnTo>
                    <a:pt x="96761" y="982979"/>
                  </a:lnTo>
                  <a:lnTo>
                    <a:pt x="103962" y="986789"/>
                  </a:lnTo>
                  <a:lnTo>
                    <a:pt x="103682" y="986789"/>
                  </a:lnTo>
                  <a:lnTo>
                    <a:pt x="111099" y="990600"/>
                  </a:lnTo>
                  <a:lnTo>
                    <a:pt x="110807" y="990600"/>
                  </a:lnTo>
                  <a:lnTo>
                    <a:pt x="118402" y="993139"/>
                  </a:lnTo>
                  <a:lnTo>
                    <a:pt x="118110" y="993139"/>
                  </a:lnTo>
                  <a:lnTo>
                    <a:pt x="125882" y="995679"/>
                  </a:lnTo>
                  <a:lnTo>
                    <a:pt x="125577" y="995679"/>
                  </a:lnTo>
                  <a:lnTo>
                    <a:pt x="133515" y="998220"/>
                  </a:lnTo>
                  <a:lnTo>
                    <a:pt x="137255" y="998220"/>
                  </a:lnTo>
                  <a:lnTo>
                    <a:pt x="141300" y="999489"/>
                  </a:lnTo>
                  <a:lnTo>
                    <a:pt x="140982" y="999489"/>
                  </a:lnTo>
                  <a:lnTo>
                    <a:pt x="149225" y="1000760"/>
                  </a:lnTo>
                  <a:lnTo>
                    <a:pt x="148907" y="1000760"/>
                  </a:lnTo>
                  <a:lnTo>
                    <a:pt x="157276" y="1002029"/>
                  </a:lnTo>
                  <a:lnTo>
                    <a:pt x="165125" y="1002029"/>
                  </a:lnTo>
                  <a:lnTo>
                    <a:pt x="173736" y="1003300"/>
                  </a:lnTo>
                  <a:lnTo>
                    <a:pt x="1664874" y="1003300"/>
                  </a:lnTo>
                  <a:lnTo>
                    <a:pt x="1644624" y="1009650"/>
                  </a:lnTo>
                  <a:lnTo>
                    <a:pt x="1636229" y="1012189"/>
                  </a:lnTo>
                  <a:lnTo>
                    <a:pt x="1618995" y="1014729"/>
                  </a:lnTo>
                  <a:close/>
                </a:path>
                <a:path w="1774825" h="1016000">
                  <a:moveTo>
                    <a:pt x="1641614" y="17779"/>
                  </a:moveTo>
                  <a:lnTo>
                    <a:pt x="1633524" y="15239"/>
                  </a:lnTo>
                  <a:lnTo>
                    <a:pt x="1633842" y="15239"/>
                  </a:lnTo>
                  <a:lnTo>
                    <a:pt x="1625600" y="13970"/>
                  </a:lnTo>
                  <a:lnTo>
                    <a:pt x="1625917" y="13970"/>
                  </a:lnTo>
                  <a:lnTo>
                    <a:pt x="1617548" y="12700"/>
                  </a:lnTo>
                  <a:lnTo>
                    <a:pt x="1668818" y="12700"/>
                  </a:lnTo>
                  <a:lnTo>
                    <a:pt x="1676514" y="16510"/>
                  </a:lnTo>
                  <a:lnTo>
                    <a:pt x="1641309" y="16510"/>
                  </a:lnTo>
                  <a:lnTo>
                    <a:pt x="1641614" y="17779"/>
                  </a:lnTo>
                  <a:close/>
                </a:path>
                <a:path w="1774825" h="1016000">
                  <a:moveTo>
                    <a:pt x="133210" y="17779"/>
                  </a:moveTo>
                  <a:lnTo>
                    <a:pt x="133515" y="16510"/>
                  </a:lnTo>
                  <a:lnTo>
                    <a:pt x="137255" y="16510"/>
                  </a:lnTo>
                  <a:lnTo>
                    <a:pt x="133210" y="17779"/>
                  </a:lnTo>
                  <a:close/>
                </a:path>
                <a:path w="1774825" h="1016000">
                  <a:moveTo>
                    <a:pt x="1664017" y="25400"/>
                  </a:moveTo>
                  <a:lnTo>
                    <a:pt x="1656422" y="21589"/>
                  </a:lnTo>
                  <a:lnTo>
                    <a:pt x="1656715" y="21589"/>
                  </a:lnTo>
                  <a:lnTo>
                    <a:pt x="1648942" y="19050"/>
                  </a:lnTo>
                  <a:lnTo>
                    <a:pt x="1649247" y="19050"/>
                  </a:lnTo>
                  <a:lnTo>
                    <a:pt x="1641309" y="16510"/>
                  </a:lnTo>
                  <a:lnTo>
                    <a:pt x="1676514" y="16510"/>
                  </a:lnTo>
                  <a:lnTo>
                    <a:pt x="1683994" y="20320"/>
                  </a:lnTo>
                  <a:lnTo>
                    <a:pt x="1691258" y="24129"/>
                  </a:lnTo>
                  <a:lnTo>
                    <a:pt x="1663725" y="24129"/>
                  </a:lnTo>
                  <a:lnTo>
                    <a:pt x="1664017" y="25400"/>
                  </a:lnTo>
                  <a:close/>
                </a:path>
                <a:path w="1774825" h="1016000">
                  <a:moveTo>
                    <a:pt x="110807" y="25400"/>
                  </a:moveTo>
                  <a:lnTo>
                    <a:pt x="111099" y="24129"/>
                  </a:lnTo>
                  <a:lnTo>
                    <a:pt x="113339" y="24129"/>
                  </a:lnTo>
                  <a:lnTo>
                    <a:pt x="110807" y="25400"/>
                  </a:lnTo>
                  <a:close/>
                </a:path>
                <a:path w="1774825" h="1016000">
                  <a:moveTo>
                    <a:pt x="1703692" y="49529"/>
                  </a:moveTo>
                  <a:lnTo>
                    <a:pt x="1697380" y="44450"/>
                  </a:lnTo>
                  <a:lnTo>
                    <a:pt x="1697621" y="44450"/>
                  </a:lnTo>
                  <a:lnTo>
                    <a:pt x="1691068" y="39370"/>
                  </a:lnTo>
                  <a:lnTo>
                    <a:pt x="1691322" y="39370"/>
                  </a:lnTo>
                  <a:lnTo>
                    <a:pt x="1684540" y="35560"/>
                  </a:lnTo>
                  <a:lnTo>
                    <a:pt x="1684794" y="35560"/>
                  </a:lnTo>
                  <a:lnTo>
                    <a:pt x="1677796" y="31750"/>
                  </a:lnTo>
                  <a:lnTo>
                    <a:pt x="1678063" y="31750"/>
                  </a:lnTo>
                  <a:lnTo>
                    <a:pt x="1670862" y="27939"/>
                  </a:lnTo>
                  <a:lnTo>
                    <a:pt x="1671129" y="27939"/>
                  </a:lnTo>
                  <a:lnTo>
                    <a:pt x="1663725" y="24129"/>
                  </a:lnTo>
                  <a:lnTo>
                    <a:pt x="1691258" y="24129"/>
                  </a:lnTo>
                  <a:lnTo>
                    <a:pt x="1721578" y="48260"/>
                  </a:lnTo>
                  <a:lnTo>
                    <a:pt x="1703463" y="48260"/>
                  </a:lnTo>
                  <a:lnTo>
                    <a:pt x="1703692" y="49529"/>
                  </a:lnTo>
                  <a:close/>
                </a:path>
                <a:path w="1774825" h="1016000">
                  <a:moveTo>
                    <a:pt x="71119" y="49529"/>
                  </a:moveTo>
                  <a:lnTo>
                    <a:pt x="71361" y="48260"/>
                  </a:lnTo>
                  <a:lnTo>
                    <a:pt x="72701" y="48260"/>
                  </a:lnTo>
                  <a:lnTo>
                    <a:pt x="71119" y="49529"/>
                  </a:lnTo>
                  <a:close/>
                </a:path>
                <a:path w="1774825" h="1016000">
                  <a:moveTo>
                    <a:pt x="1738922" y="90170"/>
                  </a:moveTo>
                  <a:lnTo>
                    <a:pt x="1734566" y="82550"/>
                  </a:lnTo>
                  <a:lnTo>
                    <a:pt x="1734743" y="82550"/>
                  </a:lnTo>
                  <a:lnTo>
                    <a:pt x="1730082" y="76200"/>
                  </a:lnTo>
                  <a:lnTo>
                    <a:pt x="1730260" y="76200"/>
                  </a:lnTo>
                  <a:lnTo>
                    <a:pt x="1725295" y="71120"/>
                  </a:lnTo>
                  <a:lnTo>
                    <a:pt x="1725485" y="71120"/>
                  </a:lnTo>
                  <a:lnTo>
                    <a:pt x="1720240" y="64770"/>
                  </a:lnTo>
                  <a:lnTo>
                    <a:pt x="1720443" y="64770"/>
                  </a:lnTo>
                  <a:lnTo>
                    <a:pt x="1714906" y="59689"/>
                  </a:lnTo>
                  <a:lnTo>
                    <a:pt x="1715109" y="59689"/>
                  </a:lnTo>
                  <a:lnTo>
                    <a:pt x="1709305" y="53339"/>
                  </a:lnTo>
                  <a:lnTo>
                    <a:pt x="1709534" y="53339"/>
                  </a:lnTo>
                  <a:lnTo>
                    <a:pt x="1703463" y="48260"/>
                  </a:lnTo>
                  <a:lnTo>
                    <a:pt x="1721578" y="48260"/>
                  </a:lnTo>
                  <a:lnTo>
                    <a:pt x="1723986" y="50800"/>
                  </a:lnTo>
                  <a:lnTo>
                    <a:pt x="1729740" y="55879"/>
                  </a:lnTo>
                  <a:lnTo>
                    <a:pt x="1735188" y="62229"/>
                  </a:lnTo>
                  <a:lnTo>
                    <a:pt x="1740344" y="68579"/>
                  </a:lnTo>
                  <a:lnTo>
                    <a:pt x="1745183" y="76200"/>
                  </a:lnTo>
                  <a:lnTo>
                    <a:pt x="1749691" y="82550"/>
                  </a:lnTo>
                  <a:lnTo>
                    <a:pt x="1753173" y="88900"/>
                  </a:lnTo>
                  <a:lnTo>
                    <a:pt x="1738757" y="88900"/>
                  </a:lnTo>
                  <a:lnTo>
                    <a:pt x="1738922" y="90170"/>
                  </a:lnTo>
                  <a:close/>
                </a:path>
                <a:path w="1774825" h="1016000">
                  <a:moveTo>
                    <a:pt x="35902" y="90170"/>
                  </a:moveTo>
                  <a:lnTo>
                    <a:pt x="36068" y="88900"/>
                  </a:lnTo>
                  <a:lnTo>
                    <a:pt x="36628" y="88900"/>
                  </a:lnTo>
                  <a:lnTo>
                    <a:pt x="35902" y="90170"/>
                  </a:lnTo>
                  <a:close/>
                </a:path>
                <a:path w="1774825" h="1016000">
                  <a:moveTo>
                    <a:pt x="1754936" y="125729"/>
                  </a:moveTo>
                  <a:lnTo>
                    <a:pt x="1752307" y="118110"/>
                  </a:lnTo>
                  <a:lnTo>
                    <a:pt x="1749425" y="110489"/>
                  </a:lnTo>
                  <a:lnTo>
                    <a:pt x="1746199" y="102870"/>
                  </a:lnTo>
                  <a:lnTo>
                    <a:pt x="1746338" y="102870"/>
                  </a:lnTo>
                  <a:lnTo>
                    <a:pt x="1742643" y="96520"/>
                  </a:lnTo>
                  <a:lnTo>
                    <a:pt x="1742782" y="96520"/>
                  </a:lnTo>
                  <a:lnTo>
                    <a:pt x="1738757" y="88900"/>
                  </a:lnTo>
                  <a:lnTo>
                    <a:pt x="1753173" y="88900"/>
                  </a:lnTo>
                  <a:lnTo>
                    <a:pt x="1753870" y="90170"/>
                  </a:lnTo>
                  <a:lnTo>
                    <a:pt x="1757705" y="97789"/>
                  </a:lnTo>
                  <a:lnTo>
                    <a:pt x="1761185" y="105410"/>
                  </a:lnTo>
                  <a:lnTo>
                    <a:pt x="1764296" y="113029"/>
                  </a:lnTo>
                  <a:lnTo>
                    <a:pt x="1767804" y="124460"/>
                  </a:lnTo>
                  <a:lnTo>
                    <a:pt x="1754847" y="124460"/>
                  </a:lnTo>
                  <a:lnTo>
                    <a:pt x="1754936" y="125729"/>
                  </a:lnTo>
                  <a:close/>
                </a:path>
                <a:path w="1774825" h="1016000">
                  <a:moveTo>
                    <a:pt x="19888" y="125729"/>
                  </a:moveTo>
                  <a:lnTo>
                    <a:pt x="19977" y="124460"/>
                  </a:lnTo>
                  <a:lnTo>
                    <a:pt x="20326" y="124460"/>
                  </a:lnTo>
                  <a:lnTo>
                    <a:pt x="19888" y="125729"/>
                  </a:lnTo>
                  <a:close/>
                </a:path>
                <a:path w="1774825" h="1016000">
                  <a:moveTo>
                    <a:pt x="1757095" y="133350"/>
                  </a:moveTo>
                  <a:lnTo>
                    <a:pt x="1754847" y="124460"/>
                  </a:lnTo>
                  <a:lnTo>
                    <a:pt x="1767804" y="124460"/>
                  </a:lnTo>
                  <a:lnTo>
                    <a:pt x="1769364" y="129539"/>
                  </a:lnTo>
                  <a:lnTo>
                    <a:pt x="1769915" y="132079"/>
                  </a:lnTo>
                  <a:lnTo>
                    <a:pt x="1757019" y="132079"/>
                  </a:lnTo>
                  <a:lnTo>
                    <a:pt x="1757095" y="133350"/>
                  </a:lnTo>
                  <a:close/>
                </a:path>
                <a:path w="1774825" h="1016000">
                  <a:moveTo>
                    <a:pt x="17716" y="133350"/>
                  </a:moveTo>
                  <a:lnTo>
                    <a:pt x="17805" y="132079"/>
                  </a:lnTo>
                  <a:lnTo>
                    <a:pt x="18039" y="132079"/>
                  </a:lnTo>
                  <a:lnTo>
                    <a:pt x="17716" y="133350"/>
                  </a:lnTo>
                  <a:close/>
                </a:path>
                <a:path w="1774825" h="1016000">
                  <a:moveTo>
                    <a:pt x="1769915" y="882650"/>
                  </a:moveTo>
                  <a:lnTo>
                    <a:pt x="1757019" y="882650"/>
                  </a:lnTo>
                  <a:lnTo>
                    <a:pt x="1758886" y="873760"/>
                  </a:lnTo>
                  <a:lnTo>
                    <a:pt x="1760296" y="866139"/>
                  </a:lnTo>
                  <a:lnTo>
                    <a:pt x="1761312" y="858520"/>
                  </a:lnTo>
                  <a:lnTo>
                    <a:pt x="1761921" y="849629"/>
                  </a:lnTo>
                  <a:lnTo>
                    <a:pt x="1762125" y="842010"/>
                  </a:lnTo>
                  <a:lnTo>
                    <a:pt x="1762125" y="172720"/>
                  </a:lnTo>
                  <a:lnTo>
                    <a:pt x="1761909" y="165100"/>
                  </a:lnTo>
                  <a:lnTo>
                    <a:pt x="1761274" y="156210"/>
                  </a:lnTo>
                  <a:lnTo>
                    <a:pt x="1760245" y="148589"/>
                  </a:lnTo>
                  <a:lnTo>
                    <a:pt x="1758822" y="140970"/>
                  </a:lnTo>
                  <a:lnTo>
                    <a:pt x="1757019" y="132079"/>
                  </a:lnTo>
                  <a:lnTo>
                    <a:pt x="1769915" y="132079"/>
                  </a:lnTo>
                  <a:lnTo>
                    <a:pt x="1774825" y="172720"/>
                  </a:lnTo>
                  <a:lnTo>
                    <a:pt x="1774825" y="842010"/>
                  </a:lnTo>
                  <a:lnTo>
                    <a:pt x="1774596" y="850900"/>
                  </a:lnTo>
                  <a:lnTo>
                    <a:pt x="1773935" y="859789"/>
                  </a:lnTo>
                  <a:lnTo>
                    <a:pt x="1772831" y="868679"/>
                  </a:lnTo>
                  <a:lnTo>
                    <a:pt x="1771294" y="876300"/>
                  </a:lnTo>
                  <a:lnTo>
                    <a:pt x="1769915" y="882650"/>
                  </a:lnTo>
                  <a:close/>
                </a:path>
                <a:path w="1774825" h="1016000">
                  <a:moveTo>
                    <a:pt x="18039" y="882650"/>
                  </a:moveTo>
                  <a:lnTo>
                    <a:pt x="17805" y="882650"/>
                  </a:lnTo>
                  <a:lnTo>
                    <a:pt x="17716" y="881379"/>
                  </a:lnTo>
                  <a:lnTo>
                    <a:pt x="18039" y="882650"/>
                  </a:lnTo>
                  <a:close/>
                </a:path>
                <a:path w="1774825" h="1016000">
                  <a:moveTo>
                    <a:pt x="1767804" y="890270"/>
                  </a:moveTo>
                  <a:lnTo>
                    <a:pt x="1754847" y="890270"/>
                  </a:lnTo>
                  <a:lnTo>
                    <a:pt x="1757095" y="881379"/>
                  </a:lnTo>
                  <a:lnTo>
                    <a:pt x="1757019" y="882650"/>
                  </a:lnTo>
                  <a:lnTo>
                    <a:pt x="1769915" y="882650"/>
                  </a:lnTo>
                  <a:lnTo>
                    <a:pt x="1769364" y="885189"/>
                  </a:lnTo>
                  <a:lnTo>
                    <a:pt x="1767804" y="890270"/>
                  </a:lnTo>
                  <a:close/>
                </a:path>
                <a:path w="1774825" h="1016000">
                  <a:moveTo>
                    <a:pt x="20263" y="890270"/>
                  </a:moveTo>
                  <a:lnTo>
                    <a:pt x="19977" y="890270"/>
                  </a:lnTo>
                  <a:lnTo>
                    <a:pt x="19888" y="889000"/>
                  </a:lnTo>
                  <a:lnTo>
                    <a:pt x="20263" y="890270"/>
                  </a:lnTo>
                  <a:close/>
                </a:path>
                <a:path w="1774825" h="1016000">
                  <a:moveTo>
                    <a:pt x="1765466" y="897889"/>
                  </a:moveTo>
                  <a:lnTo>
                    <a:pt x="1752307" y="897889"/>
                  </a:lnTo>
                  <a:lnTo>
                    <a:pt x="1754936" y="889000"/>
                  </a:lnTo>
                  <a:lnTo>
                    <a:pt x="1754847" y="890270"/>
                  </a:lnTo>
                  <a:lnTo>
                    <a:pt x="1767804" y="890270"/>
                  </a:lnTo>
                  <a:lnTo>
                    <a:pt x="1765466" y="897889"/>
                  </a:lnTo>
                  <a:close/>
                </a:path>
                <a:path w="1774825" h="1016000">
                  <a:moveTo>
                    <a:pt x="22902" y="897889"/>
                  </a:moveTo>
                  <a:lnTo>
                    <a:pt x="22517" y="897889"/>
                  </a:lnTo>
                  <a:lnTo>
                    <a:pt x="22402" y="896620"/>
                  </a:lnTo>
                  <a:lnTo>
                    <a:pt x="22902" y="897889"/>
                  </a:lnTo>
                  <a:close/>
                </a:path>
                <a:path w="1774825" h="1016000">
                  <a:moveTo>
                    <a:pt x="1753173" y="925829"/>
                  </a:moveTo>
                  <a:lnTo>
                    <a:pt x="1738757" y="925829"/>
                  </a:lnTo>
                  <a:lnTo>
                    <a:pt x="1742782" y="918210"/>
                  </a:lnTo>
                  <a:lnTo>
                    <a:pt x="1742643" y="918210"/>
                  </a:lnTo>
                  <a:lnTo>
                    <a:pt x="1746338" y="911860"/>
                  </a:lnTo>
                  <a:lnTo>
                    <a:pt x="1746199" y="911860"/>
                  </a:lnTo>
                  <a:lnTo>
                    <a:pt x="1749552" y="904239"/>
                  </a:lnTo>
                  <a:lnTo>
                    <a:pt x="1752422" y="896620"/>
                  </a:lnTo>
                  <a:lnTo>
                    <a:pt x="1752307" y="897889"/>
                  </a:lnTo>
                  <a:lnTo>
                    <a:pt x="1765466" y="897889"/>
                  </a:lnTo>
                  <a:lnTo>
                    <a:pt x="1764296" y="901700"/>
                  </a:lnTo>
                  <a:lnTo>
                    <a:pt x="1761185" y="909320"/>
                  </a:lnTo>
                  <a:lnTo>
                    <a:pt x="1757705" y="916939"/>
                  </a:lnTo>
                  <a:lnTo>
                    <a:pt x="1753870" y="924560"/>
                  </a:lnTo>
                  <a:lnTo>
                    <a:pt x="1753173" y="925829"/>
                  </a:lnTo>
                  <a:close/>
                </a:path>
                <a:path w="1774825" h="1016000">
                  <a:moveTo>
                    <a:pt x="36628" y="925829"/>
                  </a:moveTo>
                  <a:lnTo>
                    <a:pt x="36068" y="925829"/>
                  </a:lnTo>
                  <a:lnTo>
                    <a:pt x="35902" y="924560"/>
                  </a:lnTo>
                  <a:lnTo>
                    <a:pt x="36628" y="925829"/>
                  </a:lnTo>
                  <a:close/>
                </a:path>
                <a:path w="1774825" h="1016000">
                  <a:moveTo>
                    <a:pt x="1676514" y="998220"/>
                  </a:moveTo>
                  <a:lnTo>
                    <a:pt x="1641309" y="998220"/>
                  </a:lnTo>
                  <a:lnTo>
                    <a:pt x="1649247" y="995679"/>
                  </a:lnTo>
                  <a:lnTo>
                    <a:pt x="1648942" y="995679"/>
                  </a:lnTo>
                  <a:lnTo>
                    <a:pt x="1656715" y="993139"/>
                  </a:lnTo>
                  <a:lnTo>
                    <a:pt x="1656422" y="993139"/>
                  </a:lnTo>
                  <a:lnTo>
                    <a:pt x="1664017" y="990600"/>
                  </a:lnTo>
                  <a:lnTo>
                    <a:pt x="1663725" y="990600"/>
                  </a:lnTo>
                  <a:lnTo>
                    <a:pt x="1671129" y="986789"/>
                  </a:lnTo>
                  <a:lnTo>
                    <a:pt x="1670862" y="986789"/>
                  </a:lnTo>
                  <a:lnTo>
                    <a:pt x="1678063" y="982979"/>
                  </a:lnTo>
                  <a:lnTo>
                    <a:pt x="1677796" y="982979"/>
                  </a:lnTo>
                  <a:lnTo>
                    <a:pt x="1684794" y="979170"/>
                  </a:lnTo>
                  <a:lnTo>
                    <a:pt x="1684540" y="979170"/>
                  </a:lnTo>
                  <a:lnTo>
                    <a:pt x="1691322" y="975360"/>
                  </a:lnTo>
                  <a:lnTo>
                    <a:pt x="1691068" y="975360"/>
                  </a:lnTo>
                  <a:lnTo>
                    <a:pt x="1697621" y="970279"/>
                  </a:lnTo>
                  <a:lnTo>
                    <a:pt x="1697380" y="970279"/>
                  </a:lnTo>
                  <a:lnTo>
                    <a:pt x="1703692" y="966470"/>
                  </a:lnTo>
                  <a:lnTo>
                    <a:pt x="1703463" y="966470"/>
                  </a:lnTo>
                  <a:lnTo>
                    <a:pt x="1709534" y="961389"/>
                  </a:lnTo>
                  <a:lnTo>
                    <a:pt x="1709305" y="961389"/>
                  </a:lnTo>
                  <a:lnTo>
                    <a:pt x="1715109" y="955039"/>
                  </a:lnTo>
                  <a:lnTo>
                    <a:pt x="1714906" y="955039"/>
                  </a:lnTo>
                  <a:lnTo>
                    <a:pt x="1720443" y="949960"/>
                  </a:lnTo>
                  <a:lnTo>
                    <a:pt x="1720240" y="949960"/>
                  </a:lnTo>
                  <a:lnTo>
                    <a:pt x="1725485" y="943610"/>
                  </a:lnTo>
                  <a:lnTo>
                    <a:pt x="1725295" y="943610"/>
                  </a:lnTo>
                  <a:lnTo>
                    <a:pt x="1730260" y="938529"/>
                  </a:lnTo>
                  <a:lnTo>
                    <a:pt x="1730082" y="938529"/>
                  </a:lnTo>
                  <a:lnTo>
                    <a:pt x="1734743" y="932179"/>
                  </a:lnTo>
                  <a:lnTo>
                    <a:pt x="1734566" y="932179"/>
                  </a:lnTo>
                  <a:lnTo>
                    <a:pt x="1738922" y="924560"/>
                  </a:lnTo>
                  <a:lnTo>
                    <a:pt x="1738757" y="925829"/>
                  </a:lnTo>
                  <a:lnTo>
                    <a:pt x="1753173" y="925829"/>
                  </a:lnTo>
                  <a:lnTo>
                    <a:pt x="1749691" y="932179"/>
                  </a:lnTo>
                  <a:lnTo>
                    <a:pt x="1745183" y="938529"/>
                  </a:lnTo>
                  <a:lnTo>
                    <a:pt x="1740344" y="946150"/>
                  </a:lnTo>
                  <a:lnTo>
                    <a:pt x="1735188" y="952500"/>
                  </a:lnTo>
                  <a:lnTo>
                    <a:pt x="1729740" y="958850"/>
                  </a:lnTo>
                  <a:lnTo>
                    <a:pt x="1723986" y="963929"/>
                  </a:lnTo>
                  <a:lnTo>
                    <a:pt x="1717967" y="970279"/>
                  </a:lnTo>
                  <a:lnTo>
                    <a:pt x="1683994" y="994410"/>
                  </a:lnTo>
                  <a:lnTo>
                    <a:pt x="1676514" y="998220"/>
                  </a:lnTo>
                  <a:close/>
                </a:path>
                <a:path w="1774825" h="1016000">
                  <a:moveTo>
                    <a:pt x="137255" y="998220"/>
                  </a:moveTo>
                  <a:lnTo>
                    <a:pt x="133515" y="998220"/>
                  </a:lnTo>
                  <a:lnTo>
                    <a:pt x="133210" y="996950"/>
                  </a:lnTo>
                  <a:lnTo>
                    <a:pt x="137255" y="998220"/>
                  </a:lnTo>
                  <a:close/>
                </a:path>
                <a:path w="1774825" h="1016000">
                  <a:moveTo>
                    <a:pt x="1664874" y="1003300"/>
                  </a:moveTo>
                  <a:lnTo>
                    <a:pt x="1601089" y="1003300"/>
                  </a:lnTo>
                  <a:lnTo>
                    <a:pt x="1609699" y="1002029"/>
                  </a:lnTo>
                  <a:lnTo>
                    <a:pt x="1617548" y="1002029"/>
                  </a:lnTo>
                  <a:lnTo>
                    <a:pt x="1625917" y="1000760"/>
                  </a:lnTo>
                  <a:lnTo>
                    <a:pt x="1625600" y="1000760"/>
                  </a:lnTo>
                  <a:lnTo>
                    <a:pt x="1633842" y="999489"/>
                  </a:lnTo>
                  <a:lnTo>
                    <a:pt x="1633524" y="999489"/>
                  </a:lnTo>
                  <a:lnTo>
                    <a:pt x="1641614" y="996950"/>
                  </a:lnTo>
                  <a:lnTo>
                    <a:pt x="1641309" y="998220"/>
                  </a:lnTo>
                  <a:lnTo>
                    <a:pt x="1676514" y="998220"/>
                  </a:lnTo>
                  <a:lnTo>
                    <a:pt x="1668818" y="1002029"/>
                  </a:lnTo>
                  <a:lnTo>
                    <a:pt x="1664874" y="1003300"/>
                  </a:lnTo>
                  <a:close/>
                </a:path>
                <a:path w="1774825" h="1016000">
                  <a:moveTo>
                    <a:pt x="1601330" y="1016000"/>
                  </a:moveTo>
                  <a:lnTo>
                    <a:pt x="173494" y="1016000"/>
                  </a:lnTo>
                  <a:lnTo>
                    <a:pt x="164642" y="1014729"/>
                  </a:lnTo>
                  <a:lnTo>
                    <a:pt x="1610182" y="1014729"/>
                  </a:lnTo>
                  <a:lnTo>
                    <a:pt x="1601330" y="1016000"/>
                  </a:lnTo>
                  <a:close/>
                </a:path>
              </a:pathLst>
            </a:custGeom>
            <a:solidFill>
              <a:srgbClr val="385D89"/>
            </a:solidFill>
          </p:spPr>
          <p:txBody>
            <a:bodyPr wrap="square" lIns="0" tIns="0" rIns="0" bIns="0" rtlCol="0"/>
            <a:lstStyle/>
            <a:p/>
          </p:txBody>
        </p:sp>
        <p:sp>
          <p:nvSpPr>
            <p:cNvPr id="20" name="object 20"/>
            <p:cNvSpPr/>
            <p:nvPr/>
          </p:nvSpPr>
          <p:spPr>
            <a:xfrm>
              <a:off x="4180332" y="4736592"/>
              <a:ext cx="1813560" cy="749935"/>
            </a:xfrm>
            <a:custGeom>
              <a:avLst/>
              <a:gdLst/>
              <a:ahLst/>
              <a:cxnLst/>
              <a:rect l="l" t="t" r="r" b="b"/>
              <a:pathLst>
                <a:path w="1813560" h="749935">
                  <a:moveTo>
                    <a:pt x="1687067" y="749808"/>
                  </a:moveTo>
                  <a:lnTo>
                    <a:pt x="124967" y="749808"/>
                  </a:lnTo>
                  <a:lnTo>
                    <a:pt x="75898" y="739986"/>
                  </a:lnTo>
                  <a:lnTo>
                    <a:pt x="36033" y="713203"/>
                  </a:lnTo>
                  <a:lnTo>
                    <a:pt x="9392" y="673480"/>
                  </a:lnTo>
                  <a:lnTo>
                    <a:pt x="0" y="624840"/>
                  </a:lnTo>
                  <a:lnTo>
                    <a:pt x="0" y="124968"/>
                  </a:lnTo>
                  <a:lnTo>
                    <a:pt x="9392" y="76255"/>
                  </a:lnTo>
                  <a:lnTo>
                    <a:pt x="36033" y="36509"/>
                  </a:lnTo>
                  <a:lnTo>
                    <a:pt x="75898" y="9750"/>
                  </a:lnTo>
                  <a:lnTo>
                    <a:pt x="124967" y="0"/>
                  </a:lnTo>
                  <a:lnTo>
                    <a:pt x="1687067" y="0"/>
                  </a:lnTo>
                  <a:lnTo>
                    <a:pt x="1736161" y="9750"/>
                  </a:lnTo>
                  <a:lnTo>
                    <a:pt x="1776193" y="36509"/>
                  </a:lnTo>
                  <a:lnTo>
                    <a:pt x="1803286" y="76255"/>
                  </a:lnTo>
                  <a:lnTo>
                    <a:pt x="1813559" y="124968"/>
                  </a:lnTo>
                  <a:lnTo>
                    <a:pt x="1813559" y="624840"/>
                  </a:lnTo>
                  <a:lnTo>
                    <a:pt x="1803286" y="673480"/>
                  </a:lnTo>
                  <a:lnTo>
                    <a:pt x="1776193" y="713203"/>
                  </a:lnTo>
                  <a:lnTo>
                    <a:pt x="1736161" y="739986"/>
                  </a:lnTo>
                  <a:lnTo>
                    <a:pt x="1687067" y="749808"/>
                  </a:lnTo>
                  <a:close/>
                </a:path>
              </a:pathLst>
            </a:custGeom>
            <a:solidFill>
              <a:srgbClr val="30859C">
                <a:alpha val="21998"/>
              </a:srgbClr>
            </a:solidFill>
          </p:spPr>
          <p:txBody>
            <a:bodyPr wrap="square" lIns="0" tIns="0" rIns="0" bIns="0" rtlCol="0"/>
            <a:lstStyle/>
            <a:p/>
          </p:txBody>
        </p:sp>
        <p:sp>
          <p:nvSpPr>
            <p:cNvPr id="21" name="object 21"/>
            <p:cNvSpPr/>
            <p:nvPr/>
          </p:nvSpPr>
          <p:spPr>
            <a:xfrm>
              <a:off x="4173220" y="4730115"/>
              <a:ext cx="1826260" cy="762000"/>
            </a:xfrm>
            <a:custGeom>
              <a:avLst/>
              <a:gdLst/>
              <a:ahLst/>
              <a:cxnLst/>
              <a:rect l="l" t="t" r="r" b="b"/>
              <a:pathLst>
                <a:path w="1826260" h="762000">
                  <a:moveTo>
                    <a:pt x="1714906" y="760729"/>
                  </a:moveTo>
                  <a:lnTo>
                    <a:pt x="111353" y="760729"/>
                  </a:lnTo>
                  <a:lnTo>
                    <a:pt x="98526" y="758189"/>
                  </a:lnTo>
                  <a:lnTo>
                    <a:pt x="92290" y="755650"/>
                  </a:lnTo>
                  <a:lnTo>
                    <a:pt x="86182" y="754379"/>
                  </a:lnTo>
                  <a:lnTo>
                    <a:pt x="52755" y="735329"/>
                  </a:lnTo>
                  <a:lnTo>
                    <a:pt x="22428" y="703579"/>
                  </a:lnTo>
                  <a:lnTo>
                    <a:pt x="12953" y="687070"/>
                  </a:lnTo>
                  <a:lnTo>
                    <a:pt x="10325" y="681989"/>
                  </a:lnTo>
                  <a:lnTo>
                    <a:pt x="673" y="643889"/>
                  </a:lnTo>
                  <a:lnTo>
                    <a:pt x="0" y="631189"/>
                  </a:lnTo>
                  <a:lnTo>
                    <a:pt x="0" y="130810"/>
                  </a:lnTo>
                  <a:lnTo>
                    <a:pt x="5905" y="91439"/>
                  </a:lnTo>
                  <a:lnTo>
                    <a:pt x="10325" y="80010"/>
                  </a:lnTo>
                  <a:lnTo>
                    <a:pt x="12953" y="73660"/>
                  </a:lnTo>
                  <a:lnTo>
                    <a:pt x="15849" y="68579"/>
                  </a:lnTo>
                  <a:lnTo>
                    <a:pt x="19011" y="62229"/>
                  </a:lnTo>
                  <a:lnTo>
                    <a:pt x="22428" y="57150"/>
                  </a:lnTo>
                  <a:lnTo>
                    <a:pt x="26098" y="52070"/>
                  </a:lnTo>
                  <a:lnTo>
                    <a:pt x="29997" y="46989"/>
                  </a:lnTo>
                  <a:lnTo>
                    <a:pt x="34124" y="41910"/>
                  </a:lnTo>
                  <a:lnTo>
                    <a:pt x="38468" y="38100"/>
                  </a:lnTo>
                  <a:lnTo>
                    <a:pt x="43027" y="33020"/>
                  </a:lnTo>
                  <a:lnTo>
                    <a:pt x="80213" y="10160"/>
                  </a:lnTo>
                  <a:lnTo>
                    <a:pt x="117919" y="0"/>
                  </a:lnTo>
                  <a:lnTo>
                    <a:pt x="1708340" y="0"/>
                  </a:lnTo>
                  <a:lnTo>
                    <a:pt x="1733969" y="5079"/>
                  </a:lnTo>
                  <a:lnTo>
                    <a:pt x="1746046" y="10160"/>
                  </a:lnTo>
                  <a:lnTo>
                    <a:pt x="1751863" y="12700"/>
                  </a:lnTo>
                  <a:lnTo>
                    <a:pt x="119367" y="12700"/>
                  </a:lnTo>
                  <a:lnTo>
                    <a:pt x="113106" y="13970"/>
                  </a:lnTo>
                  <a:lnTo>
                    <a:pt x="107581" y="13970"/>
                  </a:lnTo>
                  <a:lnTo>
                    <a:pt x="101536" y="15239"/>
                  </a:lnTo>
                  <a:lnTo>
                    <a:pt x="101841" y="15239"/>
                  </a:lnTo>
                  <a:lnTo>
                    <a:pt x="95910" y="17779"/>
                  </a:lnTo>
                  <a:lnTo>
                    <a:pt x="96202" y="17779"/>
                  </a:lnTo>
                  <a:lnTo>
                    <a:pt x="90398" y="19050"/>
                  </a:lnTo>
                  <a:lnTo>
                    <a:pt x="90690" y="19050"/>
                  </a:lnTo>
                  <a:lnTo>
                    <a:pt x="85013" y="21589"/>
                  </a:lnTo>
                  <a:lnTo>
                    <a:pt x="85305" y="21589"/>
                  </a:lnTo>
                  <a:lnTo>
                    <a:pt x="79768" y="24129"/>
                  </a:lnTo>
                  <a:lnTo>
                    <a:pt x="80048" y="24129"/>
                  </a:lnTo>
                  <a:lnTo>
                    <a:pt x="74663" y="26670"/>
                  </a:lnTo>
                  <a:lnTo>
                    <a:pt x="74929" y="26670"/>
                  </a:lnTo>
                  <a:lnTo>
                    <a:pt x="69697" y="29210"/>
                  </a:lnTo>
                  <a:lnTo>
                    <a:pt x="69951" y="29210"/>
                  </a:lnTo>
                  <a:lnTo>
                    <a:pt x="66573" y="31750"/>
                  </a:lnTo>
                  <a:lnTo>
                    <a:pt x="65138" y="31750"/>
                  </a:lnTo>
                  <a:lnTo>
                    <a:pt x="60236" y="35560"/>
                  </a:lnTo>
                  <a:lnTo>
                    <a:pt x="60477" y="35560"/>
                  </a:lnTo>
                  <a:lnTo>
                    <a:pt x="55752" y="39370"/>
                  </a:lnTo>
                  <a:lnTo>
                    <a:pt x="55994" y="39370"/>
                  </a:lnTo>
                  <a:lnTo>
                    <a:pt x="51460" y="43179"/>
                  </a:lnTo>
                  <a:lnTo>
                    <a:pt x="51676" y="43179"/>
                  </a:lnTo>
                  <a:lnTo>
                    <a:pt x="47345" y="46989"/>
                  </a:lnTo>
                  <a:lnTo>
                    <a:pt x="47561" y="46989"/>
                  </a:lnTo>
                  <a:lnTo>
                    <a:pt x="43421" y="50800"/>
                  </a:lnTo>
                  <a:lnTo>
                    <a:pt x="43624" y="50800"/>
                  </a:lnTo>
                  <a:lnTo>
                    <a:pt x="40671" y="54610"/>
                  </a:lnTo>
                  <a:lnTo>
                    <a:pt x="39890" y="54610"/>
                  </a:lnTo>
                  <a:lnTo>
                    <a:pt x="36169" y="59689"/>
                  </a:lnTo>
                  <a:lnTo>
                    <a:pt x="36360" y="59689"/>
                  </a:lnTo>
                  <a:lnTo>
                    <a:pt x="32867" y="64770"/>
                  </a:lnTo>
                  <a:lnTo>
                    <a:pt x="33045" y="64770"/>
                  </a:lnTo>
                  <a:lnTo>
                    <a:pt x="30607" y="68579"/>
                  </a:lnTo>
                  <a:lnTo>
                    <a:pt x="29946" y="68579"/>
                  </a:lnTo>
                  <a:lnTo>
                    <a:pt x="27538" y="73660"/>
                  </a:lnTo>
                  <a:lnTo>
                    <a:pt x="27089" y="73660"/>
                  </a:lnTo>
                  <a:lnTo>
                    <a:pt x="24884" y="78739"/>
                  </a:lnTo>
                  <a:lnTo>
                    <a:pt x="24460" y="78739"/>
                  </a:lnTo>
                  <a:lnTo>
                    <a:pt x="22458" y="83820"/>
                  </a:lnTo>
                  <a:lnTo>
                    <a:pt x="22085" y="83820"/>
                  </a:lnTo>
                  <a:lnTo>
                    <a:pt x="19837" y="90170"/>
                  </a:lnTo>
                  <a:lnTo>
                    <a:pt x="17983" y="95250"/>
                  </a:lnTo>
                  <a:lnTo>
                    <a:pt x="16730" y="100329"/>
                  </a:lnTo>
                  <a:lnTo>
                    <a:pt x="16471" y="100329"/>
                  </a:lnTo>
                  <a:lnTo>
                    <a:pt x="15074" y="106679"/>
                  </a:lnTo>
                  <a:lnTo>
                    <a:pt x="14046" y="113029"/>
                  </a:lnTo>
                  <a:lnTo>
                    <a:pt x="13296" y="118110"/>
                  </a:lnTo>
                  <a:lnTo>
                    <a:pt x="12839" y="124460"/>
                  </a:lnTo>
                  <a:lnTo>
                    <a:pt x="12700" y="130810"/>
                  </a:lnTo>
                  <a:lnTo>
                    <a:pt x="12727" y="631189"/>
                  </a:lnTo>
                  <a:lnTo>
                    <a:pt x="12837" y="636270"/>
                  </a:lnTo>
                  <a:lnTo>
                    <a:pt x="13322" y="642620"/>
                  </a:lnTo>
                  <a:lnTo>
                    <a:pt x="14084" y="648970"/>
                  </a:lnTo>
                  <a:lnTo>
                    <a:pt x="15138" y="655320"/>
                  </a:lnTo>
                  <a:lnTo>
                    <a:pt x="15354" y="655320"/>
                  </a:lnTo>
                  <a:lnTo>
                    <a:pt x="16471" y="660400"/>
                  </a:lnTo>
                  <a:lnTo>
                    <a:pt x="18072" y="665479"/>
                  </a:lnTo>
                  <a:lnTo>
                    <a:pt x="19951" y="671829"/>
                  </a:lnTo>
                  <a:lnTo>
                    <a:pt x="22085" y="676910"/>
                  </a:lnTo>
                  <a:lnTo>
                    <a:pt x="24460" y="681989"/>
                  </a:lnTo>
                  <a:lnTo>
                    <a:pt x="27089" y="687070"/>
                  </a:lnTo>
                  <a:lnTo>
                    <a:pt x="26936" y="687070"/>
                  </a:lnTo>
                  <a:lnTo>
                    <a:pt x="29946" y="692150"/>
                  </a:lnTo>
                  <a:lnTo>
                    <a:pt x="29794" y="692150"/>
                  </a:lnTo>
                  <a:lnTo>
                    <a:pt x="33045" y="697229"/>
                  </a:lnTo>
                  <a:lnTo>
                    <a:pt x="32867" y="697229"/>
                  </a:lnTo>
                  <a:lnTo>
                    <a:pt x="36360" y="702310"/>
                  </a:lnTo>
                  <a:lnTo>
                    <a:pt x="37099" y="702310"/>
                  </a:lnTo>
                  <a:lnTo>
                    <a:pt x="39890" y="706120"/>
                  </a:lnTo>
                  <a:lnTo>
                    <a:pt x="39687" y="706120"/>
                  </a:lnTo>
                  <a:lnTo>
                    <a:pt x="43624" y="709929"/>
                  </a:lnTo>
                  <a:lnTo>
                    <a:pt x="43421" y="709929"/>
                  </a:lnTo>
                  <a:lnTo>
                    <a:pt x="47561" y="715010"/>
                  </a:lnTo>
                  <a:lnTo>
                    <a:pt x="47345" y="715010"/>
                  </a:lnTo>
                  <a:lnTo>
                    <a:pt x="51676" y="718820"/>
                  </a:lnTo>
                  <a:lnTo>
                    <a:pt x="51460" y="718820"/>
                  </a:lnTo>
                  <a:lnTo>
                    <a:pt x="55994" y="722629"/>
                  </a:lnTo>
                  <a:lnTo>
                    <a:pt x="55752" y="722629"/>
                  </a:lnTo>
                  <a:lnTo>
                    <a:pt x="60477" y="726439"/>
                  </a:lnTo>
                  <a:lnTo>
                    <a:pt x="61870" y="726439"/>
                  </a:lnTo>
                  <a:lnTo>
                    <a:pt x="65138" y="728979"/>
                  </a:lnTo>
                  <a:lnTo>
                    <a:pt x="64884" y="728979"/>
                  </a:lnTo>
                  <a:lnTo>
                    <a:pt x="69951" y="732789"/>
                  </a:lnTo>
                  <a:lnTo>
                    <a:pt x="71441" y="732789"/>
                  </a:lnTo>
                  <a:lnTo>
                    <a:pt x="74929" y="735329"/>
                  </a:lnTo>
                  <a:lnTo>
                    <a:pt x="74663" y="735329"/>
                  </a:lnTo>
                  <a:lnTo>
                    <a:pt x="80048" y="737870"/>
                  </a:lnTo>
                  <a:lnTo>
                    <a:pt x="79768" y="737870"/>
                  </a:lnTo>
                  <a:lnTo>
                    <a:pt x="85305" y="740410"/>
                  </a:lnTo>
                  <a:lnTo>
                    <a:pt x="85013" y="740410"/>
                  </a:lnTo>
                  <a:lnTo>
                    <a:pt x="90690" y="741679"/>
                  </a:lnTo>
                  <a:lnTo>
                    <a:pt x="90398" y="741679"/>
                  </a:lnTo>
                  <a:lnTo>
                    <a:pt x="96202" y="744220"/>
                  </a:lnTo>
                  <a:lnTo>
                    <a:pt x="95910" y="744220"/>
                  </a:lnTo>
                  <a:lnTo>
                    <a:pt x="101841" y="745489"/>
                  </a:lnTo>
                  <a:lnTo>
                    <a:pt x="101536" y="745489"/>
                  </a:lnTo>
                  <a:lnTo>
                    <a:pt x="107581" y="746760"/>
                  </a:lnTo>
                  <a:lnTo>
                    <a:pt x="107264" y="746760"/>
                  </a:lnTo>
                  <a:lnTo>
                    <a:pt x="113423" y="748029"/>
                  </a:lnTo>
                  <a:lnTo>
                    <a:pt x="113106" y="748029"/>
                  </a:lnTo>
                  <a:lnTo>
                    <a:pt x="119367" y="749300"/>
                  </a:lnTo>
                  <a:lnTo>
                    <a:pt x="1751863" y="749300"/>
                  </a:lnTo>
                  <a:lnTo>
                    <a:pt x="1746046" y="751839"/>
                  </a:lnTo>
                  <a:lnTo>
                    <a:pt x="1740077" y="754379"/>
                  </a:lnTo>
                  <a:lnTo>
                    <a:pt x="1733969" y="755650"/>
                  </a:lnTo>
                  <a:lnTo>
                    <a:pt x="1727733" y="758189"/>
                  </a:lnTo>
                  <a:lnTo>
                    <a:pt x="1714906" y="760729"/>
                  </a:lnTo>
                  <a:close/>
                </a:path>
                <a:path w="1826260" h="762000">
                  <a:moveTo>
                    <a:pt x="1761375" y="33020"/>
                  </a:moveTo>
                  <a:lnTo>
                    <a:pt x="1756308" y="29210"/>
                  </a:lnTo>
                  <a:lnTo>
                    <a:pt x="1756562" y="29210"/>
                  </a:lnTo>
                  <a:lnTo>
                    <a:pt x="1751329" y="26670"/>
                  </a:lnTo>
                  <a:lnTo>
                    <a:pt x="1751596" y="26670"/>
                  </a:lnTo>
                  <a:lnTo>
                    <a:pt x="1746211" y="24129"/>
                  </a:lnTo>
                  <a:lnTo>
                    <a:pt x="1746491" y="24129"/>
                  </a:lnTo>
                  <a:lnTo>
                    <a:pt x="1740954" y="21589"/>
                  </a:lnTo>
                  <a:lnTo>
                    <a:pt x="1741246" y="21589"/>
                  </a:lnTo>
                  <a:lnTo>
                    <a:pt x="1735569" y="19050"/>
                  </a:lnTo>
                  <a:lnTo>
                    <a:pt x="1735861" y="19050"/>
                  </a:lnTo>
                  <a:lnTo>
                    <a:pt x="1730057" y="17779"/>
                  </a:lnTo>
                  <a:lnTo>
                    <a:pt x="1730349" y="17779"/>
                  </a:lnTo>
                  <a:lnTo>
                    <a:pt x="1724418" y="15239"/>
                  </a:lnTo>
                  <a:lnTo>
                    <a:pt x="1724723" y="15239"/>
                  </a:lnTo>
                  <a:lnTo>
                    <a:pt x="1718678" y="13970"/>
                  </a:lnTo>
                  <a:lnTo>
                    <a:pt x="1713153" y="13970"/>
                  </a:lnTo>
                  <a:lnTo>
                    <a:pt x="1706892" y="12700"/>
                  </a:lnTo>
                  <a:lnTo>
                    <a:pt x="1751863" y="12700"/>
                  </a:lnTo>
                  <a:lnTo>
                    <a:pt x="1781644" y="31750"/>
                  </a:lnTo>
                  <a:lnTo>
                    <a:pt x="1761121" y="31750"/>
                  </a:lnTo>
                  <a:lnTo>
                    <a:pt x="1761375" y="33020"/>
                  </a:lnTo>
                  <a:close/>
                </a:path>
                <a:path w="1826260" h="762000">
                  <a:moveTo>
                    <a:pt x="64884" y="33020"/>
                  </a:moveTo>
                  <a:lnTo>
                    <a:pt x="65138" y="31750"/>
                  </a:lnTo>
                  <a:lnTo>
                    <a:pt x="66573" y="31750"/>
                  </a:lnTo>
                  <a:lnTo>
                    <a:pt x="64884" y="33020"/>
                  </a:lnTo>
                  <a:close/>
                </a:path>
                <a:path w="1826260" h="762000">
                  <a:moveTo>
                    <a:pt x="1786572" y="55879"/>
                  </a:moveTo>
                  <a:lnTo>
                    <a:pt x="1782635" y="50800"/>
                  </a:lnTo>
                  <a:lnTo>
                    <a:pt x="1782838" y="50800"/>
                  </a:lnTo>
                  <a:lnTo>
                    <a:pt x="1778711" y="46989"/>
                  </a:lnTo>
                  <a:lnTo>
                    <a:pt x="1778914" y="46989"/>
                  </a:lnTo>
                  <a:lnTo>
                    <a:pt x="1774583" y="43179"/>
                  </a:lnTo>
                  <a:lnTo>
                    <a:pt x="1774799" y="43179"/>
                  </a:lnTo>
                  <a:lnTo>
                    <a:pt x="1770265" y="39370"/>
                  </a:lnTo>
                  <a:lnTo>
                    <a:pt x="1770506" y="39370"/>
                  </a:lnTo>
                  <a:lnTo>
                    <a:pt x="1765782" y="35560"/>
                  </a:lnTo>
                  <a:lnTo>
                    <a:pt x="1766023" y="35560"/>
                  </a:lnTo>
                  <a:lnTo>
                    <a:pt x="1761121" y="31750"/>
                  </a:lnTo>
                  <a:lnTo>
                    <a:pt x="1781644" y="31750"/>
                  </a:lnTo>
                  <a:lnTo>
                    <a:pt x="1783232" y="33020"/>
                  </a:lnTo>
                  <a:lnTo>
                    <a:pt x="1787791" y="38100"/>
                  </a:lnTo>
                  <a:lnTo>
                    <a:pt x="1792135" y="41910"/>
                  </a:lnTo>
                  <a:lnTo>
                    <a:pt x="1796262" y="46989"/>
                  </a:lnTo>
                  <a:lnTo>
                    <a:pt x="1800161" y="52070"/>
                  </a:lnTo>
                  <a:lnTo>
                    <a:pt x="1801996" y="54610"/>
                  </a:lnTo>
                  <a:lnTo>
                    <a:pt x="1786369" y="54610"/>
                  </a:lnTo>
                  <a:lnTo>
                    <a:pt x="1786572" y="55879"/>
                  </a:lnTo>
                  <a:close/>
                </a:path>
                <a:path w="1826260" h="762000">
                  <a:moveTo>
                    <a:pt x="39687" y="55879"/>
                  </a:moveTo>
                  <a:lnTo>
                    <a:pt x="39890" y="54610"/>
                  </a:lnTo>
                  <a:lnTo>
                    <a:pt x="40671" y="54610"/>
                  </a:lnTo>
                  <a:lnTo>
                    <a:pt x="39687" y="55879"/>
                  </a:lnTo>
                  <a:close/>
                </a:path>
                <a:path w="1826260" h="762000">
                  <a:moveTo>
                    <a:pt x="1796465" y="69850"/>
                  </a:moveTo>
                  <a:lnTo>
                    <a:pt x="1793214" y="64770"/>
                  </a:lnTo>
                  <a:lnTo>
                    <a:pt x="1793392" y="64770"/>
                  </a:lnTo>
                  <a:lnTo>
                    <a:pt x="1789899" y="59689"/>
                  </a:lnTo>
                  <a:lnTo>
                    <a:pt x="1790090" y="59689"/>
                  </a:lnTo>
                  <a:lnTo>
                    <a:pt x="1786369" y="54610"/>
                  </a:lnTo>
                  <a:lnTo>
                    <a:pt x="1801996" y="54610"/>
                  </a:lnTo>
                  <a:lnTo>
                    <a:pt x="1803831" y="57150"/>
                  </a:lnTo>
                  <a:lnTo>
                    <a:pt x="1807248" y="62229"/>
                  </a:lnTo>
                  <a:lnTo>
                    <a:pt x="1810410" y="68579"/>
                  </a:lnTo>
                  <a:lnTo>
                    <a:pt x="1796313" y="68579"/>
                  </a:lnTo>
                  <a:lnTo>
                    <a:pt x="1796465" y="69850"/>
                  </a:lnTo>
                  <a:close/>
                </a:path>
                <a:path w="1826260" h="762000">
                  <a:moveTo>
                    <a:pt x="29794" y="69850"/>
                  </a:moveTo>
                  <a:lnTo>
                    <a:pt x="29946" y="68579"/>
                  </a:lnTo>
                  <a:lnTo>
                    <a:pt x="30607" y="68579"/>
                  </a:lnTo>
                  <a:lnTo>
                    <a:pt x="29794" y="69850"/>
                  </a:lnTo>
                  <a:close/>
                </a:path>
                <a:path w="1826260" h="762000">
                  <a:moveTo>
                    <a:pt x="1799323" y="74929"/>
                  </a:moveTo>
                  <a:lnTo>
                    <a:pt x="1796313" y="68579"/>
                  </a:lnTo>
                  <a:lnTo>
                    <a:pt x="1810410" y="68579"/>
                  </a:lnTo>
                  <a:lnTo>
                    <a:pt x="1813305" y="73660"/>
                  </a:lnTo>
                  <a:lnTo>
                    <a:pt x="1799170" y="73660"/>
                  </a:lnTo>
                  <a:lnTo>
                    <a:pt x="1799323" y="74929"/>
                  </a:lnTo>
                  <a:close/>
                </a:path>
                <a:path w="1826260" h="762000">
                  <a:moveTo>
                    <a:pt x="26936" y="74929"/>
                  </a:moveTo>
                  <a:lnTo>
                    <a:pt x="27089" y="73660"/>
                  </a:lnTo>
                  <a:lnTo>
                    <a:pt x="27538" y="73660"/>
                  </a:lnTo>
                  <a:lnTo>
                    <a:pt x="26936" y="74929"/>
                  </a:lnTo>
                  <a:close/>
                </a:path>
                <a:path w="1826260" h="762000">
                  <a:moveTo>
                    <a:pt x="1801926" y="80010"/>
                  </a:moveTo>
                  <a:lnTo>
                    <a:pt x="1799170" y="73660"/>
                  </a:lnTo>
                  <a:lnTo>
                    <a:pt x="1813305" y="73660"/>
                  </a:lnTo>
                  <a:lnTo>
                    <a:pt x="1815409" y="78739"/>
                  </a:lnTo>
                  <a:lnTo>
                    <a:pt x="1801799" y="78739"/>
                  </a:lnTo>
                  <a:lnTo>
                    <a:pt x="1801926" y="80010"/>
                  </a:lnTo>
                  <a:close/>
                </a:path>
                <a:path w="1826260" h="762000">
                  <a:moveTo>
                    <a:pt x="24333" y="80010"/>
                  </a:moveTo>
                  <a:lnTo>
                    <a:pt x="24460" y="78739"/>
                  </a:lnTo>
                  <a:lnTo>
                    <a:pt x="24884" y="78739"/>
                  </a:lnTo>
                  <a:lnTo>
                    <a:pt x="24333" y="80010"/>
                  </a:lnTo>
                  <a:close/>
                </a:path>
                <a:path w="1826260" h="762000">
                  <a:moveTo>
                    <a:pt x="1804301" y="85089"/>
                  </a:moveTo>
                  <a:lnTo>
                    <a:pt x="1801799" y="78739"/>
                  </a:lnTo>
                  <a:lnTo>
                    <a:pt x="1815409" y="78739"/>
                  </a:lnTo>
                  <a:lnTo>
                    <a:pt x="1815934" y="80010"/>
                  </a:lnTo>
                  <a:lnTo>
                    <a:pt x="1817697" y="83820"/>
                  </a:lnTo>
                  <a:lnTo>
                    <a:pt x="1804174" y="83820"/>
                  </a:lnTo>
                  <a:lnTo>
                    <a:pt x="1804301" y="85089"/>
                  </a:lnTo>
                  <a:close/>
                </a:path>
                <a:path w="1826260" h="762000">
                  <a:moveTo>
                    <a:pt x="21958" y="85089"/>
                  </a:moveTo>
                  <a:lnTo>
                    <a:pt x="22085" y="83820"/>
                  </a:lnTo>
                  <a:lnTo>
                    <a:pt x="22458" y="83820"/>
                  </a:lnTo>
                  <a:lnTo>
                    <a:pt x="21958" y="85089"/>
                  </a:lnTo>
                  <a:close/>
                </a:path>
                <a:path w="1826260" h="762000">
                  <a:moveTo>
                    <a:pt x="1809864" y="101600"/>
                  </a:moveTo>
                  <a:lnTo>
                    <a:pt x="1808187" y="95250"/>
                  </a:lnTo>
                  <a:lnTo>
                    <a:pt x="1806308" y="90170"/>
                  </a:lnTo>
                  <a:lnTo>
                    <a:pt x="1804174" y="83820"/>
                  </a:lnTo>
                  <a:lnTo>
                    <a:pt x="1817697" y="83820"/>
                  </a:lnTo>
                  <a:lnTo>
                    <a:pt x="1818284" y="85089"/>
                  </a:lnTo>
                  <a:lnTo>
                    <a:pt x="1820354" y="91439"/>
                  </a:lnTo>
                  <a:lnTo>
                    <a:pt x="1822132" y="97789"/>
                  </a:lnTo>
                  <a:lnTo>
                    <a:pt x="1822716" y="100329"/>
                  </a:lnTo>
                  <a:lnTo>
                    <a:pt x="1809788" y="100329"/>
                  </a:lnTo>
                  <a:lnTo>
                    <a:pt x="1809864" y="101600"/>
                  </a:lnTo>
                  <a:close/>
                </a:path>
                <a:path w="1826260" h="762000">
                  <a:moveTo>
                    <a:pt x="16395" y="101600"/>
                  </a:moveTo>
                  <a:lnTo>
                    <a:pt x="16471" y="100329"/>
                  </a:lnTo>
                  <a:lnTo>
                    <a:pt x="16730" y="100329"/>
                  </a:lnTo>
                  <a:lnTo>
                    <a:pt x="16395" y="101600"/>
                  </a:lnTo>
                  <a:close/>
                </a:path>
                <a:path w="1826260" h="762000">
                  <a:moveTo>
                    <a:pt x="1826259" y="631189"/>
                  </a:moveTo>
                  <a:lnTo>
                    <a:pt x="1813559" y="631189"/>
                  </a:lnTo>
                  <a:lnTo>
                    <a:pt x="1813559" y="130810"/>
                  </a:lnTo>
                  <a:lnTo>
                    <a:pt x="1813394" y="124460"/>
                  </a:lnTo>
                  <a:lnTo>
                    <a:pt x="1812937" y="118110"/>
                  </a:lnTo>
                  <a:lnTo>
                    <a:pt x="1812175" y="113029"/>
                  </a:lnTo>
                  <a:lnTo>
                    <a:pt x="1811121" y="106679"/>
                  </a:lnTo>
                  <a:lnTo>
                    <a:pt x="1809788" y="100329"/>
                  </a:lnTo>
                  <a:lnTo>
                    <a:pt x="1822716" y="100329"/>
                  </a:lnTo>
                  <a:lnTo>
                    <a:pt x="1826259" y="130810"/>
                  </a:lnTo>
                  <a:lnTo>
                    <a:pt x="1826259" y="631189"/>
                  </a:lnTo>
                  <a:close/>
                </a:path>
                <a:path w="1826260" h="762000">
                  <a:moveTo>
                    <a:pt x="12727" y="631189"/>
                  </a:moveTo>
                  <a:lnTo>
                    <a:pt x="12700" y="629920"/>
                  </a:lnTo>
                  <a:lnTo>
                    <a:pt x="12727" y="631189"/>
                  </a:lnTo>
                  <a:close/>
                </a:path>
                <a:path w="1826260" h="762000">
                  <a:moveTo>
                    <a:pt x="1826094" y="637539"/>
                  </a:moveTo>
                  <a:lnTo>
                    <a:pt x="1813394" y="637539"/>
                  </a:lnTo>
                  <a:lnTo>
                    <a:pt x="1813559" y="629920"/>
                  </a:lnTo>
                  <a:lnTo>
                    <a:pt x="1813559" y="631189"/>
                  </a:lnTo>
                  <a:lnTo>
                    <a:pt x="1826259" y="631189"/>
                  </a:lnTo>
                  <a:lnTo>
                    <a:pt x="1826094" y="637539"/>
                  </a:lnTo>
                  <a:close/>
                </a:path>
                <a:path w="1826260" h="762000">
                  <a:moveTo>
                    <a:pt x="12936" y="637539"/>
                  </a:moveTo>
                  <a:lnTo>
                    <a:pt x="12839" y="636270"/>
                  </a:lnTo>
                  <a:lnTo>
                    <a:pt x="12936" y="637539"/>
                  </a:lnTo>
                  <a:close/>
                </a:path>
                <a:path w="1826260" h="762000">
                  <a:moveTo>
                    <a:pt x="1823824" y="655320"/>
                  </a:moveTo>
                  <a:lnTo>
                    <a:pt x="1811121" y="655320"/>
                  </a:lnTo>
                  <a:lnTo>
                    <a:pt x="1812213" y="648970"/>
                  </a:lnTo>
                  <a:lnTo>
                    <a:pt x="1812963" y="642620"/>
                  </a:lnTo>
                  <a:lnTo>
                    <a:pt x="1813420" y="636270"/>
                  </a:lnTo>
                  <a:lnTo>
                    <a:pt x="1813394" y="637539"/>
                  </a:lnTo>
                  <a:lnTo>
                    <a:pt x="1826094" y="637539"/>
                  </a:lnTo>
                  <a:lnTo>
                    <a:pt x="1825586" y="643889"/>
                  </a:lnTo>
                  <a:lnTo>
                    <a:pt x="1824748" y="650239"/>
                  </a:lnTo>
                  <a:lnTo>
                    <a:pt x="1823824" y="655320"/>
                  </a:lnTo>
                  <a:close/>
                </a:path>
                <a:path w="1826260" h="762000">
                  <a:moveTo>
                    <a:pt x="15354" y="655320"/>
                  </a:moveTo>
                  <a:lnTo>
                    <a:pt x="15138" y="655320"/>
                  </a:lnTo>
                  <a:lnTo>
                    <a:pt x="15074" y="654050"/>
                  </a:lnTo>
                  <a:lnTo>
                    <a:pt x="15354" y="655320"/>
                  </a:lnTo>
                  <a:close/>
                </a:path>
                <a:path w="1826260" h="762000">
                  <a:moveTo>
                    <a:pt x="1804685" y="702310"/>
                  </a:moveTo>
                  <a:lnTo>
                    <a:pt x="1789899" y="702310"/>
                  </a:lnTo>
                  <a:lnTo>
                    <a:pt x="1793392" y="697229"/>
                  </a:lnTo>
                  <a:lnTo>
                    <a:pt x="1793214" y="697229"/>
                  </a:lnTo>
                  <a:lnTo>
                    <a:pt x="1796465" y="692150"/>
                  </a:lnTo>
                  <a:lnTo>
                    <a:pt x="1796313" y="692150"/>
                  </a:lnTo>
                  <a:lnTo>
                    <a:pt x="1799323" y="687070"/>
                  </a:lnTo>
                  <a:lnTo>
                    <a:pt x="1799170" y="687070"/>
                  </a:lnTo>
                  <a:lnTo>
                    <a:pt x="1801926" y="681989"/>
                  </a:lnTo>
                  <a:lnTo>
                    <a:pt x="1804301" y="676910"/>
                  </a:lnTo>
                  <a:lnTo>
                    <a:pt x="1806422" y="671829"/>
                  </a:lnTo>
                  <a:lnTo>
                    <a:pt x="1808276" y="665479"/>
                  </a:lnTo>
                  <a:lnTo>
                    <a:pt x="1809864" y="660400"/>
                  </a:lnTo>
                  <a:lnTo>
                    <a:pt x="1811185" y="654050"/>
                  </a:lnTo>
                  <a:lnTo>
                    <a:pt x="1811121" y="655320"/>
                  </a:lnTo>
                  <a:lnTo>
                    <a:pt x="1823824" y="655320"/>
                  </a:lnTo>
                  <a:lnTo>
                    <a:pt x="1823592" y="656589"/>
                  </a:lnTo>
                  <a:lnTo>
                    <a:pt x="1813305" y="687070"/>
                  </a:lnTo>
                  <a:lnTo>
                    <a:pt x="1810410" y="693420"/>
                  </a:lnTo>
                  <a:lnTo>
                    <a:pt x="1807248" y="698500"/>
                  </a:lnTo>
                  <a:lnTo>
                    <a:pt x="1804685" y="702310"/>
                  </a:lnTo>
                  <a:close/>
                </a:path>
                <a:path w="1826260" h="762000">
                  <a:moveTo>
                    <a:pt x="37099" y="702310"/>
                  </a:moveTo>
                  <a:lnTo>
                    <a:pt x="36360" y="702310"/>
                  </a:lnTo>
                  <a:lnTo>
                    <a:pt x="36169" y="701039"/>
                  </a:lnTo>
                  <a:lnTo>
                    <a:pt x="37099" y="702310"/>
                  </a:lnTo>
                  <a:close/>
                </a:path>
                <a:path w="1826260" h="762000">
                  <a:moveTo>
                    <a:pt x="1784752" y="726439"/>
                  </a:moveTo>
                  <a:lnTo>
                    <a:pt x="1765782" y="726439"/>
                  </a:lnTo>
                  <a:lnTo>
                    <a:pt x="1770506" y="722629"/>
                  </a:lnTo>
                  <a:lnTo>
                    <a:pt x="1770265" y="722629"/>
                  </a:lnTo>
                  <a:lnTo>
                    <a:pt x="1774799" y="718820"/>
                  </a:lnTo>
                  <a:lnTo>
                    <a:pt x="1774583" y="718820"/>
                  </a:lnTo>
                  <a:lnTo>
                    <a:pt x="1778914" y="715010"/>
                  </a:lnTo>
                  <a:lnTo>
                    <a:pt x="1778711" y="715010"/>
                  </a:lnTo>
                  <a:lnTo>
                    <a:pt x="1782838" y="709929"/>
                  </a:lnTo>
                  <a:lnTo>
                    <a:pt x="1782635" y="709929"/>
                  </a:lnTo>
                  <a:lnTo>
                    <a:pt x="1786572" y="706120"/>
                  </a:lnTo>
                  <a:lnTo>
                    <a:pt x="1786369" y="706120"/>
                  </a:lnTo>
                  <a:lnTo>
                    <a:pt x="1790090" y="701039"/>
                  </a:lnTo>
                  <a:lnTo>
                    <a:pt x="1789899" y="702310"/>
                  </a:lnTo>
                  <a:lnTo>
                    <a:pt x="1804685" y="702310"/>
                  </a:lnTo>
                  <a:lnTo>
                    <a:pt x="1803831" y="703579"/>
                  </a:lnTo>
                  <a:lnTo>
                    <a:pt x="1800161" y="708660"/>
                  </a:lnTo>
                  <a:lnTo>
                    <a:pt x="1796262" y="713739"/>
                  </a:lnTo>
                  <a:lnTo>
                    <a:pt x="1792135" y="718820"/>
                  </a:lnTo>
                  <a:lnTo>
                    <a:pt x="1787791" y="723900"/>
                  </a:lnTo>
                  <a:lnTo>
                    <a:pt x="1784752" y="726439"/>
                  </a:lnTo>
                  <a:close/>
                </a:path>
                <a:path w="1826260" h="762000">
                  <a:moveTo>
                    <a:pt x="61870" y="726439"/>
                  </a:moveTo>
                  <a:lnTo>
                    <a:pt x="60477" y="726439"/>
                  </a:lnTo>
                  <a:lnTo>
                    <a:pt x="60236" y="725170"/>
                  </a:lnTo>
                  <a:lnTo>
                    <a:pt x="61870" y="726439"/>
                  </a:lnTo>
                  <a:close/>
                </a:path>
                <a:path w="1826260" h="762000">
                  <a:moveTo>
                    <a:pt x="1776814" y="732789"/>
                  </a:moveTo>
                  <a:lnTo>
                    <a:pt x="1756308" y="732789"/>
                  </a:lnTo>
                  <a:lnTo>
                    <a:pt x="1761375" y="728979"/>
                  </a:lnTo>
                  <a:lnTo>
                    <a:pt x="1761121" y="728979"/>
                  </a:lnTo>
                  <a:lnTo>
                    <a:pt x="1766023" y="725170"/>
                  </a:lnTo>
                  <a:lnTo>
                    <a:pt x="1765782" y="726439"/>
                  </a:lnTo>
                  <a:lnTo>
                    <a:pt x="1784752" y="726439"/>
                  </a:lnTo>
                  <a:lnTo>
                    <a:pt x="1783232" y="727710"/>
                  </a:lnTo>
                  <a:lnTo>
                    <a:pt x="1778469" y="731520"/>
                  </a:lnTo>
                  <a:lnTo>
                    <a:pt x="1776814" y="732789"/>
                  </a:lnTo>
                  <a:close/>
                </a:path>
                <a:path w="1826260" h="762000">
                  <a:moveTo>
                    <a:pt x="71441" y="732789"/>
                  </a:moveTo>
                  <a:lnTo>
                    <a:pt x="69951" y="732789"/>
                  </a:lnTo>
                  <a:lnTo>
                    <a:pt x="69697" y="731520"/>
                  </a:lnTo>
                  <a:lnTo>
                    <a:pt x="71441" y="732789"/>
                  </a:lnTo>
                  <a:close/>
                </a:path>
                <a:path w="1826260" h="762000">
                  <a:moveTo>
                    <a:pt x="1751863" y="749300"/>
                  </a:moveTo>
                  <a:lnTo>
                    <a:pt x="1706892" y="749300"/>
                  </a:lnTo>
                  <a:lnTo>
                    <a:pt x="1713153" y="748029"/>
                  </a:lnTo>
                  <a:lnTo>
                    <a:pt x="1712836" y="748029"/>
                  </a:lnTo>
                  <a:lnTo>
                    <a:pt x="1718995" y="746760"/>
                  </a:lnTo>
                  <a:lnTo>
                    <a:pt x="1718678" y="746760"/>
                  </a:lnTo>
                  <a:lnTo>
                    <a:pt x="1724723" y="745489"/>
                  </a:lnTo>
                  <a:lnTo>
                    <a:pt x="1724418" y="745489"/>
                  </a:lnTo>
                  <a:lnTo>
                    <a:pt x="1730349" y="744220"/>
                  </a:lnTo>
                  <a:lnTo>
                    <a:pt x="1730057" y="744220"/>
                  </a:lnTo>
                  <a:lnTo>
                    <a:pt x="1735861" y="741679"/>
                  </a:lnTo>
                  <a:lnTo>
                    <a:pt x="1735569" y="741679"/>
                  </a:lnTo>
                  <a:lnTo>
                    <a:pt x="1741246" y="740410"/>
                  </a:lnTo>
                  <a:lnTo>
                    <a:pt x="1740954" y="740410"/>
                  </a:lnTo>
                  <a:lnTo>
                    <a:pt x="1746491" y="737870"/>
                  </a:lnTo>
                  <a:lnTo>
                    <a:pt x="1746211" y="737870"/>
                  </a:lnTo>
                  <a:lnTo>
                    <a:pt x="1751596" y="735329"/>
                  </a:lnTo>
                  <a:lnTo>
                    <a:pt x="1751329" y="735329"/>
                  </a:lnTo>
                  <a:lnTo>
                    <a:pt x="1756562" y="731520"/>
                  </a:lnTo>
                  <a:lnTo>
                    <a:pt x="1756308" y="732789"/>
                  </a:lnTo>
                  <a:lnTo>
                    <a:pt x="1776814" y="732789"/>
                  </a:lnTo>
                  <a:lnTo>
                    <a:pt x="1773504" y="735329"/>
                  </a:lnTo>
                  <a:lnTo>
                    <a:pt x="1768360" y="739139"/>
                  </a:lnTo>
                  <a:lnTo>
                    <a:pt x="1763026" y="742950"/>
                  </a:lnTo>
                  <a:lnTo>
                    <a:pt x="1757527" y="746760"/>
                  </a:lnTo>
                  <a:lnTo>
                    <a:pt x="1751863" y="749300"/>
                  </a:lnTo>
                  <a:close/>
                </a:path>
                <a:path w="1826260" h="762000">
                  <a:moveTo>
                    <a:pt x="1701672" y="762000"/>
                  </a:moveTo>
                  <a:lnTo>
                    <a:pt x="124587" y="762000"/>
                  </a:lnTo>
                  <a:lnTo>
                    <a:pt x="117919" y="760729"/>
                  </a:lnTo>
                  <a:lnTo>
                    <a:pt x="1708340" y="760729"/>
                  </a:lnTo>
                  <a:lnTo>
                    <a:pt x="1701672" y="762000"/>
                  </a:lnTo>
                  <a:close/>
                </a:path>
              </a:pathLst>
            </a:custGeom>
            <a:solidFill>
              <a:srgbClr val="385D89"/>
            </a:solidFill>
          </p:spPr>
          <p:txBody>
            <a:bodyPr wrap="square" lIns="0" tIns="0" rIns="0" bIns="0" rtlCol="0"/>
            <a:lstStyle/>
            <a:p/>
          </p:txBody>
        </p:sp>
        <p:sp>
          <p:nvSpPr>
            <p:cNvPr id="22" name="object 22"/>
            <p:cNvSpPr/>
            <p:nvPr/>
          </p:nvSpPr>
          <p:spPr>
            <a:xfrm>
              <a:off x="4024681" y="2536697"/>
              <a:ext cx="1546225" cy="2150110"/>
            </a:xfrm>
            <a:custGeom>
              <a:avLst/>
              <a:gdLst/>
              <a:ahLst/>
              <a:cxnLst/>
              <a:rect l="l" t="t" r="r" b="b"/>
              <a:pathLst>
                <a:path w="1546225" h="2150110">
                  <a:moveTo>
                    <a:pt x="1210500" y="29159"/>
                  </a:moveTo>
                  <a:lnTo>
                    <a:pt x="1185976" y="0"/>
                  </a:lnTo>
                  <a:lnTo>
                    <a:pt x="75196" y="934173"/>
                  </a:lnTo>
                  <a:lnTo>
                    <a:pt x="50685" y="905014"/>
                  </a:lnTo>
                  <a:lnTo>
                    <a:pt x="0" y="1022324"/>
                  </a:lnTo>
                  <a:lnTo>
                    <a:pt x="124256" y="992492"/>
                  </a:lnTo>
                  <a:lnTo>
                    <a:pt x="115189" y="981722"/>
                  </a:lnTo>
                  <a:lnTo>
                    <a:pt x="99720" y="963333"/>
                  </a:lnTo>
                  <a:lnTo>
                    <a:pt x="1210500" y="29159"/>
                  </a:lnTo>
                  <a:close/>
                </a:path>
                <a:path w="1546225" h="2150110">
                  <a:moveTo>
                    <a:pt x="1545996" y="10236"/>
                  </a:moveTo>
                  <a:lnTo>
                    <a:pt x="1509229" y="241"/>
                  </a:lnTo>
                  <a:lnTo>
                    <a:pt x="955662" y="2034349"/>
                  </a:lnTo>
                  <a:lnTo>
                    <a:pt x="918908" y="2024341"/>
                  </a:lnTo>
                  <a:lnTo>
                    <a:pt x="944041" y="2149640"/>
                  </a:lnTo>
                  <a:lnTo>
                    <a:pt x="1013498" y="2071916"/>
                  </a:lnTo>
                  <a:lnTo>
                    <a:pt x="1029208" y="2054352"/>
                  </a:lnTo>
                  <a:lnTo>
                    <a:pt x="992428" y="2044357"/>
                  </a:lnTo>
                  <a:lnTo>
                    <a:pt x="1545996" y="10236"/>
                  </a:lnTo>
                  <a:close/>
                </a:path>
              </a:pathLst>
            </a:custGeom>
            <a:solidFill>
              <a:srgbClr val="000000"/>
            </a:solidFill>
          </p:spPr>
          <p:txBody>
            <a:bodyPr wrap="square" lIns="0" tIns="0" rIns="0" bIns="0" rtlCol="0"/>
            <a:lstStyle/>
            <a:p/>
          </p:txBody>
        </p:sp>
      </p:grpSp>
      <p:sp>
        <p:nvSpPr>
          <p:cNvPr id="23" name="object 23"/>
          <p:cNvSpPr txBox="1"/>
          <p:nvPr/>
        </p:nvSpPr>
        <p:spPr>
          <a:xfrm>
            <a:off x="634365" y="934719"/>
            <a:ext cx="8445500" cy="1893570"/>
          </a:xfrm>
          <a:prstGeom prst="rect">
            <a:avLst/>
          </a:prstGeom>
        </p:spPr>
        <p:txBody>
          <a:bodyPr vert="horz" wrap="square" lIns="0" tIns="195580" rIns="0" bIns="0" rtlCol="0">
            <a:spAutoFit/>
          </a:bodyPr>
          <a:lstStyle/>
          <a:p>
            <a:pPr marL="354965" indent="-342265">
              <a:lnSpc>
                <a:spcPct val="100000"/>
              </a:lnSpc>
              <a:spcBef>
                <a:spcPts val="1540"/>
              </a:spcBef>
              <a:buFont typeface="Arial MT"/>
              <a:buChar char="•"/>
              <a:tabLst>
                <a:tab pos="354965" algn="l"/>
              </a:tabLst>
            </a:pPr>
            <a:r>
              <a:rPr sz="2400" b="1" spc="-15" dirty="0">
                <a:solidFill>
                  <a:srgbClr val="001F5F"/>
                </a:solidFill>
                <a:latin typeface="微软雅黑"/>
                <a:cs typeface="微软雅黑"/>
              </a:rPr>
              <a:t>混淆矩阵</a:t>
            </a:r>
            <a:endParaRPr sz="2400">
              <a:latin typeface="微软雅黑"/>
              <a:cs typeface="微软雅黑"/>
            </a:endParaRPr>
          </a:p>
          <a:p>
            <a:pPr marL="812165" lvl="1" indent="-342265">
              <a:lnSpc>
                <a:spcPct val="100000"/>
              </a:lnSpc>
              <a:spcBef>
                <a:spcPts val="1440"/>
              </a:spcBef>
              <a:buFont typeface="Arial MT"/>
              <a:buChar char="•"/>
              <a:tabLst>
                <a:tab pos="812165" algn="l"/>
              </a:tabLst>
            </a:pPr>
            <a:r>
              <a:rPr sz="2400" spc="-5" dirty="0">
                <a:latin typeface="微软雅黑"/>
                <a:cs typeface="微软雅黑"/>
              </a:rPr>
              <a:t>预测数据与实际数据之间的对比结果，可以产生混淆矩阵</a:t>
            </a:r>
            <a:endParaRPr sz="2400">
              <a:latin typeface="微软雅黑"/>
              <a:cs typeface="微软雅黑"/>
            </a:endParaRPr>
          </a:p>
          <a:p>
            <a:pPr marL="4364355">
              <a:lnSpc>
                <a:spcPts val="2345"/>
              </a:lnSpc>
              <a:spcBef>
                <a:spcPts val="1375"/>
              </a:spcBef>
            </a:pPr>
            <a:r>
              <a:rPr sz="2400" spc="-10" dirty="0">
                <a:solidFill>
                  <a:srgbClr val="FF0000"/>
                </a:solidFill>
                <a:latin typeface="宋体"/>
                <a:cs typeface="宋体"/>
              </a:rPr>
              <a:t>猜对的数量</a:t>
            </a:r>
            <a:endParaRPr sz="2400">
              <a:latin typeface="宋体"/>
              <a:cs typeface="宋体"/>
            </a:endParaRPr>
          </a:p>
          <a:p>
            <a:pPr marL="1750695">
              <a:lnSpc>
                <a:spcPts val="2345"/>
              </a:lnSpc>
            </a:pPr>
            <a:r>
              <a:rPr sz="2400" spc="-15" dirty="0">
                <a:solidFill>
                  <a:srgbClr val="FF0000"/>
                </a:solidFill>
                <a:latin typeface="宋体"/>
                <a:cs typeface="宋体"/>
              </a:rPr>
              <a:t>全部正例</a:t>
            </a:r>
            <a:endParaRPr sz="2400">
              <a:latin typeface="宋体"/>
              <a:cs typeface="宋体"/>
            </a:endParaRPr>
          </a:p>
        </p:txBody>
      </p:sp>
      <p:sp>
        <p:nvSpPr>
          <p:cNvPr id="24" name="object 24"/>
          <p:cNvSpPr txBox="1"/>
          <p:nvPr/>
        </p:nvSpPr>
        <p:spPr>
          <a:xfrm>
            <a:off x="6755765" y="4802504"/>
            <a:ext cx="350075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Courier New" panose="02070609020205020404"/>
                <a:cs typeface="Courier New" panose="02070609020205020404"/>
              </a:rPr>
              <a:t>Recall</a:t>
            </a:r>
            <a:r>
              <a:rPr sz="2400" b="1" spc="-30" dirty="0">
                <a:solidFill>
                  <a:srgbClr val="FF0000"/>
                </a:solidFill>
                <a:latin typeface="Courier New" panose="02070609020205020404"/>
                <a:cs typeface="Courier New" panose="02070609020205020404"/>
              </a:rPr>
              <a:t> </a:t>
            </a:r>
            <a:r>
              <a:rPr sz="2400" b="1" dirty="0">
                <a:solidFill>
                  <a:srgbClr val="FF0000"/>
                </a:solidFill>
                <a:latin typeface="Courier New" panose="02070609020205020404"/>
                <a:cs typeface="Courier New" panose="02070609020205020404"/>
              </a:rPr>
              <a:t>=</a:t>
            </a:r>
            <a:r>
              <a:rPr sz="2400" b="1" spc="-15" dirty="0">
                <a:solidFill>
                  <a:srgbClr val="FF0000"/>
                </a:solidFill>
                <a:latin typeface="Courier New" panose="02070609020205020404"/>
                <a:cs typeface="Courier New" panose="02070609020205020404"/>
              </a:rPr>
              <a:t> </a:t>
            </a:r>
            <a:r>
              <a:rPr sz="2400" b="1" spc="-10" dirty="0">
                <a:solidFill>
                  <a:srgbClr val="FF0000"/>
                </a:solidFill>
                <a:latin typeface="Courier New" panose="02070609020205020404"/>
                <a:cs typeface="Courier New" panose="02070609020205020404"/>
              </a:rPr>
              <a:t>TP/(TP+FN)</a:t>
            </a:r>
            <a:endParaRPr sz="2400">
              <a:latin typeface="Courier New" panose="02070609020205020404"/>
              <a:cs typeface="Courier New" panose="02070609020205020404"/>
            </a:endParaRPr>
          </a:p>
        </p:txBody>
      </p:sp>
      <p:sp>
        <p:nvSpPr>
          <p:cNvPr id="25" name="object 25"/>
          <p:cNvSpPr txBox="1"/>
          <p:nvPr/>
        </p:nvSpPr>
        <p:spPr>
          <a:xfrm>
            <a:off x="6769734" y="5389879"/>
            <a:ext cx="404939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Courier New" panose="02070609020205020404"/>
                <a:cs typeface="Courier New" panose="02070609020205020404"/>
              </a:rPr>
              <a:t>Precision</a:t>
            </a:r>
            <a:r>
              <a:rPr sz="2400" b="1" spc="-25" dirty="0">
                <a:solidFill>
                  <a:srgbClr val="FF0000"/>
                </a:solidFill>
                <a:latin typeface="Courier New" panose="02070609020205020404"/>
                <a:cs typeface="Courier New" panose="02070609020205020404"/>
              </a:rPr>
              <a:t> </a:t>
            </a:r>
            <a:r>
              <a:rPr sz="2400" b="1" dirty="0">
                <a:solidFill>
                  <a:srgbClr val="FF0000"/>
                </a:solidFill>
                <a:latin typeface="Courier New" panose="02070609020205020404"/>
                <a:cs typeface="Courier New" panose="02070609020205020404"/>
              </a:rPr>
              <a:t>=</a:t>
            </a:r>
            <a:r>
              <a:rPr sz="2400" b="1" spc="-25" dirty="0">
                <a:solidFill>
                  <a:srgbClr val="FF0000"/>
                </a:solidFill>
                <a:latin typeface="Courier New" panose="02070609020205020404"/>
                <a:cs typeface="Courier New" panose="02070609020205020404"/>
              </a:rPr>
              <a:t> </a:t>
            </a:r>
            <a:r>
              <a:rPr sz="2400" b="1" spc="-10" dirty="0">
                <a:solidFill>
                  <a:srgbClr val="FF0000"/>
                </a:solidFill>
                <a:latin typeface="Courier New" panose="02070609020205020404"/>
                <a:cs typeface="Courier New" panose="02070609020205020404"/>
              </a:rPr>
              <a:t>TP/(TP+FP)</a:t>
            </a:r>
            <a:endParaRPr sz="2400">
              <a:latin typeface="Courier New" panose="02070609020205020404"/>
              <a:cs typeface="Courier New" panose="02070609020205020404"/>
            </a:endParaRPr>
          </a:p>
        </p:txBody>
      </p:sp>
      <p:sp>
        <p:nvSpPr>
          <p:cNvPr id="26" name="object 2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27" name="object 27"/>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23">
                                            <p:txEl>
                                              <p:pRg st="2" end="2"/>
                                            </p:txEl>
                                          </p:spTgt>
                                        </p:tgtEl>
                                        <p:attrNameLst>
                                          <p:attrName>style.visibility</p:attrName>
                                        </p:attrNameLst>
                                      </p:cBhvr>
                                      <p:to>
                                        <p:strVal val="visible"/>
                                      </p:to>
                                    </p:set>
                                    <p:animEffect transition="in" filter="blinds(horizontal)">
                                      <p:cBhvr>
                                        <p:cTn id="10"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4" name="object 4"/>
          <p:cNvSpPr/>
          <p:nvPr/>
        </p:nvSpPr>
        <p:spPr>
          <a:xfrm>
            <a:off x="3964304" y="3028950"/>
            <a:ext cx="2154555" cy="377825"/>
          </a:xfrm>
          <a:custGeom>
            <a:avLst/>
            <a:gdLst/>
            <a:ahLst/>
            <a:cxnLst/>
            <a:rect l="l" t="t" r="r" b="b"/>
            <a:pathLst>
              <a:path w="2154554" h="377825">
                <a:moveTo>
                  <a:pt x="2154554" y="377825"/>
                </a:moveTo>
                <a:lnTo>
                  <a:pt x="0" y="377825"/>
                </a:lnTo>
                <a:lnTo>
                  <a:pt x="0" y="0"/>
                </a:lnTo>
                <a:lnTo>
                  <a:pt x="2154554" y="0"/>
                </a:lnTo>
                <a:lnTo>
                  <a:pt x="2154554" y="377825"/>
                </a:lnTo>
                <a:close/>
              </a:path>
            </a:pathLst>
          </a:custGeom>
          <a:solidFill>
            <a:srgbClr val="FFFF00"/>
          </a:solidFill>
        </p:spPr>
        <p:txBody>
          <a:bodyPr wrap="square" lIns="0" tIns="0" rIns="0" bIns="0" rtlCol="0"/>
          <a:lstStyle/>
          <a:p/>
        </p:txBody>
      </p:sp>
      <p:sp>
        <p:nvSpPr>
          <p:cNvPr id="5" name="object 5"/>
          <p:cNvSpPr txBox="1"/>
          <p:nvPr/>
        </p:nvSpPr>
        <p:spPr>
          <a:xfrm>
            <a:off x="817244" y="1353819"/>
            <a:ext cx="10316845" cy="2927985"/>
          </a:xfrm>
          <a:prstGeom prst="rect">
            <a:avLst/>
          </a:prstGeom>
        </p:spPr>
        <p:txBody>
          <a:bodyPr vert="horz" wrap="square" lIns="0" tIns="12065" rIns="0" bIns="0" rtlCol="0">
            <a:spAutoFit/>
          </a:bodyPr>
          <a:lstStyle/>
          <a:p>
            <a:pPr marL="297815" indent="-285115">
              <a:lnSpc>
                <a:spcPct val="100000"/>
              </a:lnSpc>
              <a:spcBef>
                <a:spcPts val="95"/>
              </a:spcBef>
              <a:buFont typeface="Arial MT"/>
              <a:buChar char="•"/>
              <a:tabLst>
                <a:tab pos="297815" algn="l"/>
              </a:tabLst>
            </a:pPr>
            <a:r>
              <a:rPr sz="2800" b="1" spc="-35" dirty="0">
                <a:solidFill>
                  <a:srgbClr val="006FC0"/>
                </a:solidFill>
                <a:latin typeface="微软雅黑"/>
                <a:cs typeface="微软雅黑"/>
              </a:rPr>
              <a:t>人工智能的定义</a:t>
            </a:r>
            <a:endParaRPr sz="2800">
              <a:latin typeface="微软雅黑"/>
              <a:cs typeface="微软雅黑"/>
            </a:endParaRPr>
          </a:p>
          <a:p>
            <a:pPr marL="1061085">
              <a:lnSpc>
                <a:spcPct val="100000"/>
              </a:lnSpc>
              <a:spcBef>
                <a:spcPts val="3270"/>
              </a:spcBef>
            </a:pPr>
            <a:r>
              <a:rPr sz="2800" spc="-15" dirty="0">
                <a:latin typeface="宋体"/>
                <a:cs typeface="宋体"/>
              </a:rPr>
              <a:t>努力将通常由人类完成的智力任务自动化。</a:t>
            </a:r>
            <a:endParaRPr sz="2800">
              <a:latin typeface="宋体"/>
              <a:cs typeface="宋体"/>
            </a:endParaRPr>
          </a:p>
          <a:p>
            <a:pPr marL="296545" marR="5080">
              <a:lnSpc>
                <a:spcPct val="100000"/>
              </a:lnSpc>
              <a:spcBef>
                <a:spcPts val="2790"/>
              </a:spcBef>
            </a:pPr>
            <a:r>
              <a:rPr sz="2800" spc="-15" dirty="0">
                <a:latin typeface="宋体"/>
                <a:cs typeface="宋体"/>
              </a:rPr>
              <a:t>早期专家认为只要精心编写规则来处理知识，就可以实现与人类水平相当的人工智能。这一方法被称为符号主义人工智能</a:t>
            </a:r>
            <a:endParaRPr sz="2800">
              <a:latin typeface="宋体"/>
              <a:cs typeface="宋体"/>
            </a:endParaRPr>
          </a:p>
          <a:p>
            <a:pPr marL="296545">
              <a:lnSpc>
                <a:spcPct val="100000"/>
              </a:lnSpc>
            </a:pPr>
            <a:r>
              <a:rPr sz="2800" dirty="0">
                <a:latin typeface="宋体"/>
                <a:cs typeface="宋体"/>
              </a:rPr>
              <a:t>（</a:t>
            </a:r>
            <a:r>
              <a:rPr sz="2800" b="1" dirty="0">
                <a:latin typeface="Calibri"/>
                <a:cs typeface="Calibri"/>
              </a:rPr>
              <a:t>symbolic</a:t>
            </a:r>
            <a:r>
              <a:rPr sz="2800" b="1" spc="-120" dirty="0">
                <a:latin typeface="Calibri"/>
                <a:cs typeface="Calibri"/>
              </a:rPr>
              <a:t> </a:t>
            </a:r>
            <a:r>
              <a:rPr sz="2800" b="1" spc="-25" dirty="0">
                <a:latin typeface="Calibri"/>
                <a:cs typeface="Calibri"/>
              </a:rPr>
              <a:t>AI</a:t>
            </a:r>
            <a:r>
              <a:rPr sz="2800" spc="-25" dirty="0">
                <a:latin typeface="宋体"/>
                <a:cs typeface="宋体"/>
              </a:rPr>
              <a:t>）</a:t>
            </a:r>
            <a:endParaRPr sz="2800">
              <a:latin typeface="宋体"/>
              <a:cs typeface="宋体"/>
            </a:endParaRPr>
          </a:p>
        </p:txBody>
      </p:sp>
      <p:sp>
        <p:nvSpPr>
          <p:cNvPr id="6" name="object 6"/>
          <p:cNvSpPr txBox="1"/>
          <p:nvPr/>
        </p:nvSpPr>
        <p:spPr>
          <a:xfrm>
            <a:off x="1022603" y="4660391"/>
            <a:ext cx="10514330" cy="523240"/>
          </a:xfrm>
          <a:prstGeom prst="rect">
            <a:avLst/>
          </a:prstGeom>
          <a:solidFill>
            <a:srgbClr val="EBF0DE"/>
          </a:solidFill>
        </p:spPr>
        <p:txBody>
          <a:bodyPr vert="horz" wrap="square" lIns="0" tIns="26034" rIns="0" bIns="0" rtlCol="0">
            <a:spAutoFit/>
          </a:bodyPr>
          <a:lstStyle/>
          <a:p>
            <a:pPr marL="90805">
              <a:lnSpc>
                <a:spcPct val="100000"/>
              </a:lnSpc>
              <a:spcBef>
                <a:spcPts val="205"/>
              </a:spcBef>
            </a:pPr>
            <a:r>
              <a:rPr sz="2800" spc="-10" dirty="0">
                <a:latin typeface="宋体"/>
                <a:cs typeface="宋体"/>
              </a:rPr>
              <a:t>你认为使用复杂的逻辑（比如正则表达式）</a:t>
            </a:r>
            <a:r>
              <a:rPr sz="2800" spc="-15" dirty="0">
                <a:latin typeface="宋体"/>
                <a:cs typeface="宋体"/>
              </a:rPr>
              <a:t>可以处理自然语言吗？</a:t>
            </a:r>
            <a:endParaRPr sz="2800">
              <a:latin typeface="宋体"/>
              <a:cs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4365" y="934719"/>
            <a:ext cx="8326755" cy="1671320"/>
          </a:xfrm>
          <a:prstGeom prst="rect">
            <a:avLst/>
          </a:prstGeom>
        </p:spPr>
        <p:txBody>
          <a:bodyPr vert="horz" wrap="square" lIns="0" tIns="195580" rIns="0" bIns="0" rtlCol="0">
            <a:spAutoFit/>
          </a:bodyPr>
          <a:lstStyle/>
          <a:p>
            <a:pPr marL="354965" indent="-342265">
              <a:lnSpc>
                <a:spcPct val="100000"/>
              </a:lnSpc>
              <a:spcBef>
                <a:spcPts val="1540"/>
              </a:spcBef>
              <a:buFont typeface="Arial MT"/>
              <a:buChar char="•"/>
              <a:tabLst>
                <a:tab pos="354965" algn="l"/>
              </a:tabLst>
            </a:pPr>
            <a:r>
              <a:rPr sz="2400" b="1" spc="-10" dirty="0">
                <a:solidFill>
                  <a:srgbClr val="001F5F"/>
                </a:solidFill>
                <a:latin typeface="微软雅黑"/>
                <a:cs typeface="微软雅黑"/>
              </a:rPr>
              <a:t>分类模型的评估</a:t>
            </a:r>
            <a:endParaRPr sz="2400">
              <a:latin typeface="微软雅黑"/>
              <a:cs typeface="微软雅黑"/>
            </a:endParaRPr>
          </a:p>
          <a:p>
            <a:pPr marL="812165" lvl="1" indent="-342265">
              <a:lnSpc>
                <a:spcPct val="100000"/>
              </a:lnSpc>
              <a:spcBef>
                <a:spcPts val="1440"/>
              </a:spcBef>
              <a:buFont typeface="Arial MT"/>
              <a:buChar char="•"/>
              <a:tabLst>
                <a:tab pos="812165" algn="l"/>
              </a:tabLst>
            </a:pPr>
            <a:r>
              <a:rPr sz="2400" spc="-5" dirty="0">
                <a:latin typeface="微软雅黑"/>
                <a:cs typeface="微软雅黑"/>
              </a:rPr>
              <a:t>准确率(</a:t>
            </a:r>
            <a:r>
              <a:rPr sz="2400" spc="-10" dirty="0">
                <a:latin typeface="微软雅黑"/>
                <a:cs typeface="微软雅黑"/>
              </a:rPr>
              <a:t>Accuracy</a:t>
            </a:r>
            <a:r>
              <a:rPr sz="2400" spc="-15" dirty="0">
                <a:latin typeface="微软雅黑"/>
                <a:cs typeface="微软雅黑"/>
              </a:rPr>
              <a:t>)=提取出的正确样本数/总样本数</a:t>
            </a:r>
            <a:endParaRPr sz="2400">
              <a:latin typeface="微软雅黑"/>
              <a:cs typeface="微软雅黑"/>
            </a:endParaRPr>
          </a:p>
          <a:p>
            <a:pPr marL="812165" lvl="1" indent="-342265">
              <a:lnSpc>
                <a:spcPct val="100000"/>
              </a:lnSpc>
              <a:spcBef>
                <a:spcPts val="1440"/>
              </a:spcBef>
              <a:buFont typeface="Arial MT"/>
              <a:buChar char="•"/>
              <a:tabLst>
                <a:tab pos="812165" algn="l"/>
              </a:tabLst>
            </a:pPr>
            <a:r>
              <a:rPr sz="2400" spc="-5" dirty="0">
                <a:latin typeface="微软雅黑"/>
                <a:cs typeface="微软雅黑"/>
              </a:rPr>
              <a:t>召回率(</a:t>
            </a:r>
            <a:r>
              <a:rPr sz="2400" spc="-20" dirty="0">
                <a:latin typeface="微软雅黑"/>
                <a:cs typeface="微软雅黑"/>
              </a:rPr>
              <a:t>Recall)=正确的正例样本数/样本中的正例样本数</a:t>
            </a:r>
            <a:endParaRPr sz="2400">
              <a:latin typeface="微软雅黑"/>
              <a:cs typeface="微软雅黑"/>
            </a:endParaRPr>
          </a:p>
        </p:txBody>
      </p:sp>
      <p:sp>
        <p:nvSpPr>
          <p:cNvPr id="3" name="object 3"/>
          <p:cNvSpPr txBox="1"/>
          <p:nvPr/>
        </p:nvSpPr>
        <p:spPr>
          <a:xfrm>
            <a:off x="1091564" y="3312159"/>
            <a:ext cx="8637905" cy="39116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2400" spc="-5" dirty="0">
                <a:latin typeface="微软雅黑"/>
                <a:cs typeface="微软雅黑"/>
              </a:rPr>
              <a:t>精确率(</a:t>
            </a:r>
            <a:r>
              <a:rPr sz="2400" spc="-10" dirty="0">
                <a:latin typeface="微软雅黑"/>
                <a:cs typeface="微软雅黑"/>
              </a:rPr>
              <a:t>Precision</a:t>
            </a:r>
            <a:r>
              <a:rPr sz="2400" spc="-15" dirty="0">
                <a:latin typeface="微软雅黑"/>
                <a:cs typeface="微软雅黑"/>
              </a:rPr>
              <a:t>)=正确的正例样本数/预测为正例的样本数。</a:t>
            </a:r>
            <a:endParaRPr sz="2400">
              <a:latin typeface="微软雅黑"/>
              <a:cs typeface="微软雅黑"/>
            </a:endParaRPr>
          </a:p>
        </p:txBody>
      </p:sp>
      <p:sp>
        <p:nvSpPr>
          <p:cNvPr id="4" name="object 4"/>
          <p:cNvSpPr txBox="1"/>
          <p:nvPr/>
        </p:nvSpPr>
        <p:spPr>
          <a:xfrm>
            <a:off x="1091564" y="4226559"/>
            <a:ext cx="10633710" cy="1122680"/>
          </a:xfrm>
          <a:prstGeom prst="rect">
            <a:avLst/>
          </a:prstGeom>
        </p:spPr>
        <p:txBody>
          <a:bodyPr vert="horz" wrap="square" lIns="0" tIns="12700" rIns="0" bIns="0" rtlCol="0">
            <a:spAutoFit/>
          </a:bodyPr>
          <a:lstStyle/>
          <a:p>
            <a:pPr marL="355600" marR="5080" indent="-342900">
              <a:lnSpc>
                <a:spcPct val="150000"/>
              </a:lnSpc>
              <a:spcBef>
                <a:spcPts val="100"/>
              </a:spcBef>
              <a:buFont typeface="Arial MT"/>
              <a:buChar char="•"/>
              <a:tabLst>
                <a:tab pos="355600" algn="l"/>
              </a:tabLst>
            </a:pPr>
            <a:r>
              <a:rPr sz="2400" dirty="0">
                <a:latin typeface="微软雅黑"/>
                <a:cs typeface="微软雅黑"/>
              </a:rPr>
              <a:t>F值=Precision</a:t>
            </a:r>
            <a:r>
              <a:rPr sz="2400" spc="-35" dirty="0">
                <a:latin typeface="微软雅黑"/>
                <a:cs typeface="微软雅黑"/>
              </a:rPr>
              <a:t> </a:t>
            </a:r>
            <a:r>
              <a:rPr sz="2400" dirty="0">
                <a:latin typeface="微软雅黑"/>
                <a:cs typeface="微软雅黑"/>
              </a:rPr>
              <a:t>*</a:t>
            </a:r>
            <a:r>
              <a:rPr sz="2400" spc="-40" dirty="0">
                <a:latin typeface="微软雅黑"/>
                <a:cs typeface="微软雅黑"/>
              </a:rPr>
              <a:t> </a:t>
            </a:r>
            <a:r>
              <a:rPr sz="2400" dirty="0">
                <a:latin typeface="微软雅黑"/>
                <a:cs typeface="微软雅黑"/>
              </a:rPr>
              <a:t>Recall</a:t>
            </a:r>
            <a:r>
              <a:rPr sz="2400" spc="-35" dirty="0">
                <a:latin typeface="微软雅黑"/>
                <a:cs typeface="微软雅黑"/>
              </a:rPr>
              <a:t> </a:t>
            </a:r>
            <a:r>
              <a:rPr sz="2400" dirty="0">
                <a:latin typeface="微软雅黑"/>
                <a:cs typeface="微软雅黑"/>
              </a:rPr>
              <a:t>*</a:t>
            </a:r>
            <a:r>
              <a:rPr sz="2400" spc="-40" dirty="0">
                <a:latin typeface="微软雅黑"/>
                <a:cs typeface="微软雅黑"/>
              </a:rPr>
              <a:t> </a:t>
            </a:r>
            <a:r>
              <a:rPr sz="2400" dirty="0">
                <a:latin typeface="微软雅黑"/>
                <a:cs typeface="微软雅黑"/>
              </a:rPr>
              <a:t>2</a:t>
            </a:r>
            <a:r>
              <a:rPr sz="2400" spc="-25" dirty="0">
                <a:latin typeface="微软雅黑"/>
                <a:cs typeface="微软雅黑"/>
              </a:rPr>
              <a:t> / (</a:t>
            </a:r>
            <a:r>
              <a:rPr sz="2400" spc="-10" dirty="0">
                <a:latin typeface="微软雅黑"/>
                <a:cs typeface="微软雅黑"/>
              </a:rPr>
              <a:t>Precision+Recall</a:t>
            </a:r>
            <a:r>
              <a:rPr sz="2400" spc="-15" dirty="0">
                <a:latin typeface="微软雅黑"/>
                <a:cs typeface="微软雅黑"/>
              </a:rPr>
              <a:t>) (即</a:t>
            </a:r>
            <a:r>
              <a:rPr sz="2400" dirty="0">
                <a:latin typeface="微软雅黑"/>
                <a:cs typeface="微软雅黑"/>
              </a:rPr>
              <a:t>F</a:t>
            </a:r>
            <a:r>
              <a:rPr sz="2400" spc="-5" dirty="0">
                <a:latin typeface="微软雅黑"/>
                <a:cs typeface="微软雅黑"/>
              </a:rPr>
              <a:t>值为正确率和召回率的</a:t>
            </a:r>
            <a:r>
              <a:rPr sz="2400" spc="-15" dirty="0">
                <a:latin typeface="微软雅黑"/>
                <a:cs typeface="微软雅黑"/>
              </a:rPr>
              <a:t>调和平均值)。</a:t>
            </a:r>
            <a:endParaRPr sz="2400">
              <a:latin typeface="微软雅黑"/>
              <a:cs typeface="微软雅黑"/>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6" name="object 6"/>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
        <p:nvSpPr>
          <p:cNvPr id="7" name="object 7"/>
          <p:cNvSpPr txBox="1"/>
          <p:nvPr/>
        </p:nvSpPr>
        <p:spPr>
          <a:xfrm>
            <a:off x="2087879" y="2679192"/>
            <a:ext cx="2870200" cy="460375"/>
          </a:xfrm>
          <a:prstGeom prst="rect">
            <a:avLst/>
          </a:prstGeom>
          <a:solidFill>
            <a:srgbClr val="FCEADA"/>
          </a:solidFill>
        </p:spPr>
        <p:txBody>
          <a:bodyPr vert="horz" wrap="square" lIns="0" tIns="38100" rIns="0" bIns="0" rtlCol="0">
            <a:spAutoFit/>
          </a:bodyPr>
          <a:lstStyle/>
          <a:p>
            <a:pPr marL="92075">
              <a:lnSpc>
                <a:spcPct val="100000"/>
              </a:lnSpc>
              <a:spcBef>
                <a:spcPts val="300"/>
              </a:spcBef>
            </a:pPr>
            <a:r>
              <a:rPr sz="2400" spc="-20" dirty="0">
                <a:latin typeface="微软雅黑"/>
                <a:cs typeface="微软雅黑"/>
              </a:rPr>
              <a:t>recall</a:t>
            </a:r>
            <a:r>
              <a:rPr sz="2400" spc="-10" dirty="0">
                <a:latin typeface="微软雅黑"/>
                <a:cs typeface="微软雅黑"/>
              </a:rPr>
              <a:t>也称为查全率</a:t>
            </a:r>
            <a:endParaRPr sz="2400">
              <a:latin typeface="微软雅黑"/>
              <a:cs typeface="微软雅黑"/>
            </a:endParaRPr>
          </a:p>
        </p:txBody>
      </p:sp>
      <p:sp>
        <p:nvSpPr>
          <p:cNvPr id="8" name="object 8"/>
          <p:cNvSpPr txBox="1"/>
          <p:nvPr/>
        </p:nvSpPr>
        <p:spPr>
          <a:xfrm>
            <a:off x="2087879" y="3756659"/>
            <a:ext cx="3392804" cy="460375"/>
          </a:xfrm>
          <a:prstGeom prst="rect">
            <a:avLst/>
          </a:prstGeom>
          <a:solidFill>
            <a:srgbClr val="FCEADA"/>
          </a:solidFill>
        </p:spPr>
        <p:txBody>
          <a:bodyPr vert="horz" wrap="square" lIns="0" tIns="38100" rIns="0" bIns="0" rtlCol="0">
            <a:spAutoFit/>
          </a:bodyPr>
          <a:lstStyle/>
          <a:p>
            <a:pPr marL="92075">
              <a:lnSpc>
                <a:spcPct val="100000"/>
              </a:lnSpc>
              <a:spcBef>
                <a:spcPts val="300"/>
              </a:spcBef>
            </a:pPr>
            <a:r>
              <a:rPr sz="2400" spc="-10" dirty="0">
                <a:latin typeface="微软雅黑"/>
                <a:cs typeface="微软雅黑"/>
              </a:rPr>
              <a:t>Precision也称为查准率</a:t>
            </a:r>
            <a:endParaRPr sz="2400">
              <a:latin typeface="微软雅黑"/>
              <a:cs typeface="微软雅黑"/>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275" y="934719"/>
            <a:ext cx="11341100" cy="1674495"/>
          </a:xfrm>
          <a:prstGeom prst="rect">
            <a:avLst/>
          </a:prstGeom>
        </p:spPr>
        <p:txBody>
          <a:bodyPr vert="horz" wrap="square" lIns="0" tIns="12700" rIns="0" bIns="0" rtlCol="0">
            <a:spAutoFit/>
          </a:bodyPr>
          <a:lstStyle/>
          <a:p>
            <a:pPr marL="355600" marR="5080" indent="-342900">
              <a:lnSpc>
                <a:spcPct val="150000"/>
              </a:lnSpc>
              <a:spcBef>
                <a:spcPts val="100"/>
              </a:spcBef>
              <a:buFont typeface="Arial MT"/>
              <a:buChar char="•"/>
              <a:tabLst>
                <a:tab pos="355600" algn="l"/>
              </a:tabLst>
            </a:pPr>
            <a:r>
              <a:rPr sz="2400" b="1" dirty="0">
                <a:solidFill>
                  <a:srgbClr val="001F5F"/>
                </a:solidFill>
                <a:latin typeface="微软雅黑"/>
                <a:cs typeface="微软雅黑"/>
              </a:rPr>
              <a:t>练习</a:t>
            </a:r>
            <a:r>
              <a:rPr sz="2400" b="1" spc="-10" dirty="0">
                <a:solidFill>
                  <a:srgbClr val="001F5F"/>
                </a:solidFill>
                <a:latin typeface="微软雅黑"/>
                <a:cs typeface="微软雅黑"/>
              </a:rPr>
              <a:t>1：一家电商平台的推荐系统中，模型试图预测用户是否会点击某个商品。以</a:t>
            </a:r>
            <a:r>
              <a:rPr sz="2400" b="1" spc="-5" dirty="0">
                <a:solidFill>
                  <a:srgbClr val="001F5F"/>
                </a:solidFill>
                <a:latin typeface="微软雅黑"/>
                <a:cs typeface="微软雅黑"/>
              </a:rPr>
              <a:t>下是一个混淆矩阵，其中</a:t>
            </a:r>
            <a:r>
              <a:rPr sz="2400" b="1" u="sng" spc="-5" dirty="0">
                <a:solidFill>
                  <a:srgbClr val="001F5F"/>
                </a:solidFill>
                <a:latin typeface="微软雅黑"/>
                <a:cs typeface="微软雅黑"/>
              </a:rPr>
              <a:t>行代表真实情况</a:t>
            </a:r>
            <a:r>
              <a:rPr sz="2400" b="1" spc="-5" dirty="0">
                <a:solidFill>
                  <a:srgbClr val="001F5F"/>
                </a:solidFill>
                <a:latin typeface="微软雅黑"/>
                <a:cs typeface="微软雅黑"/>
              </a:rPr>
              <a:t>，</a:t>
            </a:r>
            <a:r>
              <a:rPr sz="2400" b="1" u="sng" spc="-5" dirty="0">
                <a:solidFill>
                  <a:srgbClr val="001F5F"/>
                </a:solidFill>
                <a:latin typeface="微软雅黑"/>
                <a:cs typeface="微软雅黑"/>
              </a:rPr>
              <a:t>列代表模型预测</a:t>
            </a:r>
            <a:r>
              <a:rPr sz="2400" b="1" spc="-5" dirty="0">
                <a:solidFill>
                  <a:srgbClr val="001F5F"/>
                </a:solidFill>
                <a:latin typeface="微软雅黑"/>
                <a:cs typeface="微软雅黑"/>
              </a:rPr>
              <a:t>。请计算该模型的召回</a:t>
            </a:r>
            <a:r>
              <a:rPr sz="2400" b="1" spc="-10" dirty="0">
                <a:solidFill>
                  <a:srgbClr val="001F5F"/>
                </a:solidFill>
                <a:latin typeface="微软雅黑"/>
                <a:cs typeface="微软雅黑"/>
              </a:rPr>
              <a:t>率、精度和准确率。</a:t>
            </a:r>
            <a:endParaRPr sz="2400">
              <a:latin typeface="微软雅黑"/>
              <a:cs typeface="微软雅黑"/>
            </a:endParaRPr>
          </a:p>
        </p:txBody>
      </p:sp>
      <p:sp>
        <p:nvSpPr>
          <p:cNvPr id="4" name="object 4"/>
          <p:cNvSpPr txBox="1"/>
          <p:nvPr/>
        </p:nvSpPr>
        <p:spPr>
          <a:xfrm>
            <a:off x="4571999" y="5350510"/>
            <a:ext cx="4150360" cy="1311910"/>
          </a:xfrm>
          <a:prstGeom prst="rect">
            <a:avLst/>
          </a:prstGeom>
        </p:spPr>
        <p:txBody>
          <a:bodyPr vert="horz" wrap="square" lIns="0" tIns="107315" rIns="0" bIns="0" rtlCol="0">
            <a:spAutoFit/>
          </a:bodyPr>
          <a:lstStyle/>
          <a:p>
            <a:pPr marL="12700">
              <a:lnSpc>
                <a:spcPct val="100000"/>
              </a:lnSpc>
              <a:spcBef>
                <a:spcPts val="845"/>
              </a:spcBef>
            </a:pPr>
            <a:r>
              <a:rPr sz="2400" b="1" dirty="0">
                <a:solidFill>
                  <a:srgbClr val="FF0000"/>
                </a:solidFill>
                <a:latin typeface="Courier New" panose="02070609020205020404"/>
                <a:cs typeface="Courier New" panose="02070609020205020404"/>
              </a:rPr>
              <a:t>Precision</a:t>
            </a:r>
            <a:r>
              <a:rPr sz="2400" b="1" spc="-25" dirty="0">
                <a:solidFill>
                  <a:srgbClr val="FF0000"/>
                </a:solidFill>
                <a:latin typeface="Courier New" panose="02070609020205020404"/>
                <a:cs typeface="Courier New" panose="02070609020205020404"/>
              </a:rPr>
              <a:t> </a:t>
            </a:r>
            <a:r>
              <a:rPr sz="2400" b="1" dirty="0">
                <a:solidFill>
                  <a:srgbClr val="FF0000"/>
                </a:solidFill>
                <a:latin typeface="Courier New" panose="02070609020205020404"/>
                <a:cs typeface="Courier New" panose="02070609020205020404"/>
              </a:rPr>
              <a:t>=</a:t>
            </a:r>
            <a:r>
              <a:rPr sz="2400" b="1" spc="-25" dirty="0">
                <a:solidFill>
                  <a:srgbClr val="FF0000"/>
                </a:solidFill>
                <a:latin typeface="Courier New" panose="02070609020205020404"/>
                <a:cs typeface="Courier New" panose="02070609020205020404"/>
              </a:rPr>
              <a:t> </a:t>
            </a:r>
            <a:r>
              <a:rPr sz="2400" b="1" spc="-10" dirty="0">
                <a:solidFill>
                  <a:srgbClr val="FF0000"/>
                </a:solidFill>
                <a:latin typeface="Courier New" panose="02070609020205020404"/>
                <a:cs typeface="Courier New" panose="02070609020205020404"/>
              </a:rPr>
              <a:t>TP/(TP+FP)</a:t>
            </a:r>
            <a:endParaRPr sz="2400">
              <a:latin typeface="Courier New" panose="02070609020205020404"/>
              <a:cs typeface="Courier New" panose="02070609020205020404"/>
            </a:endParaRPr>
          </a:p>
          <a:p>
            <a:pPr marL="1942465">
              <a:lnSpc>
                <a:spcPct val="100000"/>
              </a:lnSpc>
              <a:spcBef>
                <a:spcPts val="745"/>
              </a:spcBef>
            </a:pPr>
            <a:r>
              <a:rPr sz="2400" b="1" dirty="0">
                <a:latin typeface="Courier New" panose="02070609020205020404"/>
                <a:cs typeface="Courier New" panose="02070609020205020404"/>
              </a:rPr>
              <a:t>=</a:t>
            </a:r>
            <a:r>
              <a:rPr sz="2400" b="1" spc="-5" dirty="0">
                <a:latin typeface="Courier New" panose="02070609020205020404"/>
                <a:cs typeface="Courier New" panose="02070609020205020404"/>
              </a:rPr>
              <a:t> </a:t>
            </a:r>
            <a:r>
              <a:rPr sz="2400" b="1" spc="-10" dirty="0">
                <a:latin typeface="Courier New" panose="02070609020205020404"/>
                <a:cs typeface="Courier New" panose="02070609020205020404"/>
              </a:rPr>
              <a:t>80/(80+10)</a:t>
            </a:r>
            <a:endParaRPr sz="2400">
              <a:latin typeface="Courier New" panose="02070609020205020404"/>
              <a:cs typeface="Courier New" panose="02070609020205020404"/>
            </a:endParaRPr>
          </a:p>
          <a:p>
            <a:pPr marL="1942465">
              <a:lnSpc>
                <a:spcPct val="100000"/>
              </a:lnSpc>
            </a:pPr>
            <a:r>
              <a:rPr sz="2400" b="1" dirty="0">
                <a:latin typeface="Courier New" panose="02070609020205020404"/>
                <a:cs typeface="Courier New" panose="02070609020205020404"/>
              </a:rPr>
              <a:t>=</a:t>
            </a:r>
            <a:r>
              <a:rPr sz="2400" b="1" spc="-5" dirty="0">
                <a:latin typeface="Courier New" panose="02070609020205020404"/>
                <a:cs typeface="Courier New" panose="02070609020205020404"/>
              </a:rPr>
              <a:t> </a:t>
            </a:r>
            <a:r>
              <a:rPr sz="2400" b="1" spc="-20" dirty="0">
                <a:latin typeface="Courier New" panose="02070609020205020404"/>
                <a:cs typeface="Courier New" panose="02070609020205020404"/>
              </a:rPr>
              <a:t>0.89</a:t>
            </a:r>
            <a:endParaRPr sz="2400">
              <a:latin typeface="Courier New" panose="02070609020205020404"/>
              <a:cs typeface="Courier New" panose="02070609020205020404"/>
            </a:endParaRPr>
          </a:p>
        </p:txBody>
      </p:sp>
      <p:pic>
        <p:nvPicPr>
          <p:cNvPr id="5" name="object 5"/>
          <p:cNvPicPr/>
          <p:nvPr/>
        </p:nvPicPr>
        <p:blipFill>
          <a:blip r:embed="rId1" cstate="print"/>
          <a:stretch>
            <a:fillRect/>
          </a:stretch>
        </p:blipFill>
        <p:spPr>
          <a:xfrm>
            <a:off x="129539" y="2980944"/>
            <a:ext cx="4256532" cy="2676143"/>
          </a:xfrm>
          <a:prstGeom prst="rect">
            <a:avLst/>
          </a:prstGeom>
        </p:spPr>
      </p:pic>
      <p:sp>
        <p:nvSpPr>
          <p:cNvPr id="6" name="object 6"/>
          <p:cNvSpPr txBox="1"/>
          <p:nvPr/>
        </p:nvSpPr>
        <p:spPr>
          <a:xfrm>
            <a:off x="1441450" y="3883659"/>
            <a:ext cx="39243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0000"/>
                </a:solidFill>
                <a:latin typeface="Courier New" panose="02070609020205020404"/>
                <a:cs typeface="Courier New" panose="02070609020205020404"/>
              </a:rPr>
              <a:t>T</a:t>
            </a:r>
            <a:r>
              <a:rPr sz="3600" b="1" spc="-37" baseline="1000" dirty="0">
                <a:solidFill>
                  <a:srgbClr val="00AF50"/>
                </a:solidFill>
                <a:latin typeface="Courier New" panose="02070609020205020404"/>
                <a:cs typeface="Courier New" panose="02070609020205020404"/>
              </a:rPr>
              <a:t>P</a:t>
            </a:r>
            <a:endParaRPr sz="3600" baseline="1000">
              <a:latin typeface="Courier New" panose="02070609020205020404"/>
              <a:cs typeface="Courier New" panose="02070609020205020404"/>
            </a:endParaRPr>
          </a:p>
        </p:txBody>
      </p:sp>
      <p:sp>
        <p:nvSpPr>
          <p:cNvPr id="7" name="object 7"/>
          <p:cNvSpPr txBox="1"/>
          <p:nvPr/>
        </p:nvSpPr>
        <p:spPr>
          <a:xfrm>
            <a:off x="1441450" y="4669154"/>
            <a:ext cx="39243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0000"/>
                </a:solidFill>
                <a:latin typeface="Courier New" panose="02070609020205020404"/>
                <a:cs typeface="Courier New" panose="02070609020205020404"/>
              </a:rPr>
              <a:t>F</a:t>
            </a:r>
            <a:r>
              <a:rPr sz="3600" b="1" spc="-37" baseline="1000" dirty="0">
                <a:solidFill>
                  <a:srgbClr val="00AF50"/>
                </a:solidFill>
                <a:latin typeface="Courier New" panose="02070609020205020404"/>
                <a:cs typeface="Courier New" panose="02070609020205020404"/>
              </a:rPr>
              <a:t>P</a:t>
            </a:r>
            <a:endParaRPr sz="3600" baseline="1000">
              <a:latin typeface="Courier New" panose="02070609020205020404"/>
              <a:cs typeface="Courier New" panose="02070609020205020404"/>
            </a:endParaRPr>
          </a:p>
        </p:txBody>
      </p:sp>
      <p:sp>
        <p:nvSpPr>
          <p:cNvPr id="8" name="object 8"/>
          <p:cNvSpPr txBox="1"/>
          <p:nvPr/>
        </p:nvSpPr>
        <p:spPr>
          <a:xfrm>
            <a:off x="2731135" y="3883659"/>
            <a:ext cx="40259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0000"/>
                </a:solidFill>
                <a:latin typeface="Courier New" panose="02070609020205020404"/>
                <a:cs typeface="Courier New" panose="02070609020205020404"/>
              </a:rPr>
              <a:t>F</a:t>
            </a:r>
            <a:r>
              <a:rPr sz="3600" b="1" spc="-37" baseline="1000" dirty="0">
                <a:solidFill>
                  <a:srgbClr val="00AF50"/>
                </a:solidFill>
                <a:latin typeface="Courier New" panose="02070609020205020404"/>
                <a:cs typeface="Courier New" panose="02070609020205020404"/>
              </a:rPr>
              <a:t>N</a:t>
            </a:r>
            <a:endParaRPr sz="3600" baseline="1000">
              <a:latin typeface="Courier New" panose="02070609020205020404"/>
              <a:cs typeface="Courier New" panose="02070609020205020404"/>
            </a:endParaRPr>
          </a:p>
        </p:txBody>
      </p:sp>
      <p:sp>
        <p:nvSpPr>
          <p:cNvPr id="9" name="object 9"/>
          <p:cNvSpPr txBox="1"/>
          <p:nvPr/>
        </p:nvSpPr>
        <p:spPr>
          <a:xfrm>
            <a:off x="2731135" y="4669154"/>
            <a:ext cx="40259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0000"/>
                </a:solidFill>
                <a:latin typeface="Courier New" panose="02070609020205020404"/>
                <a:cs typeface="Courier New" panose="02070609020205020404"/>
              </a:rPr>
              <a:t>T</a:t>
            </a:r>
            <a:r>
              <a:rPr sz="3600" b="1" spc="-37" baseline="1000" dirty="0">
                <a:solidFill>
                  <a:srgbClr val="00AF50"/>
                </a:solidFill>
                <a:latin typeface="Courier New" panose="02070609020205020404"/>
                <a:cs typeface="Courier New" panose="02070609020205020404"/>
              </a:rPr>
              <a:t>N</a:t>
            </a:r>
            <a:endParaRPr sz="3600" baseline="1000">
              <a:latin typeface="Courier New" panose="02070609020205020404"/>
              <a:cs typeface="Courier New" panose="02070609020205020404"/>
            </a:endParaRPr>
          </a:p>
        </p:txBody>
      </p:sp>
      <p:sp>
        <p:nvSpPr>
          <p:cNvPr id="10" name="object 10"/>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11" name="object 11"/>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
        <p:nvSpPr>
          <p:cNvPr id="12" name="object 4"/>
          <p:cNvSpPr txBox="1"/>
          <p:nvPr/>
        </p:nvSpPr>
        <p:spPr>
          <a:xfrm>
            <a:off x="4470400" y="2209800"/>
            <a:ext cx="6350635" cy="1405890"/>
          </a:xfrm>
          <a:prstGeom prst="rect">
            <a:avLst/>
          </a:prstGeom>
        </p:spPr>
        <p:txBody>
          <a:bodyPr vert="horz" wrap="square" lIns="0" tIns="107315" rIns="0" bIns="0" rtlCol="0">
            <a:spAutoFit/>
          </a:bodyPr>
          <a:p>
            <a:pPr marL="12700">
              <a:lnSpc>
                <a:spcPct val="100000"/>
              </a:lnSpc>
              <a:spcBef>
                <a:spcPts val="845"/>
              </a:spcBef>
            </a:pPr>
            <a:r>
              <a:rPr sz="2400" b="1" dirty="0">
                <a:solidFill>
                  <a:srgbClr val="FF0000"/>
                </a:solidFill>
                <a:latin typeface="Courier New" panose="02070609020205020404"/>
                <a:cs typeface="Courier New" panose="02070609020205020404"/>
              </a:rPr>
              <a:t>Accuracy</a:t>
            </a:r>
            <a:r>
              <a:rPr sz="2400" b="1" spc="-25" dirty="0">
                <a:solidFill>
                  <a:srgbClr val="FF0000"/>
                </a:solidFill>
                <a:latin typeface="Courier New" panose="02070609020205020404"/>
                <a:cs typeface="Courier New" panose="02070609020205020404"/>
              </a:rPr>
              <a:t> </a:t>
            </a:r>
            <a:r>
              <a:rPr sz="2400" b="1" dirty="0">
                <a:solidFill>
                  <a:srgbClr val="FF0000"/>
                </a:solidFill>
                <a:latin typeface="Courier New" panose="02070609020205020404"/>
                <a:cs typeface="Courier New" panose="02070609020205020404"/>
              </a:rPr>
              <a:t>=</a:t>
            </a:r>
            <a:r>
              <a:rPr sz="2400" b="1" spc="-25" dirty="0">
                <a:solidFill>
                  <a:srgbClr val="FF0000"/>
                </a:solidFill>
                <a:latin typeface="Courier New" panose="02070609020205020404"/>
                <a:cs typeface="Courier New" panose="02070609020205020404"/>
              </a:rPr>
              <a:t> </a:t>
            </a:r>
            <a:r>
              <a:rPr sz="2400" b="1" spc="-10" dirty="0">
                <a:solidFill>
                  <a:srgbClr val="FF0000"/>
                </a:solidFill>
                <a:latin typeface="Courier New" panose="02070609020205020404"/>
                <a:cs typeface="Courier New" panose="02070609020205020404"/>
              </a:rPr>
              <a:t>(TP+TN)/(TP+FN+FP+TN)</a:t>
            </a:r>
            <a:endParaRPr sz="2400" b="1" spc="-10" dirty="0">
              <a:solidFill>
                <a:srgbClr val="FF0000"/>
              </a:solidFill>
              <a:latin typeface="Courier New" panose="02070609020205020404"/>
              <a:cs typeface="Courier New" panose="02070609020205020404"/>
            </a:endParaRPr>
          </a:p>
          <a:p>
            <a:pPr marL="1942465">
              <a:lnSpc>
                <a:spcPct val="100000"/>
              </a:lnSpc>
              <a:spcBef>
                <a:spcPts val="745"/>
              </a:spcBef>
            </a:pPr>
            <a:r>
              <a:rPr sz="2400" b="1" dirty="0">
                <a:latin typeface="Courier New" panose="02070609020205020404"/>
                <a:cs typeface="Courier New" panose="02070609020205020404"/>
              </a:rPr>
              <a:t>= (80+90)/(80+20+10+90)</a:t>
            </a:r>
            <a:endParaRPr sz="2400" b="1" dirty="0">
              <a:latin typeface="Courier New" panose="02070609020205020404"/>
              <a:cs typeface="Courier New" panose="02070609020205020404"/>
            </a:endParaRPr>
          </a:p>
          <a:p>
            <a:pPr marL="1942465">
              <a:lnSpc>
                <a:spcPct val="100000"/>
              </a:lnSpc>
              <a:spcBef>
                <a:spcPts val="745"/>
              </a:spcBef>
            </a:pPr>
            <a:r>
              <a:rPr sz="2400" b="1" dirty="0">
                <a:latin typeface="Courier New" panose="02070609020205020404"/>
                <a:cs typeface="Courier New" panose="02070609020205020404"/>
              </a:rPr>
              <a:t>= 0.85</a:t>
            </a:r>
            <a:endParaRPr sz="2400" b="1" dirty="0">
              <a:latin typeface="Courier New" panose="02070609020205020404"/>
              <a:cs typeface="Courier New" panose="02070609020205020404"/>
            </a:endParaRPr>
          </a:p>
        </p:txBody>
      </p:sp>
      <p:sp>
        <p:nvSpPr>
          <p:cNvPr id="13" name="object 4"/>
          <p:cNvSpPr txBox="1"/>
          <p:nvPr/>
        </p:nvSpPr>
        <p:spPr>
          <a:xfrm>
            <a:off x="4572000" y="3810000"/>
            <a:ext cx="3976370" cy="1431925"/>
          </a:xfrm>
          <a:prstGeom prst="rect">
            <a:avLst/>
          </a:prstGeom>
        </p:spPr>
        <p:txBody>
          <a:bodyPr vert="horz" wrap="square" lIns="0" tIns="107315" rIns="0" bIns="0" rtlCol="0">
            <a:spAutoFit/>
          </a:bodyPr>
          <a:p>
            <a:pPr marL="12700">
              <a:lnSpc>
                <a:spcPct val="100000"/>
              </a:lnSpc>
              <a:spcBef>
                <a:spcPts val="845"/>
              </a:spcBef>
            </a:pPr>
            <a:r>
              <a:rPr sz="2400" b="1" dirty="0">
                <a:solidFill>
                  <a:srgbClr val="FF0000"/>
                </a:solidFill>
                <a:latin typeface="Courier New" panose="02070609020205020404"/>
                <a:cs typeface="Courier New" panose="02070609020205020404"/>
              </a:rPr>
              <a:t>Recall = TP/(TP+FN)</a:t>
            </a:r>
            <a:endParaRPr sz="2400" b="1" dirty="0">
              <a:solidFill>
                <a:srgbClr val="FF0000"/>
              </a:solidFill>
              <a:latin typeface="Courier New" panose="02070609020205020404"/>
              <a:cs typeface="Courier New" panose="02070609020205020404"/>
            </a:endParaRPr>
          </a:p>
          <a:p>
            <a:pPr marL="469900" lvl="1" indent="457200">
              <a:lnSpc>
                <a:spcPct val="100000"/>
              </a:lnSpc>
              <a:spcBef>
                <a:spcPts val="845"/>
              </a:spcBef>
            </a:pPr>
            <a:r>
              <a:rPr sz="2400" b="1" dirty="0">
                <a:solidFill>
                  <a:srgbClr val="FF0000"/>
                </a:solidFill>
                <a:latin typeface="Courier New" panose="02070609020205020404"/>
                <a:cs typeface="Courier New" panose="02070609020205020404"/>
              </a:rPr>
              <a:t> </a:t>
            </a:r>
            <a:r>
              <a:rPr lang="en-US" altLang="en-US" sz="2400" b="1" dirty="0">
                <a:solidFill>
                  <a:srgbClr val="FF0000"/>
                </a:solidFill>
                <a:latin typeface="Courier New" panose="02070609020205020404"/>
                <a:cs typeface="Courier New" panose="02070609020205020404"/>
              </a:rPr>
              <a:t> </a:t>
            </a:r>
            <a:r>
              <a:rPr sz="2400" b="1" dirty="0">
                <a:latin typeface="Courier New" panose="02070609020205020404"/>
                <a:cs typeface="Courier New" panose="02070609020205020404"/>
              </a:rPr>
              <a:t>= 80/(80+20)</a:t>
            </a:r>
            <a:endParaRPr sz="2400" b="1" dirty="0">
              <a:latin typeface="Courier New" panose="02070609020205020404"/>
              <a:cs typeface="Courier New" panose="02070609020205020404"/>
            </a:endParaRPr>
          </a:p>
          <a:p>
            <a:pPr marL="469900" lvl="1" indent="457200">
              <a:lnSpc>
                <a:spcPct val="100000"/>
              </a:lnSpc>
              <a:spcBef>
                <a:spcPts val="845"/>
              </a:spcBef>
            </a:pPr>
            <a:r>
              <a:rPr sz="2400" b="1" dirty="0">
                <a:latin typeface="Courier New" panose="02070609020205020404"/>
                <a:cs typeface="Courier New" panose="02070609020205020404"/>
              </a:rPr>
              <a:t> </a:t>
            </a:r>
            <a:r>
              <a:rPr lang="en-US" altLang="en-US" sz="2400" b="1" dirty="0">
                <a:latin typeface="Courier New" panose="02070609020205020404"/>
                <a:cs typeface="Courier New" panose="02070609020205020404"/>
              </a:rPr>
              <a:t> </a:t>
            </a:r>
            <a:r>
              <a:rPr sz="2400" b="1" dirty="0">
                <a:latin typeface="Courier New" panose="02070609020205020404"/>
                <a:cs typeface="Courier New" panose="02070609020205020404"/>
              </a:rPr>
              <a:t>= 0.80</a:t>
            </a:r>
            <a:endParaRPr sz="2400" b="1" dirty="0">
              <a:latin typeface="Courier New" panose="02070609020205020404"/>
              <a:cs typeface="Courier New" panose="020706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blinds(horizontal)">
                                      <p:cBhvr>
                                        <p:cTn id="10" dur="500"/>
                                        <p:tgtEl>
                                          <p:spTgt spid="1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blinds(horizontal)">
                                      <p:cBhvr>
                                        <p:cTn id="15" dur="500"/>
                                        <p:tgtEl>
                                          <p:spTgt spid="1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blinds(horizontal)">
                                      <p:cBhvr>
                                        <p:cTn id="18" dur="500"/>
                                        <p:tgtEl>
                                          <p:spTgt spid="1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linds(horizontal)">
                                      <p:cBhvr>
                                        <p:cTn id="23" dur="500"/>
                                        <p:tgtEl>
                                          <p:spTgt spid="4">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blinds(horizontal)">
                                      <p:cBhvr>
                                        <p:cTn id="2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2429" y="934719"/>
            <a:ext cx="11088370" cy="3334385"/>
          </a:xfrm>
          <a:prstGeom prst="rect">
            <a:avLst/>
          </a:prstGeom>
        </p:spPr>
        <p:txBody>
          <a:bodyPr vert="horz" wrap="square" lIns="0" tIns="195580" rIns="0" bIns="0" rtlCol="0">
            <a:spAutoFit/>
          </a:bodyPr>
          <a:lstStyle/>
          <a:p>
            <a:pPr marL="12700">
              <a:lnSpc>
                <a:spcPct val="100000"/>
              </a:lnSpc>
              <a:spcBef>
                <a:spcPts val="1540"/>
              </a:spcBef>
            </a:pPr>
            <a:r>
              <a:rPr sz="2400" b="1" spc="-5" dirty="0">
                <a:solidFill>
                  <a:srgbClr val="006FC0"/>
                </a:solidFill>
                <a:latin typeface="微软雅黑"/>
                <a:cs typeface="微软雅黑"/>
              </a:rPr>
              <a:t>不平衡数据集的评估方法</a:t>
            </a:r>
            <a:endParaRPr sz="2400">
              <a:latin typeface="微软雅黑"/>
              <a:cs typeface="微软雅黑"/>
            </a:endParaRPr>
          </a:p>
          <a:p>
            <a:pPr marL="353060" marR="5080" indent="-340360" algn="just">
              <a:lnSpc>
                <a:spcPct val="150000"/>
              </a:lnSpc>
              <a:buFont typeface="Arial MT"/>
              <a:buChar char="•"/>
              <a:tabLst>
                <a:tab pos="355600" algn="l"/>
              </a:tabLst>
            </a:pPr>
            <a:r>
              <a:rPr sz="2400" dirty="0">
                <a:latin typeface="微软雅黑"/>
                <a:cs typeface="微软雅黑"/>
              </a:rPr>
              <a:t>在银行营销案例中，负例样本与正例样本的比例约为</a:t>
            </a:r>
            <a:r>
              <a:rPr sz="2400" spc="-10" dirty="0">
                <a:latin typeface="微软雅黑"/>
                <a:cs typeface="微软雅黑"/>
              </a:rPr>
              <a:t>8：1，数据样本存在严重的</a:t>
            </a:r>
            <a:r>
              <a:rPr sz="2400" spc="-10" dirty="0">
                <a:latin typeface="微软雅黑"/>
                <a:cs typeface="微软雅黑"/>
              </a:rPr>
              <a:t>	</a:t>
            </a:r>
            <a:r>
              <a:rPr sz="2400" spc="-15" dirty="0">
                <a:latin typeface="微软雅黑"/>
                <a:cs typeface="微软雅黑"/>
              </a:rPr>
              <a:t>不平衡。</a:t>
            </a:r>
            <a:endParaRPr sz="2400">
              <a:latin typeface="微软雅黑"/>
              <a:cs typeface="微软雅黑"/>
            </a:endParaRPr>
          </a:p>
          <a:p>
            <a:pPr marL="353060" marR="39370" indent="-340360" algn="just">
              <a:lnSpc>
                <a:spcPct val="150000"/>
              </a:lnSpc>
              <a:buFont typeface="Arial MT"/>
              <a:buChar char="•"/>
              <a:tabLst>
                <a:tab pos="355600" algn="l"/>
              </a:tabLst>
            </a:pPr>
            <a:r>
              <a:rPr sz="2400" dirty="0">
                <a:latin typeface="微软雅黑"/>
                <a:cs typeface="微软雅黑"/>
              </a:rPr>
              <a:t>如果模型评估所有的客户都不可能购买营销产品，此时准确率为</a:t>
            </a:r>
            <a:r>
              <a:rPr sz="2400" spc="-30" dirty="0">
                <a:latin typeface="微软雅黑"/>
                <a:cs typeface="微软雅黑"/>
              </a:rPr>
              <a:t>88</a:t>
            </a:r>
            <a:r>
              <a:rPr sz="2400" spc="-20" dirty="0">
                <a:latin typeface="微软雅黑"/>
                <a:cs typeface="微软雅黑"/>
              </a:rPr>
              <a:t>%。看起来准</a:t>
            </a:r>
            <a:r>
              <a:rPr sz="2400" spc="-5" dirty="0">
                <a:latin typeface="微软雅黑"/>
                <a:cs typeface="微软雅黑"/>
              </a:rPr>
              <a:t>确率很高，但是这样的模型对用户来说毫无价值。</a:t>
            </a:r>
            <a:r>
              <a:rPr sz="2400" spc="-5" dirty="0">
                <a:solidFill>
                  <a:srgbClr val="FF0000"/>
                </a:solidFill>
                <a:latin typeface="微软雅黑"/>
                <a:cs typeface="微软雅黑"/>
              </a:rPr>
              <a:t>因此在样本不平衡时，不适宜使用准确率(Accuracy)来做模型评估。</a:t>
            </a:r>
            <a:endParaRPr sz="2400" spc="-5" dirty="0">
              <a:solidFill>
                <a:srgbClr val="FF0000"/>
              </a:solidFill>
              <a:latin typeface="微软雅黑"/>
              <a:cs typeface="微软雅黑"/>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547676" y="3483800"/>
            <a:ext cx="4245035" cy="3328479"/>
          </a:xfrm>
          <a:prstGeom prst="rect">
            <a:avLst/>
          </a:prstGeom>
        </p:spPr>
      </p:pic>
      <p:pic>
        <p:nvPicPr>
          <p:cNvPr id="3" name="object 3"/>
          <p:cNvPicPr/>
          <p:nvPr/>
        </p:nvPicPr>
        <p:blipFill>
          <a:blip r:embed="rId2" cstate="print"/>
          <a:stretch>
            <a:fillRect/>
          </a:stretch>
        </p:blipFill>
        <p:spPr>
          <a:xfrm>
            <a:off x="705612" y="4108463"/>
            <a:ext cx="2502155" cy="710841"/>
          </a:xfrm>
          <a:prstGeom prst="rect">
            <a:avLst/>
          </a:prstGeom>
        </p:spPr>
      </p:pic>
      <p:sp>
        <p:nvSpPr>
          <p:cNvPr id="4" name="object 4"/>
          <p:cNvSpPr txBox="1"/>
          <p:nvPr/>
        </p:nvSpPr>
        <p:spPr>
          <a:xfrm>
            <a:off x="237490" y="934719"/>
            <a:ext cx="11533505" cy="4983480"/>
          </a:xfrm>
          <a:prstGeom prst="rect">
            <a:avLst/>
          </a:prstGeom>
        </p:spPr>
        <p:txBody>
          <a:bodyPr vert="horz" wrap="square" lIns="0" tIns="195580" rIns="0" bIns="0" rtlCol="0">
            <a:spAutoFit/>
          </a:bodyPr>
          <a:lstStyle/>
          <a:p>
            <a:pPr marL="12700">
              <a:lnSpc>
                <a:spcPct val="100000"/>
              </a:lnSpc>
              <a:spcBef>
                <a:spcPts val="1540"/>
              </a:spcBef>
            </a:pPr>
            <a:r>
              <a:rPr sz="2400" b="1" spc="-5" dirty="0">
                <a:solidFill>
                  <a:srgbClr val="006FC0"/>
                </a:solidFill>
                <a:latin typeface="微软雅黑"/>
                <a:cs typeface="微软雅黑"/>
              </a:rPr>
              <a:t>不平衡数据集的评估方法</a:t>
            </a:r>
            <a:endParaRPr sz="2400">
              <a:latin typeface="微软雅黑"/>
              <a:cs typeface="微软雅黑"/>
            </a:endParaRPr>
          </a:p>
          <a:p>
            <a:pPr marL="12700" marR="5080">
              <a:lnSpc>
                <a:spcPct val="150000"/>
              </a:lnSpc>
            </a:pPr>
            <a:r>
              <a:rPr sz="2400" dirty="0">
                <a:latin typeface="微软雅黑"/>
                <a:cs typeface="微软雅黑"/>
              </a:rPr>
              <a:t>在不平衡样本的情况下，可以使用</a:t>
            </a:r>
            <a:r>
              <a:rPr sz="2400" spc="-15" dirty="0">
                <a:latin typeface="微软雅黑"/>
                <a:cs typeface="微软雅黑"/>
              </a:rPr>
              <a:t>AUC</a:t>
            </a:r>
            <a:r>
              <a:rPr sz="2400" dirty="0">
                <a:latin typeface="微软雅黑"/>
                <a:cs typeface="微软雅黑"/>
              </a:rPr>
              <a:t>来评估模型性能。AUC（Area</a:t>
            </a:r>
            <a:r>
              <a:rPr sz="2400" spc="-80" dirty="0">
                <a:latin typeface="微软雅黑"/>
                <a:cs typeface="微软雅黑"/>
              </a:rPr>
              <a:t> </a:t>
            </a:r>
            <a:r>
              <a:rPr sz="2400" dirty="0">
                <a:latin typeface="微软雅黑"/>
                <a:cs typeface="微软雅黑"/>
              </a:rPr>
              <a:t>Under</a:t>
            </a:r>
            <a:r>
              <a:rPr sz="2400" spc="-80" dirty="0">
                <a:latin typeface="微软雅黑"/>
                <a:cs typeface="微软雅黑"/>
              </a:rPr>
              <a:t> </a:t>
            </a:r>
            <a:r>
              <a:rPr sz="2400" spc="-10" dirty="0">
                <a:latin typeface="微软雅黑"/>
                <a:cs typeface="微软雅黑"/>
              </a:rPr>
              <a:t>Curve）</a:t>
            </a:r>
            <a:r>
              <a:rPr sz="2400" dirty="0">
                <a:latin typeface="微软雅黑"/>
                <a:cs typeface="微软雅黑"/>
              </a:rPr>
              <a:t>的值为</a:t>
            </a:r>
            <a:r>
              <a:rPr sz="2400" spc="-15" dirty="0">
                <a:latin typeface="微软雅黑"/>
                <a:cs typeface="微软雅黑"/>
              </a:rPr>
              <a:t>ROC</a:t>
            </a:r>
            <a:r>
              <a:rPr sz="2400" dirty="0">
                <a:latin typeface="微软雅黑"/>
                <a:cs typeface="微软雅黑"/>
              </a:rPr>
              <a:t>曲线下面的面积。横坐标为</a:t>
            </a:r>
            <a:r>
              <a:rPr sz="2400" spc="-10" dirty="0">
                <a:latin typeface="微软雅黑"/>
                <a:cs typeface="微软雅黑"/>
              </a:rPr>
              <a:t>FPR（</a:t>
            </a:r>
            <a:r>
              <a:rPr sz="2400" dirty="0">
                <a:latin typeface="微软雅黑"/>
                <a:cs typeface="微软雅黑"/>
              </a:rPr>
              <a:t>假正例率），纵坐标为</a:t>
            </a:r>
            <a:r>
              <a:rPr sz="2400" spc="-10" dirty="0">
                <a:latin typeface="微软雅黑"/>
                <a:cs typeface="微软雅黑"/>
              </a:rPr>
              <a:t>TPR（</a:t>
            </a:r>
            <a:r>
              <a:rPr sz="2400" dirty="0">
                <a:latin typeface="微软雅黑"/>
                <a:cs typeface="微软雅黑"/>
              </a:rPr>
              <a:t>真正例率</a:t>
            </a:r>
            <a:r>
              <a:rPr sz="2400" spc="-50" dirty="0">
                <a:latin typeface="微软雅黑"/>
                <a:cs typeface="微软雅黑"/>
              </a:rPr>
              <a:t>） </a:t>
            </a:r>
            <a:r>
              <a:rPr sz="2400" spc="-10" dirty="0">
                <a:latin typeface="微软雅黑"/>
                <a:cs typeface="微软雅黑"/>
              </a:rPr>
              <a:t>TPR</a:t>
            </a:r>
            <a:r>
              <a:rPr sz="2400" dirty="0">
                <a:latin typeface="微软雅黑"/>
                <a:cs typeface="微软雅黑"/>
              </a:rPr>
              <a:t>和</a:t>
            </a:r>
            <a:r>
              <a:rPr sz="2400" spc="-10" dirty="0">
                <a:latin typeface="微软雅黑"/>
                <a:cs typeface="微软雅黑"/>
              </a:rPr>
              <a:t>FPR</a:t>
            </a:r>
            <a:r>
              <a:rPr sz="2400" spc="-5" dirty="0">
                <a:latin typeface="微软雅黑"/>
                <a:cs typeface="微软雅黑"/>
              </a:rPr>
              <a:t>分别在实际的正样本和负样本中来观察相关概率问题，所以无论样本是否</a:t>
            </a:r>
            <a:r>
              <a:rPr sz="2400" spc="-50" dirty="0">
                <a:latin typeface="微软雅黑"/>
                <a:cs typeface="微软雅黑"/>
              </a:rPr>
              <a:t> </a:t>
            </a:r>
            <a:r>
              <a:rPr sz="2400" spc="-5" dirty="0">
                <a:latin typeface="微软雅黑"/>
                <a:cs typeface="微软雅黑"/>
              </a:rPr>
              <a:t>平衡，都不会被影响。</a:t>
            </a:r>
            <a:endParaRPr sz="2400">
              <a:latin typeface="微软雅黑"/>
              <a:cs typeface="微软雅黑"/>
            </a:endParaRPr>
          </a:p>
          <a:p>
            <a:pPr marL="3544570" marR="4310380" indent="-231775">
              <a:lnSpc>
                <a:spcPts val="8980"/>
              </a:lnSpc>
              <a:spcBef>
                <a:spcPts val="595"/>
              </a:spcBef>
            </a:pPr>
            <a:r>
              <a:rPr sz="2400" spc="-5" dirty="0">
                <a:latin typeface="宋体"/>
                <a:cs typeface="宋体"/>
              </a:rPr>
              <a:t>在全部正例中，猜对的比例在全部负例中，猜错的比例</a:t>
            </a:r>
            <a:endParaRPr sz="2400">
              <a:latin typeface="宋体"/>
              <a:cs typeface="宋体"/>
            </a:endParaRPr>
          </a:p>
        </p:txBody>
      </p:sp>
      <p:pic>
        <p:nvPicPr>
          <p:cNvPr id="5" name="object 5"/>
          <p:cNvPicPr/>
          <p:nvPr/>
        </p:nvPicPr>
        <p:blipFill>
          <a:blip r:embed="rId3" cstate="print"/>
          <a:stretch>
            <a:fillRect/>
          </a:stretch>
        </p:blipFill>
        <p:spPr>
          <a:xfrm>
            <a:off x="705612" y="5205984"/>
            <a:ext cx="2545080" cy="888848"/>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7" name="object 7"/>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29412" y="1801127"/>
            <a:ext cx="2502155" cy="710841"/>
          </a:xfrm>
          <a:prstGeom prst="rect">
            <a:avLst/>
          </a:prstGeom>
        </p:spPr>
      </p:pic>
      <p:sp>
        <p:nvSpPr>
          <p:cNvPr id="3" name="object 3"/>
          <p:cNvSpPr txBox="1"/>
          <p:nvPr/>
        </p:nvSpPr>
        <p:spPr>
          <a:xfrm>
            <a:off x="237490" y="1117600"/>
            <a:ext cx="11297920" cy="546862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微软雅黑"/>
                <a:cs typeface="微软雅黑"/>
              </a:rPr>
              <a:t>不平衡数据集的评估方法</a:t>
            </a:r>
            <a:endParaRPr sz="2400">
              <a:latin typeface="微软雅黑"/>
              <a:cs typeface="微软雅黑"/>
            </a:endParaRPr>
          </a:p>
          <a:p>
            <a:pPr marL="2938145">
              <a:lnSpc>
                <a:spcPct val="100000"/>
              </a:lnSpc>
              <a:spcBef>
                <a:spcPts val="4215"/>
              </a:spcBef>
            </a:pPr>
            <a:r>
              <a:rPr sz="2400" spc="-5" dirty="0">
                <a:latin typeface="宋体"/>
                <a:cs typeface="宋体"/>
              </a:rPr>
              <a:t>在全部正例中，猜对的比例</a:t>
            </a:r>
            <a:endParaRPr sz="2400">
              <a:latin typeface="宋体"/>
              <a:cs typeface="宋体"/>
            </a:endParaRPr>
          </a:p>
          <a:p>
            <a:pPr>
              <a:lnSpc>
                <a:spcPct val="100000"/>
              </a:lnSpc>
              <a:spcBef>
                <a:spcPts val="3025"/>
              </a:spcBef>
            </a:pPr>
            <a:endParaRPr sz="2400">
              <a:latin typeface="宋体"/>
              <a:cs typeface="宋体"/>
            </a:endParaRPr>
          </a:p>
          <a:p>
            <a:pPr marL="3135630">
              <a:lnSpc>
                <a:spcPct val="100000"/>
              </a:lnSpc>
            </a:pPr>
            <a:r>
              <a:rPr sz="2400" spc="-5" dirty="0">
                <a:latin typeface="宋体"/>
                <a:cs typeface="宋体"/>
              </a:rPr>
              <a:t>在全部负例中，猜错的比例</a:t>
            </a:r>
            <a:endParaRPr sz="2400">
              <a:latin typeface="宋体"/>
              <a:cs typeface="宋体"/>
            </a:endParaRPr>
          </a:p>
          <a:p>
            <a:pPr>
              <a:lnSpc>
                <a:spcPct val="100000"/>
              </a:lnSpc>
            </a:pPr>
            <a:endParaRPr sz="2400">
              <a:latin typeface="宋体"/>
              <a:cs typeface="宋体"/>
            </a:endParaRPr>
          </a:p>
          <a:p>
            <a:pPr>
              <a:lnSpc>
                <a:spcPct val="100000"/>
              </a:lnSpc>
              <a:spcBef>
                <a:spcPts val="745"/>
              </a:spcBef>
            </a:pPr>
            <a:endParaRPr sz="2400">
              <a:latin typeface="宋体"/>
              <a:cs typeface="宋体"/>
            </a:endParaRPr>
          </a:p>
          <a:p>
            <a:pPr marL="170815" marR="5080">
              <a:lnSpc>
                <a:spcPct val="150000"/>
              </a:lnSpc>
            </a:pPr>
            <a:endParaRPr sz="2400" dirty="0">
              <a:latin typeface="微软雅黑"/>
              <a:cs typeface="微软雅黑"/>
            </a:endParaRPr>
          </a:p>
          <a:p>
            <a:pPr marL="170815" marR="5080">
              <a:lnSpc>
                <a:spcPct val="150000"/>
              </a:lnSpc>
            </a:pPr>
            <a:r>
              <a:rPr sz="2400" dirty="0">
                <a:latin typeface="微软雅黑"/>
                <a:cs typeface="微软雅黑"/>
              </a:rPr>
              <a:t>若分类器的</a:t>
            </a:r>
            <a:r>
              <a:rPr sz="2400" dirty="0">
                <a:solidFill>
                  <a:srgbClr val="FF0000"/>
                </a:solidFill>
                <a:latin typeface="微软雅黑"/>
                <a:cs typeface="微软雅黑"/>
              </a:rPr>
              <a:t>性能极好，则</a:t>
            </a:r>
            <a:r>
              <a:rPr sz="2400" spc="-15" dirty="0">
                <a:solidFill>
                  <a:srgbClr val="FF0000"/>
                </a:solidFill>
                <a:latin typeface="微软雅黑"/>
                <a:cs typeface="微软雅黑"/>
              </a:rPr>
              <a:t>AUC</a:t>
            </a:r>
            <a:r>
              <a:rPr sz="2400" dirty="0">
                <a:solidFill>
                  <a:srgbClr val="FF0000"/>
                </a:solidFill>
                <a:latin typeface="微软雅黑"/>
                <a:cs typeface="微软雅黑"/>
              </a:rPr>
              <a:t>为</a:t>
            </a:r>
            <a:r>
              <a:rPr sz="2400" spc="-25" dirty="0">
                <a:solidFill>
                  <a:srgbClr val="FF0000"/>
                </a:solidFill>
                <a:latin typeface="微软雅黑"/>
                <a:cs typeface="微软雅黑"/>
              </a:rPr>
              <a:t>1</a:t>
            </a:r>
            <a:r>
              <a:rPr sz="2400" spc="-5" dirty="0">
                <a:latin typeface="微软雅黑"/>
                <a:cs typeface="微软雅黑"/>
              </a:rPr>
              <a:t>。但现实生活中不会有如此完美的模型，一般</a:t>
            </a:r>
            <a:r>
              <a:rPr sz="2400" spc="-50" dirty="0">
                <a:latin typeface="微软雅黑"/>
                <a:cs typeface="微软雅黑"/>
              </a:rPr>
              <a:t> </a:t>
            </a:r>
            <a:r>
              <a:rPr sz="2400" spc="-15" dirty="0">
                <a:latin typeface="微软雅黑"/>
                <a:cs typeface="微软雅黑"/>
              </a:rPr>
              <a:t>AUC</a:t>
            </a:r>
            <a:r>
              <a:rPr sz="2400" dirty="0">
                <a:latin typeface="微软雅黑"/>
                <a:cs typeface="微软雅黑"/>
              </a:rPr>
              <a:t>均在</a:t>
            </a:r>
            <a:r>
              <a:rPr sz="2400" spc="-20" dirty="0">
                <a:latin typeface="微软雅黑"/>
                <a:cs typeface="微软雅黑"/>
              </a:rPr>
              <a:t>0.5</a:t>
            </a:r>
            <a:r>
              <a:rPr sz="2400" dirty="0">
                <a:latin typeface="微软雅黑"/>
                <a:cs typeface="微软雅黑"/>
              </a:rPr>
              <a:t>到</a:t>
            </a:r>
            <a:r>
              <a:rPr sz="2400" spc="-25" dirty="0">
                <a:latin typeface="微软雅黑"/>
                <a:cs typeface="微软雅黑"/>
              </a:rPr>
              <a:t>1</a:t>
            </a:r>
            <a:r>
              <a:rPr sz="2400" dirty="0">
                <a:latin typeface="微软雅黑"/>
                <a:cs typeface="微软雅黑"/>
              </a:rPr>
              <a:t>之间。</a:t>
            </a:r>
            <a:r>
              <a:rPr sz="2400" spc="-15" dirty="0">
                <a:latin typeface="微软雅黑"/>
                <a:cs typeface="微软雅黑"/>
              </a:rPr>
              <a:t>AUC</a:t>
            </a:r>
            <a:r>
              <a:rPr sz="2400" dirty="0">
                <a:latin typeface="微软雅黑"/>
                <a:cs typeface="微软雅黑"/>
              </a:rPr>
              <a:t>越高，模型的区分能力越好。</a:t>
            </a:r>
            <a:r>
              <a:rPr sz="2400" dirty="0">
                <a:solidFill>
                  <a:srgbClr val="FF0000"/>
                </a:solidFill>
                <a:latin typeface="微软雅黑"/>
                <a:cs typeface="微软雅黑"/>
              </a:rPr>
              <a:t>若</a:t>
            </a:r>
            <a:r>
              <a:rPr sz="2400" spc="-20" dirty="0">
                <a:solidFill>
                  <a:srgbClr val="FF0000"/>
                </a:solidFill>
                <a:latin typeface="微软雅黑"/>
                <a:cs typeface="微软雅黑"/>
              </a:rPr>
              <a:t>AUC=0.5</a:t>
            </a:r>
            <a:r>
              <a:rPr sz="2400" spc="-20" dirty="0">
                <a:latin typeface="微软雅黑"/>
                <a:cs typeface="微软雅黑"/>
              </a:rPr>
              <a:t>，即与图中红</a:t>
            </a:r>
            <a:r>
              <a:rPr sz="2400" dirty="0">
                <a:latin typeface="微软雅黑"/>
                <a:cs typeface="微软雅黑"/>
              </a:rPr>
              <a:t>线重合，</a:t>
            </a:r>
            <a:r>
              <a:rPr sz="2400" dirty="0">
                <a:solidFill>
                  <a:srgbClr val="FF0000"/>
                </a:solidFill>
                <a:latin typeface="微软雅黑"/>
                <a:cs typeface="微软雅黑"/>
              </a:rPr>
              <a:t>表示模型的区分能力与随机猜测没有差别</a:t>
            </a:r>
            <a:r>
              <a:rPr sz="2400" spc="-50" dirty="0">
                <a:latin typeface="微软雅黑"/>
                <a:cs typeface="微软雅黑"/>
              </a:rPr>
              <a:t>。</a:t>
            </a:r>
            <a:endParaRPr sz="2400">
              <a:latin typeface="微软雅黑"/>
              <a:cs typeface="微软雅黑"/>
            </a:endParaRPr>
          </a:p>
        </p:txBody>
      </p:sp>
      <p:pic>
        <p:nvPicPr>
          <p:cNvPr id="4" name="object 4"/>
          <p:cNvPicPr/>
          <p:nvPr/>
        </p:nvPicPr>
        <p:blipFill>
          <a:blip r:embed="rId2" cstate="print"/>
          <a:stretch>
            <a:fillRect/>
          </a:stretch>
        </p:blipFill>
        <p:spPr>
          <a:xfrm>
            <a:off x="629412" y="2898648"/>
            <a:ext cx="2545080" cy="888848"/>
          </a:xfrm>
          <a:prstGeom prst="rect">
            <a:avLst/>
          </a:prstGeom>
        </p:spPr>
      </p:pic>
      <p:pic>
        <p:nvPicPr>
          <p:cNvPr id="5" name="object 5"/>
          <p:cNvPicPr/>
          <p:nvPr/>
        </p:nvPicPr>
        <p:blipFill>
          <a:blip r:embed="rId3" cstate="print"/>
          <a:stretch>
            <a:fillRect/>
          </a:stretch>
        </p:blipFill>
        <p:spPr>
          <a:xfrm>
            <a:off x="7357744" y="940435"/>
            <a:ext cx="4556760" cy="3651250"/>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7" name="object 7"/>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34365" y="934720"/>
            <a:ext cx="11342370" cy="4890770"/>
          </a:xfrm>
          <a:prstGeom prst="rect">
            <a:avLst/>
          </a:prstGeom>
        </p:spPr>
        <p:txBody>
          <a:bodyPr vert="horz" wrap="square" lIns="0" tIns="195580" rIns="0" bIns="0" rtlCol="0">
            <a:noAutofit/>
          </a:bodyPr>
          <a:lstStyle/>
          <a:p>
            <a:pPr marL="354965" indent="-342265">
              <a:lnSpc>
                <a:spcPct val="100000"/>
              </a:lnSpc>
              <a:spcBef>
                <a:spcPts val="1540"/>
              </a:spcBef>
              <a:buFont typeface="Arial MT"/>
              <a:buChar char="•"/>
              <a:tabLst>
                <a:tab pos="354965" algn="l"/>
              </a:tabLst>
            </a:pPr>
            <a:r>
              <a:rPr sz="2400" b="1" spc="-10" dirty="0">
                <a:solidFill>
                  <a:srgbClr val="001F5F"/>
                </a:solidFill>
                <a:latin typeface="微软雅黑"/>
                <a:cs typeface="微软雅黑"/>
              </a:rPr>
              <a:t>回归模型的评估</a:t>
            </a:r>
            <a:endParaRPr sz="2400">
              <a:latin typeface="微软雅黑"/>
              <a:cs typeface="微软雅黑"/>
            </a:endParaRPr>
          </a:p>
          <a:p>
            <a:pPr marL="812800" marR="5080" lvl="1" indent="-342900">
              <a:lnSpc>
                <a:spcPct val="150000"/>
              </a:lnSpc>
              <a:buFont typeface="Arial MT"/>
              <a:buChar char="•"/>
              <a:tabLst>
                <a:tab pos="812800" algn="l"/>
              </a:tabLst>
            </a:pPr>
            <a:r>
              <a:rPr sz="2400" dirty="0">
                <a:latin typeface="微软雅黑"/>
                <a:cs typeface="微软雅黑"/>
              </a:rPr>
              <a:t>均方误差（MSE）</a:t>
            </a:r>
            <a:r>
              <a:rPr lang="zh-CN" altLang="en-US" sz="2400" dirty="0">
                <a:latin typeface="微软雅黑"/>
                <a:ea typeface="宋体" charset="0"/>
                <a:cs typeface="微软雅黑"/>
              </a:rPr>
              <a:t>：</a:t>
            </a:r>
            <a:r>
              <a:rPr sz="2400" spc="-20" dirty="0">
                <a:latin typeface="微软雅黑"/>
                <a:cs typeface="微软雅黑"/>
              </a:rPr>
              <a:t>均方误差（MSE）</a:t>
            </a:r>
            <a:r>
              <a:rPr sz="2400" spc="-5" dirty="0">
                <a:latin typeface="微软雅黑"/>
                <a:cs typeface="微软雅黑"/>
              </a:rPr>
              <a:t>为</a:t>
            </a:r>
            <a:r>
              <a:rPr sz="2400" u="sng" spc="-5" dirty="0">
                <a:latin typeface="微软雅黑"/>
                <a:cs typeface="微软雅黑"/>
              </a:rPr>
              <a:t>实际值与预测值的差值取平方求平均</a:t>
            </a:r>
            <a:r>
              <a:rPr sz="2400" spc="-5" dirty="0">
                <a:latin typeface="微软雅黑"/>
                <a:cs typeface="微软雅黑"/>
              </a:rPr>
              <a:t>。</a:t>
            </a:r>
            <a:r>
              <a:rPr sz="2400" dirty="0">
                <a:latin typeface="微软雅黑"/>
                <a:cs typeface="微软雅黑"/>
              </a:rPr>
              <a:t>其中</a:t>
            </a:r>
            <a:r>
              <a:rPr sz="2400" spc="-25" dirty="0">
                <a:latin typeface="微软雅黑"/>
                <a:cs typeface="微软雅黑"/>
              </a:rPr>
              <a:t>y</a:t>
            </a:r>
            <a:r>
              <a:rPr sz="2400" dirty="0">
                <a:latin typeface="微软雅黑"/>
                <a:cs typeface="微软雅黑"/>
              </a:rPr>
              <a:t>是实际值，y^</a:t>
            </a:r>
            <a:r>
              <a:rPr sz="2400" spc="-20" dirty="0">
                <a:latin typeface="微软雅黑"/>
                <a:cs typeface="微软雅黑"/>
              </a:rPr>
              <a:t> 是预测值</a:t>
            </a:r>
            <a:endParaRPr sz="2400">
              <a:latin typeface="微软雅黑"/>
              <a:cs typeface="微软雅黑"/>
            </a:endParaRPr>
          </a:p>
          <a:p>
            <a:pPr marL="812165" lvl="1" indent="-342265">
              <a:lnSpc>
                <a:spcPct val="100000"/>
              </a:lnSpc>
              <a:spcBef>
                <a:spcPts val="1440"/>
              </a:spcBef>
              <a:buFont typeface="Arial MT"/>
              <a:buChar char="•"/>
              <a:tabLst>
                <a:tab pos="812165" algn="l"/>
              </a:tabLst>
            </a:pPr>
            <a:endParaRPr sz="2400" dirty="0">
              <a:latin typeface="微软雅黑"/>
              <a:cs typeface="微软雅黑"/>
            </a:endParaRPr>
          </a:p>
          <a:p>
            <a:pPr marL="812165" lvl="1" indent="-342265">
              <a:lnSpc>
                <a:spcPct val="100000"/>
              </a:lnSpc>
              <a:spcBef>
                <a:spcPts val="1440"/>
              </a:spcBef>
              <a:buFont typeface="Arial MT"/>
              <a:buChar char="•"/>
              <a:tabLst>
                <a:tab pos="812165" algn="l"/>
              </a:tabLst>
            </a:pPr>
            <a:r>
              <a:rPr sz="2400" dirty="0">
                <a:latin typeface="微软雅黑"/>
                <a:cs typeface="微软雅黑"/>
              </a:rPr>
              <a:t>均方根误差</a:t>
            </a:r>
            <a:r>
              <a:rPr sz="2400" spc="-10" dirty="0">
                <a:latin typeface="微软雅黑"/>
                <a:cs typeface="微软雅黑"/>
              </a:rPr>
              <a:t>（RMSE）</a:t>
            </a:r>
            <a:r>
              <a:rPr sz="2400" spc="-5" dirty="0">
                <a:latin typeface="微软雅黑"/>
                <a:cs typeface="微软雅黑"/>
              </a:rPr>
              <a:t>:对</a:t>
            </a:r>
            <a:r>
              <a:rPr sz="2400" spc="-25" dirty="0">
                <a:latin typeface="微软雅黑"/>
                <a:cs typeface="微软雅黑"/>
              </a:rPr>
              <a:t>MSE</a:t>
            </a:r>
            <a:r>
              <a:rPr sz="2400" spc="-15" dirty="0">
                <a:latin typeface="微软雅黑"/>
                <a:cs typeface="微软雅黑"/>
              </a:rPr>
              <a:t>的开根号</a:t>
            </a:r>
            <a:endParaRPr sz="2400">
              <a:latin typeface="微软雅黑"/>
              <a:cs typeface="微软雅黑"/>
            </a:endParaRPr>
          </a:p>
          <a:p>
            <a:pPr marL="812165" lvl="1" indent="-342265">
              <a:lnSpc>
                <a:spcPct val="100000"/>
              </a:lnSpc>
              <a:spcBef>
                <a:spcPts val="1440"/>
              </a:spcBef>
              <a:buFont typeface="Arial MT"/>
              <a:buChar char="•"/>
              <a:tabLst>
                <a:tab pos="812165" algn="l"/>
              </a:tabLst>
            </a:pPr>
            <a:r>
              <a:rPr sz="2400" dirty="0">
                <a:latin typeface="微软雅黑"/>
                <a:cs typeface="微软雅黑"/>
              </a:rPr>
              <a:t>平均绝对误差</a:t>
            </a:r>
            <a:r>
              <a:rPr sz="2400" spc="-10" dirty="0">
                <a:latin typeface="微软雅黑"/>
                <a:cs typeface="微软雅黑"/>
              </a:rPr>
              <a:t>（MAE）</a:t>
            </a:r>
            <a:r>
              <a:rPr sz="2400" spc="-5" dirty="0">
                <a:latin typeface="微软雅黑"/>
                <a:cs typeface="微软雅黑"/>
              </a:rPr>
              <a:t>是预测值与真实值之间的误差取绝对值的平均</a:t>
            </a:r>
            <a:endParaRPr sz="2400">
              <a:latin typeface="微软雅黑"/>
              <a:cs typeface="微软雅黑"/>
            </a:endParaRPr>
          </a:p>
          <a:p>
            <a:pPr>
              <a:lnSpc>
                <a:spcPct val="100000"/>
              </a:lnSpc>
              <a:spcBef>
                <a:spcPts val="2645"/>
              </a:spcBef>
            </a:pPr>
            <a:endParaRPr sz="2400">
              <a:latin typeface="微软雅黑"/>
              <a:cs typeface="微软雅黑"/>
            </a:endParaRPr>
          </a:p>
          <a:p>
            <a:pPr marL="314960">
              <a:lnSpc>
                <a:spcPct val="100000"/>
              </a:lnSpc>
            </a:pPr>
            <a:endParaRPr sz="2400" b="1" spc="-20" dirty="0">
              <a:solidFill>
                <a:srgbClr val="FF0000"/>
              </a:solidFill>
              <a:latin typeface="Calibri"/>
              <a:cs typeface="Calibri"/>
            </a:endParaRPr>
          </a:p>
          <a:p>
            <a:pPr marL="314960">
              <a:lnSpc>
                <a:spcPct val="100000"/>
              </a:lnSpc>
            </a:pPr>
            <a:r>
              <a:rPr sz="2400" b="1" spc="-20" dirty="0">
                <a:solidFill>
                  <a:srgbClr val="FF0000"/>
                </a:solidFill>
                <a:latin typeface="Calibri"/>
                <a:cs typeface="Calibri"/>
              </a:rPr>
              <a:t>MAE</a:t>
            </a:r>
            <a:r>
              <a:rPr sz="2400" dirty="0">
                <a:solidFill>
                  <a:srgbClr val="FF0000"/>
                </a:solidFill>
                <a:latin typeface="宋体"/>
                <a:cs typeface="宋体"/>
              </a:rPr>
              <a:t>也就是真实预测误差，而</a:t>
            </a:r>
            <a:r>
              <a:rPr sz="2400" b="1" spc="-20" dirty="0">
                <a:solidFill>
                  <a:srgbClr val="FF0000"/>
                </a:solidFill>
                <a:latin typeface="Calibri"/>
                <a:cs typeface="Calibri"/>
              </a:rPr>
              <a:t>RMSE</a:t>
            </a:r>
            <a:r>
              <a:rPr sz="2400" spc="-20" dirty="0">
                <a:solidFill>
                  <a:srgbClr val="FF0000"/>
                </a:solidFill>
                <a:latin typeface="宋体"/>
                <a:cs typeface="宋体"/>
              </a:rPr>
              <a:t>，</a:t>
            </a:r>
            <a:r>
              <a:rPr sz="2400" b="1" spc="-20" dirty="0">
                <a:solidFill>
                  <a:srgbClr val="FF0000"/>
                </a:solidFill>
                <a:latin typeface="Calibri"/>
                <a:cs typeface="Calibri"/>
              </a:rPr>
              <a:t>MSE</a:t>
            </a:r>
            <a:r>
              <a:rPr sz="2400" spc="-5" dirty="0">
                <a:solidFill>
                  <a:srgbClr val="FF0000"/>
                </a:solidFill>
                <a:latin typeface="宋体"/>
                <a:cs typeface="宋体"/>
              </a:rPr>
              <a:t>都有平方，放大了误差样本的影响</a:t>
            </a:r>
            <a:endParaRPr sz="2400">
              <a:latin typeface="宋体"/>
              <a:cs typeface="宋体"/>
            </a:endParaRPr>
          </a:p>
          <a:p>
            <a:pPr marL="314960">
              <a:lnSpc>
                <a:spcPct val="100000"/>
              </a:lnSpc>
            </a:pPr>
            <a:r>
              <a:rPr sz="2400" dirty="0">
                <a:solidFill>
                  <a:srgbClr val="FF0000"/>
                </a:solidFill>
                <a:latin typeface="宋体"/>
                <a:cs typeface="宋体"/>
              </a:rPr>
              <a:t>（对于异常值更敏感</a:t>
            </a:r>
            <a:r>
              <a:rPr sz="2400" spc="-50" dirty="0">
                <a:solidFill>
                  <a:srgbClr val="FF0000"/>
                </a:solidFill>
                <a:latin typeface="宋体"/>
                <a:cs typeface="宋体"/>
              </a:rPr>
              <a:t>）</a:t>
            </a:r>
            <a:endParaRPr sz="2400">
              <a:latin typeface="宋体"/>
              <a:cs typeface="宋体"/>
            </a:endParaRPr>
          </a:p>
        </p:txBody>
      </p:sp>
      <p:pic>
        <p:nvPicPr>
          <p:cNvPr id="2" name="object 2"/>
          <p:cNvPicPr/>
          <p:nvPr/>
        </p:nvPicPr>
        <p:blipFill>
          <a:blip r:embed="rId1" cstate="print"/>
          <a:stretch>
            <a:fillRect/>
          </a:stretch>
        </p:blipFill>
        <p:spPr>
          <a:xfrm>
            <a:off x="5638800" y="2133600"/>
            <a:ext cx="5711190" cy="897255"/>
          </a:xfrm>
          <a:prstGeom prst="rect">
            <a:avLst/>
          </a:prstGeom>
        </p:spPr>
      </p:pic>
      <p:pic>
        <p:nvPicPr>
          <p:cNvPr id="3" name="object 3"/>
          <p:cNvPicPr/>
          <p:nvPr/>
        </p:nvPicPr>
        <p:blipFill>
          <a:blip r:embed="rId2" cstate="print"/>
          <a:stretch>
            <a:fillRect/>
          </a:stretch>
        </p:blipFill>
        <p:spPr>
          <a:xfrm>
            <a:off x="3276600" y="4343400"/>
            <a:ext cx="5761355" cy="828675"/>
          </a:xfrm>
          <a:prstGeom prst="rect">
            <a:avLst/>
          </a:prstGeom>
        </p:spPr>
      </p:pic>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6" name="object 6"/>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blinds(horizontal)">
                                      <p:cBhvr>
                                        <p:cTn id="20" dur="500"/>
                                        <p:tgtEl>
                                          <p:spTgt spid="4">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blinds(horizontal)">
                                      <p:cBhvr>
                                        <p:cTn id="2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94080" y="4555490"/>
            <a:ext cx="10196195" cy="1206500"/>
          </a:xfrm>
          <a:prstGeom prst="rect">
            <a:avLst/>
          </a:prstGeom>
        </p:spPr>
        <p:txBody>
          <a:bodyPr vert="horz" wrap="square" lIns="0" tIns="12700" rIns="0" bIns="0" rtlCol="0">
            <a:spAutoFit/>
          </a:bodyPr>
          <a:lstStyle/>
          <a:p>
            <a:pPr marL="5744845">
              <a:lnSpc>
                <a:spcPct val="100000"/>
              </a:lnSpc>
              <a:spcBef>
                <a:spcPts val="100"/>
              </a:spcBef>
              <a:tabLst>
                <a:tab pos="7670800" algn="l"/>
              </a:tabLst>
            </a:pPr>
            <a:r>
              <a:rPr sz="2400" dirty="0">
                <a:latin typeface="宋体"/>
                <a:cs typeface="宋体"/>
              </a:rPr>
              <a:t>使</a:t>
            </a:r>
            <a:r>
              <a:rPr sz="2400" spc="-50" dirty="0">
                <a:latin typeface="宋体"/>
                <a:cs typeface="宋体"/>
              </a:rPr>
              <a:t>用</a:t>
            </a:r>
            <a:r>
              <a:rPr sz="2400" dirty="0">
                <a:latin typeface="宋体"/>
                <a:cs typeface="宋体"/>
              </a:rPr>
              <a:t>	时产生的误</a:t>
            </a:r>
            <a:r>
              <a:rPr sz="2400" spc="-50" dirty="0">
                <a:latin typeface="宋体"/>
                <a:cs typeface="宋体"/>
              </a:rPr>
              <a:t>差</a:t>
            </a:r>
            <a:endParaRPr sz="2400">
              <a:latin typeface="宋体"/>
              <a:cs typeface="宋体"/>
            </a:endParaRPr>
          </a:p>
          <a:p>
            <a:pPr>
              <a:lnSpc>
                <a:spcPct val="100000"/>
              </a:lnSpc>
              <a:spcBef>
                <a:spcPts val="465"/>
              </a:spcBef>
            </a:pPr>
            <a:endParaRPr sz="2400">
              <a:latin typeface="宋体"/>
              <a:cs typeface="宋体"/>
            </a:endParaRPr>
          </a:p>
          <a:p>
            <a:pPr marL="12700">
              <a:lnSpc>
                <a:spcPct val="100000"/>
              </a:lnSpc>
            </a:pPr>
            <a:r>
              <a:rPr sz="2400" b="1" spc="-10" dirty="0">
                <a:solidFill>
                  <a:srgbClr val="FF0000"/>
                </a:solidFill>
                <a:latin typeface="Calibri"/>
                <a:cs typeface="Calibri"/>
              </a:rPr>
              <a:t>R^2</a:t>
            </a:r>
            <a:r>
              <a:rPr sz="2400" dirty="0">
                <a:solidFill>
                  <a:srgbClr val="FF0000"/>
                </a:solidFill>
                <a:latin typeface="宋体"/>
                <a:cs typeface="宋体"/>
              </a:rPr>
              <a:t>分数范围被归约到了</a:t>
            </a:r>
            <a:r>
              <a:rPr sz="2400" b="1" spc="-10" dirty="0">
                <a:solidFill>
                  <a:srgbClr val="FF0000"/>
                </a:solidFill>
                <a:latin typeface="Calibri"/>
                <a:cs typeface="Calibri"/>
              </a:rPr>
              <a:t>[0,1],</a:t>
            </a:r>
            <a:r>
              <a:rPr sz="2400" dirty="0">
                <a:solidFill>
                  <a:srgbClr val="FF0000"/>
                </a:solidFill>
                <a:latin typeface="宋体"/>
                <a:cs typeface="宋体"/>
              </a:rPr>
              <a:t>当其值为</a:t>
            </a:r>
            <a:r>
              <a:rPr sz="2400" b="1" spc="-10" dirty="0">
                <a:solidFill>
                  <a:srgbClr val="FF0000"/>
                </a:solidFill>
                <a:latin typeface="Calibri"/>
                <a:cs typeface="Calibri"/>
              </a:rPr>
              <a:t>0</a:t>
            </a:r>
            <a:r>
              <a:rPr sz="2400" spc="-5" dirty="0">
                <a:solidFill>
                  <a:srgbClr val="FF0000"/>
                </a:solidFill>
                <a:latin typeface="宋体"/>
                <a:cs typeface="宋体"/>
              </a:rPr>
              <a:t>时，意味着我们的模型没有什么效果</a:t>
            </a:r>
            <a:endParaRPr sz="2400">
              <a:latin typeface="宋体"/>
              <a:cs typeface="宋体"/>
            </a:endParaRPr>
          </a:p>
        </p:txBody>
      </p:sp>
      <p:pic>
        <p:nvPicPr>
          <p:cNvPr id="4" name="object 4"/>
          <p:cNvPicPr/>
          <p:nvPr/>
        </p:nvPicPr>
        <p:blipFill>
          <a:blip r:embed="rId1" cstate="print"/>
          <a:stretch>
            <a:fillRect/>
          </a:stretch>
        </p:blipFill>
        <p:spPr>
          <a:xfrm>
            <a:off x="796925" y="3027680"/>
            <a:ext cx="6701155" cy="1373505"/>
          </a:xfrm>
          <a:prstGeom prst="rect">
            <a:avLst/>
          </a:prstGeom>
        </p:spPr>
      </p:pic>
      <p:sp>
        <p:nvSpPr>
          <p:cNvPr id="5" name="object 5"/>
          <p:cNvSpPr/>
          <p:nvPr/>
        </p:nvSpPr>
        <p:spPr>
          <a:xfrm>
            <a:off x="5659755" y="2706370"/>
            <a:ext cx="1094740" cy="2064385"/>
          </a:xfrm>
          <a:custGeom>
            <a:avLst/>
            <a:gdLst/>
            <a:ahLst/>
            <a:cxnLst/>
            <a:rect l="l" t="t" r="r" b="b"/>
            <a:pathLst>
              <a:path w="1094740" h="2064385">
                <a:moveTo>
                  <a:pt x="887590" y="2064385"/>
                </a:moveTo>
                <a:lnTo>
                  <a:pt x="783945" y="1839671"/>
                </a:lnTo>
                <a:lnTo>
                  <a:pt x="757885" y="1823059"/>
                </a:lnTo>
                <a:lnTo>
                  <a:pt x="753821" y="1823364"/>
                </a:lnTo>
                <a:lnTo>
                  <a:pt x="729424" y="1851748"/>
                </a:lnTo>
                <a:lnTo>
                  <a:pt x="729729" y="1855812"/>
                </a:lnTo>
                <a:lnTo>
                  <a:pt x="730605" y="1859788"/>
                </a:lnTo>
                <a:lnTo>
                  <a:pt x="732053" y="1863598"/>
                </a:lnTo>
                <a:lnTo>
                  <a:pt x="770915" y="1947862"/>
                </a:lnTo>
                <a:lnTo>
                  <a:pt x="32766" y="1431366"/>
                </a:lnTo>
                <a:lnTo>
                  <a:pt x="0" y="1478203"/>
                </a:lnTo>
                <a:lnTo>
                  <a:pt x="738149" y="1994700"/>
                </a:lnTo>
                <a:lnTo>
                  <a:pt x="645680" y="1987042"/>
                </a:lnTo>
                <a:lnTo>
                  <a:pt x="614845" y="2013165"/>
                </a:lnTo>
                <a:lnTo>
                  <a:pt x="614794" y="2017242"/>
                </a:lnTo>
                <a:lnTo>
                  <a:pt x="615340" y="2021293"/>
                </a:lnTo>
                <a:lnTo>
                  <a:pt x="640969" y="2044001"/>
                </a:lnTo>
                <a:lnTo>
                  <a:pt x="887590" y="2064385"/>
                </a:lnTo>
                <a:close/>
              </a:path>
              <a:path w="1094740" h="2064385">
                <a:moveTo>
                  <a:pt x="1094613" y="0"/>
                </a:moveTo>
                <a:lnTo>
                  <a:pt x="847153" y="3060"/>
                </a:lnTo>
                <a:lnTo>
                  <a:pt x="818934" y="31978"/>
                </a:lnTo>
                <a:lnTo>
                  <a:pt x="819277" y="36042"/>
                </a:lnTo>
                <a:lnTo>
                  <a:pt x="847864" y="60198"/>
                </a:lnTo>
                <a:lnTo>
                  <a:pt x="940638" y="59055"/>
                </a:lnTo>
                <a:lnTo>
                  <a:pt x="352831" y="411746"/>
                </a:lnTo>
                <a:lnTo>
                  <a:pt x="382244" y="460743"/>
                </a:lnTo>
                <a:lnTo>
                  <a:pt x="970038" y="108077"/>
                </a:lnTo>
                <a:lnTo>
                  <a:pt x="925372" y="189395"/>
                </a:lnTo>
                <a:lnTo>
                  <a:pt x="923671" y="193090"/>
                </a:lnTo>
                <a:lnTo>
                  <a:pt x="922515" y="197002"/>
                </a:lnTo>
                <a:lnTo>
                  <a:pt x="921931" y="201041"/>
                </a:lnTo>
                <a:lnTo>
                  <a:pt x="921905" y="205117"/>
                </a:lnTo>
                <a:lnTo>
                  <a:pt x="922489" y="209156"/>
                </a:lnTo>
                <a:lnTo>
                  <a:pt x="952373" y="231660"/>
                </a:lnTo>
                <a:lnTo>
                  <a:pt x="956424" y="231089"/>
                </a:lnTo>
                <a:lnTo>
                  <a:pt x="1092034" y="4673"/>
                </a:lnTo>
                <a:lnTo>
                  <a:pt x="1094613" y="0"/>
                </a:lnTo>
                <a:close/>
              </a:path>
            </a:pathLst>
          </a:custGeom>
          <a:solidFill>
            <a:srgbClr val="FF0000"/>
          </a:solidFill>
        </p:spPr>
        <p:txBody>
          <a:bodyPr wrap="square" lIns="0" tIns="0" rIns="0" bIns="0" rtlCol="0"/>
          <a:lstStyle/>
          <a:p/>
        </p:txBody>
      </p:sp>
      <p:sp>
        <p:nvSpPr>
          <p:cNvPr id="2" name="object 2"/>
          <p:cNvSpPr txBox="1"/>
          <p:nvPr/>
        </p:nvSpPr>
        <p:spPr>
          <a:xfrm>
            <a:off x="634365" y="934719"/>
            <a:ext cx="9994900" cy="1711325"/>
          </a:xfrm>
          <a:prstGeom prst="rect">
            <a:avLst/>
          </a:prstGeom>
        </p:spPr>
        <p:txBody>
          <a:bodyPr vert="horz" wrap="square" lIns="0" tIns="195580" rIns="0" bIns="0" rtlCol="0">
            <a:spAutoFit/>
          </a:bodyPr>
          <a:lstStyle/>
          <a:p>
            <a:pPr marL="354965" indent="-342265">
              <a:lnSpc>
                <a:spcPct val="100000"/>
              </a:lnSpc>
              <a:spcBef>
                <a:spcPts val="1540"/>
              </a:spcBef>
              <a:buFont typeface="Arial MT"/>
              <a:buChar char="•"/>
              <a:tabLst>
                <a:tab pos="354965" algn="l"/>
              </a:tabLst>
            </a:pPr>
            <a:r>
              <a:rPr sz="2400" b="1" spc="-10" dirty="0">
                <a:solidFill>
                  <a:srgbClr val="001F5F"/>
                </a:solidFill>
                <a:latin typeface="微软雅黑"/>
                <a:cs typeface="微软雅黑"/>
              </a:rPr>
              <a:t>回归模型的评估</a:t>
            </a:r>
            <a:endParaRPr sz="2400">
              <a:latin typeface="微软雅黑"/>
              <a:cs typeface="微软雅黑"/>
            </a:endParaRPr>
          </a:p>
          <a:p>
            <a:pPr marL="812165" lvl="1" indent="-342265">
              <a:lnSpc>
                <a:spcPct val="100000"/>
              </a:lnSpc>
              <a:spcBef>
                <a:spcPts val="1440"/>
              </a:spcBef>
              <a:buFont typeface="Arial MT"/>
              <a:buChar char="•"/>
              <a:tabLst>
                <a:tab pos="812165" algn="l"/>
              </a:tabLst>
            </a:pPr>
            <a:r>
              <a:rPr sz="2400" spc="-10" dirty="0">
                <a:latin typeface="微软雅黑"/>
                <a:cs typeface="微软雅黑"/>
              </a:rPr>
              <a:t>R</a:t>
            </a:r>
            <a:r>
              <a:rPr sz="2400" spc="-5" dirty="0">
                <a:latin typeface="微软雅黑"/>
                <a:cs typeface="微软雅黑"/>
              </a:rPr>
              <a:t>平方值：常用于评估线性回归拟合效果</a:t>
            </a:r>
            <a:endParaRPr sz="2400">
              <a:latin typeface="微软雅黑"/>
              <a:cs typeface="微软雅黑"/>
            </a:endParaRPr>
          </a:p>
          <a:p>
            <a:pPr marL="6004560">
              <a:lnSpc>
                <a:spcPct val="100000"/>
              </a:lnSpc>
              <a:spcBef>
                <a:spcPts val="1755"/>
              </a:spcBef>
            </a:pPr>
            <a:r>
              <a:rPr sz="2400" spc="-5" dirty="0">
                <a:latin typeface="宋体"/>
                <a:cs typeface="宋体"/>
              </a:rPr>
              <a:t>使用我们的模型时产生的误差</a:t>
            </a:r>
            <a:endParaRPr sz="2400">
              <a:latin typeface="宋体"/>
              <a:cs typeface="宋体"/>
            </a:endParaRPr>
          </a:p>
        </p:txBody>
      </p:sp>
      <p:pic>
        <p:nvPicPr>
          <p:cNvPr id="6" name="object 6"/>
          <p:cNvPicPr/>
          <p:nvPr/>
        </p:nvPicPr>
        <p:blipFill>
          <a:blip r:embed="rId2" cstate="print"/>
          <a:stretch>
            <a:fillRect/>
          </a:stretch>
        </p:blipFill>
        <p:spPr>
          <a:xfrm>
            <a:off x="7288738" y="4539996"/>
            <a:ext cx="1180129" cy="417575"/>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9" name="object 9"/>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blinds(horizontal)">
                                      <p:cBhvr>
                                        <p:cTn id="2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450215" y="1863851"/>
            <a:ext cx="4874895" cy="2228215"/>
          </a:xfrm>
          <a:prstGeom prst="rect">
            <a:avLst/>
          </a:prstGeom>
        </p:spPr>
        <p:txBody>
          <a:bodyPr vert="horz" wrap="square" lIns="0" tIns="12700" rIns="0" bIns="0" rtlCol="0">
            <a:spAutoFit/>
          </a:bodyPr>
          <a:lstStyle/>
          <a:p>
            <a:pPr marL="12700" marR="5080">
              <a:lnSpc>
                <a:spcPct val="150000"/>
              </a:lnSpc>
              <a:spcBef>
                <a:spcPts val="100"/>
              </a:spcBef>
            </a:pPr>
            <a:r>
              <a:rPr sz="2400" dirty="0">
                <a:latin typeface="宋体"/>
                <a:cs typeface="宋体"/>
              </a:rPr>
              <a:t>右图是训练集（样本平衡、二分类）</a:t>
            </a:r>
            <a:r>
              <a:rPr sz="2400" spc="-25" dirty="0">
                <a:latin typeface="宋体"/>
                <a:cs typeface="宋体"/>
              </a:rPr>
              <a:t>上得</a:t>
            </a:r>
            <a:r>
              <a:rPr sz="2400" spc="-5" dirty="0">
                <a:latin typeface="宋体"/>
                <a:cs typeface="宋体"/>
              </a:rPr>
              <a:t>到的四个模型的准确率。从图中是否可以得出决策树会在测试集上得到较好的性能？</a:t>
            </a:r>
            <a:endParaRPr sz="2400">
              <a:latin typeface="宋体"/>
              <a:cs typeface="宋体"/>
            </a:endParaRPr>
          </a:p>
        </p:txBody>
      </p:sp>
      <p:sp>
        <p:nvSpPr>
          <p:cNvPr id="15" name="object 15"/>
          <p:cNvSpPr txBox="1"/>
          <p:nvPr/>
        </p:nvSpPr>
        <p:spPr>
          <a:xfrm>
            <a:off x="450215" y="4343527"/>
            <a:ext cx="4874895" cy="2228215"/>
          </a:xfrm>
          <a:prstGeom prst="rect">
            <a:avLst/>
          </a:prstGeom>
        </p:spPr>
        <p:txBody>
          <a:bodyPr vert="horz" wrap="square" lIns="0" tIns="12700" rIns="0" bIns="0" rtlCol="0">
            <a:spAutoFit/>
          </a:bodyPr>
          <a:lstStyle/>
          <a:p>
            <a:pPr marL="12700" marR="5080">
              <a:lnSpc>
                <a:spcPct val="150000"/>
              </a:lnSpc>
              <a:spcBef>
                <a:spcPts val="100"/>
              </a:spcBef>
            </a:pPr>
            <a:r>
              <a:rPr sz="2400" dirty="0">
                <a:latin typeface="宋体"/>
                <a:cs typeface="宋体"/>
              </a:rPr>
              <a:t>四个模型的平均准确率在</a:t>
            </a:r>
            <a:r>
              <a:rPr sz="2400" b="1" spc="-10" dirty="0">
                <a:latin typeface="Calibri"/>
                <a:cs typeface="Calibri"/>
              </a:rPr>
              <a:t>0.5</a:t>
            </a:r>
            <a:r>
              <a:rPr sz="2400" spc="-10" dirty="0">
                <a:latin typeface="宋体"/>
                <a:cs typeface="宋体"/>
              </a:rPr>
              <a:t>上下波动。对</a:t>
            </a:r>
            <a:r>
              <a:rPr sz="2400" spc="-5" dirty="0">
                <a:latin typeface="宋体"/>
                <a:cs typeface="宋体"/>
              </a:rPr>
              <a:t>于二分类算法来说，</a:t>
            </a:r>
            <a:r>
              <a:rPr sz="2400" b="1" spc="-10" dirty="0">
                <a:latin typeface="Calibri"/>
                <a:cs typeface="Calibri"/>
              </a:rPr>
              <a:t>0.5</a:t>
            </a:r>
            <a:r>
              <a:rPr sz="2400" spc="-10" dirty="0">
                <a:latin typeface="宋体"/>
                <a:cs typeface="宋体"/>
              </a:rPr>
              <a:t>就是随机猜测的结</a:t>
            </a:r>
            <a:r>
              <a:rPr sz="2400" spc="-5" dirty="0">
                <a:latin typeface="宋体"/>
                <a:cs typeface="宋体"/>
              </a:rPr>
              <a:t>果。可以判断四个模型的建模都是无效的！</a:t>
            </a:r>
            <a:endParaRPr sz="2400">
              <a:latin typeface="宋体"/>
              <a:cs typeface="宋体"/>
            </a:endParaRPr>
          </a:p>
        </p:txBody>
      </p:sp>
      <p:sp>
        <p:nvSpPr>
          <p:cNvPr id="16" name="object 16"/>
          <p:cNvSpPr txBox="1"/>
          <p:nvPr/>
        </p:nvSpPr>
        <p:spPr>
          <a:xfrm>
            <a:off x="336550" y="1201420"/>
            <a:ext cx="124841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0000"/>
                </a:solidFill>
                <a:latin typeface="宋体"/>
                <a:cs typeface="宋体"/>
              </a:rPr>
              <a:t>无效建模</a:t>
            </a:r>
            <a:endParaRPr sz="2400">
              <a:latin typeface="宋体"/>
              <a:cs typeface="宋体"/>
            </a:endParaRPr>
          </a:p>
        </p:txBody>
      </p:sp>
      <p:sp>
        <p:nvSpPr>
          <p:cNvPr id="17" name="object 1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模型评估</a:t>
            </a:r>
            <a:endParaRPr spc="-20" dirty="0"/>
          </a:p>
        </p:txBody>
      </p:sp>
      <p:sp>
        <p:nvSpPr>
          <p:cNvPr id="18" name="object 18"/>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06</a:t>
            </a:r>
            <a:endParaRPr sz="3200">
              <a:latin typeface="Arial MT"/>
              <a:cs typeface="Arial MT"/>
            </a:endParaRPr>
          </a:p>
        </p:txBody>
      </p:sp>
      <p:pic>
        <p:nvPicPr>
          <p:cNvPr id="19" name="图片 18" descr="4427096bf30042f8d156a3c24b595426"/>
          <p:cNvPicPr>
            <a:picLocks noChangeAspect="1"/>
          </p:cNvPicPr>
          <p:nvPr/>
        </p:nvPicPr>
        <p:blipFill>
          <a:blip r:embed="rId1"/>
          <a:stretch>
            <a:fillRect/>
          </a:stretch>
        </p:blipFill>
        <p:spPr>
          <a:xfrm>
            <a:off x="5410200" y="1863725"/>
            <a:ext cx="6507480" cy="4381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550" y="1447799"/>
            <a:ext cx="11079480" cy="4444365"/>
          </a:xfrm>
          <a:prstGeom prst="rect">
            <a:avLst/>
          </a:prstGeom>
        </p:spPr>
        <p:txBody>
          <a:bodyPr vert="horz" wrap="square" lIns="0" tIns="12700" rIns="0" bIns="0" rtlCol="0">
            <a:spAutoFit/>
          </a:bodyPr>
          <a:lstStyle/>
          <a:p>
            <a:pPr marL="355600" marR="5080" indent="-342900">
              <a:lnSpc>
                <a:spcPct val="150000"/>
              </a:lnSpc>
              <a:spcBef>
                <a:spcPts val="100"/>
              </a:spcBef>
              <a:buFont typeface="Arial MT"/>
              <a:buChar char="•"/>
              <a:tabLst>
                <a:tab pos="355600" algn="l"/>
              </a:tabLst>
            </a:pPr>
            <a:r>
              <a:rPr sz="2400" spc="-5" dirty="0">
                <a:latin typeface="宋体"/>
                <a:cs typeface="宋体"/>
              </a:rPr>
              <a:t>模型调参是基于特征工程所构建的模型上限来优化模型的过程，目的是调整模型的参数以获得更好的预测效果。</a:t>
            </a:r>
            <a:endParaRPr sz="2400">
              <a:latin typeface="宋体"/>
              <a:cs typeface="宋体"/>
            </a:endParaRPr>
          </a:p>
          <a:p>
            <a:pPr marL="355600" marR="5080" indent="-342900">
              <a:lnSpc>
                <a:spcPct val="150000"/>
              </a:lnSpc>
              <a:buFont typeface="Arial MT"/>
              <a:buChar char="•"/>
              <a:tabLst>
                <a:tab pos="355600" algn="l"/>
              </a:tabLst>
            </a:pPr>
            <a:r>
              <a:rPr sz="2400" dirty="0">
                <a:latin typeface="宋体"/>
                <a:cs typeface="宋体"/>
              </a:rPr>
              <a:t>在机器学习中，调参是一项</a:t>
            </a:r>
            <a:r>
              <a:rPr sz="2400" b="1" dirty="0">
                <a:latin typeface="Calibri"/>
                <a:cs typeface="Calibri"/>
              </a:rPr>
              <a:t>dark </a:t>
            </a:r>
            <a:r>
              <a:rPr sz="2400" b="1" spc="-10" dirty="0">
                <a:latin typeface="Calibri"/>
                <a:cs typeface="Calibri"/>
              </a:rPr>
              <a:t>art</a:t>
            </a:r>
            <a:r>
              <a:rPr sz="2400" spc="-10" dirty="0">
                <a:latin typeface="宋体"/>
                <a:cs typeface="宋体"/>
              </a:rPr>
              <a:t>（</a:t>
            </a:r>
            <a:r>
              <a:rPr sz="2400" spc="-60" dirty="0">
                <a:latin typeface="宋体"/>
                <a:cs typeface="宋体"/>
              </a:rPr>
              <a:t> 优美而道不明的艺术</a:t>
            </a:r>
            <a:r>
              <a:rPr sz="2400" dirty="0">
                <a:latin typeface="宋体"/>
                <a:cs typeface="宋体"/>
              </a:rPr>
              <a:t>）</a:t>
            </a:r>
            <a:r>
              <a:rPr sz="2400" spc="-10" dirty="0">
                <a:latin typeface="宋体"/>
                <a:cs typeface="宋体"/>
              </a:rPr>
              <a:t>。一个模型的最优</a:t>
            </a:r>
            <a:r>
              <a:rPr sz="2400" spc="-5" dirty="0">
                <a:latin typeface="宋体"/>
                <a:cs typeface="宋体"/>
              </a:rPr>
              <a:t>参数取决于很多因素，没有一个固定调参路径来获取最优参数。在理解算法的基础上，更多地根据经验和反复尝试来逐步提高算法性能。</a:t>
            </a:r>
            <a:endParaRPr sz="2400">
              <a:latin typeface="宋体"/>
              <a:cs typeface="宋体"/>
            </a:endParaRPr>
          </a:p>
          <a:p>
            <a:pPr marL="355600" marR="5080" indent="-342900">
              <a:lnSpc>
                <a:spcPct val="150000"/>
              </a:lnSpc>
              <a:buChar char="•"/>
              <a:tabLst>
                <a:tab pos="355600" algn="l"/>
                <a:tab pos="424180" algn="l"/>
              </a:tabLst>
            </a:pPr>
            <a:r>
              <a:rPr sz="2400" spc="-5" dirty="0">
                <a:latin typeface="宋体"/>
                <a:cs typeface="宋体"/>
              </a:rPr>
              <a:t>数据和特征决定了机器学习的上限，而模型和算法只是逼近这个上限而已。调参对模型带来的影响远不如特征工程来得重要。因此挖掘更有价值的特征，效果</a:t>
            </a:r>
            <a:r>
              <a:rPr sz="2400" spc="-10" dirty="0">
                <a:latin typeface="宋体"/>
                <a:cs typeface="宋体"/>
              </a:rPr>
              <a:t>往往会优与调参。</a:t>
            </a:r>
            <a:endParaRPr sz="2400">
              <a:latin typeface="宋体"/>
              <a:cs typeface="宋体"/>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模型优化</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09</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550" y="1022349"/>
            <a:ext cx="11079480" cy="3919220"/>
          </a:xfrm>
          <a:prstGeom prst="rect">
            <a:avLst/>
          </a:prstGeom>
        </p:spPr>
        <p:txBody>
          <a:bodyPr vert="horz" wrap="square" lIns="0" tIns="186055" rIns="0" bIns="0" rtlCol="0">
            <a:spAutoFit/>
          </a:bodyPr>
          <a:lstStyle/>
          <a:p>
            <a:pPr marL="354965" indent="-342265">
              <a:lnSpc>
                <a:spcPct val="100000"/>
              </a:lnSpc>
              <a:spcBef>
                <a:spcPts val="1465"/>
              </a:spcBef>
              <a:buFont typeface="Arial MT"/>
              <a:buChar char="•"/>
              <a:tabLst>
                <a:tab pos="354965" algn="l"/>
              </a:tabLst>
            </a:pPr>
            <a:r>
              <a:rPr sz="2400" b="1" spc="-10" dirty="0">
                <a:latin typeface="微软雅黑"/>
                <a:cs typeface="微软雅黑"/>
              </a:rPr>
              <a:t>树模型的调参</a:t>
            </a:r>
            <a:endParaRPr sz="2400">
              <a:latin typeface="微软雅黑"/>
              <a:cs typeface="微软雅黑"/>
            </a:endParaRPr>
          </a:p>
          <a:p>
            <a:pPr marL="355600" marR="172720" indent="-342900">
              <a:lnSpc>
                <a:spcPts val="4320"/>
              </a:lnSpc>
              <a:spcBef>
                <a:spcPts val="310"/>
              </a:spcBef>
              <a:buChar char="•"/>
              <a:tabLst>
                <a:tab pos="355600" algn="l"/>
                <a:tab pos="493395" algn="l"/>
              </a:tabLst>
            </a:pPr>
            <a:r>
              <a:rPr sz="2400" dirty="0">
                <a:latin typeface="宋体"/>
                <a:cs typeface="宋体"/>
              </a:rPr>
              <a:t>对于任何模型的构造来说，太复杂（导致过拟合）或者太简单（导致欠拟合</a:t>
            </a:r>
            <a:r>
              <a:rPr sz="2400" spc="-50" dirty="0">
                <a:latin typeface="宋体"/>
                <a:cs typeface="宋体"/>
              </a:rPr>
              <a:t>）</a:t>
            </a:r>
            <a:r>
              <a:rPr sz="2400" spc="-5" dirty="0">
                <a:latin typeface="宋体"/>
                <a:cs typeface="宋体"/>
              </a:rPr>
              <a:t>都会让泛化误差增高，我们需要的是找出中间的平衡点在什么位置。</a:t>
            </a:r>
            <a:endParaRPr sz="2400">
              <a:latin typeface="宋体"/>
              <a:cs typeface="宋体"/>
            </a:endParaRPr>
          </a:p>
          <a:p>
            <a:pPr marL="355600" marR="5080" indent="-342900">
              <a:lnSpc>
                <a:spcPts val="4320"/>
              </a:lnSpc>
              <a:buFont typeface="Arial MT"/>
              <a:buChar char="•"/>
              <a:tabLst>
                <a:tab pos="355600" algn="l"/>
              </a:tabLst>
            </a:pPr>
            <a:r>
              <a:rPr sz="2400" spc="-5" dirty="0">
                <a:latin typeface="宋体"/>
                <a:cs typeface="宋体"/>
              </a:rPr>
              <a:t>对于树模型和集成模型来说，树的深度越深，枝叶越多，模型就越复杂，就越容</a:t>
            </a:r>
            <a:r>
              <a:rPr sz="2400" spc="-10" dirty="0">
                <a:latin typeface="宋体"/>
                <a:cs typeface="宋体"/>
              </a:rPr>
              <a:t>易过拟合。</a:t>
            </a:r>
            <a:endParaRPr sz="2400">
              <a:latin typeface="宋体"/>
              <a:cs typeface="宋体"/>
            </a:endParaRPr>
          </a:p>
          <a:p>
            <a:pPr marL="355600" marR="5080" indent="-342900">
              <a:lnSpc>
                <a:spcPts val="4320"/>
              </a:lnSpc>
              <a:buFont typeface="Arial MT"/>
              <a:buChar char="•"/>
              <a:tabLst>
                <a:tab pos="355600" algn="l"/>
              </a:tabLst>
            </a:pPr>
            <a:r>
              <a:rPr sz="2400" spc="-5" dirty="0">
                <a:latin typeface="宋体"/>
                <a:cs typeface="宋体"/>
              </a:rPr>
              <a:t>对树和集成模型的调参，则需要将那些对复杂度影响巨大的参数挑选出来，研究他们的单调性，调整那些能够最大限度控制复杂度的参数。</a:t>
            </a:r>
            <a:endParaRPr sz="2400">
              <a:latin typeface="宋体"/>
              <a:cs typeface="宋体"/>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模型优化</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09</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51459" y="274320"/>
            <a:ext cx="4239768" cy="6312408"/>
          </a:xfrm>
          <a:prstGeom prst="rect">
            <a:avLst/>
          </a:prstGeom>
        </p:spPr>
      </p:pic>
      <p:sp>
        <p:nvSpPr>
          <p:cNvPr id="3" name="object 3"/>
          <p:cNvSpPr txBox="1"/>
          <p:nvPr/>
        </p:nvSpPr>
        <p:spPr>
          <a:xfrm>
            <a:off x="5708015" y="1717675"/>
            <a:ext cx="5701665" cy="3676015"/>
          </a:xfrm>
          <a:prstGeom prst="rect">
            <a:avLst/>
          </a:prstGeom>
        </p:spPr>
        <p:txBody>
          <a:bodyPr vert="horz" wrap="square" lIns="0" tIns="12700" rIns="0" bIns="0" rtlCol="0">
            <a:noAutofit/>
          </a:bodyPr>
          <a:lstStyle/>
          <a:p>
            <a:pPr marL="13335" marR="5080" algn="just">
              <a:lnSpc>
                <a:spcPct val="100000"/>
              </a:lnSpc>
              <a:spcBef>
                <a:spcPts val="100"/>
              </a:spcBef>
            </a:pPr>
            <a:r>
              <a:rPr sz="2800" spc="-5" dirty="0">
                <a:latin typeface="宋体"/>
                <a:cs typeface="宋体"/>
              </a:rPr>
              <a:t>机器学习通过</a:t>
            </a:r>
            <a:r>
              <a:rPr sz="2800" u="sng" spc="-5" dirty="0">
                <a:latin typeface="宋体"/>
                <a:cs typeface="宋体"/>
              </a:rPr>
              <a:t>算法</a:t>
            </a:r>
            <a:r>
              <a:rPr sz="2800" spc="-5" dirty="0">
                <a:latin typeface="宋体"/>
                <a:cs typeface="宋体"/>
              </a:rPr>
              <a:t>和</a:t>
            </a:r>
            <a:r>
              <a:rPr sz="2800" u="sng" spc="-5" dirty="0">
                <a:latin typeface="宋体"/>
                <a:cs typeface="宋体"/>
              </a:rPr>
              <a:t>模型</a:t>
            </a:r>
            <a:r>
              <a:rPr sz="2800" spc="-5" dirty="0">
                <a:latin typeface="宋体"/>
                <a:cs typeface="宋体"/>
              </a:rPr>
              <a:t>训练来自动化地从数据中获取知识和经验，并利用这些知识和经验来做出决策或进行预测。</a:t>
            </a:r>
            <a:endParaRPr sz="2800">
              <a:latin typeface="宋体"/>
              <a:cs typeface="宋体"/>
            </a:endParaRPr>
          </a:p>
          <a:p>
            <a:pPr>
              <a:lnSpc>
                <a:spcPct val="100000"/>
              </a:lnSpc>
              <a:spcBef>
                <a:spcPts val="960"/>
              </a:spcBef>
            </a:pPr>
            <a:endParaRPr sz="2800">
              <a:latin typeface="宋体"/>
              <a:cs typeface="宋体"/>
            </a:endParaRPr>
          </a:p>
          <a:p>
            <a:pPr marL="12700" marR="5715" algn="just">
              <a:lnSpc>
                <a:spcPct val="100000"/>
              </a:lnSpc>
            </a:pPr>
            <a:r>
              <a:rPr sz="2800" spc="-5" dirty="0">
                <a:latin typeface="宋体"/>
                <a:cs typeface="宋体"/>
              </a:rPr>
              <a:t>人工智能领域中，机器学习是其中一种实现方式，也是其中比较成熟和广泛应</a:t>
            </a:r>
            <a:r>
              <a:rPr sz="2800" spc="-10" dirty="0">
                <a:latin typeface="宋体"/>
                <a:cs typeface="宋体"/>
              </a:rPr>
              <a:t>用的方法。</a:t>
            </a:r>
            <a:endParaRPr sz="2800">
              <a:latin typeface="宋体"/>
              <a:cs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5915" y="1022349"/>
            <a:ext cx="11134725" cy="3919220"/>
          </a:xfrm>
          <a:prstGeom prst="rect">
            <a:avLst/>
          </a:prstGeom>
        </p:spPr>
        <p:txBody>
          <a:bodyPr vert="horz" wrap="square" lIns="0" tIns="186055" rIns="0" bIns="0" rtlCol="0">
            <a:spAutoFit/>
          </a:bodyPr>
          <a:lstStyle/>
          <a:p>
            <a:pPr marL="354965" indent="-342265">
              <a:lnSpc>
                <a:spcPct val="100000"/>
              </a:lnSpc>
              <a:spcBef>
                <a:spcPts val="1465"/>
              </a:spcBef>
              <a:buFont typeface="Arial MT"/>
              <a:buChar char="•"/>
              <a:tabLst>
                <a:tab pos="354965" algn="l"/>
              </a:tabLst>
            </a:pPr>
            <a:r>
              <a:rPr sz="2400" b="1" spc="-10" dirty="0">
                <a:latin typeface="微软雅黑"/>
                <a:cs typeface="微软雅黑"/>
              </a:rPr>
              <a:t>树模型的调参</a:t>
            </a:r>
            <a:endParaRPr sz="2400">
              <a:latin typeface="微软雅黑"/>
              <a:cs typeface="微软雅黑"/>
            </a:endParaRPr>
          </a:p>
          <a:p>
            <a:pPr marL="355600" marR="5080" indent="-342265">
              <a:lnSpc>
                <a:spcPts val="4320"/>
              </a:lnSpc>
              <a:spcBef>
                <a:spcPts val="310"/>
              </a:spcBef>
              <a:buChar char="•"/>
              <a:tabLst>
                <a:tab pos="355600" algn="l"/>
                <a:tab pos="494030" algn="l"/>
                <a:tab pos="1940560" algn="l"/>
              </a:tabLst>
            </a:pPr>
            <a:r>
              <a:rPr sz="2400" dirty="0">
                <a:latin typeface="宋体"/>
                <a:cs typeface="宋体"/>
              </a:rPr>
              <a:t>集成学习</a:t>
            </a:r>
            <a:r>
              <a:rPr sz="2400" b="1" spc="-50" dirty="0">
                <a:latin typeface="Calibri"/>
                <a:cs typeface="Calibri"/>
              </a:rPr>
              <a:t>:</a:t>
            </a:r>
            <a:r>
              <a:rPr sz="2400" b="1" dirty="0">
                <a:latin typeface="Calibri"/>
                <a:cs typeface="Calibri"/>
              </a:rPr>
              <a:t>	</a:t>
            </a:r>
            <a:r>
              <a:rPr sz="2400" dirty="0">
                <a:latin typeface="宋体"/>
                <a:cs typeface="宋体"/>
              </a:rPr>
              <a:t>先通过一定的规则生成多个学习器，再采用某种集成策略进行组合</a:t>
            </a:r>
            <a:r>
              <a:rPr sz="2400" spc="-50" dirty="0">
                <a:latin typeface="宋体"/>
                <a:cs typeface="宋体"/>
              </a:rPr>
              <a:t>，</a:t>
            </a:r>
            <a:r>
              <a:rPr sz="2400" dirty="0">
                <a:latin typeface="宋体"/>
                <a:cs typeface="宋体"/>
              </a:rPr>
              <a:t>最后综合判断输出最终结果。随机森林、</a:t>
            </a:r>
            <a:r>
              <a:rPr sz="2400" b="1" spc="-20" dirty="0">
                <a:latin typeface="Calibri"/>
                <a:cs typeface="Calibri"/>
              </a:rPr>
              <a:t>AdaBoost</a:t>
            </a:r>
            <a:r>
              <a:rPr sz="2400" dirty="0">
                <a:latin typeface="宋体"/>
                <a:cs typeface="宋体"/>
              </a:rPr>
              <a:t>、</a:t>
            </a:r>
            <a:r>
              <a:rPr sz="2400" spc="-530" dirty="0">
                <a:latin typeface="宋体"/>
                <a:cs typeface="宋体"/>
              </a:rPr>
              <a:t> </a:t>
            </a:r>
            <a:r>
              <a:rPr sz="2400" b="1" dirty="0">
                <a:latin typeface="Calibri"/>
                <a:cs typeface="Calibri"/>
              </a:rPr>
              <a:t>Gradient </a:t>
            </a:r>
            <a:r>
              <a:rPr sz="2400" b="1" spc="-20" dirty="0">
                <a:latin typeface="Calibri"/>
                <a:cs typeface="Calibri"/>
              </a:rPr>
              <a:t>Boosting</a:t>
            </a:r>
            <a:r>
              <a:rPr sz="2400" dirty="0">
                <a:latin typeface="宋体"/>
                <a:cs typeface="宋体"/>
              </a:rPr>
              <a:t>都属于</a:t>
            </a:r>
            <a:r>
              <a:rPr sz="2400" spc="-50" dirty="0">
                <a:latin typeface="宋体"/>
                <a:cs typeface="宋体"/>
              </a:rPr>
              <a:t>集</a:t>
            </a:r>
            <a:r>
              <a:rPr sz="2400" dirty="0">
                <a:latin typeface="宋体"/>
                <a:cs typeface="宋体"/>
              </a:rPr>
              <a:t>成学习算法</a:t>
            </a:r>
            <a:r>
              <a:rPr sz="2400" spc="-50" dirty="0">
                <a:latin typeface="宋体"/>
                <a:cs typeface="宋体"/>
              </a:rPr>
              <a:t>。</a:t>
            </a:r>
            <a:endParaRPr sz="2400">
              <a:latin typeface="宋体"/>
              <a:cs typeface="宋体"/>
            </a:endParaRPr>
          </a:p>
          <a:p>
            <a:pPr marL="355600" marR="60325" indent="-342900">
              <a:lnSpc>
                <a:spcPts val="4320"/>
              </a:lnSpc>
              <a:buFont typeface="Arial MT"/>
              <a:buChar char="•"/>
              <a:tabLst>
                <a:tab pos="355600" algn="l"/>
              </a:tabLst>
            </a:pPr>
            <a:r>
              <a:rPr sz="2400" dirty="0">
                <a:latin typeface="宋体"/>
                <a:cs typeface="宋体"/>
              </a:rPr>
              <a:t>以</a:t>
            </a:r>
            <a:r>
              <a:rPr sz="2400" b="1" dirty="0">
                <a:latin typeface="Calibri"/>
                <a:cs typeface="Calibri"/>
              </a:rPr>
              <a:t>Gradient Boosting </a:t>
            </a:r>
            <a:r>
              <a:rPr sz="2400" spc="-5" dirty="0">
                <a:latin typeface="宋体"/>
                <a:cs typeface="宋体"/>
              </a:rPr>
              <a:t>集成学习算法为例，它不能对基本算法进行选择，它的的基本算法就是决策树算法。因此在设定参数时，不需要传入基本算法，而直接传决策树算法需要的参数。</a:t>
            </a:r>
            <a:endParaRPr sz="2400">
              <a:latin typeface="宋体"/>
              <a:cs typeface="宋体"/>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模型优化</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09</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8733" y="1049083"/>
            <a:ext cx="10388600" cy="3865879"/>
          </a:xfrm>
          <a:prstGeom prst="rect">
            <a:avLst/>
          </a:prstGeom>
        </p:spPr>
        <p:txBody>
          <a:bodyPr vert="horz" wrap="square" lIns="0" tIns="195580" rIns="0" bIns="0" rtlCol="0">
            <a:spAutoFit/>
          </a:bodyPr>
          <a:lstStyle/>
          <a:p>
            <a:pPr marL="354965" indent="-342265">
              <a:lnSpc>
                <a:spcPct val="100000"/>
              </a:lnSpc>
              <a:spcBef>
                <a:spcPts val="1540"/>
              </a:spcBef>
              <a:buFont typeface="Arial MT"/>
              <a:buChar char="•"/>
              <a:tabLst>
                <a:tab pos="354965" algn="l"/>
              </a:tabLst>
            </a:pPr>
            <a:r>
              <a:rPr sz="2400" b="1" spc="-5" dirty="0">
                <a:latin typeface="微软雅黑"/>
                <a:cs typeface="微软雅黑"/>
              </a:rPr>
              <a:t>基于树模型的集成算法调参</a:t>
            </a:r>
            <a:endParaRPr sz="2400">
              <a:latin typeface="微软雅黑"/>
              <a:cs typeface="微软雅黑"/>
            </a:endParaRPr>
          </a:p>
          <a:p>
            <a:pPr marL="12700">
              <a:lnSpc>
                <a:spcPct val="100000"/>
              </a:lnSpc>
              <a:spcBef>
                <a:spcPts val="1440"/>
              </a:spcBef>
            </a:pPr>
            <a:r>
              <a:rPr sz="2400" spc="-5" dirty="0">
                <a:latin typeface="微软雅黑"/>
                <a:cs typeface="微软雅黑"/>
              </a:rPr>
              <a:t>总的来说参数可以被归为三类：</a:t>
            </a:r>
            <a:endParaRPr sz="2400">
              <a:latin typeface="微软雅黑"/>
              <a:cs typeface="微软雅黑"/>
            </a:endParaRPr>
          </a:p>
          <a:p>
            <a:pPr marL="354965" indent="-342265">
              <a:lnSpc>
                <a:spcPct val="100000"/>
              </a:lnSpc>
              <a:spcBef>
                <a:spcPts val="1440"/>
              </a:spcBef>
              <a:buAutoNum type="arabicPeriod"/>
              <a:tabLst>
                <a:tab pos="354965" algn="l"/>
              </a:tabLst>
            </a:pPr>
            <a:r>
              <a:rPr sz="2400" spc="-10" dirty="0">
                <a:latin typeface="微软雅黑"/>
                <a:cs typeface="微软雅黑"/>
              </a:rPr>
              <a:t>Boosting</a:t>
            </a:r>
            <a:r>
              <a:rPr sz="2400" dirty="0">
                <a:latin typeface="微软雅黑"/>
                <a:cs typeface="微软雅黑"/>
              </a:rPr>
              <a:t>框架参数：调节模型中</a:t>
            </a:r>
            <a:r>
              <a:rPr sz="2400" spc="-10" dirty="0">
                <a:latin typeface="微软雅黑"/>
                <a:cs typeface="微软雅黑"/>
              </a:rPr>
              <a:t>boosting</a:t>
            </a:r>
            <a:r>
              <a:rPr sz="2400" spc="-20" dirty="0">
                <a:latin typeface="微软雅黑"/>
                <a:cs typeface="微软雅黑"/>
              </a:rPr>
              <a:t>的操作</a:t>
            </a:r>
            <a:endParaRPr sz="2400">
              <a:latin typeface="微软雅黑"/>
              <a:cs typeface="微软雅黑"/>
            </a:endParaRPr>
          </a:p>
          <a:p>
            <a:pPr marL="354965" indent="-342265">
              <a:lnSpc>
                <a:spcPct val="100000"/>
              </a:lnSpc>
              <a:spcBef>
                <a:spcPts val="1440"/>
              </a:spcBef>
              <a:buAutoNum type="arabicPeriod"/>
              <a:tabLst>
                <a:tab pos="354965" algn="l"/>
              </a:tabLst>
            </a:pPr>
            <a:r>
              <a:rPr sz="2400" spc="-5" dirty="0">
                <a:latin typeface="微软雅黑"/>
                <a:cs typeface="微软雅黑"/>
              </a:rPr>
              <a:t>树参数：调节模型中每个决定树的性质</a:t>
            </a:r>
            <a:endParaRPr sz="2400">
              <a:latin typeface="微软雅黑"/>
              <a:cs typeface="微软雅黑"/>
            </a:endParaRPr>
          </a:p>
          <a:p>
            <a:pPr marL="354965" indent="-342265">
              <a:lnSpc>
                <a:spcPct val="100000"/>
              </a:lnSpc>
              <a:spcBef>
                <a:spcPts val="1440"/>
              </a:spcBef>
              <a:buAutoNum type="arabicPeriod"/>
              <a:tabLst>
                <a:tab pos="354965" algn="l"/>
              </a:tabLst>
            </a:pPr>
            <a:r>
              <a:rPr sz="2400" spc="-5" dirty="0">
                <a:latin typeface="微软雅黑"/>
                <a:cs typeface="微软雅黑"/>
              </a:rPr>
              <a:t>其他模型参数：调节模型总体的各项运作</a:t>
            </a:r>
            <a:endParaRPr sz="2400">
              <a:latin typeface="微软雅黑"/>
              <a:cs typeface="微软雅黑"/>
            </a:endParaRPr>
          </a:p>
          <a:p>
            <a:pPr marL="12700" marR="5080">
              <a:lnSpc>
                <a:spcPct val="150000"/>
              </a:lnSpc>
            </a:pPr>
            <a:r>
              <a:rPr sz="2400" dirty="0">
                <a:latin typeface="宋体"/>
                <a:cs typeface="宋体"/>
              </a:rPr>
              <a:t>对于</a:t>
            </a:r>
            <a:r>
              <a:rPr sz="2400" spc="-5" dirty="0">
                <a:latin typeface="微软雅黑"/>
                <a:cs typeface="微软雅黑"/>
              </a:rPr>
              <a:t>调参一般按照先框架再树，先重要后次要，先粗后细的过程。但是这个思路要根据具体情况调整。</a:t>
            </a:r>
            <a:endParaRPr sz="2400">
              <a:latin typeface="微软雅黑"/>
              <a:cs typeface="微软雅黑"/>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模型优化</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09</a:t>
            </a:r>
            <a:endParaRPr sz="32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blinds(horizontal)">
                                      <p:cBhvr>
                                        <p:cTn id="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8763" y="903668"/>
            <a:ext cx="10649585" cy="4953635"/>
          </a:xfrm>
          <a:prstGeom prst="rect">
            <a:avLst/>
          </a:prstGeom>
        </p:spPr>
        <p:txBody>
          <a:bodyPr vert="horz" wrap="square" lIns="0" tIns="195580" rIns="0" bIns="0" rtlCol="0">
            <a:spAutoFit/>
          </a:bodyPr>
          <a:lstStyle/>
          <a:p>
            <a:pPr marL="12700">
              <a:lnSpc>
                <a:spcPct val="100000"/>
              </a:lnSpc>
              <a:spcBef>
                <a:spcPts val="1540"/>
              </a:spcBef>
            </a:pPr>
            <a:r>
              <a:rPr sz="2400" b="1" spc="-5" dirty="0">
                <a:solidFill>
                  <a:srgbClr val="006FC0"/>
                </a:solidFill>
                <a:latin typeface="微软雅黑"/>
                <a:cs typeface="微软雅黑"/>
              </a:rPr>
              <a:t>基于树的集成算法调参</a:t>
            </a:r>
            <a:endParaRPr sz="2400">
              <a:latin typeface="微软雅黑"/>
              <a:cs typeface="微软雅黑"/>
            </a:endParaRPr>
          </a:p>
          <a:p>
            <a:pPr marL="800100" indent="-787400">
              <a:lnSpc>
                <a:spcPct val="100000"/>
              </a:lnSpc>
              <a:spcBef>
                <a:spcPts val="1440"/>
              </a:spcBef>
              <a:buSzPct val="96000"/>
              <a:buAutoNum type="arabicPlain"/>
              <a:tabLst>
                <a:tab pos="800100" algn="l"/>
              </a:tabLst>
            </a:pPr>
            <a:r>
              <a:rPr sz="2400" spc="-10" dirty="0">
                <a:latin typeface="微软雅黑"/>
                <a:cs typeface="微软雅黑"/>
              </a:rPr>
              <a:t>Boosting框架主要参数</a:t>
            </a:r>
            <a:endParaRPr sz="2400">
              <a:latin typeface="微软雅黑"/>
              <a:cs typeface="微软雅黑"/>
            </a:endParaRPr>
          </a:p>
          <a:p>
            <a:pPr marL="755015" marR="40005" lvl="1" indent="-285750">
              <a:lnSpc>
                <a:spcPts val="4320"/>
              </a:lnSpc>
              <a:spcBef>
                <a:spcPts val="310"/>
              </a:spcBef>
              <a:buFont typeface="Arial MT"/>
              <a:buChar char="•"/>
              <a:tabLst>
                <a:tab pos="755015" algn="l"/>
              </a:tabLst>
            </a:pPr>
            <a:r>
              <a:rPr sz="2400" spc="-25" dirty="0">
                <a:latin typeface="Calibri"/>
                <a:cs typeface="Calibri"/>
              </a:rPr>
              <a:t>n_estimators</a:t>
            </a:r>
            <a:r>
              <a:rPr sz="2400" spc="-15" dirty="0">
                <a:latin typeface="宋体"/>
                <a:cs typeface="宋体"/>
              </a:rPr>
              <a:t>：建模的树的数量。这是一个比较重要的参数。数量小效果不</a:t>
            </a:r>
            <a:r>
              <a:rPr sz="2400" spc="-5" dirty="0">
                <a:latin typeface="宋体"/>
                <a:cs typeface="宋体"/>
              </a:rPr>
              <a:t>佳，数量太多了就会过拟合。</a:t>
            </a:r>
            <a:endParaRPr sz="2400">
              <a:latin typeface="宋体"/>
              <a:cs typeface="宋体"/>
            </a:endParaRPr>
          </a:p>
          <a:p>
            <a:pPr marL="755015" marR="5080" lvl="1" indent="-285750">
              <a:lnSpc>
                <a:spcPts val="4320"/>
              </a:lnSpc>
              <a:buFont typeface="Arial MT"/>
              <a:buChar char="•"/>
              <a:tabLst>
                <a:tab pos="755015" algn="l"/>
              </a:tabLst>
            </a:pPr>
            <a:r>
              <a:rPr sz="2400" spc="-25" dirty="0">
                <a:latin typeface="Calibri"/>
                <a:cs typeface="Calibri"/>
              </a:rPr>
              <a:t>learning_rate</a:t>
            </a:r>
            <a:r>
              <a:rPr sz="2400" spc="-15" dirty="0">
                <a:latin typeface="宋体"/>
                <a:cs typeface="宋体"/>
              </a:rPr>
              <a:t>：学习率。本参数控制的是估计量变化的幅度。值越小当然越</a:t>
            </a:r>
            <a:r>
              <a:rPr sz="2400" spc="-5" dirty="0">
                <a:latin typeface="宋体"/>
                <a:cs typeface="宋体"/>
              </a:rPr>
              <a:t>好，但是计算耗费高昂。</a:t>
            </a:r>
            <a:endParaRPr sz="2400">
              <a:latin typeface="宋体"/>
              <a:cs typeface="宋体"/>
            </a:endParaRPr>
          </a:p>
          <a:p>
            <a:pPr marL="755015" lvl="1" indent="-285115">
              <a:lnSpc>
                <a:spcPct val="100000"/>
              </a:lnSpc>
              <a:spcBef>
                <a:spcPts val="1055"/>
              </a:spcBef>
              <a:buFont typeface="Arial MT"/>
              <a:buChar char="•"/>
              <a:tabLst>
                <a:tab pos="755015" algn="l"/>
              </a:tabLst>
            </a:pPr>
            <a:r>
              <a:rPr sz="2400" spc="-20" dirty="0">
                <a:latin typeface="Calibri"/>
                <a:cs typeface="Calibri"/>
              </a:rPr>
              <a:t>subsample</a:t>
            </a:r>
            <a:r>
              <a:rPr sz="2400" spc="-15" dirty="0">
                <a:latin typeface="宋体"/>
                <a:cs typeface="宋体"/>
              </a:rPr>
              <a:t>：每棵树的样本数量</a:t>
            </a:r>
            <a:endParaRPr sz="2400">
              <a:latin typeface="宋体"/>
              <a:cs typeface="宋体"/>
            </a:endParaRPr>
          </a:p>
          <a:p>
            <a:pPr marL="755015" lvl="1" indent="-285115">
              <a:lnSpc>
                <a:spcPct val="100000"/>
              </a:lnSpc>
              <a:spcBef>
                <a:spcPts val="1440"/>
              </a:spcBef>
              <a:buFont typeface="Arial MT"/>
              <a:buChar char="•"/>
              <a:tabLst>
                <a:tab pos="755015" algn="l"/>
              </a:tabLst>
            </a:pPr>
            <a:r>
              <a:rPr sz="2400" spc="-10" dirty="0">
                <a:latin typeface="Calibri"/>
                <a:cs typeface="Calibri"/>
              </a:rPr>
              <a:t>loss</a:t>
            </a:r>
            <a:r>
              <a:rPr sz="2400" spc="-5" dirty="0">
                <a:latin typeface="宋体"/>
                <a:cs typeface="宋体"/>
              </a:rPr>
              <a:t>：损失函数</a:t>
            </a:r>
            <a:r>
              <a:rPr sz="2400" dirty="0">
                <a:latin typeface="Calibri"/>
                <a:cs typeface="Calibri"/>
              </a:rPr>
              <a:t>(</a:t>
            </a:r>
            <a:r>
              <a:rPr sz="2400" spc="-5" dirty="0">
                <a:latin typeface="宋体"/>
                <a:cs typeface="宋体"/>
              </a:rPr>
              <a:t>分类模型：</a:t>
            </a:r>
            <a:r>
              <a:rPr sz="2400" spc="-20" dirty="0">
                <a:latin typeface="Calibri"/>
                <a:cs typeface="Calibri"/>
              </a:rPr>
              <a:t>exponential</a:t>
            </a:r>
            <a:r>
              <a:rPr sz="2400" dirty="0">
                <a:latin typeface="宋体"/>
                <a:cs typeface="宋体"/>
              </a:rPr>
              <a:t>或者</a:t>
            </a:r>
            <a:r>
              <a:rPr sz="2400" spc="-20" dirty="0">
                <a:latin typeface="Calibri"/>
                <a:cs typeface="Calibri"/>
              </a:rPr>
              <a:t>deviance)</a:t>
            </a:r>
            <a:r>
              <a:rPr sz="2400" spc="-50" dirty="0">
                <a:latin typeface="宋体"/>
                <a:cs typeface="宋体"/>
              </a:rPr>
              <a:t>。</a:t>
            </a:r>
            <a:endParaRPr sz="2400">
              <a:latin typeface="宋体"/>
              <a:cs typeface="宋体"/>
            </a:endParaRPr>
          </a:p>
          <a:p>
            <a:pPr marL="755015" lvl="1" indent="-285115">
              <a:lnSpc>
                <a:spcPct val="100000"/>
              </a:lnSpc>
              <a:spcBef>
                <a:spcPts val="1440"/>
              </a:spcBef>
              <a:buFont typeface="Arial MT"/>
              <a:buChar char="•"/>
              <a:tabLst>
                <a:tab pos="755015" algn="l"/>
              </a:tabLst>
            </a:pPr>
            <a:r>
              <a:rPr sz="2400" spc="-20" dirty="0">
                <a:latin typeface="Calibri"/>
                <a:cs typeface="Calibri"/>
              </a:rPr>
              <a:t>alpha</a:t>
            </a:r>
            <a:r>
              <a:rPr sz="2400" spc="-15" dirty="0">
                <a:latin typeface="宋体"/>
                <a:cs typeface="宋体"/>
              </a:rPr>
              <a:t>：只在回归模型中使用</a:t>
            </a:r>
            <a:endParaRPr sz="2400">
              <a:latin typeface="宋体"/>
              <a:cs typeface="宋体"/>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模型优化</a:t>
            </a:r>
            <a:endParaRPr spc="-20" dirty="0"/>
          </a:p>
        </p:txBody>
      </p:sp>
      <p:sp>
        <p:nvSpPr>
          <p:cNvPr id="4" name="object 4"/>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09</a:t>
            </a:r>
            <a:endParaRPr sz="3200">
              <a:latin typeface="Arial MT"/>
              <a:cs typeface="Arial M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934" y="1253490"/>
            <a:ext cx="5501005" cy="4831715"/>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a:cs typeface="微软雅黑"/>
              </a:rPr>
              <a:t>(2</a:t>
            </a:r>
            <a:r>
              <a:rPr sz="2400" spc="-20" dirty="0">
                <a:latin typeface="微软雅黑"/>
                <a:cs typeface="微软雅黑"/>
              </a:rPr>
              <a:t>) 树主要参数</a:t>
            </a:r>
            <a:endParaRPr sz="2400">
              <a:latin typeface="微软雅黑"/>
              <a:cs typeface="微软雅黑"/>
            </a:endParaRPr>
          </a:p>
          <a:p>
            <a:pPr marL="755015" indent="-285115">
              <a:lnSpc>
                <a:spcPct val="100000"/>
              </a:lnSpc>
              <a:spcBef>
                <a:spcPts val="1845"/>
              </a:spcBef>
              <a:buFont typeface="Arial MT"/>
              <a:buChar char="•"/>
              <a:tabLst>
                <a:tab pos="755015" algn="l"/>
              </a:tabLst>
            </a:pPr>
            <a:r>
              <a:rPr sz="2400" spc="-20" dirty="0">
                <a:latin typeface="Calibri"/>
                <a:cs typeface="Calibri"/>
              </a:rPr>
              <a:t>max_depth</a:t>
            </a:r>
            <a:r>
              <a:rPr sz="2400" spc="-20" dirty="0">
                <a:latin typeface="宋体"/>
                <a:cs typeface="宋体"/>
              </a:rPr>
              <a:t>：树的深度。</a:t>
            </a:r>
            <a:endParaRPr sz="2400">
              <a:latin typeface="宋体"/>
              <a:cs typeface="宋体"/>
            </a:endParaRPr>
          </a:p>
          <a:p>
            <a:pPr marL="754380" marR="5080" indent="-284480" algn="just">
              <a:lnSpc>
                <a:spcPct val="150000"/>
              </a:lnSpc>
              <a:buFont typeface="Arial MT"/>
              <a:buChar char="•"/>
              <a:tabLst>
                <a:tab pos="755650" algn="l"/>
              </a:tabLst>
            </a:pPr>
            <a:r>
              <a:rPr sz="2400" spc="-25" dirty="0">
                <a:latin typeface="Calibri"/>
                <a:cs typeface="Calibri"/>
              </a:rPr>
              <a:t>max_features</a:t>
            </a:r>
            <a:r>
              <a:rPr sz="2400" spc="-15" dirty="0">
                <a:latin typeface="宋体"/>
                <a:cs typeface="宋体"/>
              </a:rPr>
              <a:t>：节点分裂时参与判断</a:t>
            </a:r>
            <a:r>
              <a:rPr sz="2400" spc="-15" dirty="0">
                <a:latin typeface="宋体"/>
                <a:cs typeface="宋体"/>
              </a:rPr>
              <a:t>	</a:t>
            </a:r>
            <a:r>
              <a:rPr sz="2400" spc="-10" dirty="0">
                <a:latin typeface="宋体"/>
                <a:cs typeface="宋体"/>
              </a:rPr>
              <a:t>的最大特征数</a:t>
            </a:r>
            <a:endParaRPr sz="2400">
              <a:latin typeface="宋体"/>
              <a:cs typeface="宋体"/>
            </a:endParaRPr>
          </a:p>
          <a:p>
            <a:pPr marL="754380" marR="166370" indent="-284480" algn="just">
              <a:lnSpc>
                <a:spcPct val="150000"/>
              </a:lnSpc>
              <a:buFont typeface="Arial MT"/>
              <a:buChar char="•"/>
              <a:tabLst>
                <a:tab pos="755650" algn="l"/>
              </a:tabLst>
            </a:pPr>
            <a:r>
              <a:rPr sz="2400" spc="-10" dirty="0">
                <a:latin typeface="Calibri"/>
                <a:cs typeface="Calibri"/>
              </a:rPr>
              <a:t>min_samples_split </a:t>
            </a:r>
            <a:r>
              <a:rPr sz="2400" spc="-10" dirty="0">
                <a:latin typeface="宋体"/>
                <a:cs typeface="宋体"/>
              </a:rPr>
              <a:t>：分裂所需的最</a:t>
            </a:r>
            <a:r>
              <a:rPr sz="2400" spc="-10" dirty="0">
                <a:latin typeface="宋体"/>
                <a:cs typeface="宋体"/>
              </a:rPr>
              <a:t>	</a:t>
            </a:r>
            <a:r>
              <a:rPr sz="2400" spc="-5" dirty="0">
                <a:latin typeface="宋体"/>
                <a:cs typeface="宋体"/>
              </a:rPr>
              <a:t>小样本数。即节点样本要是比这个	少，就不可再分裂了。这个数字用	于控制过拟合。值如果太小，就容</a:t>
            </a:r>
            <a:r>
              <a:rPr sz="2400" spc="-5" dirty="0">
                <a:latin typeface="宋体"/>
                <a:cs typeface="宋体"/>
              </a:rPr>
              <a:t>	</a:t>
            </a:r>
            <a:r>
              <a:rPr sz="2400" spc="-10" dirty="0">
                <a:latin typeface="宋体"/>
                <a:cs typeface="宋体"/>
              </a:rPr>
              <a:t>易过拟合。</a:t>
            </a:r>
            <a:endParaRPr sz="2400">
              <a:latin typeface="宋体"/>
              <a:cs typeface="宋体"/>
            </a:endParaRPr>
          </a:p>
        </p:txBody>
      </p:sp>
      <p:pic>
        <p:nvPicPr>
          <p:cNvPr id="3" name="object 3"/>
          <p:cNvPicPr/>
          <p:nvPr/>
        </p:nvPicPr>
        <p:blipFill>
          <a:blip r:embed="rId1" cstate="print"/>
          <a:stretch>
            <a:fillRect/>
          </a:stretch>
        </p:blipFill>
        <p:spPr>
          <a:xfrm>
            <a:off x="6136614" y="2475610"/>
            <a:ext cx="5411777" cy="3824859"/>
          </a:xfrm>
          <a:prstGeom prst="rect">
            <a:avLst/>
          </a:prstGeom>
        </p:spPr>
      </p:pic>
      <p:sp>
        <p:nvSpPr>
          <p:cNvPr id="4" name="object 4"/>
          <p:cNvSpPr txBox="1"/>
          <p:nvPr/>
        </p:nvSpPr>
        <p:spPr>
          <a:xfrm>
            <a:off x="9085580" y="3427526"/>
            <a:ext cx="296545" cy="240029"/>
          </a:xfrm>
          <a:prstGeom prst="rect">
            <a:avLst/>
          </a:prstGeom>
        </p:spPr>
        <p:txBody>
          <a:bodyPr vert="horz" wrap="square" lIns="0" tIns="13335" rIns="0" bIns="0" rtlCol="0">
            <a:spAutoFit/>
          </a:bodyPr>
          <a:lstStyle/>
          <a:p>
            <a:pPr marL="12700">
              <a:lnSpc>
                <a:spcPct val="100000"/>
              </a:lnSpc>
              <a:spcBef>
                <a:spcPts val="105"/>
              </a:spcBef>
            </a:pPr>
            <a:r>
              <a:rPr sz="1400" b="1" spc="-25" dirty="0">
                <a:latin typeface="Calibri"/>
                <a:cs typeface="Calibri"/>
              </a:rPr>
              <a:t>100</a:t>
            </a:r>
            <a:endParaRPr sz="1400">
              <a:latin typeface="Calibri"/>
              <a:cs typeface="Calibri"/>
            </a:endParaRPr>
          </a:p>
        </p:txBody>
      </p:sp>
      <p:sp>
        <p:nvSpPr>
          <p:cNvPr id="5" name="object 5"/>
          <p:cNvSpPr txBox="1"/>
          <p:nvPr/>
        </p:nvSpPr>
        <p:spPr>
          <a:xfrm>
            <a:off x="8259038" y="4485970"/>
            <a:ext cx="206375" cy="240029"/>
          </a:xfrm>
          <a:prstGeom prst="rect">
            <a:avLst/>
          </a:prstGeom>
        </p:spPr>
        <p:txBody>
          <a:bodyPr vert="horz" wrap="square" lIns="0" tIns="13335" rIns="0" bIns="0" rtlCol="0">
            <a:spAutoFit/>
          </a:bodyPr>
          <a:lstStyle/>
          <a:p>
            <a:pPr marL="12700">
              <a:lnSpc>
                <a:spcPct val="100000"/>
              </a:lnSpc>
              <a:spcBef>
                <a:spcPts val="105"/>
              </a:spcBef>
            </a:pPr>
            <a:r>
              <a:rPr sz="1400" b="1" spc="-25" dirty="0">
                <a:latin typeface="Calibri"/>
                <a:cs typeface="Calibri"/>
              </a:rPr>
              <a:t>70</a:t>
            </a:r>
            <a:endParaRPr sz="1400">
              <a:latin typeface="Calibri"/>
              <a:cs typeface="Calibri"/>
            </a:endParaRPr>
          </a:p>
        </p:txBody>
      </p:sp>
      <p:sp>
        <p:nvSpPr>
          <p:cNvPr id="6" name="object 6"/>
          <p:cNvSpPr txBox="1"/>
          <p:nvPr/>
        </p:nvSpPr>
        <p:spPr>
          <a:xfrm>
            <a:off x="7688884" y="5655183"/>
            <a:ext cx="206375" cy="240029"/>
          </a:xfrm>
          <a:prstGeom prst="rect">
            <a:avLst/>
          </a:prstGeom>
        </p:spPr>
        <p:txBody>
          <a:bodyPr vert="horz" wrap="square" lIns="0" tIns="13335" rIns="0" bIns="0" rtlCol="0">
            <a:spAutoFit/>
          </a:bodyPr>
          <a:lstStyle/>
          <a:p>
            <a:pPr marL="12700">
              <a:lnSpc>
                <a:spcPct val="100000"/>
              </a:lnSpc>
              <a:spcBef>
                <a:spcPts val="105"/>
              </a:spcBef>
            </a:pPr>
            <a:r>
              <a:rPr sz="1400" b="1" spc="-25" dirty="0">
                <a:latin typeface="Calibri"/>
                <a:cs typeface="Calibri"/>
              </a:rPr>
              <a:t>30</a:t>
            </a:r>
            <a:endParaRPr sz="1400">
              <a:latin typeface="Calibri"/>
              <a:cs typeface="Calibri"/>
            </a:endParaRPr>
          </a:p>
        </p:txBody>
      </p:sp>
      <p:sp>
        <p:nvSpPr>
          <p:cNvPr id="7" name="object 7"/>
          <p:cNvSpPr txBox="1"/>
          <p:nvPr/>
        </p:nvSpPr>
        <p:spPr>
          <a:xfrm>
            <a:off x="9085580" y="5655183"/>
            <a:ext cx="206375" cy="240029"/>
          </a:xfrm>
          <a:prstGeom prst="rect">
            <a:avLst/>
          </a:prstGeom>
        </p:spPr>
        <p:txBody>
          <a:bodyPr vert="horz" wrap="square" lIns="0" tIns="13335" rIns="0" bIns="0" rtlCol="0">
            <a:spAutoFit/>
          </a:bodyPr>
          <a:lstStyle/>
          <a:p>
            <a:pPr marL="12700">
              <a:lnSpc>
                <a:spcPct val="100000"/>
              </a:lnSpc>
              <a:spcBef>
                <a:spcPts val="105"/>
              </a:spcBef>
            </a:pPr>
            <a:r>
              <a:rPr sz="1400" b="1" spc="-25" dirty="0">
                <a:latin typeface="Calibri"/>
                <a:cs typeface="Calibri"/>
              </a:rPr>
              <a:t>40</a:t>
            </a:r>
            <a:endParaRPr sz="1400">
              <a:latin typeface="Calibri"/>
              <a:cs typeface="Calibri"/>
            </a:endParaRPr>
          </a:p>
        </p:txBody>
      </p:sp>
      <p:sp>
        <p:nvSpPr>
          <p:cNvPr id="8" name="object 8"/>
          <p:cNvSpPr txBox="1"/>
          <p:nvPr/>
        </p:nvSpPr>
        <p:spPr>
          <a:xfrm>
            <a:off x="9945293" y="4573219"/>
            <a:ext cx="206375" cy="240029"/>
          </a:xfrm>
          <a:prstGeom prst="rect">
            <a:avLst/>
          </a:prstGeom>
        </p:spPr>
        <p:txBody>
          <a:bodyPr vert="horz" wrap="square" lIns="0" tIns="13335" rIns="0" bIns="0" rtlCol="0">
            <a:spAutoFit/>
          </a:bodyPr>
          <a:lstStyle/>
          <a:p>
            <a:pPr marL="12700">
              <a:lnSpc>
                <a:spcPct val="100000"/>
              </a:lnSpc>
              <a:spcBef>
                <a:spcPts val="105"/>
              </a:spcBef>
            </a:pPr>
            <a:r>
              <a:rPr sz="1400" b="1" spc="-25" dirty="0">
                <a:latin typeface="Calibri"/>
                <a:cs typeface="Calibri"/>
              </a:rPr>
              <a:t>30</a:t>
            </a:r>
            <a:endParaRPr sz="1400">
              <a:latin typeface="Calibri"/>
              <a:cs typeface="Calibri"/>
            </a:endParaRPr>
          </a:p>
        </p:txBody>
      </p:sp>
      <p:sp>
        <p:nvSpPr>
          <p:cNvPr id="9" name="object 9"/>
          <p:cNvSpPr txBox="1"/>
          <p:nvPr/>
        </p:nvSpPr>
        <p:spPr>
          <a:xfrm>
            <a:off x="8386114" y="3522840"/>
            <a:ext cx="312420" cy="240029"/>
          </a:xfrm>
          <a:prstGeom prst="rect">
            <a:avLst/>
          </a:prstGeom>
        </p:spPr>
        <p:txBody>
          <a:bodyPr vert="horz" wrap="square" lIns="0" tIns="13335" rIns="0" bIns="0" rtlCol="0">
            <a:spAutoFit/>
          </a:bodyPr>
          <a:lstStyle/>
          <a:p>
            <a:pPr marL="12700">
              <a:lnSpc>
                <a:spcPct val="100000"/>
              </a:lnSpc>
              <a:spcBef>
                <a:spcPts val="105"/>
              </a:spcBef>
            </a:pPr>
            <a:r>
              <a:rPr sz="1400" b="1" spc="-25" dirty="0">
                <a:solidFill>
                  <a:srgbClr val="4F81BC"/>
                </a:solidFill>
                <a:latin typeface="Calibri"/>
                <a:cs typeface="Calibri"/>
              </a:rPr>
              <a:t>A&lt;1</a:t>
            </a:r>
            <a:endParaRPr sz="1400">
              <a:latin typeface="Calibri"/>
              <a:cs typeface="Calibri"/>
            </a:endParaRPr>
          </a:p>
        </p:txBody>
      </p:sp>
      <p:sp>
        <p:nvSpPr>
          <p:cNvPr id="10" name="object 10"/>
          <p:cNvSpPr txBox="1"/>
          <p:nvPr/>
        </p:nvSpPr>
        <p:spPr>
          <a:xfrm>
            <a:off x="9765753" y="3476866"/>
            <a:ext cx="400685" cy="240029"/>
          </a:xfrm>
          <a:prstGeom prst="rect">
            <a:avLst/>
          </a:prstGeom>
        </p:spPr>
        <p:txBody>
          <a:bodyPr vert="horz" wrap="square" lIns="0" tIns="13335" rIns="0" bIns="0" rtlCol="0">
            <a:spAutoFit/>
          </a:bodyPr>
          <a:lstStyle/>
          <a:p>
            <a:pPr marL="12700">
              <a:lnSpc>
                <a:spcPct val="100000"/>
              </a:lnSpc>
              <a:spcBef>
                <a:spcPts val="105"/>
              </a:spcBef>
            </a:pPr>
            <a:r>
              <a:rPr sz="1400" b="1" spc="-20" dirty="0">
                <a:solidFill>
                  <a:srgbClr val="4F81BC"/>
                </a:solidFill>
                <a:latin typeface="Calibri"/>
                <a:cs typeface="Calibri"/>
              </a:rPr>
              <a:t>A&gt;=1</a:t>
            </a:r>
            <a:endParaRPr sz="1400">
              <a:latin typeface="Calibri"/>
              <a:cs typeface="Calibri"/>
            </a:endParaRPr>
          </a:p>
        </p:txBody>
      </p:sp>
      <p:sp>
        <p:nvSpPr>
          <p:cNvPr id="11" name="object 11"/>
          <p:cNvSpPr txBox="1"/>
          <p:nvPr/>
        </p:nvSpPr>
        <p:spPr>
          <a:xfrm>
            <a:off x="7585786" y="4584941"/>
            <a:ext cx="304165" cy="240029"/>
          </a:xfrm>
          <a:prstGeom prst="rect">
            <a:avLst/>
          </a:prstGeom>
        </p:spPr>
        <p:txBody>
          <a:bodyPr vert="horz" wrap="square" lIns="0" tIns="13335" rIns="0" bIns="0" rtlCol="0">
            <a:spAutoFit/>
          </a:bodyPr>
          <a:lstStyle/>
          <a:p>
            <a:pPr marL="12700">
              <a:lnSpc>
                <a:spcPct val="100000"/>
              </a:lnSpc>
              <a:spcBef>
                <a:spcPts val="105"/>
              </a:spcBef>
            </a:pPr>
            <a:r>
              <a:rPr sz="1400" b="1" spc="-25" dirty="0">
                <a:solidFill>
                  <a:srgbClr val="4F81BC"/>
                </a:solidFill>
                <a:latin typeface="Calibri"/>
                <a:cs typeface="Calibri"/>
              </a:rPr>
              <a:t>B&lt;5</a:t>
            </a:r>
            <a:endParaRPr sz="1400">
              <a:latin typeface="Calibri"/>
              <a:cs typeface="Calibri"/>
            </a:endParaRPr>
          </a:p>
        </p:txBody>
      </p:sp>
      <p:sp>
        <p:nvSpPr>
          <p:cNvPr id="12" name="object 12"/>
          <p:cNvSpPr txBox="1"/>
          <p:nvPr/>
        </p:nvSpPr>
        <p:spPr>
          <a:xfrm>
            <a:off x="8951023" y="4738725"/>
            <a:ext cx="392430" cy="240029"/>
          </a:xfrm>
          <a:prstGeom prst="rect">
            <a:avLst/>
          </a:prstGeom>
        </p:spPr>
        <p:txBody>
          <a:bodyPr vert="horz" wrap="square" lIns="0" tIns="13335" rIns="0" bIns="0" rtlCol="0">
            <a:spAutoFit/>
          </a:bodyPr>
          <a:lstStyle/>
          <a:p>
            <a:pPr marL="12700">
              <a:lnSpc>
                <a:spcPct val="100000"/>
              </a:lnSpc>
              <a:spcBef>
                <a:spcPts val="105"/>
              </a:spcBef>
            </a:pPr>
            <a:r>
              <a:rPr sz="1400" b="1" spc="-20" dirty="0">
                <a:solidFill>
                  <a:srgbClr val="4F81BC"/>
                </a:solidFill>
                <a:latin typeface="Calibri"/>
                <a:cs typeface="Calibri"/>
              </a:rPr>
              <a:t>B&gt;=5</a:t>
            </a:r>
            <a:endParaRPr sz="1400">
              <a:latin typeface="Calibri"/>
              <a:cs typeface="Calibri"/>
            </a:endParaRPr>
          </a:p>
        </p:txBody>
      </p:sp>
      <p:sp>
        <p:nvSpPr>
          <p:cNvPr id="13" name="object 13"/>
          <p:cNvSpPr txBox="1"/>
          <p:nvPr/>
        </p:nvSpPr>
        <p:spPr>
          <a:xfrm>
            <a:off x="10096448" y="2570911"/>
            <a:ext cx="1270635" cy="453390"/>
          </a:xfrm>
          <a:prstGeom prst="rect">
            <a:avLst/>
          </a:prstGeom>
        </p:spPr>
        <p:txBody>
          <a:bodyPr vert="horz" wrap="square" lIns="0" tIns="13335" rIns="0" bIns="0" rtlCol="0">
            <a:spAutoFit/>
          </a:bodyPr>
          <a:lstStyle/>
          <a:p>
            <a:pPr marL="50165" marR="5080" indent="-37465">
              <a:lnSpc>
                <a:spcPct val="100000"/>
              </a:lnSpc>
              <a:spcBef>
                <a:spcPts val="105"/>
              </a:spcBef>
            </a:pPr>
            <a:r>
              <a:rPr sz="1400" spc="-20" dirty="0">
                <a:latin typeface="宋体"/>
                <a:cs typeface="宋体"/>
              </a:rPr>
              <a:t>所有特征参与判</a:t>
            </a:r>
            <a:r>
              <a:rPr sz="1400" spc="-10" dirty="0">
                <a:latin typeface="宋体"/>
                <a:cs typeface="宋体"/>
              </a:rPr>
              <a:t>断，最终选定</a:t>
            </a:r>
            <a:r>
              <a:rPr sz="1400" spc="-50" dirty="0">
                <a:latin typeface="Calibri"/>
                <a:cs typeface="Calibri"/>
              </a:rPr>
              <a:t>A</a:t>
            </a:r>
            <a:endParaRPr sz="1400">
              <a:latin typeface="Calibri"/>
              <a:cs typeface="Calibri"/>
            </a:endParaRPr>
          </a:p>
        </p:txBody>
      </p:sp>
      <p:sp>
        <p:nvSpPr>
          <p:cNvPr id="14" name="object 14"/>
          <p:cNvSpPr txBox="1"/>
          <p:nvPr/>
        </p:nvSpPr>
        <p:spPr>
          <a:xfrm>
            <a:off x="11060290" y="4307585"/>
            <a:ext cx="920115" cy="453390"/>
          </a:xfrm>
          <a:prstGeom prst="rect">
            <a:avLst/>
          </a:prstGeom>
        </p:spPr>
        <p:txBody>
          <a:bodyPr vert="horz" wrap="square" lIns="0" tIns="13335" rIns="0" bIns="0" rtlCol="0">
            <a:spAutoFit/>
          </a:bodyPr>
          <a:lstStyle/>
          <a:p>
            <a:pPr marL="12700" marR="5080">
              <a:lnSpc>
                <a:spcPct val="100000"/>
              </a:lnSpc>
              <a:spcBef>
                <a:spcPts val="105"/>
              </a:spcBef>
            </a:pPr>
            <a:r>
              <a:rPr sz="1400" spc="-10" dirty="0">
                <a:latin typeface="宋体"/>
                <a:cs typeface="宋体"/>
              </a:rPr>
              <a:t>决策树深度</a:t>
            </a:r>
            <a:r>
              <a:rPr sz="1400" dirty="0">
                <a:latin typeface="宋体"/>
                <a:cs typeface="宋体"/>
              </a:rPr>
              <a:t>不能超过</a:t>
            </a:r>
            <a:r>
              <a:rPr sz="1400" b="1" spc="-50" dirty="0">
                <a:latin typeface="Calibri"/>
                <a:cs typeface="Calibri"/>
              </a:rPr>
              <a:t>2</a:t>
            </a:r>
            <a:endParaRPr sz="1400">
              <a:latin typeface="Calibri"/>
              <a:cs typeface="Calibri"/>
            </a:endParaRPr>
          </a:p>
        </p:txBody>
      </p:sp>
      <p:sp>
        <p:nvSpPr>
          <p:cNvPr id="15" name="object 15"/>
          <p:cNvSpPr txBox="1"/>
          <p:nvPr/>
        </p:nvSpPr>
        <p:spPr>
          <a:xfrm>
            <a:off x="6992823" y="3339668"/>
            <a:ext cx="1273175" cy="453390"/>
          </a:xfrm>
          <a:prstGeom prst="rect">
            <a:avLst/>
          </a:prstGeom>
        </p:spPr>
        <p:txBody>
          <a:bodyPr vert="horz" wrap="square" lIns="0" tIns="13335" rIns="0" bIns="0" rtlCol="0">
            <a:spAutoFit/>
          </a:bodyPr>
          <a:lstStyle/>
          <a:p>
            <a:pPr marL="12700">
              <a:lnSpc>
                <a:spcPct val="100000"/>
              </a:lnSpc>
              <a:spcBef>
                <a:spcPts val="105"/>
              </a:spcBef>
            </a:pPr>
            <a:r>
              <a:rPr sz="1400" spc="-20" dirty="0">
                <a:latin typeface="宋体"/>
                <a:cs typeface="宋体"/>
              </a:rPr>
              <a:t>样本数量高于</a:t>
            </a:r>
            <a:endParaRPr sz="1400">
              <a:latin typeface="宋体"/>
              <a:cs typeface="宋体"/>
            </a:endParaRPr>
          </a:p>
          <a:p>
            <a:pPr marL="12700">
              <a:lnSpc>
                <a:spcPct val="100000"/>
              </a:lnSpc>
            </a:pPr>
            <a:r>
              <a:rPr sz="1400" spc="-10" dirty="0">
                <a:latin typeface="Calibri"/>
                <a:cs typeface="Calibri"/>
              </a:rPr>
              <a:t>50</a:t>
            </a:r>
            <a:r>
              <a:rPr sz="1400" spc="-20" dirty="0">
                <a:latin typeface="宋体"/>
                <a:cs typeface="宋体"/>
              </a:rPr>
              <a:t>，可以分裂。</a:t>
            </a:r>
            <a:endParaRPr sz="1400">
              <a:latin typeface="宋体"/>
              <a:cs typeface="宋体"/>
            </a:endParaRPr>
          </a:p>
        </p:txBody>
      </p:sp>
      <p:sp>
        <p:nvSpPr>
          <p:cNvPr id="16" name="object 16"/>
          <p:cNvSpPr txBox="1"/>
          <p:nvPr/>
        </p:nvSpPr>
        <p:spPr>
          <a:xfrm>
            <a:off x="6256273" y="5597753"/>
            <a:ext cx="1095375" cy="666750"/>
          </a:xfrm>
          <a:prstGeom prst="rect">
            <a:avLst/>
          </a:prstGeom>
        </p:spPr>
        <p:txBody>
          <a:bodyPr vert="horz" wrap="square" lIns="0" tIns="13335" rIns="0" bIns="0" rtlCol="0">
            <a:spAutoFit/>
          </a:bodyPr>
          <a:lstStyle/>
          <a:p>
            <a:pPr marL="12700" marR="5080" algn="just">
              <a:lnSpc>
                <a:spcPct val="100000"/>
              </a:lnSpc>
              <a:spcBef>
                <a:spcPts val="105"/>
              </a:spcBef>
            </a:pPr>
            <a:r>
              <a:rPr sz="1400" spc="-20" dirty="0">
                <a:latin typeface="宋体"/>
                <a:cs typeface="宋体"/>
              </a:rPr>
              <a:t>节点数样本至</a:t>
            </a:r>
            <a:r>
              <a:rPr sz="1400" spc="-10" dirty="0">
                <a:latin typeface="宋体"/>
                <a:cs typeface="宋体"/>
              </a:rPr>
              <a:t>少</a:t>
            </a:r>
            <a:r>
              <a:rPr sz="1400" spc="-10" dirty="0">
                <a:latin typeface="Calibri"/>
                <a:cs typeface="Calibri"/>
              </a:rPr>
              <a:t>30</a:t>
            </a:r>
            <a:r>
              <a:rPr sz="1400" spc="-20" dirty="0">
                <a:latin typeface="宋体"/>
                <a:cs typeface="宋体"/>
              </a:rPr>
              <a:t>，否则不允许分裂</a:t>
            </a:r>
            <a:endParaRPr sz="1400">
              <a:latin typeface="宋体"/>
              <a:cs typeface="宋体"/>
            </a:endParaRPr>
          </a:p>
        </p:txBody>
      </p:sp>
      <p:sp>
        <p:nvSpPr>
          <p:cNvPr id="17" name="object 1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模型优化</a:t>
            </a:r>
            <a:endParaRPr spc="-20" dirty="0"/>
          </a:p>
        </p:txBody>
      </p:sp>
      <p:sp>
        <p:nvSpPr>
          <p:cNvPr id="18" name="object 18"/>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09</a:t>
            </a:r>
            <a:endParaRPr sz="3200">
              <a:latin typeface="Arial MT"/>
              <a:cs typeface="Arial MT"/>
            </a:endParaRPr>
          </a:p>
        </p:txBody>
      </p:sp>
      <p:sp>
        <p:nvSpPr>
          <p:cNvPr id="19" name="object 19"/>
          <p:cNvSpPr txBox="1"/>
          <p:nvPr/>
        </p:nvSpPr>
        <p:spPr>
          <a:xfrm>
            <a:off x="6423025" y="1017892"/>
            <a:ext cx="2056764" cy="268605"/>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06FC0"/>
                </a:solidFill>
                <a:latin typeface="宋体"/>
                <a:cs typeface="宋体"/>
              </a:rPr>
              <a:t>下图决策树参数配置：</a:t>
            </a:r>
            <a:endParaRPr sz="1600">
              <a:latin typeface="宋体"/>
              <a:cs typeface="宋体"/>
            </a:endParaRPr>
          </a:p>
        </p:txBody>
      </p:sp>
      <p:sp>
        <p:nvSpPr>
          <p:cNvPr id="20" name="object 20"/>
          <p:cNvSpPr txBox="1"/>
          <p:nvPr/>
        </p:nvSpPr>
        <p:spPr>
          <a:xfrm>
            <a:off x="6423025" y="1260969"/>
            <a:ext cx="3103880" cy="1122680"/>
          </a:xfrm>
          <a:prstGeom prst="rect">
            <a:avLst/>
          </a:prstGeom>
        </p:spPr>
        <p:txBody>
          <a:bodyPr vert="horz" wrap="square" lIns="0" tIns="12700" rIns="0" bIns="0" rtlCol="0">
            <a:spAutoFit/>
          </a:bodyPr>
          <a:lstStyle/>
          <a:p>
            <a:pPr marL="12700" marR="5080">
              <a:lnSpc>
                <a:spcPct val="150000"/>
              </a:lnSpc>
              <a:spcBef>
                <a:spcPts val="100"/>
              </a:spcBef>
            </a:pPr>
            <a:r>
              <a:rPr sz="1600" dirty="0">
                <a:solidFill>
                  <a:srgbClr val="006FC0"/>
                </a:solidFill>
                <a:latin typeface="Calibri"/>
                <a:cs typeface="Calibri"/>
              </a:rPr>
              <a:t>max_depth=2,</a:t>
            </a:r>
            <a:r>
              <a:rPr sz="1600" spc="-75" dirty="0">
                <a:solidFill>
                  <a:srgbClr val="006FC0"/>
                </a:solidFill>
                <a:latin typeface="Calibri"/>
                <a:cs typeface="Calibri"/>
              </a:rPr>
              <a:t> </a:t>
            </a:r>
            <a:r>
              <a:rPr sz="1600" spc="-10" dirty="0">
                <a:solidFill>
                  <a:srgbClr val="006FC0"/>
                </a:solidFill>
                <a:latin typeface="Calibri"/>
                <a:cs typeface="Calibri"/>
              </a:rPr>
              <a:t>min_samples_split=50 </a:t>
            </a:r>
            <a:r>
              <a:rPr sz="1600" spc="-20" dirty="0">
                <a:solidFill>
                  <a:srgbClr val="006FC0"/>
                </a:solidFill>
                <a:latin typeface="Calibri"/>
                <a:cs typeface="Calibri"/>
              </a:rPr>
              <a:t>max_features=None(</a:t>
            </a:r>
            <a:r>
              <a:rPr sz="1600" spc="-20" dirty="0">
                <a:solidFill>
                  <a:srgbClr val="006FC0"/>
                </a:solidFill>
                <a:latin typeface="宋体"/>
                <a:cs typeface="宋体"/>
              </a:rPr>
              <a:t>所有</a:t>
            </a:r>
            <a:r>
              <a:rPr sz="1600" spc="-50" dirty="0">
                <a:solidFill>
                  <a:srgbClr val="006FC0"/>
                </a:solidFill>
                <a:latin typeface="宋体"/>
                <a:cs typeface="宋体"/>
              </a:rPr>
              <a:t>） </a:t>
            </a:r>
            <a:r>
              <a:rPr sz="1600" spc="-10" dirty="0">
                <a:solidFill>
                  <a:srgbClr val="006FC0"/>
                </a:solidFill>
                <a:latin typeface="Calibri"/>
                <a:cs typeface="Calibri"/>
              </a:rPr>
              <a:t>min_samples_leaf=30</a:t>
            </a:r>
            <a:endParaRPr sz="16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587214" y="670559"/>
            <a:ext cx="5455945" cy="4620044"/>
          </a:xfrm>
          <a:prstGeom prst="rect">
            <a:avLst/>
          </a:prstGeom>
        </p:spPr>
      </p:pic>
      <p:sp>
        <p:nvSpPr>
          <p:cNvPr id="3" name="object 3"/>
          <p:cNvSpPr txBox="1"/>
          <p:nvPr/>
        </p:nvSpPr>
        <p:spPr>
          <a:xfrm>
            <a:off x="6702564" y="2066442"/>
            <a:ext cx="412750" cy="331470"/>
          </a:xfrm>
          <a:prstGeom prst="rect">
            <a:avLst/>
          </a:prstGeom>
        </p:spPr>
        <p:txBody>
          <a:bodyPr vert="horz" wrap="square" lIns="0" tIns="13335" rIns="0" bIns="0" rtlCol="0">
            <a:spAutoFit/>
          </a:bodyPr>
          <a:lstStyle/>
          <a:p>
            <a:pPr marL="12700">
              <a:lnSpc>
                <a:spcPct val="100000"/>
              </a:lnSpc>
              <a:spcBef>
                <a:spcPts val="105"/>
              </a:spcBef>
            </a:pPr>
            <a:r>
              <a:rPr sz="2000" b="1" spc="-25" dirty="0">
                <a:latin typeface="Calibri"/>
                <a:cs typeface="Calibri"/>
              </a:rPr>
              <a:t>100</a:t>
            </a:r>
            <a:endParaRPr sz="2000">
              <a:latin typeface="Calibri"/>
              <a:cs typeface="Calibri"/>
            </a:endParaRPr>
          </a:p>
        </p:txBody>
      </p:sp>
      <p:sp>
        <p:nvSpPr>
          <p:cNvPr id="4" name="object 4"/>
          <p:cNvSpPr txBox="1"/>
          <p:nvPr/>
        </p:nvSpPr>
        <p:spPr>
          <a:xfrm>
            <a:off x="5587987" y="3718991"/>
            <a:ext cx="283845" cy="331470"/>
          </a:xfrm>
          <a:prstGeom prst="rect">
            <a:avLst/>
          </a:prstGeom>
        </p:spPr>
        <p:txBody>
          <a:bodyPr vert="horz" wrap="square" lIns="0" tIns="13335" rIns="0" bIns="0" rtlCol="0">
            <a:spAutoFit/>
          </a:bodyPr>
          <a:lstStyle/>
          <a:p>
            <a:pPr marL="12700">
              <a:lnSpc>
                <a:spcPct val="100000"/>
              </a:lnSpc>
              <a:spcBef>
                <a:spcPts val="105"/>
              </a:spcBef>
            </a:pPr>
            <a:r>
              <a:rPr sz="2000" b="1" spc="-25" dirty="0">
                <a:latin typeface="Calibri"/>
                <a:cs typeface="Calibri"/>
              </a:rPr>
              <a:t>70</a:t>
            </a:r>
            <a:endParaRPr sz="2000">
              <a:latin typeface="Calibri"/>
              <a:cs typeface="Calibri"/>
            </a:endParaRPr>
          </a:p>
        </p:txBody>
      </p:sp>
      <p:sp>
        <p:nvSpPr>
          <p:cNvPr id="5" name="object 5"/>
          <p:cNvSpPr txBox="1"/>
          <p:nvPr/>
        </p:nvSpPr>
        <p:spPr>
          <a:xfrm>
            <a:off x="4819141" y="5430329"/>
            <a:ext cx="283845" cy="331470"/>
          </a:xfrm>
          <a:prstGeom prst="rect">
            <a:avLst/>
          </a:prstGeom>
        </p:spPr>
        <p:txBody>
          <a:bodyPr vert="horz" wrap="square" lIns="0" tIns="13335" rIns="0" bIns="0" rtlCol="0">
            <a:spAutoFit/>
          </a:bodyPr>
          <a:lstStyle/>
          <a:p>
            <a:pPr marL="12700">
              <a:lnSpc>
                <a:spcPct val="100000"/>
              </a:lnSpc>
              <a:spcBef>
                <a:spcPts val="105"/>
              </a:spcBef>
            </a:pPr>
            <a:r>
              <a:rPr sz="2000" b="1" spc="-25" dirty="0">
                <a:latin typeface="Calibri"/>
                <a:cs typeface="Calibri"/>
              </a:rPr>
              <a:t>30</a:t>
            </a:r>
            <a:endParaRPr sz="2000">
              <a:latin typeface="Calibri"/>
              <a:cs typeface="Calibri"/>
            </a:endParaRPr>
          </a:p>
        </p:txBody>
      </p:sp>
      <p:sp>
        <p:nvSpPr>
          <p:cNvPr id="6" name="object 6"/>
          <p:cNvSpPr txBox="1"/>
          <p:nvPr/>
        </p:nvSpPr>
        <p:spPr>
          <a:xfrm>
            <a:off x="6702564" y="5336882"/>
            <a:ext cx="283845" cy="331470"/>
          </a:xfrm>
          <a:prstGeom prst="rect">
            <a:avLst/>
          </a:prstGeom>
        </p:spPr>
        <p:txBody>
          <a:bodyPr vert="horz" wrap="square" lIns="0" tIns="13335" rIns="0" bIns="0" rtlCol="0">
            <a:spAutoFit/>
          </a:bodyPr>
          <a:lstStyle/>
          <a:p>
            <a:pPr marL="12700">
              <a:lnSpc>
                <a:spcPct val="100000"/>
              </a:lnSpc>
              <a:spcBef>
                <a:spcPts val="105"/>
              </a:spcBef>
            </a:pPr>
            <a:r>
              <a:rPr sz="2000" b="1" spc="-25" dirty="0">
                <a:latin typeface="Calibri"/>
                <a:cs typeface="Calibri"/>
              </a:rPr>
              <a:t>40</a:t>
            </a:r>
            <a:endParaRPr sz="2000">
              <a:latin typeface="Calibri"/>
              <a:cs typeface="Calibri"/>
            </a:endParaRPr>
          </a:p>
        </p:txBody>
      </p:sp>
      <p:sp>
        <p:nvSpPr>
          <p:cNvPr id="7" name="object 7"/>
          <p:cNvSpPr txBox="1"/>
          <p:nvPr/>
        </p:nvSpPr>
        <p:spPr>
          <a:xfrm>
            <a:off x="7861871" y="3853827"/>
            <a:ext cx="283845" cy="331470"/>
          </a:xfrm>
          <a:prstGeom prst="rect">
            <a:avLst/>
          </a:prstGeom>
        </p:spPr>
        <p:txBody>
          <a:bodyPr vert="horz" wrap="square" lIns="0" tIns="13335" rIns="0" bIns="0" rtlCol="0">
            <a:spAutoFit/>
          </a:bodyPr>
          <a:lstStyle/>
          <a:p>
            <a:pPr marL="12700">
              <a:lnSpc>
                <a:spcPct val="100000"/>
              </a:lnSpc>
              <a:spcBef>
                <a:spcPts val="105"/>
              </a:spcBef>
            </a:pPr>
            <a:r>
              <a:rPr sz="2000" b="1" spc="-25" dirty="0">
                <a:latin typeface="Calibri"/>
                <a:cs typeface="Calibri"/>
              </a:rPr>
              <a:t>30</a:t>
            </a:r>
            <a:endParaRPr sz="2000">
              <a:latin typeface="Calibri"/>
              <a:cs typeface="Calibri"/>
            </a:endParaRPr>
          </a:p>
        </p:txBody>
      </p:sp>
      <p:sp>
        <p:nvSpPr>
          <p:cNvPr id="8" name="object 8"/>
          <p:cNvSpPr txBox="1"/>
          <p:nvPr/>
        </p:nvSpPr>
        <p:spPr>
          <a:xfrm>
            <a:off x="5759348" y="2230513"/>
            <a:ext cx="434975"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4F81BC"/>
                </a:solidFill>
                <a:latin typeface="Calibri"/>
                <a:cs typeface="Calibri"/>
              </a:rPr>
              <a:t>A&lt;1</a:t>
            </a:r>
            <a:endParaRPr sz="2000">
              <a:latin typeface="Calibri"/>
              <a:cs typeface="Calibri"/>
            </a:endParaRPr>
          </a:p>
        </p:txBody>
      </p:sp>
      <p:sp>
        <p:nvSpPr>
          <p:cNvPr id="9" name="object 9"/>
          <p:cNvSpPr txBox="1"/>
          <p:nvPr/>
        </p:nvSpPr>
        <p:spPr>
          <a:xfrm>
            <a:off x="7619771" y="2127313"/>
            <a:ext cx="400685" cy="240029"/>
          </a:xfrm>
          <a:prstGeom prst="rect">
            <a:avLst/>
          </a:prstGeom>
        </p:spPr>
        <p:txBody>
          <a:bodyPr vert="horz" wrap="square" lIns="0" tIns="13335" rIns="0" bIns="0" rtlCol="0">
            <a:spAutoFit/>
          </a:bodyPr>
          <a:lstStyle/>
          <a:p>
            <a:pPr marL="12700">
              <a:lnSpc>
                <a:spcPct val="100000"/>
              </a:lnSpc>
              <a:spcBef>
                <a:spcPts val="105"/>
              </a:spcBef>
            </a:pPr>
            <a:r>
              <a:rPr sz="1400" b="1" spc="-20" dirty="0">
                <a:solidFill>
                  <a:srgbClr val="4F81BC"/>
                </a:solidFill>
                <a:latin typeface="Calibri"/>
                <a:cs typeface="Calibri"/>
              </a:rPr>
              <a:t>A&gt;=1</a:t>
            </a:r>
            <a:endParaRPr sz="1400">
              <a:latin typeface="Calibri"/>
              <a:cs typeface="Calibri"/>
            </a:endParaRPr>
          </a:p>
        </p:txBody>
      </p:sp>
      <p:sp>
        <p:nvSpPr>
          <p:cNvPr id="10" name="object 10"/>
          <p:cNvSpPr txBox="1"/>
          <p:nvPr/>
        </p:nvSpPr>
        <p:spPr>
          <a:xfrm>
            <a:off x="4680115" y="3871938"/>
            <a:ext cx="423545"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4F81BC"/>
                </a:solidFill>
                <a:latin typeface="Calibri"/>
                <a:cs typeface="Calibri"/>
              </a:rPr>
              <a:t>B&lt;5</a:t>
            </a:r>
            <a:endParaRPr sz="2000">
              <a:latin typeface="Calibri"/>
              <a:cs typeface="Calibri"/>
            </a:endParaRPr>
          </a:p>
        </p:txBody>
      </p:sp>
      <p:sp>
        <p:nvSpPr>
          <p:cNvPr id="11" name="object 11"/>
          <p:cNvSpPr txBox="1"/>
          <p:nvPr/>
        </p:nvSpPr>
        <p:spPr>
          <a:xfrm>
            <a:off x="6521119" y="3984688"/>
            <a:ext cx="549910" cy="331470"/>
          </a:xfrm>
          <a:prstGeom prst="rect">
            <a:avLst/>
          </a:prstGeom>
        </p:spPr>
        <p:txBody>
          <a:bodyPr vert="horz" wrap="square" lIns="0" tIns="13335" rIns="0" bIns="0" rtlCol="0">
            <a:spAutoFit/>
          </a:bodyPr>
          <a:lstStyle/>
          <a:p>
            <a:pPr marL="12700">
              <a:lnSpc>
                <a:spcPct val="100000"/>
              </a:lnSpc>
              <a:spcBef>
                <a:spcPts val="105"/>
              </a:spcBef>
            </a:pPr>
            <a:r>
              <a:rPr sz="2000" b="1" spc="-20" dirty="0">
                <a:solidFill>
                  <a:srgbClr val="4F81BC"/>
                </a:solidFill>
                <a:latin typeface="Calibri"/>
                <a:cs typeface="Calibri"/>
              </a:rPr>
              <a:t>B&gt;=5</a:t>
            </a:r>
            <a:endParaRPr sz="2000">
              <a:latin typeface="Calibri"/>
              <a:cs typeface="Calibri"/>
            </a:endParaRPr>
          </a:p>
        </p:txBody>
      </p:sp>
      <p:sp>
        <p:nvSpPr>
          <p:cNvPr id="12" name="object 12"/>
          <p:cNvSpPr/>
          <p:nvPr/>
        </p:nvSpPr>
        <p:spPr>
          <a:xfrm>
            <a:off x="7850378" y="663841"/>
            <a:ext cx="2199005" cy="1549400"/>
          </a:xfrm>
          <a:custGeom>
            <a:avLst/>
            <a:gdLst/>
            <a:ahLst/>
            <a:cxnLst/>
            <a:rect l="l" t="t" r="r" b="b"/>
            <a:pathLst>
              <a:path w="2199004" h="1549400">
                <a:moveTo>
                  <a:pt x="2096909" y="12699"/>
                </a:moveTo>
                <a:lnTo>
                  <a:pt x="101726" y="12699"/>
                </a:lnTo>
                <a:lnTo>
                  <a:pt x="109283" y="0"/>
                </a:lnTo>
                <a:lnTo>
                  <a:pt x="2089340" y="0"/>
                </a:lnTo>
                <a:lnTo>
                  <a:pt x="2096909" y="12699"/>
                </a:lnTo>
                <a:close/>
              </a:path>
              <a:path w="2199004" h="1549400">
                <a:moveTo>
                  <a:pt x="99720" y="25399"/>
                </a:moveTo>
                <a:lnTo>
                  <a:pt x="73431" y="25399"/>
                </a:lnTo>
                <a:lnTo>
                  <a:pt x="80187" y="12699"/>
                </a:lnTo>
                <a:lnTo>
                  <a:pt x="106806" y="12699"/>
                </a:lnTo>
                <a:lnTo>
                  <a:pt x="99720" y="25399"/>
                </a:lnTo>
                <a:close/>
              </a:path>
              <a:path w="2199004" h="1549400">
                <a:moveTo>
                  <a:pt x="2125205" y="25399"/>
                </a:moveTo>
                <a:lnTo>
                  <a:pt x="2098916" y="25399"/>
                </a:lnTo>
                <a:lnTo>
                  <a:pt x="2091817" y="12699"/>
                </a:lnTo>
                <a:lnTo>
                  <a:pt x="2118448" y="12699"/>
                </a:lnTo>
                <a:lnTo>
                  <a:pt x="2125205" y="25399"/>
                </a:lnTo>
                <a:close/>
              </a:path>
              <a:path w="2199004" h="1549400">
                <a:moveTo>
                  <a:pt x="80416" y="38099"/>
                </a:moveTo>
                <a:lnTo>
                  <a:pt x="54559" y="38099"/>
                </a:lnTo>
                <a:lnTo>
                  <a:pt x="60604" y="25399"/>
                </a:lnTo>
                <a:lnTo>
                  <a:pt x="86906" y="25399"/>
                </a:lnTo>
                <a:lnTo>
                  <a:pt x="80416" y="38099"/>
                </a:lnTo>
                <a:close/>
              </a:path>
              <a:path w="2199004" h="1549400">
                <a:moveTo>
                  <a:pt x="2144064" y="38099"/>
                </a:moveTo>
                <a:lnTo>
                  <a:pt x="2118220" y="38099"/>
                </a:lnTo>
                <a:lnTo>
                  <a:pt x="2111717" y="25399"/>
                </a:lnTo>
                <a:lnTo>
                  <a:pt x="2138019" y="25399"/>
                </a:lnTo>
                <a:lnTo>
                  <a:pt x="2144064" y="38099"/>
                </a:lnTo>
                <a:close/>
              </a:path>
              <a:path w="2199004" h="1549400">
                <a:moveTo>
                  <a:pt x="62992" y="50799"/>
                </a:moveTo>
                <a:lnTo>
                  <a:pt x="43268" y="50799"/>
                </a:lnTo>
                <a:lnTo>
                  <a:pt x="48780" y="38099"/>
                </a:lnTo>
                <a:lnTo>
                  <a:pt x="68808" y="38099"/>
                </a:lnTo>
                <a:lnTo>
                  <a:pt x="62992" y="50799"/>
                </a:lnTo>
                <a:close/>
              </a:path>
              <a:path w="2199004" h="1549400">
                <a:moveTo>
                  <a:pt x="2155367" y="50799"/>
                </a:moveTo>
                <a:lnTo>
                  <a:pt x="2135631" y="50799"/>
                </a:lnTo>
                <a:lnTo>
                  <a:pt x="2129815" y="38099"/>
                </a:lnTo>
                <a:lnTo>
                  <a:pt x="2149843" y="38099"/>
                </a:lnTo>
                <a:lnTo>
                  <a:pt x="2155367" y="50799"/>
                </a:lnTo>
                <a:close/>
              </a:path>
              <a:path w="2199004" h="1549400">
                <a:moveTo>
                  <a:pt x="47726" y="63499"/>
                </a:moveTo>
                <a:lnTo>
                  <a:pt x="33096" y="63499"/>
                </a:lnTo>
                <a:lnTo>
                  <a:pt x="38036" y="50799"/>
                </a:lnTo>
                <a:lnTo>
                  <a:pt x="52768" y="50799"/>
                </a:lnTo>
                <a:lnTo>
                  <a:pt x="47726" y="63499"/>
                </a:lnTo>
                <a:close/>
              </a:path>
              <a:path w="2199004" h="1549400">
                <a:moveTo>
                  <a:pt x="2165540" y="63499"/>
                </a:moveTo>
                <a:lnTo>
                  <a:pt x="2150897" y="63499"/>
                </a:lnTo>
                <a:lnTo>
                  <a:pt x="2145855" y="50799"/>
                </a:lnTo>
                <a:lnTo>
                  <a:pt x="2160600" y="50799"/>
                </a:lnTo>
                <a:lnTo>
                  <a:pt x="2165540" y="63499"/>
                </a:lnTo>
                <a:close/>
              </a:path>
              <a:path w="2199004" h="1549400">
                <a:moveTo>
                  <a:pt x="38887" y="76199"/>
                </a:moveTo>
                <a:lnTo>
                  <a:pt x="24117" y="76199"/>
                </a:lnTo>
                <a:lnTo>
                  <a:pt x="28448" y="63499"/>
                </a:lnTo>
                <a:lnTo>
                  <a:pt x="43357" y="63499"/>
                </a:lnTo>
                <a:lnTo>
                  <a:pt x="38887" y="76199"/>
                </a:lnTo>
                <a:close/>
              </a:path>
              <a:path w="2199004" h="1549400">
                <a:moveTo>
                  <a:pt x="2174519" y="76199"/>
                </a:moveTo>
                <a:lnTo>
                  <a:pt x="2159749" y="76199"/>
                </a:lnTo>
                <a:lnTo>
                  <a:pt x="2155278" y="63499"/>
                </a:lnTo>
                <a:lnTo>
                  <a:pt x="2170188" y="63499"/>
                </a:lnTo>
                <a:lnTo>
                  <a:pt x="2174519" y="76199"/>
                </a:lnTo>
                <a:close/>
              </a:path>
              <a:path w="2199004" h="1549400">
                <a:moveTo>
                  <a:pt x="24726" y="101599"/>
                </a:moveTo>
                <a:lnTo>
                  <a:pt x="13093" y="101599"/>
                </a:lnTo>
                <a:lnTo>
                  <a:pt x="16421" y="88899"/>
                </a:lnTo>
                <a:lnTo>
                  <a:pt x="20104" y="76199"/>
                </a:lnTo>
                <a:lnTo>
                  <a:pt x="35051" y="76199"/>
                </a:lnTo>
                <a:lnTo>
                  <a:pt x="31191" y="88899"/>
                </a:lnTo>
                <a:lnTo>
                  <a:pt x="27940" y="88899"/>
                </a:lnTo>
                <a:lnTo>
                  <a:pt x="24726" y="101599"/>
                </a:lnTo>
                <a:close/>
              </a:path>
              <a:path w="2199004" h="1549400">
                <a:moveTo>
                  <a:pt x="2185543" y="101599"/>
                </a:moveTo>
                <a:lnTo>
                  <a:pt x="2173897" y="101599"/>
                </a:lnTo>
                <a:lnTo>
                  <a:pt x="2170696" y="88899"/>
                </a:lnTo>
                <a:lnTo>
                  <a:pt x="2167432" y="88899"/>
                </a:lnTo>
                <a:lnTo>
                  <a:pt x="2163584" y="76199"/>
                </a:lnTo>
                <a:lnTo>
                  <a:pt x="2178519" y="76199"/>
                </a:lnTo>
                <a:lnTo>
                  <a:pt x="2182202" y="88899"/>
                </a:lnTo>
                <a:lnTo>
                  <a:pt x="2185543" y="101599"/>
                </a:lnTo>
                <a:close/>
              </a:path>
              <a:path w="2199004" h="1549400">
                <a:moveTo>
                  <a:pt x="19570" y="114299"/>
                </a:moveTo>
                <a:lnTo>
                  <a:pt x="7493" y="114299"/>
                </a:lnTo>
                <a:lnTo>
                  <a:pt x="10109" y="101599"/>
                </a:lnTo>
                <a:lnTo>
                  <a:pt x="22085" y="101599"/>
                </a:lnTo>
                <a:lnTo>
                  <a:pt x="19570" y="114299"/>
                </a:lnTo>
                <a:close/>
              </a:path>
              <a:path w="2199004" h="1549400">
                <a:moveTo>
                  <a:pt x="2191143" y="114299"/>
                </a:moveTo>
                <a:lnTo>
                  <a:pt x="2179066" y="114299"/>
                </a:lnTo>
                <a:lnTo>
                  <a:pt x="2176538" y="101599"/>
                </a:lnTo>
                <a:lnTo>
                  <a:pt x="2188527" y="101599"/>
                </a:lnTo>
                <a:lnTo>
                  <a:pt x="2191143" y="114299"/>
                </a:lnTo>
                <a:close/>
              </a:path>
              <a:path w="2199004" h="1549400">
                <a:moveTo>
                  <a:pt x="14452" y="139699"/>
                </a:moveTo>
                <a:lnTo>
                  <a:pt x="1917" y="139699"/>
                </a:lnTo>
                <a:lnTo>
                  <a:pt x="3378" y="126999"/>
                </a:lnTo>
                <a:lnTo>
                  <a:pt x="5245" y="114299"/>
                </a:lnTo>
                <a:lnTo>
                  <a:pt x="19659" y="114299"/>
                </a:lnTo>
                <a:lnTo>
                  <a:pt x="17500" y="126999"/>
                </a:lnTo>
                <a:lnTo>
                  <a:pt x="15849" y="126999"/>
                </a:lnTo>
                <a:lnTo>
                  <a:pt x="14452" y="139699"/>
                </a:lnTo>
                <a:close/>
              </a:path>
              <a:path w="2199004" h="1549400">
                <a:moveTo>
                  <a:pt x="2196706" y="139699"/>
                </a:moveTo>
                <a:lnTo>
                  <a:pt x="2184184" y="139699"/>
                </a:lnTo>
                <a:lnTo>
                  <a:pt x="2182774" y="126999"/>
                </a:lnTo>
                <a:lnTo>
                  <a:pt x="2181123" y="126999"/>
                </a:lnTo>
                <a:lnTo>
                  <a:pt x="2178964" y="114299"/>
                </a:lnTo>
                <a:lnTo>
                  <a:pt x="2193391" y="114299"/>
                </a:lnTo>
                <a:lnTo>
                  <a:pt x="2195245" y="126999"/>
                </a:lnTo>
                <a:lnTo>
                  <a:pt x="2196706" y="139699"/>
                </a:lnTo>
                <a:close/>
              </a:path>
              <a:path w="2199004" h="1549400">
                <a:moveTo>
                  <a:pt x="12903" y="812799"/>
                </a:moveTo>
                <a:lnTo>
                  <a:pt x="215" y="812799"/>
                </a:lnTo>
                <a:lnTo>
                  <a:pt x="0" y="800099"/>
                </a:lnTo>
                <a:lnTo>
                  <a:pt x="0" y="165099"/>
                </a:lnTo>
                <a:lnTo>
                  <a:pt x="215" y="152399"/>
                </a:lnTo>
                <a:lnTo>
                  <a:pt x="863" y="139699"/>
                </a:lnTo>
                <a:lnTo>
                  <a:pt x="13512" y="139699"/>
                </a:lnTo>
                <a:lnTo>
                  <a:pt x="12890" y="152399"/>
                </a:lnTo>
                <a:lnTo>
                  <a:pt x="12700" y="165099"/>
                </a:lnTo>
                <a:lnTo>
                  <a:pt x="12700" y="800099"/>
                </a:lnTo>
                <a:lnTo>
                  <a:pt x="12903" y="812799"/>
                </a:lnTo>
                <a:close/>
              </a:path>
              <a:path w="2199004" h="1549400">
                <a:moveTo>
                  <a:pt x="2198420" y="812799"/>
                </a:moveTo>
                <a:lnTo>
                  <a:pt x="2185720" y="812799"/>
                </a:lnTo>
                <a:lnTo>
                  <a:pt x="2185936" y="800099"/>
                </a:lnTo>
                <a:lnTo>
                  <a:pt x="2185924" y="165099"/>
                </a:lnTo>
                <a:lnTo>
                  <a:pt x="2185720" y="152399"/>
                </a:lnTo>
                <a:lnTo>
                  <a:pt x="2185123" y="139699"/>
                </a:lnTo>
                <a:lnTo>
                  <a:pt x="2197773" y="139699"/>
                </a:lnTo>
                <a:lnTo>
                  <a:pt x="2198420" y="152399"/>
                </a:lnTo>
                <a:lnTo>
                  <a:pt x="2198624" y="165099"/>
                </a:lnTo>
                <a:lnTo>
                  <a:pt x="2198624" y="800099"/>
                </a:lnTo>
                <a:lnTo>
                  <a:pt x="2198420" y="812799"/>
                </a:lnTo>
                <a:close/>
              </a:path>
              <a:path w="2199004" h="1549400">
                <a:moveTo>
                  <a:pt x="15849" y="838199"/>
                </a:moveTo>
                <a:lnTo>
                  <a:pt x="3378" y="838199"/>
                </a:lnTo>
                <a:lnTo>
                  <a:pt x="1917" y="825499"/>
                </a:lnTo>
                <a:lnTo>
                  <a:pt x="863" y="812799"/>
                </a:lnTo>
                <a:lnTo>
                  <a:pt x="13474" y="812799"/>
                </a:lnTo>
                <a:lnTo>
                  <a:pt x="14490" y="825499"/>
                </a:lnTo>
                <a:lnTo>
                  <a:pt x="15849" y="838199"/>
                </a:lnTo>
                <a:close/>
              </a:path>
              <a:path w="2199004" h="1549400">
                <a:moveTo>
                  <a:pt x="2195245" y="838199"/>
                </a:moveTo>
                <a:lnTo>
                  <a:pt x="2182774" y="838199"/>
                </a:lnTo>
                <a:lnTo>
                  <a:pt x="2184184" y="825499"/>
                </a:lnTo>
                <a:lnTo>
                  <a:pt x="2185149" y="812799"/>
                </a:lnTo>
                <a:lnTo>
                  <a:pt x="2197773" y="812799"/>
                </a:lnTo>
                <a:lnTo>
                  <a:pt x="2196706" y="825499"/>
                </a:lnTo>
                <a:lnTo>
                  <a:pt x="2195245" y="838199"/>
                </a:lnTo>
                <a:close/>
              </a:path>
              <a:path w="2199004" h="1549400">
                <a:moveTo>
                  <a:pt x="24841" y="863599"/>
                </a:moveTo>
                <a:lnTo>
                  <a:pt x="10109" y="863599"/>
                </a:lnTo>
                <a:lnTo>
                  <a:pt x="7493" y="850899"/>
                </a:lnTo>
                <a:lnTo>
                  <a:pt x="5245" y="838199"/>
                </a:lnTo>
                <a:lnTo>
                  <a:pt x="17500" y="838199"/>
                </a:lnTo>
                <a:lnTo>
                  <a:pt x="19659" y="850899"/>
                </a:lnTo>
                <a:lnTo>
                  <a:pt x="21983" y="850899"/>
                </a:lnTo>
                <a:lnTo>
                  <a:pt x="24841" y="863599"/>
                </a:lnTo>
                <a:close/>
              </a:path>
              <a:path w="2199004" h="1549400">
                <a:moveTo>
                  <a:pt x="2188527" y="863599"/>
                </a:moveTo>
                <a:lnTo>
                  <a:pt x="2173782" y="863599"/>
                </a:lnTo>
                <a:lnTo>
                  <a:pt x="2176653" y="850899"/>
                </a:lnTo>
                <a:lnTo>
                  <a:pt x="2178964" y="850899"/>
                </a:lnTo>
                <a:lnTo>
                  <a:pt x="2181123" y="838199"/>
                </a:lnTo>
                <a:lnTo>
                  <a:pt x="2193391" y="838199"/>
                </a:lnTo>
                <a:lnTo>
                  <a:pt x="2191143" y="850899"/>
                </a:lnTo>
                <a:lnTo>
                  <a:pt x="2188527" y="863599"/>
                </a:lnTo>
                <a:close/>
              </a:path>
              <a:path w="2199004" h="1549400">
                <a:moveTo>
                  <a:pt x="31343" y="876299"/>
                </a:moveTo>
                <a:lnTo>
                  <a:pt x="16421" y="876299"/>
                </a:lnTo>
                <a:lnTo>
                  <a:pt x="13093" y="863599"/>
                </a:lnTo>
                <a:lnTo>
                  <a:pt x="27800" y="863599"/>
                </a:lnTo>
                <a:lnTo>
                  <a:pt x="31343" y="876299"/>
                </a:lnTo>
                <a:close/>
              </a:path>
              <a:path w="2199004" h="1549400">
                <a:moveTo>
                  <a:pt x="2182202" y="876299"/>
                </a:moveTo>
                <a:lnTo>
                  <a:pt x="2167293" y="876299"/>
                </a:lnTo>
                <a:lnTo>
                  <a:pt x="2170823" y="863599"/>
                </a:lnTo>
                <a:lnTo>
                  <a:pt x="2185543" y="863599"/>
                </a:lnTo>
                <a:lnTo>
                  <a:pt x="2182202" y="876299"/>
                </a:lnTo>
                <a:close/>
              </a:path>
              <a:path w="2199004" h="1549400">
                <a:moveTo>
                  <a:pt x="39052" y="888999"/>
                </a:moveTo>
                <a:lnTo>
                  <a:pt x="24117" y="888999"/>
                </a:lnTo>
                <a:lnTo>
                  <a:pt x="20104" y="876299"/>
                </a:lnTo>
                <a:lnTo>
                  <a:pt x="34886" y="876299"/>
                </a:lnTo>
                <a:lnTo>
                  <a:pt x="39052" y="888999"/>
                </a:lnTo>
                <a:close/>
              </a:path>
              <a:path w="2199004" h="1549400">
                <a:moveTo>
                  <a:pt x="2174519" y="888999"/>
                </a:moveTo>
                <a:lnTo>
                  <a:pt x="2159571" y="888999"/>
                </a:lnTo>
                <a:lnTo>
                  <a:pt x="2163737" y="876299"/>
                </a:lnTo>
                <a:lnTo>
                  <a:pt x="2178519" y="876299"/>
                </a:lnTo>
                <a:lnTo>
                  <a:pt x="2174519" y="888999"/>
                </a:lnTo>
                <a:close/>
              </a:path>
              <a:path w="2199004" h="1549400">
                <a:moveTo>
                  <a:pt x="47929" y="901699"/>
                </a:moveTo>
                <a:lnTo>
                  <a:pt x="33096" y="901699"/>
                </a:lnTo>
                <a:lnTo>
                  <a:pt x="28448" y="888999"/>
                </a:lnTo>
                <a:lnTo>
                  <a:pt x="43167" y="888999"/>
                </a:lnTo>
                <a:lnTo>
                  <a:pt x="47929" y="901699"/>
                </a:lnTo>
                <a:close/>
              </a:path>
              <a:path w="2199004" h="1549400">
                <a:moveTo>
                  <a:pt x="2165540" y="901699"/>
                </a:moveTo>
                <a:lnTo>
                  <a:pt x="2150706" y="901699"/>
                </a:lnTo>
                <a:lnTo>
                  <a:pt x="2155456" y="888999"/>
                </a:lnTo>
                <a:lnTo>
                  <a:pt x="2170188" y="888999"/>
                </a:lnTo>
                <a:lnTo>
                  <a:pt x="2165540" y="901699"/>
                </a:lnTo>
                <a:close/>
              </a:path>
              <a:path w="2199004" h="1549400">
                <a:moveTo>
                  <a:pt x="57873" y="914399"/>
                </a:moveTo>
                <a:lnTo>
                  <a:pt x="43268" y="914399"/>
                </a:lnTo>
                <a:lnTo>
                  <a:pt x="38036" y="901699"/>
                </a:lnTo>
                <a:lnTo>
                  <a:pt x="52565" y="901699"/>
                </a:lnTo>
                <a:lnTo>
                  <a:pt x="57873" y="914399"/>
                </a:lnTo>
                <a:close/>
              </a:path>
              <a:path w="2199004" h="1549400">
                <a:moveTo>
                  <a:pt x="2155367" y="914399"/>
                </a:moveTo>
                <a:lnTo>
                  <a:pt x="2140762" y="914399"/>
                </a:lnTo>
                <a:lnTo>
                  <a:pt x="2146058" y="901699"/>
                </a:lnTo>
                <a:lnTo>
                  <a:pt x="2160600" y="901699"/>
                </a:lnTo>
                <a:lnTo>
                  <a:pt x="2155367" y="914399"/>
                </a:lnTo>
                <a:close/>
              </a:path>
              <a:path w="2199004" h="1549400">
                <a:moveTo>
                  <a:pt x="74625" y="927099"/>
                </a:moveTo>
                <a:lnTo>
                  <a:pt x="54559" y="927099"/>
                </a:lnTo>
                <a:lnTo>
                  <a:pt x="48780" y="914399"/>
                </a:lnTo>
                <a:lnTo>
                  <a:pt x="68567" y="914399"/>
                </a:lnTo>
                <a:lnTo>
                  <a:pt x="74625" y="927099"/>
                </a:lnTo>
                <a:close/>
              </a:path>
              <a:path w="2199004" h="1549400">
                <a:moveTo>
                  <a:pt x="2144064" y="927099"/>
                </a:moveTo>
                <a:lnTo>
                  <a:pt x="2123998" y="927099"/>
                </a:lnTo>
                <a:lnTo>
                  <a:pt x="2130056" y="914399"/>
                </a:lnTo>
                <a:lnTo>
                  <a:pt x="2149843" y="914399"/>
                </a:lnTo>
                <a:lnTo>
                  <a:pt x="2144064" y="927099"/>
                </a:lnTo>
                <a:close/>
              </a:path>
              <a:path w="2199004" h="1549400">
                <a:moveTo>
                  <a:pt x="93357" y="939799"/>
                </a:moveTo>
                <a:lnTo>
                  <a:pt x="66903" y="939799"/>
                </a:lnTo>
                <a:lnTo>
                  <a:pt x="60604" y="927099"/>
                </a:lnTo>
                <a:lnTo>
                  <a:pt x="86652" y="927099"/>
                </a:lnTo>
                <a:lnTo>
                  <a:pt x="93357" y="939799"/>
                </a:lnTo>
                <a:close/>
              </a:path>
              <a:path w="2199004" h="1549400">
                <a:moveTo>
                  <a:pt x="2131733" y="939799"/>
                </a:moveTo>
                <a:lnTo>
                  <a:pt x="2105266" y="939799"/>
                </a:lnTo>
                <a:lnTo>
                  <a:pt x="2111984" y="927099"/>
                </a:lnTo>
                <a:lnTo>
                  <a:pt x="2138019" y="927099"/>
                </a:lnTo>
                <a:lnTo>
                  <a:pt x="2131733" y="939799"/>
                </a:lnTo>
                <a:close/>
              </a:path>
              <a:path w="2199004" h="1549400">
                <a:moveTo>
                  <a:pt x="120954" y="952499"/>
                </a:moveTo>
                <a:lnTo>
                  <a:pt x="87160" y="952499"/>
                </a:lnTo>
                <a:lnTo>
                  <a:pt x="80187" y="939799"/>
                </a:lnTo>
                <a:lnTo>
                  <a:pt x="113512" y="939799"/>
                </a:lnTo>
                <a:lnTo>
                  <a:pt x="120954" y="952499"/>
                </a:lnTo>
                <a:close/>
              </a:path>
              <a:path w="2199004" h="1549400">
                <a:moveTo>
                  <a:pt x="2111463" y="952499"/>
                </a:moveTo>
                <a:lnTo>
                  <a:pt x="2077681" y="952499"/>
                </a:lnTo>
                <a:lnTo>
                  <a:pt x="2085124" y="939799"/>
                </a:lnTo>
                <a:lnTo>
                  <a:pt x="2118448" y="939799"/>
                </a:lnTo>
                <a:lnTo>
                  <a:pt x="2111463" y="952499"/>
                </a:lnTo>
                <a:close/>
              </a:path>
              <a:path w="2199004" h="1549400">
                <a:moveTo>
                  <a:pt x="184530" y="1549400"/>
                </a:moveTo>
                <a:lnTo>
                  <a:pt x="364604" y="965200"/>
                </a:lnTo>
                <a:lnTo>
                  <a:pt x="117030" y="965200"/>
                </a:lnTo>
                <a:lnTo>
                  <a:pt x="109283" y="952499"/>
                </a:lnTo>
                <a:lnTo>
                  <a:pt x="379272" y="952499"/>
                </a:lnTo>
                <a:lnTo>
                  <a:pt x="205872" y="1513545"/>
                </a:lnTo>
                <a:lnTo>
                  <a:pt x="192658" y="1524000"/>
                </a:lnTo>
                <a:lnTo>
                  <a:pt x="216554" y="1524000"/>
                </a:lnTo>
                <a:lnTo>
                  <a:pt x="184530" y="1549400"/>
                </a:lnTo>
                <a:close/>
              </a:path>
              <a:path w="2199004" h="1549400">
                <a:moveTo>
                  <a:pt x="216554" y="1524000"/>
                </a:moveTo>
                <a:lnTo>
                  <a:pt x="202641" y="1524000"/>
                </a:lnTo>
                <a:lnTo>
                  <a:pt x="205872" y="1513545"/>
                </a:lnTo>
                <a:lnTo>
                  <a:pt x="914958" y="952499"/>
                </a:lnTo>
                <a:lnTo>
                  <a:pt x="2089340" y="952499"/>
                </a:lnTo>
                <a:lnTo>
                  <a:pt x="2081606" y="965200"/>
                </a:lnTo>
                <a:lnTo>
                  <a:pt x="921067" y="965200"/>
                </a:lnTo>
                <a:lnTo>
                  <a:pt x="216554" y="1524000"/>
                </a:lnTo>
                <a:close/>
              </a:path>
              <a:path w="2199004" h="1549400">
                <a:moveTo>
                  <a:pt x="202641" y="1524000"/>
                </a:moveTo>
                <a:lnTo>
                  <a:pt x="192658" y="1524000"/>
                </a:lnTo>
                <a:lnTo>
                  <a:pt x="205872" y="1513545"/>
                </a:lnTo>
                <a:lnTo>
                  <a:pt x="202641" y="1524000"/>
                </a:lnTo>
                <a:close/>
              </a:path>
            </a:pathLst>
          </a:custGeom>
          <a:solidFill>
            <a:srgbClr val="385D89"/>
          </a:solidFill>
        </p:spPr>
        <p:txBody>
          <a:bodyPr wrap="square" lIns="0" tIns="0" rIns="0" bIns="0" rtlCol="0"/>
          <a:lstStyle/>
          <a:p/>
        </p:txBody>
      </p:sp>
      <p:sp>
        <p:nvSpPr>
          <p:cNvPr id="13" name="object 13"/>
          <p:cNvSpPr txBox="1"/>
          <p:nvPr/>
        </p:nvSpPr>
        <p:spPr>
          <a:xfrm>
            <a:off x="8043354" y="818718"/>
            <a:ext cx="1811655" cy="636270"/>
          </a:xfrm>
          <a:prstGeom prst="rect">
            <a:avLst/>
          </a:prstGeom>
        </p:spPr>
        <p:txBody>
          <a:bodyPr vert="horz" wrap="square" lIns="0" tIns="13335" rIns="0" bIns="0" rtlCol="0">
            <a:spAutoFit/>
          </a:bodyPr>
          <a:lstStyle/>
          <a:p>
            <a:pPr marL="63500" marR="5080" indent="-50800">
              <a:lnSpc>
                <a:spcPct val="100000"/>
              </a:lnSpc>
              <a:spcBef>
                <a:spcPts val="105"/>
              </a:spcBef>
            </a:pPr>
            <a:r>
              <a:rPr sz="2000" spc="-10" dirty="0">
                <a:latin typeface="宋体"/>
                <a:cs typeface="宋体"/>
              </a:rPr>
              <a:t>所有特征参与判</a:t>
            </a:r>
            <a:r>
              <a:rPr sz="2000" dirty="0">
                <a:latin typeface="宋体"/>
                <a:cs typeface="宋体"/>
              </a:rPr>
              <a:t>断，最终选定</a:t>
            </a:r>
            <a:r>
              <a:rPr sz="2000" b="1" spc="-50" dirty="0">
                <a:latin typeface="Calibri"/>
                <a:cs typeface="Calibri"/>
              </a:rPr>
              <a:t>A</a:t>
            </a:r>
            <a:endParaRPr sz="2000">
              <a:latin typeface="Calibri"/>
              <a:cs typeface="Calibri"/>
            </a:endParaRPr>
          </a:p>
        </p:txBody>
      </p:sp>
      <p:grpSp>
        <p:nvGrpSpPr>
          <p:cNvPr id="14" name="object 14"/>
          <p:cNvGrpSpPr/>
          <p:nvPr/>
        </p:nvGrpSpPr>
        <p:grpSpPr>
          <a:xfrm>
            <a:off x="3749090" y="1491627"/>
            <a:ext cx="5325110" cy="4445000"/>
            <a:chOff x="3749090" y="1491627"/>
            <a:chExt cx="5325110" cy="4445000"/>
          </a:xfrm>
        </p:grpSpPr>
        <p:sp>
          <p:nvSpPr>
            <p:cNvPr id="15" name="object 15"/>
            <p:cNvSpPr/>
            <p:nvPr/>
          </p:nvSpPr>
          <p:spPr>
            <a:xfrm>
              <a:off x="8568131" y="1491627"/>
              <a:ext cx="506095" cy="4445000"/>
            </a:xfrm>
            <a:custGeom>
              <a:avLst/>
              <a:gdLst/>
              <a:ahLst/>
              <a:cxnLst/>
              <a:rect l="l" t="t" r="r" b="b"/>
              <a:pathLst>
                <a:path w="506095" h="4445000">
                  <a:moveTo>
                    <a:pt x="197421" y="25399"/>
                  </a:moveTo>
                  <a:lnTo>
                    <a:pt x="0" y="25399"/>
                  </a:lnTo>
                  <a:lnTo>
                    <a:pt x="241" y="0"/>
                  </a:lnTo>
                  <a:lnTo>
                    <a:pt x="153924" y="0"/>
                  </a:lnTo>
                  <a:lnTo>
                    <a:pt x="165798" y="12699"/>
                  </a:lnTo>
                  <a:lnTo>
                    <a:pt x="193751" y="12699"/>
                  </a:lnTo>
                  <a:lnTo>
                    <a:pt x="197421" y="25399"/>
                  </a:lnTo>
                  <a:close/>
                </a:path>
                <a:path w="506095" h="4445000">
                  <a:moveTo>
                    <a:pt x="209334" y="38099"/>
                  </a:moveTo>
                  <a:lnTo>
                    <a:pt x="148513" y="38099"/>
                  </a:lnTo>
                  <a:lnTo>
                    <a:pt x="135877" y="25399"/>
                  </a:lnTo>
                  <a:lnTo>
                    <a:pt x="207086" y="25399"/>
                  </a:lnTo>
                  <a:lnTo>
                    <a:pt x="209334" y="38099"/>
                  </a:lnTo>
                  <a:close/>
                </a:path>
                <a:path w="506095" h="4445000">
                  <a:moveTo>
                    <a:pt x="181470" y="46464"/>
                  </a:moveTo>
                  <a:lnTo>
                    <a:pt x="179730" y="38099"/>
                  </a:lnTo>
                  <a:lnTo>
                    <a:pt x="181241" y="38099"/>
                  </a:lnTo>
                  <a:lnTo>
                    <a:pt x="181359" y="39429"/>
                  </a:lnTo>
                  <a:lnTo>
                    <a:pt x="181470" y="46464"/>
                  </a:lnTo>
                  <a:close/>
                </a:path>
                <a:path w="506095" h="4445000">
                  <a:moveTo>
                    <a:pt x="181470" y="39429"/>
                  </a:moveTo>
                  <a:lnTo>
                    <a:pt x="181241" y="38099"/>
                  </a:lnTo>
                  <a:lnTo>
                    <a:pt x="181381" y="38099"/>
                  </a:lnTo>
                  <a:lnTo>
                    <a:pt x="181470" y="39429"/>
                  </a:lnTo>
                  <a:close/>
                </a:path>
                <a:path w="506095" h="4445000">
                  <a:moveTo>
                    <a:pt x="182021" y="42635"/>
                  </a:moveTo>
                  <a:lnTo>
                    <a:pt x="181531" y="39783"/>
                  </a:lnTo>
                  <a:lnTo>
                    <a:pt x="181470" y="38099"/>
                  </a:lnTo>
                  <a:lnTo>
                    <a:pt x="181749" y="38099"/>
                  </a:lnTo>
                  <a:lnTo>
                    <a:pt x="182021" y="42635"/>
                  </a:lnTo>
                  <a:close/>
                </a:path>
                <a:path w="506095" h="4445000">
                  <a:moveTo>
                    <a:pt x="183273" y="49913"/>
                  </a:moveTo>
                  <a:lnTo>
                    <a:pt x="182021" y="42635"/>
                  </a:lnTo>
                  <a:lnTo>
                    <a:pt x="181749" y="38099"/>
                  </a:lnTo>
                  <a:lnTo>
                    <a:pt x="183273" y="49913"/>
                  </a:lnTo>
                  <a:close/>
                </a:path>
                <a:path w="506095" h="4445000">
                  <a:moveTo>
                    <a:pt x="183337" y="50285"/>
                  </a:moveTo>
                  <a:lnTo>
                    <a:pt x="183273" y="49913"/>
                  </a:lnTo>
                  <a:lnTo>
                    <a:pt x="181749" y="38099"/>
                  </a:lnTo>
                  <a:lnTo>
                    <a:pt x="182041" y="38099"/>
                  </a:lnTo>
                  <a:lnTo>
                    <a:pt x="183048" y="47336"/>
                  </a:lnTo>
                  <a:lnTo>
                    <a:pt x="183337" y="50285"/>
                  </a:lnTo>
                  <a:close/>
                </a:path>
                <a:path w="506095" h="4445000">
                  <a:moveTo>
                    <a:pt x="182412" y="40845"/>
                  </a:moveTo>
                  <a:lnTo>
                    <a:pt x="182041" y="38099"/>
                  </a:lnTo>
                  <a:lnTo>
                    <a:pt x="182412" y="40845"/>
                  </a:lnTo>
                  <a:close/>
                </a:path>
                <a:path w="506095" h="4445000">
                  <a:moveTo>
                    <a:pt x="183756" y="50799"/>
                  </a:moveTo>
                  <a:lnTo>
                    <a:pt x="182412" y="40845"/>
                  </a:lnTo>
                  <a:lnTo>
                    <a:pt x="182143" y="38099"/>
                  </a:lnTo>
                  <a:lnTo>
                    <a:pt x="183756" y="50799"/>
                  </a:lnTo>
                  <a:close/>
                </a:path>
                <a:path w="506095" h="4445000">
                  <a:moveTo>
                    <a:pt x="210045" y="50799"/>
                  </a:moveTo>
                  <a:lnTo>
                    <a:pt x="183756" y="50799"/>
                  </a:lnTo>
                  <a:lnTo>
                    <a:pt x="182143" y="38099"/>
                  </a:lnTo>
                  <a:lnTo>
                    <a:pt x="210045" y="38099"/>
                  </a:lnTo>
                  <a:lnTo>
                    <a:pt x="210045" y="50799"/>
                  </a:lnTo>
                  <a:close/>
                </a:path>
                <a:path w="506095" h="4445000">
                  <a:moveTo>
                    <a:pt x="182511" y="50799"/>
                  </a:moveTo>
                  <a:lnTo>
                    <a:pt x="182372" y="50799"/>
                  </a:lnTo>
                  <a:lnTo>
                    <a:pt x="181486" y="40845"/>
                  </a:lnTo>
                  <a:lnTo>
                    <a:pt x="181470" y="39429"/>
                  </a:lnTo>
                  <a:lnTo>
                    <a:pt x="181531" y="39783"/>
                  </a:lnTo>
                  <a:lnTo>
                    <a:pt x="182511" y="50799"/>
                  </a:lnTo>
                  <a:close/>
                </a:path>
                <a:path w="506095" h="4445000">
                  <a:moveTo>
                    <a:pt x="182372" y="50799"/>
                  </a:moveTo>
                  <a:lnTo>
                    <a:pt x="181470" y="46464"/>
                  </a:lnTo>
                  <a:lnTo>
                    <a:pt x="181470" y="40668"/>
                  </a:lnTo>
                  <a:lnTo>
                    <a:pt x="182372" y="50799"/>
                  </a:lnTo>
                  <a:close/>
                </a:path>
                <a:path w="506095" h="4445000">
                  <a:moveTo>
                    <a:pt x="183756" y="50799"/>
                  </a:moveTo>
                  <a:lnTo>
                    <a:pt x="183426" y="50799"/>
                  </a:lnTo>
                  <a:lnTo>
                    <a:pt x="182963" y="46464"/>
                  </a:lnTo>
                  <a:lnTo>
                    <a:pt x="182412" y="40845"/>
                  </a:lnTo>
                  <a:lnTo>
                    <a:pt x="183756" y="50799"/>
                  </a:lnTo>
                  <a:close/>
                </a:path>
                <a:path w="506095" h="4445000">
                  <a:moveTo>
                    <a:pt x="183388" y="50799"/>
                  </a:moveTo>
                  <a:lnTo>
                    <a:pt x="182511" y="50799"/>
                  </a:lnTo>
                  <a:lnTo>
                    <a:pt x="182021" y="42635"/>
                  </a:lnTo>
                  <a:lnTo>
                    <a:pt x="183273" y="49913"/>
                  </a:lnTo>
                  <a:lnTo>
                    <a:pt x="183388" y="50799"/>
                  </a:lnTo>
                  <a:close/>
                </a:path>
                <a:path w="506095" h="4445000">
                  <a:moveTo>
                    <a:pt x="243547" y="2197100"/>
                  </a:moveTo>
                  <a:lnTo>
                    <a:pt x="182194" y="2197100"/>
                  </a:lnTo>
                  <a:lnTo>
                    <a:pt x="181470" y="2184400"/>
                  </a:lnTo>
                  <a:lnTo>
                    <a:pt x="181470" y="46464"/>
                  </a:lnTo>
                  <a:lnTo>
                    <a:pt x="182372" y="50799"/>
                  </a:lnTo>
                  <a:lnTo>
                    <a:pt x="210045" y="50799"/>
                  </a:lnTo>
                  <a:lnTo>
                    <a:pt x="210045" y="2184400"/>
                  </a:lnTo>
                  <a:lnTo>
                    <a:pt x="232283" y="2184400"/>
                  </a:lnTo>
                  <a:lnTo>
                    <a:pt x="243547" y="2197100"/>
                  </a:lnTo>
                  <a:close/>
                </a:path>
                <a:path w="506095" h="4445000">
                  <a:moveTo>
                    <a:pt x="183426" y="50799"/>
                  </a:moveTo>
                  <a:lnTo>
                    <a:pt x="183301" y="49913"/>
                  </a:lnTo>
                  <a:lnTo>
                    <a:pt x="183048" y="47336"/>
                  </a:lnTo>
                  <a:lnTo>
                    <a:pt x="183426" y="50799"/>
                  </a:lnTo>
                  <a:close/>
                </a:path>
                <a:path w="506095" h="4445000">
                  <a:moveTo>
                    <a:pt x="183426" y="50799"/>
                  </a:moveTo>
                  <a:lnTo>
                    <a:pt x="183337" y="50285"/>
                  </a:lnTo>
                  <a:lnTo>
                    <a:pt x="183426" y="50799"/>
                  </a:lnTo>
                  <a:close/>
                </a:path>
                <a:path w="506095" h="4445000">
                  <a:moveTo>
                    <a:pt x="371767" y="2209800"/>
                  </a:moveTo>
                  <a:lnTo>
                    <a:pt x="194106" y="2209800"/>
                  </a:lnTo>
                  <a:lnTo>
                    <a:pt x="190639" y="2197100"/>
                  </a:lnTo>
                  <a:lnTo>
                    <a:pt x="352336" y="2197100"/>
                  </a:lnTo>
                  <a:lnTo>
                    <a:pt x="371767" y="2209800"/>
                  </a:lnTo>
                  <a:close/>
                </a:path>
                <a:path w="506095" h="4445000">
                  <a:moveTo>
                    <a:pt x="225729" y="2222500"/>
                  </a:moveTo>
                  <a:lnTo>
                    <a:pt x="215277" y="2209800"/>
                  </a:lnTo>
                  <a:lnTo>
                    <a:pt x="237591" y="2209800"/>
                  </a:lnTo>
                  <a:lnTo>
                    <a:pt x="225729" y="2222500"/>
                  </a:lnTo>
                  <a:close/>
                </a:path>
                <a:path w="506095" h="4445000">
                  <a:moveTo>
                    <a:pt x="391287" y="2235200"/>
                  </a:moveTo>
                  <a:lnTo>
                    <a:pt x="314248" y="2235200"/>
                  </a:lnTo>
                  <a:lnTo>
                    <a:pt x="296862" y="2222500"/>
                  </a:lnTo>
                  <a:lnTo>
                    <a:pt x="225729" y="2222500"/>
                  </a:lnTo>
                  <a:lnTo>
                    <a:pt x="237591" y="2209800"/>
                  </a:lnTo>
                  <a:lnTo>
                    <a:pt x="391287" y="2209800"/>
                  </a:lnTo>
                  <a:lnTo>
                    <a:pt x="391287" y="2235200"/>
                  </a:lnTo>
                  <a:close/>
                </a:path>
                <a:path w="506095" h="4445000">
                  <a:moveTo>
                    <a:pt x="505714" y="2235200"/>
                  </a:moveTo>
                  <a:lnTo>
                    <a:pt x="391287" y="2235200"/>
                  </a:lnTo>
                  <a:lnTo>
                    <a:pt x="391287" y="2209800"/>
                  </a:lnTo>
                  <a:lnTo>
                    <a:pt x="505714" y="2209800"/>
                  </a:lnTo>
                  <a:lnTo>
                    <a:pt x="505714" y="2235200"/>
                  </a:lnTo>
                  <a:close/>
                </a:path>
                <a:path w="506095" h="4445000">
                  <a:moveTo>
                    <a:pt x="314248" y="2235200"/>
                  </a:moveTo>
                  <a:lnTo>
                    <a:pt x="194106" y="2235200"/>
                  </a:lnTo>
                  <a:lnTo>
                    <a:pt x="197777" y="2222500"/>
                  </a:lnTo>
                  <a:lnTo>
                    <a:pt x="296862" y="2222500"/>
                  </a:lnTo>
                  <a:lnTo>
                    <a:pt x="314248" y="2235200"/>
                  </a:lnTo>
                  <a:close/>
                </a:path>
                <a:path w="506095" h="4445000">
                  <a:moveTo>
                    <a:pt x="255206" y="2247900"/>
                  </a:moveTo>
                  <a:lnTo>
                    <a:pt x="182194" y="2247900"/>
                  </a:lnTo>
                  <a:lnTo>
                    <a:pt x="184442" y="2235200"/>
                  </a:lnTo>
                  <a:lnTo>
                    <a:pt x="269100" y="2235200"/>
                  </a:lnTo>
                  <a:lnTo>
                    <a:pt x="255206" y="2247900"/>
                  </a:lnTo>
                  <a:close/>
                </a:path>
                <a:path w="506095" h="4445000">
                  <a:moveTo>
                    <a:pt x="209334" y="4406900"/>
                  </a:moveTo>
                  <a:lnTo>
                    <a:pt x="147980" y="4406900"/>
                  </a:lnTo>
                  <a:lnTo>
                    <a:pt x="159245" y="4394200"/>
                  </a:lnTo>
                  <a:lnTo>
                    <a:pt x="181470" y="4394200"/>
                  </a:lnTo>
                  <a:lnTo>
                    <a:pt x="181470" y="2247900"/>
                  </a:lnTo>
                  <a:lnTo>
                    <a:pt x="209765" y="2247900"/>
                  </a:lnTo>
                  <a:lnTo>
                    <a:pt x="208203" y="2260009"/>
                  </a:lnTo>
                  <a:lnTo>
                    <a:pt x="208102" y="2260600"/>
                  </a:lnTo>
                  <a:lnTo>
                    <a:pt x="210045" y="2260600"/>
                  </a:lnTo>
                  <a:lnTo>
                    <a:pt x="210045" y="4394200"/>
                  </a:lnTo>
                  <a:lnTo>
                    <a:pt x="209334" y="4406900"/>
                  </a:lnTo>
                  <a:close/>
                </a:path>
                <a:path w="506095" h="4445000">
                  <a:moveTo>
                    <a:pt x="208203" y="2260009"/>
                  </a:moveTo>
                  <a:lnTo>
                    <a:pt x="209765" y="2247900"/>
                  </a:lnTo>
                  <a:lnTo>
                    <a:pt x="209494" y="2252507"/>
                  </a:lnTo>
                  <a:lnTo>
                    <a:pt x="208203" y="2260009"/>
                  </a:lnTo>
                  <a:close/>
                </a:path>
                <a:path w="506095" h="4445000">
                  <a:moveTo>
                    <a:pt x="209494" y="2252507"/>
                  </a:moveTo>
                  <a:lnTo>
                    <a:pt x="209765" y="2247900"/>
                  </a:lnTo>
                  <a:lnTo>
                    <a:pt x="210045" y="2247900"/>
                  </a:lnTo>
                  <a:lnTo>
                    <a:pt x="209997" y="2249583"/>
                  </a:lnTo>
                  <a:lnTo>
                    <a:pt x="209494" y="2252507"/>
                  </a:lnTo>
                  <a:close/>
                </a:path>
                <a:path w="506095" h="4445000">
                  <a:moveTo>
                    <a:pt x="210045" y="2249302"/>
                  </a:moveTo>
                  <a:lnTo>
                    <a:pt x="210146" y="2247900"/>
                  </a:lnTo>
                  <a:lnTo>
                    <a:pt x="210286" y="2247900"/>
                  </a:lnTo>
                  <a:lnTo>
                    <a:pt x="210045" y="2249302"/>
                  </a:lnTo>
                  <a:close/>
                </a:path>
                <a:path w="506095" h="4445000">
                  <a:moveTo>
                    <a:pt x="210045" y="2256305"/>
                  </a:moveTo>
                  <a:lnTo>
                    <a:pt x="210161" y="2249302"/>
                  </a:lnTo>
                  <a:lnTo>
                    <a:pt x="210286" y="2247900"/>
                  </a:lnTo>
                  <a:lnTo>
                    <a:pt x="211785" y="2247900"/>
                  </a:lnTo>
                  <a:lnTo>
                    <a:pt x="210045" y="2256305"/>
                  </a:lnTo>
                  <a:close/>
                </a:path>
                <a:path w="506095" h="4445000">
                  <a:moveTo>
                    <a:pt x="209156" y="2260600"/>
                  </a:moveTo>
                  <a:lnTo>
                    <a:pt x="209016" y="2260600"/>
                  </a:lnTo>
                  <a:lnTo>
                    <a:pt x="209997" y="2249583"/>
                  </a:lnTo>
                  <a:lnTo>
                    <a:pt x="210045" y="2249302"/>
                  </a:lnTo>
                  <a:lnTo>
                    <a:pt x="210045" y="2250611"/>
                  </a:lnTo>
                  <a:lnTo>
                    <a:pt x="209156" y="2260600"/>
                  </a:lnTo>
                  <a:close/>
                </a:path>
                <a:path w="506095" h="4445000">
                  <a:moveTo>
                    <a:pt x="209156" y="2260600"/>
                  </a:moveTo>
                  <a:lnTo>
                    <a:pt x="210045" y="2250611"/>
                  </a:lnTo>
                  <a:lnTo>
                    <a:pt x="210045" y="2256305"/>
                  </a:lnTo>
                  <a:lnTo>
                    <a:pt x="209156" y="2260600"/>
                  </a:lnTo>
                  <a:close/>
                </a:path>
                <a:path w="506095" h="4445000">
                  <a:moveTo>
                    <a:pt x="209016" y="2260600"/>
                  </a:moveTo>
                  <a:lnTo>
                    <a:pt x="208127" y="2260600"/>
                  </a:lnTo>
                  <a:lnTo>
                    <a:pt x="208203" y="2260009"/>
                  </a:lnTo>
                  <a:lnTo>
                    <a:pt x="209494" y="2252507"/>
                  </a:lnTo>
                  <a:lnTo>
                    <a:pt x="209016" y="2260600"/>
                  </a:lnTo>
                  <a:close/>
                </a:path>
                <a:path w="506095" h="4445000">
                  <a:moveTo>
                    <a:pt x="210045" y="2260600"/>
                  </a:moveTo>
                  <a:lnTo>
                    <a:pt x="209156" y="2260600"/>
                  </a:lnTo>
                  <a:lnTo>
                    <a:pt x="210045" y="2256305"/>
                  </a:lnTo>
                  <a:lnTo>
                    <a:pt x="210045" y="2260600"/>
                  </a:lnTo>
                  <a:close/>
                </a:path>
                <a:path w="506095" h="4445000">
                  <a:moveTo>
                    <a:pt x="200875" y="4419600"/>
                  </a:moveTo>
                  <a:lnTo>
                    <a:pt x="38938" y="4419600"/>
                  </a:lnTo>
                  <a:lnTo>
                    <a:pt x="57683" y="4406900"/>
                  </a:lnTo>
                  <a:lnTo>
                    <a:pt x="204139" y="4406900"/>
                  </a:lnTo>
                  <a:lnTo>
                    <a:pt x="200875" y="4419600"/>
                  </a:lnTo>
                  <a:close/>
                </a:path>
                <a:path w="506095" h="4445000">
                  <a:moveTo>
                    <a:pt x="77279" y="4445000"/>
                  </a:moveTo>
                  <a:lnTo>
                    <a:pt x="241" y="4445000"/>
                  </a:lnTo>
                  <a:lnTo>
                    <a:pt x="0" y="4419600"/>
                  </a:lnTo>
                  <a:lnTo>
                    <a:pt x="176250" y="4419600"/>
                  </a:lnTo>
                  <a:lnTo>
                    <a:pt x="165798" y="4432300"/>
                  </a:lnTo>
                  <a:lnTo>
                    <a:pt x="94665" y="4432300"/>
                  </a:lnTo>
                  <a:lnTo>
                    <a:pt x="77279" y="4445000"/>
                  </a:lnTo>
                  <a:close/>
                </a:path>
              </a:pathLst>
            </a:custGeom>
            <a:solidFill>
              <a:srgbClr val="000000"/>
            </a:solidFill>
          </p:spPr>
          <p:txBody>
            <a:bodyPr wrap="square" lIns="0" tIns="0" rIns="0" bIns="0" rtlCol="0"/>
            <a:lstStyle/>
            <a:p/>
          </p:txBody>
        </p:sp>
        <p:sp>
          <p:nvSpPr>
            <p:cNvPr id="16" name="object 16"/>
            <p:cNvSpPr/>
            <p:nvPr/>
          </p:nvSpPr>
          <p:spPr>
            <a:xfrm>
              <a:off x="3755136" y="1761743"/>
              <a:ext cx="1926589" cy="1191895"/>
            </a:xfrm>
            <a:custGeom>
              <a:avLst/>
              <a:gdLst/>
              <a:ahLst/>
              <a:cxnLst/>
              <a:rect l="l" t="t" r="r" b="b"/>
              <a:pathLst>
                <a:path w="1926589" h="1191895">
                  <a:moveTo>
                    <a:pt x="1847088" y="1191767"/>
                  </a:moveTo>
                  <a:lnTo>
                    <a:pt x="1123188" y="1043939"/>
                  </a:lnTo>
                  <a:lnTo>
                    <a:pt x="173736" y="1043939"/>
                  </a:lnTo>
                  <a:lnTo>
                    <a:pt x="127732" y="1038004"/>
                  </a:lnTo>
                  <a:lnTo>
                    <a:pt x="86331" y="1020642"/>
                  </a:lnTo>
                  <a:lnTo>
                    <a:pt x="51211" y="993533"/>
                  </a:lnTo>
                  <a:lnTo>
                    <a:pt x="24048" y="958356"/>
                  </a:lnTo>
                  <a:lnTo>
                    <a:pt x="6520" y="916788"/>
                  </a:lnTo>
                  <a:lnTo>
                    <a:pt x="304" y="870508"/>
                  </a:lnTo>
                  <a:lnTo>
                    <a:pt x="0" y="870203"/>
                  </a:lnTo>
                  <a:lnTo>
                    <a:pt x="0" y="173735"/>
                  </a:lnTo>
                  <a:lnTo>
                    <a:pt x="6343" y="127587"/>
                  </a:lnTo>
                  <a:lnTo>
                    <a:pt x="23957" y="86089"/>
                  </a:lnTo>
                  <a:lnTo>
                    <a:pt x="51173" y="50911"/>
                  </a:lnTo>
                  <a:lnTo>
                    <a:pt x="86320" y="23723"/>
                  </a:lnTo>
                  <a:lnTo>
                    <a:pt x="127731" y="6196"/>
                  </a:lnTo>
                  <a:lnTo>
                    <a:pt x="173736" y="0"/>
                  </a:lnTo>
                  <a:lnTo>
                    <a:pt x="1751076" y="0"/>
                  </a:lnTo>
                  <a:lnTo>
                    <a:pt x="1797681" y="6196"/>
                  </a:lnTo>
                  <a:lnTo>
                    <a:pt x="1839499" y="23723"/>
                  </a:lnTo>
                  <a:lnTo>
                    <a:pt x="1874901" y="50911"/>
                  </a:lnTo>
                  <a:lnTo>
                    <a:pt x="1902259" y="86089"/>
                  </a:lnTo>
                  <a:lnTo>
                    <a:pt x="1919947" y="127587"/>
                  </a:lnTo>
                  <a:lnTo>
                    <a:pt x="1926336" y="173735"/>
                  </a:lnTo>
                  <a:lnTo>
                    <a:pt x="1926336" y="609599"/>
                  </a:lnTo>
                  <a:lnTo>
                    <a:pt x="1925942" y="870496"/>
                  </a:lnTo>
                  <a:lnTo>
                    <a:pt x="1926336" y="870203"/>
                  </a:lnTo>
                  <a:lnTo>
                    <a:pt x="1919947" y="916611"/>
                  </a:lnTo>
                  <a:lnTo>
                    <a:pt x="1902259" y="958265"/>
                  </a:lnTo>
                  <a:lnTo>
                    <a:pt x="1874901" y="993495"/>
                  </a:lnTo>
                  <a:lnTo>
                    <a:pt x="1839499" y="1020631"/>
                  </a:lnTo>
                  <a:lnTo>
                    <a:pt x="1797681" y="1038002"/>
                  </a:lnTo>
                  <a:lnTo>
                    <a:pt x="1751076" y="1043939"/>
                  </a:lnTo>
                  <a:lnTo>
                    <a:pt x="1604772" y="1043939"/>
                  </a:lnTo>
                  <a:lnTo>
                    <a:pt x="1847088" y="1191767"/>
                  </a:lnTo>
                  <a:close/>
                </a:path>
              </a:pathLst>
            </a:custGeom>
            <a:solidFill>
              <a:srgbClr val="FFFFFF"/>
            </a:solidFill>
          </p:spPr>
          <p:txBody>
            <a:bodyPr wrap="square" lIns="0" tIns="0" rIns="0" bIns="0" rtlCol="0"/>
            <a:lstStyle/>
            <a:p/>
          </p:txBody>
        </p:sp>
        <p:sp>
          <p:nvSpPr>
            <p:cNvPr id="17" name="object 17"/>
            <p:cNvSpPr/>
            <p:nvPr/>
          </p:nvSpPr>
          <p:spPr>
            <a:xfrm>
              <a:off x="3749090" y="1755343"/>
              <a:ext cx="1938655" cy="1210310"/>
            </a:xfrm>
            <a:custGeom>
              <a:avLst/>
              <a:gdLst/>
              <a:ahLst/>
              <a:cxnLst/>
              <a:rect l="l" t="t" r="r" b="b"/>
              <a:pathLst>
                <a:path w="1938654" h="1210310">
                  <a:moveTo>
                    <a:pt x="1849651" y="1202665"/>
                  </a:moveTo>
                  <a:lnTo>
                    <a:pt x="1128369" y="1056639"/>
                  </a:lnTo>
                  <a:lnTo>
                    <a:pt x="171170" y="1056639"/>
                  </a:lnTo>
                  <a:lnTo>
                    <a:pt x="135356" y="1051560"/>
                  </a:lnTo>
                  <a:lnTo>
                    <a:pt x="126784" y="1049020"/>
                  </a:lnTo>
                  <a:lnTo>
                    <a:pt x="118402" y="1045210"/>
                  </a:lnTo>
                  <a:lnTo>
                    <a:pt x="110210" y="1042669"/>
                  </a:lnTo>
                  <a:lnTo>
                    <a:pt x="102209" y="1038860"/>
                  </a:lnTo>
                  <a:lnTo>
                    <a:pt x="94424" y="1035050"/>
                  </a:lnTo>
                  <a:lnTo>
                    <a:pt x="86867" y="1029969"/>
                  </a:lnTo>
                  <a:lnTo>
                    <a:pt x="79552" y="1026160"/>
                  </a:lnTo>
                  <a:lnTo>
                    <a:pt x="72478" y="1021080"/>
                  </a:lnTo>
                  <a:lnTo>
                    <a:pt x="65659" y="1016000"/>
                  </a:lnTo>
                  <a:lnTo>
                    <a:pt x="59105" y="1009650"/>
                  </a:lnTo>
                  <a:lnTo>
                    <a:pt x="52844" y="1003300"/>
                  </a:lnTo>
                  <a:lnTo>
                    <a:pt x="46875" y="998219"/>
                  </a:lnTo>
                  <a:lnTo>
                    <a:pt x="41198" y="990600"/>
                  </a:lnTo>
                  <a:lnTo>
                    <a:pt x="35839" y="984250"/>
                  </a:lnTo>
                  <a:lnTo>
                    <a:pt x="30810" y="976630"/>
                  </a:lnTo>
                  <a:lnTo>
                    <a:pt x="26123" y="970280"/>
                  </a:lnTo>
                  <a:lnTo>
                    <a:pt x="21780" y="962660"/>
                  </a:lnTo>
                  <a:lnTo>
                    <a:pt x="17792" y="955039"/>
                  </a:lnTo>
                  <a:lnTo>
                    <a:pt x="14173" y="946150"/>
                  </a:lnTo>
                  <a:lnTo>
                    <a:pt x="10947" y="938530"/>
                  </a:lnTo>
                  <a:lnTo>
                    <a:pt x="927" y="895350"/>
                  </a:lnTo>
                  <a:lnTo>
                    <a:pt x="0" y="876300"/>
                  </a:lnTo>
                  <a:lnTo>
                    <a:pt x="0" y="180339"/>
                  </a:lnTo>
                  <a:lnTo>
                    <a:pt x="5676" y="134619"/>
                  </a:lnTo>
                  <a:lnTo>
                    <a:pt x="10947" y="118110"/>
                  </a:lnTo>
                  <a:lnTo>
                    <a:pt x="14173" y="109219"/>
                  </a:lnTo>
                  <a:lnTo>
                    <a:pt x="35839" y="72389"/>
                  </a:lnTo>
                  <a:lnTo>
                    <a:pt x="41198" y="64769"/>
                  </a:lnTo>
                  <a:lnTo>
                    <a:pt x="72478" y="35560"/>
                  </a:lnTo>
                  <a:lnTo>
                    <a:pt x="110210" y="13969"/>
                  </a:lnTo>
                  <a:lnTo>
                    <a:pt x="162001" y="0"/>
                  </a:lnTo>
                  <a:lnTo>
                    <a:pt x="1776323" y="0"/>
                  </a:lnTo>
                  <a:lnTo>
                    <a:pt x="1794243" y="2539"/>
                  </a:lnTo>
                  <a:lnTo>
                    <a:pt x="1819922" y="10160"/>
                  </a:lnTo>
                  <a:lnTo>
                    <a:pt x="1825392" y="12700"/>
                  </a:lnTo>
                  <a:lnTo>
                    <a:pt x="163449" y="12700"/>
                  </a:lnTo>
                  <a:lnTo>
                    <a:pt x="154736" y="13969"/>
                  </a:lnTo>
                  <a:lnTo>
                    <a:pt x="155054" y="13969"/>
                  </a:lnTo>
                  <a:lnTo>
                    <a:pt x="146481" y="15239"/>
                  </a:lnTo>
                  <a:lnTo>
                    <a:pt x="146786" y="15239"/>
                  </a:lnTo>
                  <a:lnTo>
                    <a:pt x="138366" y="17780"/>
                  </a:lnTo>
                  <a:lnTo>
                    <a:pt x="138671" y="17780"/>
                  </a:lnTo>
                  <a:lnTo>
                    <a:pt x="130403" y="19050"/>
                  </a:lnTo>
                  <a:lnTo>
                    <a:pt x="130708" y="19050"/>
                  </a:lnTo>
                  <a:lnTo>
                    <a:pt x="125315" y="21589"/>
                  </a:lnTo>
                  <a:lnTo>
                    <a:pt x="122910" y="21589"/>
                  </a:lnTo>
                  <a:lnTo>
                    <a:pt x="115011" y="25400"/>
                  </a:lnTo>
                  <a:lnTo>
                    <a:pt x="115290" y="25400"/>
                  </a:lnTo>
                  <a:lnTo>
                    <a:pt x="110151" y="27939"/>
                  </a:lnTo>
                  <a:lnTo>
                    <a:pt x="107861" y="27939"/>
                  </a:lnTo>
                  <a:lnTo>
                    <a:pt x="100355" y="31750"/>
                  </a:lnTo>
                  <a:lnTo>
                    <a:pt x="100622" y="31750"/>
                  </a:lnTo>
                  <a:lnTo>
                    <a:pt x="93332" y="36830"/>
                  </a:lnTo>
                  <a:lnTo>
                    <a:pt x="93599" y="36830"/>
                  </a:lnTo>
                  <a:lnTo>
                    <a:pt x="86537" y="40639"/>
                  </a:lnTo>
                  <a:lnTo>
                    <a:pt x="86779" y="40639"/>
                  </a:lnTo>
                  <a:lnTo>
                    <a:pt x="79959" y="45719"/>
                  </a:lnTo>
                  <a:lnTo>
                    <a:pt x="80200" y="45719"/>
                  </a:lnTo>
                  <a:lnTo>
                    <a:pt x="73621" y="50800"/>
                  </a:lnTo>
                  <a:lnTo>
                    <a:pt x="73863" y="50800"/>
                  </a:lnTo>
                  <a:lnTo>
                    <a:pt x="67538" y="55880"/>
                  </a:lnTo>
                  <a:lnTo>
                    <a:pt x="67767" y="55880"/>
                  </a:lnTo>
                  <a:lnTo>
                    <a:pt x="61722" y="60960"/>
                  </a:lnTo>
                  <a:lnTo>
                    <a:pt x="61937" y="60960"/>
                  </a:lnTo>
                  <a:lnTo>
                    <a:pt x="56172" y="67310"/>
                  </a:lnTo>
                  <a:lnTo>
                    <a:pt x="56375" y="67310"/>
                  </a:lnTo>
                  <a:lnTo>
                    <a:pt x="51996" y="72389"/>
                  </a:lnTo>
                  <a:lnTo>
                    <a:pt x="51092" y="72389"/>
                  </a:lnTo>
                  <a:lnTo>
                    <a:pt x="46784" y="78739"/>
                  </a:lnTo>
                  <a:lnTo>
                    <a:pt x="46113" y="78739"/>
                  </a:lnTo>
                  <a:lnTo>
                    <a:pt x="41249" y="86360"/>
                  </a:lnTo>
                  <a:lnTo>
                    <a:pt x="41427" y="86360"/>
                  </a:lnTo>
                  <a:lnTo>
                    <a:pt x="36893" y="92710"/>
                  </a:lnTo>
                  <a:lnTo>
                    <a:pt x="37058" y="92710"/>
                  </a:lnTo>
                  <a:lnTo>
                    <a:pt x="32867" y="100330"/>
                  </a:lnTo>
                  <a:lnTo>
                    <a:pt x="33007" y="100330"/>
                  </a:lnTo>
                  <a:lnTo>
                    <a:pt x="29159" y="106680"/>
                  </a:lnTo>
                  <a:lnTo>
                    <a:pt x="29298" y="106680"/>
                  </a:lnTo>
                  <a:lnTo>
                    <a:pt x="25806" y="114300"/>
                  </a:lnTo>
                  <a:lnTo>
                    <a:pt x="22821" y="121919"/>
                  </a:lnTo>
                  <a:lnTo>
                    <a:pt x="20180" y="129539"/>
                  </a:lnTo>
                  <a:lnTo>
                    <a:pt x="18268" y="137160"/>
                  </a:lnTo>
                  <a:lnTo>
                    <a:pt x="18008" y="137160"/>
                  </a:lnTo>
                  <a:lnTo>
                    <a:pt x="16065" y="146050"/>
                  </a:lnTo>
                  <a:lnTo>
                    <a:pt x="14822" y="153669"/>
                  </a:lnTo>
                  <a:lnTo>
                    <a:pt x="14655" y="153669"/>
                  </a:lnTo>
                  <a:lnTo>
                    <a:pt x="13538" y="162560"/>
                  </a:lnTo>
                  <a:lnTo>
                    <a:pt x="12915" y="171450"/>
                  </a:lnTo>
                  <a:lnTo>
                    <a:pt x="12687" y="180339"/>
                  </a:lnTo>
                  <a:lnTo>
                    <a:pt x="12687" y="876300"/>
                  </a:lnTo>
                  <a:lnTo>
                    <a:pt x="12915" y="885189"/>
                  </a:lnTo>
                  <a:lnTo>
                    <a:pt x="13576" y="894080"/>
                  </a:lnTo>
                  <a:lnTo>
                    <a:pt x="14655" y="901700"/>
                  </a:lnTo>
                  <a:lnTo>
                    <a:pt x="16128" y="910589"/>
                  </a:lnTo>
                  <a:lnTo>
                    <a:pt x="16343" y="910589"/>
                  </a:lnTo>
                  <a:lnTo>
                    <a:pt x="18008" y="918210"/>
                  </a:lnTo>
                  <a:lnTo>
                    <a:pt x="20281" y="925830"/>
                  </a:lnTo>
                  <a:lnTo>
                    <a:pt x="22923" y="934719"/>
                  </a:lnTo>
                  <a:lnTo>
                    <a:pt x="23340" y="934719"/>
                  </a:lnTo>
                  <a:lnTo>
                    <a:pt x="25933" y="941069"/>
                  </a:lnTo>
                  <a:lnTo>
                    <a:pt x="29298" y="948689"/>
                  </a:lnTo>
                  <a:lnTo>
                    <a:pt x="29159" y="948689"/>
                  </a:lnTo>
                  <a:lnTo>
                    <a:pt x="33007" y="956310"/>
                  </a:lnTo>
                  <a:lnTo>
                    <a:pt x="32867" y="956310"/>
                  </a:lnTo>
                  <a:lnTo>
                    <a:pt x="37058" y="963930"/>
                  </a:lnTo>
                  <a:lnTo>
                    <a:pt x="37649" y="963930"/>
                  </a:lnTo>
                  <a:lnTo>
                    <a:pt x="41427" y="970280"/>
                  </a:lnTo>
                  <a:lnTo>
                    <a:pt x="41249" y="970280"/>
                  </a:lnTo>
                  <a:lnTo>
                    <a:pt x="46113" y="976630"/>
                  </a:lnTo>
                  <a:lnTo>
                    <a:pt x="45923" y="976630"/>
                  </a:lnTo>
                  <a:lnTo>
                    <a:pt x="51092" y="982980"/>
                  </a:lnTo>
                  <a:lnTo>
                    <a:pt x="50901" y="982980"/>
                  </a:lnTo>
                  <a:lnTo>
                    <a:pt x="56375" y="989330"/>
                  </a:lnTo>
                  <a:lnTo>
                    <a:pt x="56172" y="989330"/>
                  </a:lnTo>
                  <a:lnTo>
                    <a:pt x="61937" y="994410"/>
                  </a:lnTo>
                  <a:lnTo>
                    <a:pt x="61722" y="994410"/>
                  </a:lnTo>
                  <a:lnTo>
                    <a:pt x="67767" y="1000760"/>
                  </a:lnTo>
                  <a:lnTo>
                    <a:pt x="67538" y="1000760"/>
                  </a:lnTo>
                  <a:lnTo>
                    <a:pt x="73863" y="1005839"/>
                  </a:lnTo>
                  <a:lnTo>
                    <a:pt x="73621" y="1005839"/>
                  </a:lnTo>
                  <a:lnTo>
                    <a:pt x="80200" y="1010919"/>
                  </a:lnTo>
                  <a:lnTo>
                    <a:pt x="79959" y="1010919"/>
                  </a:lnTo>
                  <a:lnTo>
                    <a:pt x="86779" y="1016000"/>
                  </a:lnTo>
                  <a:lnTo>
                    <a:pt x="88303" y="1016000"/>
                  </a:lnTo>
                  <a:lnTo>
                    <a:pt x="93599" y="1019810"/>
                  </a:lnTo>
                  <a:lnTo>
                    <a:pt x="93332" y="1019810"/>
                  </a:lnTo>
                  <a:lnTo>
                    <a:pt x="100622" y="1023619"/>
                  </a:lnTo>
                  <a:lnTo>
                    <a:pt x="100355" y="1023619"/>
                  </a:lnTo>
                  <a:lnTo>
                    <a:pt x="107861" y="1027430"/>
                  </a:lnTo>
                  <a:lnTo>
                    <a:pt x="107581" y="1027430"/>
                  </a:lnTo>
                  <a:lnTo>
                    <a:pt x="115290" y="1031239"/>
                  </a:lnTo>
                  <a:lnTo>
                    <a:pt x="115011" y="1031239"/>
                  </a:lnTo>
                  <a:lnTo>
                    <a:pt x="122910" y="1033780"/>
                  </a:lnTo>
                  <a:lnTo>
                    <a:pt x="122618" y="1033780"/>
                  </a:lnTo>
                  <a:lnTo>
                    <a:pt x="130708" y="1036319"/>
                  </a:lnTo>
                  <a:lnTo>
                    <a:pt x="130403" y="1036319"/>
                  </a:lnTo>
                  <a:lnTo>
                    <a:pt x="138671" y="1038860"/>
                  </a:lnTo>
                  <a:lnTo>
                    <a:pt x="138366" y="1038860"/>
                  </a:lnTo>
                  <a:lnTo>
                    <a:pt x="146786" y="1040130"/>
                  </a:lnTo>
                  <a:lnTo>
                    <a:pt x="146481" y="1040130"/>
                  </a:lnTo>
                  <a:lnTo>
                    <a:pt x="155054" y="1042669"/>
                  </a:lnTo>
                  <a:lnTo>
                    <a:pt x="163131" y="1042669"/>
                  </a:lnTo>
                  <a:lnTo>
                    <a:pt x="171970" y="1043939"/>
                  </a:lnTo>
                  <a:lnTo>
                    <a:pt x="1130274" y="1043939"/>
                  </a:lnTo>
                  <a:lnTo>
                    <a:pt x="1819099" y="1184107"/>
                  </a:lnTo>
                  <a:lnTo>
                    <a:pt x="1849651" y="1202665"/>
                  </a:lnTo>
                  <a:close/>
                </a:path>
                <a:path w="1938654" h="1210310">
                  <a:moveTo>
                    <a:pt x="1815706" y="22860"/>
                  </a:moveTo>
                  <a:lnTo>
                    <a:pt x="1807616" y="19050"/>
                  </a:lnTo>
                  <a:lnTo>
                    <a:pt x="1807921" y="19050"/>
                  </a:lnTo>
                  <a:lnTo>
                    <a:pt x="1799653" y="17780"/>
                  </a:lnTo>
                  <a:lnTo>
                    <a:pt x="1799958" y="17780"/>
                  </a:lnTo>
                  <a:lnTo>
                    <a:pt x="1791538" y="15239"/>
                  </a:lnTo>
                  <a:lnTo>
                    <a:pt x="1791855" y="15239"/>
                  </a:lnTo>
                  <a:lnTo>
                    <a:pt x="1783283" y="13969"/>
                  </a:lnTo>
                  <a:lnTo>
                    <a:pt x="1783588" y="13969"/>
                  </a:lnTo>
                  <a:lnTo>
                    <a:pt x="1774875" y="12700"/>
                  </a:lnTo>
                  <a:lnTo>
                    <a:pt x="1825392" y="12700"/>
                  </a:lnTo>
                  <a:lnTo>
                    <a:pt x="1828126" y="13969"/>
                  </a:lnTo>
                  <a:lnTo>
                    <a:pt x="1836115" y="17780"/>
                  </a:lnTo>
                  <a:lnTo>
                    <a:pt x="1843900" y="21589"/>
                  </a:lnTo>
                  <a:lnTo>
                    <a:pt x="1815414" y="21589"/>
                  </a:lnTo>
                  <a:lnTo>
                    <a:pt x="1815706" y="22860"/>
                  </a:lnTo>
                  <a:close/>
                </a:path>
                <a:path w="1938654" h="1210310">
                  <a:moveTo>
                    <a:pt x="122618" y="22860"/>
                  </a:moveTo>
                  <a:lnTo>
                    <a:pt x="122910" y="21589"/>
                  </a:lnTo>
                  <a:lnTo>
                    <a:pt x="125315" y="21589"/>
                  </a:lnTo>
                  <a:lnTo>
                    <a:pt x="122618" y="22860"/>
                  </a:lnTo>
                  <a:close/>
                </a:path>
                <a:path w="1938654" h="1210310">
                  <a:moveTo>
                    <a:pt x="1830743" y="29210"/>
                  </a:moveTo>
                  <a:lnTo>
                    <a:pt x="1823034" y="25400"/>
                  </a:lnTo>
                  <a:lnTo>
                    <a:pt x="1823313" y="25400"/>
                  </a:lnTo>
                  <a:lnTo>
                    <a:pt x="1815414" y="21589"/>
                  </a:lnTo>
                  <a:lnTo>
                    <a:pt x="1843900" y="21589"/>
                  </a:lnTo>
                  <a:lnTo>
                    <a:pt x="1851456" y="25400"/>
                  </a:lnTo>
                  <a:lnTo>
                    <a:pt x="1855114" y="27939"/>
                  </a:lnTo>
                  <a:lnTo>
                    <a:pt x="1830463" y="27939"/>
                  </a:lnTo>
                  <a:lnTo>
                    <a:pt x="1830743" y="29210"/>
                  </a:lnTo>
                  <a:close/>
                </a:path>
                <a:path w="1938654" h="1210310">
                  <a:moveTo>
                    <a:pt x="107581" y="29210"/>
                  </a:moveTo>
                  <a:lnTo>
                    <a:pt x="107861" y="27939"/>
                  </a:lnTo>
                  <a:lnTo>
                    <a:pt x="110151" y="27939"/>
                  </a:lnTo>
                  <a:lnTo>
                    <a:pt x="107581" y="29210"/>
                  </a:lnTo>
                  <a:close/>
                </a:path>
                <a:path w="1938654" h="1210310">
                  <a:moveTo>
                    <a:pt x="1887423" y="73660"/>
                  </a:moveTo>
                  <a:lnTo>
                    <a:pt x="1881949" y="67310"/>
                  </a:lnTo>
                  <a:lnTo>
                    <a:pt x="1882152" y="67310"/>
                  </a:lnTo>
                  <a:lnTo>
                    <a:pt x="1876399" y="60960"/>
                  </a:lnTo>
                  <a:lnTo>
                    <a:pt x="1876602" y="60960"/>
                  </a:lnTo>
                  <a:lnTo>
                    <a:pt x="1870557" y="55880"/>
                  </a:lnTo>
                  <a:lnTo>
                    <a:pt x="1870786" y="55880"/>
                  </a:lnTo>
                  <a:lnTo>
                    <a:pt x="1864461" y="50800"/>
                  </a:lnTo>
                  <a:lnTo>
                    <a:pt x="1864702" y="50800"/>
                  </a:lnTo>
                  <a:lnTo>
                    <a:pt x="1858124" y="45719"/>
                  </a:lnTo>
                  <a:lnTo>
                    <a:pt x="1858365" y="45719"/>
                  </a:lnTo>
                  <a:lnTo>
                    <a:pt x="1851545" y="40639"/>
                  </a:lnTo>
                  <a:lnTo>
                    <a:pt x="1851799" y="40639"/>
                  </a:lnTo>
                  <a:lnTo>
                    <a:pt x="1844725" y="36830"/>
                  </a:lnTo>
                  <a:lnTo>
                    <a:pt x="1844992" y="36830"/>
                  </a:lnTo>
                  <a:lnTo>
                    <a:pt x="1837702" y="31750"/>
                  </a:lnTo>
                  <a:lnTo>
                    <a:pt x="1837969" y="31750"/>
                  </a:lnTo>
                  <a:lnTo>
                    <a:pt x="1830463" y="27939"/>
                  </a:lnTo>
                  <a:lnTo>
                    <a:pt x="1855114" y="27939"/>
                  </a:lnTo>
                  <a:lnTo>
                    <a:pt x="1885480" y="52069"/>
                  </a:lnTo>
                  <a:lnTo>
                    <a:pt x="1902485" y="72389"/>
                  </a:lnTo>
                  <a:lnTo>
                    <a:pt x="1887232" y="72389"/>
                  </a:lnTo>
                  <a:lnTo>
                    <a:pt x="1887423" y="73660"/>
                  </a:lnTo>
                  <a:close/>
                </a:path>
                <a:path w="1938654" h="1210310">
                  <a:moveTo>
                    <a:pt x="50901" y="73660"/>
                  </a:moveTo>
                  <a:lnTo>
                    <a:pt x="51092" y="72389"/>
                  </a:lnTo>
                  <a:lnTo>
                    <a:pt x="51996" y="72389"/>
                  </a:lnTo>
                  <a:lnTo>
                    <a:pt x="50901" y="73660"/>
                  </a:lnTo>
                  <a:close/>
                </a:path>
                <a:path w="1938654" h="1210310">
                  <a:moveTo>
                    <a:pt x="1892401" y="80010"/>
                  </a:moveTo>
                  <a:lnTo>
                    <a:pt x="1887232" y="72389"/>
                  </a:lnTo>
                  <a:lnTo>
                    <a:pt x="1902485" y="72389"/>
                  </a:lnTo>
                  <a:lnTo>
                    <a:pt x="1907514" y="78739"/>
                  </a:lnTo>
                  <a:lnTo>
                    <a:pt x="1892223" y="78739"/>
                  </a:lnTo>
                  <a:lnTo>
                    <a:pt x="1892401" y="80010"/>
                  </a:lnTo>
                  <a:close/>
                </a:path>
                <a:path w="1938654" h="1210310">
                  <a:moveTo>
                    <a:pt x="45923" y="80010"/>
                  </a:moveTo>
                  <a:lnTo>
                    <a:pt x="46113" y="78739"/>
                  </a:lnTo>
                  <a:lnTo>
                    <a:pt x="46784" y="78739"/>
                  </a:lnTo>
                  <a:lnTo>
                    <a:pt x="45923" y="80010"/>
                  </a:lnTo>
                  <a:close/>
                </a:path>
                <a:path w="1938654" h="1210310">
                  <a:moveTo>
                    <a:pt x="1920392" y="138430"/>
                  </a:moveTo>
                  <a:lnTo>
                    <a:pt x="1918042" y="129539"/>
                  </a:lnTo>
                  <a:lnTo>
                    <a:pt x="1915401" y="121919"/>
                  </a:lnTo>
                  <a:lnTo>
                    <a:pt x="1912391" y="114300"/>
                  </a:lnTo>
                  <a:lnTo>
                    <a:pt x="1909025" y="106680"/>
                  </a:lnTo>
                  <a:lnTo>
                    <a:pt x="1909165" y="106680"/>
                  </a:lnTo>
                  <a:lnTo>
                    <a:pt x="1905317" y="100330"/>
                  </a:lnTo>
                  <a:lnTo>
                    <a:pt x="1905469" y="100330"/>
                  </a:lnTo>
                  <a:lnTo>
                    <a:pt x="1901266" y="92710"/>
                  </a:lnTo>
                  <a:lnTo>
                    <a:pt x="1901431" y="92710"/>
                  </a:lnTo>
                  <a:lnTo>
                    <a:pt x="1896897" y="86360"/>
                  </a:lnTo>
                  <a:lnTo>
                    <a:pt x="1897075" y="86360"/>
                  </a:lnTo>
                  <a:lnTo>
                    <a:pt x="1892223" y="78739"/>
                  </a:lnTo>
                  <a:lnTo>
                    <a:pt x="1907514" y="78739"/>
                  </a:lnTo>
                  <a:lnTo>
                    <a:pt x="1912200" y="86360"/>
                  </a:lnTo>
                  <a:lnTo>
                    <a:pt x="1916556" y="93980"/>
                  </a:lnTo>
                  <a:lnTo>
                    <a:pt x="1920532" y="101600"/>
                  </a:lnTo>
                  <a:lnTo>
                    <a:pt x="1924151" y="109219"/>
                  </a:lnTo>
                  <a:lnTo>
                    <a:pt x="1927377" y="118110"/>
                  </a:lnTo>
                  <a:lnTo>
                    <a:pt x="1930222" y="125730"/>
                  </a:lnTo>
                  <a:lnTo>
                    <a:pt x="1932647" y="134619"/>
                  </a:lnTo>
                  <a:lnTo>
                    <a:pt x="1933224" y="137160"/>
                  </a:lnTo>
                  <a:lnTo>
                    <a:pt x="1920316" y="137160"/>
                  </a:lnTo>
                  <a:lnTo>
                    <a:pt x="1920392" y="138430"/>
                  </a:lnTo>
                  <a:close/>
                </a:path>
                <a:path w="1938654" h="1210310">
                  <a:moveTo>
                    <a:pt x="17932" y="138430"/>
                  </a:moveTo>
                  <a:lnTo>
                    <a:pt x="18008" y="137160"/>
                  </a:lnTo>
                  <a:lnTo>
                    <a:pt x="18268" y="137160"/>
                  </a:lnTo>
                  <a:lnTo>
                    <a:pt x="17932" y="138430"/>
                  </a:lnTo>
                  <a:close/>
                </a:path>
                <a:path w="1938654" h="1210310">
                  <a:moveTo>
                    <a:pt x="1923719" y="154939"/>
                  </a:moveTo>
                  <a:lnTo>
                    <a:pt x="1922195" y="146050"/>
                  </a:lnTo>
                  <a:lnTo>
                    <a:pt x="1920316" y="137160"/>
                  </a:lnTo>
                  <a:lnTo>
                    <a:pt x="1933224" y="137160"/>
                  </a:lnTo>
                  <a:lnTo>
                    <a:pt x="1934667" y="143510"/>
                  </a:lnTo>
                  <a:lnTo>
                    <a:pt x="1936254" y="152400"/>
                  </a:lnTo>
                  <a:lnTo>
                    <a:pt x="1936417" y="153669"/>
                  </a:lnTo>
                  <a:lnTo>
                    <a:pt x="1923681" y="153669"/>
                  </a:lnTo>
                  <a:lnTo>
                    <a:pt x="1923719" y="154939"/>
                  </a:lnTo>
                  <a:close/>
                </a:path>
                <a:path w="1938654" h="1210310">
                  <a:moveTo>
                    <a:pt x="14604" y="154939"/>
                  </a:moveTo>
                  <a:lnTo>
                    <a:pt x="14655" y="153669"/>
                  </a:lnTo>
                  <a:lnTo>
                    <a:pt x="14822" y="153669"/>
                  </a:lnTo>
                  <a:lnTo>
                    <a:pt x="14604" y="154939"/>
                  </a:lnTo>
                  <a:close/>
                </a:path>
                <a:path w="1938654" h="1210310">
                  <a:moveTo>
                    <a:pt x="1937485" y="894080"/>
                  </a:moveTo>
                  <a:lnTo>
                    <a:pt x="1924748" y="894080"/>
                  </a:lnTo>
                  <a:lnTo>
                    <a:pt x="1925421" y="885189"/>
                  </a:lnTo>
                  <a:lnTo>
                    <a:pt x="1925637" y="876300"/>
                  </a:lnTo>
                  <a:lnTo>
                    <a:pt x="1925637" y="180339"/>
                  </a:lnTo>
                  <a:lnTo>
                    <a:pt x="1925408" y="171450"/>
                  </a:lnTo>
                  <a:lnTo>
                    <a:pt x="1924748" y="162560"/>
                  </a:lnTo>
                  <a:lnTo>
                    <a:pt x="1923681" y="153669"/>
                  </a:lnTo>
                  <a:lnTo>
                    <a:pt x="1936417" y="153669"/>
                  </a:lnTo>
                  <a:lnTo>
                    <a:pt x="1937397" y="161289"/>
                  </a:lnTo>
                  <a:lnTo>
                    <a:pt x="1938096" y="170180"/>
                  </a:lnTo>
                  <a:lnTo>
                    <a:pt x="1938337" y="180339"/>
                  </a:lnTo>
                  <a:lnTo>
                    <a:pt x="1938337" y="876300"/>
                  </a:lnTo>
                  <a:lnTo>
                    <a:pt x="1938096" y="885189"/>
                  </a:lnTo>
                  <a:lnTo>
                    <a:pt x="1937485" y="894080"/>
                  </a:lnTo>
                  <a:close/>
                </a:path>
                <a:path w="1938654" h="1210310">
                  <a:moveTo>
                    <a:pt x="13697" y="894080"/>
                  </a:moveTo>
                  <a:lnTo>
                    <a:pt x="13538" y="892810"/>
                  </a:lnTo>
                  <a:lnTo>
                    <a:pt x="13697" y="894080"/>
                  </a:lnTo>
                  <a:close/>
                </a:path>
                <a:path w="1938654" h="1210310">
                  <a:moveTo>
                    <a:pt x="1935120" y="910589"/>
                  </a:moveTo>
                  <a:lnTo>
                    <a:pt x="1922195" y="910589"/>
                  </a:lnTo>
                  <a:lnTo>
                    <a:pt x="1923719" y="901700"/>
                  </a:lnTo>
                  <a:lnTo>
                    <a:pt x="1924786" y="892810"/>
                  </a:lnTo>
                  <a:lnTo>
                    <a:pt x="1924748" y="894080"/>
                  </a:lnTo>
                  <a:lnTo>
                    <a:pt x="1937485" y="894080"/>
                  </a:lnTo>
                  <a:lnTo>
                    <a:pt x="1937397" y="895350"/>
                  </a:lnTo>
                  <a:lnTo>
                    <a:pt x="1936254" y="904239"/>
                  </a:lnTo>
                  <a:lnTo>
                    <a:pt x="1935120" y="910589"/>
                  </a:lnTo>
                  <a:close/>
                </a:path>
                <a:path w="1938654" h="1210310">
                  <a:moveTo>
                    <a:pt x="16343" y="910589"/>
                  </a:moveTo>
                  <a:lnTo>
                    <a:pt x="16128" y="910589"/>
                  </a:lnTo>
                  <a:lnTo>
                    <a:pt x="16065" y="909319"/>
                  </a:lnTo>
                  <a:lnTo>
                    <a:pt x="16343" y="910589"/>
                  </a:lnTo>
                  <a:close/>
                </a:path>
                <a:path w="1938654" h="1210310">
                  <a:moveTo>
                    <a:pt x="1928596" y="934719"/>
                  </a:moveTo>
                  <a:lnTo>
                    <a:pt x="1915401" y="934719"/>
                  </a:lnTo>
                  <a:lnTo>
                    <a:pt x="1918144" y="925830"/>
                  </a:lnTo>
                  <a:lnTo>
                    <a:pt x="1920392" y="918210"/>
                  </a:lnTo>
                  <a:lnTo>
                    <a:pt x="1922259" y="909319"/>
                  </a:lnTo>
                  <a:lnTo>
                    <a:pt x="1922195" y="910589"/>
                  </a:lnTo>
                  <a:lnTo>
                    <a:pt x="1935120" y="910589"/>
                  </a:lnTo>
                  <a:lnTo>
                    <a:pt x="1934667" y="913130"/>
                  </a:lnTo>
                  <a:lnTo>
                    <a:pt x="1932647" y="920750"/>
                  </a:lnTo>
                  <a:lnTo>
                    <a:pt x="1930222" y="929639"/>
                  </a:lnTo>
                  <a:lnTo>
                    <a:pt x="1928596" y="934719"/>
                  </a:lnTo>
                  <a:close/>
                </a:path>
                <a:path w="1938654" h="1210310">
                  <a:moveTo>
                    <a:pt x="23340" y="934719"/>
                  </a:moveTo>
                  <a:lnTo>
                    <a:pt x="22923" y="934719"/>
                  </a:lnTo>
                  <a:lnTo>
                    <a:pt x="22821" y="933450"/>
                  </a:lnTo>
                  <a:lnTo>
                    <a:pt x="23340" y="934719"/>
                  </a:lnTo>
                  <a:close/>
                </a:path>
                <a:path w="1938654" h="1210310">
                  <a:moveTo>
                    <a:pt x="1915830" y="963930"/>
                  </a:moveTo>
                  <a:lnTo>
                    <a:pt x="1901266" y="963930"/>
                  </a:lnTo>
                  <a:lnTo>
                    <a:pt x="1905469" y="956310"/>
                  </a:lnTo>
                  <a:lnTo>
                    <a:pt x="1905317" y="956310"/>
                  </a:lnTo>
                  <a:lnTo>
                    <a:pt x="1909165" y="948689"/>
                  </a:lnTo>
                  <a:lnTo>
                    <a:pt x="1909025" y="948689"/>
                  </a:lnTo>
                  <a:lnTo>
                    <a:pt x="1912518" y="941069"/>
                  </a:lnTo>
                  <a:lnTo>
                    <a:pt x="1915515" y="933450"/>
                  </a:lnTo>
                  <a:lnTo>
                    <a:pt x="1915401" y="934719"/>
                  </a:lnTo>
                  <a:lnTo>
                    <a:pt x="1928596" y="934719"/>
                  </a:lnTo>
                  <a:lnTo>
                    <a:pt x="1927377" y="938530"/>
                  </a:lnTo>
                  <a:lnTo>
                    <a:pt x="1924151" y="946150"/>
                  </a:lnTo>
                  <a:lnTo>
                    <a:pt x="1920532" y="955039"/>
                  </a:lnTo>
                  <a:lnTo>
                    <a:pt x="1916556" y="962660"/>
                  </a:lnTo>
                  <a:lnTo>
                    <a:pt x="1915830" y="963930"/>
                  </a:lnTo>
                  <a:close/>
                </a:path>
                <a:path w="1938654" h="1210310">
                  <a:moveTo>
                    <a:pt x="37649" y="963930"/>
                  </a:moveTo>
                  <a:lnTo>
                    <a:pt x="37058" y="963930"/>
                  </a:lnTo>
                  <a:lnTo>
                    <a:pt x="36893" y="962660"/>
                  </a:lnTo>
                  <a:lnTo>
                    <a:pt x="37649" y="963930"/>
                  </a:lnTo>
                  <a:close/>
                </a:path>
                <a:path w="1938654" h="1210310">
                  <a:moveTo>
                    <a:pt x="1872665" y="1016000"/>
                  </a:moveTo>
                  <a:lnTo>
                    <a:pt x="1851545" y="1016000"/>
                  </a:lnTo>
                  <a:lnTo>
                    <a:pt x="1858365" y="1010919"/>
                  </a:lnTo>
                  <a:lnTo>
                    <a:pt x="1858124" y="1010919"/>
                  </a:lnTo>
                  <a:lnTo>
                    <a:pt x="1864702" y="1005839"/>
                  </a:lnTo>
                  <a:lnTo>
                    <a:pt x="1864461" y="1005839"/>
                  </a:lnTo>
                  <a:lnTo>
                    <a:pt x="1870786" y="1000760"/>
                  </a:lnTo>
                  <a:lnTo>
                    <a:pt x="1870557" y="1000760"/>
                  </a:lnTo>
                  <a:lnTo>
                    <a:pt x="1876602" y="994410"/>
                  </a:lnTo>
                  <a:lnTo>
                    <a:pt x="1876399" y="994410"/>
                  </a:lnTo>
                  <a:lnTo>
                    <a:pt x="1882152" y="989330"/>
                  </a:lnTo>
                  <a:lnTo>
                    <a:pt x="1881949" y="989330"/>
                  </a:lnTo>
                  <a:lnTo>
                    <a:pt x="1887423" y="982980"/>
                  </a:lnTo>
                  <a:lnTo>
                    <a:pt x="1887232" y="982980"/>
                  </a:lnTo>
                  <a:lnTo>
                    <a:pt x="1892401" y="976630"/>
                  </a:lnTo>
                  <a:lnTo>
                    <a:pt x="1892223" y="976630"/>
                  </a:lnTo>
                  <a:lnTo>
                    <a:pt x="1897075" y="970280"/>
                  </a:lnTo>
                  <a:lnTo>
                    <a:pt x="1896897" y="970280"/>
                  </a:lnTo>
                  <a:lnTo>
                    <a:pt x="1901431" y="962660"/>
                  </a:lnTo>
                  <a:lnTo>
                    <a:pt x="1901266" y="963930"/>
                  </a:lnTo>
                  <a:lnTo>
                    <a:pt x="1915830" y="963930"/>
                  </a:lnTo>
                  <a:lnTo>
                    <a:pt x="1912200" y="970280"/>
                  </a:lnTo>
                  <a:lnTo>
                    <a:pt x="1907514" y="976630"/>
                  </a:lnTo>
                  <a:lnTo>
                    <a:pt x="1902485" y="984250"/>
                  </a:lnTo>
                  <a:lnTo>
                    <a:pt x="1897126" y="990600"/>
                  </a:lnTo>
                  <a:lnTo>
                    <a:pt x="1891449" y="998219"/>
                  </a:lnTo>
                  <a:lnTo>
                    <a:pt x="1885480" y="1003300"/>
                  </a:lnTo>
                  <a:lnTo>
                    <a:pt x="1879218" y="1009650"/>
                  </a:lnTo>
                  <a:lnTo>
                    <a:pt x="1872665" y="1016000"/>
                  </a:lnTo>
                  <a:close/>
                </a:path>
                <a:path w="1938654" h="1210310">
                  <a:moveTo>
                    <a:pt x="88303" y="1016000"/>
                  </a:moveTo>
                  <a:lnTo>
                    <a:pt x="86779" y="1016000"/>
                  </a:lnTo>
                  <a:lnTo>
                    <a:pt x="86537" y="1014730"/>
                  </a:lnTo>
                  <a:lnTo>
                    <a:pt x="88303" y="1016000"/>
                  </a:lnTo>
                  <a:close/>
                </a:path>
                <a:path w="1938654" h="1210310">
                  <a:moveTo>
                    <a:pt x="1887410" y="1210310"/>
                  </a:moveTo>
                  <a:lnTo>
                    <a:pt x="1849701" y="1202665"/>
                  </a:lnTo>
                  <a:lnTo>
                    <a:pt x="1854250" y="1191260"/>
                  </a:lnTo>
                  <a:lnTo>
                    <a:pt x="1819099" y="1184107"/>
                  </a:lnTo>
                  <a:lnTo>
                    <a:pt x="1588350" y="1043939"/>
                  </a:lnTo>
                  <a:lnTo>
                    <a:pt x="1766354" y="1043939"/>
                  </a:lnTo>
                  <a:lnTo>
                    <a:pt x="1775193" y="1042669"/>
                  </a:lnTo>
                  <a:lnTo>
                    <a:pt x="1783283" y="1042669"/>
                  </a:lnTo>
                  <a:lnTo>
                    <a:pt x="1791855" y="1040130"/>
                  </a:lnTo>
                  <a:lnTo>
                    <a:pt x="1791538" y="1040130"/>
                  </a:lnTo>
                  <a:lnTo>
                    <a:pt x="1799958" y="1038860"/>
                  </a:lnTo>
                  <a:lnTo>
                    <a:pt x="1799653" y="1038860"/>
                  </a:lnTo>
                  <a:lnTo>
                    <a:pt x="1807921" y="1036319"/>
                  </a:lnTo>
                  <a:lnTo>
                    <a:pt x="1807616" y="1036319"/>
                  </a:lnTo>
                  <a:lnTo>
                    <a:pt x="1815706" y="1033780"/>
                  </a:lnTo>
                  <a:lnTo>
                    <a:pt x="1815414" y="1033780"/>
                  </a:lnTo>
                  <a:lnTo>
                    <a:pt x="1823313" y="1031239"/>
                  </a:lnTo>
                  <a:lnTo>
                    <a:pt x="1823034" y="1031239"/>
                  </a:lnTo>
                  <a:lnTo>
                    <a:pt x="1830743" y="1027430"/>
                  </a:lnTo>
                  <a:lnTo>
                    <a:pt x="1830463" y="1027430"/>
                  </a:lnTo>
                  <a:lnTo>
                    <a:pt x="1837969" y="1023619"/>
                  </a:lnTo>
                  <a:lnTo>
                    <a:pt x="1837702" y="1023619"/>
                  </a:lnTo>
                  <a:lnTo>
                    <a:pt x="1844992" y="1019810"/>
                  </a:lnTo>
                  <a:lnTo>
                    <a:pt x="1844725" y="1019810"/>
                  </a:lnTo>
                  <a:lnTo>
                    <a:pt x="1851799" y="1014730"/>
                  </a:lnTo>
                  <a:lnTo>
                    <a:pt x="1851545" y="1016000"/>
                  </a:lnTo>
                  <a:lnTo>
                    <a:pt x="1872665" y="1016000"/>
                  </a:lnTo>
                  <a:lnTo>
                    <a:pt x="1865858" y="1021080"/>
                  </a:lnTo>
                  <a:lnTo>
                    <a:pt x="1858772" y="1026160"/>
                  </a:lnTo>
                  <a:lnTo>
                    <a:pt x="1851456" y="1029969"/>
                  </a:lnTo>
                  <a:lnTo>
                    <a:pt x="1843900" y="1035050"/>
                  </a:lnTo>
                  <a:lnTo>
                    <a:pt x="1836115" y="1038860"/>
                  </a:lnTo>
                  <a:lnTo>
                    <a:pt x="1828126" y="1042669"/>
                  </a:lnTo>
                  <a:lnTo>
                    <a:pt x="1819922" y="1045210"/>
                  </a:lnTo>
                  <a:lnTo>
                    <a:pt x="1614335" y="1045210"/>
                  </a:lnTo>
                  <a:lnTo>
                    <a:pt x="1611045" y="1056639"/>
                  </a:lnTo>
                  <a:lnTo>
                    <a:pt x="1633240" y="1056639"/>
                  </a:lnTo>
                  <a:lnTo>
                    <a:pt x="1887410" y="1210310"/>
                  </a:lnTo>
                  <a:close/>
                </a:path>
                <a:path w="1938654" h="1210310">
                  <a:moveTo>
                    <a:pt x="1633240" y="1056639"/>
                  </a:moveTo>
                  <a:lnTo>
                    <a:pt x="1611045" y="1056639"/>
                  </a:lnTo>
                  <a:lnTo>
                    <a:pt x="1614335" y="1045210"/>
                  </a:lnTo>
                  <a:lnTo>
                    <a:pt x="1633240" y="1056639"/>
                  </a:lnTo>
                  <a:close/>
                </a:path>
                <a:path w="1938654" h="1210310">
                  <a:moveTo>
                    <a:pt x="1767154" y="1056639"/>
                  </a:moveTo>
                  <a:lnTo>
                    <a:pt x="1633240" y="1056639"/>
                  </a:lnTo>
                  <a:lnTo>
                    <a:pt x="1614335" y="1045210"/>
                  </a:lnTo>
                  <a:lnTo>
                    <a:pt x="1819922" y="1045210"/>
                  </a:lnTo>
                  <a:lnTo>
                    <a:pt x="1811540" y="1049020"/>
                  </a:lnTo>
                  <a:lnTo>
                    <a:pt x="1802968" y="1051560"/>
                  </a:lnTo>
                  <a:lnTo>
                    <a:pt x="1767154" y="1056639"/>
                  </a:lnTo>
                  <a:close/>
                </a:path>
                <a:path w="1938654" h="1210310">
                  <a:moveTo>
                    <a:pt x="1849697" y="1202674"/>
                  </a:moveTo>
                  <a:lnTo>
                    <a:pt x="1819099" y="1184107"/>
                  </a:lnTo>
                  <a:lnTo>
                    <a:pt x="1854250" y="1191260"/>
                  </a:lnTo>
                  <a:lnTo>
                    <a:pt x="1849697" y="1202674"/>
                  </a:lnTo>
                  <a:close/>
                </a:path>
              </a:pathLst>
            </a:custGeom>
            <a:solidFill>
              <a:srgbClr val="385D89"/>
            </a:solidFill>
          </p:spPr>
          <p:txBody>
            <a:bodyPr wrap="square" lIns="0" tIns="0" rIns="0" bIns="0" rtlCol="0"/>
            <a:lstStyle/>
            <a:p/>
          </p:txBody>
        </p:sp>
      </p:grpSp>
      <p:sp>
        <p:nvSpPr>
          <p:cNvPr id="18" name="object 18"/>
          <p:cNvSpPr txBox="1"/>
          <p:nvPr/>
        </p:nvSpPr>
        <p:spPr>
          <a:xfrm>
            <a:off x="9365360" y="3345967"/>
            <a:ext cx="1248410" cy="1122680"/>
          </a:xfrm>
          <a:prstGeom prst="rect">
            <a:avLst/>
          </a:prstGeom>
        </p:spPr>
        <p:txBody>
          <a:bodyPr vert="horz" wrap="square" lIns="0" tIns="12700" rIns="0" bIns="0" rtlCol="0">
            <a:spAutoFit/>
          </a:bodyPr>
          <a:lstStyle/>
          <a:p>
            <a:pPr marL="12700" marR="5080" algn="just">
              <a:lnSpc>
                <a:spcPct val="100000"/>
              </a:lnSpc>
              <a:spcBef>
                <a:spcPts val="100"/>
              </a:spcBef>
            </a:pPr>
            <a:r>
              <a:rPr sz="2400" spc="-15" dirty="0">
                <a:latin typeface="宋体"/>
                <a:cs typeface="宋体"/>
              </a:rPr>
              <a:t>决策树深度不能超</a:t>
            </a:r>
            <a:r>
              <a:rPr sz="2400" dirty="0">
                <a:latin typeface="宋体"/>
                <a:cs typeface="宋体"/>
              </a:rPr>
              <a:t>过</a:t>
            </a:r>
            <a:r>
              <a:rPr sz="2400" b="1" spc="-50" dirty="0">
                <a:latin typeface="Calibri"/>
                <a:cs typeface="Calibri"/>
              </a:rPr>
              <a:t>2</a:t>
            </a:r>
            <a:endParaRPr sz="2400">
              <a:latin typeface="Calibri"/>
              <a:cs typeface="Calibri"/>
            </a:endParaRPr>
          </a:p>
        </p:txBody>
      </p:sp>
      <p:sp>
        <p:nvSpPr>
          <p:cNvPr id="19" name="object 19"/>
          <p:cNvSpPr txBox="1"/>
          <p:nvPr/>
        </p:nvSpPr>
        <p:spPr>
          <a:xfrm>
            <a:off x="3885171" y="1951748"/>
            <a:ext cx="1737995" cy="636270"/>
          </a:xfrm>
          <a:prstGeom prst="rect">
            <a:avLst/>
          </a:prstGeom>
        </p:spPr>
        <p:txBody>
          <a:bodyPr vert="horz" wrap="square" lIns="0" tIns="13335" rIns="0" bIns="0" rtlCol="0">
            <a:spAutoFit/>
          </a:bodyPr>
          <a:lstStyle/>
          <a:p>
            <a:pPr marL="12700">
              <a:lnSpc>
                <a:spcPct val="100000"/>
              </a:lnSpc>
              <a:spcBef>
                <a:spcPts val="105"/>
              </a:spcBef>
            </a:pPr>
            <a:r>
              <a:rPr sz="2000" spc="-10" dirty="0">
                <a:latin typeface="宋体"/>
                <a:cs typeface="宋体"/>
              </a:rPr>
              <a:t>样本数量高于</a:t>
            </a:r>
            <a:endParaRPr sz="2000">
              <a:latin typeface="宋体"/>
              <a:cs typeface="宋体"/>
            </a:endParaRPr>
          </a:p>
          <a:p>
            <a:pPr marL="12700">
              <a:lnSpc>
                <a:spcPct val="100000"/>
              </a:lnSpc>
            </a:pPr>
            <a:r>
              <a:rPr sz="2000" b="1" spc="-10" dirty="0">
                <a:latin typeface="Calibri"/>
                <a:cs typeface="Calibri"/>
              </a:rPr>
              <a:t>50</a:t>
            </a:r>
            <a:r>
              <a:rPr sz="2000" spc="-5" dirty="0">
                <a:latin typeface="宋体"/>
                <a:cs typeface="宋体"/>
              </a:rPr>
              <a:t>，可以分裂</a:t>
            </a:r>
            <a:r>
              <a:rPr sz="1400" spc="-50" dirty="0">
                <a:latin typeface="宋体"/>
                <a:cs typeface="宋体"/>
              </a:rPr>
              <a:t>。</a:t>
            </a:r>
            <a:endParaRPr sz="1400">
              <a:latin typeface="宋体"/>
              <a:cs typeface="宋体"/>
            </a:endParaRPr>
          </a:p>
        </p:txBody>
      </p:sp>
      <p:grpSp>
        <p:nvGrpSpPr>
          <p:cNvPr id="20" name="object 20"/>
          <p:cNvGrpSpPr/>
          <p:nvPr/>
        </p:nvGrpSpPr>
        <p:grpSpPr>
          <a:xfrm>
            <a:off x="2755874" y="4965585"/>
            <a:ext cx="1938655" cy="1333500"/>
            <a:chOff x="2755874" y="4965585"/>
            <a:chExt cx="1938655" cy="1333500"/>
          </a:xfrm>
        </p:grpSpPr>
        <p:sp>
          <p:nvSpPr>
            <p:cNvPr id="21" name="object 21"/>
            <p:cNvSpPr/>
            <p:nvPr/>
          </p:nvSpPr>
          <p:spPr>
            <a:xfrm>
              <a:off x="2761488" y="4981955"/>
              <a:ext cx="1926589" cy="1312545"/>
            </a:xfrm>
            <a:custGeom>
              <a:avLst/>
              <a:gdLst/>
              <a:ahLst/>
              <a:cxnLst/>
              <a:rect l="l" t="t" r="r" b="b"/>
              <a:pathLst>
                <a:path w="1926589" h="1312545">
                  <a:moveTo>
                    <a:pt x="1752600" y="1312164"/>
                  </a:moveTo>
                  <a:lnTo>
                    <a:pt x="175260" y="1312164"/>
                  </a:lnTo>
                  <a:lnTo>
                    <a:pt x="128792" y="1306095"/>
                  </a:lnTo>
                  <a:lnTo>
                    <a:pt x="87059" y="1288646"/>
                  </a:lnTo>
                  <a:lnTo>
                    <a:pt x="51687" y="1261486"/>
                  </a:lnTo>
                  <a:lnTo>
                    <a:pt x="24302" y="1226283"/>
                  </a:lnTo>
                  <a:lnTo>
                    <a:pt x="6530" y="1184708"/>
                  </a:lnTo>
                  <a:lnTo>
                    <a:pt x="0" y="1138428"/>
                  </a:lnTo>
                  <a:lnTo>
                    <a:pt x="0" y="702564"/>
                  </a:lnTo>
                  <a:lnTo>
                    <a:pt x="736" y="441972"/>
                  </a:lnTo>
                  <a:lnTo>
                    <a:pt x="0" y="441960"/>
                  </a:lnTo>
                  <a:lnTo>
                    <a:pt x="6530" y="395679"/>
                  </a:lnTo>
                  <a:lnTo>
                    <a:pt x="24302" y="354104"/>
                  </a:lnTo>
                  <a:lnTo>
                    <a:pt x="51687" y="318901"/>
                  </a:lnTo>
                  <a:lnTo>
                    <a:pt x="87059" y="291741"/>
                  </a:lnTo>
                  <a:lnTo>
                    <a:pt x="128792" y="274292"/>
                  </a:lnTo>
                  <a:lnTo>
                    <a:pt x="175260" y="268224"/>
                  </a:lnTo>
                  <a:lnTo>
                    <a:pt x="1124712" y="268224"/>
                  </a:lnTo>
                  <a:lnTo>
                    <a:pt x="1883664" y="0"/>
                  </a:lnTo>
                  <a:lnTo>
                    <a:pt x="1604772" y="268224"/>
                  </a:lnTo>
                  <a:lnTo>
                    <a:pt x="1752600" y="268224"/>
                  </a:lnTo>
                  <a:lnTo>
                    <a:pt x="1798743" y="274292"/>
                  </a:lnTo>
                  <a:lnTo>
                    <a:pt x="1840239" y="291742"/>
                  </a:lnTo>
                  <a:lnTo>
                    <a:pt x="1875420" y="318903"/>
                  </a:lnTo>
                  <a:lnTo>
                    <a:pt x="1902615" y="354107"/>
                  </a:lnTo>
                  <a:lnTo>
                    <a:pt x="1920156" y="395687"/>
                  </a:lnTo>
                  <a:lnTo>
                    <a:pt x="1926374" y="441972"/>
                  </a:lnTo>
                  <a:lnTo>
                    <a:pt x="1926336" y="1138428"/>
                  </a:lnTo>
                  <a:lnTo>
                    <a:pt x="1920134" y="1184708"/>
                  </a:lnTo>
                  <a:lnTo>
                    <a:pt x="1902603" y="1226283"/>
                  </a:lnTo>
                  <a:lnTo>
                    <a:pt x="1875415" y="1261486"/>
                  </a:lnTo>
                  <a:lnTo>
                    <a:pt x="1840238" y="1288646"/>
                  </a:lnTo>
                  <a:lnTo>
                    <a:pt x="1798743" y="1306095"/>
                  </a:lnTo>
                  <a:lnTo>
                    <a:pt x="1752600" y="1312164"/>
                  </a:lnTo>
                  <a:close/>
                </a:path>
              </a:pathLst>
            </a:custGeom>
            <a:solidFill>
              <a:srgbClr val="FFFFFF"/>
            </a:solidFill>
          </p:spPr>
          <p:txBody>
            <a:bodyPr wrap="square" lIns="0" tIns="0" rIns="0" bIns="0" rtlCol="0"/>
            <a:lstStyle/>
            <a:p/>
          </p:txBody>
        </p:sp>
        <p:sp>
          <p:nvSpPr>
            <p:cNvPr id="22" name="object 22"/>
            <p:cNvSpPr/>
            <p:nvPr/>
          </p:nvSpPr>
          <p:spPr>
            <a:xfrm>
              <a:off x="2755874" y="4965585"/>
              <a:ext cx="1938655" cy="1333500"/>
            </a:xfrm>
            <a:custGeom>
              <a:avLst/>
              <a:gdLst/>
              <a:ahLst/>
              <a:cxnLst/>
              <a:rect l="l" t="t" r="r" b="b"/>
              <a:pathLst>
                <a:path w="1938654" h="1333500">
                  <a:moveTo>
                    <a:pt x="1868698" y="15582"/>
                  </a:moveTo>
                  <a:lnTo>
                    <a:pt x="1884845" y="0"/>
                  </a:lnTo>
                  <a:lnTo>
                    <a:pt x="1889271" y="8611"/>
                  </a:lnTo>
                  <a:lnTo>
                    <a:pt x="1868698" y="15582"/>
                  </a:lnTo>
                  <a:close/>
                </a:path>
                <a:path w="1938654" h="1333500">
                  <a:moveTo>
                    <a:pt x="1615452" y="279400"/>
                  </a:moveTo>
                  <a:lnTo>
                    <a:pt x="1595323" y="279400"/>
                  </a:lnTo>
                  <a:lnTo>
                    <a:pt x="1860450" y="23542"/>
                  </a:lnTo>
                  <a:lnTo>
                    <a:pt x="1891372" y="12700"/>
                  </a:lnTo>
                  <a:lnTo>
                    <a:pt x="1889271" y="8611"/>
                  </a:lnTo>
                  <a:lnTo>
                    <a:pt x="1914690" y="0"/>
                  </a:lnTo>
                  <a:lnTo>
                    <a:pt x="1629054" y="266700"/>
                  </a:lnTo>
                  <a:lnTo>
                    <a:pt x="1611045" y="266700"/>
                  </a:lnTo>
                  <a:lnTo>
                    <a:pt x="1615452" y="279400"/>
                  </a:lnTo>
                  <a:close/>
                </a:path>
                <a:path w="1938654" h="1333500">
                  <a:moveTo>
                    <a:pt x="1860450" y="23542"/>
                  </a:moveTo>
                  <a:lnTo>
                    <a:pt x="1868698" y="15582"/>
                  </a:lnTo>
                  <a:lnTo>
                    <a:pt x="1889271" y="8611"/>
                  </a:lnTo>
                  <a:lnTo>
                    <a:pt x="1891372" y="12700"/>
                  </a:lnTo>
                  <a:lnTo>
                    <a:pt x="1860450" y="23542"/>
                  </a:lnTo>
                  <a:close/>
                </a:path>
                <a:path w="1938654" h="1333500">
                  <a:moveTo>
                    <a:pt x="1130719" y="279400"/>
                  </a:moveTo>
                  <a:lnTo>
                    <a:pt x="152971" y="279400"/>
                  </a:lnTo>
                  <a:lnTo>
                    <a:pt x="162001" y="266700"/>
                  </a:lnTo>
                  <a:lnTo>
                    <a:pt x="1127518" y="266700"/>
                  </a:lnTo>
                  <a:lnTo>
                    <a:pt x="1868698" y="15582"/>
                  </a:lnTo>
                  <a:lnTo>
                    <a:pt x="1860450" y="23542"/>
                  </a:lnTo>
                  <a:lnTo>
                    <a:pt x="1130719" y="279400"/>
                  </a:lnTo>
                  <a:close/>
                </a:path>
                <a:path w="1938654" h="1333500">
                  <a:moveTo>
                    <a:pt x="1615452" y="279400"/>
                  </a:moveTo>
                  <a:lnTo>
                    <a:pt x="1611045" y="266700"/>
                  </a:lnTo>
                  <a:lnTo>
                    <a:pt x="1629054" y="266700"/>
                  </a:lnTo>
                  <a:lnTo>
                    <a:pt x="1615452" y="279400"/>
                  </a:lnTo>
                  <a:close/>
                </a:path>
                <a:path w="1938654" h="1333500">
                  <a:moveTo>
                    <a:pt x="1785353" y="279400"/>
                  </a:moveTo>
                  <a:lnTo>
                    <a:pt x="1615452" y="279400"/>
                  </a:lnTo>
                  <a:lnTo>
                    <a:pt x="1629054" y="266700"/>
                  </a:lnTo>
                  <a:lnTo>
                    <a:pt x="1776323" y="266700"/>
                  </a:lnTo>
                  <a:lnTo>
                    <a:pt x="1785353" y="279400"/>
                  </a:lnTo>
                  <a:close/>
                </a:path>
                <a:path w="1938654" h="1333500">
                  <a:moveTo>
                    <a:pt x="154736" y="292100"/>
                  </a:moveTo>
                  <a:lnTo>
                    <a:pt x="102209" y="292100"/>
                  </a:lnTo>
                  <a:lnTo>
                    <a:pt x="110210" y="279400"/>
                  </a:lnTo>
                  <a:lnTo>
                    <a:pt x="163449" y="279400"/>
                  </a:lnTo>
                  <a:lnTo>
                    <a:pt x="154736" y="292100"/>
                  </a:lnTo>
                  <a:close/>
                </a:path>
                <a:path w="1938654" h="1333500">
                  <a:moveTo>
                    <a:pt x="1836115" y="292100"/>
                  </a:moveTo>
                  <a:lnTo>
                    <a:pt x="1783600" y="292100"/>
                  </a:lnTo>
                  <a:lnTo>
                    <a:pt x="1774875" y="279400"/>
                  </a:lnTo>
                  <a:lnTo>
                    <a:pt x="1828126" y="279400"/>
                  </a:lnTo>
                  <a:lnTo>
                    <a:pt x="1836115" y="292100"/>
                  </a:lnTo>
                  <a:close/>
                </a:path>
                <a:path w="1938654" h="1333500">
                  <a:moveTo>
                    <a:pt x="107581" y="304800"/>
                  </a:moveTo>
                  <a:lnTo>
                    <a:pt x="79552" y="304800"/>
                  </a:lnTo>
                  <a:lnTo>
                    <a:pt x="86868" y="292100"/>
                  </a:lnTo>
                  <a:lnTo>
                    <a:pt x="115290" y="292100"/>
                  </a:lnTo>
                  <a:lnTo>
                    <a:pt x="107581" y="304800"/>
                  </a:lnTo>
                  <a:close/>
                </a:path>
                <a:path w="1938654" h="1333500">
                  <a:moveTo>
                    <a:pt x="1858784" y="304800"/>
                  </a:moveTo>
                  <a:lnTo>
                    <a:pt x="1830743" y="304800"/>
                  </a:lnTo>
                  <a:lnTo>
                    <a:pt x="1823034" y="292100"/>
                  </a:lnTo>
                  <a:lnTo>
                    <a:pt x="1851456" y="292100"/>
                  </a:lnTo>
                  <a:lnTo>
                    <a:pt x="1858784" y="304800"/>
                  </a:lnTo>
                  <a:close/>
                </a:path>
                <a:path w="1938654" h="1333500">
                  <a:moveTo>
                    <a:pt x="86537" y="317500"/>
                  </a:moveTo>
                  <a:lnTo>
                    <a:pt x="65659" y="317500"/>
                  </a:lnTo>
                  <a:lnTo>
                    <a:pt x="72478" y="304800"/>
                  </a:lnTo>
                  <a:lnTo>
                    <a:pt x="93599" y="304800"/>
                  </a:lnTo>
                  <a:lnTo>
                    <a:pt x="86537" y="317500"/>
                  </a:lnTo>
                  <a:close/>
                </a:path>
                <a:path w="1938654" h="1333500">
                  <a:moveTo>
                    <a:pt x="1872665" y="317500"/>
                  </a:moveTo>
                  <a:lnTo>
                    <a:pt x="1851799" y="317500"/>
                  </a:lnTo>
                  <a:lnTo>
                    <a:pt x="1844738" y="304800"/>
                  </a:lnTo>
                  <a:lnTo>
                    <a:pt x="1865858" y="304800"/>
                  </a:lnTo>
                  <a:lnTo>
                    <a:pt x="1872665" y="317500"/>
                  </a:lnTo>
                  <a:close/>
                </a:path>
                <a:path w="1938654" h="1333500">
                  <a:moveTo>
                    <a:pt x="67538" y="330200"/>
                  </a:moveTo>
                  <a:lnTo>
                    <a:pt x="52844" y="330200"/>
                  </a:lnTo>
                  <a:lnTo>
                    <a:pt x="59118" y="317500"/>
                  </a:lnTo>
                  <a:lnTo>
                    <a:pt x="73863" y="317500"/>
                  </a:lnTo>
                  <a:lnTo>
                    <a:pt x="67538" y="330200"/>
                  </a:lnTo>
                  <a:close/>
                </a:path>
                <a:path w="1938654" h="1333500">
                  <a:moveTo>
                    <a:pt x="1885480" y="330200"/>
                  </a:moveTo>
                  <a:lnTo>
                    <a:pt x="1870786" y="330200"/>
                  </a:lnTo>
                  <a:lnTo>
                    <a:pt x="1864474" y="317500"/>
                  </a:lnTo>
                  <a:lnTo>
                    <a:pt x="1879219" y="317500"/>
                  </a:lnTo>
                  <a:lnTo>
                    <a:pt x="1885480" y="330200"/>
                  </a:lnTo>
                  <a:close/>
                </a:path>
                <a:path w="1938654" h="1333500">
                  <a:moveTo>
                    <a:pt x="56172" y="342900"/>
                  </a:moveTo>
                  <a:lnTo>
                    <a:pt x="41198" y="342900"/>
                  </a:lnTo>
                  <a:lnTo>
                    <a:pt x="46875" y="330200"/>
                  </a:lnTo>
                  <a:lnTo>
                    <a:pt x="61937" y="330200"/>
                  </a:lnTo>
                  <a:lnTo>
                    <a:pt x="56172" y="342900"/>
                  </a:lnTo>
                  <a:close/>
                </a:path>
                <a:path w="1938654" h="1333500">
                  <a:moveTo>
                    <a:pt x="1897126" y="342900"/>
                  </a:moveTo>
                  <a:lnTo>
                    <a:pt x="1882152" y="342900"/>
                  </a:lnTo>
                  <a:lnTo>
                    <a:pt x="1876399" y="330200"/>
                  </a:lnTo>
                  <a:lnTo>
                    <a:pt x="1891449" y="330200"/>
                  </a:lnTo>
                  <a:lnTo>
                    <a:pt x="1897126" y="342900"/>
                  </a:lnTo>
                  <a:close/>
                </a:path>
                <a:path w="1938654" h="1333500">
                  <a:moveTo>
                    <a:pt x="45923" y="355600"/>
                  </a:moveTo>
                  <a:lnTo>
                    <a:pt x="30810" y="355600"/>
                  </a:lnTo>
                  <a:lnTo>
                    <a:pt x="35852" y="342900"/>
                  </a:lnTo>
                  <a:lnTo>
                    <a:pt x="51092" y="342900"/>
                  </a:lnTo>
                  <a:lnTo>
                    <a:pt x="45923" y="355600"/>
                  </a:lnTo>
                  <a:close/>
                </a:path>
                <a:path w="1938654" h="1333500">
                  <a:moveTo>
                    <a:pt x="1907514" y="355600"/>
                  </a:moveTo>
                  <a:lnTo>
                    <a:pt x="1892401" y="355600"/>
                  </a:lnTo>
                  <a:lnTo>
                    <a:pt x="1887232" y="342900"/>
                  </a:lnTo>
                  <a:lnTo>
                    <a:pt x="1902485" y="342900"/>
                  </a:lnTo>
                  <a:lnTo>
                    <a:pt x="1907514" y="355600"/>
                  </a:lnTo>
                  <a:close/>
                </a:path>
                <a:path w="1938654" h="1333500">
                  <a:moveTo>
                    <a:pt x="36893" y="368300"/>
                  </a:moveTo>
                  <a:lnTo>
                    <a:pt x="21780" y="368300"/>
                  </a:lnTo>
                  <a:lnTo>
                    <a:pt x="26123" y="355600"/>
                  </a:lnTo>
                  <a:lnTo>
                    <a:pt x="41427" y="355600"/>
                  </a:lnTo>
                  <a:lnTo>
                    <a:pt x="36893" y="368300"/>
                  </a:lnTo>
                  <a:close/>
                </a:path>
                <a:path w="1938654" h="1333500">
                  <a:moveTo>
                    <a:pt x="1916557" y="368300"/>
                  </a:moveTo>
                  <a:lnTo>
                    <a:pt x="1901431" y="368300"/>
                  </a:lnTo>
                  <a:lnTo>
                    <a:pt x="1896910" y="355600"/>
                  </a:lnTo>
                  <a:lnTo>
                    <a:pt x="1912200" y="355600"/>
                  </a:lnTo>
                  <a:lnTo>
                    <a:pt x="1916557" y="368300"/>
                  </a:lnTo>
                  <a:close/>
                </a:path>
                <a:path w="1938654" h="1333500">
                  <a:moveTo>
                    <a:pt x="22821" y="393700"/>
                  </a:moveTo>
                  <a:lnTo>
                    <a:pt x="10947" y="393700"/>
                  </a:lnTo>
                  <a:lnTo>
                    <a:pt x="14173" y="381000"/>
                  </a:lnTo>
                  <a:lnTo>
                    <a:pt x="17792" y="368300"/>
                  </a:lnTo>
                  <a:lnTo>
                    <a:pt x="33007" y="368300"/>
                  </a:lnTo>
                  <a:lnTo>
                    <a:pt x="29171" y="381000"/>
                  </a:lnTo>
                  <a:lnTo>
                    <a:pt x="25933" y="381000"/>
                  </a:lnTo>
                  <a:lnTo>
                    <a:pt x="22821" y="393700"/>
                  </a:lnTo>
                  <a:close/>
                </a:path>
                <a:path w="1938654" h="1333500">
                  <a:moveTo>
                    <a:pt x="1927390" y="393700"/>
                  </a:moveTo>
                  <a:lnTo>
                    <a:pt x="1915515" y="393700"/>
                  </a:lnTo>
                  <a:lnTo>
                    <a:pt x="1912391" y="381000"/>
                  </a:lnTo>
                  <a:lnTo>
                    <a:pt x="1909165" y="381000"/>
                  </a:lnTo>
                  <a:lnTo>
                    <a:pt x="1905317" y="368300"/>
                  </a:lnTo>
                  <a:lnTo>
                    <a:pt x="1920532" y="368300"/>
                  </a:lnTo>
                  <a:lnTo>
                    <a:pt x="1924151" y="381000"/>
                  </a:lnTo>
                  <a:lnTo>
                    <a:pt x="1927390" y="393700"/>
                  </a:lnTo>
                  <a:close/>
                </a:path>
                <a:path w="1938654" h="1333500">
                  <a:moveTo>
                    <a:pt x="16065" y="419100"/>
                  </a:moveTo>
                  <a:lnTo>
                    <a:pt x="3657" y="419100"/>
                  </a:lnTo>
                  <a:lnTo>
                    <a:pt x="5676" y="406400"/>
                  </a:lnTo>
                  <a:lnTo>
                    <a:pt x="8102" y="393700"/>
                  </a:lnTo>
                  <a:lnTo>
                    <a:pt x="22923" y="393700"/>
                  </a:lnTo>
                  <a:lnTo>
                    <a:pt x="20193" y="406400"/>
                  </a:lnTo>
                  <a:lnTo>
                    <a:pt x="18008" y="406400"/>
                  </a:lnTo>
                  <a:lnTo>
                    <a:pt x="16065" y="419100"/>
                  </a:lnTo>
                  <a:close/>
                </a:path>
                <a:path w="1938654" h="1333500">
                  <a:moveTo>
                    <a:pt x="1934667" y="419100"/>
                  </a:moveTo>
                  <a:lnTo>
                    <a:pt x="1922259" y="419100"/>
                  </a:lnTo>
                  <a:lnTo>
                    <a:pt x="1920316" y="406400"/>
                  </a:lnTo>
                  <a:lnTo>
                    <a:pt x="1918144" y="406400"/>
                  </a:lnTo>
                  <a:lnTo>
                    <a:pt x="1915401" y="393700"/>
                  </a:lnTo>
                  <a:lnTo>
                    <a:pt x="1930222" y="393700"/>
                  </a:lnTo>
                  <a:lnTo>
                    <a:pt x="1932660" y="406400"/>
                  </a:lnTo>
                  <a:lnTo>
                    <a:pt x="1934667" y="419100"/>
                  </a:lnTo>
                  <a:close/>
                </a:path>
                <a:path w="1938654" h="1333500">
                  <a:moveTo>
                    <a:pt x="16129" y="1181100"/>
                  </a:moveTo>
                  <a:lnTo>
                    <a:pt x="2070" y="1181100"/>
                  </a:lnTo>
                  <a:lnTo>
                    <a:pt x="927" y="1168400"/>
                  </a:lnTo>
                  <a:lnTo>
                    <a:pt x="228" y="1155700"/>
                  </a:lnTo>
                  <a:lnTo>
                    <a:pt x="0" y="1143000"/>
                  </a:lnTo>
                  <a:lnTo>
                    <a:pt x="0" y="457200"/>
                  </a:lnTo>
                  <a:lnTo>
                    <a:pt x="228" y="444500"/>
                  </a:lnTo>
                  <a:lnTo>
                    <a:pt x="927" y="431800"/>
                  </a:lnTo>
                  <a:lnTo>
                    <a:pt x="2070" y="419100"/>
                  </a:lnTo>
                  <a:lnTo>
                    <a:pt x="16129" y="419100"/>
                  </a:lnTo>
                  <a:lnTo>
                    <a:pt x="14605" y="431800"/>
                  </a:lnTo>
                  <a:lnTo>
                    <a:pt x="13576" y="431800"/>
                  </a:lnTo>
                  <a:lnTo>
                    <a:pt x="12903" y="444500"/>
                  </a:lnTo>
                  <a:lnTo>
                    <a:pt x="12687" y="457200"/>
                  </a:lnTo>
                  <a:lnTo>
                    <a:pt x="12687" y="1143000"/>
                  </a:lnTo>
                  <a:lnTo>
                    <a:pt x="12915" y="1155700"/>
                  </a:lnTo>
                  <a:lnTo>
                    <a:pt x="13576" y="1168400"/>
                  </a:lnTo>
                  <a:lnTo>
                    <a:pt x="14605" y="1168400"/>
                  </a:lnTo>
                  <a:lnTo>
                    <a:pt x="16129" y="1181100"/>
                  </a:lnTo>
                  <a:close/>
                </a:path>
                <a:path w="1938654" h="1333500">
                  <a:moveTo>
                    <a:pt x="1936254" y="1181100"/>
                  </a:moveTo>
                  <a:lnTo>
                    <a:pt x="1922195" y="1181100"/>
                  </a:lnTo>
                  <a:lnTo>
                    <a:pt x="1923732" y="1168400"/>
                  </a:lnTo>
                  <a:lnTo>
                    <a:pt x="1924748" y="1168400"/>
                  </a:lnTo>
                  <a:lnTo>
                    <a:pt x="1925421" y="1155700"/>
                  </a:lnTo>
                  <a:lnTo>
                    <a:pt x="1925637" y="1143000"/>
                  </a:lnTo>
                  <a:lnTo>
                    <a:pt x="1925637" y="457200"/>
                  </a:lnTo>
                  <a:lnTo>
                    <a:pt x="1925408" y="444500"/>
                  </a:lnTo>
                  <a:lnTo>
                    <a:pt x="1924748" y="431800"/>
                  </a:lnTo>
                  <a:lnTo>
                    <a:pt x="1923732" y="431800"/>
                  </a:lnTo>
                  <a:lnTo>
                    <a:pt x="1922195" y="419100"/>
                  </a:lnTo>
                  <a:lnTo>
                    <a:pt x="1936254" y="419100"/>
                  </a:lnTo>
                  <a:lnTo>
                    <a:pt x="1937410" y="431800"/>
                  </a:lnTo>
                  <a:lnTo>
                    <a:pt x="1938096" y="444500"/>
                  </a:lnTo>
                  <a:lnTo>
                    <a:pt x="1938337" y="457200"/>
                  </a:lnTo>
                  <a:lnTo>
                    <a:pt x="1938337" y="1143000"/>
                  </a:lnTo>
                  <a:lnTo>
                    <a:pt x="1938096" y="1155700"/>
                  </a:lnTo>
                  <a:lnTo>
                    <a:pt x="1937410" y="1168400"/>
                  </a:lnTo>
                  <a:lnTo>
                    <a:pt x="1936254" y="1181100"/>
                  </a:lnTo>
                  <a:close/>
                </a:path>
                <a:path w="1938654" h="1333500">
                  <a:moveTo>
                    <a:pt x="22923" y="1206500"/>
                  </a:moveTo>
                  <a:lnTo>
                    <a:pt x="8102" y="1206500"/>
                  </a:lnTo>
                  <a:lnTo>
                    <a:pt x="5676" y="1193800"/>
                  </a:lnTo>
                  <a:lnTo>
                    <a:pt x="3657" y="1181100"/>
                  </a:lnTo>
                  <a:lnTo>
                    <a:pt x="16065" y="1181100"/>
                  </a:lnTo>
                  <a:lnTo>
                    <a:pt x="18008" y="1193800"/>
                  </a:lnTo>
                  <a:lnTo>
                    <a:pt x="20193" y="1193800"/>
                  </a:lnTo>
                  <a:lnTo>
                    <a:pt x="22923" y="1206500"/>
                  </a:lnTo>
                  <a:close/>
                </a:path>
                <a:path w="1938654" h="1333500">
                  <a:moveTo>
                    <a:pt x="1930222" y="1206500"/>
                  </a:moveTo>
                  <a:lnTo>
                    <a:pt x="1915401" y="1206500"/>
                  </a:lnTo>
                  <a:lnTo>
                    <a:pt x="1918144" y="1193800"/>
                  </a:lnTo>
                  <a:lnTo>
                    <a:pt x="1920316" y="1193800"/>
                  </a:lnTo>
                  <a:lnTo>
                    <a:pt x="1922259" y="1181100"/>
                  </a:lnTo>
                  <a:lnTo>
                    <a:pt x="1934667" y="1181100"/>
                  </a:lnTo>
                  <a:lnTo>
                    <a:pt x="1932660" y="1193800"/>
                  </a:lnTo>
                  <a:lnTo>
                    <a:pt x="1930222" y="1206500"/>
                  </a:lnTo>
                  <a:close/>
                </a:path>
                <a:path w="1938654" h="1333500">
                  <a:moveTo>
                    <a:pt x="33007" y="1231900"/>
                  </a:moveTo>
                  <a:lnTo>
                    <a:pt x="17792" y="1231900"/>
                  </a:lnTo>
                  <a:lnTo>
                    <a:pt x="14173" y="1219200"/>
                  </a:lnTo>
                  <a:lnTo>
                    <a:pt x="10947" y="1206500"/>
                  </a:lnTo>
                  <a:lnTo>
                    <a:pt x="22821" y="1206500"/>
                  </a:lnTo>
                  <a:lnTo>
                    <a:pt x="25933" y="1219200"/>
                  </a:lnTo>
                  <a:lnTo>
                    <a:pt x="29171" y="1219200"/>
                  </a:lnTo>
                  <a:lnTo>
                    <a:pt x="33007" y="1231900"/>
                  </a:lnTo>
                  <a:close/>
                </a:path>
                <a:path w="1938654" h="1333500">
                  <a:moveTo>
                    <a:pt x="1920532" y="1231900"/>
                  </a:moveTo>
                  <a:lnTo>
                    <a:pt x="1905317" y="1231900"/>
                  </a:lnTo>
                  <a:lnTo>
                    <a:pt x="1909165" y="1219200"/>
                  </a:lnTo>
                  <a:lnTo>
                    <a:pt x="1912391" y="1219200"/>
                  </a:lnTo>
                  <a:lnTo>
                    <a:pt x="1915515" y="1206500"/>
                  </a:lnTo>
                  <a:lnTo>
                    <a:pt x="1927390" y="1206500"/>
                  </a:lnTo>
                  <a:lnTo>
                    <a:pt x="1924151" y="1219200"/>
                  </a:lnTo>
                  <a:lnTo>
                    <a:pt x="1920532" y="1231900"/>
                  </a:lnTo>
                  <a:close/>
                </a:path>
                <a:path w="1938654" h="1333500">
                  <a:moveTo>
                    <a:pt x="41427" y="1244600"/>
                  </a:moveTo>
                  <a:lnTo>
                    <a:pt x="26123" y="1244600"/>
                  </a:lnTo>
                  <a:lnTo>
                    <a:pt x="21780" y="1231900"/>
                  </a:lnTo>
                  <a:lnTo>
                    <a:pt x="36893" y="1231900"/>
                  </a:lnTo>
                  <a:lnTo>
                    <a:pt x="41427" y="1244600"/>
                  </a:lnTo>
                  <a:close/>
                </a:path>
                <a:path w="1938654" h="1333500">
                  <a:moveTo>
                    <a:pt x="1912200" y="1244600"/>
                  </a:moveTo>
                  <a:lnTo>
                    <a:pt x="1896910" y="1244600"/>
                  </a:lnTo>
                  <a:lnTo>
                    <a:pt x="1901431" y="1231900"/>
                  </a:lnTo>
                  <a:lnTo>
                    <a:pt x="1916557" y="1231900"/>
                  </a:lnTo>
                  <a:lnTo>
                    <a:pt x="1912200" y="1244600"/>
                  </a:lnTo>
                  <a:close/>
                </a:path>
                <a:path w="1938654" h="1333500">
                  <a:moveTo>
                    <a:pt x="51092" y="1257300"/>
                  </a:moveTo>
                  <a:lnTo>
                    <a:pt x="35852" y="1257300"/>
                  </a:lnTo>
                  <a:lnTo>
                    <a:pt x="30810" y="1244600"/>
                  </a:lnTo>
                  <a:lnTo>
                    <a:pt x="45923" y="1244600"/>
                  </a:lnTo>
                  <a:lnTo>
                    <a:pt x="51092" y="1257300"/>
                  </a:lnTo>
                  <a:close/>
                </a:path>
                <a:path w="1938654" h="1333500">
                  <a:moveTo>
                    <a:pt x="1902485" y="1257300"/>
                  </a:moveTo>
                  <a:lnTo>
                    <a:pt x="1887232" y="1257300"/>
                  </a:lnTo>
                  <a:lnTo>
                    <a:pt x="1892401" y="1244600"/>
                  </a:lnTo>
                  <a:lnTo>
                    <a:pt x="1907514" y="1244600"/>
                  </a:lnTo>
                  <a:lnTo>
                    <a:pt x="1902485" y="1257300"/>
                  </a:lnTo>
                  <a:close/>
                </a:path>
                <a:path w="1938654" h="1333500">
                  <a:moveTo>
                    <a:pt x="61937" y="1270000"/>
                  </a:moveTo>
                  <a:lnTo>
                    <a:pt x="46875" y="1270000"/>
                  </a:lnTo>
                  <a:lnTo>
                    <a:pt x="41198" y="1257300"/>
                  </a:lnTo>
                  <a:lnTo>
                    <a:pt x="56172" y="1257300"/>
                  </a:lnTo>
                  <a:lnTo>
                    <a:pt x="61937" y="1270000"/>
                  </a:lnTo>
                  <a:close/>
                </a:path>
                <a:path w="1938654" h="1333500">
                  <a:moveTo>
                    <a:pt x="1891449" y="1270000"/>
                  </a:moveTo>
                  <a:lnTo>
                    <a:pt x="1876399" y="1270000"/>
                  </a:lnTo>
                  <a:lnTo>
                    <a:pt x="1882152" y="1257300"/>
                  </a:lnTo>
                  <a:lnTo>
                    <a:pt x="1897126" y="1257300"/>
                  </a:lnTo>
                  <a:lnTo>
                    <a:pt x="1891449" y="1270000"/>
                  </a:lnTo>
                  <a:close/>
                </a:path>
                <a:path w="1938654" h="1333500">
                  <a:moveTo>
                    <a:pt x="73863" y="1282700"/>
                  </a:moveTo>
                  <a:lnTo>
                    <a:pt x="59118" y="1282700"/>
                  </a:lnTo>
                  <a:lnTo>
                    <a:pt x="52844" y="1270000"/>
                  </a:lnTo>
                  <a:lnTo>
                    <a:pt x="67538" y="1270000"/>
                  </a:lnTo>
                  <a:lnTo>
                    <a:pt x="73863" y="1282700"/>
                  </a:lnTo>
                  <a:close/>
                </a:path>
                <a:path w="1938654" h="1333500">
                  <a:moveTo>
                    <a:pt x="1879219" y="1282700"/>
                  </a:moveTo>
                  <a:lnTo>
                    <a:pt x="1864474" y="1282700"/>
                  </a:lnTo>
                  <a:lnTo>
                    <a:pt x="1870786" y="1270000"/>
                  </a:lnTo>
                  <a:lnTo>
                    <a:pt x="1885480" y="1270000"/>
                  </a:lnTo>
                  <a:lnTo>
                    <a:pt x="1879219" y="1282700"/>
                  </a:lnTo>
                  <a:close/>
                </a:path>
                <a:path w="1938654" h="1333500">
                  <a:moveTo>
                    <a:pt x="93599" y="1295400"/>
                  </a:moveTo>
                  <a:lnTo>
                    <a:pt x="72478" y="1295400"/>
                  </a:lnTo>
                  <a:lnTo>
                    <a:pt x="65659" y="1282700"/>
                  </a:lnTo>
                  <a:lnTo>
                    <a:pt x="86537" y="1282700"/>
                  </a:lnTo>
                  <a:lnTo>
                    <a:pt x="93599" y="1295400"/>
                  </a:lnTo>
                  <a:close/>
                </a:path>
                <a:path w="1938654" h="1333500">
                  <a:moveTo>
                    <a:pt x="1865858" y="1295400"/>
                  </a:moveTo>
                  <a:lnTo>
                    <a:pt x="1844738" y="1295400"/>
                  </a:lnTo>
                  <a:lnTo>
                    <a:pt x="1851799" y="1282700"/>
                  </a:lnTo>
                  <a:lnTo>
                    <a:pt x="1872665" y="1282700"/>
                  </a:lnTo>
                  <a:lnTo>
                    <a:pt x="1865858" y="1295400"/>
                  </a:lnTo>
                  <a:close/>
                </a:path>
                <a:path w="1938654" h="1333500">
                  <a:moveTo>
                    <a:pt x="115290" y="1308100"/>
                  </a:moveTo>
                  <a:lnTo>
                    <a:pt x="86868" y="1308100"/>
                  </a:lnTo>
                  <a:lnTo>
                    <a:pt x="79552" y="1295400"/>
                  </a:lnTo>
                  <a:lnTo>
                    <a:pt x="107581" y="1295400"/>
                  </a:lnTo>
                  <a:lnTo>
                    <a:pt x="115290" y="1308100"/>
                  </a:lnTo>
                  <a:close/>
                </a:path>
                <a:path w="1938654" h="1333500">
                  <a:moveTo>
                    <a:pt x="1851456" y="1308100"/>
                  </a:moveTo>
                  <a:lnTo>
                    <a:pt x="1823034" y="1308100"/>
                  </a:lnTo>
                  <a:lnTo>
                    <a:pt x="1830743" y="1295400"/>
                  </a:lnTo>
                  <a:lnTo>
                    <a:pt x="1858784" y="1295400"/>
                  </a:lnTo>
                  <a:lnTo>
                    <a:pt x="1851456" y="1308100"/>
                  </a:lnTo>
                  <a:close/>
                </a:path>
                <a:path w="1938654" h="1333500">
                  <a:moveTo>
                    <a:pt x="163449" y="1320800"/>
                  </a:moveTo>
                  <a:lnTo>
                    <a:pt x="110210" y="1320800"/>
                  </a:lnTo>
                  <a:lnTo>
                    <a:pt x="102209" y="1308100"/>
                  </a:lnTo>
                  <a:lnTo>
                    <a:pt x="154736" y="1308100"/>
                  </a:lnTo>
                  <a:lnTo>
                    <a:pt x="163449" y="1320800"/>
                  </a:lnTo>
                  <a:close/>
                </a:path>
                <a:path w="1938654" h="1333500">
                  <a:moveTo>
                    <a:pt x="1828126" y="1320800"/>
                  </a:moveTo>
                  <a:lnTo>
                    <a:pt x="1774875" y="1320800"/>
                  </a:lnTo>
                  <a:lnTo>
                    <a:pt x="1783600" y="1308100"/>
                  </a:lnTo>
                  <a:lnTo>
                    <a:pt x="1836115" y="1308100"/>
                  </a:lnTo>
                  <a:lnTo>
                    <a:pt x="1828126" y="1320800"/>
                  </a:lnTo>
                  <a:close/>
                </a:path>
                <a:path w="1938654" h="1333500">
                  <a:moveTo>
                    <a:pt x="1776323" y="1333500"/>
                  </a:moveTo>
                  <a:lnTo>
                    <a:pt x="162001" y="1333500"/>
                  </a:lnTo>
                  <a:lnTo>
                    <a:pt x="152971" y="1320800"/>
                  </a:lnTo>
                  <a:lnTo>
                    <a:pt x="1785353" y="1320800"/>
                  </a:lnTo>
                  <a:lnTo>
                    <a:pt x="1776323" y="1333500"/>
                  </a:lnTo>
                  <a:close/>
                </a:path>
              </a:pathLst>
            </a:custGeom>
            <a:solidFill>
              <a:srgbClr val="385D89"/>
            </a:solidFill>
          </p:spPr>
          <p:txBody>
            <a:bodyPr wrap="square" lIns="0" tIns="0" rIns="0" bIns="0" rtlCol="0"/>
            <a:lstStyle/>
            <a:p/>
          </p:txBody>
        </p:sp>
      </p:grpSp>
      <p:sp>
        <p:nvSpPr>
          <p:cNvPr id="23" name="object 23"/>
          <p:cNvSpPr txBox="1"/>
          <p:nvPr/>
        </p:nvSpPr>
        <p:spPr>
          <a:xfrm>
            <a:off x="2891955" y="5288114"/>
            <a:ext cx="1558925" cy="941069"/>
          </a:xfrm>
          <a:prstGeom prst="rect">
            <a:avLst/>
          </a:prstGeom>
        </p:spPr>
        <p:txBody>
          <a:bodyPr vert="horz" wrap="square" lIns="0" tIns="13335" rIns="0" bIns="0" rtlCol="0">
            <a:spAutoFit/>
          </a:bodyPr>
          <a:lstStyle/>
          <a:p>
            <a:pPr marL="12700" marR="5080" algn="just">
              <a:lnSpc>
                <a:spcPct val="100000"/>
              </a:lnSpc>
              <a:spcBef>
                <a:spcPts val="105"/>
              </a:spcBef>
            </a:pPr>
            <a:r>
              <a:rPr sz="2000" spc="-10" dirty="0">
                <a:latin typeface="宋体"/>
                <a:cs typeface="宋体"/>
              </a:rPr>
              <a:t>节点数样本至</a:t>
            </a:r>
            <a:r>
              <a:rPr sz="2000" dirty="0">
                <a:latin typeface="宋体"/>
                <a:cs typeface="宋体"/>
              </a:rPr>
              <a:t>少</a:t>
            </a:r>
            <a:r>
              <a:rPr sz="2000" b="1" spc="-10" dirty="0">
                <a:latin typeface="Calibri"/>
                <a:cs typeface="Calibri"/>
              </a:rPr>
              <a:t>30</a:t>
            </a:r>
            <a:r>
              <a:rPr sz="2000" spc="-20" dirty="0">
                <a:latin typeface="宋体"/>
                <a:cs typeface="宋体"/>
              </a:rPr>
              <a:t>，否则不</a:t>
            </a:r>
            <a:r>
              <a:rPr sz="2000" spc="-15" dirty="0">
                <a:latin typeface="宋体"/>
                <a:cs typeface="宋体"/>
              </a:rPr>
              <a:t>允许分裂</a:t>
            </a:r>
            <a:endParaRPr sz="2000">
              <a:latin typeface="宋体"/>
              <a:cs typeface="宋体"/>
            </a:endParaRPr>
          </a:p>
        </p:txBody>
      </p:sp>
      <p:sp>
        <p:nvSpPr>
          <p:cNvPr id="24" name="object 2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模型优化</a:t>
            </a:r>
            <a:endParaRPr spc="-20" dirty="0"/>
          </a:p>
        </p:txBody>
      </p:sp>
      <p:sp>
        <p:nvSpPr>
          <p:cNvPr id="25" name="object 25"/>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09</a:t>
            </a:r>
            <a:endParaRPr sz="3200">
              <a:latin typeface="Arial MT"/>
              <a:cs typeface="Arial MT"/>
            </a:endParaRPr>
          </a:p>
        </p:txBody>
      </p:sp>
      <p:sp>
        <p:nvSpPr>
          <p:cNvPr id="26" name="object 26"/>
          <p:cNvSpPr txBox="1"/>
          <p:nvPr/>
        </p:nvSpPr>
        <p:spPr>
          <a:xfrm>
            <a:off x="327025" y="1120140"/>
            <a:ext cx="308483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6375E"/>
                </a:solidFill>
                <a:latin typeface="宋体"/>
                <a:cs typeface="宋体"/>
              </a:rPr>
              <a:t>下图决策树参数配置：</a:t>
            </a:r>
            <a:endParaRPr sz="2400">
              <a:latin typeface="宋体"/>
              <a:cs typeface="宋体"/>
            </a:endParaRPr>
          </a:p>
        </p:txBody>
      </p:sp>
      <p:sp>
        <p:nvSpPr>
          <p:cNvPr id="27" name="object 27"/>
          <p:cNvSpPr txBox="1"/>
          <p:nvPr/>
        </p:nvSpPr>
        <p:spPr>
          <a:xfrm>
            <a:off x="327025" y="1485899"/>
            <a:ext cx="2987040" cy="2219960"/>
          </a:xfrm>
          <a:prstGeom prst="rect">
            <a:avLst/>
          </a:prstGeom>
        </p:spPr>
        <p:txBody>
          <a:bodyPr vert="horz" wrap="square" lIns="0" tIns="12700" rIns="0" bIns="0" rtlCol="0">
            <a:spAutoFit/>
          </a:bodyPr>
          <a:lstStyle/>
          <a:p>
            <a:pPr marL="12700" marR="5080">
              <a:lnSpc>
                <a:spcPct val="150000"/>
              </a:lnSpc>
              <a:spcBef>
                <a:spcPts val="100"/>
              </a:spcBef>
            </a:pPr>
            <a:r>
              <a:rPr sz="2400" b="1" spc="-10" dirty="0">
                <a:solidFill>
                  <a:srgbClr val="16375E"/>
                </a:solidFill>
                <a:latin typeface="Calibri"/>
                <a:cs typeface="Calibri"/>
              </a:rPr>
              <a:t>max_depth=2, min_samples_split=50, </a:t>
            </a:r>
            <a:r>
              <a:rPr sz="2400" b="1" spc="-25" dirty="0">
                <a:solidFill>
                  <a:srgbClr val="16375E"/>
                </a:solidFill>
                <a:latin typeface="Calibri"/>
                <a:cs typeface="Calibri"/>
              </a:rPr>
              <a:t>max_features=None(</a:t>
            </a:r>
            <a:r>
              <a:rPr sz="2400" spc="-50" dirty="0">
                <a:solidFill>
                  <a:srgbClr val="16375E"/>
                </a:solidFill>
                <a:latin typeface="宋体"/>
                <a:cs typeface="宋体"/>
              </a:rPr>
              <a:t>所</a:t>
            </a:r>
            <a:r>
              <a:rPr sz="2400" dirty="0">
                <a:solidFill>
                  <a:srgbClr val="16375E"/>
                </a:solidFill>
                <a:latin typeface="宋体"/>
                <a:cs typeface="宋体"/>
              </a:rPr>
              <a:t>有</a:t>
            </a:r>
            <a:r>
              <a:rPr sz="2400" spc="-50" dirty="0">
                <a:solidFill>
                  <a:srgbClr val="16375E"/>
                </a:solidFill>
                <a:latin typeface="宋体"/>
                <a:cs typeface="宋体"/>
              </a:rPr>
              <a:t>）</a:t>
            </a:r>
            <a:endParaRPr sz="2400">
              <a:latin typeface="宋体"/>
              <a:cs typeface="宋体"/>
            </a:endParaRPr>
          </a:p>
        </p:txBody>
      </p:sp>
      <p:sp>
        <p:nvSpPr>
          <p:cNvPr id="28" name="object 28"/>
          <p:cNvSpPr txBox="1"/>
          <p:nvPr/>
        </p:nvSpPr>
        <p:spPr>
          <a:xfrm>
            <a:off x="327025" y="3863340"/>
            <a:ext cx="2783205"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16375E"/>
                </a:solidFill>
                <a:latin typeface="Calibri"/>
                <a:cs typeface="Calibri"/>
              </a:rPr>
              <a:t>min_samples_leaf=30</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4" name="object 4"/>
          <p:cNvSpPr txBox="1"/>
          <p:nvPr/>
        </p:nvSpPr>
        <p:spPr>
          <a:xfrm>
            <a:off x="487679" y="1295526"/>
            <a:ext cx="5337810" cy="1808480"/>
          </a:xfrm>
          <a:prstGeom prst="rect">
            <a:avLst/>
          </a:prstGeom>
        </p:spPr>
        <p:txBody>
          <a:bodyPr vert="horz" wrap="square" lIns="0" tIns="12700" rIns="0" bIns="0" rtlCol="0">
            <a:spAutoFit/>
          </a:bodyPr>
          <a:lstStyle/>
          <a:p>
            <a:pPr marL="12700" marR="5080">
              <a:lnSpc>
                <a:spcPct val="150000"/>
              </a:lnSpc>
              <a:spcBef>
                <a:spcPts val="100"/>
              </a:spcBef>
            </a:pPr>
            <a:r>
              <a:rPr sz="2600" dirty="0">
                <a:latin typeface="宋体"/>
                <a:cs typeface="宋体"/>
              </a:rPr>
              <a:t>经典的程序设计（</a:t>
            </a:r>
            <a:r>
              <a:rPr sz="2600" spc="-10" dirty="0">
                <a:latin typeface="宋体"/>
                <a:cs typeface="宋体"/>
              </a:rPr>
              <a:t>符号主义人工智</a:t>
            </a:r>
            <a:r>
              <a:rPr sz="2600" spc="-50" dirty="0">
                <a:latin typeface="宋体"/>
                <a:cs typeface="宋体"/>
              </a:rPr>
              <a:t> </a:t>
            </a:r>
            <a:r>
              <a:rPr sz="2600" dirty="0">
                <a:latin typeface="宋体"/>
                <a:cs typeface="宋体"/>
              </a:rPr>
              <a:t>能范式）中，输入的是规则（程序</a:t>
            </a:r>
            <a:r>
              <a:rPr sz="2600" spc="-50" dirty="0">
                <a:latin typeface="宋体"/>
                <a:cs typeface="宋体"/>
              </a:rPr>
              <a:t>）</a:t>
            </a:r>
            <a:r>
              <a:rPr sz="2600" spc="-5" dirty="0">
                <a:latin typeface="宋体"/>
                <a:cs typeface="宋体"/>
              </a:rPr>
              <a:t>和需要处理的数据，输出答案。</a:t>
            </a:r>
            <a:endParaRPr sz="2600">
              <a:latin typeface="宋体"/>
              <a:cs typeface="宋体"/>
            </a:endParaRPr>
          </a:p>
        </p:txBody>
      </p:sp>
      <p:grpSp>
        <p:nvGrpSpPr>
          <p:cNvPr id="5" name="object 5"/>
          <p:cNvGrpSpPr/>
          <p:nvPr/>
        </p:nvGrpSpPr>
        <p:grpSpPr>
          <a:xfrm>
            <a:off x="7962265" y="1469389"/>
            <a:ext cx="2309495" cy="1156335"/>
            <a:chOff x="7962265" y="1469389"/>
            <a:chExt cx="2309495" cy="1156335"/>
          </a:xfrm>
        </p:grpSpPr>
        <p:sp>
          <p:nvSpPr>
            <p:cNvPr id="6" name="object 6"/>
            <p:cNvSpPr/>
            <p:nvPr/>
          </p:nvSpPr>
          <p:spPr>
            <a:xfrm>
              <a:off x="7968996" y="1475231"/>
              <a:ext cx="2296795" cy="1144905"/>
            </a:xfrm>
            <a:custGeom>
              <a:avLst/>
              <a:gdLst/>
              <a:ahLst/>
              <a:cxnLst/>
              <a:rect l="l" t="t" r="r" b="b"/>
              <a:pathLst>
                <a:path w="2296795" h="1144905">
                  <a:moveTo>
                    <a:pt x="2296668" y="1144524"/>
                  </a:moveTo>
                  <a:lnTo>
                    <a:pt x="0" y="1144524"/>
                  </a:lnTo>
                  <a:lnTo>
                    <a:pt x="0" y="0"/>
                  </a:lnTo>
                  <a:lnTo>
                    <a:pt x="2296668" y="0"/>
                  </a:lnTo>
                  <a:lnTo>
                    <a:pt x="2296668" y="1144524"/>
                  </a:lnTo>
                  <a:close/>
                </a:path>
              </a:pathLst>
            </a:custGeom>
            <a:solidFill>
              <a:srgbClr val="4F81BC"/>
            </a:solidFill>
          </p:spPr>
          <p:txBody>
            <a:bodyPr wrap="square" lIns="0" tIns="0" rIns="0" bIns="0" rtlCol="0"/>
            <a:lstStyle/>
            <a:p/>
          </p:txBody>
        </p:sp>
        <p:sp>
          <p:nvSpPr>
            <p:cNvPr id="7" name="object 7"/>
            <p:cNvSpPr/>
            <p:nvPr/>
          </p:nvSpPr>
          <p:spPr>
            <a:xfrm>
              <a:off x="7962265" y="1469389"/>
              <a:ext cx="2309495" cy="1156335"/>
            </a:xfrm>
            <a:custGeom>
              <a:avLst/>
              <a:gdLst/>
              <a:ahLst/>
              <a:cxnLst/>
              <a:rect l="l" t="t" r="r" b="b"/>
              <a:pathLst>
                <a:path w="2309495" h="1156335">
                  <a:moveTo>
                    <a:pt x="2309494" y="1156335"/>
                  </a:moveTo>
                  <a:lnTo>
                    <a:pt x="0" y="1156335"/>
                  </a:lnTo>
                  <a:lnTo>
                    <a:pt x="0" y="0"/>
                  </a:lnTo>
                  <a:lnTo>
                    <a:pt x="2309494" y="0"/>
                  </a:lnTo>
                  <a:lnTo>
                    <a:pt x="2309494" y="6350"/>
                  </a:lnTo>
                  <a:lnTo>
                    <a:pt x="12700" y="6350"/>
                  </a:lnTo>
                  <a:lnTo>
                    <a:pt x="6350" y="12700"/>
                  </a:lnTo>
                  <a:lnTo>
                    <a:pt x="12700" y="12700"/>
                  </a:lnTo>
                  <a:lnTo>
                    <a:pt x="12700" y="1143635"/>
                  </a:lnTo>
                  <a:lnTo>
                    <a:pt x="6350" y="1143635"/>
                  </a:lnTo>
                  <a:lnTo>
                    <a:pt x="12700" y="1149985"/>
                  </a:lnTo>
                  <a:lnTo>
                    <a:pt x="2309494" y="1149985"/>
                  </a:lnTo>
                  <a:lnTo>
                    <a:pt x="2309494" y="1156335"/>
                  </a:lnTo>
                  <a:close/>
                </a:path>
                <a:path w="2309495" h="1156335">
                  <a:moveTo>
                    <a:pt x="12700" y="12700"/>
                  </a:moveTo>
                  <a:lnTo>
                    <a:pt x="6350" y="12700"/>
                  </a:lnTo>
                  <a:lnTo>
                    <a:pt x="12700" y="6350"/>
                  </a:lnTo>
                  <a:lnTo>
                    <a:pt x="12700" y="12700"/>
                  </a:lnTo>
                  <a:close/>
                </a:path>
                <a:path w="2309495" h="1156335">
                  <a:moveTo>
                    <a:pt x="2296794" y="12700"/>
                  </a:moveTo>
                  <a:lnTo>
                    <a:pt x="12700" y="12700"/>
                  </a:lnTo>
                  <a:lnTo>
                    <a:pt x="12700" y="6350"/>
                  </a:lnTo>
                  <a:lnTo>
                    <a:pt x="2296794" y="6350"/>
                  </a:lnTo>
                  <a:lnTo>
                    <a:pt x="2296794" y="12700"/>
                  </a:lnTo>
                  <a:close/>
                </a:path>
                <a:path w="2309495" h="1156335">
                  <a:moveTo>
                    <a:pt x="2296794" y="1149985"/>
                  </a:moveTo>
                  <a:lnTo>
                    <a:pt x="2296794" y="6350"/>
                  </a:lnTo>
                  <a:lnTo>
                    <a:pt x="2303144" y="12700"/>
                  </a:lnTo>
                  <a:lnTo>
                    <a:pt x="2309494" y="12700"/>
                  </a:lnTo>
                  <a:lnTo>
                    <a:pt x="2309494" y="1143635"/>
                  </a:lnTo>
                  <a:lnTo>
                    <a:pt x="2303144" y="1143635"/>
                  </a:lnTo>
                  <a:lnTo>
                    <a:pt x="2296794" y="1149985"/>
                  </a:lnTo>
                  <a:close/>
                </a:path>
                <a:path w="2309495" h="1156335">
                  <a:moveTo>
                    <a:pt x="2309494" y="12700"/>
                  </a:moveTo>
                  <a:lnTo>
                    <a:pt x="2303144" y="12700"/>
                  </a:lnTo>
                  <a:lnTo>
                    <a:pt x="2296794" y="6350"/>
                  </a:lnTo>
                  <a:lnTo>
                    <a:pt x="2309494" y="6350"/>
                  </a:lnTo>
                  <a:lnTo>
                    <a:pt x="2309494" y="12700"/>
                  </a:lnTo>
                  <a:close/>
                </a:path>
                <a:path w="2309495" h="1156335">
                  <a:moveTo>
                    <a:pt x="12700" y="1149985"/>
                  </a:moveTo>
                  <a:lnTo>
                    <a:pt x="6350" y="1143635"/>
                  </a:lnTo>
                  <a:lnTo>
                    <a:pt x="12700" y="1143635"/>
                  </a:lnTo>
                  <a:lnTo>
                    <a:pt x="12700" y="1149985"/>
                  </a:lnTo>
                  <a:close/>
                </a:path>
                <a:path w="2309495" h="1156335">
                  <a:moveTo>
                    <a:pt x="2296794" y="1149985"/>
                  </a:moveTo>
                  <a:lnTo>
                    <a:pt x="12700" y="1149985"/>
                  </a:lnTo>
                  <a:lnTo>
                    <a:pt x="12700" y="1143635"/>
                  </a:lnTo>
                  <a:lnTo>
                    <a:pt x="2296794" y="1143635"/>
                  </a:lnTo>
                  <a:lnTo>
                    <a:pt x="2296794" y="1149985"/>
                  </a:lnTo>
                  <a:close/>
                </a:path>
                <a:path w="2309495" h="1156335">
                  <a:moveTo>
                    <a:pt x="2309494" y="1149985"/>
                  </a:moveTo>
                  <a:lnTo>
                    <a:pt x="2296794" y="1149985"/>
                  </a:lnTo>
                  <a:lnTo>
                    <a:pt x="2303144" y="1143635"/>
                  </a:lnTo>
                  <a:lnTo>
                    <a:pt x="2309494" y="1143635"/>
                  </a:lnTo>
                  <a:lnTo>
                    <a:pt x="2309494" y="1149985"/>
                  </a:lnTo>
                  <a:close/>
                </a:path>
              </a:pathLst>
            </a:custGeom>
            <a:solidFill>
              <a:srgbClr val="375F92"/>
            </a:solidFill>
          </p:spPr>
          <p:txBody>
            <a:bodyPr wrap="square" lIns="0" tIns="0" rIns="0" bIns="0" rtlCol="0"/>
            <a:lstStyle/>
            <a:p/>
          </p:txBody>
        </p:sp>
      </p:grpSp>
      <p:sp>
        <p:nvSpPr>
          <p:cNvPr id="8" name="object 8"/>
          <p:cNvSpPr txBox="1"/>
          <p:nvPr/>
        </p:nvSpPr>
        <p:spPr>
          <a:xfrm>
            <a:off x="8185784" y="1651634"/>
            <a:ext cx="1860550" cy="756920"/>
          </a:xfrm>
          <a:prstGeom prst="rect">
            <a:avLst/>
          </a:prstGeom>
        </p:spPr>
        <p:txBody>
          <a:bodyPr vert="horz" wrap="square" lIns="0" tIns="12700" rIns="0" bIns="0" rtlCol="0">
            <a:spAutoFit/>
          </a:bodyPr>
          <a:lstStyle/>
          <a:p>
            <a:pPr marL="777875" marR="5080" indent="-765175">
              <a:lnSpc>
                <a:spcPct val="100000"/>
              </a:lnSpc>
              <a:spcBef>
                <a:spcPts val="100"/>
              </a:spcBef>
            </a:pPr>
            <a:r>
              <a:rPr sz="2400" spc="-10" dirty="0">
                <a:solidFill>
                  <a:srgbClr val="FFFFFF"/>
                </a:solidFill>
                <a:latin typeface="宋体"/>
                <a:cs typeface="宋体"/>
              </a:rPr>
              <a:t>经典的程序设</a:t>
            </a:r>
            <a:r>
              <a:rPr sz="2400" spc="-50" dirty="0">
                <a:solidFill>
                  <a:srgbClr val="FFFFFF"/>
                </a:solidFill>
                <a:latin typeface="宋体"/>
                <a:cs typeface="宋体"/>
              </a:rPr>
              <a:t>计</a:t>
            </a:r>
            <a:endParaRPr sz="2400">
              <a:latin typeface="宋体"/>
              <a:cs typeface="宋体"/>
            </a:endParaRPr>
          </a:p>
        </p:txBody>
      </p:sp>
      <p:sp>
        <p:nvSpPr>
          <p:cNvPr id="9" name="object 9"/>
          <p:cNvSpPr/>
          <p:nvPr/>
        </p:nvSpPr>
        <p:spPr>
          <a:xfrm>
            <a:off x="7367269" y="1720761"/>
            <a:ext cx="601345" cy="128905"/>
          </a:xfrm>
          <a:custGeom>
            <a:avLst/>
            <a:gdLst/>
            <a:ahLst/>
            <a:cxnLst/>
            <a:rect l="l" t="t" r="r" b="b"/>
            <a:pathLst>
              <a:path w="601345" h="128905">
                <a:moveTo>
                  <a:pt x="544625" y="64223"/>
                </a:moveTo>
                <a:lnTo>
                  <a:pt x="480059" y="26555"/>
                </a:lnTo>
                <a:lnTo>
                  <a:pt x="472973" y="14147"/>
                </a:lnTo>
                <a:lnTo>
                  <a:pt x="473303" y="11188"/>
                </a:lnTo>
                <a:lnTo>
                  <a:pt x="485838" y="0"/>
                </a:lnTo>
                <a:lnTo>
                  <a:pt x="488823" y="12"/>
                </a:lnTo>
                <a:lnTo>
                  <a:pt x="491744" y="647"/>
                </a:lnTo>
                <a:lnTo>
                  <a:pt x="494461" y="1879"/>
                </a:lnTo>
                <a:lnTo>
                  <a:pt x="576850" y="49936"/>
                </a:lnTo>
                <a:lnTo>
                  <a:pt x="572985" y="49936"/>
                </a:lnTo>
                <a:lnTo>
                  <a:pt x="572985" y="51879"/>
                </a:lnTo>
                <a:lnTo>
                  <a:pt x="565784" y="51879"/>
                </a:lnTo>
                <a:lnTo>
                  <a:pt x="544625" y="64223"/>
                </a:lnTo>
                <a:close/>
              </a:path>
              <a:path w="601345" h="128905">
                <a:moveTo>
                  <a:pt x="520136" y="78511"/>
                </a:moveTo>
                <a:lnTo>
                  <a:pt x="0" y="78511"/>
                </a:lnTo>
                <a:lnTo>
                  <a:pt x="0" y="49936"/>
                </a:lnTo>
                <a:lnTo>
                  <a:pt x="520136" y="49936"/>
                </a:lnTo>
                <a:lnTo>
                  <a:pt x="544625" y="64223"/>
                </a:lnTo>
                <a:lnTo>
                  <a:pt x="520136" y="78511"/>
                </a:lnTo>
                <a:close/>
              </a:path>
              <a:path w="601345" h="128905">
                <a:moveTo>
                  <a:pt x="576850" y="78511"/>
                </a:moveTo>
                <a:lnTo>
                  <a:pt x="572985" y="78511"/>
                </a:lnTo>
                <a:lnTo>
                  <a:pt x="572985" y="49936"/>
                </a:lnTo>
                <a:lnTo>
                  <a:pt x="576850" y="49936"/>
                </a:lnTo>
                <a:lnTo>
                  <a:pt x="601345" y="64223"/>
                </a:lnTo>
                <a:lnTo>
                  <a:pt x="576850" y="78511"/>
                </a:lnTo>
                <a:close/>
              </a:path>
              <a:path w="601345" h="128905">
                <a:moveTo>
                  <a:pt x="565784" y="76568"/>
                </a:moveTo>
                <a:lnTo>
                  <a:pt x="544625" y="64223"/>
                </a:lnTo>
                <a:lnTo>
                  <a:pt x="565784" y="51879"/>
                </a:lnTo>
                <a:lnTo>
                  <a:pt x="565784" y="76568"/>
                </a:lnTo>
                <a:close/>
              </a:path>
              <a:path w="601345" h="128905">
                <a:moveTo>
                  <a:pt x="572985" y="76568"/>
                </a:moveTo>
                <a:lnTo>
                  <a:pt x="565784" y="76568"/>
                </a:lnTo>
                <a:lnTo>
                  <a:pt x="565784" y="51879"/>
                </a:lnTo>
                <a:lnTo>
                  <a:pt x="572985" y="51879"/>
                </a:lnTo>
                <a:lnTo>
                  <a:pt x="572985" y="76568"/>
                </a:lnTo>
                <a:close/>
              </a:path>
              <a:path w="601345" h="128905">
                <a:moveTo>
                  <a:pt x="485838" y="128447"/>
                </a:moveTo>
                <a:lnTo>
                  <a:pt x="472973" y="114300"/>
                </a:lnTo>
                <a:lnTo>
                  <a:pt x="473278" y="111328"/>
                </a:lnTo>
                <a:lnTo>
                  <a:pt x="544625" y="64223"/>
                </a:lnTo>
                <a:lnTo>
                  <a:pt x="565784" y="76568"/>
                </a:lnTo>
                <a:lnTo>
                  <a:pt x="572985" y="76568"/>
                </a:lnTo>
                <a:lnTo>
                  <a:pt x="572985" y="78511"/>
                </a:lnTo>
                <a:lnTo>
                  <a:pt x="576850" y="78511"/>
                </a:lnTo>
                <a:lnTo>
                  <a:pt x="494461" y="126568"/>
                </a:lnTo>
                <a:lnTo>
                  <a:pt x="491744" y="127800"/>
                </a:lnTo>
                <a:lnTo>
                  <a:pt x="488823" y="128435"/>
                </a:lnTo>
                <a:lnTo>
                  <a:pt x="485838" y="128447"/>
                </a:lnTo>
                <a:close/>
              </a:path>
            </a:pathLst>
          </a:custGeom>
          <a:solidFill>
            <a:srgbClr val="4F81BC"/>
          </a:solidFill>
        </p:spPr>
        <p:txBody>
          <a:bodyPr wrap="square" lIns="0" tIns="0" rIns="0" bIns="0" rtlCol="0"/>
          <a:lstStyle/>
          <a:p/>
        </p:txBody>
      </p:sp>
      <p:sp>
        <p:nvSpPr>
          <p:cNvPr id="10" name="object 10"/>
          <p:cNvSpPr txBox="1"/>
          <p:nvPr/>
        </p:nvSpPr>
        <p:spPr>
          <a:xfrm>
            <a:off x="6471920" y="1616075"/>
            <a:ext cx="880110" cy="382270"/>
          </a:xfrm>
          <a:prstGeom prst="rect">
            <a:avLst/>
          </a:prstGeom>
        </p:spPr>
        <p:txBody>
          <a:bodyPr vert="horz" wrap="square" lIns="0" tIns="13335" rIns="0" bIns="0" rtlCol="0">
            <a:noAutofit/>
          </a:bodyPr>
          <a:lstStyle/>
          <a:p>
            <a:pPr marL="12700">
              <a:lnSpc>
                <a:spcPct val="100000"/>
              </a:lnSpc>
              <a:spcBef>
                <a:spcPts val="105"/>
              </a:spcBef>
            </a:pPr>
            <a:r>
              <a:rPr sz="2400" spc="-25" dirty="0">
                <a:latin typeface="宋体"/>
                <a:cs typeface="宋体"/>
              </a:rPr>
              <a:t>规则</a:t>
            </a:r>
            <a:endParaRPr sz="2400">
              <a:latin typeface="宋体"/>
              <a:cs typeface="宋体"/>
            </a:endParaRPr>
          </a:p>
        </p:txBody>
      </p:sp>
      <p:sp>
        <p:nvSpPr>
          <p:cNvPr id="11" name="object 11"/>
          <p:cNvSpPr/>
          <p:nvPr/>
        </p:nvSpPr>
        <p:spPr>
          <a:xfrm>
            <a:off x="7367269" y="2216061"/>
            <a:ext cx="601345" cy="128905"/>
          </a:xfrm>
          <a:custGeom>
            <a:avLst/>
            <a:gdLst/>
            <a:ahLst/>
            <a:cxnLst/>
            <a:rect l="l" t="t" r="r" b="b"/>
            <a:pathLst>
              <a:path w="601345" h="128905">
                <a:moveTo>
                  <a:pt x="544625" y="64223"/>
                </a:moveTo>
                <a:lnTo>
                  <a:pt x="480059" y="26555"/>
                </a:lnTo>
                <a:lnTo>
                  <a:pt x="472973" y="14147"/>
                </a:lnTo>
                <a:lnTo>
                  <a:pt x="473303" y="11188"/>
                </a:lnTo>
                <a:lnTo>
                  <a:pt x="485838" y="0"/>
                </a:lnTo>
                <a:lnTo>
                  <a:pt x="488823" y="12"/>
                </a:lnTo>
                <a:lnTo>
                  <a:pt x="491744" y="647"/>
                </a:lnTo>
                <a:lnTo>
                  <a:pt x="494461" y="1879"/>
                </a:lnTo>
                <a:lnTo>
                  <a:pt x="576850" y="49936"/>
                </a:lnTo>
                <a:lnTo>
                  <a:pt x="572985" y="49936"/>
                </a:lnTo>
                <a:lnTo>
                  <a:pt x="572985" y="51879"/>
                </a:lnTo>
                <a:lnTo>
                  <a:pt x="565784" y="51879"/>
                </a:lnTo>
                <a:lnTo>
                  <a:pt x="544625" y="64223"/>
                </a:lnTo>
                <a:close/>
              </a:path>
              <a:path w="601345" h="128905">
                <a:moveTo>
                  <a:pt x="520136" y="78511"/>
                </a:moveTo>
                <a:lnTo>
                  <a:pt x="0" y="78511"/>
                </a:lnTo>
                <a:lnTo>
                  <a:pt x="0" y="49936"/>
                </a:lnTo>
                <a:lnTo>
                  <a:pt x="520136" y="49936"/>
                </a:lnTo>
                <a:lnTo>
                  <a:pt x="544625" y="64223"/>
                </a:lnTo>
                <a:lnTo>
                  <a:pt x="520136" y="78511"/>
                </a:lnTo>
                <a:close/>
              </a:path>
              <a:path w="601345" h="128905">
                <a:moveTo>
                  <a:pt x="576850" y="78511"/>
                </a:moveTo>
                <a:lnTo>
                  <a:pt x="572985" y="78511"/>
                </a:lnTo>
                <a:lnTo>
                  <a:pt x="572985" y="49936"/>
                </a:lnTo>
                <a:lnTo>
                  <a:pt x="576850" y="49936"/>
                </a:lnTo>
                <a:lnTo>
                  <a:pt x="601345" y="64223"/>
                </a:lnTo>
                <a:lnTo>
                  <a:pt x="576850" y="78511"/>
                </a:lnTo>
                <a:close/>
              </a:path>
              <a:path w="601345" h="128905">
                <a:moveTo>
                  <a:pt x="565784" y="76568"/>
                </a:moveTo>
                <a:lnTo>
                  <a:pt x="544625" y="64223"/>
                </a:lnTo>
                <a:lnTo>
                  <a:pt x="565784" y="51879"/>
                </a:lnTo>
                <a:lnTo>
                  <a:pt x="565784" y="76568"/>
                </a:lnTo>
                <a:close/>
              </a:path>
              <a:path w="601345" h="128905">
                <a:moveTo>
                  <a:pt x="572985" y="76568"/>
                </a:moveTo>
                <a:lnTo>
                  <a:pt x="565784" y="76568"/>
                </a:lnTo>
                <a:lnTo>
                  <a:pt x="565784" y="51879"/>
                </a:lnTo>
                <a:lnTo>
                  <a:pt x="572985" y="51879"/>
                </a:lnTo>
                <a:lnTo>
                  <a:pt x="572985" y="76568"/>
                </a:lnTo>
                <a:close/>
              </a:path>
              <a:path w="601345" h="128905">
                <a:moveTo>
                  <a:pt x="485838" y="128447"/>
                </a:moveTo>
                <a:lnTo>
                  <a:pt x="472973" y="114300"/>
                </a:lnTo>
                <a:lnTo>
                  <a:pt x="473278" y="111328"/>
                </a:lnTo>
                <a:lnTo>
                  <a:pt x="544625" y="64223"/>
                </a:lnTo>
                <a:lnTo>
                  <a:pt x="565784" y="76568"/>
                </a:lnTo>
                <a:lnTo>
                  <a:pt x="572985" y="76568"/>
                </a:lnTo>
                <a:lnTo>
                  <a:pt x="572985" y="78511"/>
                </a:lnTo>
                <a:lnTo>
                  <a:pt x="576850" y="78511"/>
                </a:lnTo>
                <a:lnTo>
                  <a:pt x="494461" y="126568"/>
                </a:lnTo>
                <a:lnTo>
                  <a:pt x="491744" y="127800"/>
                </a:lnTo>
                <a:lnTo>
                  <a:pt x="488823" y="128435"/>
                </a:lnTo>
                <a:lnTo>
                  <a:pt x="485838" y="128447"/>
                </a:lnTo>
                <a:close/>
              </a:path>
            </a:pathLst>
          </a:custGeom>
          <a:solidFill>
            <a:srgbClr val="4F81BC"/>
          </a:solidFill>
        </p:spPr>
        <p:txBody>
          <a:bodyPr wrap="square" lIns="0" tIns="0" rIns="0" bIns="0" rtlCol="0"/>
          <a:lstStyle/>
          <a:p/>
        </p:txBody>
      </p:sp>
      <p:sp>
        <p:nvSpPr>
          <p:cNvPr id="12" name="object 12"/>
          <p:cNvSpPr txBox="1"/>
          <p:nvPr/>
        </p:nvSpPr>
        <p:spPr>
          <a:xfrm>
            <a:off x="6470015" y="2113915"/>
            <a:ext cx="816610" cy="382270"/>
          </a:xfrm>
          <a:prstGeom prst="rect">
            <a:avLst/>
          </a:prstGeom>
        </p:spPr>
        <p:txBody>
          <a:bodyPr vert="horz" wrap="square" lIns="0" tIns="13335" rIns="0" bIns="0" rtlCol="0">
            <a:spAutoFit/>
          </a:bodyPr>
          <a:lstStyle/>
          <a:p>
            <a:pPr marL="12700">
              <a:lnSpc>
                <a:spcPct val="100000"/>
              </a:lnSpc>
              <a:spcBef>
                <a:spcPts val="105"/>
              </a:spcBef>
            </a:pPr>
            <a:r>
              <a:rPr sz="2400" spc="-25" dirty="0">
                <a:latin typeface="宋体"/>
                <a:cs typeface="宋体"/>
              </a:rPr>
              <a:t>数据</a:t>
            </a:r>
            <a:endParaRPr sz="2400">
              <a:latin typeface="宋体"/>
              <a:cs typeface="宋体"/>
            </a:endParaRPr>
          </a:p>
        </p:txBody>
      </p:sp>
      <p:sp>
        <p:nvSpPr>
          <p:cNvPr id="13" name="object 13"/>
          <p:cNvSpPr/>
          <p:nvPr/>
        </p:nvSpPr>
        <p:spPr>
          <a:xfrm>
            <a:off x="10265409" y="1920151"/>
            <a:ext cx="601345" cy="128905"/>
          </a:xfrm>
          <a:custGeom>
            <a:avLst/>
            <a:gdLst/>
            <a:ahLst/>
            <a:cxnLst/>
            <a:rect l="l" t="t" r="r" b="b"/>
            <a:pathLst>
              <a:path w="601345" h="128905">
                <a:moveTo>
                  <a:pt x="544625" y="64223"/>
                </a:moveTo>
                <a:lnTo>
                  <a:pt x="480060" y="26555"/>
                </a:lnTo>
                <a:lnTo>
                  <a:pt x="472973" y="14147"/>
                </a:lnTo>
                <a:lnTo>
                  <a:pt x="473303" y="11188"/>
                </a:lnTo>
                <a:lnTo>
                  <a:pt x="485838" y="0"/>
                </a:lnTo>
                <a:lnTo>
                  <a:pt x="488823" y="12"/>
                </a:lnTo>
                <a:lnTo>
                  <a:pt x="491744" y="647"/>
                </a:lnTo>
                <a:lnTo>
                  <a:pt x="494461" y="1879"/>
                </a:lnTo>
                <a:lnTo>
                  <a:pt x="576850" y="49936"/>
                </a:lnTo>
                <a:lnTo>
                  <a:pt x="572985" y="49936"/>
                </a:lnTo>
                <a:lnTo>
                  <a:pt x="572985" y="51879"/>
                </a:lnTo>
                <a:lnTo>
                  <a:pt x="565785" y="51879"/>
                </a:lnTo>
                <a:lnTo>
                  <a:pt x="544625" y="64223"/>
                </a:lnTo>
                <a:close/>
              </a:path>
              <a:path w="601345" h="128905">
                <a:moveTo>
                  <a:pt x="520136" y="78511"/>
                </a:moveTo>
                <a:lnTo>
                  <a:pt x="0" y="78511"/>
                </a:lnTo>
                <a:lnTo>
                  <a:pt x="0" y="49936"/>
                </a:lnTo>
                <a:lnTo>
                  <a:pt x="520136" y="49936"/>
                </a:lnTo>
                <a:lnTo>
                  <a:pt x="544625" y="64223"/>
                </a:lnTo>
                <a:lnTo>
                  <a:pt x="520136" y="78511"/>
                </a:lnTo>
                <a:close/>
              </a:path>
              <a:path w="601345" h="128905">
                <a:moveTo>
                  <a:pt x="576850" y="78511"/>
                </a:moveTo>
                <a:lnTo>
                  <a:pt x="572985" y="78511"/>
                </a:lnTo>
                <a:lnTo>
                  <a:pt x="572985" y="49936"/>
                </a:lnTo>
                <a:lnTo>
                  <a:pt x="576850" y="49936"/>
                </a:lnTo>
                <a:lnTo>
                  <a:pt x="601345" y="64223"/>
                </a:lnTo>
                <a:lnTo>
                  <a:pt x="576850" y="78511"/>
                </a:lnTo>
                <a:close/>
              </a:path>
              <a:path w="601345" h="128905">
                <a:moveTo>
                  <a:pt x="565785" y="76568"/>
                </a:moveTo>
                <a:lnTo>
                  <a:pt x="544625" y="64223"/>
                </a:lnTo>
                <a:lnTo>
                  <a:pt x="565785" y="51879"/>
                </a:lnTo>
                <a:lnTo>
                  <a:pt x="565785" y="76568"/>
                </a:lnTo>
                <a:close/>
              </a:path>
              <a:path w="601345" h="128905">
                <a:moveTo>
                  <a:pt x="572985" y="76568"/>
                </a:moveTo>
                <a:lnTo>
                  <a:pt x="565785" y="76568"/>
                </a:lnTo>
                <a:lnTo>
                  <a:pt x="565785" y="51879"/>
                </a:lnTo>
                <a:lnTo>
                  <a:pt x="572985" y="51879"/>
                </a:lnTo>
                <a:lnTo>
                  <a:pt x="572985" y="76568"/>
                </a:lnTo>
                <a:close/>
              </a:path>
              <a:path w="601345" h="128905">
                <a:moveTo>
                  <a:pt x="485838" y="128447"/>
                </a:moveTo>
                <a:lnTo>
                  <a:pt x="472973" y="114300"/>
                </a:lnTo>
                <a:lnTo>
                  <a:pt x="473278" y="111328"/>
                </a:lnTo>
                <a:lnTo>
                  <a:pt x="544625" y="64223"/>
                </a:lnTo>
                <a:lnTo>
                  <a:pt x="565785" y="76568"/>
                </a:lnTo>
                <a:lnTo>
                  <a:pt x="572985" y="76568"/>
                </a:lnTo>
                <a:lnTo>
                  <a:pt x="572985" y="78511"/>
                </a:lnTo>
                <a:lnTo>
                  <a:pt x="576850" y="78511"/>
                </a:lnTo>
                <a:lnTo>
                  <a:pt x="494461" y="126568"/>
                </a:lnTo>
                <a:lnTo>
                  <a:pt x="491744" y="127800"/>
                </a:lnTo>
                <a:lnTo>
                  <a:pt x="488823" y="128435"/>
                </a:lnTo>
                <a:lnTo>
                  <a:pt x="485838" y="128447"/>
                </a:lnTo>
                <a:close/>
              </a:path>
            </a:pathLst>
          </a:custGeom>
          <a:solidFill>
            <a:srgbClr val="4F81BC"/>
          </a:solidFill>
        </p:spPr>
        <p:txBody>
          <a:bodyPr wrap="square" lIns="0" tIns="0" rIns="0" bIns="0" rtlCol="0"/>
          <a:lstStyle/>
          <a:p/>
        </p:txBody>
      </p:sp>
      <p:sp>
        <p:nvSpPr>
          <p:cNvPr id="14" name="object 14"/>
          <p:cNvSpPr txBox="1"/>
          <p:nvPr/>
        </p:nvSpPr>
        <p:spPr>
          <a:xfrm>
            <a:off x="10945495" y="1803400"/>
            <a:ext cx="816610" cy="382270"/>
          </a:xfrm>
          <a:prstGeom prst="rect">
            <a:avLst/>
          </a:prstGeom>
        </p:spPr>
        <p:txBody>
          <a:bodyPr vert="horz" wrap="square" lIns="0" tIns="13335" rIns="0" bIns="0" rtlCol="0">
            <a:spAutoFit/>
          </a:bodyPr>
          <a:lstStyle/>
          <a:p>
            <a:pPr marL="12700">
              <a:lnSpc>
                <a:spcPct val="100000"/>
              </a:lnSpc>
              <a:spcBef>
                <a:spcPts val="105"/>
              </a:spcBef>
            </a:pPr>
            <a:r>
              <a:rPr sz="2400" spc="-25" dirty="0">
                <a:latin typeface="宋体"/>
                <a:cs typeface="宋体"/>
              </a:rPr>
              <a:t>答案</a:t>
            </a:r>
            <a:endParaRPr sz="2400">
              <a:latin typeface="宋体"/>
              <a:cs typeface="宋体"/>
            </a:endParaRPr>
          </a:p>
        </p:txBody>
      </p:sp>
      <p:grpSp>
        <p:nvGrpSpPr>
          <p:cNvPr id="15" name="object 15"/>
          <p:cNvGrpSpPr/>
          <p:nvPr/>
        </p:nvGrpSpPr>
        <p:grpSpPr>
          <a:xfrm>
            <a:off x="7930515" y="3999865"/>
            <a:ext cx="2309495" cy="1156335"/>
            <a:chOff x="7785100" y="3999865"/>
            <a:chExt cx="2309495" cy="1156335"/>
          </a:xfrm>
        </p:grpSpPr>
        <p:sp>
          <p:nvSpPr>
            <p:cNvPr id="16" name="object 16"/>
            <p:cNvSpPr/>
            <p:nvPr/>
          </p:nvSpPr>
          <p:spPr>
            <a:xfrm>
              <a:off x="7792212" y="4006596"/>
              <a:ext cx="2296795" cy="1143000"/>
            </a:xfrm>
            <a:custGeom>
              <a:avLst/>
              <a:gdLst/>
              <a:ahLst/>
              <a:cxnLst/>
              <a:rect l="l" t="t" r="r" b="b"/>
              <a:pathLst>
                <a:path w="2296795" h="1143000">
                  <a:moveTo>
                    <a:pt x="2296668" y="1143000"/>
                  </a:moveTo>
                  <a:lnTo>
                    <a:pt x="0" y="1143000"/>
                  </a:lnTo>
                  <a:lnTo>
                    <a:pt x="0" y="0"/>
                  </a:lnTo>
                  <a:lnTo>
                    <a:pt x="2296668" y="0"/>
                  </a:lnTo>
                  <a:lnTo>
                    <a:pt x="2296668" y="1143000"/>
                  </a:lnTo>
                  <a:close/>
                </a:path>
              </a:pathLst>
            </a:custGeom>
            <a:solidFill>
              <a:srgbClr val="4F81BC"/>
            </a:solidFill>
          </p:spPr>
          <p:txBody>
            <a:bodyPr wrap="square" lIns="0" tIns="0" rIns="0" bIns="0" rtlCol="0"/>
            <a:lstStyle/>
            <a:p/>
          </p:txBody>
        </p:sp>
        <p:sp>
          <p:nvSpPr>
            <p:cNvPr id="17" name="object 17"/>
            <p:cNvSpPr/>
            <p:nvPr/>
          </p:nvSpPr>
          <p:spPr>
            <a:xfrm>
              <a:off x="7785100" y="3999865"/>
              <a:ext cx="2309495" cy="1156335"/>
            </a:xfrm>
            <a:custGeom>
              <a:avLst/>
              <a:gdLst/>
              <a:ahLst/>
              <a:cxnLst/>
              <a:rect l="l" t="t" r="r" b="b"/>
              <a:pathLst>
                <a:path w="2309495" h="1156335">
                  <a:moveTo>
                    <a:pt x="2309495" y="1156335"/>
                  </a:moveTo>
                  <a:lnTo>
                    <a:pt x="0" y="1156335"/>
                  </a:lnTo>
                  <a:lnTo>
                    <a:pt x="0" y="0"/>
                  </a:lnTo>
                  <a:lnTo>
                    <a:pt x="2309495" y="0"/>
                  </a:lnTo>
                  <a:lnTo>
                    <a:pt x="2309495" y="6350"/>
                  </a:lnTo>
                  <a:lnTo>
                    <a:pt x="12700" y="6350"/>
                  </a:lnTo>
                  <a:lnTo>
                    <a:pt x="6350" y="12700"/>
                  </a:lnTo>
                  <a:lnTo>
                    <a:pt x="12700" y="12700"/>
                  </a:lnTo>
                  <a:lnTo>
                    <a:pt x="12700" y="1143635"/>
                  </a:lnTo>
                  <a:lnTo>
                    <a:pt x="6350" y="1143635"/>
                  </a:lnTo>
                  <a:lnTo>
                    <a:pt x="12700" y="1149985"/>
                  </a:lnTo>
                  <a:lnTo>
                    <a:pt x="2309495" y="1149985"/>
                  </a:lnTo>
                  <a:lnTo>
                    <a:pt x="2309495" y="1156335"/>
                  </a:lnTo>
                  <a:close/>
                </a:path>
                <a:path w="2309495" h="1156335">
                  <a:moveTo>
                    <a:pt x="12700" y="12700"/>
                  </a:moveTo>
                  <a:lnTo>
                    <a:pt x="6350" y="12700"/>
                  </a:lnTo>
                  <a:lnTo>
                    <a:pt x="12700" y="6350"/>
                  </a:lnTo>
                  <a:lnTo>
                    <a:pt x="12700" y="12700"/>
                  </a:lnTo>
                  <a:close/>
                </a:path>
                <a:path w="2309495" h="1156335">
                  <a:moveTo>
                    <a:pt x="2296795" y="12700"/>
                  </a:moveTo>
                  <a:lnTo>
                    <a:pt x="12700" y="12700"/>
                  </a:lnTo>
                  <a:lnTo>
                    <a:pt x="12700" y="6350"/>
                  </a:lnTo>
                  <a:lnTo>
                    <a:pt x="2296795" y="6350"/>
                  </a:lnTo>
                  <a:lnTo>
                    <a:pt x="2296795" y="12700"/>
                  </a:lnTo>
                  <a:close/>
                </a:path>
                <a:path w="2309495" h="1156335">
                  <a:moveTo>
                    <a:pt x="2296795" y="1149985"/>
                  </a:moveTo>
                  <a:lnTo>
                    <a:pt x="2296795" y="6350"/>
                  </a:lnTo>
                  <a:lnTo>
                    <a:pt x="2303145" y="12700"/>
                  </a:lnTo>
                  <a:lnTo>
                    <a:pt x="2309495" y="12700"/>
                  </a:lnTo>
                  <a:lnTo>
                    <a:pt x="2309495" y="1143635"/>
                  </a:lnTo>
                  <a:lnTo>
                    <a:pt x="2303145" y="1143635"/>
                  </a:lnTo>
                  <a:lnTo>
                    <a:pt x="2296795" y="1149985"/>
                  </a:lnTo>
                  <a:close/>
                </a:path>
                <a:path w="2309495" h="1156335">
                  <a:moveTo>
                    <a:pt x="2309495" y="12700"/>
                  </a:moveTo>
                  <a:lnTo>
                    <a:pt x="2303145" y="12700"/>
                  </a:lnTo>
                  <a:lnTo>
                    <a:pt x="2296795" y="6350"/>
                  </a:lnTo>
                  <a:lnTo>
                    <a:pt x="2309495" y="6350"/>
                  </a:lnTo>
                  <a:lnTo>
                    <a:pt x="2309495" y="12700"/>
                  </a:lnTo>
                  <a:close/>
                </a:path>
                <a:path w="2309495" h="1156335">
                  <a:moveTo>
                    <a:pt x="12700" y="1149985"/>
                  </a:moveTo>
                  <a:lnTo>
                    <a:pt x="6350" y="1143635"/>
                  </a:lnTo>
                  <a:lnTo>
                    <a:pt x="12700" y="1143635"/>
                  </a:lnTo>
                  <a:lnTo>
                    <a:pt x="12700" y="1149985"/>
                  </a:lnTo>
                  <a:close/>
                </a:path>
                <a:path w="2309495" h="1156335">
                  <a:moveTo>
                    <a:pt x="2296795" y="1149985"/>
                  </a:moveTo>
                  <a:lnTo>
                    <a:pt x="12700" y="1149985"/>
                  </a:lnTo>
                  <a:lnTo>
                    <a:pt x="12700" y="1143635"/>
                  </a:lnTo>
                  <a:lnTo>
                    <a:pt x="2296795" y="1143635"/>
                  </a:lnTo>
                  <a:lnTo>
                    <a:pt x="2296795" y="1149985"/>
                  </a:lnTo>
                  <a:close/>
                </a:path>
                <a:path w="2309495" h="1156335">
                  <a:moveTo>
                    <a:pt x="2309495" y="1149985"/>
                  </a:moveTo>
                  <a:lnTo>
                    <a:pt x="2296795" y="1149985"/>
                  </a:lnTo>
                  <a:lnTo>
                    <a:pt x="2303145" y="1143635"/>
                  </a:lnTo>
                  <a:lnTo>
                    <a:pt x="2309495" y="1143635"/>
                  </a:lnTo>
                  <a:lnTo>
                    <a:pt x="2309495" y="1149985"/>
                  </a:lnTo>
                  <a:close/>
                </a:path>
              </a:pathLst>
            </a:custGeom>
            <a:solidFill>
              <a:srgbClr val="375F92"/>
            </a:solidFill>
          </p:spPr>
          <p:txBody>
            <a:bodyPr wrap="square" lIns="0" tIns="0" rIns="0" bIns="0" rtlCol="0"/>
            <a:lstStyle/>
            <a:p/>
          </p:txBody>
        </p:sp>
      </p:grpSp>
      <p:sp>
        <p:nvSpPr>
          <p:cNvPr id="18" name="object 18"/>
          <p:cNvSpPr txBox="1"/>
          <p:nvPr/>
        </p:nvSpPr>
        <p:spPr>
          <a:xfrm>
            <a:off x="8460105" y="4364990"/>
            <a:ext cx="124841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宋体"/>
                <a:cs typeface="宋体"/>
              </a:rPr>
              <a:t>机器学习</a:t>
            </a:r>
            <a:endParaRPr sz="2400">
              <a:latin typeface="宋体"/>
              <a:cs typeface="宋体"/>
            </a:endParaRPr>
          </a:p>
        </p:txBody>
      </p:sp>
      <p:sp>
        <p:nvSpPr>
          <p:cNvPr id="19" name="object 19"/>
          <p:cNvSpPr/>
          <p:nvPr/>
        </p:nvSpPr>
        <p:spPr>
          <a:xfrm>
            <a:off x="7335520" y="4251235"/>
            <a:ext cx="3499485" cy="624205"/>
          </a:xfrm>
          <a:custGeom>
            <a:avLst/>
            <a:gdLst/>
            <a:ahLst/>
            <a:cxnLst/>
            <a:rect l="l" t="t" r="r" b="b"/>
            <a:pathLst>
              <a:path w="3499484" h="624204">
                <a:moveTo>
                  <a:pt x="601345" y="559523"/>
                </a:moveTo>
                <a:lnTo>
                  <a:pt x="576846" y="545236"/>
                </a:lnTo>
                <a:lnTo>
                  <a:pt x="494461" y="497179"/>
                </a:lnTo>
                <a:lnTo>
                  <a:pt x="491744" y="495947"/>
                </a:lnTo>
                <a:lnTo>
                  <a:pt x="488823" y="495312"/>
                </a:lnTo>
                <a:lnTo>
                  <a:pt x="485838" y="495300"/>
                </a:lnTo>
                <a:lnTo>
                  <a:pt x="482904" y="495909"/>
                </a:lnTo>
                <a:lnTo>
                  <a:pt x="472973" y="509447"/>
                </a:lnTo>
                <a:lnTo>
                  <a:pt x="473278" y="512419"/>
                </a:lnTo>
                <a:lnTo>
                  <a:pt x="520128" y="545236"/>
                </a:lnTo>
                <a:lnTo>
                  <a:pt x="0" y="545236"/>
                </a:lnTo>
                <a:lnTo>
                  <a:pt x="0" y="573811"/>
                </a:lnTo>
                <a:lnTo>
                  <a:pt x="520128" y="573811"/>
                </a:lnTo>
                <a:lnTo>
                  <a:pt x="480060" y="597192"/>
                </a:lnTo>
                <a:lnTo>
                  <a:pt x="472973" y="609600"/>
                </a:lnTo>
                <a:lnTo>
                  <a:pt x="473303" y="612559"/>
                </a:lnTo>
                <a:lnTo>
                  <a:pt x="485838" y="623747"/>
                </a:lnTo>
                <a:lnTo>
                  <a:pt x="488823" y="623735"/>
                </a:lnTo>
                <a:lnTo>
                  <a:pt x="491744" y="623100"/>
                </a:lnTo>
                <a:lnTo>
                  <a:pt x="494461" y="621868"/>
                </a:lnTo>
                <a:lnTo>
                  <a:pt x="576846" y="573811"/>
                </a:lnTo>
                <a:lnTo>
                  <a:pt x="601345" y="559523"/>
                </a:lnTo>
                <a:close/>
              </a:path>
              <a:path w="3499484" h="624204">
                <a:moveTo>
                  <a:pt x="601345" y="64223"/>
                </a:moveTo>
                <a:lnTo>
                  <a:pt x="576846" y="49936"/>
                </a:lnTo>
                <a:lnTo>
                  <a:pt x="494461" y="1879"/>
                </a:lnTo>
                <a:lnTo>
                  <a:pt x="491744" y="647"/>
                </a:lnTo>
                <a:lnTo>
                  <a:pt x="488823" y="12"/>
                </a:lnTo>
                <a:lnTo>
                  <a:pt x="485838" y="0"/>
                </a:lnTo>
                <a:lnTo>
                  <a:pt x="482904" y="609"/>
                </a:lnTo>
                <a:lnTo>
                  <a:pt x="472973" y="14147"/>
                </a:lnTo>
                <a:lnTo>
                  <a:pt x="473278" y="17119"/>
                </a:lnTo>
                <a:lnTo>
                  <a:pt x="520128" y="49936"/>
                </a:lnTo>
                <a:lnTo>
                  <a:pt x="0" y="49936"/>
                </a:lnTo>
                <a:lnTo>
                  <a:pt x="0" y="78511"/>
                </a:lnTo>
                <a:lnTo>
                  <a:pt x="520128" y="78511"/>
                </a:lnTo>
                <a:lnTo>
                  <a:pt x="480060" y="101892"/>
                </a:lnTo>
                <a:lnTo>
                  <a:pt x="472973" y="114300"/>
                </a:lnTo>
                <a:lnTo>
                  <a:pt x="473303" y="117259"/>
                </a:lnTo>
                <a:lnTo>
                  <a:pt x="485838" y="128447"/>
                </a:lnTo>
                <a:lnTo>
                  <a:pt x="488823" y="128435"/>
                </a:lnTo>
                <a:lnTo>
                  <a:pt x="491744" y="127800"/>
                </a:lnTo>
                <a:lnTo>
                  <a:pt x="494461" y="126568"/>
                </a:lnTo>
                <a:lnTo>
                  <a:pt x="576846" y="78511"/>
                </a:lnTo>
                <a:lnTo>
                  <a:pt x="601345" y="64223"/>
                </a:lnTo>
                <a:close/>
              </a:path>
              <a:path w="3499484" h="624204">
                <a:moveTo>
                  <a:pt x="3499485" y="263613"/>
                </a:moveTo>
                <a:lnTo>
                  <a:pt x="3474986" y="249326"/>
                </a:lnTo>
                <a:lnTo>
                  <a:pt x="3392601" y="201269"/>
                </a:lnTo>
                <a:lnTo>
                  <a:pt x="3389884" y="200037"/>
                </a:lnTo>
                <a:lnTo>
                  <a:pt x="3386963" y="199402"/>
                </a:lnTo>
                <a:lnTo>
                  <a:pt x="3383978" y="199390"/>
                </a:lnTo>
                <a:lnTo>
                  <a:pt x="3381044" y="199999"/>
                </a:lnTo>
                <a:lnTo>
                  <a:pt x="3371113" y="213537"/>
                </a:lnTo>
                <a:lnTo>
                  <a:pt x="3371418" y="216509"/>
                </a:lnTo>
                <a:lnTo>
                  <a:pt x="3418268" y="249326"/>
                </a:lnTo>
                <a:lnTo>
                  <a:pt x="2898140" y="249326"/>
                </a:lnTo>
                <a:lnTo>
                  <a:pt x="2898140" y="277901"/>
                </a:lnTo>
                <a:lnTo>
                  <a:pt x="3418268" y="277901"/>
                </a:lnTo>
                <a:lnTo>
                  <a:pt x="3378200" y="301282"/>
                </a:lnTo>
                <a:lnTo>
                  <a:pt x="3371113" y="313690"/>
                </a:lnTo>
                <a:lnTo>
                  <a:pt x="3371443" y="316649"/>
                </a:lnTo>
                <a:lnTo>
                  <a:pt x="3383978" y="327837"/>
                </a:lnTo>
                <a:lnTo>
                  <a:pt x="3386963" y="327825"/>
                </a:lnTo>
                <a:lnTo>
                  <a:pt x="3389884" y="327190"/>
                </a:lnTo>
                <a:lnTo>
                  <a:pt x="3392601" y="325958"/>
                </a:lnTo>
                <a:lnTo>
                  <a:pt x="3474986" y="277901"/>
                </a:lnTo>
                <a:lnTo>
                  <a:pt x="3499485" y="263613"/>
                </a:lnTo>
                <a:close/>
              </a:path>
            </a:pathLst>
          </a:custGeom>
          <a:solidFill>
            <a:srgbClr val="4F81BC"/>
          </a:solidFill>
        </p:spPr>
        <p:txBody>
          <a:bodyPr wrap="square" lIns="0" tIns="0" rIns="0" bIns="0" rtlCol="0"/>
          <a:lstStyle/>
          <a:p/>
        </p:txBody>
      </p:sp>
      <p:sp>
        <p:nvSpPr>
          <p:cNvPr id="20" name="object 20"/>
          <p:cNvSpPr txBox="1"/>
          <p:nvPr/>
        </p:nvSpPr>
        <p:spPr>
          <a:xfrm>
            <a:off x="6435090" y="4149090"/>
            <a:ext cx="885190" cy="382270"/>
          </a:xfrm>
          <a:prstGeom prst="rect">
            <a:avLst/>
          </a:prstGeom>
        </p:spPr>
        <p:txBody>
          <a:bodyPr vert="horz" wrap="square" lIns="0" tIns="13335" rIns="0" bIns="0" rtlCol="0">
            <a:spAutoFit/>
          </a:bodyPr>
          <a:lstStyle/>
          <a:p>
            <a:pPr marL="12700">
              <a:lnSpc>
                <a:spcPct val="100000"/>
              </a:lnSpc>
              <a:spcBef>
                <a:spcPts val="105"/>
              </a:spcBef>
            </a:pPr>
            <a:r>
              <a:rPr sz="2400" spc="-25" dirty="0">
                <a:latin typeface="宋体"/>
                <a:cs typeface="宋体"/>
              </a:rPr>
              <a:t>数据</a:t>
            </a:r>
            <a:endParaRPr sz="2400">
              <a:latin typeface="宋体"/>
              <a:cs typeface="宋体"/>
            </a:endParaRPr>
          </a:p>
        </p:txBody>
      </p:sp>
      <p:sp>
        <p:nvSpPr>
          <p:cNvPr id="21" name="object 21"/>
          <p:cNvSpPr txBox="1"/>
          <p:nvPr/>
        </p:nvSpPr>
        <p:spPr>
          <a:xfrm>
            <a:off x="6435725" y="4636770"/>
            <a:ext cx="884555" cy="389890"/>
          </a:xfrm>
          <a:prstGeom prst="rect">
            <a:avLst/>
          </a:prstGeom>
        </p:spPr>
        <p:txBody>
          <a:bodyPr vert="horz" wrap="square" lIns="0" tIns="13335" rIns="0" bIns="0" rtlCol="0">
            <a:noAutofit/>
          </a:bodyPr>
          <a:lstStyle/>
          <a:p>
            <a:pPr marL="12700">
              <a:lnSpc>
                <a:spcPct val="100000"/>
              </a:lnSpc>
              <a:spcBef>
                <a:spcPts val="105"/>
              </a:spcBef>
            </a:pPr>
            <a:r>
              <a:rPr sz="2400" spc="-25" dirty="0">
                <a:latin typeface="宋体"/>
                <a:cs typeface="宋体"/>
              </a:rPr>
              <a:t>答案</a:t>
            </a:r>
            <a:endParaRPr sz="2400">
              <a:latin typeface="宋体"/>
              <a:cs typeface="宋体"/>
            </a:endParaRPr>
          </a:p>
        </p:txBody>
      </p:sp>
      <p:sp>
        <p:nvSpPr>
          <p:cNvPr id="22" name="object 22"/>
          <p:cNvSpPr txBox="1"/>
          <p:nvPr/>
        </p:nvSpPr>
        <p:spPr>
          <a:xfrm>
            <a:off x="10913745" y="4333875"/>
            <a:ext cx="848360" cy="382270"/>
          </a:xfrm>
          <a:prstGeom prst="rect">
            <a:avLst/>
          </a:prstGeom>
        </p:spPr>
        <p:txBody>
          <a:bodyPr vert="horz" wrap="square" lIns="0" tIns="13335" rIns="0" bIns="0" rtlCol="0">
            <a:spAutoFit/>
          </a:bodyPr>
          <a:lstStyle/>
          <a:p>
            <a:pPr marL="12700">
              <a:lnSpc>
                <a:spcPct val="100000"/>
              </a:lnSpc>
              <a:spcBef>
                <a:spcPts val="105"/>
              </a:spcBef>
            </a:pPr>
            <a:r>
              <a:rPr sz="2400" spc="-25" dirty="0">
                <a:latin typeface="宋体"/>
                <a:cs typeface="宋体"/>
              </a:rPr>
              <a:t>规则</a:t>
            </a:r>
            <a:endParaRPr sz="2400">
              <a:latin typeface="宋体"/>
              <a:cs typeface="宋体"/>
            </a:endParaRPr>
          </a:p>
        </p:txBody>
      </p:sp>
      <p:sp>
        <p:nvSpPr>
          <p:cNvPr id="23" name="object 23"/>
          <p:cNvSpPr txBox="1"/>
          <p:nvPr/>
        </p:nvSpPr>
        <p:spPr>
          <a:xfrm>
            <a:off x="499745" y="3657726"/>
            <a:ext cx="5337810" cy="1214120"/>
          </a:xfrm>
          <a:prstGeom prst="rect">
            <a:avLst/>
          </a:prstGeom>
        </p:spPr>
        <p:txBody>
          <a:bodyPr vert="horz" wrap="square" lIns="0" tIns="12700" rIns="0" bIns="0" rtlCol="0">
            <a:spAutoFit/>
          </a:bodyPr>
          <a:lstStyle/>
          <a:p>
            <a:pPr marL="12700" marR="5080">
              <a:lnSpc>
                <a:spcPct val="150000"/>
              </a:lnSpc>
              <a:spcBef>
                <a:spcPts val="100"/>
              </a:spcBef>
            </a:pPr>
            <a:r>
              <a:rPr sz="2600" spc="-5" dirty="0">
                <a:latin typeface="宋体"/>
                <a:cs typeface="宋体"/>
              </a:rPr>
              <a:t>机器学习输入的是数据与预期答案，</a:t>
            </a:r>
            <a:r>
              <a:rPr sz="2600" spc="-10" dirty="0">
                <a:latin typeface="宋体"/>
                <a:cs typeface="宋体"/>
              </a:rPr>
              <a:t>输出的是规则。</a:t>
            </a:r>
            <a:endParaRPr sz="2600">
              <a:latin typeface="宋体"/>
              <a:cs typeface="宋体"/>
            </a:endParaRPr>
          </a:p>
        </p:txBody>
      </p:sp>
      <p:grpSp>
        <p:nvGrpSpPr>
          <p:cNvPr id="31" name="组合 30"/>
          <p:cNvGrpSpPr/>
          <p:nvPr/>
        </p:nvGrpSpPr>
        <p:grpSpPr>
          <a:xfrm>
            <a:off x="457200" y="5257800"/>
            <a:ext cx="4853940" cy="811530"/>
            <a:chOff x="720" y="8280"/>
            <a:chExt cx="7644" cy="1278"/>
          </a:xfrm>
        </p:grpSpPr>
        <p:grpSp>
          <p:nvGrpSpPr>
            <p:cNvPr id="28" name="组合 27"/>
            <p:cNvGrpSpPr/>
            <p:nvPr/>
          </p:nvGrpSpPr>
          <p:grpSpPr>
            <a:xfrm>
              <a:off x="720" y="8280"/>
              <a:ext cx="7644" cy="1278"/>
              <a:chOff x="546" y="8102"/>
              <a:chExt cx="6279" cy="1278"/>
            </a:xfrm>
          </p:grpSpPr>
          <p:grpSp>
            <p:nvGrpSpPr>
              <p:cNvPr id="24" name="object 24"/>
              <p:cNvGrpSpPr/>
              <p:nvPr/>
            </p:nvGrpSpPr>
            <p:grpSpPr>
              <a:xfrm>
                <a:off x="546" y="8102"/>
                <a:ext cx="6279" cy="1278"/>
                <a:chOff x="454342" y="5145087"/>
                <a:chExt cx="3879850" cy="701040"/>
              </a:xfrm>
            </p:grpSpPr>
            <p:sp>
              <p:nvSpPr>
                <p:cNvPr id="25" name="object 25"/>
                <p:cNvSpPr/>
                <p:nvPr/>
              </p:nvSpPr>
              <p:spPr>
                <a:xfrm>
                  <a:off x="458724" y="5149595"/>
                  <a:ext cx="3870960" cy="692150"/>
                </a:xfrm>
                <a:custGeom>
                  <a:avLst/>
                  <a:gdLst/>
                  <a:ahLst/>
                  <a:cxnLst/>
                  <a:rect l="l" t="t" r="r" b="b"/>
                  <a:pathLst>
                    <a:path w="3870960" h="692150">
                      <a:moveTo>
                        <a:pt x="3870960" y="691896"/>
                      </a:moveTo>
                      <a:lnTo>
                        <a:pt x="0" y="691896"/>
                      </a:lnTo>
                      <a:lnTo>
                        <a:pt x="0" y="0"/>
                      </a:lnTo>
                      <a:lnTo>
                        <a:pt x="3870960" y="0"/>
                      </a:lnTo>
                      <a:lnTo>
                        <a:pt x="3870960" y="691896"/>
                      </a:lnTo>
                      <a:close/>
                    </a:path>
                  </a:pathLst>
                </a:custGeom>
                <a:solidFill>
                  <a:srgbClr val="EBF0DE"/>
                </a:solidFill>
              </p:spPr>
              <p:txBody>
                <a:bodyPr wrap="square" lIns="0" tIns="0" rIns="0" bIns="0" rtlCol="0"/>
                <a:lstStyle/>
                <a:p/>
              </p:txBody>
            </p:sp>
            <p:sp>
              <p:nvSpPr>
                <p:cNvPr id="26" name="object 26"/>
                <p:cNvSpPr/>
                <p:nvPr/>
              </p:nvSpPr>
              <p:spPr>
                <a:xfrm>
                  <a:off x="454342" y="5145087"/>
                  <a:ext cx="3879850" cy="701040"/>
                </a:xfrm>
                <a:custGeom>
                  <a:avLst/>
                  <a:gdLst/>
                  <a:ahLst/>
                  <a:cxnLst/>
                  <a:rect l="l" t="t" r="r" b="b"/>
                  <a:pathLst>
                    <a:path w="3879850" h="701039">
                      <a:moveTo>
                        <a:pt x="3875087" y="701039"/>
                      </a:moveTo>
                      <a:lnTo>
                        <a:pt x="4762" y="701039"/>
                      </a:lnTo>
                      <a:lnTo>
                        <a:pt x="3289" y="700811"/>
                      </a:lnTo>
                      <a:lnTo>
                        <a:pt x="1968" y="700125"/>
                      </a:lnTo>
                      <a:lnTo>
                        <a:pt x="914" y="699071"/>
                      </a:lnTo>
                      <a:lnTo>
                        <a:pt x="228" y="697750"/>
                      </a:lnTo>
                      <a:lnTo>
                        <a:pt x="0" y="696277"/>
                      </a:lnTo>
                      <a:lnTo>
                        <a:pt x="0" y="4762"/>
                      </a:lnTo>
                      <a:lnTo>
                        <a:pt x="4762" y="0"/>
                      </a:lnTo>
                      <a:lnTo>
                        <a:pt x="3875087" y="0"/>
                      </a:lnTo>
                      <a:lnTo>
                        <a:pt x="3879850" y="4762"/>
                      </a:lnTo>
                      <a:lnTo>
                        <a:pt x="9525" y="4762"/>
                      </a:lnTo>
                      <a:lnTo>
                        <a:pt x="4762" y="9525"/>
                      </a:lnTo>
                      <a:lnTo>
                        <a:pt x="9525" y="9525"/>
                      </a:lnTo>
                      <a:lnTo>
                        <a:pt x="9525" y="691514"/>
                      </a:lnTo>
                      <a:lnTo>
                        <a:pt x="4762" y="691514"/>
                      </a:lnTo>
                      <a:lnTo>
                        <a:pt x="9525" y="696277"/>
                      </a:lnTo>
                      <a:lnTo>
                        <a:pt x="3879850" y="696277"/>
                      </a:lnTo>
                      <a:lnTo>
                        <a:pt x="3879621" y="697750"/>
                      </a:lnTo>
                      <a:lnTo>
                        <a:pt x="3878935" y="699071"/>
                      </a:lnTo>
                      <a:lnTo>
                        <a:pt x="3877881" y="700125"/>
                      </a:lnTo>
                      <a:lnTo>
                        <a:pt x="3876560" y="700811"/>
                      </a:lnTo>
                      <a:lnTo>
                        <a:pt x="3875087" y="701039"/>
                      </a:lnTo>
                      <a:close/>
                    </a:path>
                    <a:path w="3879850" h="701039">
                      <a:moveTo>
                        <a:pt x="9525" y="9525"/>
                      </a:moveTo>
                      <a:lnTo>
                        <a:pt x="4762" y="9525"/>
                      </a:lnTo>
                      <a:lnTo>
                        <a:pt x="9525" y="4762"/>
                      </a:lnTo>
                      <a:lnTo>
                        <a:pt x="9525" y="9525"/>
                      </a:lnTo>
                      <a:close/>
                    </a:path>
                    <a:path w="3879850" h="701039">
                      <a:moveTo>
                        <a:pt x="3870325" y="9525"/>
                      </a:moveTo>
                      <a:lnTo>
                        <a:pt x="9525" y="9525"/>
                      </a:lnTo>
                      <a:lnTo>
                        <a:pt x="9525" y="4762"/>
                      </a:lnTo>
                      <a:lnTo>
                        <a:pt x="3870325" y="4762"/>
                      </a:lnTo>
                      <a:lnTo>
                        <a:pt x="3870325" y="9525"/>
                      </a:lnTo>
                      <a:close/>
                    </a:path>
                    <a:path w="3879850" h="701039">
                      <a:moveTo>
                        <a:pt x="3870325" y="696277"/>
                      </a:moveTo>
                      <a:lnTo>
                        <a:pt x="3870325" y="4762"/>
                      </a:lnTo>
                      <a:lnTo>
                        <a:pt x="3875087" y="9525"/>
                      </a:lnTo>
                      <a:lnTo>
                        <a:pt x="3879850" y="9525"/>
                      </a:lnTo>
                      <a:lnTo>
                        <a:pt x="3879850" y="691514"/>
                      </a:lnTo>
                      <a:lnTo>
                        <a:pt x="3875087" y="691514"/>
                      </a:lnTo>
                      <a:lnTo>
                        <a:pt x="3870325" y="696277"/>
                      </a:lnTo>
                      <a:close/>
                    </a:path>
                    <a:path w="3879850" h="701039">
                      <a:moveTo>
                        <a:pt x="3879850" y="9525"/>
                      </a:moveTo>
                      <a:lnTo>
                        <a:pt x="3875087" y="9525"/>
                      </a:lnTo>
                      <a:lnTo>
                        <a:pt x="3870325" y="4762"/>
                      </a:lnTo>
                      <a:lnTo>
                        <a:pt x="3879850" y="4762"/>
                      </a:lnTo>
                      <a:lnTo>
                        <a:pt x="3879850" y="9525"/>
                      </a:lnTo>
                      <a:close/>
                    </a:path>
                    <a:path w="3879850" h="701039">
                      <a:moveTo>
                        <a:pt x="9525" y="696277"/>
                      </a:moveTo>
                      <a:lnTo>
                        <a:pt x="4762" y="691514"/>
                      </a:lnTo>
                      <a:lnTo>
                        <a:pt x="9525" y="691514"/>
                      </a:lnTo>
                      <a:lnTo>
                        <a:pt x="9525" y="696277"/>
                      </a:lnTo>
                      <a:close/>
                    </a:path>
                    <a:path w="3879850" h="701039">
                      <a:moveTo>
                        <a:pt x="3870325" y="696277"/>
                      </a:moveTo>
                      <a:lnTo>
                        <a:pt x="9525" y="696277"/>
                      </a:lnTo>
                      <a:lnTo>
                        <a:pt x="9525" y="691514"/>
                      </a:lnTo>
                      <a:lnTo>
                        <a:pt x="3870325" y="691514"/>
                      </a:lnTo>
                      <a:lnTo>
                        <a:pt x="3870325" y="696277"/>
                      </a:lnTo>
                      <a:close/>
                    </a:path>
                    <a:path w="3879850" h="701039">
                      <a:moveTo>
                        <a:pt x="3879850" y="696277"/>
                      </a:moveTo>
                      <a:lnTo>
                        <a:pt x="3870325" y="696277"/>
                      </a:lnTo>
                      <a:lnTo>
                        <a:pt x="3875087" y="691514"/>
                      </a:lnTo>
                      <a:lnTo>
                        <a:pt x="3879850" y="691514"/>
                      </a:lnTo>
                      <a:lnTo>
                        <a:pt x="3879850" y="696277"/>
                      </a:lnTo>
                      <a:close/>
                    </a:path>
                  </a:pathLst>
                </a:custGeom>
                <a:solidFill>
                  <a:srgbClr val="DCE6F1"/>
                </a:solidFill>
              </p:spPr>
              <p:txBody>
                <a:bodyPr wrap="square" lIns="0" tIns="0" rIns="0" bIns="0" rtlCol="0"/>
                <a:lstStyle/>
                <a:p/>
              </p:txBody>
            </p:sp>
          </p:grpSp>
          <p:sp>
            <p:nvSpPr>
              <p:cNvPr id="27" name="object 27"/>
              <p:cNvSpPr txBox="1"/>
              <p:nvPr/>
            </p:nvSpPr>
            <p:spPr>
              <a:xfrm>
                <a:off x="840" y="8160"/>
                <a:ext cx="5651" cy="933"/>
              </a:xfrm>
              <a:prstGeom prst="rect">
                <a:avLst/>
              </a:prstGeom>
            </p:spPr>
            <p:txBody>
              <a:bodyPr vert="horz" wrap="square" lIns="0" tIns="192405" rIns="0" bIns="0" rtlCol="0">
                <a:spAutoFit/>
              </a:bodyPr>
              <a:lstStyle/>
              <a:p>
                <a:pPr marL="91440">
                  <a:lnSpc>
                    <a:spcPct val="100000"/>
                  </a:lnSpc>
                  <a:spcBef>
                    <a:spcPts val="1515"/>
                  </a:spcBef>
                </a:pPr>
                <a:endParaRPr sz="2600">
                  <a:latin typeface="宋体"/>
                  <a:cs typeface="宋体"/>
                </a:endParaRPr>
              </a:p>
            </p:txBody>
          </p:sp>
        </p:grpSp>
        <p:sp>
          <p:nvSpPr>
            <p:cNvPr id="30" name="文本框 29"/>
            <p:cNvSpPr txBox="1"/>
            <p:nvPr/>
          </p:nvSpPr>
          <p:spPr>
            <a:xfrm>
              <a:off x="1162" y="8520"/>
              <a:ext cx="6795" cy="871"/>
            </a:xfrm>
            <a:prstGeom prst="rect">
              <a:avLst/>
            </a:prstGeom>
            <a:noFill/>
          </p:spPr>
          <p:txBody>
            <a:bodyPr wrap="square" rtlCol="0">
              <a:spAutoFit/>
            </a:bodyPr>
            <a:p>
              <a:pPr marL="91440">
                <a:lnSpc>
                  <a:spcPct val="100000"/>
                </a:lnSpc>
                <a:spcBef>
                  <a:spcPts val="1515"/>
                </a:spcBef>
              </a:pPr>
              <a:r>
                <a:rPr sz="3000" spc="-5" dirty="0">
                  <a:latin typeface="宋体"/>
                  <a:cs typeface="宋体"/>
                  <a:sym typeface="+mn-ea"/>
                </a:rPr>
                <a:t>机器学习是训练出来的！</a:t>
              </a:r>
              <a:endParaRPr sz="3000" spc="-5" dirty="0">
                <a:latin typeface="宋体"/>
                <a:cs typeface="宋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500"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500"/>
                                        <p:tgtEl>
                                          <p:spTgt spid="2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blinds(horizontal)">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9" grpId="0" animBg="1"/>
      <p:bldP spid="11" grpId="0" animBg="1"/>
      <p:bldP spid="13" grpId="0" animBg="1"/>
      <p:bldP spid="14" grpId="0"/>
      <p:bldP spid="20" grpId="0"/>
      <p:bldP spid="21" grpId="0"/>
      <p:bldP spid="19"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sp>
        <p:nvSpPr>
          <p:cNvPr id="4" name="object 4"/>
          <p:cNvSpPr txBox="1"/>
          <p:nvPr/>
        </p:nvSpPr>
        <p:spPr>
          <a:xfrm>
            <a:off x="817244" y="1152524"/>
            <a:ext cx="141605" cy="422909"/>
          </a:xfrm>
          <a:prstGeom prst="rect">
            <a:avLst/>
          </a:prstGeom>
        </p:spPr>
        <p:txBody>
          <a:bodyPr vert="horz" wrap="square" lIns="0" tIns="13335" rIns="0" bIns="0" rtlCol="0">
            <a:spAutoFit/>
          </a:bodyPr>
          <a:lstStyle/>
          <a:p>
            <a:pPr marL="12700">
              <a:lnSpc>
                <a:spcPct val="100000"/>
              </a:lnSpc>
              <a:spcBef>
                <a:spcPts val="105"/>
              </a:spcBef>
            </a:pPr>
            <a:r>
              <a:rPr sz="2600" spc="-50" dirty="0">
                <a:latin typeface="Arial MT"/>
                <a:cs typeface="Arial MT"/>
              </a:rPr>
              <a:t>•</a:t>
            </a:r>
            <a:endParaRPr sz="2600">
              <a:latin typeface="Arial MT"/>
              <a:cs typeface="Arial MT"/>
            </a:endParaRPr>
          </a:p>
        </p:txBody>
      </p:sp>
      <p:sp>
        <p:nvSpPr>
          <p:cNvPr id="5" name="object 5"/>
          <p:cNvSpPr txBox="1"/>
          <p:nvPr/>
        </p:nvSpPr>
        <p:spPr>
          <a:xfrm>
            <a:off x="1274444" y="1549527"/>
            <a:ext cx="4134485" cy="1808480"/>
          </a:xfrm>
          <a:prstGeom prst="rect">
            <a:avLst/>
          </a:prstGeom>
        </p:spPr>
        <p:txBody>
          <a:bodyPr vert="horz" wrap="square" lIns="0" tIns="210185" rIns="0" bIns="0" rtlCol="0">
            <a:spAutoFit/>
          </a:bodyPr>
          <a:lstStyle/>
          <a:p>
            <a:pPr marL="469265" indent="-456565">
              <a:lnSpc>
                <a:spcPct val="100000"/>
              </a:lnSpc>
              <a:spcBef>
                <a:spcPts val="1655"/>
              </a:spcBef>
              <a:buFont typeface="Arial MT"/>
              <a:buChar char="•"/>
              <a:tabLst>
                <a:tab pos="469265" algn="l"/>
              </a:tabLst>
            </a:pPr>
            <a:r>
              <a:rPr sz="2600" spc="-10" dirty="0">
                <a:latin typeface="宋体"/>
                <a:cs typeface="宋体"/>
              </a:rPr>
              <a:t>输入数据点</a:t>
            </a:r>
            <a:endParaRPr sz="2600">
              <a:latin typeface="宋体"/>
              <a:cs typeface="宋体"/>
            </a:endParaRPr>
          </a:p>
          <a:p>
            <a:pPr marL="469265" indent="-456565">
              <a:lnSpc>
                <a:spcPct val="100000"/>
              </a:lnSpc>
              <a:spcBef>
                <a:spcPts val="1560"/>
              </a:spcBef>
              <a:buFont typeface="Arial MT"/>
              <a:buChar char="•"/>
              <a:tabLst>
                <a:tab pos="469265" algn="l"/>
              </a:tabLst>
            </a:pPr>
            <a:r>
              <a:rPr sz="2600" spc="-10" dirty="0">
                <a:latin typeface="宋体"/>
                <a:cs typeface="宋体"/>
              </a:rPr>
              <a:t>预期输出的示例</a:t>
            </a:r>
            <a:endParaRPr sz="2600">
              <a:latin typeface="宋体"/>
              <a:cs typeface="宋体"/>
            </a:endParaRPr>
          </a:p>
          <a:p>
            <a:pPr marL="469265" indent="-456565">
              <a:lnSpc>
                <a:spcPct val="100000"/>
              </a:lnSpc>
              <a:spcBef>
                <a:spcPts val="1560"/>
              </a:spcBef>
              <a:buFont typeface="Arial MT"/>
              <a:buChar char="•"/>
              <a:tabLst>
                <a:tab pos="469265" algn="l"/>
              </a:tabLst>
            </a:pPr>
            <a:r>
              <a:rPr sz="2600" spc="-5" dirty="0">
                <a:latin typeface="宋体"/>
                <a:cs typeface="宋体"/>
              </a:rPr>
              <a:t>衡量算法效果好坏的方法</a:t>
            </a:r>
            <a:endParaRPr sz="2600">
              <a:latin typeface="宋体"/>
              <a:cs typeface="宋体"/>
            </a:endParaRPr>
          </a:p>
        </p:txBody>
      </p:sp>
      <p:sp>
        <p:nvSpPr>
          <p:cNvPr id="6" name="object 6"/>
          <p:cNvSpPr txBox="1"/>
          <p:nvPr/>
        </p:nvSpPr>
        <p:spPr>
          <a:xfrm>
            <a:off x="1274445" y="1163320"/>
            <a:ext cx="2604135" cy="792480"/>
          </a:xfrm>
          <a:prstGeom prst="rect">
            <a:avLst/>
          </a:prstGeom>
        </p:spPr>
        <p:txBody>
          <a:bodyPr vert="horz" wrap="square" lIns="0" tIns="13335" rIns="0" bIns="0" rtlCol="0">
            <a:spAutoFit/>
          </a:bodyPr>
          <a:lstStyle/>
          <a:p>
            <a:pPr marL="12700">
              <a:lnSpc>
                <a:spcPct val="100000"/>
              </a:lnSpc>
              <a:spcBef>
                <a:spcPts val="105"/>
              </a:spcBef>
              <a:tabLst>
                <a:tab pos="4288790" algn="l"/>
              </a:tabLst>
            </a:pPr>
            <a:r>
              <a:rPr sz="3900" baseline="2000" dirty="0">
                <a:latin typeface="宋体"/>
                <a:cs typeface="宋体"/>
              </a:rPr>
              <a:t>机器学习三要</a:t>
            </a:r>
            <a:r>
              <a:rPr sz="3900" spc="-75" baseline="2000" dirty="0">
                <a:latin typeface="宋体"/>
                <a:cs typeface="宋体"/>
              </a:rPr>
              <a:t>素</a:t>
            </a:r>
            <a:r>
              <a:rPr sz="3900" baseline="2000" dirty="0">
                <a:latin typeface="宋体"/>
                <a:cs typeface="宋体"/>
              </a:rPr>
              <a:t>	</a:t>
            </a:r>
            <a:endParaRPr sz="2600">
              <a:latin typeface="宋体"/>
              <a:cs typeface="宋体"/>
            </a:endParaRPr>
          </a:p>
        </p:txBody>
      </p:sp>
      <p:grpSp>
        <p:nvGrpSpPr>
          <p:cNvPr id="7" name="object 7"/>
          <p:cNvGrpSpPr/>
          <p:nvPr/>
        </p:nvGrpSpPr>
        <p:grpSpPr>
          <a:xfrm>
            <a:off x="6384132" y="1787588"/>
            <a:ext cx="2477135" cy="381000"/>
            <a:chOff x="6384132" y="1787588"/>
            <a:chExt cx="2477135" cy="381000"/>
          </a:xfrm>
        </p:grpSpPr>
        <p:pic>
          <p:nvPicPr>
            <p:cNvPr id="8" name="object 8"/>
            <p:cNvPicPr/>
            <p:nvPr/>
          </p:nvPicPr>
          <p:blipFill>
            <a:blip r:embed="rId1" cstate="print"/>
            <a:stretch>
              <a:fillRect/>
            </a:stretch>
          </p:blipFill>
          <p:spPr>
            <a:xfrm>
              <a:off x="6384132" y="1804370"/>
              <a:ext cx="1325282" cy="339825"/>
            </a:xfrm>
            <a:prstGeom prst="rect">
              <a:avLst/>
            </a:prstGeom>
          </p:spPr>
        </p:pic>
        <p:pic>
          <p:nvPicPr>
            <p:cNvPr id="9" name="object 9"/>
            <p:cNvPicPr/>
            <p:nvPr/>
          </p:nvPicPr>
          <p:blipFill>
            <a:blip r:embed="rId2" cstate="print"/>
            <a:stretch>
              <a:fillRect/>
            </a:stretch>
          </p:blipFill>
          <p:spPr>
            <a:xfrm>
              <a:off x="7677531" y="1819338"/>
              <a:ext cx="197256" cy="349123"/>
            </a:xfrm>
            <a:prstGeom prst="rect">
              <a:avLst/>
            </a:prstGeom>
          </p:spPr>
        </p:pic>
        <p:pic>
          <p:nvPicPr>
            <p:cNvPr id="10" name="object 10"/>
            <p:cNvPicPr/>
            <p:nvPr/>
          </p:nvPicPr>
          <p:blipFill>
            <a:blip r:embed="rId3" cstate="print"/>
            <a:stretch>
              <a:fillRect/>
            </a:stretch>
          </p:blipFill>
          <p:spPr>
            <a:xfrm>
              <a:off x="7833677" y="1787588"/>
              <a:ext cx="1027404" cy="364998"/>
            </a:xfrm>
            <a:prstGeom prst="rect">
              <a:avLst/>
            </a:prstGeom>
          </p:spPr>
        </p:pic>
      </p:grpSp>
      <p:pic>
        <p:nvPicPr>
          <p:cNvPr id="11" name="object 11"/>
          <p:cNvPicPr/>
          <p:nvPr/>
        </p:nvPicPr>
        <p:blipFill>
          <a:blip r:embed="rId4" cstate="print"/>
          <a:stretch>
            <a:fillRect/>
          </a:stretch>
        </p:blipFill>
        <p:spPr>
          <a:xfrm>
            <a:off x="6367462" y="2350198"/>
            <a:ext cx="2349487" cy="366268"/>
          </a:xfrm>
          <a:prstGeom prst="rect">
            <a:avLst/>
          </a:prstGeom>
        </p:spPr>
      </p:pic>
      <p:pic>
        <p:nvPicPr>
          <p:cNvPr id="12" name="object 12"/>
          <p:cNvPicPr/>
          <p:nvPr/>
        </p:nvPicPr>
        <p:blipFill>
          <a:blip r:embed="rId5" cstate="print"/>
          <a:stretch>
            <a:fillRect/>
          </a:stretch>
        </p:blipFill>
        <p:spPr>
          <a:xfrm>
            <a:off x="6310312" y="2975673"/>
            <a:ext cx="2021192" cy="364998"/>
          </a:xfrm>
          <a:prstGeom prst="rect">
            <a:avLst/>
          </a:prstGeom>
        </p:spPr>
      </p:pic>
      <p:grpSp>
        <p:nvGrpSpPr>
          <p:cNvPr id="13" name="object 13"/>
          <p:cNvGrpSpPr/>
          <p:nvPr/>
        </p:nvGrpSpPr>
        <p:grpSpPr>
          <a:xfrm>
            <a:off x="1093787" y="3576002"/>
            <a:ext cx="6932930" cy="701040"/>
            <a:chOff x="1093787" y="3576002"/>
            <a:chExt cx="6932930" cy="701040"/>
          </a:xfrm>
        </p:grpSpPr>
        <p:sp>
          <p:nvSpPr>
            <p:cNvPr id="14" name="object 14"/>
            <p:cNvSpPr/>
            <p:nvPr/>
          </p:nvSpPr>
          <p:spPr>
            <a:xfrm>
              <a:off x="1098804" y="3581400"/>
              <a:ext cx="6924040" cy="690880"/>
            </a:xfrm>
            <a:custGeom>
              <a:avLst/>
              <a:gdLst/>
              <a:ahLst/>
              <a:cxnLst/>
              <a:rect l="l" t="t" r="r" b="b"/>
              <a:pathLst>
                <a:path w="6924040" h="690879">
                  <a:moveTo>
                    <a:pt x="6923532" y="690372"/>
                  </a:moveTo>
                  <a:lnTo>
                    <a:pt x="0" y="690372"/>
                  </a:lnTo>
                  <a:lnTo>
                    <a:pt x="0" y="0"/>
                  </a:lnTo>
                  <a:lnTo>
                    <a:pt x="6923532" y="0"/>
                  </a:lnTo>
                  <a:lnTo>
                    <a:pt x="6923532" y="690372"/>
                  </a:lnTo>
                  <a:close/>
                </a:path>
              </a:pathLst>
            </a:custGeom>
            <a:solidFill>
              <a:srgbClr val="EBF0DE"/>
            </a:solidFill>
          </p:spPr>
          <p:txBody>
            <a:bodyPr wrap="square" lIns="0" tIns="0" rIns="0" bIns="0" rtlCol="0"/>
            <a:lstStyle/>
            <a:p/>
          </p:txBody>
        </p:sp>
        <p:sp>
          <p:nvSpPr>
            <p:cNvPr id="15" name="object 15"/>
            <p:cNvSpPr/>
            <p:nvPr/>
          </p:nvSpPr>
          <p:spPr>
            <a:xfrm>
              <a:off x="1093787" y="3576002"/>
              <a:ext cx="6932930" cy="701040"/>
            </a:xfrm>
            <a:custGeom>
              <a:avLst/>
              <a:gdLst/>
              <a:ahLst/>
              <a:cxnLst/>
              <a:rect l="l" t="t" r="r" b="b"/>
              <a:pathLst>
                <a:path w="6932930" h="701039">
                  <a:moveTo>
                    <a:pt x="6928167" y="701039"/>
                  </a:moveTo>
                  <a:lnTo>
                    <a:pt x="4762" y="701039"/>
                  </a:lnTo>
                  <a:lnTo>
                    <a:pt x="3289" y="700811"/>
                  </a:lnTo>
                  <a:lnTo>
                    <a:pt x="1968" y="700125"/>
                  </a:lnTo>
                  <a:lnTo>
                    <a:pt x="914" y="699071"/>
                  </a:lnTo>
                  <a:lnTo>
                    <a:pt x="228" y="697750"/>
                  </a:lnTo>
                  <a:lnTo>
                    <a:pt x="0" y="696277"/>
                  </a:lnTo>
                  <a:lnTo>
                    <a:pt x="0" y="4762"/>
                  </a:lnTo>
                  <a:lnTo>
                    <a:pt x="4762" y="0"/>
                  </a:lnTo>
                  <a:lnTo>
                    <a:pt x="6928167" y="0"/>
                  </a:lnTo>
                  <a:lnTo>
                    <a:pt x="6932930" y="4762"/>
                  </a:lnTo>
                  <a:lnTo>
                    <a:pt x="9525" y="4762"/>
                  </a:lnTo>
                  <a:lnTo>
                    <a:pt x="4762" y="9525"/>
                  </a:lnTo>
                  <a:lnTo>
                    <a:pt x="9525" y="9525"/>
                  </a:lnTo>
                  <a:lnTo>
                    <a:pt x="9525" y="691514"/>
                  </a:lnTo>
                  <a:lnTo>
                    <a:pt x="4762" y="691514"/>
                  </a:lnTo>
                  <a:lnTo>
                    <a:pt x="9525" y="696277"/>
                  </a:lnTo>
                  <a:lnTo>
                    <a:pt x="6932930" y="696277"/>
                  </a:lnTo>
                  <a:lnTo>
                    <a:pt x="6932701" y="697750"/>
                  </a:lnTo>
                  <a:lnTo>
                    <a:pt x="6932015" y="699071"/>
                  </a:lnTo>
                  <a:lnTo>
                    <a:pt x="6930961" y="700125"/>
                  </a:lnTo>
                  <a:lnTo>
                    <a:pt x="6929640" y="700811"/>
                  </a:lnTo>
                  <a:lnTo>
                    <a:pt x="6928167" y="701039"/>
                  </a:lnTo>
                  <a:close/>
                </a:path>
                <a:path w="6932930" h="701039">
                  <a:moveTo>
                    <a:pt x="9525" y="9525"/>
                  </a:moveTo>
                  <a:lnTo>
                    <a:pt x="4762" y="9525"/>
                  </a:lnTo>
                  <a:lnTo>
                    <a:pt x="9525" y="4762"/>
                  </a:lnTo>
                  <a:lnTo>
                    <a:pt x="9525" y="9525"/>
                  </a:lnTo>
                  <a:close/>
                </a:path>
                <a:path w="6932930" h="701039">
                  <a:moveTo>
                    <a:pt x="6923405" y="9525"/>
                  </a:moveTo>
                  <a:lnTo>
                    <a:pt x="9525" y="9525"/>
                  </a:lnTo>
                  <a:lnTo>
                    <a:pt x="9525" y="4762"/>
                  </a:lnTo>
                  <a:lnTo>
                    <a:pt x="6923405" y="4762"/>
                  </a:lnTo>
                  <a:lnTo>
                    <a:pt x="6923405" y="9525"/>
                  </a:lnTo>
                  <a:close/>
                </a:path>
                <a:path w="6932930" h="701039">
                  <a:moveTo>
                    <a:pt x="6923405" y="696277"/>
                  </a:moveTo>
                  <a:lnTo>
                    <a:pt x="6923405" y="4762"/>
                  </a:lnTo>
                  <a:lnTo>
                    <a:pt x="6928167" y="9525"/>
                  </a:lnTo>
                  <a:lnTo>
                    <a:pt x="6932930" y="9525"/>
                  </a:lnTo>
                  <a:lnTo>
                    <a:pt x="6932930" y="691514"/>
                  </a:lnTo>
                  <a:lnTo>
                    <a:pt x="6928167" y="691514"/>
                  </a:lnTo>
                  <a:lnTo>
                    <a:pt x="6923405" y="696277"/>
                  </a:lnTo>
                  <a:close/>
                </a:path>
                <a:path w="6932930" h="701039">
                  <a:moveTo>
                    <a:pt x="6932930" y="9525"/>
                  </a:moveTo>
                  <a:lnTo>
                    <a:pt x="6928167" y="9525"/>
                  </a:lnTo>
                  <a:lnTo>
                    <a:pt x="6923405" y="4762"/>
                  </a:lnTo>
                  <a:lnTo>
                    <a:pt x="6932930" y="4762"/>
                  </a:lnTo>
                  <a:lnTo>
                    <a:pt x="6932930" y="9525"/>
                  </a:lnTo>
                  <a:close/>
                </a:path>
                <a:path w="6932930" h="701039">
                  <a:moveTo>
                    <a:pt x="9525" y="696277"/>
                  </a:moveTo>
                  <a:lnTo>
                    <a:pt x="4762" y="691514"/>
                  </a:lnTo>
                  <a:lnTo>
                    <a:pt x="9525" y="691514"/>
                  </a:lnTo>
                  <a:lnTo>
                    <a:pt x="9525" y="696277"/>
                  </a:lnTo>
                  <a:close/>
                </a:path>
                <a:path w="6932930" h="701039">
                  <a:moveTo>
                    <a:pt x="6923405" y="696277"/>
                  </a:moveTo>
                  <a:lnTo>
                    <a:pt x="9525" y="696277"/>
                  </a:lnTo>
                  <a:lnTo>
                    <a:pt x="9525" y="691514"/>
                  </a:lnTo>
                  <a:lnTo>
                    <a:pt x="6923405" y="691514"/>
                  </a:lnTo>
                  <a:lnTo>
                    <a:pt x="6923405" y="696277"/>
                  </a:lnTo>
                  <a:close/>
                </a:path>
                <a:path w="6932930" h="701039">
                  <a:moveTo>
                    <a:pt x="6932930" y="696277"/>
                  </a:moveTo>
                  <a:lnTo>
                    <a:pt x="6923405" y="696277"/>
                  </a:lnTo>
                  <a:lnTo>
                    <a:pt x="6928167" y="691514"/>
                  </a:lnTo>
                  <a:lnTo>
                    <a:pt x="6932930" y="691514"/>
                  </a:lnTo>
                  <a:lnTo>
                    <a:pt x="6932930" y="696277"/>
                  </a:lnTo>
                  <a:close/>
                </a:path>
              </a:pathLst>
            </a:custGeom>
            <a:solidFill>
              <a:srgbClr val="DCE6F1"/>
            </a:solidFill>
          </p:spPr>
          <p:txBody>
            <a:bodyPr wrap="square" lIns="0" tIns="0" rIns="0" bIns="0" rtlCol="0"/>
            <a:lstStyle/>
            <a:p/>
          </p:txBody>
        </p:sp>
      </p:grpSp>
      <p:sp>
        <p:nvSpPr>
          <p:cNvPr id="16" name="object 16"/>
          <p:cNvSpPr txBox="1"/>
          <p:nvPr/>
        </p:nvSpPr>
        <p:spPr>
          <a:xfrm>
            <a:off x="1098803" y="3581400"/>
            <a:ext cx="6924040" cy="690880"/>
          </a:xfrm>
          <a:prstGeom prst="rect">
            <a:avLst/>
          </a:prstGeom>
        </p:spPr>
        <p:txBody>
          <a:bodyPr vert="horz" wrap="square" lIns="0" tIns="191770" rIns="0" bIns="0" rtlCol="0">
            <a:spAutoFit/>
          </a:bodyPr>
          <a:lstStyle/>
          <a:p>
            <a:pPr marL="90805">
              <a:lnSpc>
                <a:spcPct val="100000"/>
              </a:lnSpc>
              <a:spcBef>
                <a:spcPts val="1510"/>
              </a:spcBef>
            </a:pPr>
            <a:r>
              <a:rPr sz="2600" spc="-5" dirty="0">
                <a:latin typeface="宋体"/>
                <a:cs typeface="宋体"/>
              </a:rPr>
              <a:t>机器学习的结果：产出解决特定问题的模型</a:t>
            </a:r>
            <a:endParaRPr sz="2600">
              <a:latin typeface="宋体"/>
              <a:cs typeface="宋体"/>
            </a:endParaRPr>
          </a:p>
        </p:txBody>
      </p:sp>
      <p:sp>
        <p:nvSpPr>
          <p:cNvPr id="17" name="object 17"/>
          <p:cNvSpPr/>
          <p:nvPr/>
        </p:nvSpPr>
        <p:spPr>
          <a:xfrm>
            <a:off x="4972050" y="5353050"/>
            <a:ext cx="1337945" cy="351790"/>
          </a:xfrm>
          <a:custGeom>
            <a:avLst/>
            <a:gdLst/>
            <a:ahLst/>
            <a:cxnLst/>
            <a:rect l="l" t="t" r="r" b="b"/>
            <a:pathLst>
              <a:path w="1337945" h="351789">
                <a:moveTo>
                  <a:pt x="1337945" y="351789"/>
                </a:moveTo>
                <a:lnTo>
                  <a:pt x="0" y="351789"/>
                </a:lnTo>
                <a:lnTo>
                  <a:pt x="0" y="0"/>
                </a:lnTo>
                <a:lnTo>
                  <a:pt x="1337945" y="0"/>
                </a:lnTo>
                <a:lnTo>
                  <a:pt x="1337945" y="351789"/>
                </a:lnTo>
                <a:close/>
              </a:path>
            </a:pathLst>
          </a:custGeom>
          <a:solidFill>
            <a:srgbClr val="FFFF00"/>
          </a:solidFill>
        </p:spPr>
        <p:txBody>
          <a:bodyPr wrap="square" lIns="0" tIns="0" rIns="0" bIns="0" rtlCol="0"/>
          <a:lstStyle/>
          <a:p/>
        </p:txBody>
      </p:sp>
      <p:sp>
        <p:nvSpPr>
          <p:cNvPr id="18" name="object 18"/>
          <p:cNvSpPr/>
          <p:nvPr/>
        </p:nvSpPr>
        <p:spPr>
          <a:xfrm>
            <a:off x="7296784" y="5353050"/>
            <a:ext cx="673735" cy="351790"/>
          </a:xfrm>
          <a:custGeom>
            <a:avLst/>
            <a:gdLst/>
            <a:ahLst/>
            <a:cxnLst/>
            <a:rect l="l" t="t" r="r" b="b"/>
            <a:pathLst>
              <a:path w="673734" h="351789">
                <a:moveTo>
                  <a:pt x="673734" y="351789"/>
                </a:moveTo>
                <a:lnTo>
                  <a:pt x="0" y="351789"/>
                </a:lnTo>
                <a:lnTo>
                  <a:pt x="0" y="0"/>
                </a:lnTo>
                <a:lnTo>
                  <a:pt x="673734" y="0"/>
                </a:lnTo>
                <a:lnTo>
                  <a:pt x="673734" y="351789"/>
                </a:lnTo>
                <a:close/>
              </a:path>
            </a:pathLst>
          </a:custGeom>
          <a:solidFill>
            <a:srgbClr val="FFFF00"/>
          </a:solidFill>
        </p:spPr>
        <p:txBody>
          <a:bodyPr wrap="square" lIns="0" tIns="0" rIns="0" bIns="0" rtlCol="0"/>
          <a:lstStyle/>
          <a:p/>
        </p:txBody>
      </p:sp>
      <p:sp>
        <p:nvSpPr>
          <p:cNvPr id="19" name="object 19"/>
          <p:cNvSpPr txBox="1"/>
          <p:nvPr/>
        </p:nvSpPr>
        <p:spPr>
          <a:xfrm>
            <a:off x="983614" y="4511802"/>
            <a:ext cx="8658860" cy="1214120"/>
          </a:xfrm>
          <a:prstGeom prst="rect">
            <a:avLst/>
          </a:prstGeom>
        </p:spPr>
        <p:txBody>
          <a:bodyPr vert="horz" wrap="square" lIns="0" tIns="12065" rIns="0" bIns="0" rtlCol="0">
            <a:spAutoFit/>
          </a:bodyPr>
          <a:lstStyle/>
          <a:p>
            <a:pPr marL="12700" marR="5080">
              <a:lnSpc>
                <a:spcPct val="150000"/>
              </a:lnSpc>
              <a:spcBef>
                <a:spcPts val="95"/>
              </a:spcBef>
            </a:pPr>
            <a:r>
              <a:rPr sz="2600" dirty="0">
                <a:latin typeface="宋体"/>
                <a:cs typeface="宋体"/>
              </a:rPr>
              <a:t>语音识别任务机器学习的结果：产生语音识别模型（规则</a:t>
            </a:r>
            <a:r>
              <a:rPr sz="2600" spc="-50" dirty="0">
                <a:latin typeface="宋体"/>
                <a:cs typeface="宋体"/>
              </a:rPr>
              <a:t>）</a:t>
            </a:r>
            <a:r>
              <a:rPr sz="2600" spc="-5" dirty="0">
                <a:latin typeface="宋体"/>
                <a:cs typeface="宋体"/>
              </a:rPr>
              <a:t>语音识别模型能够将输入的语音片段变换为文本</a:t>
            </a:r>
            <a:endParaRPr sz="2600">
              <a:latin typeface="宋体"/>
              <a:cs typeface="宋体"/>
            </a:endParaRPr>
          </a:p>
        </p:txBody>
      </p:sp>
      <p:sp>
        <p:nvSpPr>
          <p:cNvPr id="20" name="文本框 19"/>
          <p:cNvSpPr txBox="1"/>
          <p:nvPr/>
        </p:nvSpPr>
        <p:spPr>
          <a:xfrm>
            <a:off x="6172200" y="1136015"/>
            <a:ext cx="6096000" cy="491490"/>
          </a:xfrm>
          <a:prstGeom prst="rect">
            <a:avLst/>
          </a:prstGeom>
          <a:noFill/>
        </p:spPr>
        <p:txBody>
          <a:bodyPr wrap="square" rtlCol="0" anchor="t">
            <a:spAutoFit/>
          </a:bodyPr>
          <a:p>
            <a:r>
              <a:rPr sz="2600" dirty="0">
                <a:latin typeface="宋体"/>
                <a:cs typeface="宋体"/>
                <a:sym typeface="+mn-ea"/>
              </a:rPr>
              <a:t>以语音识别任务为</a:t>
            </a:r>
            <a:r>
              <a:rPr sz="2600" spc="-50" dirty="0">
                <a:latin typeface="宋体"/>
                <a:cs typeface="宋体"/>
                <a:sym typeface="+mn-ea"/>
              </a:rPr>
              <a:t>例</a:t>
            </a:r>
            <a:endParaRPr lang="zh-CN" altLang="en-US" sz="2600" spc="-50" dirty="0">
              <a:latin typeface="宋体"/>
              <a:cs typeface="宋体"/>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885" y="280035"/>
            <a:ext cx="5715635" cy="514350"/>
          </a:xfrm>
          <a:prstGeom prst="rect">
            <a:avLst/>
          </a:prstGeom>
        </p:spPr>
        <p:txBody>
          <a:bodyPr vert="horz" wrap="square" lIns="0" tIns="13335" rIns="0" bIns="0" rtlCol="0">
            <a:spAutoFit/>
          </a:bodyPr>
          <a:lstStyle/>
          <a:p>
            <a:pPr marL="12700">
              <a:lnSpc>
                <a:spcPct val="100000"/>
              </a:lnSpc>
              <a:spcBef>
                <a:spcPts val="105"/>
              </a:spcBef>
            </a:pPr>
            <a:r>
              <a:rPr spc="-15" dirty="0"/>
              <a:t>人工智能、机器学习与深度学习</a:t>
            </a:r>
            <a:endParaRPr spc="-15" dirty="0"/>
          </a:p>
        </p:txBody>
      </p:sp>
      <p:sp>
        <p:nvSpPr>
          <p:cNvPr id="3" name="object 3"/>
          <p:cNvSpPr txBox="1"/>
          <p:nvPr/>
        </p:nvSpPr>
        <p:spPr>
          <a:xfrm>
            <a:off x="450215" y="297180"/>
            <a:ext cx="47815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FFFFFF"/>
                </a:solidFill>
                <a:latin typeface="Arial MT"/>
                <a:cs typeface="Arial MT"/>
              </a:rPr>
              <a:t>01</a:t>
            </a:r>
            <a:endParaRPr sz="3200">
              <a:latin typeface="Arial MT"/>
              <a:cs typeface="Arial MT"/>
            </a:endParaRPr>
          </a:p>
        </p:txBody>
      </p:sp>
      <p:pic>
        <p:nvPicPr>
          <p:cNvPr id="5" name="object 5"/>
          <p:cNvPicPr/>
          <p:nvPr/>
        </p:nvPicPr>
        <p:blipFill>
          <a:blip r:embed="rId1" cstate="print"/>
          <a:stretch>
            <a:fillRect/>
          </a:stretch>
        </p:blipFill>
        <p:spPr>
          <a:xfrm>
            <a:off x="8229600" y="1447800"/>
            <a:ext cx="3556635" cy="3156585"/>
          </a:xfrm>
          <a:prstGeom prst="rect">
            <a:avLst/>
          </a:prstGeom>
        </p:spPr>
      </p:pic>
      <p:sp>
        <p:nvSpPr>
          <p:cNvPr id="6" name="object 6"/>
          <p:cNvSpPr txBox="1"/>
          <p:nvPr/>
        </p:nvSpPr>
        <p:spPr>
          <a:xfrm>
            <a:off x="450215" y="1524000"/>
            <a:ext cx="7480935" cy="4011930"/>
          </a:xfrm>
          <a:prstGeom prst="rect">
            <a:avLst/>
          </a:prstGeom>
        </p:spPr>
        <p:txBody>
          <a:bodyPr vert="horz" wrap="square" lIns="0" tIns="210185" rIns="0" bIns="0" rtlCol="0">
            <a:noAutofit/>
          </a:bodyPr>
          <a:lstStyle/>
          <a:p>
            <a:pPr marL="481965" indent="-456565">
              <a:lnSpc>
                <a:spcPct val="100000"/>
              </a:lnSpc>
              <a:spcBef>
                <a:spcPts val="1655"/>
              </a:spcBef>
              <a:buFont typeface="Arial MT"/>
              <a:buChar char="•"/>
              <a:tabLst>
                <a:tab pos="481965" algn="l"/>
              </a:tabLst>
            </a:pPr>
            <a:r>
              <a:rPr sz="2600" spc="-5" dirty="0">
                <a:latin typeface="宋体"/>
                <a:cs typeface="宋体"/>
              </a:rPr>
              <a:t>假设我们想要开发一个算法，输入一个点的坐标</a:t>
            </a:r>
            <a:endParaRPr sz="2600">
              <a:latin typeface="宋体"/>
              <a:cs typeface="宋体"/>
            </a:endParaRPr>
          </a:p>
          <a:p>
            <a:pPr marL="482600" marR="673100" indent="0">
              <a:lnSpc>
                <a:spcPct val="134000"/>
              </a:lnSpc>
              <a:spcBef>
                <a:spcPts val="510"/>
              </a:spcBef>
              <a:buFont typeface="Arial" panose="020B0704020202020204" pitchFamily="34" charset="0"/>
              <a:buNone/>
            </a:pPr>
            <a:r>
              <a:rPr sz="2600" b="1" dirty="0">
                <a:latin typeface="Calibri"/>
                <a:cs typeface="Calibri"/>
              </a:rPr>
              <a:t>(x, </a:t>
            </a:r>
            <a:r>
              <a:rPr sz="2600" b="1" spc="-10" dirty="0">
                <a:latin typeface="Calibri"/>
                <a:cs typeface="Calibri"/>
              </a:rPr>
              <a:t>y)</a:t>
            </a:r>
            <a:r>
              <a:rPr sz="2600" spc="-10" dirty="0">
                <a:latin typeface="宋体"/>
                <a:cs typeface="宋体"/>
              </a:rPr>
              <a:t>，就能够判断这个点是黑色还是白色</a:t>
            </a:r>
            <a:r>
              <a:rPr lang="zh-CN" altLang="en-US" sz="2600" spc="-10" dirty="0">
                <a:latin typeface="宋体"/>
                <a:ea typeface="宋体" charset="0"/>
                <a:cs typeface="宋体"/>
              </a:rPr>
              <a:t>：</a:t>
            </a:r>
            <a:r>
              <a:rPr sz="3900" spc="30" baseline="-11000" dirty="0">
                <a:latin typeface="宋体"/>
                <a:cs typeface="宋体"/>
              </a:rPr>
              <a:t> </a:t>
            </a:r>
            <a:endParaRPr lang="zh-CN" altLang="en-US" sz="2600" spc="-15" dirty="0">
              <a:latin typeface="宋体"/>
              <a:cs typeface="宋体"/>
            </a:endParaRPr>
          </a:p>
          <a:p>
            <a:pPr marL="1344930" indent="-457200">
              <a:lnSpc>
                <a:spcPct val="100000"/>
              </a:lnSpc>
              <a:spcBef>
                <a:spcPts val="2065"/>
              </a:spcBef>
              <a:buFont typeface="Arial" panose="020B0704020202020204" pitchFamily="34" charset="0"/>
              <a:buChar char="•"/>
            </a:pPr>
            <a:r>
              <a:rPr lang="zh-CN" altLang="en-US" sz="2600" spc="-15" dirty="0">
                <a:latin typeface="宋体"/>
                <a:cs typeface="宋体"/>
              </a:rPr>
              <a:t>输入</a:t>
            </a:r>
            <a:r>
              <a:rPr sz="2600" spc="-15" dirty="0">
                <a:latin typeface="宋体"/>
                <a:cs typeface="宋体"/>
              </a:rPr>
              <a:t>：</a:t>
            </a:r>
            <a:endParaRPr sz="2600" spc="-15" dirty="0">
              <a:latin typeface="宋体"/>
              <a:cs typeface="宋体"/>
            </a:endParaRPr>
          </a:p>
          <a:p>
            <a:pPr marL="1344930" indent="-457200">
              <a:lnSpc>
                <a:spcPct val="100000"/>
              </a:lnSpc>
              <a:spcBef>
                <a:spcPts val="2065"/>
              </a:spcBef>
              <a:buFont typeface="Arial" panose="020B0704020202020204" pitchFamily="34" charset="0"/>
              <a:buChar char="•"/>
            </a:pPr>
            <a:r>
              <a:rPr lang="zh-CN" altLang="en-US" sz="2600" spc="-15" dirty="0">
                <a:latin typeface="宋体"/>
                <a:cs typeface="宋体"/>
              </a:rPr>
              <a:t>预期输出：</a:t>
            </a:r>
            <a:endParaRPr sz="2600" spc="-15" dirty="0">
              <a:latin typeface="宋体"/>
              <a:cs typeface="宋体"/>
            </a:endParaRPr>
          </a:p>
          <a:p>
            <a:pPr marL="1344930" indent="-457200">
              <a:lnSpc>
                <a:spcPct val="100000"/>
              </a:lnSpc>
              <a:spcBef>
                <a:spcPts val="2065"/>
              </a:spcBef>
              <a:buFont typeface="Arial" panose="020B0704020202020204" pitchFamily="34" charset="0"/>
              <a:buChar char="•"/>
            </a:pPr>
            <a:r>
              <a:rPr sz="2600" dirty="0">
                <a:latin typeface="宋体"/>
                <a:cs typeface="宋体"/>
                <a:sym typeface="+mn-ea"/>
              </a:rPr>
              <a:t>衡量算法效果好坏</a:t>
            </a:r>
            <a:r>
              <a:rPr sz="2600" b="1" spc="-50" dirty="0">
                <a:latin typeface="Calibri"/>
                <a:cs typeface="Calibri"/>
                <a:sym typeface="+mn-ea"/>
              </a:rPr>
              <a:t>:</a:t>
            </a:r>
            <a:r>
              <a:rPr sz="2600" spc="-15" dirty="0">
                <a:latin typeface="宋体"/>
                <a:cs typeface="宋体"/>
              </a:rPr>
              <a:t> </a:t>
            </a:r>
            <a:endParaRPr sz="3900" baseline="12000">
              <a:latin typeface="宋体"/>
              <a:cs typeface="宋体"/>
            </a:endParaRPr>
          </a:p>
        </p:txBody>
      </p:sp>
      <p:sp>
        <p:nvSpPr>
          <p:cNvPr id="7" name="object 7"/>
          <p:cNvSpPr txBox="1"/>
          <p:nvPr/>
        </p:nvSpPr>
        <p:spPr>
          <a:xfrm>
            <a:off x="4648199" y="4366895"/>
            <a:ext cx="4009390" cy="422909"/>
          </a:xfrm>
          <a:prstGeom prst="rect">
            <a:avLst/>
          </a:prstGeom>
        </p:spPr>
        <p:txBody>
          <a:bodyPr vert="horz" wrap="square" lIns="0" tIns="13335" rIns="0" bIns="0" rtlCol="0">
            <a:spAutoFit/>
          </a:bodyPr>
          <a:lstStyle/>
          <a:p>
            <a:pPr marL="12700">
              <a:lnSpc>
                <a:spcPct val="100000"/>
              </a:lnSpc>
              <a:spcBef>
                <a:spcPts val="105"/>
              </a:spcBef>
            </a:pPr>
            <a:r>
              <a:rPr sz="2600" spc="-5" dirty="0">
                <a:solidFill>
                  <a:srgbClr val="FF0000"/>
                </a:solidFill>
                <a:latin typeface="宋体"/>
                <a:cs typeface="宋体"/>
              </a:rPr>
              <a:t>正确分类的点所占的百分比</a:t>
            </a:r>
            <a:endParaRPr sz="2600">
              <a:latin typeface="宋体"/>
              <a:cs typeface="宋体"/>
            </a:endParaRPr>
          </a:p>
        </p:txBody>
      </p:sp>
      <p:sp>
        <p:nvSpPr>
          <p:cNvPr id="8" name="文本框 7"/>
          <p:cNvSpPr txBox="1"/>
          <p:nvPr/>
        </p:nvSpPr>
        <p:spPr>
          <a:xfrm>
            <a:off x="3392170" y="2937510"/>
            <a:ext cx="2144395" cy="491490"/>
          </a:xfrm>
          <a:prstGeom prst="rect">
            <a:avLst/>
          </a:prstGeom>
          <a:noFill/>
        </p:spPr>
        <p:txBody>
          <a:bodyPr wrap="square" rtlCol="0" anchor="t">
            <a:spAutoFit/>
          </a:bodyPr>
          <a:p>
            <a:r>
              <a:rPr sz="2600" spc="-15" dirty="0">
                <a:solidFill>
                  <a:srgbClr val="FF0000"/>
                </a:solidFill>
                <a:latin typeface="宋体"/>
                <a:cs typeface="宋体"/>
                <a:sym typeface="+mn-ea"/>
              </a:rPr>
              <a:t>点的坐标</a:t>
            </a:r>
            <a:endParaRPr lang="zh-CN" altLang="en-US" sz="2600" spc="-15" dirty="0">
              <a:solidFill>
                <a:srgbClr val="FF0000"/>
              </a:solidFill>
              <a:latin typeface="宋体"/>
              <a:cs typeface="宋体"/>
              <a:sym typeface="+mn-ea"/>
            </a:endParaRPr>
          </a:p>
        </p:txBody>
      </p:sp>
      <p:sp>
        <p:nvSpPr>
          <p:cNvPr id="10" name="文本框 9"/>
          <p:cNvSpPr txBox="1"/>
          <p:nvPr/>
        </p:nvSpPr>
        <p:spPr>
          <a:xfrm>
            <a:off x="4038600" y="3657600"/>
            <a:ext cx="1854835" cy="480695"/>
          </a:xfrm>
          <a:prstGeom prst="rect">
            <a:avLst/>
          </a:prstGeom>
          <a:noFill/>
        </p:spPr>
        <p:txBody>
          <a:bodyPr wrap="square" rtlCol="0" anchor="t">
            <a:spAutoFit/>
          </a:bodyPr>
          <a:p>
            <a:r>
              <a:rPr sz="3900" spc="-22" baseline="12000" dirty="0">
                <a:solidFill>
                  <a:srgbClr val="FF0000"/>
                </a:solidFill>
                <a:latin typeface="宋体"/>
                <a:cs typeface="宋体"/>
                <a:sym typeface="+mn-ea"/>
              </a:rPr>
              <a:t>点的颜色</a:t>
            </a:r>
            <a:endParaRPr lang="zh-CN" altLang="en-US" sz="3900" spc="-22" baseline="12000" dirty="0">
              <a:solidFill>
                <a:srgbClr val="FF0000"/>
              </a:solidFill>
              <a:latin typeface="宋体"/>
              <a:cs typeface="宋体"/>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8628</Words>
  <Application>WPS 文字</Application>
  <PresentationFormat>On-screen Show (4:3)</PresentationFormat>
  <Paragraphs>788</Paragraphs>
  <Slides>64</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64</vt:i4>
      </vt:variant>
    </vt:vector>
  </HeadingPairs>
  <TitlesOfParts>
    <vt:vector size="85" baseType="lpstr">
      <vt:lpstr>Arial</vt:lpstr>
      <vt:lpstr>宋体</vt:lpstr>
      <vt:lpstr>Wingdings</vt:lpstr>
      <vt:lpstr>微软雅黑</vt:lpstr>
      <vt:lpstr>汉仪旗黑</vt:lpstr>
      <vt:lpstr>微软雅黑</vt:lpstr>
      <vt:lpstr>等线</vt:lpstr>
      <vt:lpstr>汉仪中等线KW</vt:lpstr>
      <vt:lpstr>汉仪书宋二KW</vt:lpstr>
      <vt:lpstr>Impact</vt:lpstr>
      <vt:lpstr>Arial</vt:lpstr>
      <vt:lpstr>Arial MT</vt:lpstr>
      <vt:lpstr>宋体</vt:lpstr>
      <vt:lpstr>Calibri</vt:lpstr>
      <vt:lpstr>宋体</vt:lpstr>
      <vt:lpstr>Arial Unicode MS</vt:lpstr>
      <vt:lpstr>Helvetica Neue</vt:lpstr>
      <vt:lpstr>Arial Bold</vt:lpstr>
      <vt:lpstr>Wingdings</vt:lpstr>
      <vt:lpstr>Courier New</vt:lpstr>
      <vt:lpstr>Office Theme</vt:lpstr>
      <vt:lpstr>第3章 机器学习概述</vt:lpstr>
      <vt:lpstr>PowerPoint 演示文稿</vt:lpstr>
      <vt:lpstr>PowerPoint 演示文稿</vt:lpstr>
      <vt:lpstr>人工智能、机器学习与深度学习</vt:lpstr>
      <vt:lpstr>人工智能、机器学习与深度学习</vt:lpstr>
      <vt:lpstr>PowerPoint 演示文稿</vt:lpstr>
      <vt:lpstr>人工智能、机器学习与深度学习</vt:lpstr>
      <vt:lpstr>人工智能、机器学习与深度学习</vt:lpstr>
      <vt:lpstr>人工智能、机器学习与深度学习</vt:lpstr>
      <vt:lpstr>人工智能、机器学习与深度学习</vt:lpstr>
      <vt:lpstr>人工智能、机器学习与深度学习</vt:lpstr>
      <vt:lpstr>人工智能、机器学习与深度学习</vt:lpstr>
      <vt:lpstr>人工智能、机器学习与深度学习</vt:lpstr>
      <vt:lpstr>人工智能、机器学习与深度学习</vt:lpstr>
      <vt:lpstr>人工智能、机器学习与深度学习</vt:lpstr>
      <vt:lpstr>人工智能、机器学习与深度学习</vt:lpstr>
      <vt:lpstr>人工智能、机器学习与深度学习</vt:lpstr>
      <vt:lpstr>机器学习流程</vt:lpstr>
      <vt:lpstr>机器学习流程</vt:lpstr>
      <vt:lpstr>机器学习基础</vt:lpstr>
      <vt:lpstr>机器学习的基本概念</vt:lpstr>
      <vt:lpstr>机器学习的基本概念</vt:lpstr>
      <vt:lpstr>数据</vt:lpstr>
      <vt:lpstr>PowerPoint 演示文稿</vt:lpstr>
      <vt:lpstr>数据</vt:lpstr>
      <vt:lpstr>数据</vt:lpstr>
      <vt:lpstr>数据</vt:lpstr>
      <vt:lpstr>任务模式</vt:lpstr>
      <vt:lpstr>任务模式</vt:lpstr>
      <vt:lpstr>任务模式</vt:lpstr>
      <vt:lpstr>任务模式</vt:lpstr>
      <vt:lpstr>任务模式</vt:lpstr>
      <vt:lpstr>任务模式</vt:lpstr>
      <vt:lpstr>任务模式</vt:lpstr>
      <vt:lpstr>任务模式</vt:lpstr>
      <vt:lpstr>任务模式</vt:lpstr>
      <vt:lpstr>模型训练过程</vt:lpstr>
      <vt:lpstr>数据集切分</vt:lpstr>
      <vt:lpstr>数据集切分</vt:lpstr>
      <vt:lpstr>数据集切分</vt:lpstr>
      <vt:lpstr>数据集切分</vt:lpstr>
      <vt:lpstr>数据集切分</vt:lpstr>
      <vt:lpstr>模型评估</vt:lpstr>
      <vt:lpstr>模型评估</vt:lpstr>
      <vt:lpstr>模型评估</vt:lpstr>
      <vt:lpstr>模型评估</vt:lpstr>
      <vt:lpstr>模型评估</vt:lpstr>
      <vt:lpstr>模型评估</vt:lpstr>
      <vt:lpstr>模型评估</vt:lpstr>
      <vt:lpstr>模型评估</vt:lpstr>
      <vt:lpstr>模型评估</vt:lpstr>
      <vt:lpstr>模型评估</vt:lpstr>
      <vt:lpstr>模型评估</vt:lpstr>
      <vt:lpstr>模型评估</vt:lpstr>
      <vt:lpstr>模型评估</vt:lpstr>
      <vt:lpstr>模型评估</vt:lpstr>
      <vt:lpstr>模型评估</vt:lpstr>
      <vt:lpstr>模型优化</vt:lpstr>
      <vt:lpstr>模型优化</vt:lpstr>
      <vt:lpstr>模型优化</vt:lpstr>
      <vt:lpstr>模型优化</vt:lpstr>
      <vt:lpstr>模型优化</vt:lpstr>
      <vt:lpstr>模型优化</vt:lpstr>
      <vt:lpstr>模型优化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22</cp:lastModifiedBy>
  <cp:revision>63</cp:revision>
  <dcterms:created xsi:type="dcterms:W3CDTF">2024-11-21T05:23:25Z</dcterms:created>
  <dcterms:modified xsi:type="dcterms:W3CDTF">2024-11-21T05:23:25Z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2024-03-27T16:00:00Z</vt:filetime>
  </property>
  <property fmtid="{D5CDD505-2E9C-101B-9397-08002B2CF9AE}" pid="3" name="Creator">
    <vt:lpwstr>WPS 演示</vt:lpwstr>
  </property>
  <property fmtid="{D5CDD505-2E9C-101B-9397-08002B2CF9AE}" pid="4" name="LastSaved">
    <vt:filetime>2024-11-18T16:00:00Z</vt:filetime>
  </property>
  <property fmtid="{D5CDD505-2E9C-101B-9397-08002B2CF9AE}" pid="5" name="SourceModified">
    <vt:lpwstr>D:20240327205714+12'57'</vt:lpwstr>
  </property>
  <property fmtid="{D5CDD505-2E9C-101B-9397-08002B2CF9AE}" pid="6" name="ICV">
    <vt:lpwstr>497B2331CFB00B5F98453B6747748F31_42</vt:lpwstr>
  </property>
  <property fmtid="{D5CDD505-2E9C-101B-9397-08002B2CF9AE}" pid="7" name="KSOProductBuildVer">
    <vt:lpwstr>2052-6.5.2.8766</vt:lpwstr>
  </property>
</Properties>
</file>