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48.svg" ContentType="image/svg+xml"/>
  <Override PartName="/ppt/media/image50.svg" ContentType="image/svg+xml"/>
  <Override PartName="/ppt/media/image52.svg" ContentType="image/svg+xml"/>
  <Override PartName="/ppt/media/image54.svg" ContentType="image/svg+xml"/>
  <Override PartName="/ppt/media/image56.svg" ContentType="image/svg+xml"/>
  <Override PartName="/ppt/media/image58.svg" ContentType="image/svg+xml"/>
  <Override PartName="/ppt/media/image60.svg" ContentType="image/svg+xml"/>
  <Override PartName="/ppt/media/image62.svg" ContentType="image/svg+xml"/>
  <Override PartName="/ppt/media/image64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98" r:id="rId5"/>
    <p:sldId id="343" r:id="rId6"/>
    <p:sldId id="1069" r:id="rId7"/>
    <p:sldId id="1070" r:id="rId8"/>
    <p:sldId id="344" r:id="rId9"/>
    <p:sldId id="1073" r:id="rId10"/>
    <p:sldId id="1074" r:id="rId11"/>
    <p:sldId id="1075" r:id="rId12"/>
    <p:sldId id="1076" r:id="rId13"/>
    <p:sldId id="1141" r:id="rId14"/>
    <p:sldId id="1077" r:id="rId15"/>
    <p:sldId id="1078" r:id="rId16"/>
    <p:sldId id="1080" r:id="rId17"/>
    <p:sldId id="1081" r:id="rId18"/>
    <p:sldId id="1082" r:id="rId19"/>
    <p:sldId id="1083" r:id="rId20"/>
    <p:sldId id="1079" r:id="rId21"/>
    <p:sldId id="1084" r:id="rId22"/>
    <p:sldId id="1090" r:id="rId23"/>
    <p:sldId id="1085" r:id="rId24"/>
    <p:sldId id="1086" r:id="rId25"/>
    <p:sldId id="1087" r:id="rId26"/>
    <p:sldId id="1091" r:id="rId27"/>
    <p:sldId id="1092" r:id="rId28"/>
    <p:sldId id="1093" r:id="rId29"/>
    <p:sldId id="1094" r:id="rId30"/>
    <p:sldId id="1095" r:id="rId31"/>
    <p:sldId id="1096" r:id="rId32"/>
    <p:sldId id="1097" r:id="rId33"/>
    <p:sldId id="1098" r:id="rId34"/>
    <p:sldId id="1099" r:id="rId35"/>
    <p:sldId id="1100" r:id="rId36"/>
    <p:sldId id="1101" r:id="rId37"/>
    <p:sldId id="1066" r:id="rId38"/>
    <p:sldId id="1142" r:id="rId39"/>
    <p:sldId id="1143" r:id="rId40"/>
    <p:sldId id="1144" r:id="rId41"/>
    <p:sldId id="1145" r:id="rId42"/>
    <p:sldId id="1146" r:id="rId43"/>
    <p:sldId id="1147" r:id="rId44"/>
    <p:sldId id="1148" r:id="rId45"/>
    <p:sldId id="1149" r:id="rId46"/>
    <p:sldId id="1150" r:id="rId47"/>
    <p:sldId id="1151" r:id="rId48"/>
    <p:sldId id="1067" r:id="rId49"/>
    <p:sldId id="1124" r:id="rId50"/>
    <p:sldId id="1117" r:id="rId51"/>
    <p:sldId id="1115" r:id="rId52"/>
    <p:sldId id="1116" r:id="rId53"/>
    <p:sldId id="1118" r:id="rId54"/>
    <p:sldId id="1119" r:id="rId55"/>
    <p:sldId id="1120" r:id="rId56"/>
    <p:sldId id="1068" r:id="rId57"/>
    <p:sldId id="1125" r:id="rId58"/>
    <p:sldId id="1126" r:id="rId59"/>
    <p:sldId id="1127" r:id="rId60"/>
    <p:sldId id="1128" r:id="rId61"/>
    <p:sldId id="1129" r:id="rId62"/>
    <p:sldId id="1130" r:id="rId63"/>
    <p:sldId id="1131" r:id="rId64"/>
    <p:sldId id="1065" r:id="rId65"/>
    <p:sldId id="376" r:id="rId66"/>
  </p:sldIdLst>
  <p:sldSz cx="12192000" cy="6858000"/>
  <p:notesSz cx="6858000" cy="9144000"/>
  <p:custDataLst>
    <p:tags r:id="rId7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704020202020204" pitchFamily="34" charset="0"/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等线" panose="02010600030101010101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1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3A2"/>
    <a:srgbClr val="0094CD"/>
    <a:srgbClr val="1369B2"/>
    <a:srgbClr val="D67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296" autoAdjust="0"/>
  </p:normalViewPr>
  <p:slideViewPr>
    <p:cSldViewPr snapToGrid="0">
      <p:cViewPr>
        <p:scale>
          <a:sx n="67" d="100"/>
          <a:sy n="67" d="100"/>
        </p:scale>
        <p:origin x="-72" y="-102"/>
      </p:cViewPr>
      <p:guideLst>
        <p:guide orient="horz" pos="2231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66" d="100"/>
        <a:sy n="266" d="100"/>
      </p:scale>
      <p:origin x="0" y="0"/>
    </p:cViewPr>
  </p:sorter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0" Type="http://schemas.openxmlformats.org/officeDocument/2006/relationships/tags" Target="tags/tag72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86.wmf"/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6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93.wmf"/><Relationship Id="rId1" Type="http://schemas.openxmlformats.org/officeDocument/2006/relationships/image" Target="../media/image6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6" Type="http://schemas.openxmlformats.org/officeDocument/2006/relationships/image" Target="../media/image30.wmf"/><Relationship Id="rId5" Type="http://schemas.openxmlformats.org/officeDocument/2006/relationships/image" Target="../media/image31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3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6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itchFamily="2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>
                <a:latin typeface="等线" panose="02010600030101010101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410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smtClean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buFontTx/>
              <a:buNone/>
              <a:defRPr kumimoji="1" sz="1200">
                <a:latin typeface="等线" panose="02010600030101010101" charset="-122"/>
                <a:ea typeface="宋体" pitchFamily="2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C512DA2-718B-461B-B90A-AC62E016ED85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宋体" pitchFamily="2" charset="-122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6146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6147" name="幻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fld id="{713A5301-BBA9-4E73-9F4E-4D43389A5A8B}" type="slidenum">
              <a:rPr lang="zh-CN" altLang="en-US" sz="120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8194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幻灯片图像占位符 1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ln>
            <a:solidFill>
              <a:srgbClr val="000000"/>
            </a:solidFill>
            <a:miter lim="800000"/>
          </a:ln>
        </p:spPr>
      </p:sp>
      <p:sp>
        <p:nvSpPr>
          <p:cNvPr id="10242" name="文本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96979"/>
            <a:ext cx="9144000" cy="1912983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9009D0-1231-4A38-B4ED-F8BA19ED9A4E}" type="slidenum">
              <a:rPr lang="zh-CN" altLang="en-US"/>
            </a:fld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40810" y="766445"/>
            <a:ext cx="4298950" cy="130619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3C6BA5-C295-4B64-8362-4708AC20274C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E07938-6A37-4FB8-9912-840F9DBF9F8D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34FE8D-6510-4ECB-AC17-217E9C196061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五级</a:t>
            </a:r>
            <a:endParaRPr lang="zh-CN" altLang="en-US" noProof="1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89D34-0589-4E80-970B-2D01E6FFD3D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100329" y="313611"/>
            <a:ext cx="6510271" cy="652306"/>
          </a:xfrm>
        </p:spPr>
        <p:txBody>
          <a:bodyPr>
            <a:norm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EA0C86-756E-4F08-85DB-33DDD2A5E172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751991-0D16-4F2F-B611-D96E772B503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1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EB6015-0BAC-4F96-A232-4ED63FF00CFB}" type="slidenum">
              <a:rPr lang="zh-CN" altLang="en-US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46780" y="1465580"/>
            <a:ext cx="5163185" cy="8001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62455" y="5064760"/>
            <a:ext cx="8635365" cy="8001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jpeg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7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200" noProof="1">
                <a:solidFill>
                  <a:srgbClr val="898989"/>
                </a:solidFill>
                <a:latin typeface="等线" panose="02010600030101010101" charset="-122"/>
                <a:ea typeface="等线" panose="02010600030101010101" charset="-122"/>
                <a:cs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ea typeface="等线" panose="02010600030101010101" charset="-122"/>
              </a:defRPr>
            </a:lvl1pPr>
          </a:lstStyle>
          <a:p>
            <a:fld id="{25DF49D7-4026-4BFB-965D-DEC00C6EA246}" type="slidenum">
              <a:rPr lang="zh-CN" altLang="en-US"/>
            </a:fld>
            <a:endParaRPr lang="zh-CN" altLang="en-US"/>
          </a:p>
        </p:txBody>
      </p:sp>
      <p:pic>
        <p:nvPicPr>
          <p:cNvPr id="1031" name="图片 6"/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矩形 1"/>
          <p:cNvSpPr>
            <a:spLocks noChangeArrowheads="1"/>
          </p:cNvSpPr>
          <p:nvPr userDrawn="1"/>
        </p:nvSpPr>
        <p:spPr bwMode="auto">
          <a:xfrm>
            <a:off x="871538" y="363538"/>
            <a:ext cx="8921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✎ </a:t>
            </a:r>
            <a:endParaRPr lang="zh-CN" altLang="en-US" sz="3600">
              <a:latin typeface="Arial" panose="020B070402020202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430895" y="120650"/>
            <a:ext cx="3150870" cy="91249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566420" y="6551295"/>
            <a:ext cx="1887220" cy="2311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宋体" pitchFamily="2" charset="-122"/>
          <a:cs typeface="等线 Light" panose="02010600030101010101" charset="-122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itchFamily="2" charset="-122"/>
          <a:cs typeface="等线 Light" panose="02010600030101010101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itchFamily="2" charset="-122"/>
          <a:cs typeface="等线 Light" panose="02010600030101010101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itchFamily="2" charset="-122"/>
          <a:cs typeface="等线 Light" panose="02010600030101010101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等线 Light" panose="02010600030101010101" charset="-122"/>
          <a:ea typeface="宋体" pitchFamily="2" charset="-122"/>
          <a:cs typeface="等线 Light" panose="02010600030101010101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等线 Light" panose="02010600030101010101" charset="-122"/>
          <a:ea typeface="等线 Light" panose="02010600030101010101" charset="-122"/>
          <a:cs typeface="等线 Light" panose="02010600030101010101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等线" panose="0201060003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file:///C:\Users\july\AppData\Local\Temp\wps\INetCache\87e8b47f16aaddfd73fb35d72e04559f" TargetMode="External"/><Relationship Id="rId1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0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3.xml"/><Relationship Id="rId1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.xml"/><Relationship Id="rId4" Type="http://schemas.openxmlformats.org/officeDocument/2006/relationships/image" Target="../media/image26.jpeg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27.wmf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5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wmf"/><Relationship Id="rId8" Type="http://schemas.openxmlformats.org/officeDocument/2006/relationships/oleObject" Target="../embeddings/oleObject12.bin"/><Relationship Id="rId7" Type="http://schemas.openxmlformats.org/officeDocument/2006/relationships/image" Target="../media/image28.wmf"/><Relationship Id="rId6" Type="http://schemas.openxmlformats.org/officeDocument/2006/relationships/oleObject" Target="../embeddings/oleObject11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33.wmf"/><Relationship Id="rId2" Type="http://schemas.openxmlformats.org/officeDocument/2006/relationships/oleObject" Target="../embeddings/oleObject9.bin"/><Relationship Id="rId19" Type="http://schemas.openxmlformats.org/officeDocument/2006/relationships/vmlDrawing" Target="../drawings/vmlDrawing4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7.xml"/><Relationship Id="rId16" Type="http://schemas.openxmlformats.org/officeDocument/2006/relationships/image" Target="../media/image35.png"/><Relationship Id="rId15" Type="http://schemas.openxmlformats.org/officeDocument/2006/relationships/image" Target="../media/image34.png"/><Relationship Id="rId14" Type="http://schemas.openxmlformats.org/officeDocument/2006/relationships/tags" Target="../tags/tag16.xml"/><Relationship Id="rId13" Type="http://schemas.openxmlformats.org/officeDocument/2006/relationships/image" Target="../media/image30.wmf"/><Relationship Id="rId12" Type="http://schemas.openxmlformats.org/officeDocument/2006/relationships/oleObject" Target="../embeddings/oleObject14.bin"/><Relationship Id="rId11" Type="http://schemas.openxmlformats.org/officeDocument/2006/relationships/image" Target="../media/image31.wmf"/><Relationship Id="rId10" Type="http://schemas.openxmlformats.org/officeDocument/2006/relationships/oleObject" Target="../embeddings/oleObject13.bin"/><Relationship Id="rId1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9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1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2.xml"/><Relationship Id="rId1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3.xml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4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image" Target="../media/image41.png"/><Relationship Id="rId3" Type="http://schemas.openxmlformats.org/officeDocument/2006/relationships/tags" Target="../tags/tag25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image" Target="../media/image42.jpe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29.xml"/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image" Target="../media/image42.jpe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tags" Target="../tags/tag30.xml"/><Relationship Id="rId7" Type="http://schemas.openxmlformats.org/officeDocument/2006/relationships/image" Target="../media/image46.wmf"/><Relationship Id="rId6" Type="http://schemas.openxmlformats.org/officeDocument/2006/relationships/oleObject" Target="../embeddings/oleObject16.bin"/><Relationship Id="rId5" Type="http://schemas.openxmlformats.org/officeDocument/2006/relationships/image" Target="../media/image44.jpeg"/><Relationship Id="rId4" Type="http://schemas.openxmlformats.org/officeDocument/2006/relationships/image" Target="../media/image43.jpeg"/><Relationship Id="rId3" Type="http://schemas.openxmlformats.org/officeDocument/2006/relationships/image" Target="../media/image45.wmf"/><Relationship Id="rId2" Type="http://schemas.openxmlformats.org/officeDocument/2006/relationships/oleObject" Target="../embeddings/oleObject15.bin"/><Relationship Id="rId10" Type="http://schemas.openxmlformats.org/officeDocument/2006/relationships/vmlDrawing" Target="../drawings/vmlDrawing5.vml"/><Relationship Id="rId1" Type="http://schemas.openxmlformats.org/officeDocument/2006/relationships/image" Target="../media/image42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2.xml"/><Relationship Id="rId2" Type="http://schemas.openxmlformats.org/officeDocument/2006/relationships/image" Target="../media/image48.svg"/><Relationship Id="rId1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33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Relationship Id="rId3" Type="http://schemas.openxmlformats.org/officeDocument/2006/relationships/image" Target="../media/image51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34.xml"/><Relationship Id="rId4" Type="http://schemas.openxmlformats.org/officeDocument/2006/relationships/image" Target="../media/image58.svg"/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5.xml"/><Relationship Id="rId2" Type="http://schemas.openxmlformats.org/officeDocument/2006/relationships/image" Target="../media/image60.svg"/><Relationship Id="rId1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6.xml"/><Relationship Id="rId2" Type="http://schemas.openxmlformats.org/officeDocument/2006/relationships/image" Target="../media/image62.svg"/><Relationship Id="rId1" Type="http://schemas.openxmlformats.org/officeDocument/2006/relationships/image" Target="../media/image6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7.xml"/><Relationship Id="rId2" Type="http://schemas.openxmlformats.org/officeDocument/2006/relationships/image" Target="../media/image64.svg"/><Relationship Id="rId1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8.xml"/><Relationship Id="rId1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9.xml"/><Relationship Id="rId1" Type="http://schemas.openxmlformats.org/officeDocument/2006/relationships/image" Target="../media/image10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0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7.bin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1.xml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66.wmf"/><Relationship Id="rId1" Type="http://schemas.openxmlformats.org/officeDocument/2006/relationships/oleObject" Target="../embeddings/oleObject18.bin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2.xml"/><Relationship Id="rId4" Type="http://schemas.openxmlformats.org/officeDocument/2006/relationships/image" Target="../media/image68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20.bin"/></Relationships>
</file>

<file path=ppt/slides/_rels/slide3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9.v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3.xml"/><Relationship Id="rId2" Type="http://schemas.openxmlformats.org/officeDocument/2006/relationships/image" Target="../media/image69.wmf"/><Relationship Id="rId1" Type="http://schemas.openxmlformats.org/officeDocument/2006/relationships/oleObject" Target="../embeddings/oleObject22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image" Target="../media/image11.jpeg"/><Relationship Id="rId1" Type="http://schemas.openxmlformats.org/officeDocument/2006/relationships/tags" Target="../tags/tag3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44.xml"/><Relationship Id="rId4" Type="http://schemas.openxmlformats.org/officeDocument/2006/relationships/image" Target="../media/image71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70.wmf"/><Relationship Id="rId1" Type="http://schemas.openxmlformats.org/officeDocument/2006/relationships/oleObject" Target="../embeddings/oleObject2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46.xml"/><Relationship Id="rId2" Type="http://schemas.openxmlformats.org/officeDocument/2006/relationships/image" Target="../media/image72.png"/><Relationship Id="rId1" Type="http://schemas.openxmlformats.org/officeDocument/2006/relationships/tags" Target="../tags/tag45.xml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7.xml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3.jpe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48.xml"/><Relationship Id="rId4" Type="http://schemas.openxmlformats.org/officeDocument/2006/relationships/image" Target="../media/image77.png"/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image" Target="../media/image76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50.xml"/><Relationship Id="rId4" Type="http://schemas.openxmlformats.org/officeDocument/2006/relationships/image" Target="../media/image72.png"/><Relationship Id="rId3" Type="http://schemas.openxmlformats.org/officeDocument/2006/relationships/tags" Target="../tags/tag49.xml"/><Relationship Id="rId2" Type="http://schemas.openxmlformats.org/officeDocument/2006/relationships/image" Target="../media/image79.png"/><Relationship Id="rId1" Type="http://schemas.openxmlformats.org/officeDocument/2006/relationships/image" Target="../media/image78.png"/></Relationships>
</file>

<file path=ppt/slides/_rels/slide4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51.xml"/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image" Target="../media/image8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2.xml"/><Relationship Id="rId1" Type="http://schemas.openxmlformats.org/officeDocument/2006/relationships/image" Target="../media/image10.jpe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3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image" Target="../media/image86.wmf"/><Relationship Id="rId7" Type="http://schemas.openxmlformats.org/officeDocument/2006/relationships/oleObject" Target="../embeddings/oleObject28.bin"/><Relationship Id="rId6" Type="http://schemas.openxmlformats.org/officeDocument/2006/relationships/image" Target="../media/image85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84.w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83.wmf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5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image" Target="../media/image90.wmf"/><Relationship Id="rId7" Type="http://schemas.openxmlformats.org/officeDocument/2006/relationships/oleObject" Target="../embeddings/oleObject32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88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87.wmf"/><Relationship Id="rId11" Type="http://schemas.openxmlformats.org/officeDocument/2006/relationships/vmlDrawing" Target="../drawings/vmlDrawing12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29.bin"/></Relationships>
</file>

<file path=ppt/slides/_rels/slide5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3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0.xml"/><Relationship Id="rId4" Type="http://schemas.openxmlformats.org/officeDocument/2006/relationships/image" Target="../media/image92.w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91.wmf"/><Relationship Id="rId1" Type="http://schemas.openxmlformats.org/officeDocument/2006/relationships/oleObject" Target="../embeddings/oleObject33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2.xml"/><Relationship Id="rId1" Type="http://schemas.openxmlformats.org/officeDocument/2006/relationships/image" Target="../media/image10.jpeg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4.vml"/><Relationship Id="rId8" Type="http://schemas.openxmlformats.org/officeDocument/2006/relationships/slideLayout" Target="../slideLayouts/slideLayout7.xml"/><Relationship Id="rId7" Type="http://schemas.openxmlformats.org/officeDocument/2006/relationships/tags" Target="../tags/tag63.x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37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35.bin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5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4.xml"/><Relationship Id="rId4" Type="http://schemas.openxmlformats.org/officeDocument/2006/relationships/image" Target="../media/image96.w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95.wmf"/><Relationship Id="rId1" Type="http://schemas.openxmlformats.org/officeDocument/2006/relationships/oleObject" Target="../embeddings/oleObject38.bin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6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65.xml"/><Relationship Id="rId4" Type="http://schemas.openxmlformats.org/officeDocument/2006/relationships/image" Target="../media/image93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67.wmf"/><Relationship Id="rId1" Type="http://schemas.openxmlformats.org/officeDocument/2006/relationships/oleObject" Target="../embeddings/oleObject40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6.xml"/><Relationship Id="rId1" Type="http://schemas.openxmlformats.org/officeDocument/2006/relationships/image" Target="../media/image97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image" Target="../media/image10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7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image" Target="../media/image1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1"/>
          <p:cNvSpPr>
            <a:spLocks noGrp="1" noChangeArrowheads="1"/>
          </p:cNvSpPr>
          <p:nvPr>
            <p:ph type="ctrTitle"/>
          </p:nvPr>
        </p:nvSpPr>
        <p:spPr>
          <a:xfrm>
            <a:off x="1670050" y="1710055"/>
            <a:ext cx="9375140" cy="1912620"/>
          </a:xfrm>
        </p:spPr>
        <p:txBody>
          <a:bodyPr>
            <a:normAutofit/>
          </a:bodyPr>
          <a:lstStyle/>
          <a:p>
            <a:r>
              <a:rPr lang="zh-CN" altLang="zh-CN" dirty="0"/>
              <a:t>第</a:t>
            </a:r>
            <a:r>
              <a:rPr lang="en-US" altLang="zh-CN" dirty="0"/>
              <a:t>5</a:t>
            </a:r>
            <a:r>
              <a:rPr lang="zh-CN" altLang="zh-CN" dirty="0"/>
              <a:t>章 分类：贝叶斯分类器</a:t>
            </a:r>
            <a:endParaRPr lang="zh-CN" altLang="zh-CN" dirty="0"/>
          </a:p>
        </p:txBody>
      </p:sp>
      <p:sp>
        <p:nvSpPr>
          <p:cNvPr id="5122" name="矩形 15"/>
          <p:cNvSpPr>
            <a:spLocks noChangeArrowheads="1"/>
          </p:cNvSpPr>
          <p:nvPr/>
        </p:nvSpPr>
        <p:spPr bwMode="auto">
          <a:xfrm>
            <a:off x="5383530" y="5236845"/>
            <a:ext cx="308102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贝叶斯定理</a:t>
            </a:r>
            <a:endParaRPr lang="zh-CN" altLang="en-US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 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朴素贝叶斯分类器原理</a:t>
            </a:r>
            <a:endParaRPr lang="zh-CN" altLang="en-US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123" name="矩形 2"/>
          <p:cNvSpPr>
            <a:spLocks noChangeArrowheads="1"/>
          </p:cNvSpPr>
          <p:nvPr/>
        </p:nvSpPr>
        <p:spPr bwMode="auto">
          <a:xfrm>
            <a:off x="9253855" y="5236845"/>
            <a:ext cx="2938145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朴素贝叶斯应用</a:t>
            </a:r>
            <a:endParaRPr lang="zh-CN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·</a:t>
            </a:r>
            <a:r>
              <a:rPr lang="zh-CN" altLang="en-US" sz="2000" b="1" dirty="0">
                <a:solidFill>
                  <a:srgbClr val="2E75B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优缺点</a:t>
            </a:r>
            <a:endParaRPr lang="en-US" altLang="zh-CN" sz="2000" b="1" dirty="0">
              <a:solidFill>
                <a:srgbClr val="2E75B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 r:link="rId2"/>
          <a:stretch>
            <a:fillRect/>
          </a:stretch>
        </p:blipFill>
        <p:spPr>
          <a:xfrm>
            <a:off x="132080" y="5151120"/>
            <a:ext cx="4672330" cy="118618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朴素含义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867987"/>
            <a:ext cx="10717112" cy="909193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400" dirty="0"/>
              <a:t>朴素贝叶斯</a:t>
            </a:r>
            <a:r>
              <a:rPr lang="zh-CN" altLang="en-US" sz="2400" dirty="0" smtClean="0"/>
              <a:t>算法</a:t>
            </a:r>
            <a:r>
              <a:rPr lang="zh-CN" altLang="en-US" sz="2400" dirty="0"/>
              <a:t>之所以称为“朴素”</a:t>
            </a:r>
            <a:r>
              <a:rPr lang="zh-CN" altLang="en-US" sz="2400" dirty="0" smtClean="0"/>
              <a:t>，需满足条件</a:t>
            </a:r>
            <a:r>
              <a:rPr lang="zh-CN" altLang="en-US" sz="2400" dirty="0"/>
              <a:t>：</a:t>
            </a:r>
            <a:r>
              <a:rPr lang="zh-CN" altLang="en-US" sz="2400" dirty="0">
                <a:solidFill>
                  <a:srgbClr val="FF0000"/>
                </a:solidFill>
              </a:rPr>
              <a:t>所有特征</a:t>
            </a:r>
            <a:r>
              <a:rPr lang="zh-CN" altLang="en-US" sz="2400" dirty="0" smtClean="0">
                <a:solidFill>
                  <a:srgbClr val="FF0000"/>
                </a:solidFill>
              </a:rPr>
              <a:t>属性之间都是统计独立，</a:t>
            </a:r>
            <a:r>
              <a:rPr lang="zh-CN" altLang="en-US" sz="2400" dirty="0">
                <a:solidFill>
                  <a:srgbClr val="FF0000"/>
                </a:solidFill>
              </a:rPr>
              <a:t>互不相关的</a:t>
            </a:r>
            <a:r>
              <a:rPr lang="zh-CN" altLang="en-US" sz="2400" dirty="0" smtClean="0">
                <a:solidFill>
                  <a:srgbClr val="FF0000"/>
                </a:solidFill>
              </a:rPr>
              <a:t>。</a:t>
            </a:r>
            <a:endParaRPr lang="zh-CN" alt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31176" y="4992053"/>
            <a:ext cx="10717112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+mn-lt"/>
                <a:ea typeface="+mn-ea"/>
              </a:rPr>
              <a:t>朴素贝叶斯最核心的部分是</a:t>
            </a:r>
            <a:r>
              <a:rPr lang="zh-CN" altLang="en-US" sz="2400" b="1" dirty="0" smtClean="0">
                <a:latin typeface="+mn-lt"/>
                <a:ea typeface="+mn-ea"/>
              </a:rPr>
              <a:t>贝叶斯定理，</a:t>
            </a:r>
            <a:r>
              <a:rPr lang="zh-CN" altLang="en-US" sz="2400" b="1" dirty="0">
                <a:latin typeface="+mn-lt"/>
                <a:ea typeface="+mn-ea"/>
              </a:rPr>
              <a:t>而</a:t>
            </a:r>
            <a:r>
              <a:rPr lang="zh-CN" altLang="en-US" sz="2400" b="1" dirty="0" smtClean="0">
                <a:latin typeface="+mn-lt"/>
                <a:ea typeface="+mn-ea"/>
              </a:rPr>
              <a:t>贝叶斯定理的</a:t>
            </a:r>
            <a:r>
              <a:rPr lang="zh-CN" altLang="en-US" sz="2400" b="1" dirty="0">
                <a:latin typeface="+mn-lt"/>
                <a:ea typeface="+mn-ea"/>
              </a:rPr>
              <a:t>基石是条件概率。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6" name="文本占位符 3"/>
          <p:cNvSpPr txBox="1"/>
          <p:nvPr/>
        </p:nvSpPr>
        <p:spPr bwMode="auto">
          <a:xfrm>
            <a:off x="1226733" y="3047322"/>
            <a:ext cx="9252290" cy="3968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假设某样本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有              个属性，那么有：</a:t>
            </a:r>
            <a:endParaRPr lang="en-US" altLang="zh-CN" sz="2400" dirty="0" smtClean="0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034125" y="3047322"/>
          <a:ext cx="1592580" cy="4942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3" name="Equation" r:id="rId1" imgW="17678400" imgH="5486400" progId="Equation.DSMT4">
                  <p:embed/>
                </p:oleObj>
              </mc:Choice>
              <mc:Fallback>
                <p:oleObj name="Equation" r:id="rId1" imgW="17678400" imgH="5486400" progId="Equation.DSMT4">
                  <p:embed/>
                  <p:pic>
                    <p:nvPicPr>
                      <p:cNvPr id="0" name="图片 133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034125" y="3047322"/>
                        <a:ext cx="1592580" cy="4942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774067" y="3900676"/>
          <a:ext cx="8157621" cy="634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4" name="Equation" r:id="rId3" imgW="78333600" imgH="6096000" progId="Equation.DSMT4">
                  <p:embed/>
                </p:oleObj>
              </mc:Choice>
              <mc:Fallback>
                <p:oleObj name="Equation" r:id="rId3" imgW="78333600" imgH="6096000" progId="Equation.DSMT4">
                  <p:embed/>
                  <p:pic>
                    <p:nvPicPr>
                      <p:cNvPr id="0" name="图片 1337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067" y="3900676"/>
                        <a:ext cx="8157621" cy="634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条件概率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全概率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0885" y="1499235"/>
            <a:ext cx="10814050" cy="4431030"/>
          </a:xfrm>
        </p:spPr>
        <p:txBody>
          <a:bodyPr/>
          <a:lstStyle/>
          <a:p>
            <a:pPr eaLnBrk="1" latinLnBrk="0" hangingPunct="1">
              <a:lnSpc>
                <a:spcPct val="150000"/>
              </a:lnSpc>
            </a:pPr>
            <a:r>
              <a:rPr lang="zh-CN" altLang="en-US" sz="2600" dirty="0" smtClean="0"/>
              <a:t>两批同样规格的产品，第一批占</a:t>
            </a:r>
            <a:r>
              <a:rPr lang="en-US" altLang="zh-CN" sz="2600" dirty="0" smtClean="0"/>
              <a:t>40%</a:t>
            </a:r>
            <a:r>
              <a:rPr lang="zh-CN" altLang="en-US" sz="2600" dirty="0" smtClean="0"/>
              <a:t>，次品率为</a:t>
            </a:r>
            <a:r>
              <a:rPr lang="en-US" altLang="zh-CN" sz="2600" dirty="0" smtClean="0"/>
              <a:t>5%</a:t>
            </a:r>
            <a:r>
              <a:rPr lang="zh-CN" altLang="en-US" sz="2600" dirty="0" smtClean="0"/>
              <a:t>；第二批占</a:t>
            </a:r>
            <a:r>
              <a:rPr lang="en-US" altLang="zh-CN" sz="2600" dirty="0" smtClean="0"/>
              <a:t>60%</a:t>
            </a:r>
            <a:r>
              <a:rPr lang="zh-CN" altLang="en-US" sz="2600" dirty="0" smtClean="0"/>
              <a:t>，次品率为</a:t>
            </a:r>
            <a:r>
              <a:rPr lang="en-US" altLang="zh-CN" sz="2600" dirty="0" smtClean="0"/>
              <a:t>4%</a:t>
            </a:r>
            <a:r>
              <a:rPr lang="zh-CN" altLang="en-US" sz="2600" dirty="0" smtClean="0"/>
              <a:t>，将两批产品混合，从混合中任意取一件。</a:t>
            </a:r>
            <a:endParaRPr lang="zh-CN" altLang="en-US" sz="2600" dirty="0" smtClean="0"/>
          </a:p>
          <a:p>
            <a:pPr marL="971550" lvl="1" indent="-51435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 smtClean="0"/>
              <a:t>求这件产品是合格品的概率</a:t>
            </a:r>
            <a:endParaRPr lang="zh-CN" altLang="en-US" sz="2600" dirty="0" smtClean="0"/>
          </a:p>
          <a:p>
            <a:pPr marL="971550" lvl="1" indent="-514350" eaLnBrk="1" latinLnBrk="0" hangingPunct="1">
              <a:lnSpc>
                <a:spcPct val="150000"/>
              </a:lnSpc>
              <a:buFont typeface="+mj-lt"/>
              <a:buAutoNum type="arabicPeriod"/>
            </a:pPr>
            <a:r>
              <a:rPr lang="zh-CN" altLang="en-US" sz="2600" dirty="0" smtClean="0"/>
              <a:t>已知取到的是合格品，求它取自第一批产品的概率</a:t>
            </a:r>
            <a:endParaRPr lang="zh-CN" altLang="en-US" sz="2600" dirty="0" smtClean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条件概率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499234"/>
            <a:ext cx="10814118" cy="620211"/>
          </a:xfrm>
        </p:spPr>
        <p:txBody>
          <a:bodyPr/>
          <a:lstStyle/>
          <a:p>
            <a:r>
              <a:rPr lang="zh-CN" altLang="en-US" sz="2600" dirty="0" smtClean="0"/>
              <a:t>条件概率</a:t>
            </a:r>
            <a:r>
              <a:rPr lang="en-US" altLang="zh-CN" sz="2600" dirty="0" smtClean="0"/>
              <a:t>:</a:t>
            </a:r>
            <a:r>
              <a:rPr lang="zh-CN" altLang="en-US" sz="2600" dirty="0"/>
              <a:t>事件</a:t>
            </a:r>
            <a:r>
              <a:rPr lang="en-US" altLang="zh-CN" sz="2600" dirty="0"/>
              <a:t>B</a:t>
            </a:r>
            <a:r>
              <a:rPr lang="zh-CN" altLang="en-US" sz="2600" dirty="0"/>
              <a:t>发生的情况下，事件</a:t>
            </a:r>
            <a:r>
              <a:rPr lang="en-US" altLang="zh-CN" sz="2600" dirty="0"/>
              <a:t>A</a:t>
            </a:r>
            <a:r>
              <a:rPr lang="zh-CN" altLang="en-US" sz="2600" dirty="0"/>
              <a:t>发生的概率，用</a:t>
            </a:r>
            <a:r>
              <a:rPr lang="en-US" altLang="zh-CN" sz="2600" dirty="0"/>
              <a:t>P(A|B)</a:t>
            </a:r>
            <a:r>
              <a:rPr lang="zh-CN" altLang="en-US" sz="2600" dirty="0"/>
              <a:t>来表示</a:t>
            </a:r>
            <a:r>
              <a:rPr lang="zh-CN" altLang="en-US" sz="2600" dirty="0" smtClean="0"/>
              <a:t>。</a:t>
            </a:r>
            <a:endParaRPr lang="en-US" altLang="zh-CN" sz="2600" dirty="0" smtClean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535" y="2296795"/>
            <a:ext cx="2899410" cy="8318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163" y="3658369"/>
            <a:ext cx="4000500" cy="381000"/>
          </a:xfrm>
          <a:prstGeom prst="rect">
            <a:avLst/>
          </a:prstGeom>
        </p:spPr>
      </p:pic>
      <p:sp>
        <p:nvSpPr>
          <p:cNvPr id="9" name="文本占位符 3"/>
          <p:cNvSpPr txBox="1"/>
          <p:nvPr/>
        </p:nvSpPr>
        <p:spPr bwMode="auto">
          <a:xfrm>
            <a:off x="731176" y="3620335"/>
            <a:ext cx="2126324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 smtClean="0"/>
              <a:t>因此，</a:t>
            </a:r>
            <a:endParaRPr lang="zh-CN" altLang="en-US" sz="2400" b="0" dirty="0"/>
          </a:p>
        </p:txBody>
      </p:sp>
      <p:sp>
        <p:nvSpPr>
          <p:cNvPr id="10" name="文本占位符 3"/>
          <p:cNvSpPr txBox="1"/>
          <p:nvPr/>
        </p:nvSpPr>
        <p:spPr bwMode="auto">
          <a:xfrm>
            <a:off x="838200" y="4723224"/>
            <a:ext cx="2126324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 smtClean="0"/>
              <a:t>同理可得：</a:t>
            </a:r>
            <a:endParaRPr lang="en-US" altLang="zh-CN" sz="2400" b="0" dirty="0" smtClean="0"/>
          </a:p>
          <a:p>
            <a:endParaRPr lang="zh-CN" altLang="en-US" sz="2400" b="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363" y="4732313"/>
            <a:ext cx="3981450" cy="381000"/>
          </a:xfrm>
          <a:prstGeom prst="rect">
            <a:avLst/>
          </a:prstGeom>
        </p:spPr>
      </p:pic>
      <p:sp>
        <p:nvSpPr>
          <p:cNvPr id="12" name="文本占位符 3"/>
          <p:cNvSpPr txBox="1"/>
          <p:nvPr/>
        </p:nvSpPr>
        <p:spPr bwMode="auto">
          <a:xfrm>
            <a:off x="858148" y="5609290"/>
            <a:ext cx="2126324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 smtClean="0"/>
              <a:t>所以，</a:t>
            </a:r>
            <a:endParaRPr lang="zh-CN" altLang="en-US" sz="2400" b="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238" y="5615757"/>
            <a:ext cx="4600575" cy="381000"/>
          </a:xfrm>
          <a:prstGeom prst="rect">
            <a:avLst/>
          </a:prstGeom>
        </p:spPr>
      </p:pic>
      <p:sp>
        <p:nvSpPr>
          <p:cNvPr id="14" name="右箭头 13"/>
          <p:cNvSpPr/>
          <p:nvPr/>
        </p:nvSpPr>
        <p:spPr>
          <a:xfrm>
            <a:off x="7129504" y="5499385"/>
            <a:ext cx="571500" cy="613744"/>
          </a:xfrm>
          <a:prstGeom prst="rightArrow">
            <a:avLst/>
          </a:prstGeom>
          <a:solidFill>
            <a:schemeClr val="accent6">
              <a:alpha val="43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15" y="5454650"/>
            <a:ext cx="3123565" cy="890905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8383270" y="5293360"/>
            <a:ext cx="3327400" cy="1174115"/>
          </a:xfrm>
          <a:prstGeom prst="rect">
            <a:avLst/>
          </a:prstGeom>
          <a:noFill/>
          <a:ln w="38100">
            <a:solidFill>
              <a:srgbClr val="B8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11" t="1907" r="15059" b="5147"/>
          <a:stretch>
            <a:fillRect/>
          </a:stretch>
        </p:blipFill>
        <p:spPr>
          <a:xfrm>
            <a:off x="7326531" y="2256965"/>
            <a:ext cx="4608577" cy="27267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4" grpId="0" animBg="1"/>
      <p:bldP spid="16" grpId="0" bldLvl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全概率公式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95399" y="2573560"/>
            <a:ext cx="2705100" cy="399734"/>
          </a:xfrm>
        </p:spPr>
        <p:txBody>
          <a:bodyPr/>
          <a:p>
            <a:r>
              <a:rPr lang="zh-CN" altLang="en-US" sz="2400" dirty="0"/>
              <a:t>假定样本空间</a:t>
            </a:r>
            <a:r>
              <a:rPr lang="en-US" altLang="zh-CN" sz="2400" dirty="0"/>
              <a:t>S</a:t>
            </a:r>
            <a:r>
              <a:rPr lang="zh-CN" altLang="en-US" sz="2400" dirty="0" smtClean="0"/>
              <a:t>，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527" y="2113989"/>
            <a:ext cx="4927794" cy="329660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1295399" y="3337559"/>
            <a:ext cx="3485249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是两个事件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与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A'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的和。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全概率公式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559" y="2005182"/>
            <a:ext cx="4114800" cy="2733675"/>
          </a:xfrm>
          <a:prstGeom prst="rect">
            <a:avLst/>
          </a:prstGeom>
        </p:spPr>
      </p:pic>
      <p:sp>
        <p:nvSpPr>
          <p:cNvPr id="6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66111" y="2005182"/>
            <a:ext cx="4236721" cy="443960"/>
          </a:xfrm>
        </p:spPr>
        <p:txBody>
          <a:bodyPr/>
          <a:lstStyle/>
          <a:p>
            <a:r>
              <a:rPr lang="zh-CN" altLang="en-US" sz="2400" b="0" dirty="0"/>
              <a:t>事件</a:t>
            </a:r>
            <a:r>
              <a:rPr lang="en-US" altLang="zh-CN" sz="2400" b="0" dirty="0"/>
              <a:t>B</a:t>
            </a:r>
            <a:r>
              <a:rPr lang="zh-CN" altLang="en-US" sz="2400" b="0" dirty="0"/>
              <a:t>可以划分成两个部分</a:t>
            </a:r>
            <a:endParaRPr lang="zh-CN" altLang="en-US" sz="2400" b="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21" y="2725453"/>
            <a:ext cx="3990975" cy="381000"/>
          </a:xfrm>
          <a:prstGeom prst="rect">
            <a:avLst/>
          </a:prstGeom>
        </p:spPr>
      </p:pic>
      <p:sp>
        <p:nvSpPr>
          <p:cNvPr id="12" name="文本占位符 3"/>
          <p:cNvSpPr txBox="1"/>
          <p:nvPr/>
        </p:nvSpPr>
        <p:spPr bwMode="auto">
          <a:xfrm>
            <a:off x="834559" y="3467434"/>
            <a:ext cx="2636522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 smtClean="0"/>
              <a:t>由条件概率可得：</a:t>
            </a:r>
            <a:endParaRPr lang="en-US" altLang="zh-CN" sz="2400" b="0" dirty="0" smtClean="0"/>
          </a:p>
          <a:p>
            <a:endParaRPr lang="zh-CN" altLang="en-US" sz="2400" b="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93" y="4196308"/>
            <a:ext cx="3981450" cy="381000"/>
          </a:xfrm>
          <a:prstGeom prst="rect">
            <a:avLst/>
          </a:prstGeom>
        </p:spPr>
      </p:pic>
      <p:sp>
        <p:nvSpPr>
          <p:cNvPr id="14" name="文本占位符 3"/>
          <p:cNvSpPr txBox="1"/>
          <p:nvPr/>
        </p:nvSpPr>
        <p:spPr bwMode="auto">
          <a:xfrm>
            <a:off x="858148" y="5191001"/>
            <a:ext cx="2126324" cy="620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0" dirty="0" smtClean="0"/>
              <a:t>所以，</a:t>
            </a:r>
            <a:endParaRPr lang="zh-CN" altLang="en-US" sz="2400" b="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820" y="5165015"/>
            <a:ext cx="5124450" cy="381000"/>
          </a:xfrm>
          <a:prstGeom prst="rect">
            <a:avLst/>
          </a:prstGeom>
        </p:spPr>
      </p:pic>
      <p:sp>
        <p:nvSpPr>
          <p:cNvPr id="16" name="矩形 15"/>
          <p:cNvSpPr/>
          <p:nvPr/>
        </p:nvSpPr>
        <p:spPr>
          <a:xfrm>
            <a:off x="1938531" y="4956182"/>
            <a:ext cx="5553028" cy="817089"/>
          </a:xfrm>
          <a:prstGeom prst="rect">
            <a:avLst/>
          </a:prstGeom>
          <a:noFill/>
          <a:ln w="38100">
            <a:solidFill>
              <a:srgbClr val="B8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全概率公式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1248806" y="2159789"/>
            <a:ext cx="9014461" cy="489680"/>
          </a:xfrm>
        </p:spPr>
        <p:txBody>
          <a:bodyPr/>
          <a:p>
            <a:pPr lvl="0"/>
            <a:r>
              <a:rPr lang="zh-CN" altLang="en-US" sz="2400" dirty="0" smtClean="0"/>
              <a:t>一般地，样本空间</a:t>
            </a:r>
            <a:r>
              <a:rPr lang="en-US" altLang="zh-CN" sz="2400" dirty="0" smtClean="0"/>
              <a:t>S</a:t>
            </a:r>
            <a:r>
              <a:rPr lang="zh-CN" altLang="en-US" sz="2400" dirty="0" smtClean="0"/>
              <a:t>，</a:t>
            </a:r>
            <a:r>
              <a:rPr lang="zh-CN" altLang="en-US" sz="2400" dirty="0" smtClean="0">
                <a:solidFill>
                  <a:prstClr val="black"/>
                </a:solidFill>
              </a:rPr>
              <a:t>由</a:t>
            </a:r>
            <a:r>
              <a:rPr lang="en-US" altLang="zh-CN" sz="2400" dirty="0">
                <a:solidFill>
                  <a:prstClr val="black"/>
                </a:solidFill>
              </a:rPr>
              <a:t>n</a:t>
            </a:r>
            <a:r>
              <a:rPr lang="zh-CN" altLang="en-US" sz="2400" dirty="0">
                <a:solidFill>
                  <a:prstClr val="black"/>
                </a:solidFill>
              </a:rPr>
              <a:t>个事件</a:t>
            </a:r>
            <a:r>
              <a:rPr lang="en-US" altLang="zh-CN" sz="2400" dirty="0">
                <a:solidFill>
                  <a:prstClr val="black"/>
                </a:solidFill>
              </a:rPr>
              <a:t>A</a:t>
            </a:r>
            <a:r>
              <a:rPr lang="en-US" altLang="zh-CN" sz="1400" dirty="0">
                <a:solidFill>
                  <a:prstClr val="black"/>
                </a:solidFill>
              </a:rPr>
              <a:t>1</a:t>
            </a:r>
            <a:r>
              <a:rPr lang="zh-CN" altLang="en-US" sz="2400" dirty="0">
                <a:solidFill>
                  <a:prstClr val="black"/>
                </a:solidFill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</a:rPr>
              <a:t> A</a:t>
            </a:r>
            <a:r>
              <a:rPr lang="en-US" altLang="zh-CN" sz="1400" dirty="0">
                <a:solidFill>
                  <a:prstClr val="black"/>
                </a:solidFill>
              </a:rPr>
              <a:t>2</a:t>
            </a:r>
            <a:r>
              <a:rPr lang="zh-CN" altLang="en-US" sz="2400" dirty="0">
                <a:solidFill>
                  <a:prstClr val="black"/>
                </a:solidFill>
              </a:rPr>
              <a:t>， </a:t>
            </a:r>
            <a:r>
              <a:rPr lang="en-US" altLang="zh-CN" sz="2400" dirty="0">
                <a:solidFill>
                  <a:prstClr val="black"/>
                </a:solidFill>
              </a:rPr>
              <a:t>A</a:t>
            </a:r>
            <a:r>
              <a:rPr lang="en-US" altLang="zh-CN" sz="1400" dirty="0">
                <a:solidFill>
                  <a:prstClr val="black"/>
                </a:solidFill>
              </a:rPr>
              <a:t>3</a:t>
            </a:r>
            <a:r>
              <a:rPr lang="zh-CN" altLang="en-US" sz="2400" dirty="0">
                <a:solidFill>
                  <a:prstClr val="black"/>
                </a:solidFill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</a:rPr>
              <a:t>···A</a:t>
            </a:r>
            <a:r>
              <a:rPr lang="en-US" altLang="zh-CN" sz="1400" dirty="0">
                <a:solidFill>
                  <a:prstClr val="black"/>
                </a:solidFill>
              </a:rPr>
              <a:t>n</a:t>
            </a:r>
            <a:r>
              <a:rPr lang="zh-CN" altLang="en-US" sz="2400" dirty="0">
                <a:solidFill>
                  <a:prstClr val="black"/>
                </a:solidFill>
              </a:rPr>
              <a:t> </a:t>
            </a:r>
            <a:r>
              <a:rPr lang="zh-CN" altLang="en-US" sz="2400" dirty="0" smtClean="0">
                <a:solidFill>
                  <a:prstClr val="black"/>
                </a:solidFill>
              </a:rPr>
              <a:t>构成。</a:t>
            </a:r>
            <a:endParaRPr lang="zh-CN" altLang="en-US" sz="2400" dirty="0">
              <a:solidFill>
                <a:prstClr val="black"/>
              </a:solidFill>
            </a:endParaRPr>
          </a:p>
          <a:p>
            <a:endParaRPr lang="zh-CN" altLang="en-US" sz="2400" dirty="0"/>
          </a:p>
        </p:txBody>
      </p:sp>
      <p:grpSp>
        <p:nvGrpSpPr>
          <p:cNvPr id="22" name="组合 16"/>
          <p:cNvGrpSpPr/>
          <p:nvPr/>
        </p:nvGrpSpPr>
        <p:grpSpPr bwMode="auto">
          <a:xfrm>
            <a:off x="3554349" y="3094361"/>
            <a:ext cx="4819650" cy="2095182"/>
            <a:chOff x="2778125" y="3255964"/>
            <a:chExt cx="3810000" cy="1857375"/>
          </a:xfrm>
          <a:solidFill>
            <a:schemeClr val="accent6">
              <a:lumMod val="40000"/>
              <a:lumOff val="60000"/>
            </a:schemeClr>
          </a:solidFill>
        </p:grpSpPr>
        <p:grpSp>
          <p:nvGrpSpPr>
            <p:cNvPr id="23" name="Group 48"/>
            <p:cNvGrpSpPr/>
            <p:nvPr/>
          </p:nvGrpSpPr>
          <p:grpSpPr bwMode="auto">
            <a:xfrm>
              <a:off x="2778125" y="3255964"/>
              <a:ext cx="3810000" cy="1857375"/>
              <a:chOff x="1750" y="2051"/>
              <a:chExt cx="2400" cy="1170"/>
            </a:xfrm>
            <a:grpFill/>
          </p:grpSpPr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1750" y="2069"/>
                <a:ext cx="2400" cy="1152"/>
              </a:xfrm>
              <a:prstGeom prst="rect">
                <a:avLst/>
              </a:prstGeom>
              <a:grpFill/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p>
                <a:pPr eaLnBrk="1" hangingPunct="1"/>
                <a:endParaRPr lang="zh-CN" altLang="zh-CN"/>
              </a:p>
            </p:txBody>
          </p:sp>
          <p:sp>
            <p:nvSpPr>
              <p:cNvPr id="27" name="Freeform 34"/>
              <p:cNvSpPr/>
              <p:nvPr/>
            </p:nvSpPr>
            <p:spPr bwMode="auto">
              <a:xfrm>
                <a:off x="3118" y="2069"/>
                <a:ext cx="1032" cy="576"/>
              </a:xfrm>
              <a:custGeom>
                <a:avLst/>
                <a:gdLst>
                  <a:gd name="T0" fmla="*/ 24 w 1032"/>
                  <a:gd name="T1" fmla="*/ 0 h 576"/>
                  <a:gd name="T2" fmla="*/ 168 w 1032"/>
                  <a:gd name="T3" fmla="*/ 480 h 576"/>
                  <a:gd name="T4" fmla="*/ 1032 w 1032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1032"/>
                  <a:gd name="T10" fmla="*/ 0 h 576"/>
                  <a:gd name="T11" fmla="*/ 1032 w 1032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2" h="576">
                    <a:moveTo>
                      <a:pt x="24" y="0"/>
                    </a:moveTo>
                    <a:cubicBezTo>
                      <a:pt x="12" y="192"/>
                      <a:pt x="0" y="384"/>
                      <a:pt x="168" y="480"/>
                    </a:cubicBezTo>
                    <a:cubicBezTo>
                      <a:pt x="336" y="576"/>
                      <a:pt x="888" y="560"/>
                      <a:pt x="1032" y="576"/>
                    </a:cubicBezTo>
                  </a:path>
                </a:pathLst>
              </a:custGeom>
              <a:grp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p>
                <a:endParaRPr lang="zh-CN" altLang="en-US"/>
              </a:p>
            </p:txBody>
          </p:sp>
          <p:sp>
            <p:nvSpPr>
              <p:cNvPr id="28" name="Freeform 35"/>
              <p:cNvSpPr/>
              <p:nvPr/>
            </p:nvSpPr>
            <p:spPr bwMode="auto">
              <a:xfrm>
                <a:off x="1750" y="2309"/>
                <a:ext cx="1488" cy="568"/>
              </a:xfrm>
              <a:custGeom>
                <a:avLst/>
                <a:gdLst>
                  <a:gd name="T0" fmla="*/ 1488 w 1488"/>
                  <a:gd name="T1" fmla="*/ 240 h 568"/>
                  <a:gd name="T2" fmla="*/ 912 w 1488"/>
                  <a:gd name="T3" fmla="*/ 528 h 568"/>
                  <a:gd name="T4" fmla="*/ 0 w 1488"/>
                  <a:gd name="T5" fmla="*/ 0 h 568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568"/>
                  <a:gd name="T11" fmla="*/ 1488 w 1488"/>
                  <a:gd name="T12" fmla="*/ 568 h 5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568">
                    <a:moveTo>
                      <a:pt x="1488" y="240"/>
                    </a:moveTo>
                    <a:cubicBezTo>
                      <a:pt x="1324" y="404"/>
                      <a:pt x="1160" y="568"/>
                      <a:pt x="912" y="528"/>
                    </a:cubicBezTo>
                    <a:cubicBezTo>
                      <a:pt x="664" y="488"/>
                      <a:pt x="152" y="88"/>
                      <a:pt x="0" y="0"/>
                    </a:cubicBezTo>
                  </a:path>
                </a:pathLst>
              </a:custGeom>
              <a:grp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p>
                <a:endParaRPr lang="zh-CN" altLang="en-US"/>
              </a:p>
            </p:txBody>
          </p:sp>
          <p:sp>
            <p:nvSpPr>
              <p:cNvPr id="29" name="Freeform 36"/>
              <p:cNvSpPr/>
              <p:nvPr/>
            </p:nvSpPr>
            <p:spPr bwMode="auto">
              <a:xfrm>
                <a:off x="2806" y="2837"/>
                <a:ext cx="104" cy="384"/>
              </a:xfrm>
              <a:custGeom>
                <a:avLst/>
                <a:gdLst>
                  <a:gd name="T0" fmla="*/ 0 w 104"/>
                  <a:gd name="T1" fmla="*/ 0 h 384"/>
                  <a:gd name="T2" fmla="*/ 96 w 104"/>
                  <a:gd name="T3" fmla="*/ 192 h 384"/>
                  <a:gd name="T4" fmla="*/ 48 w 104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384"/>
                  <a:gd name="T11" fmla="*/ 104 w 104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384">
                    <a:moveTo>
                      <a:pt x="0" y="0"/>
                    </a:moveTo>
                    <a:cubicBezTo>
                      <a:pt x="44" y="64"/>
                      <a:pt x="88" y="128"/>
                      <a:pt x="96" y="192"/>
                    </a:cubicBezTo>
                    <a:cubicBezTo>
                      <a:pt x="104" y="256"/>
                      <a:pt x="56" y="352"/>
                      <a:pt x="48" y="384"/>
                    </a:cubicBezTo>
                  </a:path>
                </a:pathLst>
              </a:custGeom>
              <a:grp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p>
                <a:endParaRPr lang="zh-CN" altLang="en-US"/>
              </a:p>
            </p:txBody>
          </p:sp>
          <p:sp>
            <p:nvSpPr>
              <p:cNvPr id="30" name="Freeform 37"/>
              <p:cNvSpPr/>
              <p:nvPr/>
            </p:nvSpPr>
            <p:spPr bwMode="auto">
              <a:xfrm>
                <a:off x="3430" y="2597"/>
                <a:ext cx="168" cy="624"/>
              </a:xfrm>
              <a:custGeom>
                <a:avLst/>
                <a:gdLst>
                  <a:gd name="T0" fmla="*/ 24 w 168"/>
                  <a:gd name="T1" fmla="*/ 0 h 624"/>
                  <a:gd name="T2" fmla="*/ 24 w 168"/>
                  <a:gd name="T3" fmla="*/ 384 h 624"/>
                  <a:gd name="T4" fmla="*/ 168 w 168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624"/>
                  <a:gd name="T11" fmla="*/ 168 w 168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624">
                    <a:moveTo>
                      <a:pt x="24" y="0"/>
                    </a:moveTo>
                    <a:cubicBezTo>
                      <a:pt x="12" y="140"/>
                      <a:pt x="0" y="280"/>
                      <a:pt x="24" y="384"/>
                    </a:cubicBezTo>
                    <a:cubicBezTo>
                      <a:pt x="48" y="488"/>
                      <a:pt x="144" y="584"/>
                      <a:pt x="168" y="624"/>
                    </a:cubicBezTo>
                  </a:path>
                </a:pathLst>
              </a:custGeom>
              <a:grp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p>
                <a:endParaRPr lang="zh-CN" altLang="en-US"/>
              </a:p>
            </p:txBody>
          </p:sp>
          <p:graphicFrame>
            <p:nvGraphicFramePr>
              <p:cNvPr id="32" name="Object 3"/>
              <p:cNvGraphicFramePr>
                <a:graphicFrameLocks noChangeAspect="1"/>
              </p:cNvGraphicFramePr>
              <p:nvPr/>
            </p:nvGraphicFramePr>
            <p:xfrm>
              <a:off x="3592" y="2051"/>
              <a:ext cx="331" cy="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1" name="Equation" r:id="rId1" imgW="3962400" imgH="5486400" progId="Equation.DSMT4">
                      <p:embed/>
                    </p:oleObj>
                  </mc:Choice>
                  <mc:Fallback>
                    <p:oleObj name="Equation" r:id="rId1" imgW="3962400" imgH="5486400" progId="Equation.DSMT4">
                      <p:embed/>
                      <p:pic>
                        <p:nvPicPr>
                          <p:cNvPr id="0" name="图片 13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2" y="2051"/>
                            <a:ext cx="331" cy="4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4"/>
              <p:cNvGraphicFramePr>
                <a:graphicFrameLocks noChangeAspect="1"/>
              </p:cNvGraphicFramePr>
              <p:nvPr/>
            </p:nvGraphicFramePr>
            <p:xfrm>
              <a:off x="1992" y="2102"/>
              <a:ext cx="29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2" name="Equation" r:id="rId3" imgW="4572000" imgH="5486400" progId="Equation.DSMT4">
                      <p:embed/>
                    </p:oleObj>
                  </mc:Choice>
                  <mc:Fallback>
                    <p:oleObj name="Equation" r:id="rId3" imgW="4572000" imgH="5486400" progId="Equation.DSMT4">
                      <p:embed/>
                      <p:pic>
                        <p:nvPicPr>
                          <p:cNvPr id="0" name="图片 13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2" y="2102"/>
                            <a:ext cx="297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5"/>
              <p:cNvGraphicFramePr>
                <a:graphicFrameLocks noChangeAspect="1"/>
              </p:cNvGraphicFramePr>
              <p:nvPr/>
            </p:nvGraphicFramePr>
            <p:xfrm>
              <a:off x="2026" y="2736"/>
              <a:ext cx="298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3" name="Equation" r:id="rId5" imgW="4267200" imgH="5486400" progId="Equation.DSMT4">
                      <p:embed/>
                    </p:oleObj>
                  </mc:Choice>
                  <mc:Fallback>
                    <p:oleObj name="Equation" r:id="rId5" imgW="4267200" imgH="5486400" progId="Equation.DSMT4">
                      <p:embed/>
                      <p:pic>
                        <p:nvPicPr>
                          <p:cNvPr id="0" name="图片 13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6" y="2736"/>
                            <a:ext cx="298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7"/>
              <p:cNvGraphicFramePr>
                <a:graphicFrameLocks noChangeAspect="1"/>
              </p:cNvGraphicFramePr>
              <p:nvPr/>
            </p:nvGraphicFramePr>
            <p:xfrm>
              <a:off x="3696" y="2688"/>
              <a:ext cx="338" cy="4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354" name="Equation" r:id="rId7" imgW="4572000" imgH="5486400" progId="Equation.DSMT4">
                      <p:embed/>
                    </p:oleObj>
                  </mc:Choice>
                  <mc:Fallback>
                    <p:oleObj name="Equation" r:id="rId7" imgW="4572000" imgH="5486400" progId="Equation.DSMT4">
                      <p:embed/>
                      <p:pic>
                        <p:nvPicPr>
                          <p:cNvPr id="0" name="图片 13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688"/>
                            <a:ext cx="338" cy="4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Freeform 49"/>
            <p:cNvSpPr/>
            <p:nvPr/>
          </p:nvSpPr>
          <p:spPr bwMode="auto">
            <a:xfrm>
              <a:off x="4876800" y="4267200"/>
              <a:ext cx="304800" cy="838200"/>
            </a:xfrm>
            <a:custGeom>
              <a:avLst/>
              <a:gdLst>
                <a:gd name="T0" fmla="*/ 2147483647 w 168"/>
                <a:gd name="T1" fmla="*/ 0 h 624"/>
                <a:gd name="T2" fmla="*/ 2147483647 w 168"/>
                <a:gd name="T3" fmla="*/ 2147483647 h 624"/>
                <a:gd name="T4" fmla="*/ 2147483647 w 168"/>
                <a:gd name="T5" fmla="*/ 2147483647 h 624"/>
                <a:gd name="T6" fmla="*/ 0 60000 65536"/>
                <a:gd name="T7" fmla="*/ 0 60000 65536"/>
                <a:gd name="T8" fmla="*/ 0 60000 65536"/>
                <a:gd name="T9" fmla="*/ 0 w 168"/>
                <a:gd name="T10" fmla="*/ 0 h 624"/>
                <a:gd name="T11" fmla="*/ 168 w 16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624">
                  <a:moveTo>
                    <a:pt x="24" y="0"/>
                  </a:moveTo>
                  <a:cubicBezTo>
                    <a:pt x="12" y="140"/>
                    <a:pt x="0" y="280"/>
                    <a:pt x="24" y="384"/>
                  </a:cubicBezTo>
                  <a:cubicBezTo>
                    <a:pt x="48" y="488"/>
                    <a:pt x="144" y="584"/>
                    <a:pt x="168" y="624"/>
                  </a:cubicBezTo>
                </a:path>
              </a:pathLst>
            </a:custGeom>
            <a:grp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p>
              <a:endParaRPr lang="zh-CN" altLang="en-US"/>
            </a:p>
          </p:txBody>
        </p:sp>
      </p:grpSp>
      <p:graphicFrame>
        <p:nvGraphicFramePr>
          <p:cNvPr id="37" name="Object 6"/>
          <p:cNvGraphicFramePr>
            <a:graphicFrameLocks noChangeAspect="1"/>
          </p:cNvGraphicFramePr>
          <p:nvPr/>
        </p:nvGraphicFramePr>
        <p:xfrm>
          <a:off x="5756037" y="4510628"/>
          <a:ext cx="1349502" cy="6554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5" name="Equation" r:id="rId9" imgW="10058400" imgH="5486400" progId="Equation.DSMT4">
                  <p:embed/>
                </p:oleObj>
              </mc:Choice>
              <mc:Fallback>
                <p:oleObj name="Equation" r:id="rId9" imgW="10058400" imgH="5486400" progId="Equation.DSMT4">
                  <p:embed/>
                  <p:pic>
                    <p:nvPicPr>
                      <p:cNvPr id="0" name="图片 13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037" y="4510628"/>
                        <a:ext cx="1349502" cy="6554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全概率公式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141085" y="4327848"/>
            <a:ext cx="3159839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那么对于事件事件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B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，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160" y="4128770"/>
            <a:ext cx="7693660" cy="87820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1237376" y="5719005"/>
            <a:ext cx="2031325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全概率公式：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268980" y="5315585"/>
            <a:ext cx="4363720" cy="1136650"/>
          </a:xfrm>
          <a:prstGeom prst="rect">
            <a:avLst/>
          </a:prstGeom>
          <a:noFill/>
          <a:ln w="38100">
            <a:solidFill>
              <a:srgbClr val="B8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2" name="组合 16"/>
          <p:cNvGrpSpPr/>
          <p:nvPr/>
        </p:nvGrpSpPr>
        <p:grpSpPr bwMode="auto">
          <a:xfrm>
            <a:off x="3268701" y="1567687"/>
            <a:ext cx="4819650" cy="2139950"/>
            <a:chOff x="2778125" y="3255963"/>
            <a:chExt cx="3810000" cy="1897062"/>
          </a:xfrm>
        </p:grpSpPr>
        <p:grpSp>
          <p:nvGrpSpPr>
            <p:cNvPr id="23" name="Group 48"/>
            <p:cNvGrpSpPr/>
            <p:nvPr/>
          </p:nvGrpSpPr>
          <p:grpSpPr bwMode="auto">
            <a:xfrm>
              <a:off x="2778125" y="3255963"/>
              <a:ext cx="3810000" cy="1897062"/>
              <a:chOff x="1750" y="2051"/>
              <a:chExt cx="2400" cy="1195"/>
            </a:xfrm>
          </p:grpSpPr>
          <p:sp>
            <p:nvSpPr>
              <p:cNvPr id="25" name="Rectangle 32"/>
              <p:cNvSpPr>
                <a:spLocks noChangeArrowheads="1"/>
              </p:cNvSpPr>
              <p:nvPr/>
            </p:nvSpPr>
            <p:spPr bwMode="auto">
              <a:xfrm>
                <a:off x="1750" y="2069"/>
                <a:ext cx="2400" cy="11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8575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p>
                <a:pPr eaLnBrk="1" hangingPunct="1"/>
                <a:endParaRPr lang="zh-CN" altLang="zh-CN"/>
              </a:p>
            </p:txBody>
          </p:sp>
          <p:sp>
            <p:nvSpPr>
              <p:cNvPr id="26" name="Oval 33"/>
              <p:cNvSpPr>
                <a:spLocks noChangeArrowheads="1"/>
              </p:cNvSpPr>
              <p:nvPr/>
            </p:nvSpPr>
            <p:spPr bwMode="auto">
              <a:xfrm>
                <a:off x="2422" y="2213"/>
                <a:ext cx="1152" cy="768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p>
                <a:pPr eaLnBrk="1" hangingPunct="1"/>
                <a:endParaRPr lang="zh-CN" altLang="zh-CN"/>
              </a:p>
            </p:txBody>
          </p:sp>
          <p:sp>
            <p:nvSpPr>
              <p:cNvPr id="27" name="Freeform 34"/>
              <p:cNvSpPr/>
              <p:nvPr/>
            </p:nvSpPr>
            <p:spPr bwMode="auto">
              <a:xfrm>
                <a:off x="3118" y="2069"/>
                <a:ext cx="1032" cy="576"/>
              </a:xfrm>
              <a:custGeom>
                <a:avLst/>
                <a:gdLst>
                  <a:gd name="T0" fmla="*/ 24 w 1032"/>
                  <a:gd name="T1" fmla="*/ 0 h 576"/>
                  <a:gd name="T2" fmla="*/ 168 w 1032"/>
                  <a:gd name="T3" fmla="*/ 480 h 576"/>
                  <a:gd name="T4" fmla="*/ 1032 w 1032"/>
                  <a:gd name="T5" fmla="*/ 576 h 576"/>
                  <a:gd name="T6" fmla="*/ 0 60000 65536"/>
                  <a:gd name="T7" fmla="*/ 0 60000 65536"/>
                  <a:gd name="T8" fmla="*/ 0 60000 65536"/>
                  <a:gd name="T9" fmla="*/ 0 w 1032"/>
                  <a:gd name="T10" fmla="*/ 0 h 576"/>
                  <a:gd name="T11" fmla="*/ 1032 w 1032"/>
                  <a:gd name="T12" fmla="*/ 576 h 57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32" h="576">
                    <a:moveTo>
                      <a:pt x="24" y="0"/>
                    </a:moveTo>
                    <a:cubicBezTo>
                      <a:pt x="12" y="192"/>
                      <a:pt x="0" y="384"/>
                      <a:pt x="168" y="480"/>
                    </a:cubicBezTo>
                    <a:cubicBezTo>
                      <a:pt x="336" y="576"/>
                      <a:pt x="888" y="560"/>
                      <a:pt x="1032" y="576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p>
                <a:endParaRPr lang="zh-CN" altLang="en-US"/>
              </a:p>
            </p:txBody>
          </p:sp>
          <p:sp>
            <p:nvSpPr>
              <p:cNvPr id="28" name="Freeform 35"/>
              <p:cNvSpPr/>
              <p:nvPr/>
            </p:nvSpPr>
            <p:spPr bwMode="auto">
              <a:xfrm>
                <a:off x="1750" y="2309"/>
                <a:ext cx="1488" cy="568"/>
              </a:xfrm>
              <a:custGeom>
                <a:avLst/>
                <a:gdLst>
                  <a:gd name="T0" fmla="*/ 1488 w 1488"/>
                  <a:gd name="T1" fmla="*/ 240 h 568"/>
                  <a:gd name="T2" fmla="*/ 912 w 1488"/>
                  <a:gd name="T3" fmla="*/ 528 h 568"/>
                  <a:gd name="T4" fmla="*/ 0 w 1488"/>
                  <a:gd name="T5" fmla="*/ 0 h 568"/>
                  <a:gd name="T6" fmla="*/ 0 60000 65536"/>
                  <a:gd name="T7" fmla="*/ 0 60000 65536"/>
                  <a:gd name="T8" fmla="*/ 0 60000 65536"/>
                  <a:gd name="T9" fmla="*/ 0 w 1488"/>
                  <a:gd name="T10" fmla="*/ 0 h 568"/>
                  <a:gd name="T11" fmla="*/ 1488 w 1488"/>
                  <a:gd name="T12" fmla="*/ 568 h 56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88" h="568">
                    <a:moveTo>
                      <a:pt x="1488" y="240"/>
                    </a:moveTo>
                    <a:cubicBezTo>
                      <a:pt x="1324" y="404"/>
                      <a:pt x="1160" y="568"/>
                      <a:pt x="912" y="528"/>
                    </a:cubicBezTo>
                    <a:cubicBezTo>
                      <a:pt x="664" y="488"/>
                      <a:pt x="152" y="88"/>
                      <a:pt x="0" y="0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p>
                <a:endParaRPr lang="zh-CN" altLang="en-US"/>
              </a:p>
            </p:txBody>
          </p:sp>
          <p:sp>
            <p:nvSpPr>
              <p:cNvPr id="29" name="Freeform 36"/>
              <p:cNvSpPr/>
              <p:nvPr/>
            </p:nvSpPr>
            <p:spPr bwMode="auto">
              <a:xfrm>
                <a:off x="2806" y="2837"/>
                <a:ext cx="104" cy="384"/>
              </a:xfrm>
              <a:custGeom>
                <a:avLst/>
                <a:gdLst>
                  <a:gd name="T0" fmla="*/ 0 w 104"/>
                  <a:gd name="T1" fmla="*/ 0 h 384"/>
                  <a:gd name="T2" fmla="*/ 96 w 104"/>
                  <a:gd name="T3" fmla="*/ 192 h 384"/>
                  <a:gd name="T4" fmla="*/ 48 w 104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04"/>
                  <a:gd name="T10" fmla="*/ 0 h 384"/>
                  <a:gd name="T11" fmla="*/ 104 w 104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04" h="384">
                    <a:moveTo>
                      <a:pt x="0" y="0"/>
                    </a:moveTo>
                    <a:cubicBezTo>
                      <a:pt x="44" y="64"/>
                      <a:pt x="88" y="128"/>
                      <a:pt x="96" y="192"/>
                    </a:cubicBezTo>
                    <a:cubicBezTo>
                      <a:pt x="104" y="256"/>
                      <a:pt x="56" y="352"/>
                      <a:pt x="48" y="384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p>
                <a:endParaRPr lang="zh-CN" altLang="en-US"/>
              </a:p>
            </p:txBody>
          </p:sp>
          <p:sp>
            <p:nvSpPr>
              <p:cNvPr id="30" name="Freeform 37"/>
              <p:cNvSpPr/>
              <p:nvPr/>
            </p:nvSpPr>
            <p:spPr bwMode="auto">
              <a:xfrm>
                <a:off x="3430" y="2597"/>
                <a:ext cx="168" cy="624"/>
              </a:xfrm>
              <a:custGeom>
                <a:avLst/>
                <a:gdLst>
                  <a:gd name="T0" fmla="*/ 24 w 168"/>
                  <a:gd name="T1" fmla="*/ 0 h 624"/>
                  <a:gd name="T2" fmla="*/ 24 w 168"/>
                  <a:gd name="T3" fmla="*/ 384 h 624"/>
                  <a:gd name="T4" fmla="*/ 168 w 168"/>
                  <a:gd name="T5" fmla="*/ 624 h 624"/>
                  <a:gd name="T6" fmla="*/ 0 60000 65536"/>
                  <a:gd name="T7" fmla="*/ 0 60000 65536"/>
                  <a:gd name="T8" fmla="*/ 0 60000 65536"/>
                  <a:gd name="T9" fmla="*/ 0 w 168"/>
                  <a:gd name="T10" fmla="*/ 0 h 624"/>
                  <a:gd name="T11" fmla="*/ 168 w 168"/>
                  <a:gd name="T12" fmla="*/ 624 h 62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68" h="624">
                    <a:moveTo>
                      <a:pt x="24" y="0"/>
                    </a:moveTo>
                    <a:cubicBezTo>
                      <a:pt x="12" y="140"/>
                      <a:pt x="0" y="280"/>
                      <a:pt x="24" y="384"/>
                    </a:cubicBezTo>
                    <a:cubicBezTo>
                      <a:pt x="48" y="488"/>
                      <a:pt x="144" y="584"/>
                      <a:pt x="168" y="624"/>
                    </a:cubicBezTo>
                  </a:path>
                </a:pathLst>
              </a:custGeom>
              <a:noFill/>
              <a:ln w="28575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p>
                <a:endParaRPr lang="zh-CN" altLang="en-US"/>
              </a:p>
            </p:txBody>
          </p:sp>
          <p:graphicFrame>
            <p:nvGraphicFramePr>
              <p:cNvPr id="31" name="Object 2"/>
              <p:cNvGraphicFramePr>
                <a:graphicFrameLocks noChangeAspect="1"/>
              </p:cNvGraphicFramePr>
              <p:nvPr/>
            </p:nvGraphicFramePr>
            <p:xfrm>
              <a:off x="2721" y="2400"/>
              <a:ext cx="310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2" name="Equation" r:id="rId2" imgW="3657600" imgH="3962400" progId="Equation.DSMT4">
                      <p:embed/>
                    </p:oleObj>
                  </mc:Choice>
                  <mc:Fallback>
                    <p:oleObj name="Equation" r:id="rId2" imgW="3657600" imgH="3962400" progId="Equation.DSMT4">
                      <p:embed/>
                      <p:pic>
                        <p:nvPicPr>
                          <p:cNvPr id="0" name="图片 24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21" y="2400"/>
                            <a:ext cx="310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"/>
              <p:cNvGraphicFramePr>
                <a:graphicFrameLocks noChangeAspect="1"/>
              </p:cNvGraphicFramePr>
              <p:nvPr/>
            </p:nvGraphicFramePr>
            <p:xfrm>
              <a:off x="3592" y="2051"/>
              <a:ext cx="331" cy="4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3" name="Equation" r:id="rId4" imgW="3962400" imgH="5486400" progId="Equation.DSMT4">
                      <p:embed/>
                    </p:oleObj>
                  </mc:Choice>
                  <mc:Fallback>
                    <p:oleObj name="Equation" r:id="rId4" imgW="3962400" imgH="5486400" progId="Equation.DSMT4">
                      <p:embed/>
                      <p:pic>
                        <p:nvPicPr>
                          <p:cNvPr id="0" name="图片 245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92" y="2051"/>
                            <a:ext cx="331" cy="4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4"/>
              <p:cNvGraphicFramePr>
                <a:graphicFrameLocks noChangeAspect="1"/>
              </p:cNvGraphicFramePr>
              <p:nvPr/>
            </p:nvGraphicFramePr>
            <p:xfrm>
              <a:off x="1992" y="2102"/>
              <a:ext cx="297" cy="3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4" name="Equation" r:id="rId6" imgW="4572000" imgH="5486400" progId="Equation.DSMT4">
                      <p:embed/>
                    </p:oleObj>
                  </mc:Choice>
                  <mc:Fallback>
                    <p:oleObj name="Equation" r:id="rId6" imgW="4572000" imgH="5486400" progId="Equation.DSMT4">
                      <p:embed/>
                      <p:pic>
                        <p:nvPicPr>
                          <p:cNvPr id="0" name="图片 245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2" y="2102"/>
                            <a:ext cx="297" cy="3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5"/>
              <p:cNvGraphicFramePr>
                <a:graphicFrameLocks noChangeAspect="1"/>
              </p:cNvGraphicFramePr>
              <p:nvPr/>
            </p:nvGraphicFramePr>
            <p:xfrm>
              <a:off x="2026" y="2736"/>
              <a:ext cx="298" cy="38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5" name="Equation" r:id="rId8" imgW="4267200" imgH="5486400" progId="Equation.DSMT4">
                      <p:embed/>
                    </p:oleObj>
                  </mc:Choice>
                  <mc:Fallback>
                    <p:oleObj name="Equation" r:id="rId8" imgW="4267200" imgH="5486400" progId="Equation.DSMT4">
                      <p:embed/>
                      <p:pic>
                        <p:nvPicPr>
                          <p:cNvPr id="0" name="图片 24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26" y="2736"/>
                            <a:ext cx="298" cy="38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6"/>
              <p:cNvGraphicFramePr>
                <a:graphicFrameLocks noChangeAspect="1"/>
              </p:cNvGraphicFramePr>
              <p:nvPr/>
            </p:nvGraphicFramePr>
            <p:xfrm>
              <a:off x="2880" y="2880"/>
              <a:ext cx="672" cy="36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6" name="Equation" r:id="rId10" imgW="10058400" imgH="5486400" progId="Equation.DSMT4">
                      <p:embed/>
                    </p:oleObj>
                  </mc:Choice>
                  <mc:Fallback>
                    <p:oleObj name="Equation" r:id="rId10" imgW="10058400" imgH="5486400" progId="Equation.DSMT4">
                      <p:embed/>
                      <p:pic>
                        <p:nvPicPr>
                          <p:cNvPr id="0" name="图片 24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2880"/>
                            <a:ext cx="672" cy="36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7"/>
              <p:cNvGraphicFramePr>
                <a:graphicFrameLocks noChangeAspect="1"/>
              </p:cNvGraphicFramePr>
              <p:nvPr/>
            </p:nvGraphicFramePr>
            <p:xfrm>
              <a:off x="3696" y="2688"/>
              <a:ext cx="338" cy="4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57" name="Equation" r:id="rId12" imgW="4572000" imgH="5486400" progId="Equation.DSMT4">
                      <p:embed/>
                    </p:oleObj>
                  </mc:Choice>
                  <mc:Fallback>
                    <p:oleObj name="Equation" r:id="rId12" imgW="4572000" imgH="5486400" progId="Equation.DSMT4">
                      <p:embed/>
                      <p:pic>
                        <p:nvPicPr>
                          <p:cNvPr id="0" name="图片 245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688"/>
                            <a:ext cx="338" cy="4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24" name="Freeform 49"/>
            <p:cNvSpPr/>
            <p:nvPr/>
          </p:nvSpPr>
          <p:spPr bwMode="auto">
            <a:xfrm>
              <a:off x="4876800" y="4267200"/>
              <a:ext cx="304800" cy="838200"/>
            </a:xfrm>
            <a:custGeom>
              <a:avLst/>
              <a:gdLst>
                <a:gd name="T0" fmla="*/ 2147483647 w 168"/>
                <a:gd name="T1" fmla="*/ 0 h 624"/>
                <a:gd name="T2" fmla="*/ 2147483647 w 168"/>
                <a:gd name="T3" fmla="*/ 2147483647 h 624"/>
                <a:gd name="T4" fmla="*/ 2147483647 w 168"/>
                <a:gd name="T5" fmla="*/ 2147483647 h 624"/>
                <a:gd name="T6" fmla="*/ 0 60000 65536"/>
                <a:gd name="T7" fmla="*/ 0 60000 65536"/>
                <a:gd name="T8" fmla="*/ 0 60000 65536"/>
                <a:gd name="T9" fmla="*/ 0 w 168"/>
                <a:gd name="T10" fmla="*/ 0 h 624"/>
                <a:gd name="T11" fmla="*/ 168 w 168"/>
                <a:gd name="T12" fmla="*/ 624 h 62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8" h="624">
                  <a:moveTo>
                    <a:pt x="24" y="0"/>
                  </a:moveTo>
                  <a:cubicBezTo>
                    <a:pt x="12" y="140"/>
                    <a:pt x="0" y="280"/>
                    <a:pt x="24" y="384"/>
                  </a:cubicBezTo>
                  <a:cubicBezTo>
                    <a:pt x="48" y="488"/>
                    <a:pt x="144" y="584"/>
                    <a:pt x="168" y="624"/>
                  </a:cubicBezTo>
                </a:path>
              </a:pathLst>
            </a:cu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p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2515" y="5344795"/>
            <a:ext cx="3676650" cy="1029970"/>
            <a:chOff x="5689" y="8417"/>
            <a:chExt cx="5790" cy="1622"/>
          </a:xfrm>
        </p:grpSpPr>
        <p:pic>
          <p:nvPicPr>
            <p:cNvPr id="3" name="图片 2"/>
            <p:cNvPicPr>
              <a:picLocks noChangeAspect="1"/>
            </p:cNvPicPr>
            <p:nvPr>
              <p:custDataLst>
                <p:tags r:id="rId14"/>
              </p:custDataLst>
            </p:nvPr>
          </p:nvPicPr>
          <p:blipFill>
            <a:blip r:embed="rId15"/>
            <a:stretch>
              <a:fillRect/>
            </a:stretch>
          </p:blipFill>
          <p:spPr>
            <a:xfrm>
              <a:off x="5689" y="8417"/>
              <a:ext cx="5790" cy="1605"/>
            </a:xfrm>
            <a:prstGeom prst="rect">
              <a:avLst/>
            </a:prstGeom>
          </p:spPr>
        </p:pic>
        <p:pic>
          <p:nvPicPr>
            <p:cNvPr id="4" name="图片 3" descr="71f88de29538e8194dab4f68ca78628e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689" y="9587"/>
              <a:ext cx="1274" cy="452"/>
            </a:xfrm>
            <a:prstGeom prst="rect">
              <a:avLst/>
            </a:prstGeom>
          </p:spPr>
        </p:pic>
      </p:grpSp>
    </p:spTree>
    <p:custDataLst>
      <p:tags r:id="rId1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547268"/>
            <a:ext cx="10814118" cy="620211"/>
          </a:xfrm>
        </p:spPr>
        <p:txBody>
          <a:bodyPr/>
          <a:p>
            <a:pPr lvl="0"/>
            <a:r>
              <a:rPr lang="zh-CN" altLang="en-US" sz="2400" dirty="0" smtClean="0">
                <a:solidFill>
                  <a:prstClr val="black"/>
                </a:solidFill>
              </a:rPr>
              <a:t>根据条件概率和全概率公式，得到贝叶斯公式：</a:t>
            </a:r>
            <a:endParaRPr lang="zh-CN" altLang="en-US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37915" y="2315845"/>
            <a:ext cx="4545330" cy="1090930"/>
          </a:xfrm>
          <a:prstGeom prst="rect">
            <a:avLst/>
          </a:prstGeom>
        </p:spPr>
      </p:pic>
      <p:sp>
        <p:nvSpPr>
          <p:cNvPr id="8" name="文本占位符 3"/>
          <p:cNvSpPr>
            <a:spLocks noGrp="1"/>
          </p:cNvSpPr>
          <p:nvPr/>
        </p:nvSpPr>
        <p:spPr>
          <a:xfrm>
            <a:off x="731811" y="3720238"/>
            <a:ext cx="10814118" cy="62021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400" dirty="0" smtClean="0">
                <a:solidFill>
                  <a:prstClr val="black"/>
                </a:solidFill>
              </a:rPr>
              <a:t>在更一般化的情况，假设{Ai}是事件集合里的部分集合，对于任意的Ai，贝叶斯理论可用下式表示：</a:t>
            </a:r>
            <a:endParaRPr lang="zh-CN" altLang="en-US" sz="2400" dirty="0" smtClean="0">
              <a:solidFill>
                <a:prstClr val="black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7915" y="4872990"/>
            <a:ext cx="4918710" cy="10909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3616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先验概率、后验概率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58148" y="1925781"/>
            <a:ext cx="2743544" cy="683568"/>
          </a:xfrm>
        </p:spPr>
        <p:txBody>
          <a:bodyPr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dirty="0" smtClean="0">
                <a:solidFill>
                  <a:srgbClr val="0056C8"/>
                </a:solidFill>
              </a:rPr>
              <a:t>先验概率：</a:t>
            </a:r>
            <a:endParaRPr lang="en-US" altLang="zh-CN" dirty="0" smtClean="0">
              <a:solidFill>
                <a:srgbClr val="0056C8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58148" y="4219187"/>
            <a:ext cx="2941320" cy="480131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solidFill>
                  <a:srgbClr val="0056C8"/>
                </a:solidFill>
                <a:latin typeface="+mn-lt"/>
                <a:ea typeface="+mn-ea"/>
              </a:rPr>
              <a:t>后验概率：</a:t>
            </a:r>
            <a:endParaRPr lang="en-US" altLang="zh-CN" sz="2800" b="1" dirty="0">
              <a:solidFill>
                <a:srgbClr val="0056C8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70504" y="2770006"/>
            <a:ext cx="9242301" cy="830997"/>
          </a:xfrm>
          <a:prstGeom prst="rect">
            <a:avLst/>
          </a:prstGeom>
        </p:spPr>
        <p:txBody>
          <a:bodyPr wrap="square">
            <a:spAutoFit/>
          </a:bodyPr>
          <a:p>
            <a:pPr indent="457200"/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先验概率泛指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一类事物发生的概率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，通常根据历史资料或主观判断，未经实验证实所确定的概率。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067526" y="4176098"/>
            <a:ext cx="6647974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在得到信息之后再重新加以修正的概率。</a:t>
            </a:r>
            <a:endParaRPr lang="zh-CN" altLang="en-US" sz="2000" dirty="0"/>
          </a:p>
        </p:txBody>
      </p:sp>
      <p:sp>
        <p:nvSpPr>
          <p:cNvPr id="11" name="矩形 10"/>
          <p:cNvSpPr/>
          <p:nvPr/>
        </p:nvSpPr>
        <p:spPr>
          <a:xfrm>
            <a:off x="2934459" y="1925672"/>
            <a:ext cx="5301451" cy="523220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28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由以往的数据分析得到的概率。</a:t>
            </a:r>
            <a:endParaRPr lang="zh-CN" altLang="en-US" sz="2000" dirty="0"/>
          </a:p>
        </p:txBody>
      </p:sp>
      <p:sp>
        <p:nvSpPr>
          <p:cNvPr id="12" name="矩形 11"/>
          <p:cNvSpPr/>
          <p:nvPr/>
        </p:nvSpPr>
        <p:spPr>
          <a:xfrm>
            <a:off x="1821939" y="4950491"/>
            <a:ext cx="9242301" cy="461665"/>
          </a:xfrm>
          <a:prstGeom prst="rect">
            <a:avLst/>
          </a:prstGeom>
        </p:spPr>
        <p:txBody>
          <a:bodyPr wrap="square">
            <a:spAutoFit/>
          </a:bodyPr>
          <a:p>
            <a:pPr indent="457200"/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后验概率涉及的是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某个特定条件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下一个具体的事物发生的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概率。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  <p:bldP spid="10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31278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先验概率、后验概率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858148" y="1669414"/>
            <a:ext cx="10814118" cy="4294063"/>
          </a:xfrm>
        </p:spPr>
        <p:txBody>
          <a:bodyPr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例如，类别有两个，其中</a:t>
            </a:r>
            <a:r>
              <a:rPr lang="en-US" altLang="zh-CN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x1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表示正常，</a:t>
            </a:r>
            <a:r>
              <a:rPr lang="en-US" altLang="zh-CN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x2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表示异常</a:t>
            </a:r>
            <a:r>
              <a:rPr lang="zh-CN" altLang="en-US" sz="2600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，</a:t>
            </a:r>
            <a:endParaRPr lang="en-US" altLang="zh-CN" sz="2600" dirty="0" smtClean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571500" indent="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600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P(x1</a:t>
            </a:r>
            <a:r>
              <a:rPr lang="en-US" altLang="zh-CN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)=0.9: 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细胞为正常细胞的概率</a:t>
            </a:r>
            <a:r>
              <a:rPr lang="en-US" altLang="zh-CN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0.9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（先验概率</a:t>
            </a:r>
            <a:r>
              <a:rPr lang="zh-CN" altLang="en-US" sz="2600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）</a:t>
            </a:r>
            <a:endParaRPr lang="en-US" altLang="zh-CN" sz="2600" dirty="0" smtClean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571500" indent="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600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P(x2</a:t>
            </a:r>
            <a:r>
              <a:rPr lang="en-US" altLang="zh-CN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)=0.1: 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细胞为异常细胞的概率</a:t>
            </a:r>
            <a:r>
              <a:rPr lang="en-US" altLang="zh-CN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0.1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（先验概率</a:t>
            </a:r>
            <a:r>
              <a:rPr lang="zh-CN" altLang="en-US" sz="2600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）</a:t>
            </a:r>
            <a:endParaRPr lang="en-US" altLang="zh-CN" sz="2600" dirty="0" smtClean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indent="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endParaRPr lang="en-US" altLang="zh-CN" sz="2600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2600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对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某个具体的对象</a:t>
            </a:r>
            <a:r>
              <a:rPr lang="en-US" altLang="zh-CN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y</a:t>
            </a:r>
            <a:r>
              <a:rPr lang="zh-CN" altLang="en-US" sz="2600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，</a:t>
            </a:r>
            <a:endParaRPr lang="en-US" altLang="zh-CN" sz="2600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571500" indent="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  P(x1|y</a:t>
            </a:r>
            <a:r>
              <a:rPr lang="zh-CN" altLang="en-US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=0.82 :</a:t>
            </a:r>
            <a:r>
              <a:rPr lang="zh-CN" altLang="en-US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表示</a:t>
            </a:r>
            <a:r>
              <a:rPr lang="en-US" altLang="zh-CN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y</a:t>
            </a:r>
            <a:r>
              <a:rPr lang="zh-CN" altLang="en-US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的细胞正常的概率是</a:t>
            </a:r>
            <a:r>
              <a:rPr lang="en-US" altLang="zh-CN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0.82</a:t>
            </a:r>
            <a:r>
              <a:rPr lang="zh-CN" altLang="en-US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（后验概率</a:t>
            </a:r>
            <a:r>
              <a:rPr lang="zh-CN" altLang="en-US" sz="2600" dirty="0" smtClean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）</a:t>
            </a:r>
            <a:endParaRPr lang="zh-CN" altLang="en-US" sz="2600" dirty="0">
              <a:solidFill>
                <a:srgbClr val="0056C8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571500" indent="45720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p"/>
            </a:pPr>
            <a:r>
              <a:rPr lang="en-US" altLang="zh-CN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  P(x2|y</a:t>
            </a:r>
            <a:r>
              <a:rPr lang="zh-CN" altLang="en-US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）</a:t>
            </a:r>
            <a:r>
              <a:rPr lang="en-US" altLang="zh-CN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=0.18 :</a:t>
            </a:r>
            <a:r>
              <a:rPr lang="zh-CN" altLang="en-US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表示</a:t>
            </a:r>
            <a:r>
              <a:rPr lang="en-US" altLang="zh-CN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y</a:t>
            </a:r>
            <a:r>
              <a:rPr lang="zh-CN" altLang="en-US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的细胞异常的概率是</a:t>
            </a:r>
            <a:r>
              <a:rPr lang="en-US" altLang="zh-CN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0.18</a:t>
            </a:r>
            <a:r>
              <a:rPr lang="zh-CN" altLang="en-US" sz="2600" dirty="0">
                <a:solidFill>
                  <a:srgbClr val="0056C8"/>
                </a:solidFill>
                <a:latin typeface="Times New Roman" panose="02020603050405020304"/>
                <a:ea typeface="微软雅黑" panose="020B0503020204020204" pitchFamily="34" charset="-122"/>
              </a:rPr>
              <a:t>（后验概率）</a:t>
            </a:r>
            <a:endParaRPr lang="zh-CN" altLang="en-US" sz="2600" dirty="0">
              <a:solidFill>
                <a:srgbClr val="0056C8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9"/>
          <p:cNvGrpSpPr/>
          <p:nvPr/>
        </p:nvGrpSpPr>
        <p:grpSpPr bwMode="auto">
          <a:xfrm>
            <a:off x="3246438" y="1743075"/>
            <a:ext cx="5407025" cy="3732213"/>
            <a:chOff x="1809684" y="1771915"/>
            <a:chExt cx="5633372" cy="3890359"/>
          </a:xfrm>
        </p:grpSpPr>
        <p:sp>
          <p:nvSpPr>
            <p:cNvPr id="7170" name="弧形 80"/>
            <p:cNvSpPr>
              <a:spLocks noChangeArrowheads="1"/>
            </p:cNvSpPr>
            <p:nvPr/>
          </p:nvSpPr>
          <p:spPr bwMode="auto">
            <a:xfrm rot="5400000">
              <a:off x="3976666" y="3085277"/>
              <a:ext cx="1313885" cy="1314895"/>
            </a:xfrm>
            <a:custGeom>
              <a:avLst/>
              <a:gdLst>
                <a:gd name="T0" fmla="*/ 660347 w 1313885"/>
                <a:gd name="T1" fmla="*/ 1314886 h 1314895"/>
                <a:gd name="T2" fmla="*/ 50918 w 1313885"/>
                <a:gd name="T3" fmla="*/ 911233 h 1314895"/>
                <a:gd name="T4" fmla="*/ 191035 w 1313885"/>
                <a:gd name="T5" fmla="*/ 193946 h 1314895"/>
                <a:gd name="T6" fmla="*/ 907723 w 1313885"/>
                <a:gd name="T7" fmla="*/ 49788 h 1314895"/>
                <a:gd name="T8" fmla="*/ 1313886 w 1313885"/>
                <a:gd name="T9" fmla="*/ 657448 h 1314895"/>
                <a:gd name="T10" fmla="*/ 656943 w 1313885"/>
                <a:gd name="T11" fmla="*/ 657448 h 1314895"/>
                <a:gd name="T12" fmla="*/ 660347 w 1313885"/>
                <a:gd name="T13" fmla="*/ 1314886 h 1314895"/>
                <a:gd name="T14" fmla="*/ 660347 w 1313885"/>
                <a:gd name="T15" fmla="*/ 1314886 h 1314895"/>
                <a:gd name="T16" fmla="*/ 50918 w 1313885"/>
                <a:gd name="T17" fmla="*/ 911233 h 1314895"/>
                <a:gd name="T18" fmla="*/ 191035 w 1313885"/>
                <a:gd name="T19" fmla="*/ 193946 h 1314895"/>
                <a:gd name="T20" fmla="*/ 907723 w 1313885"/>
                <a:gd name="T21" fmla="*/ 49788 h 1314895"/>
                <a:gd name="T22" fmla="*/ 1313886 w 1313885"/>
                <a:gd name="T23" fmla="*/ 657448 h 1314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13885" h="1314895" stroke="0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  <a:lnTo>
                    <a:pt x="656943" y="657448"/>
                  </a:lnTo>
                  <a:cubicBezTo>
                    <a:pt x="658078" y="876594"/>
                    <a:pt x="659212" y="1095740"/>
                    <a:pt x="660347" y="1314886"/>
                  </a:cubicBezTo>
                  <a:close/>
                </a:path>
                <a:path w="1313885" h="1314895" fill="none">
                  <a:moveTo>
                    <a:pt x="660347" y="1314886"/>
                  </a:moveTo>
                  <a:cubicBezTo>
                    <a:pt x="394266" y="1316266"/>
                    <a:pt x="153631" y="1156882"/>
                    <a:pt x="50918" y="911233"/>
                  </a:cubicBezTo>
                  <a:cubicBezTo>
                    <a:pt x="-51709" y="665790"/>
                    <a:pt x="3602" y="382641"/>
                    <a:pt x="191035" y="193946"/>
                  </a:cubicBezTo>
                  <a:cubicBezTo>
                    <a:pt x="378689" y="5028"/>
                    <a:pt x="661705" y="-51899"/>
                    <a:pt x="907723" y="49788"/>
                  </a:cubicBezTo>
                  <a:cubicBezTo>
                    <a:pt x="1153536" y="151390"/>
                    <a:pt x="1313886" y="391290"/>
                    <a:pt x="1313886" y="657448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  <a:headEnd type="oval" w="sm" len="sm"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1" name="弧形 81"/>
            <p:cNvSpPr>
              <a:spLocks noChangeArrowheads="1"/>
            </p:cNvSpPr>
            <p:nvPr/>
          </p:nvSpPr>
          <p:spPr bwMode="auto">
            <a:xfrm>
              <a:off x="4091957" y="3203290"/>
              <a:ext cx="1083341" cy="1083872"/>
            </a:xfrm>
            <a:custGeom>
              <a:avLst/>
              <a:gdLst>
                <a:gd name="T0" fmla="*/ 31 w 1083341"/>
                <a:gd name="T1" fmla="*/ 547729 h 1083872"/>
                <a:gd name="T2" fmla="*/ 267398 w 1083341"/>
                <a:gd name="T3" fmla="*/ 74608 h 1083872"/>
                <a:gd name="T4" fmla="*/ 810932 w 1083341"/>
                <a:gd name="T5" fmla="*/ 71700 h 1083872"/>
                <a:gd name="T6" fmla="*/ 1083342 w 1083341"/>
                <a:gd name="T7" fmla="*/ 541937 h 1083872"/>
                <a:gd name="T8" fmla="*/ 541671 w 1083341"/>
                <a:gd name="T9" fmla="*/ 541936 h 1083872"/>
                <a:gd name="T10" fmla="*/ 31 w 1083341"/>
                <a:gd name="T11" fmla="*/ 547729 h 1083872"/>
                <a:gd name="T12" fmla="*/ 31 w 1083341"/>
                <a:gd name="T13" fmla="*/ 547729 h 1083872"/>
                <a:gd name="T14" fmla="*/ 267398 w 1083341"/>
                <a:gd name="T15" fmla="*/ 74608 h 1083872"/>
                <a:gd name="T16" fmla="*/ 810932 w 1083341"/>
                <a:gd name="T17" fmla="*/ 71700 h 1083872"/>
                <a:gd name="T18" fmla="*/ 1083342 w 1083341"/>
                <a:gd name="T19" fmla="*/ 541937 h 10838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83341" h="1083872" stroke="0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  <a:lnTo>
                    <a:pt x="541671" y="541936"/>
                  </a:lnTo>
                  <a:lnTo>
                    <a:pt x="31" y="547729"/>
                  </a:lnTo>
                  <a:close/>
                </a:path>
                <a:path w="1083341" h="1083872" fill="none">
                  <a:moveTo>
                    <a:pt x="31" y="547729"/>
                  </a:moveTo>
                  <a:cubicBezTo>
                    <a:pt x="-2044" y="353477"/>
                    <a:pt x="99961" y="172973"/>
                    <a:pt x="267398" y="74608"/>
                  </a:cubicBezTo>
                  <a:cubicBezTo>
                    <a:pt x="434942" y="-23819"/>
                    <a:pt x="642344" y="-24929"/>
                    <a:pt x="810932" y="71700"/>
                  </a:cubicBezTo>
                  <a:cubicBezTo>
                    <a:pt x="979412" y="168267"/>
                    <a:pt x="1083342" y="347672"/>
                    <a:pt x="1083342" y="541937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72" name="弧形 82"/>
            <p:cNvSpPr>
              <a:spLocks noChangeArrowheads="1"/>
            </p:cNvSpPr>
            <p:nvPr/>
          </p:nvSpPr>
          <p:spPr bwMode="auto">
            <a:xfrm rot="-5400000">
              <a:off x="4171955" y="3346629"/>
              <a:ext cx="898538" cy="823670"/>
            </a:xfrm>
            <a:custGeom>
              <a:avLst/>
              <a:gdLst>
                <a:gd name="T0" fmla="*/ 455476 w 898538"/>
                <a:gd name="T1" fmla="*/ 39 h 823670"/>
                <a:gd name="T2" fmla="*/ 898538 w 898538"/>
                <a:gd name="T3" fmla="*/ 411835 h 823670"/>
                <a:gd name="T4" fmla="*/ 449269 w 898538"/>
                <a:gd name="T5" fmla="*/ 411835 h 823670"/>
                <a:gd name="T6" fmla="*/ 455476 w 898538"/>
                <a:gd name="T7" fmla="*/ 39 h 823670"/>
                <a:gd name="T8" fmla="*/ 455476 w 898538"/>
                <a:gd name="T9" fmla="*/ 39 h 823670"/>
                <a:gd name="T10" fmla="*/ 898538 w 898538"/>
                <a:gd name="T11" fmla="*/ 411835 h 823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8538" h="823670" stroke="0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  <a:lnTo>
                    <a:pt x="449269" y="411835"/>
                  </a:lnTo>
                  <a:lnTo>
                    <a:pt x="455476" y="39"/>
                  </a:lnTo>
                  <a:close/>
                </a:path>
                <a:path w="898538" h="823670" fill="none">
                  <a:moveTo>
                    <a:pt x="455476" y="39"/>
                  </a:moveTo>
                  <a:cubicBezTo>
                    <a:pt x="701156" y="3151"/>
                    <a:pt x="898538" y="186603"/>
                    <a:pt x="898538" y="411835"/>
                  </a:cubicBezTo>
                </a:path>
              </a:pathLst>
            </a:custGeom>
            <a:noFill/>
            <a:ln w="57150">
              <a:solidFill>
                <a:srgbClr val="D5F4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173" name="组合 3"/>
            <p:cNvGrpSpPr/>
            <p:nvPr/>
          </p:nvGrpSpPr>
          <p:grpSpPr bwMode="auto">
            <a:xfrm>
              <a:off x="1809684" y="1771915"/>
              <a:ext cx="5633372" cy="3890359"/>
              <a:chOff x="1809685" y="1771917"/>
              <a:chExt cx="5633374" cy="3890364"/>
            </a:xfrm>
          </p:grpSpPr>
          <p:graphicFrame>
            <p:nvGraphicFramePr>
              <p:cNvPr id="7174" name="图表 2"/>
              <p:cNvGraphicFramePr/>
              <p:nvPr/>
            </p:nvGraphicFramePr>
            <p:xfrm>
              <a:off x="1809685" y="1771917"/>
              <a:ext cx="5633374" cy="38903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977" name="" r:id="rId1" imgW="5394960" imgH="3721735" progId="Excel.Sheet.8">
                      <p:embed/>
                    </p:oleObj>
                  </mc:Choice>
                  <mc:Fallback>
                    <p:oleObj name="" r:id="rId1" imgW="5394960" imgH="3721735" progId="Excel.Sheet.8">
                      <p:embed/>
                      <p:pic>
                        <p:nvPicPr>
                          <p:cNvPr id="0" name="图表 2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09685" y="1771917"/>
                            <a:ext cx="5633374" cy="38903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0" name="TextBox 88"/>
              <p:cNvSpPr txBox="1"/>
              <p:nvPr/>
            </p:nvSpPr>
            <p:spPr>
              <a:xfrm rot="18892830">
                <a:off x="3398053" y="2555554"/>
                <a:ext cx="1040850" cy="41547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zh-CN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熟悉</a:t>
                </a:r>
                <a:endParaRPr lang="zh-CN" altLang="zh-CN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1" name="TextBox 43"/>
              <p:cNvSpPr txBox="1"/>
              <p:nvPr/>
            </p:nvSpPr>
            <p:spPr>
              <a:xfrm rot="3026289">
                <a:off x="3312874" y="4518938"/>
                <a:ext cx="1042505" cy="41547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 eaLnBrk="0" fontAlgn="auto" hangingPunct="0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r>
                  <a:rPr lang="zh-CN" altLang="en-US" sz="2000" b="1" spc="3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了解</a:t>
                </a:r>
                <a:endPara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" name="TextBox 84"/>
            <p:cNvSpPr txBox="1"/>
            <p:nvPr/>
          </p:nvSpPr>
          <p:spPr>
            <a:xfrm rot="3181581" flipH="1">
              <a:off x="5144630" y="2810380"/>
              <a:ext cx="1040849" cy="4002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TextBox 86"/>
            <p:cNvSpPr txBox="1"/>
            <p:nvPr/>
          </p:nvSpPr>
          <p:spPr>
            <a:xfrm rot="8102442" flipH="1" flipV="1">
              <a:off x="5094439" y="4217631"/>
              <a:ext cx="1040337" cy="41706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eaLnBrk="0" fontAlgn="auto" hangingPunct="0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r>
                <a:rPr lang="zh-CN" altLang="en-US" sz="2000" b="1" spc="3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</a:t>
              </a:r>
              <a:endParaRPr lang="zh-CN" altLang="en-US" sz="2000" b="1" spc="3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标题 1"/>
          <p:cNvSpPr>
            <a:spLocks noChangeArrowheads="1"/>
          </p:cNvSpPr>
          <p:nvPr/>
        </p:nvSpPr>
        <p:spPr bwMode="auto">
          <a:xfrm>
            <a:off x="2330725" y="265724"/>
            <a:ext cx="5148262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charset="0"/>
              </a:rPr>
              <a:t>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宋体" pitchFamily="2" charset="-122"/>
              </a:rPr>
              <a:t> 学习目标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宋体" pitchFamily="2" charset="-122"/>
            </a:endParaRPr>
          </a:p>
        </p:txBody>
      </p:sp>
      <p:grpSp>
        <p:nvGrpSpPr>
          <p:cNvPr id="13" name="组合 9"/>
          <p:cNvGrpSpPr/>
          <p:nvPr/>
        </p:nvGrpSpPr>
        <p:grpSpPr bwMode="auto">
          <a:xfrm>
            <a:off x="1882775" y="1451414"/>
            <a:ext cx="3119438" cy="1152086"/>
            <a:chOff x="153988" y="1603889"/>
            <a:chExt cx="3118034" cy="1151881"/>
          </a:xfrm>
        </p:grpSpPr>
        <p:sp>
          <p:nvSpPr>
            <p:cNvPr id="7181" name="矩形 5"/>
            <p:cNvSpPr>
              <a:spLocks noChangeArrowheads="1"/>
            </p:cNvSpPr>
            <p:nvPr/>
          </p:nvSpPr>
          <p:spPr bwMode="auto">
            <a:xfrm>
              <a:off x="751249" y="1603889"/>
              <a:ext cx="2520773" cy="552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indent="-457200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熟悉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贝叶斯定理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82" name="组合 16"/>
            <p:cNvGrpSpPr/>
            <p:nvPr/>
          </p:nvGrpSpPr>
          <p:grpSpPr bwMode="auto">
            <a:xfrm>
              <a:off x="466536" y="2103548"/>
              <a:ext cx="2179369" cy="652222"/>
              <a:chOff x="860198" y="2352244"/>
              <a:chExt cx="2178276" cy="652213"/>
            </a:xfrm>
          </p:grpSpPr>
          <p:cxnSp>
            <p:nvCxnSpPr>
              <p:cNvPr id="7183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311" y="2351794"/>
                <a:ext cx="372783" cy="652663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84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3576" y="3004457"/>
                <a:ext cx="181474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85" name="组合 15"/>
            <p:cNvGrpSpPr/>
            <p:nvPr/>
          </p:nvGrpSpPr>
          <p:grpSpPr bwMode="auto">
            <a:xfrm>
              <a:off x="153988" y="1614313"/>
              <a:ext cx="474819" cy="522307"/>
              <a:chOff x="1232465" y="3529898"/>
              <a:chExt cx="474581" cy="522300"/>
            </a:xfrm>
          </p:grpSpPr>
          <p:sp>
            <p:nvSpPr>
              <p:cNvPr id="7186" name="椭圆 16"/>
              <p:cNvSpPr>
                <a:spLocks noChangeArrowheads="1"/>
              </p:cNvSpPr>
              <p:nvPr/>
            </p:nvSpPr>
            <p:spPr bwMode="auto">
              <a:xfrm>
                <a:off x="1232465" y="3558160"/>
                <a:ext cx="474308" cy="474808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187" name="TextBox 52"/>
              <p:cNvSpPr txBox="1">
                <a:spLocks noChangeArrowheads="1"/>
              </p:cNvSpPr>
              <p:nvPr/>
            </p:nvSpPr>
            <p:spPr bwMode="auto">
              <a:xfrm>
                <a:off x="1287986" y="3529576"/>
                <a:ext cx="334712" cy="52244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1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21" name="组合 63"/>
          <p:cNvGrpSpPr/>
          <p:nvPr/>
        </p:nvGrpSpPr>
        <p:grpSpPr bwMode="auto">
          <a:xfrm>
            <a:off x="6711950" y="1268577"/>
            <a:ext cx="3281363" cy="1342860"/>
            <a:chOff x="5414469" y="1870645"/>
            <a:chExt cx="3281856" cy="1339280"/>
          </a:xfrm>
        </p:grpSpPr>
        <p:grpSp>
          <p:nvGrpSpPr>
            <p:cNvPr id="7189" name="组合 32"/>
            <p:cNvGrpSpPr/>
            <p:nvPr/>
          </p:nvGrpSpPr>
          <p:grpSpPr bwMode="auto">
            <a:xfrm flipH="1">
              <a:off x="6253163" y="2557463"/>
              <a:ext cx="2178050" cy="652462"/>
              <a:chOff x="860198" y="2352244"/>
              <a:chExt cx="2178276" cy="652213"/>
            </a:xfrm>
          </p:grpSpPr>
          <p:cxnSp>
            <p:nvCxnSpPr>
              <p:cNvPr id="7190" name="直接连接符 33"/>
              <p:cNvCxnSpPr>
                <a:cxnSpLocks noChangeShapeType="1"/>
              </p:cNvCxnSpPr>
              <p:nvPr/>
            </p:nvCxnSpPr>
            <p:spPr bwMode="auto">
              <a:xfrm>
                <a:off x="860264" y="2352817"/>
                <a:ext cx="371605" cy="65164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191" name="直接连接符 34"/>
              <p:cNvCxnSpPr>
                <a:cxnSpLocks noChangeShapeType="1"/>
              </p:cNvCxnSpPr>
              <p:nvPr/>
            </p:nvCxnSpPr>
            <p:spPr bwMode="auto">
              <a:xfrm>
                <a:off x="1222341" y="3004457"/>
                <a:ext cx="1816736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192" name="组合 35"/>
            <p:cNvGrpSpPr/>
            <p:nvPr/>
          </p:nvGrpSpPr>
          <p:grpSpPr bwMode="auto">
            <a:xfrm>
              <a:off x="8223250" y="2109791"/>
              <a:ext cx="473075" cy="522287"/>
              <a:chOff x="1232465" y="3530023"/>
              <a:chExt cx="474415" cy="522742"/>
            </a:xfrm>
          </p:grpSpPr>
          <p:sp>
            <p:nvSpPr>
              <p:cNvPr id="7193" name="椭圆 24"/>
              <p:cNvSpPr>
                <a:spLocks noChangeArrowheads="1"/>
              </p:cNvSpPr>
              <p:nvPr/>
            </p:nvSpPr>
            <p:spPr bwMode="auto">
              <a:xfrm>
                <a:off x="1232348" y="3558995"/>
                <a:ext cx="474532" cy="475089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194" name="TextBox 68"/>
              <p:cNvSpPr txBox="1">
                <a:spLocks noChangeArrowheads="1"/>
              </p:cNvSpPr>
              <p:nvPr/>
            </p:nvSpPr>
            <p:spPr bwMode="auto">
              <a:xfrm>
                <a:off x="1300820" y="3530490"/>
                <a:ext cx="335995" cy="522598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2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195" name="矩形 46"/>
            <p:cNvSpPr>
              <a:spLocks noChangeArrowheads="1"/>
            </p:cNvSpPr>
            <p:nvPr/>
          </p:nvSpPr>
          <p:spPr bwMode="auto">
            <a:xfrm>
              <a:off x="5414469" y="1870645"/>
              <a:ext cx="2774364" cy="101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朴素贝叶斯分类器原理</a:t>
              </a:r>
              <a:endParaRPr lang="zh-CN" altLang="en-US" sz="20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71"/>
          <p:cNvGrpSpPr/>
          <p:nvPr/>
        </p:nvGrpSpPr>
        <p:grpSpPr bwMode="auto">
          <a:xfrm>
            <a:off x="6711950" y="4905378"/>
            <a:ext cx="3651250" cy="1348570"/>
            <a:chOff x="5045973" y="4225925"/>
            <a:chExt cx="3650352" cy="1350984"/>
          </a:xfrm>
        </p:grpSpPr>
        <p:sp>
          <p:nvSpPr>
            <p:cNvPr id="7197" name="矩形 51"/>
            <p:cNvSpPr>
              <a:spLocks noChangeArrowheads="1"/>
            </p:cNvSpPr>
            <p:nvPr/>
          </p:nvSpPr>
          <p:spPr bwMode="auto">
            <a:xfrm>
              <a:off x="5045973" y="4560363"/>
              <a:ext cx="3052699" cy="10165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pPr marL="457200" indent="-457200" algn="r"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掌握 </a:t>
              </a:r>
              <a:r>
                <a:rPr lang="zh-CN" altLang="en-US" sz="2000" b="1" dirty="0" smtClean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朴素贝叶斯分类器的应用</a:t>
              </a:r>
              <a:endParaRPr lang="zh-CN" altLang="en-US" sz="2000" b="1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7198" name="组合 38"/>
            <p:cNvGrpSpPr/>
            <p:nvPr/>
          </p:nvGrpSpPr>
          <p:grpSpPr bwMode="auto">
            <a:xfrm rot="10800000">
              <a:off x="5685823" y="4225925"/>
              <a:ext cx="2745390" cy="652463"/>
              <a:chOff x="860198" y="2352244"/>
              <a:chExt cx="2745675" cy="652213"/>
            </a:xfrm>
          </p:grpSpPr>
          <p:cxnSp>
            <p:nvCxnSpPr>
              <p:cNvPr id="7199" name="直接连接符 39"/>
              <p:cNvCxnSpPr>
                <a:cxnSpLocks noChangeShapeType="1"/>
              </p:cNvCxnSpPr>
              <p:nvPr/>
            </p:nvCxnSpPr>
            <p:spPr bwMode="auto">
              <a:xfrm>
                <a:off x="882356" y="2364019"/>
                <a:ext cx="373012" cy="65156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0" name="直接连接符 40"/>
              <p:cNvCxnSpPr>
                <a:cxnSpLocks noChangeShapeType="1"/>
              </p:cNvCxnSpPr>
              <p:nvPr/>
            </p:nvCxnSpPr>
            <p:spPr bwMode="auto">
              <a:xfrm rot="10800000" flipH="1">
                <a:off x="1245844" y="3015581"/>
                <a:ext cx="2382512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1" name="组合 41"/>
            <p:cNvGrpSpPr/>
            <p:nvPr/>
          </p:nvGrpSpPr>
          <p:grpSpPr bwMode="auto">
            <a:xfrm flipH="1">
              <a:off x="8223250" y="4806950"/>
              <a:ext cx="473075" cy="523875"/>
              <a:chOff x="1232465" y="3533629"/>
              <a:chExt cx="474415" cy="523220"/>
            </a:xfrm>
          </p:grpSpPr>
          <p:sp>
            <p:nvSpPr>
              <p:cNvPr id="7202" name="椭圆 32"/>
              <p:cNvSpPr>
                <a:spLocks noChangeArrowheads="1"/>
              </p:cNvSpPr>
              <p:nvPr/>
            </p:nvSpPr>
            <p:spPr bwMode="auto">
              <a:xfrm>
                <a:off x="1232465" y="3558282"/>
                <a:ext cx="474301" cy="474750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203" name="TextBox 76"/>
              <p:cNvSpPr txBox="1">
                <a:spLocks noChangeArrowheads="1"/>
              </p:cNvSpPr>
              <p:nvPr/>
            </p:nvSpPr>
            <p:spPr bwMode="auto">
              <a:xfrm>
                <a:off x="1305679" y="3532877"/>
                <a:ext cx="335830" cy="523972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3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37" name="组合 10"/>
          <p:cNvGrpSpPr/>
          <p:nvPr/>
        </p:nvGrpSpPr>
        <p:grpSpPr bwMode="auto">
          <a:xfrm>
            <a:off x="1630363" y="4857750"/>
            <a:ext cx="3371850" cy="1750542"/>
            <a:chOff x="218911" y="4857376"/>
            <a:chExt cx="3372941" cy="1749131"/>
          </a:xfrm>
        </p:grpSpPr>
        <p:grpSp>
          <p:nvGrpSpPr>
            <p:cNvPr id="7205" name="组合 16"/>
            <p:cNvGrpSpPr/>
            <p:nvPr/>
          </p:nvGrpSpPr>
          <p:grpSpPr bwMode="auto">
            <a:xfrm flipV="1">
              <a:off x="445925" y="4857376"/>
              <a:ext cx="2538576" cy="868892"/>
              <a:chOff x="860198" y="2352244"/>
              <a:chExt cx="2178276" cy="652213"/>
            </a:xfrm>
          </p:grpSpPr>
          <p:cxnSp>
            <p:nvCxnSpPr>
              <p:cNvPr id="7206" name="直接连接符 7"/>
              <p:cNvCxnSpPr>
                <a:cxnSpLocks noChangeShapeType="1"/>
              </p:cNvCxnSpPr>
              <p:nvPr/>
            </p:nvCxnSpPr>
            <p:spPr bwMode="auto">
              <a:xfrm>
                <a:off x="860243" y="2351976"/>
                <a:ext cx="371966" cy="652481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207" name="直接连接符 10"/>
              <p:cNvCxnSpPr>
                <a:cxnSpLocks noChangeShapeType="1"/>
              </p:cNvCxnSpPr>
              <p:nvPr/>
            </p:nvCxnSpPr>
            <p:spPr bwMode="auto">
              <a:xfrm>
                <a:off x="1222671" y="3004457"/>
                <a:ext cx="1816230" cy="0"/>
              </a:xfrm>
              <a:prstGeom prst="line">
                <a:avLst/>
              </a:prstGeom>
              <a:noFill/>
              <a:ln w="28575">
                <a:solidFill>
                  <a:srgbClr val="1369B2"/>
                </a:solidFill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208" name="组合 41"/>
            <p:cNvGrpSpPr/>
            <p:nvPr/>
          </p:nvGrpSpPr>
          <p:grpSpPr bwMode="auto">
            <a:xfrm flipH="1">
              <a:off x="218911" y="5645306"/>
              <a:ext cx="473075" cy="523875"/>
              <a:chOff x="4095245" y="3533376"/>
              <a:chExt cx="474273" cy="523117"/>
            </a:xfrm>
          </p:grpSpPr>
          <p:sp>
            <p:nvSpPr>
              <p:cNvPr id="7209" name="椭圆 40"/>
              <p:cNvSpPr>
                <a:spLocks noChangeArrowheads="1"/>
              </p:cNvSpPr>
              <p:nvPr/>
            </p:nvSpPr>
            <p:spPr bwMode="auto">
              <a:xfrm>
                <a:off x="4095132" y="3559141"/>
                <a:ext cx="474386" cy="473593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>
                  <a:latin typeface="Arial" panose="020B0704020202020204" pitchFamily="34" charset="0"/>
                </a:endParaRPr>
              </a:p>
            </p:txBody>
          </p:sp>
          <p:sp>
            <p:nvSpPr>
              <p:cNvPr id="7210" name="TextBox 50"/>
              <p:cNvSpPr txBox="1">
                <a:spLocks noChangeArrowheads="1"/>
              </p:cNvSpPr>
              <p:nvPr/>
            </p:nvSpPr>
            <p:spPr bwMode="auto">
              <a:xfrm>
                <a:off x="4184278" y="3533798"/>
                <a:ext cx="335891" cy="522695"/>
              </a:xfrm>
              <a:prstGeom prst="rect">
                <a:avLst/>
              </a:prstGeom>
              <a:noFill/>
              <a:ln>
                <a:noFill/>
              </a:ln>
              <a:effectLst>
                <a:outerShdw dist="12700" dir="2700000" algn="tl" rotWithShape="0">
                  <a:srgbClr val="808080">
                    <a:alpha val="39998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704020202020204" pitchFamily="34" charset="0"/>
                  <a:defRPr sz="2400">
                    <a:solidFill>
                      <a:schemeClr val="tx1"/>
                    </a:solidFill>
                    <a:latin typeface="等线" panose="02010600030101010101" charset="-122"/>
                    <a:ea typeface="宋体" pitchFamily="2" charset="-122"/>
                  </a:defRPr>
                </a:lvl9pPr>
              </a:lstStyle>
              <a:p>
                <a:pPr eaLnBrk="0" hangingPunct="0"/>
                <a:r>
                  <a:rPr lang="en-US" altLang="zh-CN" sz="2800" b="1">
                    <a:solidFill>
                      <a:schemeClr val="bg1"/>
                    </a:solidFill>
                    <a:latin typeface="Times New Roman" panose="02020603050405020304" pitchFamily="18" charset="0"/>
                  </a:rPr>
                  <a:t>4</a:t>
                </a:r>
                <a:endParaRPr lang="zh-CN" alt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211" name="矩形 7"/>
            <p:cNvSpPr>
              <a:spLocks noChangeArrowheads="1"/>
            </p:cNvSpPr>
            <p:nvPr/>
          </p:nvSpPr>
          <p:spPr bwMode="auto">
            <a:xfrm>
              <a:off x="958487" y="5592595"/>
              <a:ext cx="2633365" cy="1013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zh-CN" altLang="en-US" sz="20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宋体" pitchFamily="2" charset="-122"/>
                </a:rPr>
                <a:t>了解 </a:t>
              </a:r>
              <a:r>
                <a:rPr lang="zh-CN" altLang="en-US" sz="2000" b="1" dirty="0">
                  <a:solidFill>
                    <a:srgbClr val="1369B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朴素贝叶斯分类器优缺点</a:t>
              </a:r>
              <a:endParaRPr lang="zh-CN" altLang="en-US" sz="20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9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2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67473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先验概率、后验概率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669415"/>
            <a:ext cx="10814118" cy="672168"/>
          </a:xfrm>
        </p:spPr>
        <p:txBody>
          <a:bodyPr/>
          <a:p>
            <a:r>
              <a:rPr lang="zh-CN" altLang="en-US" sz="2400" dirty="0" smtClean="0"/>
              <a:t>贝叶斯公式：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731176" y="3449561"/>
            <a:ext cx="10814118" cy="2075030"/>
          </a:xfrm>
          <a:prstGeom prst="rect">
            <a:avLst/>
          </a:prstGeom>
        </p:spPr>
        <p:txBody>
          <a:bodyPr wrap="square">
            <a:sp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 smtClean="0">
                <a:solidFill>
                  <a:prstClr val="black"/>
                </a:solidFill>
                <a:latin typeface="+mn-lt"/>
                <a:ea typeface="+mn-ea"/>
              </a:rPr>
              <a:t>P(A)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  <a:latin typeface="+mn-lt"/>
                <a:ea typeface="+mn-ea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的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“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先验概率</a:t>
            </a:r>
            <a:r>
              <a:rPr lang="zh-CN" altLang="en-US" sz="2400" b="1" dirty="0">
                <a:solidFill>
                  <a:prstClr val="black"/>
                </a:solidFill>
                <a:latin typeface="+mn-lt"/>
                <a:ea typeface="+mn-ea"/>
              </a:rPr>
              <a:t>”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，</a:t>
            </a:r>
            <a:r>
              <a:rPr lang="zh-CN" altLang="en-US" sz="2400" b="1" dirty="0">
                <a:solidFill>
                  <a:prstClr val="black"/>
                </a:solidFill>
                <a:latin typeface="+mn-lt"/>
                <a:ea typeface="+mn-ea"/>
              </a:rPr>
              <a:t>即在</a:t>
            </a:r>
            <a:r>
              <a:rPr lang="en-US" altLang="zh-CN" sz="2400" b="1" dirty="0">
                <a:solidFill>
                  <a:prstClr val="black"/>
                </a:solidFill>
                <a:latin typeface="+mn-lt"/>
                <a:ea typeface="+mn-ea"/>
              </a:rPr>
              <a:t>B</a:t>
            </a:r>
            <a:r>
              <a:rPr lang="zh-CN" altLang="en-US" sz="2400" b="1" dirty="0">
                <a:solidFill>
                  <a:prstClr val="black"/>
                </a:solidFill>
                <a:latin typeface="+mn-lt"/>
                <a:ea typeface="+mn-ea"/>
              </a:rPr>
              <a:t>事件发生之前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，对</a:t>
            </a:r>
            <a:r>
              <a:rPr lang="en-US" altLang="zh-CN" sz="2400" b="1" dirty="0">
                <a:solidFill>
                  <a:prstClr val="black"/>
                </a:solidFill>
                <a:latin typeface="+mn-lt"/>
                <a:ea typeface="+mn-ea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+mn-lt"/>
                <a:ea typeface="+mn-ea"/>
              </a:rPr>
              <a:t>事件概率的一个判断。</a:t>
            </a:r>
            <a:endParaRPr lang="zh-CN" altLang="en-US" sz="2400" b="1" dirty="0">
              <a:solidFill>
                <a:prstClr val="black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+mn-lt"/>
                <a:ea typeface="+mn-ea"/>
              </a:rPr>
              <a:t>P(A|B</a:t>
            </a:r>
            <a:r>
              <a:rPr lang="en-US" altLang="zh-CN" sz="2400" b="1" dirty="0" smtClean="0">
                <a:solidFill>
                  <a:prstClr val="black"/>
                </a:solidFill>
                <a:latin typeface="+mn-lt"/>
                <a:ea typeface="+mn-ea"/>
              </a:rPr>
              <a:t>)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：在条件</a:t>
            </a:r>
            <a:r>
              <a:rPr lang="en-US" altLang="zh-CN" sz="2400" b="1" dirty="0" smtClean="0">
                <a:solidFill>
                  <a:prstClr val="black"/>
                </a:solidFill>
                <a:latin typeface="+mn-lt"/>
                <a:ea typeface="+mn-ea"/>
              </a:rPr>
              <a:t>B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下，</a:t>
            </a:r>
            <a:r>
              <a:rPr lang="en-US" altLang="zh-CN" sz="2400" b="1" dirty="0" smtClean="0">
                <a:solidFill>
                  <a:prstClr val="black"/>
                </a:solidFill>
                <a:latin typeface="+mn-lt"/>
                <a:ea typeface="+mn-ea"/>
              </a:rPr>
              <a:t>A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的“后验概率”，</a:t>
            </a:r>
            <a:r>
              <a:rPr lang="zh-CN" altLang="en-US" sz="2400" b="1" dirty="0">
                <a:solidFill>
                  <a:prstClr val="black"/>
                </a:solidFill>
                <a:latin typeface="+mn-lt"/>
                <a:ea typeface="+mn-ea"/>
              </a:rPr>
              <a:t>即在</a:t>
            </a:r>
            <a:r>
              <a:rPr lang="en-US" altLang="zh-CN" sz="2400" b="1" dirty="0">
                <a:solidFill>
                  <a:prstClr val="black"/>
                </a:solidFill>
                <a:latin typeface="+mn-lt"/>
                <a:ea typeface="+mn-ea"/>
              </a:rPr>
              <a:t>B</a:t>
            </a:r>
            <a:r>
              <a:rPr lang="zh-CN" altLang="en-US" sz="2400" b="1" dirty="0">
                <a:solidFill>
                  <a:prstClr val="black"/>
                </a:solidFill>
                <a:latin typeface="+mn-lt"/>
                <a:ea typeface="+mn-ea"/>
              </a:rPr>
              <a:t>事件发生之后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，对</a:t>
            </a:r>
            <a:r>
              <a:rPr lang="en-US" altLang="zh-CN" sz="2400" b="1" dirty="0">
                <a:solidFill>
                  <a:prstClr val="black"/>
                </a:solidFill>
                <a:latin typeface="+mn-lt"/>
                <a:ea typeface="+mn-ea"/>
              </a:rPr>
              <a:t>A</a:t>
            </a:r>
            <a:r>
              <a:rPr lang="zh-CN" altLang="en-US" sz="2400" b="1" dirty="0">
                <a:solidFill>
                  <a:prstClr val="black"/>
                </a:solidFill>
                <a:latin typeface="+mn-lt"/>
                <a:ea typeface="+mn-ea"/>
              </a:rPr>
              <a:t>事件概率的重新评估。</a:t>
            </a:r>
            <a:endParaRPr lang="zh-CN" altLang="en-US" sz="2400" b="1" dirty="0">
              <a:solidFill>
                <a:prstClr val="black"/>
              </a:solidFill>
              <a:latin typeface="+mn-lt"/>
              <a:ea typeface="+mn-ea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b="1" dirty="0">
                <a:solidFill>
                  <a:prstClr val="black"/>
                </a:solidFill>
                <a:latin typeface="+mn-lt"/>
                <a:ea typeface="+mn-ea"/>
              </a:rPr>
              <a:t>P(B|A)/P(B)</a:t>
            </a:r>
            <a:r>
              <a:rPr lang="zh-CN" altLang="en-US" sz="2400" b="1" dirty="0" smtClean="0">
                <a:solidFill>
                  <a:prstClr val="black"/>
                </a:solidFill>
                <a:latin typeface="+mn-lt"/>
                <a:ea typeface="+mn-ea"/>
              </a:rPr>
              <a:t>称为“可能性函数”，</a:t>
            </a:r>
            <a:r>
              <a:rPr lang="zh-CN" altLang="en-US" sz="2400" b="1" dirty="0">
                <a:solidFill>
                  <a:prstClr val="black"/>
                </a:solidFill>
                <a:latin typeface="+mn-lt"/>
                <a:ea typeface="+mn-ea"/>
              </a:rPr>
              <a:t>这是一个调整因子，使得预估概率更接近真实概率。</a:t>
            </a:r>
            <a:endParaRPr lang="zh-CN" altLang="en-US" sz="240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355" y="1360170"/>
            <a:ext cx="5935345" cy="187134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3681461" y="5742385"/>
            <a:ext cx="4493538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后验概率＝先验概率ｘ调整因子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49312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先验概率、后验概率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58148" y="4524126"/>
            <a:ext cx="10814118" cy="1787463"/>
          </a:xfrm>
        </p:spPr>
        <p:txBody>
          <a:bodyPr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如果</a:t>
            </a:r>
            <a:r>
              <a:rPr lang="en-US" altLang="zh-CN" sz="2400" dirty="0"/>
              <a:t>"</a:t>
            </a:r>
            <a:r>
              <a:rPr lang="zh-CN" altLang="en-US" sz="2400" dirty="0"/>
              <a:t>可能性函数</a:t>
            </a:r>
            <a:r>
              <a:rPr lang="en-US" altLang="zh-CN" sz="2400" dirty="0"/>
              <a:t>"P(B|A)/P(B)&gt;1</a:t>
            </a:r>
            <a:r>
              <a:rPr lang="zh-CN" altLang="en-US" sz="2400" dirty="0"/>
              <a:t>，意味着</a:t>
            </a:r>
            <a:r>
              <a:rPr lang="en-US" altLang="zh-CN" sz="2400" dirty="0"/>
              <a:t>"</a:t>
            </a:r>
            <a:r>
              <a:rPr lang="zh-CN" altLang="en-US" sz="2400" dirty="0"/>
              <a:t>先验概率</a:t>
            </a:r>
            <a:r>
              <a:rPr lang="en-US" altLang="zh-CN" sz="2400" dirty="0"/>
              <a:t>"</a:t>
            </a:r>
            <a:r>
              <a:rPr lang="zh-CN" altLang="en-US" sz="2400" dirty="0"/>
              <a:t>被增强，事件</a:t>
            </a:r>
            <a:r>
              <a:rPr lang="en-US" altLang="zh-CN" sz="2400" dirty="0"/>
              <a:t>A</a:t>
            </a:r>
            <a:r>
              <a:rPr lang="zh-CN" altLang="en-US" sz="2400" dirty="0"/>
              <a:t>的发生的可能性变大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如果</a:t>
            </a:r>
            <a:r>
              <a:rPr lang="en-US" altLang="zh-CN" sz="2400" dirty="0"/>
              <a:t>"</a:t>
            </a:r>
            <a:r>
              <a:rPr lang="zh-CN" altLang="en-US" sz="2400" dirty="0"/>
              <a:t>可能性函数</a:t>
            </a:r>
            <a:r>
              <a:rPr lang="en-US" altLang="zh-CN" sz="2400" dirty="0"/>
              <a:t>"=1</a:t>
            </a:r>
            <a:r>
              <a:rPr lang="zh-CN" altLang="en-US" sz="2400" dirty="0"/>
              <a:t>，意味着</a:t>
            </a:r>
            <a:r>
              <a:rPr lang="en-US" altLang="zh-CN" sz="2400" dirty="0"/>
              <a:t>B</a:t>
            </a:r>
            <a:r>
              <a:rPr lang="zh-CN" altLang="en-US" sz="2400" dirty="0"/>
              <a:t>事件无助于判断事件</a:t>
            </a:r>
            <a:r>
              <a:rPr lang="en-US" altLang="zh-CN" sz="2400" dirty="0"/>
              <a:t>A</a:t>
            </a:r>
            <a:r>
              <a:rPr lang="zh-CN" altLang="en-US" sz="2400" dirty="0"/>
              <a:t>的可能性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如果</a:t>
            </a:r>
            <a:r>
              <a:rPr lang="en-US" altLang="zh-CN" sz="2400" dirty="0"/>
              <a:t>"</a:t>
            </a:r>
            <a:r>
              <a:rPr lang="zh-CN" altLang="en-US" sz="2400" dirty="0"/>
              <a:t>可能性函数</a:t>
            </a:r>
            <a:r>
              <a:rPr lang="en-US" altLang="zh-CN" sz="2400" dirty="0"/>
              <a:t>"&lt;1</a:t>
            </a:r>
            <a:r>
              <a:rPr lang="zh-CN" altLang="en-US" sz="2400" dirty="0"/>
              <a:t>，意味着</a:t>
            </a:r>
            <a:r>
              <a:rPr lang="en-US" altLang="zh-CN" sz="2400" dirty="0"/>
              <a:t>"</a:t>
            </a:r>
            <a:r>
              <a:rPr lang="zh-CN" altLang="en-US" sz="2400" dirty="0"/>
              <a:t>先验概率</a:t>
            </a:r>
            <a:r>
              <a:rPr lang="en-US" altLang="zh-CN" sz="2400" dirty="0"/>
              <a:t>"</a:t>
            </a:r>
            <a:r>
              <a:rPr lang="zh-CN" altLang="en-US" sz="2400" dirty="0"/>
              <a:t>被削弱，事件</a:t>
            </a:r>
            <a:r>
              <a:rPr lang="en-US" altLang="zh-CN" sz="2400" dirty="0"/>
              <a:t>A</a:t>
            </a:r>
            <a:r>
              <a:rPr lang="zh-CN" altLang="en-US" sz="2400" dirty="0"/>
              <a:t>的可能性变小。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735" y="1233170"/>
            <a:ext cx="6271895" cy="197739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438882" y="3585709"/>
            <a:ext cx="4493538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prstClr val="black"/>
                </a:solidFill>
                <a:latin typeface="+mn-lt"/>
                <a:ea typeface="+mn-ea"/>
              </a:rPr>
              <a:t>后验概率＝先验概率ｘ调整因子</a:t>
            </a:r>
            <a:endParaRPr lang="zh-CN" altLang="en-US" sz="2400" b="1" dirty="0">
              <a:solidFill>
                <a:prstClr val="black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438882" y="3474197"/>
            <a:ext cx="4493538" cy="647756"/>
          </a:xfrm>
          <a:prstGeom prst="rect">
            <a:avLst/>
          </a:prstGeom>
          <a:noFill/>
          <a:ln w="38100">
            <a:solidFill>
              <a:srgbClr val="B826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29627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先验概率、后验概率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58148" y="3553079"/>
            <a:ext cx="10814118" cy="2372233"/>
          </a:xfrm>
        </p:spPr>
        <p:txBody>
          <a:bodyPr/>
          <a:p>
            <a:pPr indent="457200">
              <a:lnSpc>
                <a:spcPct val="100000"/>
              </a:lnSpc>
            </a:pPr>
            <a:r>
              <a:rPr lang="zh-CN" altLang="en-US" sz="2400" dirty="0"/>
              <a:t>贝叶斯公式给出</a:t>
            </a:r>
            <a:r>
              <a:rPr lang="zh-CN" altLang="en-US" sz="2400" dirty="0" smtClean="0"/>
              <a:t>了</a:t>
            </a:r>
            <a:r>
              <a:rPr lang="zh-CN" altLang="en-US" sz="2400" b="1" dirty="0" smtClean="0"/>
              <a:t>“结果”事件</a:t>
            </a:r>
            <a:r>
              <a:rPr lang="en-US" altLang="zh-CN" sz="2400" b="1" dirty="0"/>
              <a:t>B</a:t>
            </a:r>
            <a:r>
              <a:rPr lang="zh-CN" altLang="en-US" sz="2400" dirty="0"/>
              <a:t>已发生的条件下</a:t>
            </a:r>
            <a:r>
              <a:rPr lang="zh-CN" altLang="en-US" sz="2400" dirty="0" smtClean="0"/>
              <a:t>，“原因”</a:t>
            </a:r>
            <a:r>
              <a:rPr lang="zh-CN" altLang="en-US" sz="2400" dirty="0"/>
              <a:t>事件</a:t>
            </a:r>
            <a:r>
              <a:rPr lang="en-US" altLang="zh-CN" sz="2400" dirty="0"/>
              <a:t>A</a:t>
            </a:r>
            <a:r>
              <a:rPr lang="en-US" altLang="zh-CN" sz="2000" dirty="0"/>
              <a:t>i</a:t>
            </a:r>
            <a:r>
              <a:rPr lang="zh-CN" altLang="en-US" sz="2400" dirty="0"/>
              <a:t>的条件概率</a:t>
            </a:r>
            <a:r>
              <a:rPr lang="en-US" altLang="zh-CN" sz="2400" dirty="0"/>
              <a:t>. </a:t>
            </a:r>
            <a:endParaRPr lang="en-US" altLang="zh-CN" sz="2400" dirty="0" smtClean="0"/>
          </a:p>
          <a:p>
            <a:pPr indent="457200">
              <a:lnSpc>
                <a:spcPct val="100000"/>
              </a:lnSpc>
            </a:pPr>
            <a:r>
              <a:rPr lang="zh-CN" altLang="en-US" sz="2400" dirty="0"/>
              <a:t>在已有附加信息（即事件</a:t>
            </a:r>
            <a:r>
              <a:rPr lang="en-US" altLang="zh-CN" sz="2400" dirty="0"/>
              <a:t>B</a:t>
            </a:r>
            <a:r>
              <a:rPr lang="zh-CN" altLang="en-US" sz="2400" dirty="0"/>
              <a:t>已发生）之后对事件</a:t>
            </a:r>
            <a:r>
              <a:rPr lang="en-US" altLang="zh-CN" sz="2400" dirty="0"/>
              <a:t>A</a:t>
            </a:r>
            <a:r>
              <a:rPr lang="en-US" altLang="zh-CN" sz="2000" dirty="0"/>
              <a:t>i</a:t>
            </a:r>
            <a:r>
              <a:rPr lang="zh-CN" altLang="en-US" sz="2400" dirty="0"/>
              <a:t>发生的可能性做出的重新认识，体现了已有信息带来的知识更新。</a:t>
            </a:r>
            <a:endParaRPr lang="en-US" altLang="zh-CN" sz="2400" dirty="0"/>
          </a:p>
          <a:p>
            <a:pPr indent="457200">
              <a:lnSpc>
                <a:spcPct val="100000"/>
              </a:lnSpc>
            </a:pPr>
            <a:r>
              <a:rPr lang="zh-CN" altLang="en-US" sz="2400" dirty="0" smtClean="0"/>
              <a:t>它</a:t>
            </a:r>
            <a:r>
              <a:rPr lang="zh-CN" altLang="en-US" sz="2400" dirty="0"/>
              <a:t>是一个“</a:t>
            </a:r>
            <a:r>
              <a:rPr lang="zh-CN" altLang="en-US" sz="2400" dirty="0">
                <a:solidFill>
                  <a:srgbClr val="FF0000"/>
                </a:solidFill>
              </a:rPr>
              <a:t>执果索因</a:t>
            </a:r>
            <a:r>
              <a:rPr lang="zh-CN" altLang="en-US" sz="2400" dirty="0"/>
              <a:t>”的条件概率计算</a:t>
            </a:r>
            <a:r>
              <a:rPr lang="zh-CN" altLang="en-US" sz="2400" dirty="0" smtClean="0"/>
              <a:t>公式。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795" y="1303020"/>
            <a:ext cx="6400800" cy="201803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745490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838200" y="1876738"/>
            <a:ext cx="10422228" cy="15696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p>
            <a:pPr marL="228600" indent="457200">
              <a:spcBef>
                <a:spcPts val="1000"/>
              </a:spcBef>
            </a:pPr>
            <a:r>
              <a:rPr lang="zh-CN" altLang="en-US" sz="2400" dirty="0">
                <a:latin typeface="+mn-lt"/>
                <a:ea typeface="+mn-ea"/>
              </a:rPr>
              <a:t>例子：已知某种疾病的发病率为</a:t>
            </a:r>
            <a:r>
              <a:rPr lang="en-US" altLang="zh-CN" sz="2400" dirty="0">
                <a:latin typeface="+mn-lt"/>
                <a:ea typeface="+mn-ea"/>
              </a:rPr>
              <a:t>0.1</a:t>
            </a:r>
            <a:r>
              <a:rPr lang="en-US" altLang="zh-CN" sz="2400" dirty="0" smtClean="0">
                <a:latin typeface="+mn-lt"/>
                <a:ea typeface="+mn-ea"/>
              </a:rPr>
              <a:t>%</a:t>
            </a:r>
            <a:r>
              <a:rPr lang="zh-CN" altLang="en-US" sz="2400" dirty="0" smtClean="0">
                <a:latin typeface="+mn-lt"/>
                <a:ea typeface="+mn-ea"/>
              </a:rPr>
              <a:t>，该</a:t>
            </a:r>
            <a:r>
              <a:rPr lang="zh-CN" altLang="en-US" sz="2400" dirty="0">
                <a:latin typeface="+mn-lt"/>
                <a:ea typeface="+mn-ea"/>
              </a:rPr>
              <a:t>种疾病患者一个月以内的死亡率为</a:t>
            </a:r>
            <a:r>
              <a:rPr lang="en-US" altLang="zh-CN" sz="2400" dirty="0">
                <a:latin typeface="+mn-lt"/>
                <a:ea typeface="+mn-ea"/>
              </a:rPr>
              <a:t>90</a:t>
            </a:r>
            <a:r>
              <a:rPr lang="en-US" altLang="zh-CN" sz="2400" dirty="0" smtClean="0">
                <a:latin typeface="+mn-lt"/>
                <a:ea typeface="+mn-ea"/>
              </a:rPr>
              <a:t>%</a:t>
            </a:r>
            <a:r>
              <a:rPr lang="zh-CN" altLang="en-US" sz="2400" dirty="0" smtClean="0">
                <a:latin typeface="+mn-lt"/>
                <a:ea typeface="+mn-ea"/>
              </a:rPr>
              <a:t>；且</a:t>
            </a:r>
            <a:r>
              <a:rPr lang="zh-CN" altLang="en-US" sz="2400" dirty="0">
                <a:latin typeface="+mn-lt"/>
                <a:ea typeface="+mn-ea"/>
              </a:rPr>
              <a:t>知未患该种疾病的人一个月以内的死亡率为</a:t>
            </a:r>
            <a:r>
              <a:rPr lang="en-US" altLang="zh-CN" sz="2400" dirty="0">
                <a:latin typeface="+mn-lt"/>
                <a:ea typeface="+mn-ea"/>
              </a:rPr>
              <a:t>0.1</a:t>
            </a:r>
            <a:r>
              <a:rPr lang="en-US" altLang="zh-CN" sz="2400" dirty="0" smtClean="0">
                <a:latin typeface="+mn-lt"/>
                <a:ea typeface="+mn-ea"/>
              </a:rPr>
              <a:t>%</a:t>
            </a:r>
            <a:r>
              <a:rPr lang="zh-CN" altLang="en-US" sz="2400" dirty="0" smtClean="0">
                <a:latin typeface="+mn-lt"/>
                <a:ea typeface="+mn-ea"/>
              </a:rPr>
              <a:t>；现</a:t>
            </a:r>
            <a:r>
              <a:rPr lang="zh-CN" altLang="en-US" sz="2400" dirty="0">
                <a:latin typeface="+mn-lt"/>
                <a:ea typeface="+mn-ea"/>
              </a:rPr>
              <a:t>从人群中任意抽取一</a:t>
            </a:r>
            <a:r>
              <a:rPr lang="zh-CN" altLang="en-US" sz="2400" dirty="0" smtClean="0">
                <a:latin typeface="+mn-lt"/>
                <a:ea typeface="+mn-ea"/>
              </a:rPr>
              <a:t>人，问</a:t>
            </a:r>
            <a:r>
              <a:rPr lang="zh-CN" altLang="en-US" sz="2400" dirty="0">
                <a:latin typeface="+mn-lt"/>
                <a:ea typeface="+mn-ea"/>
              </a:rPr>
              <a:t>此人在一个月内死亡的概率是</a:t>
            </a:r>
            <a:r>
              <a:rPr lang="zh-CN" altLang="en-US" sz="2400" dirty="0" smtClean="0">
                <a:latin typeface="+mn-lt"/>
                <a:ea typeface="+mn-ea"/>
              </a:rPr>
              <a:t>多少？若</a:t>
            </a:r>
            <a:r>
              <a:rPr lang="zh-CN" altLang="en-US" sz="2400" dirty="0">
                <a:latin typeface="+mn-lt"/>
                <a:ea typeface="+mn-ea"/>
              </a:rPr>
              <a:t>已知此人在一个月内</a:t>
            </a:r>
            <a:r>
              <a:rPr lang="zh-CN" altLang="en-US" sz="2400" dirty="0" smtClean="0">
                <a:latin typeface="+mn-lt"/>
                <a:ea typeface="+mn-ea"/>
              </a:rPr>
              <a:t>死亡，则</a:t>
            </a:r>
            <a:r>
              <a:rPr lang="zh-CN" altLang="en-US" sz="2400" dirty="0">
                <a:latin typeface="+mn-lt"/>
                <a:ea typeface="+mn-ea"/>
              </a:rPr>
              <a:t>此人是因该种疾病致死的概率为</a:t>
            </a:r>
            <a:r>
              <a:rPr lang="zh-CN" altLang="en-US" sz="2400" dirty="0" smtClean="0">
                <a:latin typeface="+mn-lt"/>
                <a:ea typeface="+mn-ea"/>
              </a:rPr>
              <a:t>多少？</a:t>
            </a:r>
            <a:endParaRPr lang="zh-CN" altLang="en-US" sz="2400" dirty="0">
              <a:latin typeface="+mn-lt"/>
              <a:ea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8930" y="3923030"/>
            <a:ext cx="8993505" cy="4972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r="-288" b="66850"/>
          <a:stretch>
            <a:fillRect/>
          </a:stretch>
        </p:blipFill>
        <p:spPr>
          <a:xfrm>
            <a:off x="2663825" y="4544060"/>
            <a:ext cx="7421245" cy="5956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"/>
          <a:srcRect t="32176" b="12828"/>
          <a:stretch>
            <a:fillRect/>
          </a:stretch>
        </p:blipFill>
        <p:spPr>
          <a:xfrm>
            <a:off x="2961005" y="5449570"/>
            <a:ext cx="6543040" cy="873760"/>
          </a:xfrm>
          <a:prstGeom prst="rect">
            <a:avLst/>
          </a:prstGeom>
        </p:spPr>
      </p:pic>
      <p:pic>
        <p:nvPicPr>
          <p:cNvPr id="6" name="图片 5" descr="3dcc2cbfd32bf251856805b7e7d1eb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775" y="5449570"/>
            <a:ext cx="2197735" cy="873760"/>
          </a:xfrm>
          <a:prstGeom prst="rect">
            <a:avLst/>
          </a:prstGeom>
        </p:spPr>
      </p:pic>
      <p:pic>
        <p:nvPicPr>
          <p:cNvPr id="8" name="图片 7" descr="3dcc2cbfd32bf251856805b7e7d1eb38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93510" y="5449570"/>
            <a:ext cx="2825115" cy="87376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745490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669414"/>
            <a:ext cx="10814118" cy="1393823"/>
          </a:xfrm>
        </p:spPr>
        <p:txBody>
          <a:bodyPr/>
          <a:p>
            <a:r>
              <a:rPr lang="zh-CN" altLang="en-US" sz="2400" dirty="0"/>
              <a:t>两个一模一样的碗，一号碗有</a:t>
            </a:r>
            <a:r>
              <a:rPr lang="en-US" altLang="zh-CN" sz="2400" dirty="0"/>
              <a:t>30</a:t>
            </a:r>
            <a:r>
              <a:rPr lang="zh-CN" altLang="en-US" sz="2400" dirty="0"/>
              <a:t>颗水果糖和</a:t>
            </a:r>
            <a:r>
              <a:rPr lang="en-US" altLang="zh-CN" sz="2400" dirty="0"/>
              <a:t>10</a:t>
            </a:r>
            <a:r>
              <a:rPr lang="zh-CN" altLang="en-US" sz="2400" dirty="0"/>
              <a:t>颗巧克力糖，二号碗有水果糖和巧克力糖各</a:t>
            </a:r>
            <a:r>
              <a:rPr lang="en-US" altLang="zh-CN" sz="2400" dirty="0"/>
              <a:t>20</a:t>
            </a:r>
            <a:r>
              <a:rPr lang="zh-CN" altLang="en-US" sz="2400" dirty="0"/>
              <a:t>颗。现在随机选择一个碗，从中摸出一颗糖，发现是水果糖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r>
              <a:rPr lang="zh-CN" altLang="en-US" sz="2400" dirty="0" smtClean="0"/>
              <a:t>请问</a:t>
            </a:r>
            <a:r>
              <a:rPr lang="zh-CN" altLang="en-US" sz="2400" dirty="0"/>
              <a:t>这颗水果糖来自一号碗的概率有多大？</a:t>
            </a:r>
            <a:endParaRPr lang="zh-CN" altLang="en-US" sz="2400" dirty="0"/>
          </a:p>
          <a:p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060" y="3063237"/>
            <a:ext cx="5754241" cy="317021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745490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669415"/>
            <a:ext cx="4599107" cy="1564440"/>
          </a:xfrm>
        </p:spPr>
        <p:txBody>
          <a:bodyPr/>
          <a:p>
            <a:r>
              <a:rPr lang="zh-CN" altLang="en-US" sz="2400" dirty="0"/>
              <a:t>假定，</a:t>
            </a:r>
            <a:r>
              <a:rPr lang="en-US" altLang="zh-CN" sz="2400" dirty="0"/>
              <a:t>E</a:t>
            </a:r>
            <a:r>
              <a:rPr lang="zh-CN" altLang="en-US" sz="2400" dirty="0"/>
              <a:t>表示水果糖，所以问题就变成了在已知</a:t>
            </a:r>
            <a:r>
              <a:rPr lang="en-US" altLang="zh-CN" sz="2400" dirty="0"/>
              <a:t>E</a:t>
            </a:r>
            <a:r>
              <a:rPr lang="zh-CN" altLang="en-US" sz="2400" dirty="0"/>
              <a:t>的情况下，来自一号碗的概率有多大，即</a:t>
            </a:r>
            <a:r>
              <a:rPr lang="zh-CN" altLang="en-US" sz="2400" dirty="0" smtClean="0"/>
              <a:t>求</a:t>
            </a:r>
            <a:r>
              <a:rPr lang="zh-CN" altLang="en-US" sz="2400" dirty="0"/>
              <a:t>后验概率</a:t>
            </a:r>
            <a:r>
              <a:rPr lang="en-US" altLang="zh-CN" sz="2400" dirty="0" smtClean="0"/>
              <a:t>P(H</a:t>
            </a:r>
            <a:r>
              <a:rPr lang="en-US" altLang="zh-CN" sz="1800" dirty="0" smtClean="0"/>
              <a:t>1</a:t>
            </a:r>
            <a:r>
              <a:rPr lang="en-US" altLang="zh-CN" sz="2400" dirty="0" smtClean="0"/>
              <a:t>|E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7655" y="1669414"/>
            <a:ext cx="5754241" cy="317021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731176" y="3466679"/>
            <a:ext cx="2954655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latin typeface="+mn-lt"/>
                <a:ea typeface="+mn-ea"/>
              </a:rPr>
              <a:t>根据条件概率</a:t>
            </a:r>
            <a:r>
              <a:rPr lang="zh-CN" altLang="en-US" sz="2400" b="1" dirty="0" smtClean="0">
                <a:latin typeface="+mn-lt"/>
                <a:ea typeface="+mn-ea"/>
              </a:rPr>
              <a:t>公式，</a:t>
            </a:r>
            <a:endParaRPr lang="zh-CN" altLang="en-US" sz="2400" b="1" dirty="0">
              <a:latin typeface="+mn-lt"/>
              <a:ea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32885"/>
            <a:ext cx="3299460" cy="68199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838200" y="4946825"/>
            <a:ext cx="2646878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 smtClean="0">
                <a:latin typeface="+mn-lt"/>
                <a:ea typeface="+mn-ea"/>
              </a:rPr>
              <a:t>根据全概率公式，</a:t>
            </a:r>
            <a:endParaRPr lang="zh-CN" altLang="en-US" sz="2400" b="1" dirty="0">
              <a:latin typeface="+mn-lt"/>
              <a:ea typeface="+mn-ea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19" y="5612746"/>
            <a:ext cx="6581775" cy="381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745490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6101" y="1531894"/>
            <a:ext cx="5035899" cy="2774455"/>
          </a:xfrm>
          <a:prstGeom prst="rect">
            <a:avLst/>
          </a:prstGeom>
        </p:spPr>
      </p:pic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925636" y="3595168"/>
          <a:ext cx="5392737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6" name="Equation" r:id="rId2" imgW="58521600" imgH="15240000" progId="Equation.DSMT4">
                  <p:embed/>
                </p:oleObj>
              </mc:Choice>
              <mc:Fallback>
                <p:oleObj name="Equation" r:id="rId2" imgW="58521600" imgH="15240000" progId="Equation.DSMT4">
                  <p:embed/>
                  <p:pic>
                    <p:nvPicPr>
                      <p:cNvPr id="0" name="图片 11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36" y="3595168"/>
                        <a:ext cx="5392737" cy="1270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" y="1833166"/>
            <a:ext cx="3695468" cy="76373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270" y="2728622"/>
            <a:ext cx="5703098" cy="330136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986270" y="3241136"/>
            <a:ext cx="1107996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latin typeface="+mn-lt"/>
                <a:ea typeface="+mn-ea"/>
              </a:rPr>
              <a:t>其中</a:t>
            </a:r>
            <a:r>
              <a:rPr lang="zh-CN" altLang="en-US" sz="2400" dirty="0" smtClean="0">
                <a:latin typeface="+mn-lt"/>
                <a:ea typeface="+mn-ea"/>
              </a:rPr>
              <a:t>，</a:t>
            </a:r>
            <a:endParaRPr lang="zh-CN" altLang="en-US" sz="2400" dirty="0">
              <a:latin typeface="+mn-lt"/>
              <a:ea typeface="+mn-e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86270" y="5076936"/>
            <a:ext cx="1107996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 smtClean="0">
                <a:latin typeface="+mn-lt"/>
                <a:ea typeface="+mn-ea"/>
              </a:rPr>
              <a:t>得出，</a:t>
            </a:r>
            <a:endParaRPr lang="zh-CN" altLang="en-US" sz="2400" dirty="0">
              <a:latin typeface="+mn-lt"/>
              <a:ea typeface="+mn-ea"/>
            </a:endParaRPr>
          </a:p>
        </p:txBody>
      </p:sp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094266" y="4872877"/>
          <a:ext cx="3903662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" name="Equation" r:id="rId6" imgW="42367200" imgH="9448800" progId="Equation.DSMT4">
                  <p:embed/>
                </p:oleObj>
              </mc:Choice>
              <mc:Fallback>
                <p:oleObj name="Equation" r:id="rId6" imgW="42367200" imgH="9448800" progId="Equation.DSMT4">
                  <p:embed/>
                  <p:pic>
                    <p:nvPicPr>
                      <p:cNvPr id="0" name="图片 11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266" y="4872877"/>
                        <a:ext cx="3903662" cy="787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/>
          <p:cNvSpPr/>
          <p:nvPr/>
        </p:nvSpPr>
        <p:spPr>
          <a:xfrm>
            <a:off x="986270" y="5872045"/>
            <a:ext cx="6716903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取出水果糖之后，</a:t>
            </a:r>
            <a:r>
              <a:rPr lang="en-US" altLang="zh-CN" sz="2400" dirty="0">
                <a:solidFill>
                  <a:srgbClr val="FF0000"/>
                </a:solidFill>
                <a:latin typeface="+mn-lt"/>
                <a:ea typeface="+mn-ea"/>
              </a:rPr>
              <a:t>H1</a:t>
            </a:r>
            <a:r>
              <a:rPr lang="zh-CN" altLang="en-US" sz="2400" dirty="0">
                <a:solidFill>
                  <a:srgbClr val="FF0000"/>
                </a:solidFill>
                <a:latin typeface="+mn-lt"/>
                <a:ea typeface="+mn-ea"/>
              </a:rPr>
              <a:t>事件的可能性得到了增强。</a:t>
            </a:r>
            <a:endParaRPr lang="zh-CN" altLang="en-US" sz="2400" dirty="0">
              <a:solidFill>
                <a:srgbClr val="FF0000"/>
              </a:solidFill>
              <a:latin typeface="+mn-lt"/>
              <a:ea typeface="+mn-ea"/>
            </a:endParaRPr>
          </a:p>
        </p:txBody>
      </p:sp>
    </p:spTree>
    <p:custDataLst>
      <p:tags r:id="rId8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969708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贝叶斯推断与福尔摩斯排除法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18515" y="1437640"/>
            <a:ext cx="1085088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在《四签名》中，福尔摩斯有一句名言，原文是：“When you have eliminated the impossible, whatever remains, however improbable, must be the truth.”</a:t>
            </a:r>
            <a:endParaRPr lang="zh-CN" altLang="en-US"/>
          </a:p>
          <a:p>
            <a:r>
              <a:rPr lang="en-US" altLang="zh-CN"/>
              <a:t>--“</a:t>
            </a:r>
            <a:r>
              <a:rPr lang="en-US" altLang="zh-CN">
                <a:solidFill>
                  <a:srgbClr val="FF0000"/>
                </a:solidFill>
              </a:rPr>
              <a:t>排除所有不可能的，剩下的即使再不可思议，那也是真相。</a:t>
            </a:r>
            <a:r>
              <a:rPr lang="en-US" altLang="zh-CN"/>
              <a:t>”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818515" y="3104515"/>
            <a:ext cx="1072324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假想在某某别墅里发生了一起命案，大财阀阿黑因头部遭钝器击打，失血过多而死。小明、小刚和小兰是嫌疑人。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小明：</a:t>
            </a:r>
            <a:r>
              <a:rPr lang="zh-CN" altLang="en-US"/>
              <a:t>阿黑的长子，是公司的CEO，如果阿黑死亡，小明将成为阿黑的财产继承人，他是发现尸体的人，并在发现尸体后迅速封锁了现场；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小刚：</a:t>
            </a:r>
            <a:r>
              <a:rPr lang="zh-CN" altLang="en-US"/>
              <a:t>阿黑的次子，因为分不到财产，所以与阿黑的父子关系紧张；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小兰：</a:t>
            </a:r>
            <a:r>
              <a:rPr lang="zh-CN" altLang="en-US"/>
              <a:t>山庄的女仆，平时照顾阿黑的起居，与阿黑关系良好。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贝叶斯推断与福尔摩斯排除法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480820" y="2795905"/>
            <a:ext cx="8439150" cy="1913890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1087120" y="1665605"/>
            <a:ext cx="100171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我们假设，凶手（记为 k）就是上述三个人中的某一个人，根据背景信息，我们可以分别写出三个人是凶手的概率：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086485" y="5193030"/>
            <a:ext cx="10017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这就是</a:t>
            </a:r>
            <a:r>
              <a:rPr lang="zh-CN" altLang="en-US">
                <a:solidFill>
                  <a:srgbClr val="FF0000"/>
                </a:solidFill>
              </a:rPr>
              <a:t>先验概率</a:t>
            </a:r>
            <a:r>
              <a:rPr lang="zh-CN" altLang="en-US"/>
              <a:t>。因为小兰和阿黑既没有没有直接的利益关系，而且关系要好，所以最不可能（improbable）犯罪的就是小兰。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贝叶斯推断与福尔摩斯排除法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9755" y="1538605"/>
            <a:ext cx="10822940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大侦探</a:t>
            </a:r>
            <a:r>
              <a:rPr lang="zh-CN" altLang="en-US">
                <a:sym typeface="+mn-ea"/>
              </a:rPr>
              <a:t>李sir</a:t>
            </a:r>
            <a:r>
              <a:rPr lang="zh-CN" altLang="en-US"/>
              <a:t>登场，他仔细地检查了尸体，得到了</a:t>
            </a:r>
            <a:endParaRPr lang="zh-CN" altLang="en-US"/>
          </a:p>
          <a:p>
            <a:r>
              <a:rPr lang="zh-CN" altLang="en-US"/>
              <a:t>【</a:t>
            </a:r>
            <a:r>
              <a:rPr lang="zh-CN" altLang="en-US">
                <a:solidFill>
                  <a:srgbClr val="FF0000"/>
                </a:solidFill>
              </a:rPr>
              <a:t>线索1</a:t>
            </a:r>
            <a:r>
              <a:rPr lang="zh-CN" altLang="en-US"/>
              <a:t>】</a:t>
            </a:r>
            <a:r>
              <a:rPr lang="zh-CN" altLang="en-US">
                <a:solidFill>
                  <a:srgbClr val="FF0000"/>
                </a:solidFill>
              </a:rPr>
              <a:t>：阿黑的死亡时间是晚上6点至8点。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而在这个时间段内：</a:t>
            </a:r>
            <a:endParaRPr lang="zh-CN" altLang="en-US"/>
          </a:p>
          <a:p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小明在和董事会的成员开视频会议，从未离开：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小刚在和朋友联机打游戏，但朋友表示小刚挂机了一段时间：</a:t>
            </a:r>
            <a:endParaRPr lang="zh-CN" altLang="en-US"/>
          </a:p>
          <a:p>
            <a:pPr marL="0" indent="0">
              <a:buFont typeface="Wingdings" panose="05000000000000000000" charset="0"/>
              <a:buNone/>
            </a:pPr>
            <a:endParaRPr lang="zh-CN" altLang="en-US"/>
          </a:p>
          <a:p>
            <a:pPr marL="342900" indent="-342900">
              <a:buFont typeface="Wingdings" panose="05000000000000000000" charset="0"/>
              <a:buChar char="l"/>
            </a:pPr>
            <a:r>
              <a:rPr lang="zh-CN" altLang="en-US"/>
              <a:t>小兰在打扫卫生，没有不在场证明：</a:t>
            </a:r>
            <a:endParaRPr lang="zh-CN" altLang="en-US"/>
          </a:p>
        </p:txBody>
      </p:sp>
      <p:pic>
        <p:nvPicPr>
          <p:cNvPr id="101" name="图片 100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528945" y="3393440"/>
            <a:ext cx="6663055" cy="625475"/>
          </a:xfrm>
          <a:prstGeom prst="rect">
            <a:avLst/>
          </a:prstGeom>
          <a:noFill/>
        </p:spPr>
      </p:pic>
      <p:pic>
        <p:nvPicPr>
          <p:cNvPr id="102" name="图片 101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8840" y="4018915"/>
            <a:ext cx="6118860" cy="772795"/>
          </a:xfrm>
          <a:prstGeom prst="rect">
            <a:avLst/>
          </a:prstGeom>
          <a:noFill/>
        </p:spPr>
      </p:pic>
      <p:pic>
        <p:nvPicPr>
          <p:cNvPr id="103" name="图片 102"/>
          <p:cNvPicPr/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75380" y="4791710"/>
            <a:ext cx="7251065" cy="772795"/>
          </a:xfrm>
          <a:prstGeom prst="rect">
            <a:avLst/>
          </a:prstGeom>
          <a:noFill/>
        </p:spPr>
      </p:pic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218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780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贝叶斯定理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842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朴素贝叶斯分类器原理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1" name="TextBox 11"/>
          <p:cNvSpPr txBox="1">
            <a:spLocks noChangeArrowheads="1"/>
          </p:cNvSpPr>
          <p:nvPr/>
        </p:nvSpPr>
        <p:spPr bwMode="auto">
          <a:xfrm>
            <a:off x="5181600" y="3167698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朴素贝叶斯分类器应用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5181600" y="3922554"/>
            <a:ext cx="55022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优缺点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贝叶斯推断与福尔摩斯排除法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02360" y="1524635"/>
            <a:ext cx="1030097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在</a:t>
            </a:r>
            <a:r>
              <a:rPr lang="zh-CN" altLang="en-US">
                <a:solidFill>
                  <a:srgbClr val="FF0000"/>
                </a:solidFill>
              </a:rPr>
              <a:t>线索1</a:t>
            </a:r>
            <a:r>
              <a:rPr lang="zh-CN" altLang="en-US"/>
              <a:t>成立的条件下，凶手是小明、小刚和小兰的概率分别是多少，换句话说，李sir想求出观察到线索1之后的</a:t>
            </a:r>
            <a:r>
              <a:rPr lang="zh-CN" altLang="en-US">
                <a:solidFill>
                  <a:srgbClr val="FF0000"/>
                </a:solidFill>
              </a:rPr>
              <a:t>后验概率</a:t>
            </a:r>
            <a:r>
              <a:rPr lang="zh-CN" altLang="en-US"/>
              <a:t>。</a:t>
            </a:r>
            <a:endParaRPr lang="zh-CN" altLang="en-US"/>
          </a:p>
        </p:txBody>
      </p:sp>
      <p:pic>
        <p:nvPicPr>
          <p:cNvPr id="104" name="图片 103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605155" y="2682240"/>
            <a:ext cx="9357360" cy="1084580"/>
          </a:xfrm>
          <a:prstGeom prst="rect">
            <a:avLst/>
          </a:prstGeom>
          <a:noFill/>
        </p:spPr>
      </p:pic>
      <p:pic>
        <p:nvPicPr>
          <p:cNvPr id="105" name="图片 104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1845" y="3939540"/>
            <a:ext cx="7773035" cy="2333625"/>
          </a:xfrm>
          <a:prstGeom prst="rect">
            <a:avLst/>
          </a:prstGeom>
          <a:noFill/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贝叶斯推断与福尔摩斯排除法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6" name="图片 105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49680" y="1449070"/>
            <a:ext cx="9359900" cy="3123565"/>
          </a:xfrm>
          <a:prstGeom prst="rect">
            <a:avLst/>
          </a:prstGeom>
          <a:noFill/>
        </p:spPr>
      </p:pic>
      <p:sp>
        <p:nvSpPr>
          <p:cNvPr id="3" name="文本框 2"/>
          <p:cNvSpPr txBox="1"/>
          <p:nvPr/>
        </p:nvSpPr>
        <p:spPr>
          <a:xfrm>
            <a:off x="1474470" y="5052060"/>
            <a:ext cx="92424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计算线索1的后验概率，我们排除（eliminated）了小明作案的可能。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贝叶斯推断与福尔摩斯排除法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57605" y="1531620"/>
            <a:ext cx="1024636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李sir又检查了案发现场，在尸体旁边发现了【</a:t>
            </a:r>
            <a:r>
              <a:rPr lang="zh-CN" altLang="en-US">
                <a:solidFill>
                  <a:srgbClr val="FF0000"/>
                </a:solidFill>
              </a:rPr>
              <a:t>线索2</a:t>
            </a:r>
            <a:r>
              <a:rPr lang="zh-CN" altLang="en-US"/>
              <a:t>】：一个沾有血迹的貔貅摆件，形状与尸体脑后的伤口吻合，貔貅上面还落着一根长发。可以确定，这个貔貅就是凶器，而貔貅上的头发只有可能是作案后才落上去的。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58240" y="2901315"/>
            <a:ext cx="102457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小明和小刚两个直男都是短发，死者阿黑是光头，只有小兰是长发。线索2的似然性：</a:t>
            </a:r>
            <a:endParaRPr lang="zh-CN" altLang="en-US"/>
          </a:p>
        </p:txBody>
      </p:sp>
      <p:pic>
        <p:nvPicPr>
          <p:cNvPr id="107" name="图片 106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9215" y="4215765"/>
            <a:ext cx="9046845" cy="1503045"/>
          </a:xfrm>
          <a:prstGeom prst="rect">
            <a:avLst/>
          </a:prstGeom>
          <a:noFill/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贝叶斯推断与福尔摩斯排除法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13485" y="1517650"/>
            <a:ext cx="643445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线索2对应的后验概率：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8" name="图片 107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520825" y="2179320"/>
            <a:ext cx="8716010" cy="3014980"/>
          </a:xfrm>
          <a:prstGeom prst="rect">
            <a:avLst/>
          </a:prstGeom>
          <a:noFill/>
        </p:spPr>
      </p:pic>
      <p:sp>
        <p:nvSpPr>
          <p:cNvPr id="4" name="文本框 3"/>
          <p:cNvSpPr txBox="1"/>
          <p:nvPr/>
        </p:nvSpPr>
        <p:spPr>
          <a:xfrm>
            <a:off x="1213485" y="5194300"/>
            <a:ext cx="524891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于是，李sir断定，杀人凶手是小兰。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 贝叶斯推断与福尔摩斯排除法</a:t>
            </a:r>
            <a:endParaRPr lang="en-US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09" name="图片 108"/>
          <p:cNvPicPr/>
          <p:nvPr/>
        </p:nvPicPr>
        <p:blipFill>
          <a:blip r:embed="rId1"/>
          <a:stretch>
            <a:fillRect/>
          </a:stretch>
        </p:blipFill>
        <p:spPr>
          <a:xfrm>
            <a:off x="213360" y="1934464"/>
            <a:ext cx="11765280" cy="248107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1454150" y="4852670"/>
            <a:ext cx="938276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贝叶斯推断的核心过程就是：通过获取新信息，重新分配各种可能结果的概率。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2291398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1600" y="1658780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贝叶斯定理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1600" y="2412842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朴素贝叶斯分类器原理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5181600" y="3167698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朴素贝叶斯分类器应用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5181600" y="3922554"/>
            <a:ext cx="55022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优缺点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基本思想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38200" y="1991302"/>
            <a:ext cx="11178326" cy="659126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2400" dirty="0" smtClean="0"/>
              <a:t>朴素贝叶斯算法的基本思想：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7639644" y="3081562"/>
          <a:ext cx="1599330" cy="4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Equation" r:id="rId1" imgW="17678400" imgH="5486400" progId="Equation.DSMT4">
                  <p:embed/>
                </p:oleObj>
              </mc:Choice>
              <mc:Fallback>
                <p:oleObj name="Equation" r:id="rId1" imgW="17678400" imgH="5486400" progId="Equation.DSMT4">
                  <p:embed/>
                  <p:pic>
                    <p:nvPicPr>
                      <p:cNvPr id="0" name="图片 215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39644" y="3081562"/>
                        <a:ext cx="1599330" cy="4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/>
          <p:cNvSpPr/>
          <p:nvPr/>
        </p:nvSpPr>
        <p:spPr>
          <a:xfrm>
            <a:off x="1063922" y="2941076"/>
            <a:ext cx="9756478" cy="1754326"/>
          </a:xfrm>
          <a:prstGeom prst="rect">
            <a:avLst/>
          </a:prstGeom>
        </p:spPr>
        <p:txBody>
          <a:bodyPr wrap="square">
            <a:spAutoFit/>
          </a:bodyPr>
          <a:p>
            <a:pPr marL="228600" lvl="0" indent="457200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利用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贝叶斯定理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,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对于给出的待分类样本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X={                      }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，求解在此样本出现的条件下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各个类别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Y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i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出现的概率，选择其中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概率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P(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Y</a:t>
            </a:r>
            <a:r>
              <a:rPr lang="en-US" altLang="zh-CN" sz="2000" b="1" dirty="0" err="1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i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|X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最大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的一个类别作为该样本的预测类别。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基本步骤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38200" y="2162912"/>
            <a:ext cx="11178326" cy="3326331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1.  </a:t>
            </a:r>
            <a:r>
              <a:rPr lang="zh-CN" altLang="en-US" sz="2400" dirty="0" smtClean="0"/>
              <a:t>设训练数据</a:t>
            </a:r>
            <a:r>
              <a:rPr lang="zh-CN" altLang="en-US" sz="2400" dirty="0"/>
              <a:t>集为</a:t>
            </a:r>
            <a:r>
              <a:rPr lang="en-US" altLang="zh-CN" sz="2400" dirty="0"/>
              <a:t>D</a:t>
            </a:r>
            <a:r>
              <a:rPr lang="zh-CN" altLang="en-US" sz="2400" dirty="0"/>
              <a:t>，对应属性集：</a:t>
            </a:r>
            <a:r>
              <a:rPr lang="en-US" altLang="zh-CN" sz="2400" dirty="0"/>
              <a:t>{x</a:t>
            </a:r>
            <a:r>
              <a:rPr lang="en-US" altLang="zh-CN" sz="2000" dirty="0" smtClean="0"/>
              <a:t>1</a:t>
            </a:r>
            <a:r>
              <a:rPr lang="en-US" altLang="zh-CN" sz="2400" dirty="0" smtClean="0"/>
              <a:t>,x</a:t>
            </a:r>
            <a:r>
              <a:rPr lang="en-US" altLang="zh-CN" sz="2000" dirty="0" smtClean="0"/>
              <a:t>2</a:t>
            </a:r>
            <a:r>
              <a:rPr lang="en-US" altLang="zh-CN" sz="2400" dirty="0"/>
              <a:t>,…,x</a:t>
            </a:r>
            <a:r>
              <a:rPr lang="en-US" altLang="zh-CN" sz="2000" dirty="0"/>
              <a:t>n</a:t>
            </a:r>
            <a:r>
              <a:rPr lang="en-US" altLang="zh-CN" sz="2400" dirty="0"/>
              <a:t>, </a:t>
            </a:r>
            <a:r>
              <a:rPr lang="en-US" altLang="zh-CN" sz="2400" dirty="0" smtClean="0"/>
              <a:t>Y}</a:t>
            </a:r>
            <a:endParaRPr lang="en-US" altLang="zh-CN" sz="2400" dirty="0"/>
          </a:p>
          <a:p>
            <a:pPr marL="571500" lvl="1" indent="457200" defTabSz="913130">
              <a:lnSpc>
                <a:spcPct val="150000"/>
              </a:lnSpc>
              <a:spcBef>
                <a:spcPts val="1000"/>
              </a:spcBef>
              <a:buClr>
                <a:srgbClr val="008000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dirty="0">
                <a:sym typeface="+mn-ea"/>
              </a:rPr>
              <a:t>x</a:t>
            </a:r>
            <a:r>
              <a:rPr lang="en-US" altLang="zh-CN" dirty="0" smtClean="0">
                <a:sym typeface="+mn-ea"/>
              </a:rPr>
              <a:t>1</a:t>
            </a:r>
            <a:r>
              <a:rPr lang="en-US" altLang="zh-CN" dirty="0" smtClean="0">
                <a:sym typeface="+mn-ea"/>
              </a:rPr>
              <a:t>,x2</a:t>
            </a:r>
            <a:r>
              <a:rPr lang="en-US" altLang="zh-CN" dirty="0">
                <a:sym typeface="+mn-ea"/>
              </a:rPr>
              <a:t>,…,xn</a:t>
            </a:r>
            <a:r>
              <a:rPr lang="zh-CN" altLang="en-US" dirty="0">
                <a:solidFill>
                  <a:prstClr val="black"/>
                </a:solidFill>
              </a:rPr>
              <a:t>是样本</a:t>
            </a:r>
            <a:r>
              <a:rPr lang="zh-CN" altLang="en-US" dirty="0" smtClean="0">
                <a:solidFill>
                  <a:prstClr val="black"/>
                </a:solidFill>
              </a:rPr>
              <a:t>的</a:t>
            </a:r>
            <a:r>
              <a:rPr lang="zh-CN" altLang="en-US" dirty="0">
                <a:solidFill>
                  <a:prstClr val="black"/>
                </a:solidFill>
              </a:rPr>
              <a:t>特征</a:t>
            </a:r>
            <a:r>
              <a:rPr lang="zh-CN" altLang="en-US" dirty="0" smtClean="0">
                <a:solidFill>
                  <a:prstClr val="black"/>
                </a:solidFill>
              </a:rPr>
              <a:t>属性，</a:t>
            </a:r>
            <a:r>
              <a:rPr lang="en-US" altLang="zh-CN" dirty="0" smtClean="0">
                <a:solidFill>
                  <a:prstClr val="black"/>
                </a:solidFill>
              </a:rPr>
              <a:t>Y</a:t>
            </a:r>
            <a:r>
              <a:rPr lang="zh-CN" altLang="en-US" dirty="0" smtClean="0">
                <a:solidFill>
                  <a:prstClr val="black"/>
                </a:solidFill>
              </a:rPr>
              <a:t>是有</a:t>
            </a:r>
            <a:r>
              <a:rPr lang="en-US" altLang="zh-CN" dirty="0">
                <a:solidFill>
                  <a:prstClr val="black"/>
                </a:solidFill>
              </a:rPr>
              <a:t>m</a:t>
            </a:r>
            <a:r>
              <a:rPr lang="zh-CN" altLang="en-US" dirty="0">
                <a:solidFill>
                  <a:prstClr val="black"/>
                </a:solidFill>
              </a:rPr>
              <a:t>个</a:t>
            </a:r>
            <a:r>
              <a:rPr lang="zh-CN" altLang="en-US" dirty="0" smtClean="0">
                <a:solidFill>
                  <a:prstClr val="black"/>
                </a:solidFill>
              </a:rPr>
              <a:t>取值</a:t>
            </a:r>
            <a:r>
              <a:rPr lang="en-US" altLang="zh-CN" dirty="0" smtClean="0">
                <a:solidFill>
                  <a:prstClr val="black"/>
                </a:solidFill>
              </a:rPr>
              <a:t>Y</a:t>
            </a:r>
            <a:r>
              <a:rPr lang="en-US" altLang="zh-CN" sz="2000" dirty="0" smtClean="0">
                <a:solidFill>
                  <a:prstClr val="black"/>
                </a:solidFill>
              </a:rPr>
              <a:t>1</a:t>
            </a:r>
            <a:r>
              <a:rPr lang="en-US" altLang="zh-CN" dirty="0" smtClean="0">
                <a:solidFill>
                  <a:prstClr val="black"/>
                </a:solidFill>
              </a:rPr>
              <a:t>,Y</a:t>
            </a:r>
            <a:r>
              <a:rPr lang="en-US" altLang="zh-CN" sz="2000" dirty="0" smtClean="0">
                <a:solidFill>
                  <a:prstClr val="black"/>
                </a:solidFill>
              </a:rPr>
              <a:t>2</a:t>
            </a:r>
            <a:r>
              <a:rPr lang="en-US" altLang="zh-CN" dirty="0" smtClean="0">
                <a:solidFill>
                  <a:prstClr val="black"/>
                </a:solidFill>
              </a:rPr>
              <a:t>,..,Y</a:t>
            </a:r>
            <a:r>
              <a:rPr lang="en-US" altLang="zh-CN" sz="2000" dirty="0" smtClean="0">
                <a:solidFill>
                  <a:prstClr val="black"/>
                </a:solidFill>
              </a:rPr>
              <a:t>m</a:t>
            </a:r>
            <a:r>
              <a:rPr lang="zh-CN" altLang="en-US" dirty="0">
                <a:solidFill>
                  <a:prstClr val="black"/>
                </a:solidFill>
              </a:rPr>
              <a:t>的</a:t>
            </a:r>
            <a:r>
              <a:rPr lang="zh-CN" altLang="en-US" dirty="0" smtClean="0">
                <a:solidFill>
                  <a:prstClr val="black"/>
                </a:solidFill>
              </a:rPr>
              <a:t>类别属性。</a:t>
            </a:r>
            <a:endParaRPr lang="zh-CN" altLang="en-US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未知样本</a:t>
            </a:r>
            <a:r>
              <a:rPr lang="en-US" altLang="zh-CN" sz="2400" dirty="0" smtClean="0"/>
              <a:t>X</a:t>
            </a:r>
            <a:r>
              <a:rPr lang="en-US" altLang="zh-CN" sz="2400" dirty="0"/>
              <a:t>={                      }</a:t>
            </a:r>
            <a:r>
              <a:rPr lang="zh-CN" altLang="en-US" sz="2400" dirty="0" smtClean="0"/>
              <a:t>，计算： </a:t>
            </a:r>
            <a:endParaRPr lang="zh-CN" altLang="en-US" sz="2400" dirty="0"/>
          </a:p>
          <a:p>
            <a:endParaRPr lang="zh-CN" altLang="en-US" sz="24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006144" y="4593551"/>
          <a:ext cx="58626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1" name="Equation" r:id="rId1" imgW="47853600" imgH="5486400" progId="Equation.DSMT4">
                  <p:embed/>
                </p:oleObj>
              </mc:Choice>
              <mc:Fallback>
                <p:oleObj name="Equation" r:id="rId1" imgW="47853600" imgH="5486400" progId="Equation.DSMT4">
                  <p:embed/>
                  <p:pic>
                    <p:nvPicPr>
                      <p:cNvPr id="0" name="图片 225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6144" y="4593551"/>
                        <a:ext cx="5862638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338133" y="3658378"/>
          <a:ext cx="1599330" cy="496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82" name="Equation" r:id="rId3" imgW="17678400" imgH="5486400" progId="Equation.DSMT4">
                  <p:embed/>
                </p:oleObj>
              </mc:Choice>
              <mc:Fallback>
                <p:oleObj name="Equation" r:id="rId3" imgW="17678400" imgH="5486400" progId="Equation.DSMT4">
                  <p:embed/>
                  <p:pic>
                    <p:nvPicPr>
                      <p:cNvPr id="0" name="图片 225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38133" y="3658378"/>
                        <a:ext cx="1599330" cy="496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占位符 3"/>
          <p:cNvSpPr txBox="1"/>
          <p:nvPr/>
        </p:nvSpPr>
        <p:spPr bwMode="auto">
          <a:xfrm>
            <a:off x="858148" y="1503786"/>
            <a:ext cx="11178326" cy="6591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2400" dirty="0" smtClean="0"/>
              <a:t>朴素贝叶斯算法的基本步骤：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基本步骤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38200" y="1789148"/>
            <a:ext cx="11049000" cy="3160237"/>
          </a:xfrm>
        </p:spPr>
        <p:txBody>
          <a:bodyPr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根据</a:t>
            </a:r>
            <a:r>
              <a:rPr lang="zh-CN" altLang="en-US" sz="2400" dirty="0"/>
              <a:t>贝叶斯定理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0" indent="0">
              <a:lnSpc>
                <a:spcPct val="150000"/>
              </a:lnSpc>
            </a:pPr>
            <a:endParaRPr lang="en-US" altLang="zh-CN" sz="2400" dirty="0" smtClean="0"/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朴素</a:t>
            </a:r>
            <a:r>
              <a:rPr lang="zh-CN" altLang="en-US" sz="2400" dirty="0"/>
              <a:t>贝叶斯假定一</a:t>
            </a:r>
            <a:r>
              <a:rPr lang="zh-CN" altLang="en-US" sz="2400" dirty="0" smtClean="0"/>
              <a:t>个特征属性之间是统计独立的。这样</a:t>
            </a:r>
            <a:r>
              <a:rPr lang="zh-CN" altLang="en-US" sz="2400" dirty="0"/>
              <a:t>： </a:t>
            </a:r>
            <a:endParaRPr lang="zh-CN" alt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zh-CN" alt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175464" y="2699291"/>
          <a:ext cx="48133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2" name="Equation" r:id="rId1" imgW="39319200" imgH="10058400" progId="Equation.DSMT4">
                  <p:embed/>
                </p:oleObj>
              </mc:Choice>
              <mc:Fallback>
                <p:oleObj name="Equation" r:id="rId1" imgW="39319200" imgH="10058400" progId="Equation.DSMT4">
                  <p:embed/>
                  <p:pic>
                    <p:nvPicPr>
                      <p:cNvPr id="0" name="图片 236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464" y="2699291"/>
                        <a:ext cx="4813300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119497" y="4815219"/>
          <a:ext cx="92487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03" name="Equation" r:id="rId3" imgW="98755200" imgH="5486400" progId="Equation.DSMT4">
                  <p:embed/>
                </p:oleObj>
              </mc:Choice>
              <mc:Fallback>
                <p:oleObj name="Equation" r:id="rId3" imgW="98755200" imgH="5486400" progId="Equation.DSMT4">
                  <p:embed/>
                  <p:pic>
                    <p:nvPicPr>
                      <p:cNvPr id="0" name="图片 236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9497" y="4815219"/>
                        <a:ext cx="9248775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基本步骤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38200" y="1657090"/>
            <a:ext cx="11049000" cy="3160237"/>
          </a:xfrm>
        </p:spPr>
        <p:txBody>
          <a:bodyPr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/>
              <a:t>4</a:t>
            </a:r>
            <a:r>
              <a:rPr lang="en-US" altLang="zh-CN" sz="2400" dirty="0" smtClean="0"/>
              <a:t>. </a:t>
            </a:r>
            <a:r>
              <a:rPr lang="zh-CN" altLang="en-US" sz="2400" dirty="0" smtClean="0"/>
              <a:t>求全概率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0" indent="0">
              <a:lnSpc>
                <a:spcPct val="150000"/>
              </a:lnSpc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</a:pPr>
            <a:endParaRPr lang="en-US" altLang="zh-CN" sz="2400" dirty="0" smtClean="0"/>
          </a:p>
          <a:p>
            <a:pPr marL="0" indent="0">
              <a:lnSpc>
                <a:spcPct val="150000"/>
              </a:lnSpc>
            </a:pPr>
            <a:endParaRPr lang="en-US" altLang="zh-CN" sz="2400" dirty="0" smtClean="0"/>
          </a:p>
          <a:p>
            <a:pPr marL="685800" indent="-342900">
              <a:lnSpc>
                <a:spcPct val="150000"/>
              </a:lnSpc>
              <a:buFont typeface="Wingdings" panose="05000000000000000000" pitchFamily="2" charset="2"/>
              <a:buChar char="p"/>
            </a:pPr>
            <a:r>
              <a:rPr lang="zh-CN" altLang="en-US" sz="2400" dirty="0" smtClean="0"/>
              <a:t>由于</a:t>
            </a:r>
            <a:r>
              <a:rPr lang="en-US" altLang="zh-CN" sz="2400" dirty="0" smtClean="0"/>
              <a:t>P(X)</a:t>
            </a:r>
            <a:r>
              <a:rPr lang="zh-CN" altLang="en-US" sz="2400" dirty="0" smtClean="0"/>
              <a:t>对所有类别来说是常数固定的，最大化后验概率</a:t>
            </a:r>
            <a:r>
              <a:rPr lang="en-US" altLang="zh-CN" sz="2400" dirty="0" smtClean="0"/>
              <a:t>P(</a:t>
            </a:r>
            <a:r>
              <a:rPr lang="en-US" altLang="zh-CN" sz="2400" dirty="0" err="1" smtClean="0"/>
              <a:t>Y</a:t>
            </a:r>
            <a:r>
              <a:rPr lang="en-US" altLang="zh-CN" sz="2000" dirty="0" err="1" smtClean="0"/>
              <a:t>i</a:t>
            </a:r>
            <a:r>
              <a:rPr lang="en-US" altLang="zh-CN" sz="2400" dirty="0" err="1" smtClean="0"/>
              <a:t>|X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可转化为最大化先验概率</a:t>
            </a:r>
            <a:r>
              <a:rPr lang="en-US" altLang="zh-CN" sz="2400" dirty="0" smtClean="0"/>
              <a:t>P(</a:t>
            </a:r>
            <a:r>
              <a:rPr lang="en-US" altLang="zh-CN" sz="2400" dirty="0" err="1" smtClean="0"/>
              <a:t>X|Y</a:t>
            </a:r>
            <a:r>
              <a:rPr lang="en-US" altLang="zh-CN" sz="2000" dirty="0" err="1" smtClean="0"/>
              <a:t>i</a:t>
            </a:r>
            <a:r>
              <a:rPr lang="en-US" altLang="zh-CN" sz="2400" dirty="0" smtClean="0"/>
              <a:t>)P(Y</a:t>
            </a:r>
            <a:r>
              <a:rPr lang="en-US" altLang="zh-CN" sz="2000" dirty="0" smtClean="0"/>
              <a:t>i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。</a:t>
            </a:r>
            <a:endParaRPr lang="zh-CN" alt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2494915" y="2458085"/>
          <a:ext cx="6011545" cy="244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1" imgW="2514600" imgH="1320165" progId="Equation.DSMT4">
                  <p:embed/>
                </p:oleObj>
              </mc:Choice>
              <mc:Fallback>
                <p:oleObj name="Equation" r:id="rId1" imgW="2514600" imgH="1320165" progId="Equation.DSMT4">
                  <p:embed/>
                  <p:pic>
                    <p:nvPicPr>
                      <p:cNvPr id="0" name="图片 26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4915" y="2458085"/>
                        <a:ext cx="6011545" cy="24498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244" y="2525036"/>
            <a:ext cx="10814118" cy="2701864"/>
          </a:xfrm>
        </p:spPr>
        <p:txBody>
          <a:bodyPr/>
          <a:p>
            <a:r>
              <a:rPr lang="zh-CN" altLang="en-US" sz="2600" dirty="0" smtClean="0"/>
              <a:t>在</a:t>
            </a:r>
            <a:r>
              <a:rPr lang="zh-CN" altLang="en-US" sz="2600" dirty="0"/>
              <a:t>街上看到一个黑人</a:t>
            </a:r>
            <a:r>
              <a:rPr lang="zh-CN" altLang="en-US" sz="2600" dirty="0" smtClean="0"/>
              <a:t>，猜猜这哥们来自哪里？</a:t>
            </a:r>
            <a:endParaRPr lang="en-US" altLang="zh-CN" sz="2600" dirty="0" smtClean="0"/>
          </a:p>
          <a:p>
            <a:endParaRPr lang="en-US" altLang="zh-CN" sz="2600" dirty="0" smtClean="0"/>
          </a:p>
          <a:p>
            <a:pPr marL="342900" indent="457200">
              <a:buFont typeface="Wingdings" panose="05000000000000000000" pitchFamily="2" charset="2"/>
              <a:buChar char="l"/>
            </a:pPr>
            <a:r>
              <a:rPr lang="en-US" altLang="zh-CN" sz="2600" dirty="0"/>
              <a:t>&lt;</a:t>
            </a:r>
            <a:r>
              <a:rPr lang="zh-CN" altLang="en-US" sz="2600" dirty="0"/>
              <a:t>特征</a:t>
            </a:r>
            <a:r>
              <a:rPr lang="en-US" altLang="zh-CN" sz="2600" dirty="0" smtClean="0"/>
              <a:t>&gt;  </a:t>
            </a:r>
            <a:r>
              <a:rPr lang="zh-CN" altLang="en-US" sz="2600" dirty="0" smtClean="0"/>
              <a:t>这</a:t>
            </a:r>
            <a:r>
              <a:rPr lang="zh-CN" altLang="en-US" sz="2600" dirty="0"/>
              <a:t>个人的肤色是黑色 </a:t>
            </a:r>
            <a:endParaRPr lang="en-US" altLang="zh-CN" sz="2600" dirty="0" smtClean="0"/>
          </a:p>
          <a:p>
            <a:pPr marL="342900" indent="457200">
              <a:buFont typeface="Wingdings" panose="05000000000000000000" pitchFamily="2" charset="2"/>
              <a:buChar char="l"/>
            </a:pPr>
            <a:r>
              <a:rPr lang="zh-CN" altLang="en-US" sz="2600" dirty="0" smtClean="0"/>
              <a:t>黑色</a:t>
            </a:r>
            <a:r>
              <a:rPr lang="zh-CN" altLang="en-US" sz="2600" dirty="0"/>
              <a:t>人种是非洲人的概率</a:t>
            </a:r>
            <a:r>
              <a:rPr lang="zh-CN" altLang="en-US" sz="2600" dirty="0" smtClean="0"/>
              <a:t>最高</a:t>
            </a:r>
            <a:endParaRPr lang="en-US" altLang="zh-CN" sz="2600" dirty="0" smtClean="0"/>
          </a:p>
          <a:p>
            <a:pPr marL="342900" indent="457200">
              <a:buFont typeface="Wingdings" panose="05000000000000000000" pitchFamily="2" charset="2"/>
              <a:buChar char="l"/>
            </a:pPr>
            <a:r>
              <a:rPr lang="zh-CN" altLang="en-US" sz="2600" dirty="0"/>
              <a:t>没有其他辅助信息的情况下，最好的判断就是</a:t>
            </a:r>
            <a:r>
              <a:rPr lang="zh-CN" altLang="en-US" sz="2600" dirty="0" smtClean="0"/>
              <a:t>非洲人</a:t>
            </a:r>
            <a:r>
              <a:rPr lang="zh-CN" altLang="en-US" sz="2600" dirty="0"/>
              <a:t>。</a:t>
            </a:r>
            <a:endParaRPr lang="en-US" altLang="zh-CN" sz="2600" dirty="0" smtClean="0"/>
          </a:p>
          <a:p>
            <a:endParaRPr lang="zh-CN" altLang="en-US" sz="2600" dirty="0"/>
          </a:p>
        </p:txBody>
      </p:sp>
      <p:pic>
        <p:nvPicPr>
          <p:cNvPr id="30722" name="Picture 2" descr="https://ss3.bdstatic.com/70cFv8Sh_Q1YnxGkpoWK1HF6hhy/it/u=2303776693,2610892500&amp;fm=27&amp;gp=0.jp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647" y="2160069"/>
            <a:ext cx="3156182" cy="323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基本步骤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38200" y="1657090"/>
            <a:ext cx="11049000" cy="3160237"/>
          </a:xfrm>
        </p:spPr>
        <p:txBody>
          <a:bodyPr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求出最大后验概率</a:t>
            </a:r>
            <a:r>
              <a:rPr lang="en-US" altLang="zh-CN" sz="2400" dirty="0" smtClean="0"/>
              <a:t>: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/>
          </a:p>
          <a:p>
            <a:pPr marL="0" indent="0">
              <a:lnSpc>
                <a:spcPct val="150000"/>
              </a:lnSpc>
            </a:pPr>
            <a:endParaRPr lang="en-US" altLang="zh-CN" sz="2400" dirty="0" smtClean="0"/>
          </a:p>
          <a:p>
            <a:pPr marL="342900" indent="0">
              <a:lnSpc>
                <a:spcPct val="150000"/>
              </a:lnSpc>
            </a:pPr>
            <a:r>
              <a:rPr lang="zh-CN" altLang="en-US" sz="2400" dirty="0" smtClean="0"/>
              <a:t>那么                  ，即未知样本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的类别为</a:t>
            </a:r>
            <a:r>
              <a:rPr lang="en-US" altLang="zh-CN" sz="2400" dirty="0" err="1" smtClean="0"/>
              <a:t>Y</a:t>
            </a:r>
            <a:r>
              <a:rPr lang="en-US" altLang="zh-CN" sz="2000" baseline="-25000" dirty="0" err="1" smtClean="0"/>
              <a:t>k</a:t>
            </a:r>
            <a:r>
              <a:rPr lang="zh-CN" altLang="en-US" sz="2400" dirty="0" smtClean="0"/>
              <a:t>表示的类别。</a:t>
            </a:r>
            <a:endParaRPr lang="zh-CN" altLang="en-US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endParaRPr lang="en-US" altLang="zh-CN" sz="2400" dirty="0" smtClean="0"/>
          </a:p>
          <a:p>
            <a:endParaRPr lang="zh-CN" altLang="en-US" sz="2400" dirty="0"/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698625" y="2668883"/>
          <a:ext cx="93281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4" name="Equation" r:id="rId1" imgW="76200000" imgH="6096000" progId="Equation.DSMT4">
                  <p:embed/>
                </p:oleObj>
              </mc:Choice>
              <mc:Fallback>
                <p:oleObj name="Equation" r:id="rId1" imgW="76200000" imgH="6096000" progId="Equation.DSMT4">
                  <p:embed/>
                  <p:pic>
                    <p:nvPicPr>
                      <p:cNvPr id="0" name="图片 266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8625" y="2668883"/>
                        <a:ext cx="9328150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2094503" y="3788482"/>
          <a:ext cx="1290328" cy="47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65" name="Equation" r:id="rId3" imgW="11277600" imgH="5486400" progId="Equation.DSMT4">
                  <p:embed/>
                </p:oleObj>
              </mc:Choice>
              <mc:Fallback>
                <p:oleObj name="Equation" r:id="rId3" imgW="11277600" imgH="5486400" progId="Equation.DSMT4">
                  <p:embed/>
                  <p:pic>
                    <p:nvPicPr>
                      <p:cNvPr id="0" name="图片 266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4503" y="3788482"/>
                        <a:ext cx="1290328" cy="4775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87730" y="1331595"/>
            <a:ext cx="10515600" cy="4351338"/>
          </a:xfrm>
        </p:spPr>
        <p:txBody>
          <a:bodyPr/>
          <a:p>
            <a:r>
              <a:rPr lang="en-US" altLang="zh-CN" sz="2400" dirty="0"/>
              <a:t>1.  </a:t>
            </a:r>
            <a:r>
              <a:rPr lang="zh-CN" altLang="en-US" sz="2400" dirty="0"/>
              <a:t>训练数据集如图所示：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82160" y="1377950"/>
            <a:ext cx="5959475" cy="4102735"/>
          </a:xfrm>
          <a:prstGeom prst="rect">
            <a:avLst/>
          </a:prstGeom>
        </p:spPr>
      </p:pic>
      <p:sp>
        <p:nvSpPr>
          <p:cNvPr id="3" name="文本占位符 3"/>
          <p:cNvSpPr>
            <a:spLocks noGrp="1"/>
          </p:cNvSpPr>
          <p:nvPr/>
        </p:nvSpPr>
        <p:spPr>
          <a:xfrm>
            <a:off x="888021" y="5683498"/>
            <a:ext cx="10814118" cy="73623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2</a:t>
            </a:r>
            <a:r>
              <a:rPr lang="en-US" altLang="zh-CN" sz="2400" dirty="0"/>
              <a:t>. </a:t>
            </a:r>
            <a:r>
              <a:rPr lang="zh-CN" altLang="en-US" sz="2400" dirty="0"/>
              <a:t>未知样本某男（帅，性格不好，不上进）向女生求婚，该女生嫁还是不嫁？</a:t>
            </a:r>
            <a:endParaRPr lang="zh-CN" altLang="en-US" sz="2400" dirty="0"/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占位符 3"/>
          <p:cNvSpPr txBox="1"/>
          <p:nvPr/>
        </p:nvSpPr>
        <p:spPr bwMode="auto">
          <a:xfrm>
            <a:off x="731176" y="1669415"/>
            <a:ext cx="10814118" cy="46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 smtClean="0"/>
              <a:t>3. </a:t>
            </a:r>
            <a:r>
              <a:rPr lang="zh-CN" altLang="en-US" sz="2400" dirty="0" smtClean="0"/>
              <a:t>根据贝叶斯定理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288" y="1755101"/>
            <a:ext cx="3479555" cy="1119392"/>
          </a:xfrm>
          <a:prstGeom prst="rect">
            <a:avLst/>
          </a:prstGeom>
        </p:spPr>
      </p:pic>
      <p:sp>
        <p:nvSpPr>
          <p:cNvPr id="9" name="文本占位符 3"/>
          <p:cNvSpPr txBox="1"/>
          <p:nvPr/>
        </p:nvSpPr>
        <p:spPr bwMode="auto">
          <a:xfrm>
            <a:off x="858148" y="3219720"/>
            <a:ext cx="10814118" cy="46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计算</a:t>
            </a:r>
            <a:endParaRPr lang="zh-CN" altLang="en-US" sz="2400" dirty="0"/>
          </a:p>
        </p:txBody>
      </p:sp>
      <p:sp>
        <p:nvSpPr>
          <p:cNvPr id="12" name="文本占位符 3"/>
          <p:cNvSpPr txBox="1"/>
          <p:nvPr/>
        </p:nvSpPr>
        <p:spPr bwMode="auto">
          <a:xfrm>
            <a:off x="858148" y="3998957"/>
            <a:ext cx="10814118" cy="464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由于假定每个特征属性之间是统计</a:t>
            </a:r>
            <a:r>
              <a:rPr lang="zh-CN" altLang="en-US" sz="2400" dirty="0" smtClean="0"/>
              <a:t>独立的，即计算</a:t>
            </a:r>
            <a:r>
              <a:rPr lang="zh-CN" altLang="en-US" sz="2400" dirty="0" smtClean="0"/>
              <a:t>：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892935" y="3230245"/>
            <a:ext cx="89242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P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（嫁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|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帅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性格不好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不上进）和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P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（不嫁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|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帅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性格不好</a:t>
            </a:r>
            <a:r>
              <a:rPr lang="en-US" altLang="zh-CN" sz="2400" dirty="0" smtClean="0">
                <a:solidFill>
                  <a:srgbClr val="FF0000"/>
                </a:solidFill>
                <a:sym typeface="+mn-ea"/>
              </a:rPr>
              <a:t>  </a:t>
            </a:r>
            <a:r>
              <a:rPr lang="zh-CN" altLang="en-US" sz="2400" dirty="0" smtClean="0">
                <a:solidFill>
                  <a:srgbClr val="FF0000"/>
                </a:solidFill>
                <a:sym typeface="+mn-ea"/>
              </a:rPr>
              <a:t>不上进）</a:t>
            </a:r>
            <a:endParaRPr lang="zh-CN" altLang="en-US" sz="2400" b="0" dirty="0" smtClean="0">
              <a:solidFill>
                <a:srgbClr val="FF0000"/>
              </a:solidFill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688465" y="4601210"/>
                <a:ext cx="9856470" cy="575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（嫁 | 帅  性格不好  不上进） = 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（嫁）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（帅 | 嫁）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（性格不好 | 嫁）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（不上进 | 嫁）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（帅  性格不好  不上进）</m:t>
                        </m:r>
                      </m:den>
                    </m:f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465" y="4601210"/>
                <a:ext cx="9856470" cy="5753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/>
              <p:cNvSpPr txBox="1"/>
              <p:nvPr/>
            </p:nvSpPr>
            <p:spPr>
              <a:xfrm>
                <a:off x="1595056" y="5598414"/>
                <a:ext cx="10077450" cy="5753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不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嫁 | 帅  性格不好  不上进） = 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不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嫁）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（帅 | 不嫁）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（性格不好 | 不嫁）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（不上进 | 不嫁）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（帅  性格不好  不上进）</m:t>
                        </m:r>
                      </m:den>
                    </m:f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</p:txBody>
          </p:sp>
        </mc:Choice>
        <mc:Fallback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5056" y="5598414"/>
                <a:ext cx="10077450" cy="575310"/>
              </a:xfrm>
              <a:prstGeom prst="rect">
                <a:avLst/>
              </a:prstGeom>
              <a:blipFill rotWithShape="1">
                <a:blip r:embed="rId3"/>
                <a:stretch>
                  <a:fillRect l="-6" t="-44" r="-2250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2" grpId="0"/>
      <p:bldP spid="10" grpId="0"/>
      <p:bldP spid="12" grpId="1"/>
      <p:bldP spid="10" grpId="1"/>
      <p:bldP spid="13" grpId="0"/>
      <p:bldP spid="13" grpId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38200" y="3612973"/>
            <a:ext cx="10814118" cy="506258"/>
          </a:xfrm>
        </p:spPr>
        <p:txBody>
          <a:bodyPr/>
          <a:lstStyle/>
          <a:p>
            <a:r>
              <a:rPr lang="zh-CN" altLang="en-US" sz="2400" b="1" dirty="0" smtClean="0">
                <a:latin typeface="楷体" panose="02010609060101010101" charset="-122"/>
                <a:ea typeface="楷体" panose="02010609060101010101" charset="-122"/>
              </a:rPr>
              <a:t>根据全概率公式：</a:t>
            </a:r>
            <a:endParaRPr lang="zh-CN" altLang="en-US" sz="2400" b="1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357" y="3584789"/>
            <a:ext cx="3639958" cy="103470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1353185" y="1485900"/>
                <a:ext cx="9856470" cy="57531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（嫁 | 帅  性格不好  不上进） = 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（嫁）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（帅 | 嫁）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（性格不好 | 嫁）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（不上进 | 嫁）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（帅  性格不好  不上进）</m:t>
                        </m:r>
                      </m:den>
                    </m:f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185" y="1485900"/>
                <a:ext cx="9856470" cy="57531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/>
            </p:nvSpPr>
            <p:spPr>
              <a:xfrm>
                <a:off x="1259776" y="2472944"/>
                <a:ext cx="10077450" cy="5753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不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嫁 | 帅  性格不好  不上进） =  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不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嫁）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（帅 | 不嫁）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（性格不好 | 不嫁） 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（不上进 | 不嫁）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cs typeface="Cambria Math" panose="02040503050406030204" pitchFamily="18" charset="0"/>
                          </a:rPr>
                          <m:t>（帅  性格不好  不上进）</m:t>
                        </m:r>
                      </m:den>
                    </m:f>
                  </m:oMath>
                </a14:m>
                <a:r>
                  <a:rPr lang="en-US" altLang="zh-CN" sz="2000"/>
                  <a:t> </a:t>
                </a:r>
                <a:endParaRPr lang="en-US" altLang="zh-CN" sz="2000"/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776" y="2472944"/>
                <a:ext cx="10077450" cy="575310"/>
              </a:xfrm>
              <a:prstGeom prst="rect">
                <a:avLst/>
              </a:prstGeom>
              <a:blipFill rotWithShape="1">
                <a:blip r:embed="rId3"/>
                <a:stretch>
                  <a:fillRect l="-6" t="-44" r="-2250" b="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-224790" y="4684395"/>
                <a:ext cx="12416790" cy="70675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（帅  性格不好  不上进）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（嫁）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（帅 | 嫁） 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（性格不好 | 嫁） 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𝑃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（不上进 | 嫁）</m:t>
                      </m:r>
                    </m:oMath>
                  </m:oMathPara>
                </a14:m>
                <a:endParaRPr lang="en-US" altLang="zh-CN" sz="2000" i="1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  <a:p>
                <a:r>
                  <a:rPr lang="en-US" altLang="zh-CN" sz="2000">
                    <a:latin typeface="Cambria Math" panose="02040503050406030204" pitchFamily="18" charset="0"/>
                    <a:cs typeface="Cambria Math" panose="02040503050406030204" pitchFamily="18" charset="0"/>
                  </a:rPr>
                  <a:t>                                                                                  +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P</m:t>
                    </m:r>
                    <m:r>
                      <a:rPr lang="en-US" altLang="zh-CN" sz="2000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（不嫁）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（帅 | 不嫁） 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（性格不好 | 不嫁） 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𝑃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cs typeface="Cambria Math" panose="02040503050406030204" pitchFamily="18" charset="0"/>
                      </a:rPr>
                      <m:t>（不上进 | 不嫁）</m:t>
                    </m:r>
                  </m:oMath>
                </a14:m>
                <a:endParaRPr lang="en-US" altLang="zh-CN" sz="20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4790" y="4684395"/>
                <a:ext cx="12416790" cy="706755"/>
              </a:xfrm>
              <a:prstGeom prst="rect">
                <a:avLst/>
              </a:prstGeom>
              <a:blipFill rotWithShape="1">
                <a:blip r:embed="rId4"/>
                <a:stretch>
                  <a:fillRect b="-74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4" grpId="1"/>
      <p:bldP spid="10" grpId="1"/>
      <p:bldP spid="6" grpId="0" build="p"/>
      <p:bldP spid="6" grpId="1" build="p"/>
      <p:bldP spid="3" grpId="0"/>
      <p:bldP spid="3" grpId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669415"/>
            <a:ext cx="10814118" cy="417294"/>
          </a:xfrm>
        </p:spPr>
        <p:txBody>
          <a:bodyPr/>
          <a:p>
            <a:r>
              <a:rPr lang="zh-CN" altLang="en-US" sz="2400" dirty="0" smtClean="0"/>
              <a:t>由表知：</a:t>
            </a:r>
            <a:endParaRPr lang="zh-CN" altLang="en-US" sz="24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528" y="2218522"/>
            <a:ext cx="5528089" cy="16460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76" y="4264486"/>
            <a:ext cx="8082996" cy="175717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05980" y="1416050"/>
            <a:ext cx="4689475" cy="32283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实例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60837" y="2145513"/>
            <a:ext cx="10814118" cy="698648"/>
          </a:xfrm>
        </p:spPr>
        <p:txBody>
          <a:bodyPr/>
          <a:p>
            <a:r>
              <a:rPr lang="en-US" altLang="zh-CN" sz="2400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求出最大后验概率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:</a:t>
            </a:r>
            <a:endParaRPr lang="en-US" altLang="zh-CN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219" y="436841"/>
            <a:ext cx="8110191" cy="18116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894205" y="2722245"/>
                <a:ext cx="7256780" cy="8661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（嫁 | 帅  性格不好  不上进）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noBreak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</m:e>
                          </m:box>
                        </m:num>
                        <m:den>
                          <m:box>
                            <m:boxPr>
                              <m:noBreak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</m:e>
                          </m:box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40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altLang="zh-CN" sz="20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05" y="2722245"/>
                <a:ext cx="7256780" cy="8661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1894205" y="3877945"/>
                <a:ext cx="7256780" cy="86614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P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（嫁 | 帅  性格不好  不上进）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 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box>
                            <m:boxPr>
                              <m:noBreak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</m:e>
                          </m:box>
                        </m:num>
                        <m:den>
                          <m:box>
                            <m:boxPr>
                              <m:noBreak m:val="on"/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</m:ctrlPr>
                            </m:boxPr>
                            <m:e>
                              <m:argPr>
                                <m:argSz m:val="-1"/>
                              </m:argP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cs typeface="Cambria Math" panose="02040503050406030204" pitchFamily="18" charset="0"/>
                                    </a:rPr>
                                    <m:t>125</m:t>
                                  </m:r>
                                </m:den>
                              </m:f>
                            </m:e>
                          </m:box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6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  <a:cs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altLang="zh-CN" sz="2000">
                  <a:latin typeface="Cambria Math" panose="02040503050406030204" pitchFamily="18" charset="0"/>
                  <a:cs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205" y="3877945"/>
                <a:ext cx="7256780" cy="86614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占位符 3"/>
          <p:cNvSpPr>
            <a:spLocks noGrp="1"/>
          </p:cNvSpPr>
          <p:nvPr/>
        </p:nvSpPr>
        <p:spPr>
          <a:xfrm>
            <a:off x="660837" y="5184623"/>
            <a:ext cx="10814118" cy="69864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等线" panose="02010600030101010101" charset="-122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由于</a:t>
            </a:r>
            <a:r>
              <a:rPr lang="en-US" altLang="zh-CN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60%&gt;40%,</a:t>
            </a:r>
            <a:r>
              <a:rPr lang="zh-CN" altLang="en-US" sz="24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建议该女生选择不嫁。</a:t>
            </a:r>
            <a:endParaRPr lang="zh-CN" altLang="en-US" sz="24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6" grpId="0"/>
      <p:bldP spid="6" grpId="1"/>
      <p:bldP spid="7" grpId="0"/>
      <p:bldP spid="7" grpId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059748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1600" y="1658780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贝叶斯定理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1600" y="2412842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朴素贝叶斯分类器原理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5181600" y="3167698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朴素贝叶斯分类器应用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5181600" y="3922554"/>
            <a:ext cx="55022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优缺点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文本占位符 3"/>
          <p:cNvSpPr txBox="1"/>
          <p:nvPr/>
        </p:nvSpPr>
        <p:spPr bwMode="auto">
          <a:xfrm>
            <a:off x="731176" y="1669415"/>
            <a:ext cx="10814118" cy="1448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/>
            <a:r>
              <a:rPr lang="zh-CN" altLang="en-US" sz="2400" dirty="0" smtClean="0"/>
              <a:t>调用</a:t>
            </a:r>
            <a:r>
              <a:rPr lang="en-US" altLang="zh-CN" sz="2400" dirty="0" err="1" smtClean="0"/>
              <a:t>sklearn.naive_bayes</a:t>
            </a:r>
            <a:r>
              <a:rPr lang="zh-CN" altLang="en-US" sz="2400" dirty="0" smtClean="0"/>
              <a:t>库下的</a:t>
            </a:r>
            <a:r>
              <a:rPr lang="en-US" altLang="zh-CN" sz="2400" dirty="0" err="1"/>
              <a:t>GaussianNB</a:t>
            </a:r>
            <a:endParaRPr lang="en-US" altLang="zh-CN" sz="2400" dirty="0"/>
          </a:p>
          <a:p>
            <a:pPr indent="457200">
              <a:lnSpc>
                <a:spcPct val="100000"/>
              </a:lnSpc>
            </a:pPr>
            <a:r>
              <a:rPr lang="en-US" altLang="zh-CN" sz="2000" dirty="0" err="1" smtClean="0"/>
              <a:t>sklearn</a:t>
            </a:r>
            <a:r>
              <a:rPr lang="zh-CN" altLang="en-US" sz="2000" dirty="0" smtClean="0"/>
              <a:t>库中的</a:t>
            </a:r>
            <a:r>
              <a:rPr lang="en-US" altLang="zh-CN" sz="2000" dirty="0" err="1" smtClean="0"/>
              <a:t>sklearn.naive_bayes</a:t>
            </a:r>
            <a:r>
              <a:rPr lang="zh-CN" altLang="en-US" sz="2000" dirty="0" smtClean="0"/>
              <a:t>下含有</a:t>
            </a:r>
            <a:r>
              <a:rPr lang="en-US" altLang="zh-CN" sz="2000" dirty="0" err="1" smtClean="0"/>
              <a:t>GaussianNB</a:t>
            </a:r>
            <a:r>
              <a:rPr lang="zh-CN" altLang="en-US" sz="2000" dirty="0" smtClean="0"/>
              <a:t>函数，实际操作中一般直接调用实现高斯朴素贝叶斯算法分类器。</a:t>
            </a:r>
            <a:endParaRPr lang="en-US" altLang="zh-CN" sz="2000" dirty="0"/>
          </a:p>
        </p:txBody>
      </p:sp>
      <p:sp>
        <p:nvSpPr>
          <p:cNvPr id="6" name="文本占位符 3"/>
          <p:cNvSpPr txBox="1"/>
          <p:nvPr/>
        </p:nvSpPr>
        <p:spPr bwMode="auto">
          <a:xfrm>
            <a:off x="259840" y="3491870"/>
            <a:ext cx="1694783" cy="41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00000"/>
              </a:lnSpc>
            </a:pPr>
            <a:r>
              <a:rPr lang="zh-CN" altLang="en-US" sz="2000" dirty="0">
                <a:latin typeface="+mn-ea"/>
              </a:rPr>
              <a:t>导</a:t>
            </a:r>
            <a:r>
              <a:rPr lang="zh-CN" altLang="en-US" sz="2000" dirty="0" smtClean="0">
                <a:latin typeface="+mn-ea"/>
              </a:rPr>
              <a:t>入库：</a:t>
            </a:r>
            <a:endParaRPr lang="en-US" altLang="zh-CN" sz="2000" b="0" dirty="0" smtClean="0"/>
          </a:p>
        </p:txBody>
      </p:sp>
      <p:sp>
        <p:nvSpPr>
          <p:cNvPr id="7" name="文本占位符 3"/>
          <p:cNvSpPr txBox="1"/>
          <p:nvPr/>
        </p:nvSpPr>
        <p:spPr bwMode="auto">
          <a:xfrm>
            <a:off x="259840" y="4571404"/>
            <a:ext cx="2050877" cy="41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00000"/>
              </a:lnSpc>
            </a:pPr>
            <a:r>
              <a:rPr lang="zh-CN" altLang="en-US" sz="2000" dirty="0" smtClean="0">
                <a:latin typeface="+mn-ea"/>
              </a:rPr>
              <a:t>模型训练：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2080817" y="3381996"/>
            <a:ext cx="5713292" cy="626146"/>
            <a:chOff x="1107232" y="3522977"/>
            <a:chExt cx="5713292" cy="626146"/>
          </a:xfrm>
        </p:grpSpPr>
        <p:sp>
          <p:nvSpPr>
            <p:cNvPr id="9" name="文本占位符 3"/>
            <p:cNvSpPr txBox="1"/>
            <p:nvPr/>
          </p:nvSpPr>
          <p:spPr bwMode="auto">
            <a:xfrm>
              <a:off x="1107232" y="3639547"/>
              <a:ext cx="5713292" cy="4755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>
              <a:lvl1pPr marL="228600" indent="-228600" algn="l" rtl="0" eaLnBrk="0" fontAlgn="base" hangingPunct="0">
                <a:lnSpc>
                  <a:spcPct val="90000"/>
                </a:lnSpc>
                <a:spcBef>
                  <a:spcPts val="100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8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4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sz="2000"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704020202020204" pitchFamily="34" charset="0"/>
                <a:buNone/>
                <a:defRPr b="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7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ct val="100000"/>
                </a:lnSpc>
              </a:pPr>
              <a:r>
                <a:rPr lang="en-US" altLang="zh-CN" sz="2000" b="0" dirty="0"/>
                <a:t>from </a:t>
              </a:r>
              <a:r>
                <a:rPr lang="en-US" altLang="zh-CN" sz="2000" b="0" dirty="0" err="1"/>
                <a:t>sklearn.naive_bayes</a:t>
              </a:r>
              <a:r>
                <a:rPr lang="en-US" altLang="zh-CN" sz="2000" b="0" dirty="0"/>
                <a:t> import </a:t>
              </a:r>
              <a:r>
                <a:rPr lang="en-US" altLang="zh-CN" sz="2000" b="0" dirty="0" err="1" smtClean="0"/>
                <a:t>GaussianNB</a:t>
              </a:r>
              <a:endParaRPr lang="en-US" altLang="zh-CN" sz="2000" b="0" dirty="0"/>
            </a:p>
          </p:txBody>
        </p:sp>
        <p:sp>
          <p:nvSpPr>
            <p:cNvPr id="10" name="矩形 9"/>
            <p:cNvSpPr/>
            <p:nvPr/>
          </p:nvSpPr>
          <p:spPr>
            <a:xfrm>
              <a:off x="1107232" y="3522977"/>
              <a:ext cx="5713292" cy="626146"/>
            </a:xfrm>
            <a:prstGeom prst="rect">
              <a:avLst/>
            </a:prstGeom>
            <a:noFill/>
            <a:ln w="28575">
              <a:solidFill>
                <a:srgbClr val="1165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文本占位符 3"/>
          <p:cNvSpPr txBox="1"/>
          <p:nvPr/>
        </p:nvSpPr>
        <p:spPr bwMode="auto">
          <a:xfrm>
            <a:off x="521930" y="5696727"/>
            <a:ext cx="2050877" cy="41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00000"/>
              </a:lnSpc>
            </a:pPr>
            <a:r>
              <a:rPr lang="zh-CN" altLang="en-US" sz="2000" dirty="0" smtClean="0">
                <a:latin typeface="+mn-ea"/>
              </a:rPr>
              <a:t>预测：</a:t>
            </a:r>
            <a:endParaRPr lang="zh-CN" altLang="en-US" sz="2000" dirty="0">
              <a:latin typeface="+mn-ea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080816" y="4437873"/>
            <a:ext cx="4964561" cy="836127"/>
            <a:chOff x="2080816" y="4437873"/>
            <a:chExt cx="4964561" cy="836127"/>
          </a:xfrm>
        </p:grpSpPr>
        <p:sp>
          <p:nvSpPr>
            <p:cNvPr id="13" name="矩形 12"/>
            <p:cNvSpPr/>
            <p:nvPr/>
          </p:nvSpPr>
          <p:spPr>
            <a:xfrm>
              <a:off x="2080816" y="4437874"/>
              <a:ext cx="4964561" cy="8361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zh-CN" sz="2000" dirty="0">
                  <a:latin typeface="+mn-lt"/>
                  <a:ea typeface="+mn-ea"/>
                </a:rPr>
                <a:t>model = </a:t>
              </a:r>
              <a:r>
                <a:rPr lang="en-US" altLang="zh-CN" sz="2000" dirty="0" err="1">
                  <a:latin typeface="+mn-lt"/>
                  <a:ea typeface="+mn-ea"/>
                </a:rPr>
                <a:t>GaussianNB</a:t>
              </a:r>
              <a:r>
                <a:rPr lang="en-US" altLang="zh-CN" sz="2000" dirty="0">
                  <a:latin typeface="+mn-lt"/>
                  <a:ea typeface="+mn-ea"/>
                </a:rPr>
                <a:t>()</a:t>
              </a:r>
              <a:endParaRPr lang="en-US" altLang="zh-CN" sz="2000" dirty="0">
                <a:latin typeface="+mn-lt"/>
                <a:ea typeface="+mn-ea"/>
              </a:endParaRPr>
            </a:p>
            <a:p>
              <a:pPr>
                <a:spcBef>
                  <a:spcPts val="1000"/>
                </a:spcBef>
              </a:pPr>
              <a:r>
                <a:rPr lang="en-US" altLang="zh-CN" sz="2000" dirty="0" err="1" smtClean="0">
                  <a:latin typeface="+mn-lt"/>
                  <a:ea typeface="+mn-ea"/>
                </a:rPr>
                <a:t>model.fit</a:t>
              </a:r>
              <a:r>
                <a:rPr lang="en-US" altLang="zh-CN" sz="2000" dirty="0" smtClean="0">
                  <a:latin typeface="+mn-lt"/>
                  <a:ea typeface="+mn-ea"/>
                </a:rPr>
                <a:t>(</a:t>
              </a:r>
              <a:r>
                <a:rPr lang="en-US" altLang="zh-CN" sz="2000" dirty="0" err="1" smtClean="0">
                  <a:latin typeface="+mn-lt"/>
                  <a:ea typeface="+mn-ea"/>
                </a:rPr>
                <a:t>X_train,y_train</a:t>
              </a:r>
              <a:r>
                <a:rPr lang="en-US" altLang="zh-CN" sz="2000" dirty="0" smtClean="0">
                  <a:latin typeface="+mn-lt"/>
                  <a:ea typeface="+mn-ea"/>
                </a:rPr>
                <a:t>)</a:t>
              </a:r>
              <a:endParaRPr lang="en-US" altLang="zh-CN" sz="2000" dirty="0" smtClean="0">
                <a:latin typeface="+mn-lt"/>
                <a:ea typeface="+mn-ea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080817" y="4437873"/>
              <a:ext cx="4964560" cy="836127"/>
            </a:xfrm>
            <a:prstGeom prst="rect">
              <a:avLst/>
            </a:prstGeom>
            <a:noFill/>
            <a:ln w="28575">
              <a:solidFill>
                <a:srgbClr val="1165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080817" y="5654456"/>
            <a:ext cx="3930240" cy="626146"/>
            <a:chOff x="2080817" y="5654456"/>
            <a:chExt cx="3930240" cy="626146"/>
          </a:xfrm>
        </p:grpSpPr>
        <p:sp>
          <p:nvSpPr>
            <p:cNvPr id="16" name="矩形 15"/>
            <p:cNvSpPr/>
            <p:nvPr/>
          </p:nvSpPr>
          <p:spPr>
            <a:xfrm>
              <a:off x="2080817" y="5715368"/>
              <a:ext cx="3930240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ts val="1000"/>
                </a:spcBef>
              </a:pPr>
              <a:r>
                <a:rPr lang="en-US" altLang="zh-CN" sz="2000" dirty="0" smtClean="0">
                  <a:latin typeface="+mn-lt"/>
                  <a:ea typeface="+mn-ea"/>
                </a:rPr>
                <a:t>results=</a:t>
              </a:r>
              <a:r>
                <a:rPr lang="en-US" altLang="zh-CN" sz="2000" dirty="0" err="1" smtClean="0">
                  <a:latin typeface="+mn-lt"/>
                  <a:ea typeface="+mn-ea"/>
                </a:rPr>
                <a:t>model.predict</a:t>
              </a:r>
              <a:r>
                <a:rPr lang="en-US" altLang="zh-CN" sz="2000" dirty="0">
                  <a:latin typeface="+mn-lt"/>
                  <a:ea typeface="+mn-ea"/>
                </a:rPr>
                <a:t>([</a:t>
              </a:r>
              <a:r>
                <a:rPr lang="en-US" altLang="zh-CN" sz="2000" dirty="0" err="1">
                  <a:latin typeface="+mn-lt"/>
                  <a:ea typeface="+mn-ea"/>
                </a:rPr>
                <a:t>X_test</a:t>
              </a:r>
              <a:r>
                <a:rPr lang="en-US" altLang="zh-CN" sz="2000" dirty="0">
                  <a:latin typeface="+mn-lt"/>
                  <a:ea typeface="+mn-ea"/>
                </a:rPr>
                <a:t>[</a:t>
              </a:r>
              <a:r>
                <a:rPr lang="en-US" altLang="zh-CN" sz="2000" dirty="0" err="1">
                  <a:latin typeface="+mn-lt"/>
                  <a:ea typeface="+mn-ea"/>
                </a:rPr>
                <a:t>i</a:t>
              </a:r>
              <a:r>
                <a:rPr lang="en-US" altLang="zh-CN" sz="2000" dirty="0">
                  <a:latin typeface="+mn-lt"/>
                  <a:ea typeface="+mn-ea"/>
                </a:rPr>
                <a:t>,:]])</a:t>
              </a:r>
              <a:endParaRPr lang="zh-CN" altLang="en-US" sz="2000" dirty="0">
                <a:latin typeface="+mn-lt"/>
                <a:ea typeface="+mn-ea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2080817" y="5654456"/>
              <a:ext cx="3930240" cy="626146"/>
            </a:xfrm>
            <a:prstGeom prst="rect">
              <a:avLst/>
            </a:prstGeom>
            <a:noFill/>
            <a:ln w="28575">
              <a:solidFill>
                <a:srgbClr val="1165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38200" y="1534427"/>
            <a:ext cx="2396072" cy="418737"/>
          </a:xfrm>
        </p:spPr>
        <p:txBody>
          <a:bodyPr/>
          <a:lstStyle/>
          <a:p>
            <a:r>
              <a:rPr lang="zh-CN" altLang="en-US" sz="2400" dirty="0" smtClean="0"/>
              <a:t>已知</a:t>
            </a:r>
            <a:r>
              <a:rPr lang="zh-CN" altLang="en-US" sz="2400" dirty="0" smtClean="0"/>
              <a:t>样本：</a:t>
            </a:r>
            <a:endParaRPr lang="zh-CN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604459" y="1556035"/>
          <a:ext cx="3613461" cy="39249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099"/>
                <a:gridCol w="971736"/>
                <a:gridCol w="971736"/>
                <a:gridCol w="1080890"/>
              </a:tblGrid>
              <a:tr h="739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特征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</a:tr>
              <a:tr h="59372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518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603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8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8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48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文本占位符 3"/>
          <p:cNvSpPr txBox="1"/>
          <p:nvPr/>
        </p:nvSpPr>
        <p:spPr bwMode="auto">
          <a:xfrm>
            <a:off x="838200" y="5637945"/>
            <a:ext cx="4867656" cy="653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 smtClean="0"/>
              <a:t>求未知样本：</a:t>
            </a:r>
            <a:r>
              <a:rPr lang="en-US" altLang="zh-CN" sz="2400" dirty="0"/>
              <a:t>[1,2</a:t>
            </a:r>
            <a:r>
              <a:rPr lang="en-US" altLang="zh-CN" sz="2400" dirty="0" smtClean="0"/>
              <a:t>]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[3,7]</a:t>
            </a:r>
            <a:r>
              <a:rPr lang="zh-CN" altLang="en-US" sz="2400" dirty="0" smtClean="0"/>
              <a:t>的类别？</a:t>
            </a:r>
            <a:endParaRPr lang="zh-CN" altLang="en-US" sz="2400" dirty="0"/>
          </a:p>
          <a:p>
            <a:endParaRPr lang="zh-CN" altLang="en-US" sz="2400" dirty="0"/>
          </a:p>
        </p:txBody>
      </p:sp>
      <p:graphicFrame>
        <p:nvGraphicFramePr>
          <p:cNvPr id="9" name="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6217920" y="1556035"/>
          <a:ext cx="3613461" cy="39253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9099"/>
                <a:gridCol w="971736"/>
                <a:gridCol w="971736"/>
                <a:gridCol w="1080890"/>
              </a:tblGrid>
              <a:tr h="739502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序号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 smtClean="0"/>
                        <a:t>特征</a:t>
                      </a:r>
                      <a:r>
                        <a:rPr lang="en-US" altLang="zh-CN" sz="1800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特征</a:t>
                      </a:r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类别</a:t>
                      </a:r>
                      <a:endParaRPr lang="zh-CN" altLang="en-US" dirty="0"/>
                    </a:p>
                  </a:txBody>
                  <a:tcPr/>
                </a:tc>
              </a:tr>
              <a:tr h="59422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51870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  <a:tr h="60361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8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8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3</a:t>
                      </a:r>
                      <a:endParaRPr lang="zh-CN" altLang="en-US" dirty="0"/>
                    </a:p>
                  </a:txBody>
                  <a:tcPr/>
                </a:tc>
              </a:tr>
              <a:tr h="489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-2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</a:t>
                      </a:r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14242" y="1787948"/>
            <a:ext cx="10814118" cy="565786"/>
          </a:xfrm>
        </p:spPr>
        <p:txBody>
          <a:bodyPr/>
          <a:p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sklearn</a:t>
            </a:r>
            <a:r>
              <a:rPr lang="zh-CN" altLang="en-US" sz="2400" dirty="0" smtClean="0"/>
              <a:t>中，一共有</a:t>
            </a:r>
            <a:r>
              <a:rPr lang="en-US" altLang="zh-CN" sz="2400" dirty="0" smtClean="0"/>
              <a:t>3</a:t>
            </a:r>
            <a:r>
              <a:rPr lang="zh-CN" altLang="en-US" sz="2400" dirty="0" smtClean="0"/>
              <a:t>个朴素贝叶斯的分类算法。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2692399" y="3192824"/>
            <a:ext cx="6096000" cy="2267287"/>
          </a:xfrm>
          <a:prstGeom prst="rect">
            <a:avLst/>
          </a:prstGeom>
        </p:spPr>
        <p:txBody>
          <a:bodyPr>
            <a:spAutoFit/>
          </a:bodyPr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GaussianNB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MultinomialNB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514350" lvl="0" indent="-51435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2400" b="1" dirty="0" err="1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BernoulliNB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61180" y="2498117"/>
            <a:ext cx="1415772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分别是：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导入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731176" y="1669414"/>
            <a:ext cx="10814118" cy="548853"/>
          </a:xfrm>
        </p:spPr>
        <p:txBody>
          <a:bodyPr/>
          <a:p>
            <a:r>
              <a:rPr lang="zh-CN" altLang="en-US" sz="2400" dirty="0"/>
              <a:t>假如在街上看到一</a:t>
            </a:r>
            <a:r>
              <a:rPr lang="zh-CN" altLang="en-US" sz="2400" dirty="0" smtClean="0"/>
              <a:t>个</a:t>
            </a:r>
            <a:r>
              <a:rPr lang="zh-CN" altLang="en-US" sz="2400" dirty="0"/>
              <a:t>讲</a:t>
            </a:r>
            <a:r>
              <a:rPr lang="zh-CN" altLang="en-US" sz="2400" dirty="0" smtClean="0"/>
              <a:t>英语的黑人，再猜猜这哥们来自哪里？</a:t>
            </a:r>
            <a:endParaRPr lang="en-US" altLang="zh-CN" sz="2400" dirty="0" smtClean="0"/>
          </a:p>
          <a:p>
            <a:pPr marL="342900" indent="0"/>
            <a:endParaRPr lang="en-US" altLang="zh-CN" sz="2400" dirty="0" smtClean="0"/>
          </a:p>
        </p:txBody>
      </p:sp>
      <p:sp>
        <p:nvSpPr>
          <p:cNvPr id="6" name="矩形 5"/>
          <p:cNvSpPr/>
          <p:nvPr/>
        </p:nvSpPr>
        <p:spPr>
          <a:xfrm>
            <a:off x="1676400" y="2218055"/>
            <a:ext cx="7185025" cy="337883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&lt;</a:t>
            </a: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特征</a:t>
            </a:r>
            <a:r>
              <a:rPr lang="en-US" altLang="zh-CN" sz="26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&gt;  </a:t>
            </a:r>
            <a:r>
              <a:rPr lang="zh-CN" altLang="en-US" sz="26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肤色</a:t>
            </a: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： 黑 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;   </a:t>
            </a: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语言： 英语</a:t>
            </a:r>
            <a:r>
              <a:rPr lang="zh-CN" altLang="en-US" sz="26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；</a:t>
            </a:r>
            <a:endParaRPr lang="en-US" altLang="zh-CN" sz="2600" b="1" dirty="0" smtClean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黑色</a:t>
            </a: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人种来自非洲的概率： 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80%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      黑色人种来自于美国的概率：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20%</a:t>
            </a:r>
            <a:endParaRPr lang="zh-CN" altLang="en-US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讲英语的人来自于非洲的概率：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10%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>
              <a:lnSpc>
                <a:spcPct val="90000"/>
              </a:lnSpc>
              <a:spcBef>
                <a:spcPts val="1000"/>
              </a:spcBef>
            </a:pP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      讲英语的人来自于美国的概率：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90%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6858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 来自非洲的概率：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80% </a:t>
            </a:r>
            <a:r>
              <a:rPr lang="en-US" altLang="zh-CN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10% = 0.08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     </a:t>
            </a: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来自美国的概率：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20% </a:t>
            </a:r>
            <a:r>
              <a:rPr lang="en-US" altLang="zh-CN" sz="2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 90% =0.18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76400" y="5743319"/>
            <a:ext cx="5935980" cy="478155"/>
          </a:xfrm>
          <a:prstGeom prst="rect">
            <a:avLst/>
          </a:prstGeom>
        </p:spPr>
        <p:txBody>
          <a:bodyPr wrap="none">
            <a:spAutoFit/>
          </a:bodyPr>
          <a:p>
            <a:pPr marL="6858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/>
                <a:ea typeface="微软雅黑" panose="020B0503020204020204" pitchFamily="34" charset="-122"/>
              </a:rPr>
              <a:t> 判断结果就是：此人来自美国。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46509" y="1783670"/>
            <a:ext cx="10814118" cy="920497"/>
          </a:xfrm>
        </p:spPr>
        <p:txBody>
          <a:bodyPr/>
          <a:p>
            <a:pPr marL="0" lvl="0" indent="0"/>
            <a:r>
              <a:rPr lang="en-US" altLang="zh-CN" sz="2400" dirty="0" err="1" smtClean="0">
                <a:solidFill>
                  <a:prstClr val="black"/>
                </a:solidFill>
              </a:rPr>
              <a:t>GaussianNB</a:t>
            </a:r>
            <a:r>
              <a:rPr lang="zh-CN" altLang="en-US" sz="2400" dirty="0" smtClean="0">
                <a:solidFill>
                  <a:prstClr val="black"/>
                </a:solidFill>
              </a:rPr>
              <a:t>：先验为高斯分布（正态分布）的朴素</a:t>
            </a:r>
            <a:r>
              <a:rPr lang="zh-CN" altLang="en-US" sz="2400" dirty="0" smtClean="0">
                <a:solidFill>
                  <a:prstClr val="black"/>
                </a:solidFill>
              </a:rPr>
              <a:t>贝叶斯。它假设每个特征</a:t>
            </a:r>
            <a:r>
              <a:rPr lang="zh-CN" altLang="en-US" sz="2400" dirty="0" smtClean="0">
                <a:solidFill>
                  <a:prstClr val="black"/>
                </a:solidFill>
              </a:rPr>
              <a:t>都服从正态分布。</a:t>
            </a:r>
            <a:endParaRPr lang="en-US" altLang="zh-CN" sz="2400" dirty="0">
              <a:solidFill>
                <a:prstClr val="black"/>
              </a:solidFill>
            </a:endParaRPr>
          </a:p>
          <a:p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804921" y="4776257"/>
            <a:ext cx="8497294" cy="1134862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其中     为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Y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的第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类类别。均值      和方差       为需要从训练集中计算出的值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2310298" y="2899537"/>
          <a:ext cx="7486540" cy="1509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2" name="Equation" r:id="rId1" imgW="75590400" imgH="15240000" progId="Equation.DSMT4">
                  <p:embed/>
                </p:oleObj>
              </mc:Choice>
              <mc:Fallback>
                <p:oleObj name="Equation" r:id="rId1" imgW="75590400" imgH="15240000" progId="Equation.DSMT4">
                  <p:embed/>
                  <p:pic>
                    <p:nvPicPr>
                      <p:cNvPr id="0" name="图片 3896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0298" y="2899537"/>
                        <a:ext cx="7486540" cy="15093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2984930" y="4864041"/>
          <a:ext cx="401108" cy="4796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3" name="Equation" r:id="rId3" imgW="4572000" imgH="5486400" progId="Equation.DSMT4">
                  <p:embed/>
                </p:oleObj>
              </mc:Choice>
              <mc:Fallback>
                <p:oleObj name="Equation" r:id="rId3" imgW="4572000" imgH="5486400" progId="Equation.DSMT4">
                  <p:embed/>
                  <p:pic>
                    <p:nvPicPr>
                      <p:cNvPr id="0" name="图片 3896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84930" y="4864041"/>
                        <a:ext cx="401108" cy="4796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27701" y="4834458"/>
          <a:ext cx="432297" cy="518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4" name="Equation" r:id="rId5" imgW="4572000" imgH="5486400" progId="Equation.DSMT4">
                  <p:embed/>
                </p:oleObj>
              </mc:Choice>
              <mc:Fallback>
                <p:oleObj name="Equation" r:id="rId5" imgW="4572000" imgH="5486400" progId="Equation.DSMT4">
                  <p:embed/>
                  <p:pic>
                    <p:nvPicPr>
                      <p:cNvPr id="0" name="图片 3896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527701" y="4834458"/>
                        <a:ext cx="432297" cy="5187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852746" y="4843984"/>
          <a:ext cx="524551" cy="4997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65" name="Equation" r:id="rId7" imgW="6096000" imgH="5791200" progId="Equation.DSMT4">
                  <p:embed/>
                </p:oleObj>
              </mc:Choice>
              <mc:Fallback>
                <p:oleObj name="Equation" r:id="rId7" imgW="6096000" imgH="5791200" progId="Equation.DSMT4">
                  <p:embed/>
                  <p:pic>
                    <p:nvPicPr>
                      <p:cNvPr id="0" name="图片 3896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2746" y="4843984"/>
                        <a:ext cx="524551" cy="4997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7309" y="1766737"/>
            <a:ext cx="10814118" cy="920497"/>
          </a:xfrm>
        </p:spPr>
        <p:txBody>
          <a:bodyPr/>
          <a:p>
            <a:pPr marL="0" indent="0"/>
            <a:r>
              <a:rPr lang="en-US" altLang="zh-CN" sz="2400" dirty="0" err="1" smtClean="0"/>
              <a:t>MultinomialNB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zh-CN" altLang="en-US" sz="2400" dirty="0" smtClean="0">
                <a:solidFill>
                  <a:prstClr val="black"/>
                </a:solidFill>
              </a:rPr>
              <a:t>先验</a:t>
            </a:r>
            <a:r>
              <a:rPr lang="zh-CN" altLang="en-US" sz="2400" dirty="0" smtClean="0">
                <a:solidFill>
                  <a:prstClr val="black"/>
                </a:solidFill>
              </a:rPr>
              <a:t>为多项式分布的</a:t>
            </a:r>
            <a:r>
              <a:rPr lang="zh-CN" altLang="en-US" sz="2400" dirty="0" smtClean="0">
                <a:solidFill>
                  <a:prstClr val="black"/>
                </a:solidFill>
              </a:rPr>
              <a:t>朴素</a:t>
            </a:r>
            <a:r>
              <a:rPr lang="zh-CN" altLang="en-US" sz="2400" dirty="0" smtClean="0">
                <a:solidFill>
                  <a:prstClr val="black"/>
                </a:solidFill>
              </a:rPr>
              <a:t>贝叶斯。它假设每个特征都是由一个简单多项式分布生成的。</a:t>
            </a:r>
            <a:endParaRPr lang="zh-CN" altLang="en-US" dirty="0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459163" y="2961390"/>
          <a:ext cx="467995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0" name="Equation" r:id="rId1" imgW="47244000" imgH="10972800" progId="Equation.DSMT4">
                  <p:embed/>
                </p:oleObj>
              </mc:Choice>
              <mc:Fallback>
                <p:oleObj name="Equation" r:id="rId1" imgW="47244000" imgH="10972800" progId="Equation.DSMT4">
                  <p:embed/>
                  <p:pic>
                    <p:nvPicPr>
                      <p:cNvPr id="0" name="图片 399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59163" y="2961390"/>
                        <a:ext cx="4679950" cy="1085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/>
          <p:cNvSpPr/>
          <p:nvPr/>
        </p:nvSpPr>
        <p:spPr>
          <a:xfrm>
            <a:off x="1567424" y="4321396"/>
            <a:ext cx="9944003" cy="1753235"/>
          </a:xfrm>
          <a:prstGeom prst="rect">
            <a:avLst/>
          </a:prstGeom>
        </p:spPr>
        <p:txBody>
          <a:bodyPr wrap="square">
            <a:spAutoFit/>
          </a:bodyPr>
          <a:p>
            <a:pPr lvl="0" indent="457200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其中，                       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  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为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Y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的第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类类别的第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j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维特征的第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l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个取值条件概率。     是训练集中输出为第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k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类的样本个数。    为一个大于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的常数，常常取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，即为拉普拉斯平滑。</a:t>
            </a:r>
            <a:endParaRPr lang="en-US" altLang="zh-CN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2803525" y="4411345"/>
          <a:ext cx="2014855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1" name="Equation" r:id="rId3" imgW="31089600" imgH="6705600" progId="Equation.DSMT4">
                  <p:embed/>
                </p:oleObj>
              </mc:Choice>
              <mc:Fallback>
                <p:oleObj name="Equation" r:id="rId3" imgW="31089600" imgH="6705600" progId="Equation.DSMT4">
                  <p:embed/>
                  <p:pic>
                    <p:nvPicPr>
                      <p:cNvPr id="0" name="图片 3998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3525" y="4411345"/>
                        <a:ext cx="2014855" cy="434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2136181" y="4937234"/>
          <a:ext cx="464577" cy="522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2" name="Equation" r:id="rId5" imgW="4876800" imgH="5486400" progId="Equation.DSMT4">
                  <p:embed/>
                </p:oleObj>
              </mc:Choice>
              <mc:Fallback>
                <p:oleObj name="Equation" r:id="rId5" imgW="4876800" imgH="5486400" progId="Equation.DSMT4">
                  <p:embed/>
                  <p:pic>
                    <p:nvPicPr>
                      <p:cNvPr id="0" name="图片 3998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6181" y="4937234"/>
                        <a:ext cx="464577" cy="522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568142" y="4987420"/>
          <a:ext cx="331788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83" name="Equation" r:id="rId7" imgW="3352800" imgH="4267200" progId="Equation.DSMT4">
                  <p:embed/>
                </p:oleObj>
              </mc:Choice>
              <mc:Fallback>
                <p:oleObj name="Equation" r:id="rId7" imgW="3352800" imgH="4267200" progId="Equation.DSMT4">
                  <p:embed/>
                  <p:pic>
                    <p:nvPicPr>
                      <p:cNvPr id="0" name="图片 399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568142" y="4987420"/>
                        <a:ext cx="331788" cy="422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9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697309" y="1749804"/>
            <a:ext cx="10814118" cy="920497"/>
          </a:xfrm>
        </p:spPr>
        <p:txBody>
          <a:bodyPr/>
          <a:lstStyle/>
          <a:p>
            <a:pPr marL="0" indent="0"/>
            <a:r>
              <a:rPr lang="en-US" altLang="zh-CN" sz="2400" dirty="0" err="1" smtClean="0"/>
              <a:t>BernoulliNB</a:t>
            </a:r>
            <a:r>
              <a:rPr lang="zh-CN" altLang="en-US" sz="2400" dirty="0" smtClean="0">
                <a:solidFill>
                  <a:prstClr val="black"/>
                </a:solidFill>
              </a:rPr>
              <a:t>：</a:t>
            </a:r>
            <a:r>
              <a:rPr lang="zh-CN" altLang="en-US" sz="2400" dirty="0" smtClean="0">
                <a:solidFill>
                  <a:prstClr val="black"/>
                </a:solidFill>
              </a:rPr>
              <a:t>先验</a:t>
            </a:r>
            <a:r>
              <a:rPr lang="zh-CN" altLang="en-US" sz="2400" dirty="0" smtClean="0">
                <a:solidFill>
                  <a:prstClr val="black"/>
                </a:solidFill>
              </a:rPr>
              <a:t>为伯努利分布的</a:t>
            </a:r>
            <a:r>
              <a:rPr lang="zh-CN" altLang="en-US" sz="2400" dirty="0" smtClean="0">
                <a:solidFill>
                  <a:prstClr val="black"/>
                </a:solidFill>
              </a:rPr>
              <a:t>朴素</a:t>
            </a:r>
            <a:r>
              <a:rPr lang="zh-CN" altLang="en-US" sz="2400" dirty="0" smtClean="0">
                <a:solidFill>
                  <a:prstClr val="black"/>
                </a:solidFill>
              </a:rPr>
              <a:t>贝叶斯。它假设</a:t>
            </a:r>
            <a:r>
              <a:rPr lang="zh-CN" altLang="en-US" sz="2400" dirty="0">
                <a:solidFill>
                  <a:prstClr val="black"/>
                </a:solidFill>
              </a:rPr>
              <a:t>每个特征都</a:t>
            </a:r>
            <a:r>
              <a:rPr lang="zh-CN" altLang="en-US" sz="2400" dirty="0" smtClean="0">
                <a:solidFill>
                  <a:prstClr val="black"/>
                </a:solidFill>
              </a:rPr>
              <a:t>服从二元伯努利分布</a:t>
            </a:r>
            <a:r>
              <a:rPr lang="zh-CN" altLang="en-US" sz="2400" dirty="0">
                <a:solidFill>
                  <a:prstClr val="black"/>
                </a:solidFill>
              </a:rPr>
              <a:t>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0" indent="0"/>
            <a:endParaRPr lang="zh-CN" altLang="en-US" dirty="0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553104" y="2962387"/>
          <a:ext cx="9470495" cy="623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Equation" r:id="rId1" imgW="101803200" imgH="6705600" progId="Equation.DSMT4">
                  <p:embed/>
                </p:oleObj>
              </mc:Choice>
              <mc:Fallback>
                <p:oleObj name="Equation" r:id="rId1" imgW="101803200" imgH="6705600" progId="Equation.DSMT4">
                  <p:embed/>
                  <p:pic>
                    <p:nvPicPr>
                      <p:cNvPr id="0" name="图片 409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3104" y="2962387"/>
                        <a:ext cx="9470495" cy="6231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占位符 3"/>
          <p:cNvSpPr txBox="1"/>
          <p:nvPr/>
        </p:nvSpPr>
        <p:spPr bwMode="auto">
          <a:xfrm>
            <a:off x="2305685" y="3860165"/>
            <a:ext cx="704024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7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704020202020204" pitchFamily="34" charset="0"/>
              <a:buNone/>
              <a:defRPr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7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zh-CN" altLang="en-US" sz="2400" dirty="0" smtClean="0"/>
              <a:t>此时的</a:t>
            </a:r>
            <a:r>
              <a:rPr lang="en-US" altLang="zh-CN" sz="2400" dirty="0" smtClean="0"/>
              <a:t>l</a:t>
            </a:r>
            <a:r>
              <a:rPr lang="zh-CN" altLang="en-US" sz="2400" dirty="0" smtClean="0"/>
              <a:t>只有两种取值。    只能取值为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或者</a:t>
            </a:r>
            <a:r>
              <a:rPr lang="en-US" altLang="zh-CN" sz="2400" dirty="0" smtClean="0"/>
              <a:t>1</a:t>
            </a:r>
            <a:r>
              <a:rPr lang="zh-CN" altLang="en-US" sz="2400" dirty="0" smtClean="0"/>
              <a:t>。</a:t>
            </a:r>
            <a:endParaRPr lang="zh-CN" altLang="en-US" dirty="0"/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5416022" y="3780891"/>
          <a:ext cx="4254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Equation" r:id="rId3" imgW="4572000" imgH="5791200" progId="Equation.DSMT4">
                  <p:embed/>
                </p:oleObj>
              </mc:Choice>
              <mc:Fallback>
                <p:oleObj name="Equation" r:id="rId3" imgW="4572000" imgH="5791200" progId="Equation.DSMT4">
                  <p:embed/>
                  <p:pic>
                    <p:nvPicPr>
                      <p:cNvPr id="0" name="图片 409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16022" y="3780891"/>
                        <a:ext cx="425450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/>
          <p:cNvSpPr/>
          <p:nvPr/>
        </p:nvSpPr>
        <p:spPr>
          <a:xfrm>
            <a:off x="809216" y="4595530"/>
            <a:ext cx="107722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457200">
              <a:lnSpc>
                <a:spcPct val="150000"/>
              </a:lnSpc>
              <a:spcBef>
                <a:spcPts val="1000"/>
              </a:spcBef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在伯努利模型中，每个特征的取值是布尔型的，即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true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和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false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，或者说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0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或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1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。在文本分类中，就是一个特征有没有在一个文档中出现。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朴素贝叶斯算法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种类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38200" y="1669414"/>
            <a:ext cx="10814118" cy="633519"/>
          </a:xfrm>
        </p:spPr>
        <p:txBody>
          <a:bodyPr/>
          <a:p>
            <a:r>
              <a:rPr lang="zh-CN" altLang="en-US" dirty="0" smtClean="0"/>
              <a:t>总结：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1879600" y="2303145"/>
            <a:ext cx="8803005" cy="3122295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如果样本特征的分布大部分是连续值，使用</a:t>
            </a:r>
            <a:r>
              <a:rPr lang="en-US" altLang="zh-CN" sz="2600" b="1" dirty="0" err="1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GaussianNB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如果样本特征的分布大部分是多元离散值，使用</a:t>
            </a:r>
            <a:r>
              <a:rPr lang="en-US" altLang="zh-CN" sz="2600" b="1" dirty="0" err="1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MultinomialNB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如果样本特征的分布大部分是二元离散值或者很稀疏的多元离散值，使用</a:t>
            </a:r>
            <a:r>
              <a:rPr lang="en-US" altLang="zh-CN" sz="2600" b="1" dirty="0" err="1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BernoulliNB</a:t>
            </a:r>
            <a:endParaRPr lang="en-US" altLang="zh-CN" sz="26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3814128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2" name="TextBox 6"/>
          <p:cNvSpPr txBox="1">
            <a:spLocks noChangeArrowheads="1"/>
          </p:cNvSpPr>
          <p:nvPr/>
        </p:nvSpPr>
        <p:spPr bwMode="auto">
          <a:xfrm>
            <a:off x="5181600" y="1658780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贝叶斯定理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3" name="TextBox 10"/>
          <p:cNvSpPr txBox="1">
            <a:spLocks noChangeArrowheads="1"/>
          </p:cNvSpPr>
          <p:nvPr/>
        </p:nvSpPr>
        <p:spPr bwMode="auto">
          <a:xfrm>
            <a:off x="5181600" y="2412842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朴素贝叶斯分类器原理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" name="TextBox 11"/>
          <p:cNvSpPr txBox="1">
            <a:spLocks noChangeArrowheads="1"/>
          </p:cNvSpPr>
          <p:nvPr/>
        </p:nvSpPr>
        <p:spPr bwMode="auto">
          <a:xfrm>
            <a:off x="5181600" y="3167698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朴素贝叶斯分类器应用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" name="TextBox 11"/>
          <p:cNvSpPr txBox="1">
            <a:spLocks noChangeArrowheads="1"/>
          </p:cNvSpPr>
          <p:nvPr/>
        </p:nvSpPr>
        <p:spPr bwMode="auto">
          <a:xfrm>
            <a:off x="5181600" y="3922554"/>
            <a:ext cx="55022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优缺点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算法改进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拉普拉斯平滑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58520" y="3740785"/>
            <a:ext cx="10814050" cy="2729865"/>
          </a:xfrm>
        </p:spPr>
        <p:txBody>
          <a:bodyPr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利用贝叶斯定理计算概率时，</a:t>
            </a:r>
            <a:r>
              <a:rPr lang="zh-CN" altLang="en-US" sz="2400" dirty="0"/>
              <a:t>要计算多个概率的乘积以</a:t>
            </a:r>
            <a:r>
              <a:rPr lang="zh-CN" altLang="en-US" sz="2400" dirty="0" smtClean="0"/>
              <a:t>获得未知样本</a:t>
            </a:r>
            <a:r>
              <a:rPr lang="en-US" altLang="zh-CN" sz="2400" dirty="0" smtClean="0"/>
              <a:t>X</a:t>
            </a:r>
            <a:r>
              <a:rPr lang="zh-CN" altLang="en-US" sz="2400" dirty="0" smtClean="0"/>
              <a:t>属于</a:t>
            </a:r>
            <a:r>
              <a:rPr lang="zh-CN" altLang="en-US" sz="2400" dirty="0"/>
              <a:t>某个类别的概率，即</a:t>
            </a:r>
            <a:r>
              <a:rPr lang="zh-CN" altLang="en-US" sz="2400" dirty="0"/>
              <a:t>计算</a:t>
            </a:r>
            <a:endParaRPr lang="zh-CN" altLang="en-US" sz="24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如果其中有一个概率值为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，将会消除</a:t>
            </a:r>
            <a:r>
              <a:rPr lang="zh-CN" altLang="en-US" sz="2400" dirty="0"/>
              <a:t>乘积</a:t>
            </a:r>
            <a:r>
              <a:rPr lang="zh-CN" altLang="en-US" sz="2400" dirty="0" smtClean="0"/>
              <a:t>中所有其他概率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影响，那么</a:t>
            </a:r>
            <a:r>
              <a:rPr lang="zh-CN" altLang="en-US" sz="2400" dirty="0"/>
              <a:t>最后</a:t>
            </a:r>
            <a:r>
              <a:rPr lang="zh-CN" altLang="en-US" sz="2400" dirty="0" smtClean="0"/>
              <a:t>的总概率也</a:t>
            </a:r>
            <a:r>
              <a:rPr lang="zh-CN" altLang="en-US" sz="2400" dirty="0"/>
              <a:t>为</a:t>
            </a:r>
            <a:r>
              <a:rPr lang="en-US" altLang="zh-CN" sz="2400" dirty="0"/>
              <a:t>0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1276418" y="1619288"/>
          <a:ext cx="48133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0" name="Equation" r:id="rId1" imgW="39319200" imgH="10058400" progId="Equation.DSMT4">
                  <p:embed/>
                </p:oleObj>
              </mc:Choice>
              <mc:Fallback>
                <p:oleObj name="Equation" r:id="rId1" imgW="39319200" imgH="10058400" progId="Equation.DSMT4">
                  <p:embed/>
                  <p:pic>
                    <p:nvPicPr>
                      <p:cNvPr id="0" name="图片 27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418" y="1619288"/>
                        <a:ext cx="4813300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1319213" y="2816225"/>
          <a:ext cx="9163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1" name="Equation" r:id="rId3" imgW="97840800" imgH="5486400" progId="Equation.DSMT4">
                  <p:embed/>
                </p:oleObj>
              </mc:Choice>
              <mc:Fallback>
                <p:oleObj name="Equation" r:id="rId3" imgW="97840800" imgH="5486400" progId="Equation.DSMT4">
                  <p:embed/>
                  <p:pic>
                    <p:nvPicPr>
                      <p:cNvPr id="0" name="图片 277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9213" y="2816225"/>
                        <a:ext cx="9163050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>
            <a:graphicFrameLocks noChangeAspect="1"/>
          </p:cNvGraphicFramePr>
          <p:nvPr/>
        </p:nvGraphicFramePr>
        <p:xfrm>
          <a:off x="4564994" y="4469761"/>
          <a:ext cx="378777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12" name="Equation" r:id="rId5" imgW="51206400" imgH="5486400" progId="Equation.DSMT4">
                  <p:embed/>
                </p:oleObj>
              </mc:Choice>
              <mc:Fallback>
                <p:oleObj name="Equation" r:id="rId5" imgW="51206400" imgH="5486400" progId="Equation.DSMT4">
                  <p:embed/>
                  <p:pic>
                    <p:nvPicPr>
                      <p:cNvPr id="0" name="图片 277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994" y="4469761"/>
                        <a:ext cx="3787775" cy="4143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算法改进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拉普拉斯平滑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69669" y="4086420"/>
            <a:ext cx="4596130" cy="424732"/>
          </a:xfrm>
          <a:prstGeom prst="rect">
            <a:avLst/>
          </a:prstGeom>
        </p:spPr>
        <p:txBody>
          <a:bodyPr wrap="none">
            <a:spAutoFit/>
          </a:bodyPr>
          <a:p>
            <a:pPr marL="228600" lvl="0" indent="-228600">
              <a:lnSpc>
                <a:spcPct val="90000"/>
              </a:lnSpc>
              <a:spcBef>
                <a:spcPts val="1000"/>
              </a:spcBef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其中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，          ，</a:t>
            </a:r>
            <a:r>
              <a:rPr lang="en-US" altLang="zh-CN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m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为类别的个数。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/>
        <p:txBody>
          <a:bodyPr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为了</a:t>
            </a:r>
            <a:r>
              <a:rPr lang="zh-CN" altLang="en-US" sz="2400" dirty="0"/>
              <a:t>避免</a:t>
            </a:r>
            <a:r>
              <a:rPr lang="zh-CN" altLang="en-US" sz="2400" dirty="0" smtClean="0"/>
              <a:t>其他特征属性</a:t>
            </a:r>
            <a:r>
              <a:rPr lang="zh-CN" altLang="en-US" sz="2400" dirty="0"/>
              <a:t>携带的信息被训练集中未出现的属性</a:t>
            </a:r>
            <a:r>
              <a:rPr lang="zh-CN" altLang="en-US" sz="2400" dirty="0" smtClean="0"/>
              <a:t>值“抹去”，</a:t>
            </a:r>
            <a:r>
              <a:rPr lang="zh-CN" altLang="en-US" sz="2400" dirty="0"/>
              <a:t>解决零概率的问题，法国数学家拉普拉斯最早提出用加</a:t>
            </a:r>
            <a:r>
              <a:rPr lang="en-US" altLang="zh-CN" sz="2400" dirty="0"/>
              <a:t>1</a:t>
            </a:r>
            <a:r>
              <a:rPr lang="zh-CN" altLang="en-US" sz="2400" dirty="0"/>
              <a:t>的</a:t>
            </a:r>
            <a:r>
              <a:rPr lang="zh-CN" altLang="en-US" sz="2400" dirty="0" smtClean="0"/>
              <a:t>方法，</a:t>
            </a:r>
            <a:r>
              <a:rPr lang="zh-CN" altLang="en-US" sz="2400" dirty="0"/>
              <a:t>加</a:t>
            </a:r>
            <a:r>
              <a:rPr lang="en-US" altLang="zh-CN" sz="2400" dirty="0"/>
              <a:t>1</a:t>
            </a:r>
            <a:r>
              <a:rPr lang="zh-CN" altLang="en-US" sz="2400" dirty="0"/>
              <a:t>平滑也叫做拉普拉斯平滑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假定训练样本</a:t>
            </a:r>
            <a:r>
              <a:rPr lang="zh-CN" altLang="en-US" sz="2400" dirty="0"/>
              <a:t>很大时，每个分量</a:t>
            </a:r>
            <a:r>
              <a:rPr lang="en-US" altLang="zh-CN" sz="2400" dirty="0"/>
              <a:t>X</a:t>
            </a:r>
            <a:r>
              <a:rPr lang="zh-CN" altLang="en-US" sz="2400" dirty="0"/>
              <a:t>的计数加</a:t>
            </a:r>
            <a:r>
              <a:rPr lang="en-US" altLang="zh-CN" sz="2400" dirty="0"/>
              <a:t>1</a:t>
            </a:r>
            <a:r>
              <a:rPr lang="zh-CN" altLang="en-US" sz="2400" dirty="0"/>
              <a:t>造成估计概率变化可以忽略不记，但可以方便有效的避免零概率问题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2269669" y="2878233"/>
          <a:ext cx="533558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8" name="Equation" r:id="rId1" imgW="43586400" imgH="10058400" progId="Equation.DSMT4">
                  <p:embed/>
                </p:oleObj>
              </mc:Choice>
              <mc:Fallback>
                <p:oleObj name="Equation" r:id="rId1" imgW="43586400" imgH="10058400" progId="Equation.DSMT4">
                  <p:embed/>
                  <p:pic>
                    <p:nvPicPr>
                      <p:cNvPr id="0" name="图片 287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9669" y="2878233"/>
                        <a:ext cx="5335587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3107804" y="4086420"/>
          <a:ext cx="917761" cy="4247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9" name="Equation" r:id="rId3" imgW="7010400" imgH="4267200" progId="Equation.DSMT4">
                  <p:embed/>
                </p:oleObj>
              </mc:Choice>
              <mc:Fallback>
                <p:oleObj name="Equation" r:id="rId3" imgW="7010400" imgH="4267200" progId="Equation.DSMT4">
                  <p:embed/>
                  <p:pic>
                    <p:nvPicPr>
                      <p:cNvPr id="0" name="图片 287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7804" y="4086420"/>
                        <a:ext cx="917761" cy="42473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算法改进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拉普拉斯平滑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838200" y="3866515"/>
            <a:ext cx="10814050" cy="2135505"/>
          </a:xfrm>
        </p:spPr>
        <p:txBody>
          <a:bodyPr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/>
              <a:t>另外一个遇到的问题就是</a:t>
            </a:r>
            <a:r>
              <a:rPr lang="zh-CN" altLang="en-US" sz="2400" b="1" dirty="0"/>
              <a:t>下溢出</a:t>
            </a:r>
            <a:r>
              <a:rPr lang="zh-CN" altLang="en-US" sz="2400" dirty="0"/>
              <a:t>，这是由于太多很小的数相乘造成的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</p:txBody>
      </p:sp>
      <p:sp>
        <p:nvSpPr>
          <p:cNvPr id="8" name="矩形 7"/>
          <p:cNvSpPr/>
          <p:nvPr/>
        </p:nvSpPr>
        <p:spPr>
          <a:xfrm>
            <a:off x="1217341" y="4499230"/>
            <a:ext cx="10814118" cy="1263103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例如两个小数相乘，越乘越小，这样就造成了下溢出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。</a:t>
            </a:r>
            <a:endParaRPr lang="en-US" altLang="zh-CN" sz="2400" b="1" dirty="0" smtClean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在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程序中，在相应小数位置进行四舍五入，计算结果可能就变成</a:t>
            </a:r>
            <a:r>
              <a:rPr lang="en-US" altLang="zh-CN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0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了。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1217341" y="1798780"/>
          <a:ext cx="4813300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0" name="Equation" r:id="rId1" imgW="39319200" imgH="10058400" progId="Equation.DSMT4">
                  <p:embed/>
                </p:oleObj>
              </mc:Choice>
              <mc:Fallback>
                <p:oleObj name="Equation" r:id="rId1" imgW="39319200" imgH="10058400" progId="Equation.DSMT4">
                  <p:embed/>
                  <p:pic>
                    <p:nvPicPr>
                      <p:cNvPr id="0" name="图片 297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341" y="1798780"/>
                        <a:ext cx="4813300" cy="9382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217341" y="2997662"/>
          <a:ext cx="91630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1" name="Equation" r:id="rId3" imgW="97840800" imgH="5486400" progId="Equation.DSMT4">
                  <p:embed/>
                </p:oleObj>
              </mc:Choice>
              <mc:Fallback>
                <p:oleObj name="Equation" r:id="rId3" imgW="97840800" imgH="5486400" progId="Equation.DSMT4">
                  <p:embed/>
                  <p:pic>
                    <p:nvPicPr>
                      <p:cNvPr id="0" name="图片 297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7341" y="2997662"/>
                        <a:ext cx="9163050" cy="523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5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算法改进</a:t>
            </a:r>
            <a:r>
              <a:rPr lang="en-US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拉普拉斯平滑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86932" y="3152984"/>
            <a:ext cx="5494267" cy="2832248"/>
          </a:xfrm>
        </p:spPr>
        <p:txBody>
          <a:bodyPr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函数 </a:t>
            </a:r>
            <a:r>
              <a:rPr lang="en-US" altLang="zh-CN" sz="2400" dirty="0" smtClean="0"/>
              <a:t>f(x) </a:t>
            </a:r>
            <a:r>
              <a:rPr lang="zh-CN" altLang="en-US" sz="2400" dirty="0" smtClean="0"/>
              <a:t>和 </a:t>
            </a:r>
            <a:r>
              <a:rPr lang="en-US" altLang="zh-CN" sz="2400" dirty="0" smtClean="0"/>
              <a:t>ln(f(x)) </a:t>
            </a:r>
            <a:r>
              <a:rPr lang="zh-CN" altLang="en-US" sz="2400" dirty="0" smtClean="0"/>
              <a:t>的</a:t>
            </a:r>
            <a:r>
              <a:rPr lang="zh-CN" altLang="en-US" sz="2400" dirty="0" smtClean="0"/>
              <a:t>曲线</a:t>
            </a:r>
            <a:endParaRPr lang="en-US" altLang="zh-CN" sz="2400" dirty="0" smtClean="0"/>
          </a:p>
          <a:p>
            <a:pPr indent="457200">
              <a:lnSpc>
                <a:spcPct val="150000"/>
              </a:lnSpc>
            </a:pPr>
            <a:r>
              <a:rPr lang="zh-CN" altLang="en-US" sz="2400" dirty="0"/>
              <a:t>检查这两条曲线，就会发现它们在相同区域内同时增加或者减少，并且在相同点上取到极值。它们的取值虽然不同，但不影响最终结果。</a:t>
            </a:r>
            <a:endParaRPr lang="zh-CN" altLang="en-US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80" b="2616"/>
          <a:stretch>
            <a:fillRect/>
          </a:stretch>
        </p:blipFill>
        <p:spPr>
          <a:xfrm>
            <a:off x="6693794" y="2702339"/>
            <a:ext cx="5319851" cy="37084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74337" y="1567477"/>
            <a:ext cx="10814118" cy="1134862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为解决这个问题，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可以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对</a:t>
            </a: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乘积结果取自然对数。通过求对数可以避免下溢出或者浮点数舍入导致的错误</a:t>
            </a:r>
            <a:r>
              <a:rPr lang="zh-CN" altLang="en-US" sz="2400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优缺点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669414"/>
            <a:ext cx="10814118" cy="684319"/>
          </a:xfrm>
        </p:spPr>
        <p:txBody>
          <a:bodyPr/>
          <a:p>
            <a:r>
              <a:rPr lang="zh-CN" altLang="en-US" dirty="0" smtClean="0"/>
              <a:t>优点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413835" y="2061414"/>
            <a:ext cx="9812965" cy="4355038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生成式模型，通过计算概率来进行分类，适合处理多分类问题。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对小规模的数据表现很好，对数据的预测是简单，快捷的。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当特征相互独立的假设成立，其预测能力好于逻辑回归等其他算法，适合增量式训练，尤其是数据量超出内存时，我们可以一批批的去增量训练。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相比于输入变量为数值变量时，它在分类变量的情况下表现良好，若是数值变量，则需要假设其为正态分布。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"/>
          <p:cNvSpPr txBox="1"/>
          <p:nvPr/>
        </p:nvSpPr>
        <p:spPr>
          <a:xfrm>
            <a:off x="2494666" y="325656"/>
            <a:ext cx="2983896" cy="707886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过渡页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266" name="图片 1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425" y="1658938"/>
            <a:ext cx="3157538" cy="420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对角圆角矩形 7"/>
          <p:cNvSpPr/>
          <p:nvPr/>
        </p:nvSpPr>
        <p:spPr>
          <a:xfrm>
            <a:off x="4870450" y="1550988"/>
            <a:ext cx="4675188" cy="647700"/>
          </a:xfrm>
          <a:prstGeom prst="round2DiagRect">
            <a:avLst>
              <a:gd name="adj1" fmla="val 20943"/>
              <a:gd name="adj2" fmla="val 0"/>
            </a:avLst>
          </a:prstGeom>
          <a:solidFill>
            <a:srgbClr val="1353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zh-CN" altLang="en-US" sz="1800"/>
          </a:p>
        </p:txBody>
      </p:sp>
      <p:sp>
        <p:nvSpPr>
          <p:cNvPr id="9219" name="TextBox 6"/>
          <p:cNvSpPr txBox="1">
            <a:spLocks noChangeArrowheads="1"/>
          </p:cNvSpPr>
          <p:nvPr/>
        </p:nvSpPr>
        <p:spPr bwMode="auto">
          <a:xfrm>
            <a:off x="5181600" y="1658780"/>
            <a:ext cx="39401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01    </a:t>
            </a:r>
            <a:r>
              <a:rPr lang="zh-CN" altLang="en-US" sz="2800" dirty="0">
                <a:solidFill>
                  <a:schemeClr val="bg1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贝叶斯定理</a:t>
            </a:r>
            <a:endParaRPr lang="zh-CN" altLang="en-US" sz="2800" dirty="0">
              <a:solidFill>
                <a:schemeClr val="bg1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0" name="TextBox 10"/>
          <p:cNvSpPr txBox="1">
            <a:spLocks noChangeArrowheads="1"/>
          </p:cNvSpPr>
          <p:nvPr/>
        </p:nvSpPr>
        <p:spPr bwMode="auto">
          <a:xfrm>
            <a:off x="5181600" y="2412842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02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朴素贝叶斯分类器原理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1" name="TextBox 11"/>
          <p:cNvSpPr txBox="1">
            <a:spLocks noChangeArrowheads="1"/>
          </p:cNvSpPr>
          <p:nvPr/>
        </p:nvSpPr>
        <p:spPr bwMode="auto">
          <a:xfrm>
            <a:off x="5181600" y="3167698"/>
            <a:ext cx="562292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03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朴素贝叶斯分类器应用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9222" name="TextBox 11"/>
          <p:cNvSpPr txBox="1">
            <a:spLocks noChangeArrowheads="1"/>
          </p:cNvSpPr>
          <p:nvPr/>
        </p:nvSpPr>
        <p:spPr bwMode="auto">
          <a:xfrm>
            <a:off x="5181600" y="3922554"/>
            <a:ext cx="5502275" cy="430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704020202020204" pitchFamily="34" charset="0"/>
              <a:defRPr sz="2400">
                <a:solidFill>
                  <a:schemeClr val="tx1"/>
                </a:solidFill>
                <a:latin typeface="等线" panose="02010600030101010101" charset="-122"/>
                <a:ea typeface="宋体" pitchFamily="2" charset="-122"/>
              </a:defRPr>
            </a:lvl9pPr>
          </a:lstStyle>
          <a:p>
            <a:pPr marL="0" lvl="1"/>
            <a:r>
              <a:rPr lang="en-US" altLang="zh-CN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04    </a:t>
            </a:r>
            <a:r>
              <a:rPr lang="zh-CN" altLang="en-US" sz="2800" dirty="0">
                <a:solidFill>
                  <a:srgbClr val="595959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优缺点</a:t>
            </a:r>
            <a:endParaRPr lang="zh-CN" altLang="en-US" sz="2800" dirty="0">
              <a:solidFill>
                <a:srgbClr val="595959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优缺点</a:t>
            </a:r>
            <a:endParaRPr 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669414"/>
            <a:ext cx="10814118" cy="752053"/>
          </a:xfrm>
        </p:spPr>
        <p:txBody>
          <a:bodyPr/>
          <a:p>
            <a:r>
              <a:rPr lang="zh-CN" altLang="en-US" dirty="0" smtClean="0"/>
              <a:t>缺点</a:t>
            </a:r>
            <a:r>
              <a:rPr lang="zh-CN" altLang="en-US" dirty="0" smtClean="0"/>
              <a:t>：</a:t>
            </a:r>
            <a:endParaRPr lang="en-US" altLang="zh-CN" dirty="0" smtClean="0"/>
          </a:p>
        </p:txBody>
      </p:sp>
      <p:sp>
        <p:nvSpPr>
          <p:cNvPr id="6" name="矩形 5"/>
          <p:cNvSpPr/>
          <p:nvPr/>
        </p:nvSpPr>
        <p:spPr>
          <a:xfrm>
            <a:off x="1422399" y="2130107"/>
            <a:ext cx="9787468" cy="3672800"/>
          </a:xfrm>
          <a:prstGeom prst="rect">
            <a:avLst/>
          </a:prstGeom>
        </p:spPr>
        <p:txBody>
          <a:bodyPr wrap="square">
            <a:spAutoFit/>
          </a:bodyPr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对输入数据的表达形式很敏感。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算法成立的前提是假设各属性之间互相独立，在属性个数比较多或者属性之间相关性较大时，分类效果不好。</a:t>
            </a:r>
            <a:endParaRPr lang="zh-CN" altLang="en-US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342900" lvl="0" indent="-342900">
              <a:lnSpc>
                <a:spcPct val="15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需要计算先验概率，且先验概率很多时候取决于假设，假设的模型可以有很多种，因此在某些时候会由于假设的先验模型的原因导致预测效果不佳。分类决策存在错误率。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5" y="262890"/>
            <a:ext cx="8908415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应用场景</a:t>
            </a:r>
            <a:endParaRPr 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4"/>
          </p:nvPr>
        </p:nvSpPr>
        <p:spPr>
          <a:xfrm>
            <a:off x="838200" y="1747985"/>
            <a:ext cx="10447533" cy="4294063"/>
          </a:xfrm>
        </p:spPr>
        <p:txBody>
          <a:bodyPr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实时</a:t>
            </a:r>
            <a:r>
              <a:rPr lang="zh-CN" altLang="en-US" sz="2400" dirty="0"/>
              <a:t>预测：朴素贝叶斯算法简单</a:t>
            </a:r>
            <a:r>
              <a:rPr lang="zh-CN" altLang="en-US" sz="2400" dirty="0" smtClean="0"/>
              <a:t>便捷，因此可用</a:t>
            </a:r>
            <a:r>
              <a:rPr lang="zh-CN" altLang="en-US" sz="2400" dirty="0"/>
              <a:t>于实时进行</a:t>
            </a:r>
            <a:r>
              <a:rPr lang="zh-CN" altLang="en-US" sz="2400" dirty="0" smtClean="0"/>
              <a:t>预测。</a:t>
            </a:r>
            <a:endParaRPr lang="en-US" altLang="zh-CN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多</a:t>
            </a:r>
            <a:r>
              <a:rPr lang="zh-CN" altLang="en-US" sz="2400" dirty="0"/>
              <a:t>分类预测：适用于目标变量为多类别的任务</a:t>
            </a:r>
            <a:r>
              <a:rPr lang="zh-CN" altLang="en-US" sz="2400" dirty="0" smtClean="0"/>
              <a:t>，可预测</a:t>
            </a:r>
            <a:r>
              <a:rPr lang="zh-CN" altLang="en-US" sz="2400" dirty="0"/>
              <a:t>多类目标变量的概率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 smtClean="0"/>
              <a:t>文本</a:t>
            </a:r>
            <a:r>
              <a:rPr lang="zh-CN" altLang="en-US" sz="2400" dirty="0"/>
              <a:t>分类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垃圾</a:t>
            </a:r>
            <a:r>
              <a:rPr lang="zh-CN" altLang="en-US" sz="2400" dirty="0"/>
              <a:t>邮件过滤</a:t>
            </a:r>
            <a:r>
              <a:rPr lang="en-US" altLang="zh-CN" sz="2400" dirty="0"/>
              <a:t>/</a:t>
            </a:r>
            <a:r>
              <a:rPr lang="zh-CN" altLang="en-US" sz="2400" dirty="0"/>
              <a:t>情感分析：主要用于文本分类的朴素</a:t>
            </a:r>
            <a:r>
              <a:rPr lang="zh-CN" altLang="en-US" sz="2400" dirty="0" smtClean="0"/>
              <a:t>贝叶斯算法（</a:t>
            </a:r>
            <a:r>
              <a:rPr lang="zh-CN" altLang="en-US" sz="2400" dirty="0"/>
              <a:t>由于多类问题和独立</a:t>
            </a:r>
            <a:r>
              <a:rPr lang="zh-CN" altLang="en-US" sz="2400" dirty="0" smtClean="0"/>
              <a:t>规则）</a:t>
            </a:r>
            <a:r>
              <a:rPr lang="zh-CN" altLang="en-US" sz="2400" dirty="0"/>
              <a:t>与其他算法相比具有更高的成功率。 </a:t>
            </a:r>
            <a:r>
              <a:rPr lang="zh-CN" altLang="en-US" sz="2400" dirty="0" smtClean="0"/>
              <a:t>它</a:t>
            </a:r>
            <a:r>
              <a:rPr lang="zh-CN" altLang="en-US" sz="2400" dirty="0"/>
              <a:t>被广泛用于垃圾邮件过滤（识别垃圾邮件）和情感分析（在社交媒体分析中，识别积极和消极的客户情绪</a:t>
            </a:r>
            <a:r>
              <a:rPr lang="zh-CN" altLang="en-US" sz="2400" dirty="0" smtClean="0"/>
              <a:t>）</a:t>
            </a:r>
            <a:endParaRPr lang="en-US" altLang="zh-CN" sz="2400" dirty="0" smtClean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</a:pPr>
            <a:endParaRPr lang="zh-CN" altLang="en-US" sz="2400" dirty="0"/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矩形 2"/>
          <p:cNvSpPr>
            <a:spLocks noChangeArrowheads="1"/>
          </p:cNvSpPr>
          <p:nvPr/>
        </p:nvSpPr>
        <p:spPr bwMode="auto">
          <a:xfrm>
            <a:off x="590550" y="1125538"/>
            <a:ext cx="11010900" cy="3322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本章主要讲解了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朴素贝叶斯算法</a:t>
            </a: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相关概念，特别使用案例对算法的使用进行了重点说明。</a:t>
            </a:r>
            <a:endParaRPr lang="zh-CN" altLang="zh-CN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704020202020204" pitchFamily="34" charset="0"/>
              <a:buChar char="•"/>
            </a:pPr>
            <a:r>
              <a:rPr lang="zh-CN" altLang="zh-CN" sz="28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希望大家通过本章的学习，能够掌握朴素贝叶斯算法的原理与应用，以便能够更好地进行数据分析。</a:t>
            </a:r>
            <a:endParaRPr lang="zh-CN" altLang="en-US" sz="28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Box 1"/>
          <p:cNvSpPr txBox="1"/>
          <p:nvPr/>
        </p:nvSpPr>
        <p:spPr>
          <a:xfrm>
            <a:off x="2494914" y="262890"/>
            <a:ext cx="605917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zh-CN" altLang="zh-CN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本章小结</a:t>
            </a:r>
            <a:endParaRPr lang="zh-CN" altLang="zh-CN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13314" name="Picture 2" descr="人工智能之朴素贝叶斯(NB)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544" y="2025564"/>
            <a:ext cx="293370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8379748" y="5347350"/>
            <a:ext cx="2975610" cy="82994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dirty="0" smtClean="0">
                <a:solidFill>
                  <a:srgbClr val="414749"/>
                </a:solidFill>
                <a:latin typeface="MicrosoftYaHei"/>
              </a:rPr>
              <a:t>   </a:t>
            </a:r>
            <a:r>
              <a:rPr lang="zh-CN" altLang="en-US" dirty="0" smtClean="0">
                <a:solidFill>
                  <a:srgbClr val="414749"/>
                </a:solidFill>
                <a:latin typeface="MicrosoftYaHei"/>
              </a:rPr>
              <a:t>托马斯</a:t>
            </a:r>
            <a:r>
              <a:rPr lang="en-US" altLang="zh-CN" dirty="0">
                <a:solidFill>
                  <a:srgbClr val="414749"/>
                </a:solidFill>
                <a:latin typeface="MicrosoftYaHei"/>
              </a:rPr>
              <a:t>·</a:t>
            </a:r>
            <a:r>
              <a:rPr lang="zh-CN" altLang="en-US" dirty="0">
                <a:solidFill>
                  <a:srgbClr val="414749"/>
                </a:solidFill>
                <a:latin typeface="MicrosoftYaHei"/>
              </a:rPr>
              <a:t>贝叶斯</a:t>
            </a:r>
            <a:endParaRPr lang="zh-CN" altLang="en-US" dirty="0">
              <a:solidFill>
                <a:srgbClr val="414749"/>
              </a:solidFill>
              <a:latin typeface="MicrosoftYaHei"/>
            </a:endParaRPr>
          </a:p>
          <a:p>
            <a:r>
              <a:rPr lang="zh-CN" altLang="en-US" dirty="0">
                <a:solidFill>
                  <a:srgbClr val="414749"/>
                </a:solidFill>
                <a:latin typeface="MicrosoftYaHei"/>
              </a:rPr>
              <a:t>（</a:t>
            </a:r>
            <a:r>
              <a:rPr lang="en-US" altLang="zh-CN" dirty="0">
                <a:solidFill>
                  <a:srgbClr val="414749"/>
                </a:solidFill>
                <a:latin typeface="MicrosoftYaHei"/>
              </a:rPr>
              <a:t>Thomas Bayes</a:t>
            </a:r>
            <a:r>
              <a:rPr lang="zh-CN" altLang="en-US" dirty="0">
                <a:solidFill>
                  <a:srgbClr val="414749"/>
                </a:solidFill>
                <a:latin typeface="MicrosoftYaHei"/>
              </a:rPr>
              <a:t>）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7040" y="2333097"/>
            <a:ext cx="7080504" cy="1170305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lt"/>
                <a:ea typeface="+mn-ea"/>
              </a:rPr>
              <a:t>英国数学家</a:t>
            </a:r>
            <a:r>
              <a:rPr lang="zh-CN" altLang="en-US" sz="2600" dirty="0" smtClean="0">
                <a:latin typeface="+mn-lt"/>
                <a:ea typeface="+mn-ea"/>
              </a:rPr>
              <a:t>托马斯</a:t>
            </a:r>
            <a:r>
              <a:rPr lang="en-US" altLang="zh-CN" sz="2600" dirty="0" smtClean="0">
                <a:latin typeface="+mn-lt"/>
                <a:ea typeface="+mn-ea"/>
              </a:rPr>
              <a:t>·</a:t>
            </a:r>
            <a:r>
              <a:rPr lang="zh-CN" altLang="en-US" sz="2600" dirty="0" smtClean="0">
                <a:latin typeface="+mn-lt"/>
                <a:ea typeface="+mn-ea"/>
              </a:rPr>
              <a:t>贝叶斯</a:t>
            </a:r>
            <a:r>
              <a:rPr lang="zh-CN" altLang="en-US" sz="2600" dirty="0">
                <a:latin typeface="+mn-lt"/>
                <a:ea typeface="+mn-ea"/>
              </a:rPr>
              <a:t>（</a:t>
            </a:r>
            <a:r>
              <a:rPr lang="en-US" altLang="zh-CN" sz="2600" dirty="0">
                <a:latin typeface="+mn-lt"/>
                <a:ea typeface="+mn-ea"/>
              </a:rPr>
              <a:t>Thomas Bayes</a:t>
            </a:r>
            <a:r>
              <a:rPr lang="zh-CN" altLang="en-US" sz="2600" dirty="0">
                <a:latin typeface="+mn-lt"/>
                <a:ea typeface="+mn-ea"/>
              </a:rPr>
              <a:t>）在</a:t>
            </a:r>
            <a:r>
              <a:rPr lang="en-US" altLang="zh-CN" sz="2600" dirty="0">
                <a:latin typeface="+mn-lt"/>
                <a:ea typeface="+mn-ea"/>
              </a:rPr>
              <a:t>1763</a:t>
            </a:r>
            <a:r>
              <a:rPr lang="zh-CN" altLang="en-US" sz="2600" dirty="0">
                <a:latin typeface="+mn-lt"/>
                <a:ea typeface="+mn-ea"/>
              </a:rPr>
              <a:t>年发表的一篇论文中，首先提出了贝叶斯定理。</a:t>
            </a:r>
            <a:endParaRPr lang="zh-CN" altLang="en-US" sz="2600" dirty="0">
              <a:latin typeface="+mn-lt"/>
              <a:ea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66988" y="4411684"/>
            <a:ext cx="7080504" cy="1170305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+mn-lt"/>
                <a:ea typeface="+mn-ea"/>
              </a:rPr>
              <a:t>贝叶斯分类是</a:t>
            </a:r>
            <a:r>
              <a:rPr lang="zh-CN" altLang="en-US" sz="2600" b="1" dirty="0">
                <a:latin typeface="+mn-lt"/>
                <a:ea typeface="+mn-ea"/>
              </a:rPr>
              <a:t>一系列分类算法总称</a:t>
            </a:r>
            <a:r>
              <a:rPr lang="zh-CN" altLang="en-US" sz="2600" dirty="0">
                <a:latin typeface="+mn-lt"/>
                <a:ea typeface="+mn-ea"/>
              </a:rPr>
              <a:t>，这类算法均以贝叶斯定理为基础，故统称为贝叶斯分类。</a:t>
            </a:r>
            <a:endParaRPr lang="zh-CN" altLang="en-US" sz="2600" dirty="0">
              <a:latin typeface="+mn-lt"/>
              <a:ea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24337" y="1836097"/>
            <a:ext cx="9976479" cy="45085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lt"/>
                <a:ea typeface="+mn-ea"/>
              </a:rPr>
              <a:t>贝叶斯分类方法是</a:t>
            </a:r>
            <a:r>
              <a:rPr lang="zh-CN" altLang="en-US" sz="2600" b="1" dirty="0">
                <a:latin typeface="+mn-lt"/>
                <a:ea typeface="+mn-ea"/>
              </a:rPr>
              <a:t>一种利用</a:t>
            </a: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概率统计</a:t>
            </a:r>
            <a:r>
              <a:rPr lang="zh-CN" altLang="en-US" sz="2600" b="1" dirty="0">
                <a:latin typeface="+mn-lt"/>
                <a:ea typeface="+mn-ea"/>
              </a:rPr>
              <a:t>知识进行学习分类的方法</a:t>
            </a:r>
            <a:r>
              <a:rPr lang="zh-CN" altLang="en-US" sz="2600" b="1" dirty="0" smtClean="0">
                <a:latin typeface="+mn-lt"/>
                <a:ea typeface="+mn-ea"/>
              </a:rPr>
              <a:t>。</a:t>
            </a:r>
            <a:endParaRPr lang="en-US" altLang="zh-CN" sz="2600" b="1" dirty="0" smtClean="0">
              <a:latin typeface="+mn-lt"/>
              <a:ea typeface="+mn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519615" y="3875967"/>
            <a:ext cx="8560683" cy="1216025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如：预测一个数据对象属于某个类别的概率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p"/>
            </a:pP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如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：计算邮件是垃圾邮件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或正常邮件</a:t>
            </a:r>
            <a:r>
              <a:rPr lang="zh-CN" altLang="en-US" b="1" dirty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的概率，取概率大的为预测结果</a:t>
            </a:r>
            <a:r>
              <a:rPr lang="zh-CN" altLang="en-US" b="1" dirty="0" smtClean="0">
                <a:solidFill>
                  <a:prstClr val="black"/>
                </a:solidFill>
                <a:latin typeface="Times New Roman" panose="02020603050405020304"/>
                <a:ea typeface="微软雅黑" panose="020B0503020204020204" pitchFamily="34" charset="-122"/>
              </a:rPr>
              <a:t>。</a:t>
            </a:r>
            <a:endParaRPr lang="en-US" altLang="zh-CN" b="1" dirty="0" smtClean="0">
              <a:solidFill>
                <a:prstClr val="black"/>
              </a:solidFill>
              <a:latin typeface="Times New Roman" panose="02020603050405020304"/>
              <a:ea typeface="微软雅黑" panose="020B0503020204020204" pitchFamily="34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124336" y="5398250"/>
            <a:ext cx="9811887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45720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>
                <a:solidFill>
                  <a:srgbClr val="FF0000"/>
                </a:solidFill>
                <a:latin typeface="+mn-lt"/>
                <a:ea typeface="+mn-ea"/>
              </a:rPr>
              <a:t>朴素贝叶斯分类</a:t>
            </a:r>
            <a:r>
              <a:rPr lang="zh-CN" altLang="en-US" sz="2600" b="1" dirty="0">
                <a:latin typeface="+mn-lt"/>
                <a:ea typeface="+mn-ea"/>
              </a:rPr>
              <a:t>是贝叶斯分类中最简单，也是常见的一种分类方法。</a:t>
            </a:r>
            <a:endParaRPr lang="zh-CN" altLang="en-US" sz="2600" b="1" dirty="0">
              <a:latin typeface="+mn-lt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124336" y="2814222"/>
            <a:ext cx="9811887" cy="810260"/>
          </a:xfrm>
          <a:prstGeom prst="rect">
            <a:avLst/>
          </a:prstGeom>
        </p:spPr>
        <p:txBody>
          <a:bodyPr wrap="square">
            <a:spAutoFit/>
          </a:bodyPr>
          <a:p>
            <a:pPr marL="457200" lvl="0" indent="-4572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latin typeface="+mn-lt"/>
                <a:ea typeface="+mn-ea"/>
              </a:rPr>
              <a:t>对于分类而言，使用概率有时比硬规则更有效，贝叶斯分类方法提供了一种利用已知值来估计未知概率的有效方法。</a:t>
            </a:r>
            <a:endParaRPr lang="zh-CN" altLang="en-US" sz="2600" b="1" dirty="0" smtClean="0">
              <a:latin typeface="+mn-lt"/>
              <a:ea typeface="+mn-ea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94914" y="262890"/>
            <a:ext cx="6609080" cy="706755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4000" dirty="0">
                <a:solidFill>
                  <a:srgbClr val="1353A2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贝叶斯定理</a:t>
            </a:r>
            <a:endParaRPr lang="zh-CN" altLang="en-US" sz="4000" dirty="0">
              <a:solidFill>
                <a:srgbClr val="1353A2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4"/>
          </p:nvPr>
        </p:nvSpPr>
        <p:spPr>
          <a:xfrm>
            <a:off x="731176" y="1669415"/>
            <a:ext cx="5783924" cy="3460370"/>
          </a:xfrm>
        </p:spPr>
        <p:txBody>
          <a:bodyPr/>
          <a:p>
            <a:r>
              <a:rPr lang="en-US" altLang="zh-CN" sz="2400" dirty="0"/>
              <a:t>p1(</a:t>
            </a:r>
            <a:r>
              <a:rPr lang="en-US" altLang="zh-CN" sz="2400" dirty="0" err="1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属于红色圆点的概率；</a:t>
            </a:r>
            <a:endParaRPr lang="en-US" altLang="zh-CN" sz="2400" dirty="0" smtClean="0"/>
          </a:p>
          <a:p>
            <a:r>
              <a:rPr lang="en-US" altLang="zh-CN" sz="2400" dirty="0" smtClean="0"/>
              <a:t>p2(</a:t>
            </a:r>
            <a:r>
              <a:rPr lang="en-US" altLang="zh-CN" sz="2400" dirty="0" err="1" smtClean="0"/>
              <a:t>x,y</a:t>
            </a:r>
            <a:r>
              <a:rPr lang="en-US" altLang="zh-CN" sz="2400" dirty="0" smtClean="0"/>
              <a:t>)</a:t>
            </a:r>
            <a:r>
              <a:rPr lang="zh-CN" altLang="en-US" sz="2400" dirty="0" smtClean="0"/>
              <a:t>： </a:t>
            </a:r>
            <a:r>
              <a:rPr lang="en-US" altLang="zh-CN" sz="2400" dirty="0" smtClean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属于蓝色三角形的概率；</a:t>
            </a:r>
            <a:endParaRPr lang="en-US" altLang="zh-CN" sz="2400" dirty="0" smtClean="0"/>
          </a:p>
          <a:p>
            <a:endParaRPr lang="en-US" altLang="zh-CN" sz="2400" dirty="0" smtClean="0"/>
          </a:p>
          <a:p>
            <a:r>
              <a:rPr lang="zh-CN" altLang="en-US" sz="2400" dirty="0" smtClean="0"/>
              <a:t>对于</a:t>
            </a:r>
            <a:r>
              <a:rPr lang="zh-CN" altLang="en-US" sz="2400" dirty="0"/>
              <a:t>一</a:t>
            </a:r>
            <a:r>
              <a:rPr lang="zh-CN" altLang="en-US" sz="2400" dirty="0" smtClean="0"/>
              <a:t>个新</a:t>
            </a:r>
            <a:r>
              <a:rPr lang="zh-CN" altLang="en-US" sz="2400" dirty="0"/>
              <a:t>数据点</a:t>
            </a:r>
            <a:r>
              <a:rPr lang="en-US" altLang="zh-CN" sz="2400" dirty="0"/>
              <a:t>(</a:t>
            </a:r>
            <a:r>
              <a:rPr lang="en-US" altLang="zh-CN" sz="2400" dirty="0" err="1"/>
              <a:t>x,y</a:t>
            </a:r>
            <a:r>
              <a:rPr lang="en-US" altLang="zh-CN" sz="2400" dirty="0"/>
              <a:t>)</a:t>
            </a:r>
            <a:r>
              <a:rPr lang="zh-CN" altLang="en-US" sz="2400" dirty="0" smtClean="0"/>
              <a:t>，判断</a:t>
            </a:r>
            <a:r>
              <a:rPr lang="zh-CN" altLang="en-US" sz="2400" dirty="0"/>
              <a:t>它的类别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B82626"/>
                </a:solidFill>
              </a:rPr>
              <a:t>若</a:t>
            </a:r>
            <a:r>
              <a:rPr lang="en-US" altLang="zh-CN" sz="2400" dirty="0" smtClean="0">
                <a:solidFill>
                  <a:srgbClr val="B82626"/>
                </a:solidFill>
              </a:rPr>
              <a:t>p1(</a:t>
            </a:r>
            <a:r>
              <a:rPr lang="en-US" altLang="zh-CN" sz="2400" dirty="0" err="1" smtClean="0">
                <a:solidFill>
                  <a:srgbClr val="B82626"/>
                </a:solidFill>
              </a:rPr>
              <a:t>x,y</a:t>
            </a:r>
            <a:r>
              <a:rPr lang="en-US" altLang="zh-CN" sz="2400" dirty="0">
                <a:solidFill>
                  <a:srgbClr val="B82626"/>
                </a:solidFill>
              </a:rPr>
              <a:t>)&gt;p2(</a:t>
            </a:r>
            <a:r>
              <a:rPr lang="en-US" altLang="zh-CN" sz="2400" dirty="0" err="1">
                <a:solidFill>
                  <a:srgbClr val="B82626"/>
                </a:solidFill>
              </a:rPr>
              <a:t>x,y</a:t>
            </a:r>
            <a:r>
              <a:rPr lang="en-US" altLang="zh-CN" sz="2400" dirty="0">
                <a:solidFill>
                  <a:srgbClr val="B82626"/>
                </a:solidFill>
              </a:rPr>
              <a:t>)</a:t>
            </a:r>
            <a:r>
              <a:rPr lang="zh-CN" altLang="en-US" sz="2400" dirty="0" smtClean="0">
                <a:solidFill>
                  <a:srgbClr val="B82626"/>
                </a:solidFill>
              </a:rPr>
              <a:t>，</a:t>
            </a:r>
            <a:r>
              <a:rPr lang="zh-CN" altLang="en-US" sz="2400" dirty="0">
                <a:solidFill>
                  <a:srgbClr val="B82626"/>
                </a:solidFill>
              </a:rPr>
              <a:t>属于红色</a:t>
            </a:r>
            <a:r>
              <a:rPr lang="zh-CN" altLang="en-US" sz="2400" dirty="0" smtClean="0">
                <a:solidFill>
                  <a:srgbClr val="B82626"/>
                </a:solidFill>
              </a:rPr>
              <a:t>圆点</a:t>
            </a:r>
            <a:endParaRPr lang="en-US" altLang="zh-CN" sz="2400" dirty="0" smtClean="0">
              <a:solidFill>
                <a:srgbClr val="B82626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B82626"/>
                </a:solidFill>
              </a:rPr>
              <a:t>若</a:t>
            </a:r>
            <a:r>
              <a:rPr lang="en-US" altLang="zh-CN" sz="2400" dirty="0" smtClean="0">
                <a:solidFill>
                  <a:srgbClr val="B82626"/>
                </a:solidFill>
              </a:rPr>
              <a:t>p1(</a:t>
            </a:r>
            <a:r>
              <a:rPr lang="en-US" altLang="zh-CN" sz="2400" dirty="0" err="1" smtClean="0">
                <a:solidFill>
                  <a:srgbClr val="B82626"/>
                </a:solidFill>
              </a:rPr>
              <a:t>x,y</a:t>
            </a:r>
            <a:r>
              <a:rPr lang="en-US" altLang="zh-CN" sz="2400" dirty="0">
                <a:solidFill>
                  <a:srgbClr val="B82626"/>
                </a:solidFill>
              </a:rPr>
              <a:t>)&lt;p2(</a:t>
            </a:r>
            <a:r>
              <a:rPr lang="en-US" altLang="zh-CN" sz="2400" dirty="0" err="1">
                <a:solidFill>
                  <a:srgbClr val="B82626"/>
                </a:solidFill>
              </a:rPr>
              <a:t>x,y</a:t>
            </a:r>
            <a:r>
              <a:rPr lang="en-US" altLang="zh-CN" sz="2400" dirty="0">
                <a:solidFill>
                  <a:srgbClr val="B82626"/>
                </a:solidFill>
              </a:rPr>
              <a:t>)</a:t>
            </a:r>
            <a:r>
              <a:rPr lang="zh-CN" altLang="en-US" sz="2400" dirty="0" smtClean="0">
                <a:solidFill>
                  <a:srgbClr val="B82626"/>
                </a:solidFill>
              </a:rPr>
              <a:t>，</a:t>
            </a:r>
            <a:r>
              <a:rPr lang="zh-CN" altLang="en-US" sz="2400" dirty="0">
                <a:solidFill>
                  <a:srgbClr val="B82626"/>
                </a:solidFill>
              </a:rPr>
              <a:t>属于蓝色三角形</a:t>
            </a:r>
            <a:endParaRPr lang="zh-CN" altLang="en-US" sz="2400" dirty="0">
              <a:solidFill>
                <a:srgbClr val="B82626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08" y="1998353"/>
            <a:ext cx="4662086" cy="3636184"/>
          </a:xfrm>
          <a:prstGeom prst="rect">
            <a:avLst/>
          </a:prstGeom>
        </p:spPr>
      </p:pic>
      <p:sp>
        <p:nvSpPr>
          <p:cNvPr id="6" name="心形 5"/>
          <p:cNvSpPr/>
          <p:nvPr/>
        </p:nvSpPr>
        <p:spPr>
          <a:xfrm>
            <a:off x="8229600" y="4992624"/>
            <a:ext cx="160020" cy="137160"/>
          </a:xfrm>
          <a:prstGeom prst="heart">
            <a:avLst/>
          </a:prstGeom>
          <a:solidFill>
            <a:schemeClr val="accent6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>
                <a:solidFill>
                  <a:schemeClr val="accent6"/>
                </a:solidFill>
              </a:ln>
              <a:solidFill>
                <a:schemeClr val="accent6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796254" y="5129784"/>
            <a:ext cx="1120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 b="1" dirty="0" smtClean="0">
                <a:solidFill>
                  <a:schemeClr val="accent6"/>
                </a:solidFill>
                <a:latin typeface="+mn-lt"/>
              </a:rPr>
              <a:t>（</a:t>
            </a:r>
            <a:r>
              <a:rPr lang="en-US" altLang="zh-CN" sz="1600" b="1" dirty="0" smtClean="0">
                <a:solidFill>
                  <a:schemeClr val="accent6"/>
                </a:solidFill>
                <a:latin typeface="+mn-lt"/>
              </a:rPr>
              <a:t>x</a:t>
            </a:r>
            <a:r>
              <a:rPr lang="zh-CN" altLang="en-US" sz="1600" b="1" dirty="0" smtClean="0">
                <a:solidFill>
                  <a:schemeClr val="accent6"/>
                </a:solidFill>
                <a:latin typeface="+mn-lt"/>
              </a:rPr>
              <a:t>，</a:t>
            </a:r>
            <a:r>
              <a:rPr lang="en-US" altLang="zh-CN" sz="1600" b="1" dirty="0" smtClean="0">
                <a:solidFill>
                  <a:schemeClr val="accent6"/>
                </a:solidFill>
                <a:latin typeface="+mn-lt"/>
              </a:rPr>
              <a:t>y</a:t>
            </a:r>
            <a:r>
              <a:rPr lang="zh-CN" altLang="en-US" sz="1600" b="1" dirty="0" smtClean="0">
                <a:solidFill>
                  <a:schemeClr val="accent6"/>
                </a:solidFill>
                <a:latin typeface="+mn-lt"/>
              </a:rPr>
              <a:t>）</a:t>
            </a:r>
            <a:endParaRPr lang="zh-CN" altLang="en-US" sz="1600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285408" y="5758362"/>
            <a:ext cx="3817071" cy="523220"/>
          </a:xfrm>
          <a:prstGeom prst="rect">
            <a:avLst/>
          </a:prstGeom>
        </p:spPr>
        <p:txBody>
          <a:bodyPr wrap="none">
            <a:spAutoFit/>
          </a:bodyPr>
          <a:p>
            <a:pPr>
              <a:spcBef>
                <a:spcPts val="1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如何计算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p1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和</a:t>
            </a:r>
            <a:r>
              <a:rPr lang="en-US" altLang="zh-CN" sz="2800" b="1" dirty="0">
                <a:solidFill>
                  <a:srgbClr val="FF0000"/>
                </a:solidFill>
                <a:latin typeface="+mn-lt"/>
                <a:ea typeface="+mn-ea"/>
              </a:rPr>
              <a:t>p2</a:t>
            </a:r>
            <a:r>
              <a:rPr lang="zh-CN" altLang="en-US" sz="2800" b="1" dirty="0" smtClean="0">
                <a:solidFill>
                  <a:srgbClr val="FF0000"/>
                </a:solidFill>
                <a:latin typeface="+mn-lt"/>
                <a:ea typeface="+mn-ea"/>
              </a:rPr>
              <a:t>概率？</a:t>
            </a:r>
            <a:endParaRPr lang="zh-CN" altLang="en-US" sz="2800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31176" y="4868174"/>
            <a:ext cx="4596130" cy="523220"/>
          </a:xfrm>
          <a:prstGeom prst="rect">
            <a:avLst/>
          </a:prstGeom>
        </p:spPr>
        <p:txBody>
          <a:bodyPr wrap="none">
            <a:spAutoFit/>
          </a:bodyPr>
          <a:p>
            <a:pPr marL="457200" indent="-457200">
              <a:spcBef>
                <a:spcPts val="1000"/>
              </a:spcBef>
              <a:buFont typeface="Wingdings" panose="05000000000000000000" pitchFamily="2" charset="2"/>
              <a:buChar char="l"/>
            </a:pPr>
            <a:r>
              <a:rPr lang="zh-CN" altLang="en-US" sz="2800" b="1" dirty="0">
                <a:latin typeface="+mn-lt"/>
                <a:ea typeface="+mn-ea"/>
              </a:rPr>
              <a:t>选择具有</a:t>
            </a:r>
            <a:r>
              <a:rPr lang="zh-CN" altLang="en-US" sz="2800" b="1" dirty="0">
                <a:solidFill>
                  <a:srgbClr val="FF0000"/>
                </a:solidFill>
                <a:latin typeface="+mn-lt"/>
                <a:ea typeface="+mn-ea"/>
              </a:rPr>
              <a:t>最高概率</a:t>
            </a:r>
            <a:r>
              <a:rPr lang="zh-CN" altLang="en-US" sz="2800" b="1" dirty="0">
                <a:latin typeface="+mn-lt"/>
                <a:ea typeface="+mn-ea"/>
              </a:rPr>
              <a:t>的决策</a:t>
            </a:r>
            <a:endParaRPr lang="zh-CN" altLang="en-US" sz="2800" b="1" dirty="0">
              <a:latin typeface="+mn-lt"/>
              <a:ea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8" grpId="0"/>
    </p:bldLst>
  </p:timing>
</p:sld>
</file>

<file path=ppt/tags/tag1.xml><?xml version="1.0" encoding="utf-8"?>
<p:tagLst xmlns:p="http://schemas.openxmlformats.org/presentationml/2006/main">
  <p:tag name="GENSWF_SLIDE_TITLE" val="学习目标"/>
  <p:tag name="GENSWF_ADVANCE_TIME" val="0.00"/>
  <p:tag name="ISPRING_SLIDE_INDENT_LEVEL" val="0"/>
  <p:tag name="ISPRING_CUSTOM_TIMING_USED" val="0"/>
</p:tagLst>
</file>

<file path=ppt/tags/tag10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11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12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13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14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15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2.xml><?xml version="1.0" encoding="utf-8"?>
<p:tagLst xmlns:p="http://schemas.openxmlformats.org/presentationml/2006/main">
  <p:tag name="GENSWF_SLIDE_TITLE" val="目录页"/>
  <p:tag name="GENSWF_ADVANCE_TIME" val="0.00"/>
  <p:tag name="ISPRING_SLIDE_INDENT_LEVEL" val="0"/>
  <p:tag name="ISPRING_CUSTOM_TIMING_USED" val="0"/>
</p:tagLst>
</file>

<file path=ppt/tags/tag20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21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22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23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24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28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29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.xml><?xml version="1.0" encoding="utf-8"?>
<p:tagLst xmlns:p="http://schemas.openxmlformats.org/presentationml/2006/main">
  <p:tag name="KSO_WM_UNIT_PLACING_PICTURE_USER_VIEWPORT" val="{&quot;height&quot;:5089.655118110236,&quot;width&quot;:4970.365354330708}"/>
</p:tagLst>
</file>

<file path=ppt/tags/tag30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1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2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3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4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5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6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7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8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39.xml><?xml version="1.0" encoding="utf-8"?>
<p:tagLst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4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40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41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42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43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44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45.xml><?xml version="1.0" encoding="utf-8"?>
<p:tagLst xmlns:p="http://schemas.openxmlformats.org/presentationml/2006/main">
  <p:tag name="KSO_WM_UNIT_PLACING_PICTURE_USER_VIEWPORT" val="{&quot;height&quot;:3480,&quot;width&quot;:5055}"/>
</p:tagLst>
</file>

<file path=ppt/tags/tag46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47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48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49.xml><?xml version="1.0" encoding="utf-8"?>
<p:tagLst xmlns:p="http://schemas.openxmlformats.org/presentationml/2006/main">
  <p:tag name="KSO_WM_UNIT_PLACING_PICTURE_USER_VIEWPORT" val="{&quot;height&quot;:3480,&quot;width&quot;:5055}"/>
</p:tagLst>
</file>

<file path=ppt/tags/tag5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50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51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52.xml><?xml version="1.0" encoding="utf-8"?>
<p:tagLst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53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54.xml><?xml version="1.0" encoding="utf-8"?>
<p:tagLst xmlns:p="http://schemas.openxmlformats.org/presentationml/2006/main">
  <p:tag name="KSO_WM_UNIT_TABLE_BEAUTIFY" val="smartTable{e584424c-272c-4eed-89c3-b8b17b3d0193}"/>
</p:tagLst>
</file>

<file path=ppt/tags/tag55.xml><?xml version="1.0" encoding="utf-8"?>
<p:tagLst xmlns:p="http://schemas.openxmlformats.org/presentationml/2006/main">
  <p:tag name="KSO_WM_UNIT_TABLE_BEAUTIFY" val="smartTable{63fefd07-9f27-40c4-8017-2b1cce94bae0}"/>
</p:tagLst>
</file>

<file path=ppt/tags/tag56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57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58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59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6.xml><?xml version="1.0" encoding="utf-8"?>
<p:tagLst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60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61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62.xml><?xml version="1.0" encoding="utf-8"?>
<p:tagLst xmlns:p="http://schemas.openxmlformats.org/presentationml/2006/main">
  <p:tag name="GENSWF_SLIDE_TITLE" val="过渡页"/>
  <p:tag name="GENSWF_ADVANCE_TIME" val="0.00"/>
  <p:tag name="ISPRING_SLIDE_INDENT_LEVEL" val="0"/>
  <p:tag name="ISPRING_CUSTOM_TIMING_USED" val="0"/>
</p:tagLst>
</file>

<file path=ppt/tags/tag63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64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65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66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67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68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69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7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70.xml><?xml version="1.0" encoding="utf-8"?>
<p:tagLst xmlns:p="http://schemas.openxmlformats.org/presentationml/2006/main">
  <p:tag name="GENSWF_SLIDE_TITLE" val="本章小结"/>
  <p:tag name="GENSWF_ADVANCE_TIME" val="0.00"/>
  <p:tag name="ISPRING_SLIDE_INDENT_LEVEL" val="0"/>
  <p:tag name="ISPRING_CUSTOM_TIMING_USED" val="0"/>
</p:tagLst>
</file>

<file path=ppt/tags/tag71.xml><?xml version="1.0" encoding="utf-8"?>
<p:tagLst xmlns:p="http://schemas.openxmlformats.org/presentationml/2006/main">
  <p:tag name="GENSWF_SLIDE_TITLE" val="结束页"/>
  <p:tag name="GENSWF_ADVANCE_TIME" val="0.00"/>
  <p:tag name="ISPRING_SLIDE_INDENT_LEVEL" val="0"/>
  <p:tag name="ISPRING_CUSTOM_TIMING_USED" val="0"/>
</p:tagLst>
</file>

<file path=ppt/tags/tag72.xml><?xml version="1.0" encoding="utf-8"?>
<p:tagLst xmlns:p="http://schemas.openxmlformats.org/presentationml/2006/main">
  <p:tag name="KSO_WPP_MARK_KEY" val="d1f34de1-47ed-4206-881a-d40baf151f70"/>
  <p:tag name="COMMONDATA" val="eyJoZGlkIjoiYzE3ZGZmM2M0YzY5MTNhZWYzNjAwMGY2OGViNDJlMDkifQ=="/>
</p:tagLst>
</file>

<file path=ppt/tags/tag8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ags/tag9.xml><?xml version="1.0" encoding="utf-8"?>
<p:tagLst xmlns:p="http://schemas.openxmlformats.org/presentationml/2006/main">
  <p:tag name="GENSWF_SLIDE_TITLE" val="什么是数据可视化"/>
  <p:tag name="GENSWF_ADVANCE_TIME" val="0.00"/>
  <p:tag name="ISPRING_SLIDE_INDENT_LEVEL" val="0"/>
  <p:tag name="ISPRING_CUSTOM_TIMING_USED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7008</Words>
  <Application>WPS 文字</Application>
  <PresentationFormat>自定义</PresentationFormat>
  <Paragraphs>667</Paragraphs>
  <Slides>63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24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41</vt:i4>
      </vt:variant>
      <vt:variant>
        <vt:lpstr>幻灯片标题</vt:lpstr>
      </vt:variant>
      <vt:variant>
        <vt:i4>63</vt:i4>
      </vt:variant>
    </vt:vector>
  </HeadingPairs>
  <TitlesOfParts>
    <vt:vector size="129" baseType="lpstr">
      <vt:lpstr>Arial</vt:lpstr>
      <vt:lpstr>宋体</vt:lpstr>
      <vt:lpstr>Wingdings</vt:lpstr>
      <vt:lpstr>等线</vt:lpstr>
      <vt:lpstr>汉仪中等线KW</vt:lpstr>
      <vt:lpstr>汉仪书宋二KW</vt:lpstr>
      <vt:lpstr>微软雅黑</vt:lpstr>
      <vt:lpstr>汉仪旗黑</vt:lpstr>
      <vt:lpstr>等线 Light</vt:lpstr>
      <vt:lpstr>Wingdings</vt:lpstr>
      <vt:lpstr>Times New Roman</vt:lpstr>
      <vt:lpstr>Impact</vt:lpstr>
      <vt:lpstr>Times New Roman</vt:lpstr>
      <vt:lpstr>MicrosoftYaHei</vt:lpstr>
      <vt:lpstr>Arial Unicode MS</vt:lpstr>
      <vt:lpstr>宋体</vt:lpstr>
      <vt:lpstr>Calibri</vt:lpstr>
      <vt:lpstr>Helvetica Neue</vt:lpstr>
      <vt:lpstr>Cambria Math</vt:lpstr>
      <vt:lpstr>Thonburi</vt:lpstr>
      <vt:lpstr>Kingsoft Math</vt:lpstr>
      <vt:lpstr>等线</vt:lpstr>
      <vt:lpstr>楷体</vt:lpstr>
      <vt:lpstr>汉仪楷体KW</vt:lpstr>
      <vt:lpstr>Office 主题​​</vt:lpstr>
      <vt:lpstr>Excel.Sheet.8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第6章 分类：贝叶斯分类器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lucius</dc:creator>
  <cp:lastModifiedBy>linyaowei</cp:lastModifiedBy>
  <cp:revision>3263</cp:revision>
  <dcterms:created xsi:type="dcterms:W3CDTF">2024-11-26T05:33:23Z</dcterms:created>
  <dcterms:modified xsi:type="dcterms:W3CDTF">2024-11-26T05:33:23Z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F2D1D5649D194988929261F3CF5BB71C</vt:lpwstr>
  </property>
</Properties>
</file>