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9"/>
  </p:handoutMasterIdLst>
  <p:sldIdLst>
    <p:sldId id="282" r:id="rId3"/>
    <p:sldId id="259" r:id="rId5"/>
    <p:sldId id="275" r:id="rId6"/>
    <p:sldId id="429" r:id="rId7"/>
    <p:sldId id="430" r:id="rId8"/>
    <p:sldId id="277" r:id="rId9"/>
    <p:sldId id="301" r:id="rId10"/>
    <p:sldId id="284" r:id="rId11"/>
    <p:sldId id="303" r:id="rId12"/>
    <p:sldId id="285" r:id="rId13"/>
    <p:sldId id="286" r:id="rId14"/>
    <p:sldId id="287" r:id="rId15"/>
    <p:sldId id="293" r:id="rId16"/>
    <p:sldId id="288" r:id="rId17"/>
    <p:sldId id="290" r:id="rId18"/>
    <p:sldId id="299" r:id="rId19"/>
    <p:sldId id="291" r:id="rId20"/>
    <p:sldId id="295" r:id="rId21"/>
    <p:sldId id="297" r:id="rId22"/>
    <p:sldId id="300" r:id="rId23"/>
    <p:sldId id="319" r:id="rId24"/>
    <p:sldId id="330" r:id="rId25"/>
    <p:sldId id="329" r:id="rId26"/>
    <p:sldId id="305" r:id="rId27"/>
    <p:sldId id="274" r:id="rId28"/>
    <p:sldId id="302" r:id="rId29"/>
    <p:sldId id="307" r:id="rId30"/>
    <p:sldId id="308" r:id="rId31"/>
    <p:sldId id="309" r:id="rId32"/>
    <p:sldId id="311" r:id="rId33"/>
    <p:sldId id="310" r:id="rId34"/>
    <p:sldId id="313" r:id="rId35"/>
    <p:sldId id="314" r:id="rId36"/>
    <p:sldId id="315" r:id="rId37"/>
    <p:sldId id="318" r:id="rId38"/>
    <p:sldId id="326" r:id="rId39"/>
    <p:sldId id="320" r:id="rId40"/>
    <p:sldId id="321" r:id="rId41"/>
    <p:sldId id="322" r:id="rId42"/>
    <p:sldId id="324" r:id="rId43"/>
    <p:sldId id="477" r:id="rId44"/>
    <p:sldId id="478" r:id="rId45"/>
    <p:sldId id="479" r:id="rId46"/>
    <p:sldId id="480" r:id="rId47"/>
    <p:sldId id="504" r:id="rId48"/>
    <p:sldId id="505" r:id="rId49"/>
    <p:sldId id="506" r:id="rId50"/>
    <p:sldId id="507" r:id="rId51"/>
    <p:sldId id="508" r:id="rId52"/>
    <p:sldId id="509" r:id="rId53"/>
    <p:sldId id="510" r:id="rId54"/>
    <p:sldId id="511" r:id="rId55"/>
    <p:sldId id="512" r:id="rId56"/>
    <p:sldId id="481" r:id="rId57"/>
    <p:sldId id="482" r:id="rId58"/>
    <p:sldId id="483" r:id="rId59"/>
    <p:sldId id="484" r:id="rId60"/>
    <p:sldId id="485" r:id="rId61"/>
    <p:sldId id="486" r:id="rId62"/>
    <p:sldId id="487" r:id="rId63"/>
    <p:sldId id="488" r:id="rId64"/>
    <p:sldId id="489" r:id="rId65"/>
    <p:sldId id="490" r:id="rId66"/>
    <p:sldId id="491" r:id="rId67"/>
    <p:sldId id="502" r:id="rId68"/>
  </p:sldIdLst>
  <p:sldSz cx="12192000" cy="6858000"/>
  <p:notesSz cx="6858000" cy="9144000"/>
  <p:custDataLst>
    <p:tags r:id="rId7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93" userDrawn="1">
          <p15:clr>
            <a:srgbClr val="A4A3A4"/>
          </p15:clr>
        </p15:guide>
        <p15:guide id="2" pos="36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FF"/>
    <a:srgbClr val="E2E2E2"/>
    <a:srgbClr val="7AB0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6" autoAdjust="0"/>
    <p:restoredTop sz="86909" autoAdjust="0"/>
  </p:normalViewPr>
  <p:slideViewPr>
    <p:cSldViewPr snapToGrid="0" showGuides="1">
      <p:cViewPr varScale="1">
        <p:scale>
          <a:sx n="92" d="100"/>
          <a:sy n="92" d="100"/>
        </p:scale>
        <p:origin x="105" y="48"/>
      </p:cViewPr>
      <p:guideLst>
        <p:guide orient="horz" pos="493"/>
        <p:guide pos="3693"/>
      </p:guideLst>
    </p:cSldViewPr>
  </p:slideViewPr>
  <p:notesTextViewPr>
    <p:cViewPr>
      <p:scale>
        <a:sx n="1" d="1"/>
        <a:sy n="1" d="1"/>
      </p:scale>
      <p:origin x="0" y="0"/>
    </p:cViewPr>
  </p:notesTextViewPr>
  <p:notesViewPr>
    <p:cSldViewPr snapToGrid="0">
      <p:cViewPr varScale="1">
        <p:scale>
          <a:sx n="53" d="100"/>
          <a:sy n="53" d="100"/>
        </p:scale>
        <p:origin x="-2952" y="-102"/>
      </p:cViewPr>
      <p:guideLst>
        <p:guide orient="horz" pos="2880"/>
        <p:guide pos="219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3" Type="http://schemas.openxmlformats.org/officeDocument/2006/relationships/tags" Target="tags/tag63.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handoutMaster" Target="handoutMasters/handoutMaster1.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3421FD-9159-4387-9034-9D3548C19B5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76635E-8524-405D-BC49-CA71E74BFBE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B005A-7FAB-47D4-835F-628B143353B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71052-D2CD-4509-9529-09D0CAC893E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预备知识中的代码和数据，参考</a:t>
            </a:r>
            <a:r>
              <a:rPr lang="en-US" altLang="zh-CN" dirty="0" err="1"/>
              <a:t>RefCode</a:t>
            </a:r>
            <a:r>
              <a:rPr lang="zh-CN" altLang="en-US" dirty="0"/>
              <a:t>目录下的文件</a:t>
            </a: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这里的缺失值参考前文变量说明</a:t>
            </a: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这里的缺失值参考前文变量说明</a:t>
            </a: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217209"/>
            <a:ext cx="10515600" cy="872004"/>
          </a:xfrm>
          <a:prstGeom prst="rect">
            <a:avLst/>
          </a:prstGeom>
        </p:spPr>
        <p:txBody>
          <a:bodyPr/>
          <a:lstStyle>
            <a:lvl1pPr>
              <a:defRPr baseline="0">
                <a:solidFill>
                  <a:schemeClr val="bg1"/>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archive.ics.uci.edu/ml/datasets/Bank+Marketing" TargetMode="Externa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image" Target="../media/image3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image" Target="../media/image36.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image" Target="../media/image38.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image" Target="../media/image39.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image" Target="../media/image39.png"/></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6.xml"/><Relationship Id="rId2" Type="http://schemas.openxmlformats.org/officeDocument/2006/relationships/image" Target="../media/image41.png"/><Relationship Id="rId1" Type="http://schemas.openxmlformats.org/officeDocument/2006/relationships/image" Target="../media/image40.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image" Target="../media/image4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image" Target="../media/image44.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image" Target="../media/image45.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image" Target="../media/image46.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image" Target="../media/image47.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image" Target="../media/image4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6482536"/>
            <a:ext cx="12192000" cy="114839"/>
          </a:xfrm>
          <a:prstGeom prst="rect">
            <a:avLst/>
          </a:prstGeom>
          <a:solidFill>
            <a:srgbClr val="7AB00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00" y="0"/>
            <a:ext cx="12234261" cy="6858000"/>
          </a:xfrm>
          <a:prstGeom prst="rect">
            <a:avLst/>
          </a:prstGeom>
        </p:spPr>
      </p:pic>
      <p:sp>
        <p:nvSpPr>
          <p:cNvPr id="6" name="文本框 5"/>
          <p:cNvSpPr txBox="1"/>
          <p:nvPr/>
        </p:nvSpPr>
        <p:spPr>
          <a:xfrm>
            <a:off x="2228374" y="3731895"/>
            <a:ext cx="7797800" cy="1014730"/>
          </a:xfrm>
          <a:prstGeom prst="rect">
            <a:avLst/>
          </a:prstGeom>
          <a:noFill/>
        </p:spPr>
        <p:txBody>
          <a:bodyPr wrap="square" rtlCol="0">
            <a:spAutoFit/>
            <a:scene3d>
              <a:camera prst="orthographicFront"/>
              <a:lightRig rig="threePt" dir="t"/>
            </a:scene3d>
            <a:sp3d contourW="12700"/>
          </a:bodyPr>
          <a:lstStyle/>
          <a:p>
            <a:pPr algn="ctr"/>
            <a:r>
              <a:rPr lang="zh-CN" altLang="en-US" sz="6000" b="1" spc="300" dirty="0">
                <a:ln w="12700">
                  <a:noFill/>
                </a:ln>
                <a:solidFill>
                  <a:srgbClr val="0070C0"/>
                </a:solidFill>
                <a:latin typeface="微软雅黑" panose="020B0503020204020204" charset="-122"/>
                <a:ea typeface="微软雅黑" panose="020B0503020204020204" charset="-122"/>
                <a:sym typeface="+mn-ea"/>
              </a:rPr>
              <a:t>项目介绍与数据观察</a:t>
            </a:r>
            <a:endParaRPr lang="zh-CN" altLang="en-US" sz="6000" b="1" spc="300" dirty="0">
              <a:ln w="12700">
                <a:noFill/>
              </a:ln>
              <a:solidFill>
                <a:srgbClr val="0070C0"/>
              </a:solidFill>
              <a:latin typeface="微软雅黑" panose="020B0503020204020204" charset="-122"/>
              <a:ea typeface="微软雅黑" panose="020B0503020204020204" charset="-122"/>
              <a:sym typeface="+mn-ea"/>
            </a:endParaRPr>
          </a:p>
        </p:txBody>
      </p:sp>
      <p:sp>
        <p:nvSpPr>
          <p:cNvPr id="7" name="文本框 6"/>
          <p:cNvSpPr txBox="1"/>
          <p:nvPr/>
        </p:nvSpPr>
        <p:spPr>
          <a:xfrm>
            <a:off x="3923220" y="2335717"/>
            <a:ext cx="4345878" cy="706755"/>
          </a:xfrm>
          <a:prstGeom prst="rect">
            <a:avLst/>
          </a:prstGeom>
          <a:noFill/>
        </p:spPr>
        <p:txBody>
          <a:bodyPr wrap="square" rtlCol="0">
            <a:spAutoFit/>
            <a:scene3d>
              <a:camera prst="orthographicFront"/>
              <a:lightRig rig="threePt" dir="t"/>
            </a:scene3d>
            <a:sp3d contourW="12700"/>
          </a:bodyPr>
          <a:lstStyle/>
          <a:p>
            <a:pPr algn="ctr"/>
            <a:r>
              <a:rPr lang="zh-CN" altLang="en-US" sz="4000" b="1" kern="0" spc="576" noProof="0" dirty="0">
                <a:ln>
                  <a:noFill/>
                </a:ln>
                <a:effectLst/>
                <a:uLnTx/>
                <a:uFillTx/>
                <a:latin typeface="Noto Sans S Chinese Light"/>
                <a:ea typeface="微软雅黑" panose="020B0503020204020204" charset="-122"/>
                <a:sym typeface="+mn-ea"/>
              </a:rPr>
              <a:t>银行营销案例</a:t>
            </a:r>
            <a:endParaRPr lang="zh-CN" altLang="en-US" sz="4000" b="1" kern="0" spc="576" noProof="0" dirty="0">
              <a:ln>
                <a:noFill/>
              </a:ln>
              <a:effectLst/>
              <a:uLnTx/>
              <a:uFillTx/>
              <a:latin typeface="Noto Sans S Chinese Light"/>
              <a:ea typeface="微软雅黑" panose="020B050302020402020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250" advClick="0" advTm="0">
        <p15:prstTrans prst="curtains"/>
      </p:transition>
    </mc:Choice>
    <mc:Fallback>
      <p:transition spd="slow"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269875"/>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38188" y="973138"/>
            <a:ext cx="10820400" cy="1341073"/>
          </a:xfrm>
          <a:prstGeom prst="rect">
            <a:avLst/>
          </a:prstGeom>
          <a:noFill/>
        </p:spPr>
        <p:txBody>
          <a:bodyPr wrap="square" rtlCol="0">
            <a:spAutoFit/>
          </a:bodyPr>
          <a:lstStyle/>
          <a:p>
            <a:pPr fontAlgn="auto" latinLnBrk="1">
              <a:lnSpc>
                <a:spcPct val="200000"/>
              </a:lnSpc>
              <a:buNone/>
            </a:pP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1</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、预处理介绍：</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zh-CN" altLang="en-US" sz="1600" dirty="0"/>
              <a:t>对于数据挖掘和分析人员来说，数据探索和预处理常常占据了</a:t>
            </a:r>
            <a:r>
              <a:rPr lang="en-US" altLang="zh-CN" sz="1600" dirty="0"/>
              <a:t>70%</a:t>
            </a:r>
            <a:r>
              <a:rPr lang="zh-CN" altLang="en-US" sz="1600" dirty="0"/>
              <a:t>左右的工作量。在本次实训中，我们将通过几个连续实验来完成本案例中的数据探索和预处理过程。</a:t>
            </a:r>
            <a:endParaRPr lang="zh-CN" altLang="en-US" sz="1600" dirty="0"/>
          </a:p>
        </p:txBody>
      </p:sp>
      <p:grpSp>
        <p:nvGrpSpPr>
          <p:cNvPr id="6" name="组合 5"/>
          <p:cNvGrpSpPr/>
          <p:nvPr/>
        </p:nvGrpSpPr>
        <p:grpSpPr>
          <a:xfrm>
            <a:off x="1183909" y="2737821"/>
            <a:ext cx="9144971" cy="1886174"/>
            <a:chOff x="550544" y="1018733"/>
            <a:chExt cx="10913110" cy="3124200"/>
          </a:xfrm>
        </p:grpSpPr>
        <p:graphicFrame>
          <p:nvGraphicFramePr>
            <p:cNvPr id="7" name="对象 6"/>
            <p:cNvGraphicFramePr/>
            <p:nvPr/>
          </p:nvGraphicFramePr>
          <p:xfrm>
            <a:off x="550544" y="1018733"/>
            <a:ext cx="10913110" cy="3124200"/>
          </p:xfrm>
          <a:graphic>
            <a:graphicData uri="http://schemas.openxmlformats.org/presentationml/2006/ole">
              <mc:AlternateContent xmlns:mc="http://schemas.openxmlformats.org/markup-compatibility/2006">
                <mc:Choice xmlns:v="urn:schemas-microsoft-com:vml" Requires="v">
                  <p:oleObj spid="_x0000_s7194" name="" r:id="rId1" imgW="5524500" imgH="1666875" progId="Paint.Picture">
                    <p:embed/>
                  </p:oleObj>
                </mc:Choice>
                <mc:Fallback>
                  <p:oleObj name="" r:id="rId1" imgW="5524500" imgH="1666875" progId="Paint.Picture">
                    <p:embed/>
                    <p:pic>
                      <p:nvPicPr>
                        <p:cNvPr id="0" name="对象 6"/>
                        <p:cNvPicPr/>
                        <p:nvPr/>
                      </p:nvPicPr>
                      <p:blipFill>
                        <a:blip r:embed="rId2"/>
                        <a:stretch>
                          <a:fillRect/>
                        </a:stretch>
                      </p:blipFill>
                      <p:spPr>
                        <a:xfrm>
                          <a:off x="550544" y="1018733"/>
                          <a:ext cx="10913110" cy="3124200"/>
                        </a:xfrm>
                        <a:prstGeom prst="rect">
                          <a:avLst/>
                        </a:prstGeom>
                      </p:spPr>
                    </p:pic>
                  </p:oleObj>
                </mc:Fallback>
              </mc:AlternateContent>
            </a:graphicData>
          </a:graphic>
        </p:graphicFrame>
        <p:sp>
          <p:nvSpPr>
            <p:cNvPr id="8" name="文本框 7"/>
            <p:cNvSpPr txBox="1"/>
            <p:nvPr/>
          </p:nvSpPr>
          <p:spPr>
            <a:xfrm>
              <a:off x="1122045" y="2644775"/>
              <a:ext cx="1177290" cy="560770"/>
            </a:xfrm>
            <a:prstGeom prst="rect">
              <a:avLst/>
            </a:prstGeom>
            <a:noFill/>
          </p:spPr>
          <p:txBody>
            <a:bodyPr wrap="square" rtlCol="0">
              <a:spAutoFit/>
            </a:bodyPr>
            <a:lstStyle/>
            <a:p>
              <a:r>
                <a:rPr lang="zh-CN" altLang="en-US" sz="1600" b="1"/>
                <a:t>裸数据</a:t>
              </a:r>
              <a:endParaRPr lang="zh-CN" altLang="en-US" sz="1600" b="1"/>
            </a:p>
          </p:txBody>
        </p:sp>
        <p:sp>
          <p:nvSpPr>
            <p:cNvPr id="9" name="文本框 8"/>
            <p:cNvSpPr txBox="1"/>
            <p:nvPr/>
          </p:nvSpPr>
          <p:spPr>
            <a:xfrm>
              <a:off x="3375660" y="2402839"/>
              <a:ext cx="1177290" cy="968603"/>
            </a:xfrm>
            <a:prstGeom prst="rect">
              <a:avLst/>
            </a:prstGeom>
            <a:noFill/>
          </p:spPr>
          <p:txBody>
            <a:bodyPr wrap="square" rtlCol="0">
              <a:spAutoFit/>
            </a:bodyPr>
            <a:lstStyle/>
            <a:p>
              <a:r>
                <a:rPr lang="zh-CN" altLang="en-US" sz="1600" b="1"/>
                <a:t>结构化数据</a:t>
              </a:r>
              <a:endParaRPr lang="zh-CN" altLang="en-US" sz="1600" b="1"/>
            </a:p>
          </p:txBody>
        </p:sp>
        <p:sp>
          <p:nvSpPr>
            <p:cNvPr id="10" name="文本框 9"/>
            <p:cNvSpPr txBox="1"/>
            <p:nvPr/>
          </p:nvSpPr>
          <p:spPr>
            <a:xfrm>
              <a:off x="5418455" y="2459991"/>
              <a:ext cx="1177290" cy="968603"/>
            </a:xfrm>
            <a:prstGeom prst="rect">
              <a:avLst/>
            </a:prstGeom>
            <a:noFill/>
          </p:spPr>
          <p:txBody>
            <a:bodyPr wrap="square" rtlCol="0">
              <a:spAutoFit/>
            </a:bodyPr>
            <a:lstStyle/>
            <a:p>
              <a:r>
                <a:rPr lang="zh-CN" altLang="en-US" sz="1600" b="1"/>
                <a:t>数据预处理</a:t>
              </a:r>
              <a:endParaRPr lang="zh-CN" altLang="en-US" sz="1600" b="1"/>
            </a:p>
          </p:txBody>
        </p:sp>
        <p:sp>
          <p:nvSpPr>
            <p:cNvPr id="11" name="文本框 10"/>
            <p:cNvSpPr txBox="1"/>
            <p:nvPr/>
          </p:nvSpPr>
          <p:spPr>
            <a:xfrm>
              <a:off x="7596505" y="2402839"/>
              <a:ext cx="1323975" cy="968603"/>
            </a:xfrm>
            <a:prstGeom prst="rect">
              <a:avLst/>
            </a:prstGeom>
            <a:noFill/>
          </p:spPr>
          <p:txBody>
            <a:bodyPr wrap="square" rtlCol="0">
              <a:spAutoFit/>
            </a:bodyPr>
            <a:lstStyle/>
            <a:p>
              <a:r>
                <a:rPr lang="zh-CN" altLang="en-US" sz="1600" b="1"/>
                <a:t>数据</a:t>
              </a:r>
              <a:r>
                <a:rPr lang="zh-CN" altLang="en-US" sz="1600" b="1">
                  <a:sym typeface="+mn-ea"/>
                </a:rPr>
                <a:t>探索和</a:t>
              </a:r>
              <a:r>
                <a:rPr lang="zh-CN" altLang="en-US" sz="1600" b="1"/>
                <a:t>分析</a:t>
              </a:r>
              <a:endParaRPr lang="zh-CN" altLang="en-US" sz="1600" b="1"/>
            </a:p>
          </p:txBody>
        </p:sp>
        <p:sp>
          <p:nvSpPr>
            <p:cNvPr id="12" name="文本框 11"/>
            <p:cNvSpPr txBox="1"/>
            <p:nvPr/>
          </p:nvSpPr>
          <p:spPr>
            <a:xfrm>
              <a:off x="9738994" y="2275205"/>
              <a:ext cx="1438275" cy="1376438"/>
            </a:xfrm>
            <a:prstGeom prst="rect">
              <a:avLst/>
            </a:prstGeom>
            <a:noFill/>
          </p:spPr>
          <p:txBody>
            <a:bodyPr wrap="square" rtlCol="0">
              <a:spAutoFit/>
            </a:bodyPr>
            <a:lstStyle/>
            <a:p>
              <a:r>
                <a:rPr lang="zh-CN" altLang="en-US" sz="1600" b="1" dirty="0"/>
                <a:t>数据理解、可视化、</a:t>
              </a:r>
              <a:endParaRPr lang="zh-CN" altLang="en-US" sz="1600" b="1" dirty="0"/>
            </a:p>
            <a:p>
              <a:r>
                <a:rPr lang="zh-CN" altLang="en-US" sz="1600" b="1" dirty="0"/>
                <a:t>分析报告</a:t>
              </a:r>
              <a:endParaRPr lang="zh-CN" altLang="en-US" sz="1600" b="1" dirty="0"/>
            </a:p>
          </p:txBody>
        </p:sp>
      </p:gr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269875"/>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38188" y="973138"/>
            <a:ext cx="10820400" cy="3619068"/>
          </a:xfrm>
          <a:prstGeom prst="rect">
            <a:avLst/>
          </a:prstGeom>
          <a:noFill/>
        </p:spPr>
        <p:txBody>
          <a:bodyPr wrap="square" rtlCol="0">
            <a:spAutoFit/>
          </a:bodyPr>
          <a:lstStyle/>
          <a:p>
            <a:pPr fontAlgn="auto" latinLnBrk="1">
              <a:lnSpc>
                <a:spcPct val="200000"/>
              </a:lnSpc>
              <a:buNone/>
            </a:pP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2</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a:t>
            </a: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pandas</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相关操作：</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marL="342900" indent="-342900" latinLnBrk="1">
              <a:lnSpc>
                <a:spcPct val="250000"/>
              </a:lnSpc>
              <a:buAutoNum type="alphaLcParenR"/>
            </a:pPr>
            <a:r>
              <a:rPr lang="zh-CN" altLang="en-US" sz="1600" b="1" dirty="0">
                <a:latin typeface="微软雅黑" panose="020B0503020204020204" charset="-122"/>
                <a:ea typeface="微软雅黑" panose="020B0503020204020204" charset="-122"/>
                <a:cs typeface="微软雅黑" panose="020B0503020204020204" charset="-122"/>
                <a:sym typeface="+mn-ea"/>
              </a:rPr>
              <a:t>从文件中读取数据到</a:t>
            </a:r>
            <a:r>
              <a:rPr lang="en-US" altLang="zh-CN" sz="1600" b="1" dirty="0" err="1">
                <a:latin typeface="微软雅黑" panose="020B0503020204020204" charset="-122"/>
                <a:ea typeface="微软雅黑" panose="020B0503020204020204" charset="-122"/>
                <a:cs typeface="微软雅黑" panose="020B0503020204020204" charset="-122"/>
                <a:sym typeface="+mn-ea"/>
              </a:rPr>
              <a:t>dataframe</a:t>
            </a:r>
            <a:r>
              <a:rPr lang="zh-CN" altLang="en-US" sz="1600" b="1" dirty="0">
                <a:latin typeface="微软雅黑" panose="020B0503020204020204" charset="-122"/>
                <a:ea typeface="微软雅黑" panose="020B0503020204020204" charset="-122"/>
                <a:cs typeface="微软雅黑" panose="020B0503020204020204" charset="-122"/>
                <a:sym typeface="+mn-ea"/>
              </a:rPr>
              <a:t>，同时观察文件的行列数量</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marL="342900" indent="-342900" latinLnBrk="1">
              <a:lnSpc>
                <a:spcPct val="250000"/>
              </a:lnSpc>
              <a:buAutoNum type="alphaLcParenR"/>
            </a:pP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marL="342900" indent="-342900" latinLnBrk="1">
              <a:lnSpc>
                <a:spcPct val="250000"/>
              </a:lnSpc>
              <a:buAutoNum type="alphaLcParenR"/>
            </a:pP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marL="342900" indent="-342900" latinLnBrk="1">
              <a:lnSpc>
                <a:spcPct val="250000"/>
              </a:lnSpc>
              <a:buFontTx/>
              <a:buAutoNum type="alphaLcParenR"/>
            </a:pPr>
            <a:r>
              <a:rPr lang="zh-CN" altLang="en-US" sz="1600" b="1" dirty="0">
                <a:latin typeface="微软雅黑" panose="020B0503020204020204" charset="-122"/>
                <a:ea typeface="微软雅黑" panose="020B0503020204020204" charset="-122"/>
                <a:cs typeface="微软雅黑" panose="020B0503020204020204" charset="-122"/>
                <a:sym typeface="+mn-ea"/>
              </a:rPr>
              <a:t>提取行和列的值</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a:p>
            <a:pPr marL="342900" indent="-342900" latinLnBrk="1">
              <a:lnSpc>
                <a:spcPct val="250000"/>
              </a:lnSpc>
              <a:buAutoNum type="alphaLcParenR"/>
            </a:pPr>
            <a:endParaRPr lang="zh-CN" altLang="en-US" sz="1600" b="1" dirty="0">
              <a:latin typeface="微软雅黑" panose="020B0503020204020204" charset="-122"/>
              <a:ea typeface="微软雅黑" panose="020B0503020204020204" charset="-122"/>
              <a:cs typeface="微软雅黑" panose="020B0503020204020204" charset="-122"/>
              <a:sym typeface="+mn-ea"/>
            </a:endParaRPr>
          </a:p>
        </p:txBody>
      </p:sp>
      <p:pic>
        <p:nvPicPr>
          <p:cNvPr id="13" name="图片 12"/>
          <p:cNvPicPr>
            <a:picLocks noChangeAspect="1"/>
          </p:cNvPicPr>
          <p:nvPr/>
        </p:nvPicPr>
        <p:blipFill>
          <a:blip r:embed="rId1"/>
          <a:stretch>
            <a:fillRect/>
          </a:stretch>
        </p:blipFill>
        <p:spPr>
          <a:xfrm>
            <a:off x="2410497" y="2193889"/>
            <a:ext cx="3685503" cy="1235111"/>
          </a:xfrm>
          <a:prstGeom prst="rect">
            <a:avLst/>
          </a:prstGeom>
        </p:spPr>
      </p:pic>
      <p:pic>
        <p:nvPicPr>
          <p:cNvPr id="2" name="图片 1"/>
          <p:cNvPicPr>
            <a:picLocks noChangeAspect="1"/>
          </p:cNvPicPr>
          <p:nvPr/>
        </p:nvPicPr>
        <p:blipFill>
          <a:blip r:embed="rId2"/>
          <a:stretch>
            <a:fillRect/>
          </a:stretch>
        </p:blipFill>
        <p:spPr>
          <a:xfrm>
            <a:off x="2453024" y="3984419"/>
            <a:ext cx="4714875" cy="101917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38188" y="973138"/>
            <a:ext cx="10820400" cy="5465727"/>
          </a:xfrm>
          <a:prstGeom prst="rect">
            <a:avLst/>
          </a:prstGeom>
          <a:noFill/>
        </p:spPr>
        <p:txBody>
          <a:bodyPr wrap="square" rtlCol="0">
            <a:spAutoFit/>
          </a:bodyPr>
          <a:lstStyle/>
          <a:p>
            <a:pPr fontAlgn="auto" latinLnBrk="1">
              <a:lnSpc>
                <a:spcPct val="200000"/>
              </a:lnSpc>
              <a:buNone/>
            </a:pP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2</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a:t>
            </a: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 pandas</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相关操作：</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marL="342900" indent="-342900" latinLnBrk="1">
              <a:lnSpc>
                <a:spcPct val="250000"/>
              </a:lnSpc>
              <a:buFont typeface="+mj-lt"/>
              <a:buAutoNum type="alphaLcParenR" startAt="3"/>
            </a:pPr>
            <a:r>
              <a:rPr lang="zh-CN" altLang="en-US" sz="1600" b="1" dirty="0">
                <a:latin typeface="微软雅黑" panose="020B0503020204020204" charset="-122"/>
                <a:ea typeface="微软雅黑" panose="020B0503020204020204" charset="-122"/>
                <a:cs typeface="微软雅黑" panose="020B0503020204020204" charset="-122"/>
                <a:sym typeface="+mn-ea"/>
              </a:rPr>
              <a:t>观察文件的基本内容</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a:p>
            <a:pPr marL="342900" indent="-342900" latinLnBrk="1">
              <a:lnSpc>
                <a:spcPct val="250000"/>
              </a:lnSpc>
              <a:buAutoNum type="alphaLcParenR" startAt="3"/>
            </a:pP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marL="342900" indent="-342900" latinLnBrk="1">
              <a:lnSpc>
                <a:spcPct val="250000"/>
              </a:lnSpc>
              <a:buAutoNum type="alphaLcParenR" startAt="3"/>
            </a:pP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marL="342900" indent="-342900" latinLnBrk="1">
              <a:lnSpc>
                <a:spcPct val="250000"/>
              </a:lnSpc>
              <a:buAutoNum type="alphaLcParenR" startAt="3"/>
            </a:pP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marL="342900" indent="-342900" latinLnBrk="1">
              <a:lnSpc>
                <a:spcPct val="250000"/>
              </a:lnSpc>
              <a:buFontTx/>
              <a:buAutoNum type="alphaLcParenR" startAt="3"/>
            </a:pPr>
            <a:r>
              <a:rPr lang="zh-CN" altLang="en-US" sz="1600" b="1" dirty="0">
                <a:latin typeface="微软雅黑" panose="020B0503020204020204" charset="-122"/>
                <a:ea typeface="微软雅黑" panose="020B0503020204020204" charset="-122"/>
                <a:cs typeface="微软雅黑" panose="020B0503020204020204" charset="-122"/>
                <a:sym typeface="+mn-ea"/>
              </a:rPr>
              <a:t>查看</a:t>
            </a:r>
            <a:r>
              <a:rPr lang="en-US" altLang="zh-CN" sz="1600" b="1" dirty="0" err="1">
                <a:latin typeface="微软雅黑" panose="020B0503020204020204" charset="-122"/>
                <a:ea typeface="微软雅黑" panose="020B0503020204020204" charset="-122"/>
                <a:cs typeface="微软雅黑" panose="020B0503020204020204" charset="-122"/>
                <a:sym typeface="+mn-ea"/>
              </a:rPr>
              <a:t>Dataframe</a:t>
            </a:r>
            <a:r>
              <a:rPr lang="zh-CN" altLang="en-US" sz="1600" b="1" dirty="0">
                <a:latin typeface="微软雅黑" panose="020B0503020204020204" charset="-122"/>
                <a:ea typeface="微软雅黑" panose="020B0503020204020204" charset="-122"/>
                <a:cs typeface="微软雅黑" panose="020B0503020204020204" charset="-122"/>
                <a:sym typeface="+mn-ea"/>
              </a:rPr>
              <a:t>的所有属性</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marL="342900" indent="-342900" latinLnBrk="1">
              <a:lnSpc>
                <a:spcPct val="250000"/>
              </a:lnSpc>
              <a:buAutoNum type="alphaLcParenR" startAt="3"/>
            </a:pP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endParaRPr lang="zh-CN" altLang="en-US" sz="1600" b="1" dirty="0">
              <a:latin typeface="微软雅黑" panose="020B0503020204020204" charset="-122"/>
              <a:ea typeface="微软雅黑" panose="020B0503020204020204" charset="-122"/>
              <a:cs typeface="微软雅黑" panose="020B0503020204020204" charset="-122"/>
              <a:sym typeface="+mn-ea"/>
            </a:endParaRPr>
          </a:p>
        </p:txBody>
      </p:sp>
      <p:pic>
        <p:nvPicPr>
          <p:cNvPr id="7" name="图片 6"/>
          <p:cNvPicPr>
            <a:picLocks noChangeAspect="1"/>
          </p:cNvPicPr>
          <p:nvPr/>
        </p:nvPicPr>
        <p:blipFill>
          <a:blip r:embed="rId1"/>
          <a:stretch>
            <a:fillRect/>
          </a:stretch>
        </p:blipFill>
        <p:spPr>
          <a:xfrm>
            <a:off x="3407879" y="1925618"/>
            <a:ext cx="3455502" cy="2083531"/>
          </a:xfrm>
          <a:prstGeom prst="rect">
            <a:avLst/>
          </a:prstGeom>
        </p:spPr>
      </p:pic>
      <p:pic>
        <p:nvPicPr>
          <p:cNvPr id="8" name="图片 7"/>
          <p:cNvPicPr>
            <a:picLocks noChangeAspect="1"/>
          </p:cNvPicPr>
          <p:nvPr/>
        </p:nvPicPr>
        <p:blipFill>
          <a:blip r:embed="rId2"/>
          <a:stretch>
            <a:fillRect/>
          </a:stretch>
        </p:blipFill>
        <p:spPr>
          <a:xfrm>
            <a:off x="3475450" y="4530874"/>
            <a:ext cx="3387931" cy="2173390"/>
          </a:xfrm>
          <a:prstGeom prst="rect">
            <a:avLst/>
          </a:prstGeom>
        </p:spPr>
      </p:pic>
      <p:sp>
        <p:nvSpPr>
          <p:cNvPr id="9" name="文本框 6"/>
          <p:cNvSpPr txBox="1"/>
          <p:nvPr/>
        </p:nvSpPr>
        <p:spPr>
          <a:xfrm>
            <a:off x="1022350" y="269875"/>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54324" y="608761"/>
            <a:ext cx="10820400" cy="3003515"/>
          </a:xfrm>
          <a:prstGeom prst="rect">
            <a:avLst/>
          </a:prstGeom>
          <a:noFill/>
        </p:spPr>
        <p:txBody>
          <a:bodyPr wrap="square" rtlCol="0">
            <a:spAutoFit/>
          </a:bodyPr>
          <a:lstStyle/>
          <a:p>
            <a:pPr fontAlgn="auto" latinLnBrk="1">
              <a:lnSpc>
                <a:spcPct val="200000"/>
              </a:lnSpc>
              <a:buNone/>
            </a:pP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2</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a:t>
            </a: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 pandas</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相关操作：</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e) </a:t>
            </a:r>
            <a:r>
              <a:rPr lang="zh-CN" altLang="en-US" sz="1600" b="1" dirty="0">
                <a:latin typeface="微软雅黑" panose="020B0503020204020204" charset="-122"/>
                <a:ea typeface="微软雅黑" panose="020B0503020204020204" charset="-122"/>
                <a:cs typeface="微软雅黑" panose="020B0503020204020204" charset="-122"/>
                <a:sym typeface="+mn-ea"/>
              </a:rPr>
              <a:t>查看分类变量的取值情况</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a:p>
            <a:pPr marL="342900" indent="-342900" latinLnBrk="1">
              <a:lnSpc>
                <a:spcPct val="250000"/>
              </a:lnSpc>
              <a:buAutoNum type="alphaLcParenR" startAt="3"/>
            </a:pP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marL="342900" indent="-342900" latinLnBrk="1">
              <a:lnSpc>
                <a:spcPct val="250000"/>
              </a:lnSpc>
              <a:buAutoNum type="alphaLcParenR" startAt="3"/>
            </a:pP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endParaRPr lang="zh-CN" altLang="en-US" sz="1600" b="1" dirty="0">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1"/>
          <a:stretch>
            <a:fillRect/>
          </a:stretch>
        </p:blipFill>
        <p:spPr>
          <a:xfrm>
            <a:off x="869949" y="1888002"/>
            <a:ext cx="7628592" cy="4562017"/>
          </a:xfrm>
          <a:prstGeom prst="rect">
            <a:avLst/>
          </a:prstGeom>
        </p:spPr>
      </p:pic>
      <p:sp>
        <p:nvSpPr>
          <p:cNvPr id="14" name="文本框 13"/>
          <p:cNvSpPr txBox="1"/>
          <p:nvPr/>
        </p:nvSpPr>
        <p:spPr>
          <a:xfrm>
            <a:off x="4684245" y="4891517"/>
            <a:ext cx="6061542" cy="584775"/>
          </a:xfrm>
          <a:prstGeom prst="rect">
            <a:avLst/>
          </a:prstGeom>
          <a:noFill/>
        </p:spPr>
        <p:txBody>
          <a:bodyPr wrap="square" rtlCol="0">
            <a:spAutoFit/>
            <a:scene3d>
              <a:camera prst="orthographicFront"/>
              <a:lightRig rig="threePt" dir="t"/>
            </a:scene3d>
          </a:bodyPr>
          <a:lstStyle/>
          <a:p>
            <a:r>
              <a:rPr lang="zh-CN" altLang="en-US" sz="1600" dirty="0">
                <a:solidFill>
                  <a:schemeClr val="tx1"/>
                </a:solidFill>
                <a:effectLst>
                  <a:outerShdw blurRad="38100" dist="19050" dir="2700000" algn="tl" rotWithShape="0">
                    <a:schemeClr val="dk1">
                      <a:alpha val="40000"/>
                    </a:schemeClr>
                  </a:outerShdw>
                </a:effectLst>
              </a:rPr>
              <a:t>将分类变量名称放入列表中</a:t>
            </a:r>
            <a:endParaRPr lang="en-US" altLang="zh-CN" sz="1600" dirty="0">
              <a:solidFill>
                <a:schemeClr val="tx1"/>
              </a:solidFill>
              <a:effectLst>
                <a:outerShdw blurRad="38100" dist="19050" dir="2700000" algn="tl" rotWithShape="0">
                  <a:schemeClr val="dk1">
                    <a:alpha val="40000"/>
                  </a:schemeClr>
                </a:outerShdw>
              </a:effectLst>
            </a:endParaRPr>
          </a:p>
          <a:p>
            <a:r>
              <a:rPr lang="zh-CN" altLang="en-US" sz="1600" dirty="0">
                <a:effectLst>
                  <a:outerShdw blurRad="38100" dist="19050" dir="2700000" algn="tl" rotWithShape="0">
                    <a:schemeClr val="dk1">
                      <a:alpha val="40000"/>
                    </a:schemeClr>
                  </a:outerShdw>
                </a:effectLst>
              </a:rPr>
              <a:t>使用循环语句，显示每个分类变量的取值（使用</a:t>
            </a:r>
            <a:r>
              <a:rPr lang="en-US" altLang="zh-CN" sz="1600" dirty="0">
                <a:effectLst>
                  <a:outerShdw blurRad="38100" dist="19050" dir="2700000" algn="tl" rotWithShape="0">
                    <a:schemeClr val="dk1">
                      <a:alpha val="40000"/>
                    </a:schemeClr>
                  </a:outerShdw>
                </a:effectLst>
              </a:rPr>
              <a:t>unique</a:t>
            </a:r>
            <a:r>
              <a:rPr lang="zh-CN" altLang="en-US" sz="1600" dirty="0">
                <a:effectLst>
                  <a:outerShdw blurRad="38100" dist="19050" dir="2700000" algn="tl" rotWithShape="0">
                    <a:schemeClr val="dk1">
                      <a:alpha val="40000"/>
                    </a:schemeClr>
                  </a:outerShdw>
                </a:effectLst>
              </a:rPr>
              <a:t>方法）</a:t>
            </a:r>
            <a:endParaRPr lang="en-US" altLang="zh-CN" sz="1600" dirty="0">
              <a:solidFill>
                <a:schemeClr val="tx1"/>
              </a:solidFill>
              <a:effectLst>
                <a:outerShdw blurRad="38100" dist="19050" dir="2700000" algn="tl" rotWithShape="0">
                  <a:schemeClr val="dk1">
                    <a:alpha val="40000"/>
                  </a:schemeClr>
                </a:outerShdw>
              </a:effectLst>
            </a:endParaRPr>
          </a:p>
        </p:txBody>
      </p:sp>
      <p:sp>
        <p:nvSpPr>
          <p:cNvPr id="15" name="文本框 6"/>
          <p:cNvSpPr txBox="1"/>
          <p:nvPr/>
        </p:nvSpPr>
        <p:spPr>
          <a:xfrm>
            <a:off x="1022350" y="269875"/>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54324" y="714954"/>
            <a:ext cx="10820400" cy="3003515"/>
          </a:xfrm>
          <a:prstGeom prst="rect">
            <a:avLst/>
          </a:prstGeom>
          <a:noFill/>
        </p:spPr>
        <p:txBody>
          <a:bodyPr wrap="square" rtlCol="0">
            <a:spAutoFit/>
          </a:bodyPr>
          <a:lstStyle/>
          <a:p>
            <a:pPr fontAlgn="auto" latinLnBrk="1">
              <a:lnSpc>
                <a:spcPct val="200000"/>
              </a:lnSpc>
              <a:buNone/>
            </a:pP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2</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a:t>
            </a: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 pandas</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相关操作：</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f) </a:t>
            </a:r>
            <a:r>
              <a:rPr lang="zh-CN" altLang="en-US" sz="1600" b="1" dirty="0">
                <a:latin typeface="微软雅黑" panose="020B0503020204020204" charset="-122"/>
                <a:ea typeface="微软雅黑" panose="020B0503020204020204" charset="-122"/>
                <a:cs typeface="微软雅黑" panose="020B0503020204020204" charset="-122"/>
                <a:sym typeface="+mn-ea"/>
              </a:rPr>
              <a:t>查看特定分类变量的取值计数情况</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a:p>
            <a:pPr marL="342900" indent="-342900" latinLnBrk="1">
              <a:lnSpc>
                <a:spcPct val="250000"/>
              </a:lnSpc>
              <a:buAutoNum type="alphaLcParenR" startAt="3"/>
            </a:pP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marL="342900" indent="-342900" latinLnBrk="1">
              <a:lnSpc>
                <a:spcPct val="250000"/>
              </a:lnSpc>
              <a:buAutoNum type="alphaLcParenR" startAt="3"/>
            </a:pP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endParaRPr lang="zh-CN" altLang="en-US" sz="1600" b="1" dirty="0">
              <a:latin typeface="微软雅黑" panose="020B0503020204020204" charset="-122"/>
              <a:ea typeface="微软雅黑" panose="020B0503020204020204" charset="-122"/>
              <a:cs typeface="微软雅黑" panose="020B0503020204020204" charset="-122"/>
              <a:sym typeface="+mn-ea"/>
            </a:endParaRPr>
          </a:p>
        </p:txBody>
      </p:sp>
      <p:pic>
        <p:nvPicPr>
          <p:cNvPr id="8" name="图片 7"/>
          <p:cNvPicPr>
            <a:picLocks noChangeAspect="1"/>
          </p:cNvPicPr>
          <p:nvPr/>
        </p:nvPicPr>
        <p:blipFill>
          <a:blip r:embed="rId1"/>
          <a:stretch>
            <a:fillRect/>
          </a:stretch>
        </p:blipFill>
        <p:spPr>
          <a:xfrm>
            <a:off x="1285578" y="2054711"/>
            <a:ext cx="3988348" cy="4406996"/>
          </a:xfrm>
          <a:prstGeom prst="rect">
            <a:avLst/>
          </a:prstGeom>
        </p:spPr>
      </p:pic>
      <p:sp>
        <p:nvSpPr>
          <p:cNvPr id="9" name="文本框 8"/>
          <p:cNvSpPr txBox="1"/>
          <p:nvPr/>
        </p:nvSpPr>
        <p:spPr>
          <a:xfrm>
            <a:off x="5511547" y="2148413"/>
            <a:ext cx="4610735" cy="338554"/>
          </a:xfrm>
          <a:prstGeom prst="rect">
            <a:avLst/>
          </a:prstGeom>
          <a:noFill/>
        </p:spPr>
        <p:txBody>
          <a:bodyPr wrap="square" rtlCol="0">
            <a:spAutoFit/>
            <a:scene3d>
              <a:camera prst="orthographicFront"/>
              <a:lightRig rig="threePt" dir="t"/>
            </a:scene3d>
          </a:bodyPr>
          <a:lstStyle/>
          <a:p>
            <a:r>
              <a:rPr lang="zh-CN" altLang="en-US" sz="1600" dirty="0">
                <a:solidFill>
                  <a:schemeClr val="tx1"/>
                </a:solidFill>
                <a:effectLst>
                  <a:outerShdw blurRad="38100" dist="19050" dir="2700000" algn="tl" rotWithShape="0">
                    <a:schemeClr val="dk1">
                      <a:alpha val="40000"/>
                    </a:schemeClr>
                  </a:outerShdw>
                </a:effectLst>
              </a:rPr>
              <a:t>计算</a:t>
            </a:r>
            <a:r>
              <a:rPr lang="en-US" altLang="zh-CN" sz="1600" dirty="0">
                <a:solidFill>
                  <a:schemeClr val="tx1"/>
                </a:solidFill>
                <a:effectLst>
                  <a:outerShdw blurRad="38100" dist="19050" dir="2700000" algn="tl" rotWithShape="0">
                    <a:schemeClr val="dk1">
                      <a:alpha val="40000"/>
                    </a:schemeClr>
                  </a:outerShdw>
                </a:effectLst>
              </a:rPr>
              <a:t>‘gender'</a:t>
            </a:r>
            <a:r>
              <a:rPr lang="zh-CN" altLang="en-US" sz="1600" dirty="0">
                <a:solidFill>
                  <a:schemeClr val="tx1"/>
                </a:solidFill>
                <a:effectLst>
                  <a:outerShdw blurRad="38100" dist="19050" dir="2700000" algn="tl" rotWithShape="0">
                    <a:schemeClr val="dk1">
                      <a:alpha val="40000"/>
                    </a:schemeClr>
                  </a:outerShdw>
                </a:effectLst>
              </a:rPr>
              <a:t>列中每个值的数量，返回</a:t>
            </a:r>
            <a:r>
              <a:rPr lang="en-US" altLang="zh-CN" sz="1600" dirty="0">
                <a:solidFill>
                  <a:schemeClr val="tx1"/>
                </a:solidFill>
                <a:effectLst>
                  <a:outerShdw blurRad="38100" dist="19050" dir="2700000" algn="tl" rotWithShape="0">
                    <a:schemeClr val="dk1">
                      <a:alpha val="40000"/>
                    </a:schemeClr>
                  </a:outerShdw>
                </a:effectLst>
              </a:rPr>
              <a:t>Series</a:t>
            </a:r>
            <a:endParaRPr lang="en-US" altLang="zh-CN" sz="1600" dirty="0">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5570714" y="2981423"/>
            <a:ext cx="4610735" cy="584775"/>
          </a:xfrm>
          <a:prstGeom prst="rect">
            <a:avLst/>
          </a:prstGeom>
          <a:noFill/>
        </p:spPr>
        <p:txBody>
          <a:bodyPr wrap="square" rtlCol="0">
            <a:spAutoFit/>
            <a:scene3d>
              <a:camera prst="orthographicFront"/>
              <a:lightRig rig="threePt" dir="t"/>
            </a:scene3d>
          </a:bodyPr>
          <a:lstStyle/>
          <a:p>
            <a:r>
              <a:rPr lang="zh-CN" altLang="en-US" sz="1600" dirty="0">
                <a:solidFill>
                  <a:schemeClr val="tx1"/>
                </a:solidFill>
                <a:effectLst>
                  <a:outerShdw blurRad="38100" dist="19050" dir="2700000" algn="tl" rotWithShape="0">
                    <a:schemeClr val="dk1">
                      <a:alpha val="40000"/>
                    </a:schemeClr>
                  </a:outerShdw>
                </a:effectLst>
              </a:rPr>
              <a:t>取值为</a:t>
            </a:r>
            <a:r>
              <a:rPr lang="en-US" altLang="zh-CN" sz="1600" dirty="0">
                <a:solidFill>
                  <a:schemeClr val="tx1"/>
                </a:solidFill>
                <a:effectLst>
                  <a:outerShdw blurRad="38100" dist="19050" dir="2700000" algn="tl" rotWithShape="0">
                    <a:schemeClr val="dk1">
                      <a:alpha val="40000"/>
                    </a:schemeClr>
                  </a:outerShdw>
                </a:effectLst>
              </a:rPr>
              <a:t>0,1,2</a:t>
            </a:r>
            <a:r>
              <a:rPr lang="zh-CN" altLang="en-US" sz="1600" dirty="0">
                <a:solidFill>
                  <a:schemeClr val="tx1"/>
                </a:solidFill>
                <a:effectLst>
                  <a:outerShdw blurRad="38100" dist="19050" dir="2700000" algn="tl" rotWithShape="0">
                    <a:schemeClr val="dk1">
                      <a:alpha val="40000"/>
                    </a:schemeClr>
                  </a:outerShdw>
                </a:effectLst>
              </a:rPr>
              <a:t>三种，每一种的数量分别为</a:t>
            </a:r>
            <a:r>
              <a:rPr lang="en-US" altLang="zh-CN" sz="1600" dirty="0">
                <a:solidFill>
                  <a:schemeClr val="tx1"/>
                </a:solidFill>
                <a:effectLst>
                  <a:outerShdw blurRad="38100" dist="19050" dir="2700000" algn="tl" rotWithShape="0">
                    <a:schemeClr val="dk1">
                      <a:alpha val="40000"/>
                    </a:schemeClr>
                  </a:outerShdw>
                </a:effectLst>
              </a:rPr>
              <a:t>489</a:t>
            </a:r>
            <a:r>
              <a:rPr lang="zh-CN" altLang="en-US" sz="1600" dirty="0">
                <a:solidFill>
                  <a:schemeClr val="tx1"/>
                </a:solidFill>
                <a:effectLst>
                  <a:outerShdw blurRad="38100" dist="19050" dir="2700000" algn="tl" rotWithShape="0">
                    <a:schemeClr val="dk1">
                      <a:alpha val="40000"/>
                    </a:schemeClr>
                  </a:outerShdw>
                </a:effectLst>
              </a:rPr>
              <a:t>、</a:t>
            </a:r>
            <a:r>
              <a:rPr lang="en-US" altLang="zh-CN" sz="1600" dirty="0">
                <a:solidFill>
                  <a:schemeClr val="tx1"/>
                </a:solidFill>
                <a:effectLst>
                  <a:outerShdw blurRad="38100" dist="19050" dir="2700000" algn="tl" rotWithShape="0">
                    <a:schemeClr val="dk1">
                      <a:alpha val="40000"/>
                    </a:schemeClr>
                  </a:outerShdw>
                </a:effectLst>
              </a:rPr>
              <a:t>438</a:t>
            </a:r>
            <a:r>
              <a:rPr lang="zh-CN" altLang="en-US" sz="1600" dirty="0">
                <a:solidFill>
                  <a:schemeClr val="tx1"/>
                </a:solidFill>
                <a:effectLst>
                  <a:outerShdw blurRad="38100" dist="19050" dir="2700000" algn="tl" rotWithShape="0">
                    <a:schemeClr val="dk1">
                      <a:alpha val="40000"/>
                    </a:schemeClr>
                  </a:outerShdw>
                </a:effectLst>
              </a:rPr>
              <a:t>和</a:t>
            </a:r>
            <a:r>
              <a:rPr lang="en-US" altLang="zh-CN" sz="1600" dirty="0">
                <a:solidFill>
                  <a:schemeClr val="tx1"/>
                </a:solidFill>
                <a:effectLst>
                  <a:outerShdw blurRad="38100" dist="19050" dir="2700000" algn="tl" rotWithShape="0">
                    <a:schemeClr val="dk1">
                      <a:alpha val="40000"/>
                    </a:schemeClr>
                  </a:outerShdw>
                </a:effectLst>
              </a:rPr>
              <a:t>26</a:t>
            </a:r>
            <a:endParaRPr lang="en-US" altLang="zh-CN" sz="1600" dirty="0">
              <a:solidFill>
                <a:schemeClr val="tx1"/>
              </a:solidFill>
              <a:effectLst>
                <a:outerShdw blurRad="38100" dist="19050" dir="2700000" algn="tl" rotWithShape="0">
                  <a:schemeClr val="dk1">
                    <a:alpha val="40000"/>
                  </a:schemeClr>
                </a:outerShdw>
              </a:effectLst>
            </a:endParaRPr>
          </a:p>
        </p:txBody>
      </p:sp>
      <p:sp>
        <p:nvSpPr>
          <p:cNvPr id="11" name="文本框 10"/>
          <p:cNvSpPr txBox="1"/>
          <p:nvPr/>
        </p:nvSpPr>
        <p:spPr>
          <a:xfrm>
            <a:off x="5609665" y="4212925"/>
            <a:ext cx="4610735" cy="338554"/>
          </a:xfrm>
          <a:prstGeom prst="rect">
            <a:avLst/>
          </a:prstGeom>
          <a:noFill/>
        </p:spPr>
        <p:txBody>
          <a:bodyPr wrap="square" rtlCol="0">
            <a:spAutoFit/>
            <a:scene3d>
              <a:camera prst="orthographicFront"/>
              <a:lightRig rig="threePt" dir="t"/>
            </a:scene3d>
          </a:bodyPr>
          <a:lstStyle/>
          <a:p>
            <a:r>
              <a:rPr lang="zh-CN" altLang="en-US" sz="1600" dirty="0">
                <a:solidFill>
                  <a:schemeClr val="tx1"/>
                </a:solidFill>
                <a:effectLst>
                  <a:outerShdw blurRad="38100" dist="19050" dir="2700000" algn="tl" rotWithShape="0">
                    <a:schemeClr val="dk1">
                      <a:alpha val="40000"/>
                    </a:schemeClr>
                  </a:outerShdw>
                </a:effectLst>
              </a:rPr>
              <a:t>不重复的值作为</a:t>
            </a:r>
            <a:r>
              <a:rPr lang="en-US" altLang="zh-CN" sz="1600" dirty="0">
                <a:solidFill>
                  <a:schemeClr val="tx1"/>
                </a:solidFill>
                <a:effectLst>
                  <a:outerShdw blurRad="38100" dist="19050" dir="2700000" algn="tl" rotWithShape="0">
                    <a:schemeClr val="dk1">
                      <a:alpha val="40000"/>
                    </a:schemeClr>
                  </a:outerShdw>
                </a:effectLst>
              </a:rPr>
              <a:t>Series</a:t>
            </a:r>
            <a:r>
              <a:rPr lang="zh-CN" altLang="en-US" sz="1600" dirty="0">
                <a:solidFill>
                  <a:schemeClr val="tx1"/>
                </a:solidFill>
                <a:effectLst>
                  <a:outerShdw blurRad="38100" dist="19050" dir="2700000" algn="tl" rotWithShape="0">
                    <a:schemeClr val="dk1">
                      <a:alpha val="40000"/>
                    </a:schemeClr>
                  </a:outerShdw>
                </a:effectLst>
              </a:rPr>
              <a:t>的索引</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2" name="文本框 11"/>
          <p:cNvSpPr txBox="1"/>
          <p:nvPr/>
        </p:nvSpPr>
        <p:spPr>
          <a:xfrm>
            <a:off x="5609665" y="4976177"/>
            <a:ext cx="4610735" cy="338554"/>
          </a:xfrm>
          <a:prstGeom prst="rect">
            <a:avLst/>
          </a:prstGeom>
          <a:noFill/>
        </p:spPr>
        <p:txBody>
          <a:bodyPr wrap="square" rtlCol="0">
            <a:spAutoFit/>
            <a:scene3d>
              <a:camera prst="orthographicFront"/>
              <a:lightRig rig="threePt" dir="t"/>
            </a:scene3d>
          </a:bodyPr>
          <a:lstStyle/>
          <a:p>
            <a:r>
              <a:rPr lang="zh-CN" altLang="en-US" sz="1600" dirty="0">
                <a:solidFill>
                  <a:schemeClr val="tx1"/>
                </a:solidFill>
                <a:effectLst>
                  <a:outerShdw blurRad="38100" dist="19050" dir="2700000" algn="tl" rotWithShape="0">
                    <a:schemeClr val="dk1">
                      <a:alpha val="40000"/>
                    </a:schemeClr>
                  </a:outerShdw>
                </a:effectLst>
              </a:rPr>
              <a:t>每个值的数量作为</a:t>
            </a:r>
            <a:r>
              <a:rPr lang="en-US" altLang="zh-CN" sz="1600" dirty="0">
                <a:solidFill>
                  <a:schemeClr val="tx1"/>
                </a:solidFill>
                <a:effectLst>
                  <a:outerShdw blurRad="38100" dist="19050" dir="2700000" algn="tl" rotWithShape="0">
                    <a:schemeClr val="dk1">
                      <a:alpha val="40000"/>
                    </a:schemeClr>
                  </a:outerShdw>
                </a:effectLst>
              </a:rPr>
              <a:t>Series</a:t>
            </a:r>
            <a:r>
              <a:rPr lang="zh-CN" altLang="en-US" sz="1600" dirty="0">
                <a:solidFill>
                  <a:schemeClr val="tx1"/>
                </a:solidFill>
                <a:effectLst>
                  <a:outerShdw blurRad="38100" dist="19050" dir="2700000" algn="tl" rotWithShape="0">
                    <a:schemeClr val="dk1">
                      <a:alpha val="40000"/>
                    </a:schemeClr>
                  </a:outerShdw>
                </a:effectLst>
              </a:rPr>
              <a:t>的值</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3" name="文本框 12"/>
          <p:cNvSpPr txBox="1"/>
          <p:nvPr/>
        </p:nvSpPr>
        <p:spPr>
          <a:xfrm>
            <a:off x="5609665" y="5739429"/>
            <a:ext cx="5104130" cy="338554"/>
          </a:xfrm>
          <a:prstGeom prst="rect">
            <a:avLst/>
          </a:prstGeom>
          <a:noFill/>
        </p:spPr>
        <p:txBody>
          <a:bodyPr wrap="square" rtlCol="0">
            <a:spAutoFit/>
            <a:scene3d>
              <a:camera prst="orthographicFront"/>
              <a:lightRig rig="threePt" dir="t"/>
            </a:scene3d>
          </a:bodyPr>
          <a:lstStyle/>
          <a:p>
            <a:r>
              <a:rPr lang="zh-CN" altLang="en-US" sz="1600" dirty="0">
                <a:solidFill>
                  <a:schemeClr val="tx1"/>
                </a:solidFill>
                <a:effectLst>
                  <a:outerShdw blurRad="38100" dist="19050" dir="2700000" algn="tl" rotWithShape="0">
                    <a:schemeClr val="dk1">
                      <a:alpha val="40000"/>
                    </a:schemeClr>
                  </a:outerShdw>
                </a:effectLst>
              </a:rPr>
              <a:t>可以将</a:t>
            </a:r>
            <a:r>
              <a:rPr lang="en-US" altLang="zh-CN" sz="1600" dirty="0">
                <a:solidFill>
                  <a:schemeClr val="tx1"/>
                </a:solidFill>
                <a:effectLst>
                  <a:outerShdw blurRad="38100" dist="19050" dir="2700000" algn="tl" rotWithShape="0">
                    <a:schemeClr val="dk1">
                      <a:alpha val="40000"/>
                    </a:schemeClr>
                  </a:outerShdw>
                </a:effectLst>
              </a:rPr>
              <a:t>Series</a:t>
            </a:r>
            <a:r>
              <a:rPr lang="zh-CN" altLang="en-US" sz="1600" dirty="0">
                <a:solidFill>
                  <a:schemeClr val="tx1"/>
                </a:solidFill>
                <a:effectLst>
                  <a:outerShdw blurRad="38100" dist="19050" dir="2700000" algn="tl" rotWithShape="0">
                    <a:schemeClr val="dk1">
                      <a:alpha val="40000"/>
                    </a:schemeClr>
                  </a:outerShdw>
                </a:effectLst>
              </a:rPr>
              <a:t>通过</a:t>
            </a:r>
            <a:r>
              <a:rPr lang="en-US" altLang="zh-CN" sz="1600" dirty="0" err="1">
                <a:solidFill>
                  <a:schemeClr val="tx1"/>
                </a:solidFill>
                <a:effectLst>
                  <a:outerShdw blurRad="38100" dist="19050" dir="2700000" algn="tl" rotWithShape="0">
                    <a:schemeClr val="dk1">
                      <a:alpha val="40000"/>
                    </a:schemeClr>
                  </a:outerShdw>
                </a:effectLst>
              </a:rPr>
              <a:t>to_dict</a:t>
            </a:r>
            <a:r>
              <a:rPr lang="zh-CN" altLang="en-US" sz="1600" dirty="0">
                <a:solidFill>
                  <a:schemeClr val="tx1"/>
                </a:solidFill>
                <a:effectLst>
                  <a:outerShdw blurRad="38100" dist="19050" dir="2700000" algn="tl" rotWithShape="0">
                    <a:schemeClr val="dk1">
                      <a:alpha val="40000"/>
                    </a:schemeClr>
                  </a:outerShdw>
                </a:effectLst>
              </a:rPr>
              <a:t>方法转为字典</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4" name="文本框 6"/>
          <p:cNvSpPr txBox="1"/>
          <p:nvPr/>
        </p:nvSpPr>
        <p:spPr>
          <a:xfrm>
            <a:off x="1022350" y="269875"/>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98569" y="640182"/>
            <a:ext cx="10820400" cy="1156855"/>
          </a:xfrm>
          <a:prstGeom prst="rect">
            <a:avLst/>
          </a:prstGeom>
          <a:noFill/>
        </p:spPr>
        <p:txBody>
          <a:bodyPr wrap="square" rtlCol="0">
            <a:spAutoFit/>
          </a:bodyPr>
          <a:lstStyle/>
          <a:p>
            <a:pPr fontAlgn="auto" latinLnBrk="1">
              <a:lnSpc>
                <a:spcPct val="200000"/>
              </a:lnSpc>
              <a:buNone/>
            </a:pP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2</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a:t>
            </a: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 pandas</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相关操作：</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g) </a:t>
            </a:r>
            <a:r>
              <a:rPr lang="zh-CN" altLang="en-US" sz="1600" b="1" dirty="0">
                <a:latin typeface="微软雅黑" panose="020B0503020204020204" charset="-122"/>
                <a:ea typeface="微软雅黑" panose="020B0503020204020204" charset="-122"/>
                <a:cs typeface="微软雅黑" panose="020B0503020204020204" charset="-122"/>
                <a:sym typeface="+mn-ea"/>
              </a:rPr>
              <a:t>用条形图表示值分布情况</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p:txBody>
      </p:sp>
      <p:sp>
        <p:nvSpPr>
          <p:cNvPr id="14" name="文本框 13"/>
          <p:cNvSpPr txBox="1"/>
          <p:nvPr/>
        </p:nvSpPr>
        <p:spPr>
          <a:xfrm>
            <a:off x="1296711" y="2075984"/>
            <a:ext cx="9019873" cy="1569660"/>
          </a:xfrm>
          <a:prstGeom prst="rect">
            <a:avLst/>
          </a:prstGeom>
          <a:noFill/>
        </p:spPr>
        <p:txBody>
          <a:bodyPr wrap="square" rtlCol="0" anchor="t">
            <a:spAutoFit/>
          </a:bodyPr>
          <a:lstStyle/>
          <a:p>
            <a:r>
              <a:rPr lang="zh-CN" altLang="en-US" sz="1600" b="1" dirty="0">
                <a:latin typeface="Courier New" panose="02070309020205020404" charset="0"/>
                <a:cs typeface="Courier New" panose="02070309020205020404" charset="0"/>
              </a:rPr>
              <a:t>plt.figure(figsize=(6,4)) </a:t>
            </a:r>
            <a:r>
              <a:rPr lang="en-US" altLang="zh-CN" sz="1600" b="1" dirty="0">
                <a:solidFill>
                  <a:srgbClr val="FF0000"/>
                </a:solidFill>
                <a:latin typeface="Courier New" panose="02070309020205020404" charset="0"/>
                <a:cs typeface="Courier New" panose="02070309020205020404" charset="0"/>
              </a:rPr>
              <a:t># </a:t>
            </a:r>
            <a:r>
              <a:rPr lang="zh-CN" altLang="en-US" sz="1600" b="1" dirty="0">
                <a:solidFill>
                  <a:srgbClr val="FF0000"/>
                </a:solidFill>
                <a:latin typeface="Courier New" panose="02070309020205020404" charset="0"/>
                <a:cs typeface="Courier New" panose="02070309020205020404" charset="0"/>
              </a:rPr>
              <a:t>图形尺寸</a:t>
            </a:r>
            <a:endParaRPr lang="zh-CN" altLang="en-US" sz="1600" b="1" dirty="0">
              <a:latin typeface="Courier New" panose="02070309020205020404" charset="0"/>
              <a:cs typeface="Courier New" panose="02070309020205020404" charset="0"/>
            </a:endParaRPr>
          </a:p>
          <a:p>
            <a:r>
              <a:rPr lang="zh-CN" altLang="en-US" sz="1600" b="1" dirty="0">
                <a:latin typeface="Courier New" panose="02070309020205020404" charset="0"/>
                <a:cs typeface="Courier New" panose="02070309020205020404" charset="0"/>
              </a:rPr>
              <a:t>sns.barplot(v.index, v.values)  </a:t>
            </a:r>
            <a:r>
              <a:rPr lang="en-US" altLang="zh-CN" sz="1600" b="1" dirty="0">
                <a:latin typeface="Courier New" panose="02070309020205020404" charset="0"/>
                <a:cs typeface="Courier New" panose="02070309020205020404" charset="0"/>
              </a:rPr>
              <a:t>#v</a:t>
            </a:r>
            <a:r>
              <a:rPr lang="zh-CN" altLang="en-US" sz="1600" b="1" dirty="0">
                <a:latin typeface="Courier New" panose="02070309020205020404" charset="0"/>
                <a:cs typeface="Courier New" panose="02070309020205020404" charset="0"/>
              </a:rPr>
              <a:t>：前文v = df['gender'].value_counts()</a:t>
            </a:r>
            <a:endParaRPr lang="zh-CN" altLang="en-US" sz="1600" b="1" dirty="0">
              <a:latin typeface="Courier New" panose="02070309020205020404" charset="0"/>
              <a:cs typeface="Courier New" panose="02070309020205020404" charset="0"/>
            </a:endParaRPr>
          </a:p>
          <a:p>
            <a:endParaRPr lang="zh-CN" altLang="en-US" sz="1600" b="1" dirty="0">
              <a:latin typeface="Courier New" panose="02070309020205020404" charset="0"/>
              <a:cs typeface="Courier New" panose="02070309020205020404" charset="0"/>
            </a:endParaRPr>
          </a:p>
          <a:p>
            <a:endParaRPr lang="zh-CN" altLang="en-US" sz="1600" b="1" dirty="0">
              <a:latin typeface="Courier New" panose="02070309020205020404" charset="0"/>
              <a:cs typeface="Courier New" panose="02070309020205020404" charset="0"/>
            </a:endParaRPr>
          </a:p>
          <a:p>
            <a:endParaRPr lang="zh-CN" altLang="en-US" sz="1600" b="1" dirty="0">
              <a:latin typeface="Courier New" panose="02070309020205020404" charset="0"/>
              <a:cs typeface="Courier New" panose="02070309020205020404" charset="0"/>
            </a:endParaRPr>
          </a:p>
          <a:p>
            <a:r>
              <a:rPr lang="zh-CN" altLang="en-US" sz="1600" b="1" dirty="0">
                <a:latin typeface="Courier New" panose="02070309020205020404" charset="0"/>
                <a:cs typeface="Courier New" panose="02070309020205020404" charset="0"/>
              </a:rPr>
              <a:t>plt.title('gender')</a:t>
            </a:r>
            <a:endParaRPr lang="zh-CN" altLang="en-US" sz="1600" b="1" dirty="0">
              <a:latin typeface="Courier New" panose="02070309020205020404" charset="0"/>
              <a:cs typeface="Courier New" panose="02070309020205020404" charset="0"/>
            </a:endParaRPr>
          </a:p>
        </p:txBody>
      </p:sp>
      <p:sp>
        <p:nvSpPr>
          <p:cNvPr id="15" name="圆角矩形标注 5"/>
          <p:cNvSpPr/>
          <p:nvPr/>
        </p:nvSpPr>
        <p:spPr>
          <a:xfrm>
            <a:off x="4151203" y="2710179"/>
            <a:ext cx="1522730" cy="557530"/>
          </a:xfrm>
          <a:prstGeom prst="wedgeRoundRectCallout">
            <a:avLst>
              <a:gd name="adj1" fmla="val -24190"/>
              <a:gd name="adj2" fmla="val -7500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b="1"/>
              <a:t>计数（纵坐标）</a:t>
            </a:r>
            <a:endParaRPr lang="zh-CN" altLang="en-US" sz="1600" b="1"/>
          </a:p>
        </p:txBody>
      </p:sp>
      <p:sp>
        <p:nvSpPr>
          <p:cNvPr id="16" name="圆角矩形标注 6"/>
          <p:cNvSpPr/>
          <p:nvPr/>
        </p:nvSpPr>
        <p:spPr>
          <a:xfrm>
            <a:off x="2338204" y="2692661"/>
            <a:ext cx="1490980" cy="557530"/>
          </a:xfrm>
          <a:prstGeom prst="wedgeRoundRectCallout">
            <a:avLst>
              <a:gd name="adj1" fmla="val 17658"/>
              <a:gd name="adj2" fmla="val -7596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b="1" dirty="0"/>
              <a:t>取值（横坐标）</a:t>
            </a:r>
            <a:endParaRPr lang="zh-CN" altLang="en-US" sz="1600" b="1" dirty="0"/>
          </a:p>
        </p:txBody>
      </p:sp>
      <p:pic>
        <p:nvPicPr>
          <p:cNvPr id="17" name="图片 16"/>
          <p:cNvPicPr>
            <a:picLocks noChangeAspect="1"/>
          </p:cNvPicPr>
          <p:nvPr/>
        </p:nvPicPr>
        <p:blipFill>
          <a:blip r:embed="rId1"/>
          <a:stretch>
            <a:fillRect/>
          </a:stretch>
        </p:blipFill>
        <p:spPr>
          <a:xfrm>
            <a:off x="5411097" y="3576297"/>
            <a:ext cx="3399080" cy="2492809"/>
          </a:xfrm>
          <a:prstGeom prst="rect">
            <a:avLst/>
          </a:prstGeom>
        </p:spPr>
      </p:pic>
      <p:sp>
        <p:nvSpPr>
          <p:cNvPr id="18" name="文本框 6"/>
          <p:cNvSpPr txBox="1"/>
          <p:nvPr/>
        </p:nvSpPr>
        <p:spPr>
          <a:xfrm>
            <a:off x="1022350" y="269875"/>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98569" y="640182"/>
            <a:ext cx="10820400" cy="1156855"/>
          </a:xfrm>
          <a:prstGeom prst="rect">
            <a:avLst/>
          </a:prstGeom>
          <a:noFill/>
        </p:spPr>
        <p:txBody>
          <a:bodyPr wrap="square" rtlCol="0">
            <a:spAutoFit/>
          </a:bodyPr>
          <a:lstStyle/>
          <a:p>
            <a:pPr fontAlgn="auto" latinLnBrk="1">
              <a:lnSpc>
                <a:spcPct val="200000"/>
              </a:lnSpc>
              <a:buNone/>
            </a:pP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2</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a:t>
            </a: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 pandas</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相关操作：</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j)  </a:t>
            </a:r>
            <a:r>
              <a:rPr lang="zh-CN" altLang="en-US" sz="1600" b="1" dirty="0">
                <a:latin typeface="微软雅黑" panose="020B0503020204020204" charset="-122"/>
                <a:ea typeface="微软雅黑" panose="020B0503020204020204" charset="-122"/>
                <a:cs typeface="微软雅黑" panose="020B0503020204020204" charset="-122"/>
                <a:sym typeface="+mn-ea"/>
              </a:rPr>
              <a:t>用条形图表示值分布情况</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p:txBody>
      </p:sp>
      <p:sp>
        <p:nvSpPr>
          <p:cNvPr id="6" name="矩形 5"/>
          <p:cNvSpPr/>
          <p:nvPr/>
        </p:nvSpPr>
        <p:spPr>
          <a:xfrm>
            <a:off x="1204857" y="1920914"/>
            <a:ext cx="11075468" cy="923330"/>
          </a:xfrm>
          <a:prstGeom prst="rect">
            <a:avLst/>
          </a:prstGeom>
        </p:spPr>
        <p:txBody>
          <a:bodyPr wrap="none">
            <a:spAutoFit/>
          </a:bodyPr>
          <a:lstStyle/>
          <a:p>
            <a:r>
              <a:rPr lang="en-US" altLang="zh-CN" b="1" dirty="0" err="1">
                <a:latin typeface="Courier New" panose="02070309020205020404" charset="0"/>
                <a:cs typeface="Courier New" panose="02070309020205020404" charset="0"/>
              </a:rPr>
              <a:t>plt.figure</a:t>
            </a:r>
            <a:r>
              <a:rPr lang="en-US" altLang="zh-CN" b="1" dirty="0">
                <a:latin typeface="Courier New" panose="02070309020205020404" charset="0"/>
                <a:cs typeface="Courier New" panose="02070309020205020404" charset="0"/>
              </a:rPr>
              <a:t>(</a:t>
            </a:r>
            <a:r>
              <a:rPr lang="en-US" altLang="zh-CN" b="1" dirty="0" err="1">
                <a:latin typeface="Courier New" panose="02070309020205020404" charset="0"/>
                <a:cs typeface="Courier New" panose="02070309020205020404" charset="0"/>
              </a:rPr>
              <a:t>figsize</a:t>
            </a:r>
            <a:r>
              <a:rPr lang="en-US" altLang="zh-CN" b="1" dirty="0">
                <a:latin typeface="Courier New" panose="02070309020205020404" charset="0"/>
                <a:cs typeface="Courier New" panose="02070309020205020404" charset="0"/>
              </a:rPr>
              <a:t>=(8,4))</a:t>
            </a:r>
            <a:endParaRPr lang="en-US" altLang="zh-CN" b="1" dirty="0">
              <a:latin typeface="Courier New" panose="02070309020205020404" charset="0"/>
              <a:cs typeface="Courier New" panose="02070309020205020404" charset="0"/>
            </a:endParaRPr>
          </a:p>
          <a:p>
            <a:r>
              <a:rPr lang="en-US" altLang="zh-CN" b="1" dirty="0" err="1">
                <a:latin typeface="Courier New" panose="02070309020205020404" charset="0"/>
                <a:cs typeface="Courier New" panose="02070309020205020404" charset="0"/>
              </a:rPr>
              <a:t>sns.barplot</a:t>
            </a:r>
            <a:r>
              <a:rPr lang="en-US" altLang="zh-CN" b="1" dirty="0">
                <a:latin typeface="Courier New" panose="02070309020205020404" charset="0"/>
                <a:cs typeface="Courier New" panose="02070309020205020404" charset="0"/>
              </a:rPr>
              <a:t>( df['year'].</a:t>
            </a:r>
            <a:r>
              <a:rPr lang="en-US" altLang="zh-CN" b="1" dirty="0" err="1">
                <a:latin typeface="Courier New" panose="02070309020205020404" charset="0"/>
                <a:cs typeface="Courier New" panose="02070309020205020404" charset="0"/>
              </a:rPr>
              <a:t>value_counts</a:t>
            </a:r>
            <a:r>
              <a:rPr lang="en-US" altLang="zh-CN" b="1" dirty="0">
                <a:latin typeface="Courier New" panose="02070309020205020404" charset="0"/>
                <a:cs typeface="Courier New" panose="02070309020205020404" charset="0"/>
              </a:rPr>
              <a:t>().index, df['year'].</a:t>
            </a:r>
            <a:r>
              <a:rPr lang="en-US" altLang="zh-CN" b="1" dirty="0" err="1">
                <a:latin typeface="Courier New" panose="02070309020205020404" charset="0"/>
                <a:cs typeface="Courier New" panose="02070309020205020404" charset="0"/>
              </a:rPr>
              <a:t>value_counts</a:t>
            </a:r>
            <a:r>
              <a:rPr lang="en-US" altLang="zh-CN" b="1" dirty="0">
                <a:latin typeface="Courier New" panose="02070309020205020404" charset="0"/>
                <a:cs typeface="Courier New" panose="02070309020205020404" charset="0"/>
              </a:rPr>
              <a:t>().values)</a:t>
            </a:r>
            <a:endParaRPr lang="en-US" altLang="zh-CN" b="1" dirty="0">
              <a:latin typeface="Courier New" panose="02070309020205020404" charset="0"/>
              <a:cs typeface="Courier New" panose="02070309020205020404" charset="0"/>
            </a:endParaRPr>
          </a:p>
          <a:p>
            <a:r>
              <a:rPr lang="en-US" altLang="zh-CN" b="1" dirty="0" err="1">
                <a:latin typeface="Courier New" panose="02070309020205020404" charset="0"/>
                <a:cs typeface="Courier New" panose="02070309020205020404" charset="0"/>
              </a:rPr>
              <a:t>plt.title</a:t>
            </a:r>
            <a:r>
              <a:rPr lang="en-US" altLang="zh-CN" b="1" dirty="0">
                <a:latin typeface="Courier New" panose="02070309020205020404" charset="0"/>
                <a:cs typeface="Courier New" panose="02070309020205020404" charset="0"/>
              </a:rPr>
              <a:t>('gender')</a:t>
            </a:r>
            <a:endParaRPr lang="zh-CN" altLang="en-US" b="1" dirty="0">
              <a:latin typeface="Courier New" panose="02070309020205020404" charset="0"/>
              <a:cs typeface="Courier New" panose="02070309020205020404" charset="0"/>
            </a:endParaRPr>
          </a:p>
        </p:txBody>
      </p:sp>
      <p:sp>
        <p:nvSpPr>
          <p:cNvPr id="14" name="圆角矩形标注 6"/>
          <p:cNvSpPr/>
          <p:nvPr/>
        </p:nvSpPr>
        <p:spPr>
          <a:xfrm>
            <a:off x="5717690" y="1619866"/>
            <a:ext cx="1954307" cy="430980"/>
          </a:xfrm>
          <a:prstGeom prst="wedgeRoundRectCallout">
            <a:avLst>
              <a:gd name="adj1" fmla="val -33208"/>
              <a:gd name="adj2" fmla="val 10262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b="1" dirty="0"/>
              <a:t>横坐标为出生年份</a:t>
            </a:r>
            <a:endParaRPr lang="zh-CN" altLang="en-US" sz="1600" b="1" dirty="0"/>
          </a:p>
        </p:txBody>
      </p:sp>
      <p:pic>
        <p:nvPicPr>
          <p:cNvPr id="3" name="图片 2"/>
          <p:cNvPicPr>
            <a:picLocks noChangeAspect="1"/>
          </p:cNvPicPr>
          <p:nvPr/>
        </p:nvPicPr>
        <p:blipFill>
          <a:blip r:embed="rId1"/>
          <a:stretch>
            <a:fillRect/>
          </a:stretch>
        </p:blipFill>
        <p:spPr>
          <a:xfrm>
            <a:off x="1140647" y="2941049"/>
            <a:ext cx="5303184" cy="2788110"/>
          </a:xfrm>
          <a:prstGeom prst="rect">
            <a:avLst/>
          </a:prstGeom>
        </p:spPr>
      </p:pic>
      <p:sp>
        <p:nvSpPr>
          <p:cNvPr id="16" name="圆角矩形标注 6"/>
          <p:cNvSpPr/>
          <p:nvPr/>
        </p:nvSpPr>
        <p:spPr>
          <a:xfrm>
            <a:off x="9054354" y="2725559"/>
            <a:ext cx="1954307" cy="517872"/>
          </a:xfrm>
          <a:prstGeom prst="wedgeRoundRectCallout">
            <a:avLst>
              <a:gd name="adj1" fmla="val -14492"/>
              <a:gd name="adj2" fmla="val -97064"/>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b="1" dirty="0"/>
              <a:t>纵坐标为该年份出生人数</a:t>
            </a:r>
            <a:endParaRPr lang="zh-CN" altLang="en-US" sz="1600" b="1" dirty="0"/>
          </a:p>
        </p:txBody>
      </p:sp>
      <p:sp>
        <p:nvSpPr>
          <p:cNvPr id="22" name="文本框 6"/>
          <p:cNvSpPr txBox="1"/>
          <p:nvPr/>
        </p:nvSpPr>
        <p:spPr>
          <a:xfrm>
            <a:off x="1022350" y="269875"/>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98569" y="640182"/>
            <a:ext cx="10820400" cy="1156855"/>
          </a:xfrm>
          <a:prstGeom prst="rect">
            <a:avLst/>
          </a:prstGeom>
          <a:noFill/>
        </p:spPr>
        <p:txBody>
          <a:bodyPr wrap="square" rtlCol="0">
            <a:spAutoFit/>
          </a:bodyPr>
          <a:lstStyle/>
          <a:p>
            <a:pPr fontAlgn="auto" latinLnBrk="1">
              <a:lnSpc>
                <a:spcPct val="200000"/>
              </a:lnSpc>
              <a:buNone/>
            </a:pP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2</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a:t>
            </a: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 pandas</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相关操作：</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h) </a:t>
            </a:r>
            <a:r>
              <a:rPr lang="en-US" altLang="zh-CN" sz="1600" b="1" dirty="0" err="1">
                <a:latin typeface="微软雅黑" panose="020B0503020204020204" charset="-122"/>
                <a:ea typeface="微软雅黑" panose="020B0503020204020204" charset="-122"/>
                <a:cs typeface="微软雅黑" panose="020B0503020204020204" charset="-122"/>
                <a:sym typeface="+mn-ea"/>
              </a:rPr>
              <a:t>DataFrame</a:t>
            </a:r>
            <a:r>
              <a:rPr lang="zh-CN" altLang="en-US" sz="1600" b="1" dirty="0">
                <a:latin typeface="微软雅黑" panose="020B0503020204020204" charset="-122"/>
                <a:ea typeface="微软雅黑" panose="020B0503020204020204" charset="-122"/>
                <a:cs typeface="微软雅黑" panose="020B0503020204020204" charset="-122"/>
                <a:sym typeface="+mn-ea"/>
              </a:rPr>
              <a:t>行过滤</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p:txBody>
      </p:sp>
      <p:pic>
        <p:nvPicPr>
          <p:cNvPr id="9" name="图片 8"/>
          <p:cNvPicPr>
            <a:picLocks noChangeAspect="1"/>
          </p:cNvPicPr>
          <p:nvPr/>
        </p:nvPicPr>
        <p:blipFill>
          <a:blip r:embed="rId1"/>
          <a:stretch>
            <a:fillRect/>
          </a:stretch>
        </p:blipFill>
        <p:spPr>
          <a:xfrm>
            <a:off x="1631653" y="2059766"/>
            <a:ext cx="3388256" cy="4420781"/>
          </a:xfrm>
          <a:prstGeom prst="rect">
            <a:avLst/>
          </a:prstGeom>
        </p:spPr>
      </p:pic>
      <p:sp>
        <p:nvSpPr>
          <p:cNvPr id="10" name="文本框 9"/>
          <p:cNvSpPr txBox="1"/>
          <p:nvPr/>
        </p:nvSpPr>
        <p:spPr>
          <a:xfrm>
            <a:off x="5573095" y="3005343"/>
            <a:ext cx="3743027" cy="584775"/>
          </a:xfrm>
          <a:prstGeom prst="rect">
            <a:avLst/>
          </a:prstGeom>
          <a:noFill/>
        </p:spPr>
        <p:txBody>
          <a:bodyPr wrap="square" rtlCol="0">
            <a:spAutoFit/>
            <a:scene3d>
              <a:camera prst="orthographicFront"/>
              <a:lightRig rig="threePt" dir="t"/>
            </a:scene3d>
          </a:bodyPr>
          <a:lstStyle/>
          <a:p>
            <a:r>
              <a:rPr lang="zh-CN" altLang="en-US" sz="1600" dirty="0">
                <a:solidFill>
                  <a:schemeClr val="tx1"/>
                </a:solidFill>
                <a:effectLst>
                  <a:outerShdw blurRad="38100" dist="19050" dir="2700000" algn="tl" rotWithShape="0">
                    <a:schemeClr val="dk1">
                      <a:alpha val="40000"/>
                    </a:schemeClr>
                  </a:outerShdw>
                </a:effectLst>
              </a:rPr>
              <a:t>将</a:t>
            </a:r>
            <a:r>
              <a:rPr lang="en-US" altLang="zh-CN" sz="1600" dirty="0">
                <a:solidFill>
                  <a:schemeClr val="tx1"/>
                </a:solidFill>
                <a:effectLst>
                  <a:outerShdw blurRad="38100" dist="19050" dir="2700000" algn="tl" rotWithShape="0">
                    <a:schemeClr val="dk1">
                      <a:alpha val="40000"/>
                    </a:schemeClr>
                  </a:outerShdw>
                </a:effectLst>
              </a:rPr>
              <a:t>‘gender'</a:t>
            </a:r>
            <a:r>
              <a:rPr lang="zh-CN" altLang="en-US" sz="1600" dirty="0">
                <a:solidFill>
                  <a:schemeClr val="tx1"/>
                </a:solidFill>
                <a:effectLst>
                  <a:outerShdw blurRad="38100" dist="19050" dir="2700000" algn="tl" rotWithShape="0">
                    <a:schemeClr val="dk1">
                      <a:alpha val="40000"/>
                    </a:schemeClr>
                  </a:outerShdw>
                </a:effectLst>
              </a:rPr>
              <a:t>取值为</a:t>
            </a:r>
            <a:r>
              <a:rPr lang="en-US" altLang="zh-CN" sz="1600" dirty="0">
                <a:solidFill>
                  <a:schemeClr val="tx1"/>
                </a:solidFill>
                <a:effectLst>
                  <a:outerShdw blurRad="38100" dist="19050" dir="2700000" algn="tl" rotWithShape="0">
                    <a:schemeClr val="dk1">
                      <a:alpha val="40000"/>
                    </a:schemeClr>
                  </a:outerShdw>
                </a:effectLst>
              </a:rPr>
              <a:t>0</a:t>
            </a:r>
            <a:r>
              <a:rPr lang="zh-CN" altLang="en-US" sz="1600" dirty="0">
                <a:solidFill>
                  <a:schemeClr val="tx1"/>
                </a:solidFill>
                <a:effectLst>
                  <a:outerShdw blurRad="38100" dist="19050" dir="2700000" algn="tl" rotWithShape="0">
                    <a:schemeClr val="dk1">
                      <a:alpha val="40000"/>
                    </a:schemeClr>
                  </a:outerShdw>
                </a:effectLst>
              </a:rPr>
              <a:t>的行抽取出来返回到新的</a:t>
            </a:r>
            <a:r>
              <a:rPr lang="en-US" altLang="zh-CN" sz="1600" dirty="0" err="1">
                <a:solidFill>
                  <a:schemeClr val="tx1"/>
                </a:solidFill>
                <a:effectLst>
                  <a:outerShdw blurRad="38100" dist="19050" dir="2700000" algn="tl" rotWithShape="0">
                    <a:schemeClr val="dk1">
                      <a:alpha val="40000"/>
                    </a:schemeClr>
                  </a:outerShdw>
                </a:effectLst>
              </a:rPr>
              <a:t>DataFrame</a:t>
            </a:r>
            <a:r>
              <a:rPr lang="zh-CN" altLang="en-US" sz="1600" dirty="0">
                <a:solidFill>
                  <a:schemeClr val="tx1"/>
                </a:solidFill>
                <a:effectLst>
                  <a:outerShdw blurRad="38100" dist="19050" dir="2700000" algn="tl" rotWithShape="0">
                    <a:schemeClr val="dk1">
                      <a:alpha val="40000"/>
                    </a:schemeClr>
                  </a:outerShdw>
                </a:effectLst>
              </a:rPr>
              <a:t>中</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1" name="文本框 6"/>
          <p:cNvSpPr txBox="1"/>
          <p:nvPr/>
        </p:nvSpPr>
        <p:spPr>
          <a:xfrm>
            <a:off x="1022350" y="269875"/>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98569" y="640182"/>
            <a:ext cx="10820400" cy="1156855"/>
          </a:xfrm>
          <a:prstGeom prst="rect">
            <a:avLst/>
          </a:prstGeom>
          <a:noFill/>
        </p:spPr>
        <p:txBody>
          <a:bodyPr wrap="square" rtlCol="0">
            <a:spAutoFit/>
          </a:bodyPr>
          <a:lstStyle/>
          <a:p>
            <a:pPr fontAlgn="auto" latinLnBrk="1">
              <a:lnSpc>
                <a:spcPct val="200000"/>
              </a:lnSpc>
              <a:buNone/>
            </a:pP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2</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a:t>
            </a: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 pandas</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相关操作：</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en-US" altLang="zh-CN" sz="1600" b="1" dirty="0" err="1">
                <a:latin typeface="微软雅黑" panose="020B0503020204020204" charset="-122"/>
                <a:ea typeface="微软雅黑" panose="020B0503020204020204" charset="-122"/>
                <a:cs typeface="微软雅黑" panose="020B0503020204020204" charset="-122"/>
                <a:sym typeface="+mn-ea"/>
              </a:rPr>
              <a:t>i</a:t>
            </a:r>
            <a:r>
              <a:rPr lang="en-US" altLang="zh-CN" sz="1600" b="1" dirty="0">
                <a:latin typeface="微软雅黑" panose="020B0503020204020204" charset="-122"/>
                <a:ea typeface="微软雅黑" panose="020B0503020204020204" charset="-122"/>
                <a:cs typeface="微软雅黑" panose="020B0503020204020204" charset="-122"/>
                <a:sym typeface="+mn-ea"/>
              </a:rPr>
              <a:t>) </a:t>
            </a:r>
            <a:r>
              <a:rPr lang="zh-CN" altLang="en-US" sz="1600" b="1" dirty="0">
                <a:latin typeface="微软雅黑" panose="020B0503020204020204" charset="-122"/>
                <a:ea typeface="微软雅黑" panose="020B0503020204020204" charset="-122"/>
                <a:cs typeface="微软雅黑" panose="020B0503020204020204" charset="-122"/>
                <a:sym typeface="+mn-ea"/>
              </a:rPr>
              <a:t>查看</a:t>
            </a:r>
            <a:r>
              <a:rPr lang="en-US" altLang="zh-CN" sz="1600" b="1" dirty="0" err="1">
                <a:latin typeface="微软雅黑" panose="020B0503020204020204" charset="-122"/>
                <a:ea typeface="微软雅黑" panose="020B0503020204020204" charset="-122"/>
                <a:cs typeface="微软雅黑" panose="020B0503020204020204" charset="-122"/>
                <a:sym typeface="+mn-ea"/>
              </a:rPr>
              <a:t>Dataframe</a:t>
            </a:r>
            <a:r>
              <a:rPr lang="zh-CN" altLang="en-US" sz="1600" b="1" dirty="0">
                <a:latin typeface="微软雅黑" panose="020B0503020204020204" charset="-122"/>
                <a:ea typeface="微软雅黑" panose="020B0503020204020204" charset="-122"/>
                <a:cs typeface="微软雅黑" panose="020B0503020204020204" charset="-122"/>
                <a:sym typeface="+mn-ea"/>
              </a:rPr>
              <a:t>某些列的数值分布状况</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1"/>
          <a:stretch>
            <a:fillRect/>
          </a:stretch>
        </p:blipFill>
        <p:spPr>
          <a:xfrm>
            <a:off x="1617102" y="1906408"/>
            <a:ext cx="4165133" cy="4681717"/>
          </a:xfrm>
          <a:prstGeom prst="rect">
            <a:avLst/>
          </a:prstGeom>
        </p:spPr>
      </p:pic>
      <p:sp>
        <p:nvSpPr>
          <p:cNvPr id="8" name="文本框 7"/>
          <p:cNvSpPr txBox="1"/>
          <p:nvPr/>
        </p:nvSpPr>
        <p:spPr>
          <a:xfrm>
            <a:off x="5513931" y="3182844"/>
            <a:ext cx="3743027" cy="338554"/>
          </a:xfrm>
          <a:prstGeom prst="rect">
            <a:avLst/>
          </a:prstGeom>
          <a:noFill/>
        </p:spPr>
        <p:txBody>
          <a:bodyPr wrap="square" rtlCol="0">
            <a:spAutoFit/>
            <a:scene3d>
              <a:camera prst="orthographicFront"/>
              <a:lightRig rig="threePt" dir="t"/>
            </a:scene3d>
          </a:bodyPr>
          <a:lstStyle/>
          <a:p>
            <a:r>
              <a:rPr lang="en-US" altLang="zh-CN" sz="1600" dirty="0">
                <a:solidFill>
                  <a:schemeClr val="tx1"/>
                </a:solidFill>
                <a:effectLst>
                  <a:outerShdw blurRad="38100" dist="19050" dir="2700000" algn="tl" rotWithShape="0">
                    <a:schemeClr val="dk1">
                      <a:alpha val="40000"/>
                    </a:schemeClr>
                  </a:outerShdw>
                </a:effectLst>
              </a:rPr>
              <a:t>Count: </a:t>
            </a:r>
            <a:r>
              <a:rPr lang="zh-CN" altLang="en-US" sz="1600" dirty="0">
                <a:solidFill>
                  <a:schemeClr val="tx1"/>
                </a:solidFill>
                <a:effectLst>
                  <a:outerShdw blurRad="38100" dist="19050" dir="2700000" algn="tl" rotWithShape="0">
                    <a:schemeClr val="dk1">
                      <a:alpha val="40000"/>
                    </a:schemeClr>
                  </a:outerShdw>
                </a:effectLst>
              </a:rPr>
              <a:t>记录总数为</a:t>
            </a:r>
            <a:r>
              <a:rPr lang="en-US" altLang="zh-CN" sz="1600" dirty="0">
                <a:solidFill>
                  <a:schemeClr val="tx1"/>
                </a:solidFill>
                <a:effectLst>
                  <a:outerShdw blurRad="38100" dist="19050" dir="2700000" algn="tl" rotWithShape="0">
                    <a:schemeClr val="dk1">
                      <a:alpha val="40000"/>
                    </a:schemeClr>
                  </a:outerShdw>
                </a:effectLst>
              </a:rPr>
              <a:t>953</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1" name="文本框 10"/>
          <p:cNvSpPr txBox="1"/>
          <p:nvPr/>
        </p:nvSpPr>
        <p:spPr>
          <a:xfrm>
            <a:off x="5545567" y="3588049"/>
            <a:ext cx="2710927" cy="338554"/>
          </a:xfrm>
          <a:prstGeom prst="rect">
            <a:avLst/>
          </a:prstGeom>
          <a:noFill/>
        </p:spPr>
        <p:txBody>
          <a:bodyPr wrap="square" rtlCol="0">
            <a:spAutoFit/>
            <a:scene3d>
              <a:camera prst="orthographicFront"/>
              <a:lightRig rig="threePt" dir="t"/>
            </a:scene3d>
          </a:bodyPr>
          <a:lstStyle/>
          <a:p>
            <a:r>
              <a:rPr lang="zh-CN" altLang="en-US" sz="1600" dirty="0">
                <a:solidFill>
                  <a:schemeClr val="tx1"/>
                </a:solidFill>
                <a:effectLst>
                  <a:outerShdw blurRad="38100" dist="19050" dir="2700000" algn="tl" rotWithShape="0">
                    <a:schemeClr val="dk1">
                      <a:alpha val="40000"/>
                    </a:schemeClr>
                  </a:outerShdw>
                </a:effectLst>
              </a:rPr>
              <a:t>均值为：</a:t>
            </a:r>
            <a:r>
              <a:rPr lang="en-US" altLang="zh-CN" sz="1600" dirty="0">
                <a:solidFill>
                  <a:schemeClr val="tx1"/>
                </a:solidFill>
                <a:effectLst>
                  <a:outerShdw blurRad="38100" dist="19050" dir="2700000" algn="tl" rotWithShape="0">
                    <a:schemeClr val="dk1">
                      <a:alpha val="40000"/>
                    </a:schemeClr>
                  </a:outerShdw>
                </a:effectLst>
              </a:rPr>
              <a:t>2011</a:t>
            </a:r>
            <a:r>
              <a:rPr lang="zh-CN" altLang="en-US" sz="1600" dirty="0">
                <a:solidFill>
                  <a:schemeClr val="tx1"/>
                </a:solidFill>
                <a:effectLst>
                  <a:outerShdw blurRad="38100" dist="19050" dir="2700000" algn="tl" rotWithShape="0">
                    <a:schemeClr val="dk1">
                      <a:alpha val="40000"/>
                    </a:schemeClr>
                  </a:outerShdw>
                </a:effectLst>
              </a:rPr>
              <a:t>左右</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2" name="文本框 11"/>
          <p:cNvSpPr txBox="1"/>
          <p:nvPr/>
        </p:nvSpPr>
        <p:spPr>
          <a:xfrm>
            <a:off x="5545567" y="3993254"/>
            <a:ext cx="2710927" cy="338554"/>
          </a:xfrm>
          <a:prstGeom prst="rect">
            <a:avLst/>
          </a:prstGeom>
          <a:noFill/>
        </p:spPr>
        <p:txBody>
          <a:bodyPr wrap="square" rtlCol="0">
            <a:spAutoFit/>
            <a:scene3d>
              <a:camera prst="orthographicFront"/>
              <a:lightRig rig="threePt" dir="t"/>
            </a:scene3d>
          </a:bodyPr>
          <a:lstStyle/>
          <a:p>
            <a:r>
              <a:rPr lang="zh-CN" altLang="en-US" sz="1600" dirty="0">
                <a:solidFill>
                  <a:schemeClr val="tx1"/>
                </a:solidFill>
                <a:effectLst>
                  <a:outerShdw blurRad="38100" dist="19050" dir="2700000" algn="tl" rotWithShape="0">
                    <a:schemeClr val="dk1">
                      <a:alpha val="40000"/>
                    </a:schemeClr>
                  </a:outerShdw>
                </a:effectLst>
              </a:rPr>
              <a:t>标准差为：</a:t>
            </a:r>
            <a:r>
              <a:rPr lang="en-US" altLang="zh-CN" sz="1600" dirty="0">
                <a:solidFill>
                  <a:schemeClr val="tx1"/>
                </a:solidFill>
                <a:effectLst>
                  <a:outerShdw blurRad="38100" dist="19050" dir="2700000" algn="tl" rotWithShape="0">
                    <a:schemeClr val="dk1">
                      <a:alpha val="40000"/>
                    </a:schemeClr>
                  </a:outerShdw>
                </a:effectLst>
              </a:rPr>
              <a:t>2</a:t>
            </a:r>
            <a:r>
              <a:rPr lang="en-US" altLang="zh-CN" sz="1600" dirty="0">
                <a:effectLst>
                  <a:outerShdw blurRad="38100" dist="19050" dir="2700000" algn="tl" rotWithShape="0">
                    <a:schemeClr val="dk1">
                      <a:alpha val="40000"/>
                    </a:schemeClr>
                  </a:outerShdw>
                </a:effectLst>
              </a:rPr>
              <a:t>.27</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3" name="文本框 12"/>
          <p:cNvSpPr txBox="1"/>
          <p:nvPr/>
        </p:nvSpPr>
        <p:spPr>
          <a:xfrm>
            <a:off x="5545567" y="4441179"/>
            <a:ext cx="2710927" cy="338554"/>
          </a:xfrm>
          <a:prstGeom prst="rect">
            <a:avLst/>
          </a:prstGeom>
          <a:noFill/>
        </p:spPr>
        <p:txBody>
          <a:bodyPr wrap="square" rtlCol="0">
            <a:spAutoFit/>
            <a:scene3d>
              <a:camera prst="orthographicFront"/>
              <a:lightRig rig="threePt" dir="t"/>
            </a:scene3d>
          </a:bodyPr>
          <a:lstStyle/>
          <a:p>
            <a:r>
              <a:rPr lang="zh-CN" altLang="en-US" sz="1600" dirty="0">
                <a:solidFill>
                  <a:schemeClr val="tx1"/>
                </a:solidFill>
                <a:effectLst>
                  <a:outerShdw blurRad="38100" dist="19050" dir="2700000" algn="tl" rotWithShape="0">
                    <a:schemeClr val="dk1">
                      <a:alpha val="40000"/>
                    </a:schemeClr>
                  </a:outerShdw>
                </a:effectLst>
              </a:rPr>
              <a:t>最小值为：</a:t>
            </a:r>
            <a:r>
              <a:rPr lang="en-US" altLang="zh-CN" sz="1600" dirty="0">
                <a:solidFill>
                  <a:schemeClr val="tx1"/>
                </a:solidFill>
                <a:effectLst>
                  <a:outerShdw blurRad="38100" dist="19050" dir="2700000" algn="tl" rotWithShape="0">
                    <a:schemeClr val="dk1">
                      <a:alpha val="40000"/>
                    </a:schemeClr>
                  </a:outerShdw>
                </a:effectLst>
              </a:rPr>
              <a:t>1984</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4" name="文本框 13"/>
          <p:cNvSpPr txBox="1"/>
          <p:nvPr/>
        </p:nvSpPr>
        <p:spPr>
          <a:xfrm>
            <a:off x="5545567" y="4885484"/>
            <a:ext cx="4722607" cy="338554"/>
          </a:xfrm>
          <a:prstGeom prst="rect">
            <a:avLst/>
          </a:prstGeom>
          <a:noFill/>
        </p:spPr>
        <p:txBody>
          <a:bodyPr wrap="square" rtlCol="0">
            <a:spAutoFit/>
            <a:scene3d>
              <a:camera prst="orthographicFront"/>
              <a:lightRig rig="threePt" dir="t"/>
            </a:scene3d>
          </a:bodyPr>
          <a:lstStyle/>
          <a:p>
            <a:r>
              <a:rPr lang="zh-CN" altLang="en-US" sz="1600" dirty="0">
                <a:effectLst>
                  <a:outerShdw blurRad="38100" dist="19050" dir="2700000" algn="tl" rotWithShape="0">
                    <a:schemeClr val="dk1">
                      <a:alpha val="40000"/>
                    </a:schemeClr>
                  </a:outerShdw>
                </a:effectLst>
              </a:rPr>
              <a:t>（从小到大排序）</a:t>
            </a:r>
            <a:r>
              <a:rPr lang="en-US" altLang="zh-CN" sz="1600" dirty="0">
                <a:solidFill>
                  <a:schemeClr val="tx1"/>
                </a:solidFill>
                <a:effectLst>
                  <a:outerShdw blurRad="38100" dist="19050" dir="2700000" algn="tl" rotWithShape="0">
                    <a:schemeClr val="dk1">
                      <a:alpha val="40000"/>
                    </a:schemeClr>
                  </a:outerShdw>
                </a:effectLst>
              </a:rPr>
              <a:t>25%</a:t>
            </a:r>
            <a:r>
              <a:rPr lang="zh-CN" altLang="en-US" sz="1600" dirty="0">
                <a:solidFill>
                  <a:schemeClr val="tx1"/>
                </a:solidFill>
                <a:effectLst>
                  <a:outerShdw blurRad="38100" dist="19050" dir="2700000" algn="tl" rotWithShape="0">
                    <a:schemeClr val="dk1">
                      <a:alpha val="40000"/>
                    </a:schemeClr>
                  </a:outerShdw>
                </a:effectLst>
              </a:rPr>
              <a:t>位置上的记录为</a:t>
            </a:r>
            <a:r>
              <a:rPr lang="en-US" altLang="zh-CN" sz="1600" dirty="0">
                <a:solidFill>
                  <a:schemeClr val="tx1"/>
                </a:solidFill>
                <a:effectLst>
                  <a:outerShdw blurRad="38100" dist="19050" dir="2700000" algn="tl" rotWithShape="0">
                    <a:schemeClr val="dk1">
                      <a:alpha val="40000"/>
                    </a:schemeClr>
                  </a:outerShdw>
                </a:effectLst>
              </a:rPr>
              <a:t>2011</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5" name="文本框 14"/>
          <p:cNvSpPr txBox="1"/>
          <p:nvPr/>
        </p:nvSpPr>
        <p:spPr>
          <a:xfrm>
            <a:off x="5545567" y="5292499"/>
            <a:ext cx="4238513" cy="338554"/>
          </a:xfrm>
          <a:prstGeom prst="rect">
            <a:avLst/>
          </a:prstGeom>
          <a:noFill/>
        </p:spPr>
        <p:txBody>
          <a:bodyPr wrap="square" rtlCol="0">
            <a:spAutoFit/>
            <a:scene3d>
              <a:camera prst="orthographicFront"/>
              <a:lightRig rig="threePt" dir="t"/>
            </a:scene3d>
          </a:bodyPr>
          <a:lstStyle/>
          <a:p>
            <a:r>
              <a:rPr lang="zh-CN" altLang="en-US" sz="1600" dirty="0">
                <a:effectLst>
                  <a:outerShdw blurRad="38100" dist="19050" dir="2700000" algn="tl" rotWithShape="0">
                    <a:schemeClr val="dk1">
                      <a:alpha val="40000"/>
                    </a:schemeClr>
                  </a:outerShdw>
                </a:effectLst>
              </a:rPr>
              <a:t>（从小到大排序）</a:t>
            </a:r>
            <a:r>
              <a:rPr lang="en-US" altLang="zh-CN" sz="1600" dirty="0">
                <a:effectLst>
                  <a:outerShdw blurRad="38100" dist="19050" dir="2700000" algn="tl" rotWithShape="0">
                    <a:schemeClr val="dk1">
                      <a:alpha val="40000"/>
                    </a:schemeClr>
                  </a:outerShdw>
                </a:effectLst>
              </a:rPr>
              <a:t>50%</a:t>
            </a:r>
            <a:r>
              <a:rPr lang="zh-CN" altLang="en-US" sz="1600" dirty="0">
                <a:effectLst>
                  <a:outerShdw blurRad="38100" dist="19050" dir="2700000" algn="tl" rotWithShape="0">
                    <a:schemeClr val="dk1">
                      <a:alpha val="40000"/>
                    </a:schemeClr>
                  </a:outerShdw>
                </a:effectLst>
              </a:rPr>
              <a:t>位置上的记录为</a:t>
            </a:r>
            <a:r>
              <a:rPr lang="en-US" altLang="zh-CN" sz="1600" dirty="0">
                <a:effectLst>
                  <a:outerShdw blurRad="38100" dist="19050" dir="2700000" algn="tl" rotWithShape="0">
                    <a:schemeClr val="dk1">
                      <a:alpha val="40000"/>
                    </a:schemeClr>
                  </a:outerShdw>
                </a:effectLst>
              </a:rPr>
              <a:t>2012</a:t>
            </a:r>
            <a:endParaRPr lang="zh-CN" altLang="en-US" sz="1600" dirty="0">
              <a:effectLst>
                <a:outerShdw blurRad="38100" dist="19050" dir="2700000" algn="tl" rotWithShape="0">
                  <a:schemeClr val="dk1">
                    <a:alpha val="40000"/>
                  </a:schemeClr>
                </a:outerShdw>
              </a:effectLst>
            </a:endParaRPr>
          </a:p>
        </p:txBody>
      </p:sp>
      <p:sp>
        <p:nvSpPr>
          <p:cNvPr id="16" name="文本框 15"/>
          <p:cNvSpPr txBox="1"/>
          <p:nvPr/>
        </p:nvSpPr>
        <p:spPr>
          <a:xfrm>
            <a:off x="5545567" y="5648407"/>
            <a:ext cx="4238513" cy="338554"/>
          </a:xfrm>
          <a:prstGeom prst="rect">
            <a:avLst/>
          </a:prstGeom>
          <a:noFill/>
        </p:spPr>
        <p:txBody>
          <a:bodyPr wrap="square" rtlCol="0">
            <a:spAutoFit/>
            <a:scene3d>
              <a:camera prst="orthographicFront"/>
              <a:lightRig rig="threePt" dir="t"/>
            </a:scene3d>
          </a:bodyPr>
          <a:lstStyle/>
          <a:p>
            <a:r>
              <a:rPr lang="zh-CN" altLang="en-US" sz="1600" dirty="0">
                <a:effectLst>
                  <a:outerShdw blurRad="38100" dist="19050" dir="2700000" algn="tl" rotWithShape="0">
                    <a:schemeClr val="dk1">
                      <a:alpha val="40000"/>
                    </a:schemeClr>
                  </a:outerShdw>
                </a:effectLst>
              </a:rPr>
              <a:t>（从小到大排序）</a:t>
            </a:r>
            <a:r>
              <a:rPr lang="en-US" altLang="zh-CN" sz="1600" dirty="0">
                <a:effectLst>
                  <a:outerShdw blurRad="38100" dist="19050" dir="2700000" algn="tl" rotWithShape="0">
                    <a:schemeClr val="dk1">
                      <a:alpha val="40000"/>
                    </a:schemeClr>
                  </a:outerShdw>
                </a:effectLst>
              </a:rPr>
              <a:t>75%</a:t>
            </a:r>
            <a:r>
              <a:rPr lang="zh-CN" altLang="en-US" sz="1600" dirty="0">
                <a:effectLst>
                  <a:outerShdw blurRad="38100" dist="19050" dir="2700000" algn="tl" rotWithShape="0">
                    <a:schemeClr val="dk1">
                      <a:alpha val="40000"/>
                    </a:schemeClr>
                  </a:outerShdw>
                </a:effectLst>
              </a:rPr>
              <a:t>位置上的记录为</a:t>
            </a:r>
            <a:r>
              <a:rPr lang="en-US" altLang="zh-CN" sz="1600" dirty="0">
                <a:effectLst>
                  <a:outerShdw blurRad="38100" dist="19050" dir="2700000" algn="tl" rotWithShape="0">
                    <a:schemeClr val="dk1">
                      <a:alpha val="40000"/>
                    </a:schemeClr>
                  </a:outerShdw>
                </a:effectLst>
              </a:rPr>
              <a:t>2012</a:t>
            </a:r>
            <a:endParaRPr lang="zh-CN" altLang="en-US" sz="1600" dirty="0">
              <a:effectLst>
                <a:outerShdw blurRad="38100" dist="19050" dir="2700000" algn="tl" rotWithShape="0">
                  <a:schemeClr val="dk1">
                    <a:alpha val="40000"/>
                  </a:schemeClr>
                </a:outerShdw>
              </a:effectLst>
            </a:endParaRPr>
          </a:p>
        </p:txBody>
      </p:sp>
      <p:sp>
        <p:nvSpPr>
          <p:cNvPr id="17" name="文本框 16"/>
          <p:cNvSpPr txBox="1"/>
          <p:nvPr/>
        </p:nvSpPr>
        <p:spPr>
          <a:xfrm>
            <a:off x="5545567" y="6076535"/>
            <a:ext cx="2710927" cy="338554"/>
          </a:xfrm>
          <a:prstGeom prst="rect">
            <a:avLst/>
          </a:prstGeom>
          <a:noFill/>
        </p:spPr>
        <p:txBody>
          <a:bodyPr wrap="square" rtlCol="0">
            <a:spAutoFit/>
            <a:scene3d>
              <a:camera prst="orthographicFront"/>
              <a:lightRig rig="threePt" dir="t"/>
            </a:scene3d>
          </a:bodyPr>
          <a:lstStyle/>
          <a:p>
            <a:r>
              <a:rPr lang="zh-CN" altLang="en-US" sz="1600" dirty="0">
                <a:solidFill>
                  <a:schemeClr val="tx1"/>
                </a:solidFill>
                <a:effectLst>
                  <a:outerShdw blurRad="38100" dist="19050" dir="2700000" algn="tl" rotWithShape="0">
                    <a:schemeClr val="dk1">
                      <a:alpha val="40000"/>
                    </a:schemeClr>
                  </a:outerShdw>
                </a:effectLst>
              </a:rPr>
              <a:t>最大值为：</a:t>
            </a:r>
            <a:r>
              <a:rPr lang="en-US" altLang="zh-CN" sz="1600" dirty="0">
                <a:solidFill>
                  <a:schemeClr val="tx1"/>
                </a:solidFill>
                <a:effectLst>
                  <a:outerShdw blurRad="38100" dist="19050" dir="2700000" algn="tl" rotWithShape="0">
                    <a:schemeClr val="dk1">
                      <a:alpha val="40000"/>
                    </a:schemeClr>
                  </a:outerShdw>
                </a:effectLst>
              </a:rPr>
              <a:t>2015</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18" name="文本框 6"/>
          <p:cNvSpPr txBox="1"/>
          <p:nvPr/>
        </p:nvSpPr>
        <p:spPr>
          <a:xfrm>
            <a:off x="1022350" y="269875"/>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98569" y="640182"/>
            <a:ext cx="10820400" cy="1156855"/>
          </a:xfrm>
          <a:prstGeom prst="rect">
            <a:avLst/>
          </a:prstGeom>
          <a:noFill/>
        </p:spPr>
        <p:txBody>
          <a:bodyPr wrap="square" rtlCol="0">
            <a:spAutoFit/>
          </a:bodyPr>
          <a:lstStyle/>
          <a:p>
            <a:pPr fontAlgn="auto" latinLnBrk="1">
              <a:lnSpc>
                <a:spcPct val="200000"/>
              </a:lnSpc>
              <a:buNone/>
            </a:pP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2</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a:t>
            </a: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 pandas</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相关操作：</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j) </a:t>
            </a:r>
            <a:r>
              <a:rPr lang="zh-CN" altLang="en-US" sz="1600" b="1" dirty="0">
                <a:latin typeface="微软雅黑" panose="020B0503020204020204" charset="-122"/>
                <a:ea typeface="微软雅黑" panose="020B0503020204020204" charset="-122"/>
                <a:cs typeface="微软雅黑" panose="020B0503020204020204" charset="-122"/>
                <a:sym typeface="+mn-ea"/>
              </a:rPr>
              <a:t>查看</a:t>
            </a:r>
            <a:r>
              <a:rPr lang="en-US" altLang="zh-CN" sz="1600" b="1" dirty="0" err="1">
                <a:latin typeface="微软雅黑" panose="020B0503020204020204" charset="-122"/>
                <a:ea typeface="微软雅黑" panose="020B0503020204020204" charset="-122"/>
                <a:cs typeface="微软雅黑" panose="020B0503020204020204" charset="-122"/>
                <a:sym typeface="+mn-ea"/>
              </a:rPr>
              <a:t>Dataframe</a:t>
            </a:r>
            <a:r>
              <a:rPr lang="zh-CN" altLang="en-US" sz="1600" b="1" dirty="0">
                <a:latin typeface="微软雅黑" panose="020B0503020204020204" charset="-122"/>
                <a:ea typeface="微软雅黑" panose="020B0503020204020204" charset="-122"/>
                <a:cs typeface="微软雅黑" panose="020B0503020204020204" charset="-122"/>
                <a:sym typeface="+mn-ea"/>
              </a:rPr>
              <a:t>某些列的数值分布状况</a:t>
            </a:r>
            <a:r>
              <a:rPr lang="en-US" altLang="zh-CN" sz="1600" b="1" dirty="0">
                <a:latin typeface="微软雅黑" panose="020B0503020204020204" charset="-122"/>
                <a:ea typeface="微软雅黑" panose="020B0503020204020204" charset="-122"/>
                <a:cs typeface="微软雅黑" panose="020B0503020204020204" charset="-122"/>
                <a:sym typeface="+mn-ea"/>
              </a:rPr>
              <a:t>(</a:t>
            </a:r>
            <a:r>
              <a:rPr lang="zh-CN" altLang="en-US" sz="1600" b="1" dirty="0">
                <a:latin typeface="微软雅黑" panose="020B0503020204020204" charset="-122"/>
                <a:ea typeface="微软雅黑" panose="020B0503020204020204" charset="-122"/>
                <a:cs typeface="微软雅黑" panose="020B0503020204020204" charset="-122"/>
                <a:sym typeface="+mn-ea"/>
              </a:rPr>
              <a:t>箱形图</a:t>
            </a:r>
            <a:r>
              <a:rPr lang="en-US" altLang="zh-CN" sz="1600" b="1" dirty="0">
                <a:latin typeface="微软雅黑" panose="020B0503020204020204" charset="-122"/>
                <a:ea typeface="微软雅黑" panose="020B0503020204020204" charset="-122"/>
                <a:cs typeface="微软雅黑" panose="020B0503020204020204" charset="-122"/>
                <a:sym typeface="+mn-ea"/>
              </a:rPr>
              <a:t>)</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1022350" y="3036398"/>
            <a:ext cx="5348980" cy="3700889"/>
          </a:xfrm>
          <a:prstGeom prst="rect">
            <a:avLst/>
          </a:prstGeom>
        </p:spPr>
      </p:pic>
      <p:sp>
        <p:nvSpPr>
          <p:cNvPr id="6" name="矩形 5"/>
          <p:cNvSpPr/>
          <p:nvPr/>
        </p:nvSpPr>
        <p:spPr>
          <a:xfrm>
            <a:off x="1204857" y="1920914"/>
            <a:ext cx="6801862" cy="369332"/>
          </a:xfrm>
          <a:prstGeom prst="rect">
            <a:avLst/>
          </a:prstGeom>
        </p:spPr>
        <p:txBody>
          <a:bodyPr wrap="none">
            <a:spAutoFit/>
          </a:bodyPr>
          <a:lstStyle/>
          <a:p>
            <a:r>
              <a:rPr lang="zh-CN" altLang="en-US" b="1" dirty="0">
                <a:latin typeface="Courier New" panose="02070309020205020404" charset="0"/>
                <a:cs typeface="Courier New" panose="02070309020205020404" charset="0"/>
              </a:rPr>
              <a:t>sns.boxplot(x = 'year', data = df, orient = 'v')</a:t>
            </a:r>
            <a:endParaRPr lang="zh-CN" altLang="en-US" b="1" dirty="0">
              <a:latin typeface="Courier New" panose="02070309020205020404" charset="0"/>
              <a:cs typeface="Courier New" panose="02070309020205020404" charset="0"/>
            </a:endParaRPr>
          </a:p>
        </p:txBody>
      </p:sp>
      <p:sp>
        <p:nvSpPr>
          <p:cNvPr id="18" name="圆角矩形标注 6"/>
          <p:cNvSpPr/>
          <p:nvPr/>
        </p:nvSpPr>
        <p:spPr>
          <a:xfrm>
            <a:off x="4737159" y="2414123"/>
            <a:ext cx="1490980" cy="557530"/>
          </a:xfrm>
          <a:prstGeom prst="wedgeRoundRectCallout">
            <a:avLst>
              <a:gd name="adj1" fmla="val 17658"/>
              <a:gd name="adj2" fmla="val -7596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b="1" dirty="0"/>
              <a:t>包含数据的</a:t>
            </a:r>
            <a:r>
              <a:rPr lang="en-US" altLang="zh-CN" sz="1600" b="1" dirty="0" err="1"/>
              <a:t>Dataframe</a:t>
            </a:r>
            <a:endParaRPr lang="zh-CN" altLang="en-US" sz="1600" b="1" dirty="0"/>
          </a:p>
        </p:txBody>
      </p:sp>
      <p:sp>
        <p:nvSpPr>
          <p:cNvPr id="19" name="圆角矩形标注 6"/>
          <p:cNvSpPr/>
          <p:nvPr/>
        </p:nvSpPr>
        <p:spPr>
          <a:xfrm>
            <a:off x="2741612" y="2384557"/>
            <a:ext cx="1490980" cy="557530"/>
          </a:xfrm>
          <a:prstGeom prst="wedgeRoundRectCallout">
            <a:avLst>
              <a:gd name="adj1" fmla="val 17658"/>
              <a:gd name="adj2" fmla="val -7596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b="1" dirty="0"/>
              <a:t>需要分析的列名称</a:t>
            </a:r>
            <a:endParaRPr lang="zh-CN" altLang="en-US" sz="1600" b="1" dirty="0"/>
          </a:p>
        </p:txBody>
      </p:sp>
      <p:sp>
        <p:nvSpPr>
          <p:cNvPr id="20" name="圆角矩形标注 6"/>
          <p:cNvSpPr/>
          <p:nvPr/>
        </p:nvSpPr>
        <p:spPr>
          <a:xfrm>
            <a:off x="6562373" y="2383057"/>
            <a:ext cx="1490980" cy="557530"/>
          </a:xfrm>
          <a:prstGeom prst="wedgeRoundRectCallout">
            <a:avLst>
              <a:gd name="adj1" fmla="val 17658"/>
              <a:gd name="adj2" fmla="val -7596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b="1" dirty="0"/>
              <a:t>纵向排列</a:t>
            </a:r>
            <a:endParaRPr lang="zh-CN" altLang="en-US" sz="1600" b="1" dirty="0"/>
          </a:p>
        </p:txBody>
      </p:sp>
      <p:sp>
        <p:nvSpPr>
          <p:cNvPr id="21" name="文本框 20"/>
          <p:cNvSpPr txBox="1"/>
          <p:nvPr/>
        </p:nvSpPr>
        <p:spPr>
          <a:xfrm>
            <a:off x="6447549" y="3394351"/>
            <a:ext cx="3980121" cy="584775"/>
          </a:xfrm>
          <a:prstGeom prst="rect">
            <a:avLst/>
          </a:prstGeom>
          <a:noFill/>
        </p:spPr>
        <p:txBody>
          <a:bodyPr wrap="square" rtlCol="0">
            <a:spAutoFit/>
            <a:scene3d>
              <a:camera prst="orthographicFront"/>
              <a:lightRig rig="threePt" dir="t"/>
            </a:scene3d>
          </a:bodyPr>
          <a:lstStyle/>
          <a:p>
            <a:r>
              <a:rPr lang="zh-CN" altLang="en-US" sz="1600" dirty="0"/>
              <a:t>矩形盒子中间这条线是中位线</a:t>
            </a:r>
            <a:r>
              <a:rPr lang="zh-CN" altLang="en-US" sz="1600" dirty="0">
                <a:solidFill>
                  <a:schemeClr val="tx1"/>
                </a:solidFill>
                <a:effectLst>
                  <a:outerShdw blurRad="38100" dist="19050" dir="2700000" algn="tl" rotWithShape="0">
                    <a:schemeClr val="dk1">
                      <a:alpha val="40000"/>
                    </a:schemeClr>
                  </a:outerShdw>
                </a:effectLst>
              </a:rPr>
              <a:t>。</a:t>
            </a:r>
            <a:r>
              <a:rPr lang="zh-CN" altLang="en-US" sz="1600" dirty="0"/>
              <a:t>结合图形和上文分析可知，平均出生年份为</a:t>
            </a:r>
            <a:r>
              <a:rPr lang="en-US" altLang="zh-CN" sz="1600" dirty="0"/>
              <a:t>2011</a:t>
            </a:r>
            <a:r>
              <a:rPr lang="zh-CN" altLang="en-US" sz="1600" dirty="0"/>
              <a:t>年</a:t>
            </a:r>
            <a:endParaRPr lang="zh-CN" altLang="en-US" sz="16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6508769" y="4229967"/>
            <a:ext cx="5644179" cy="1077218"/>
          </a:xfrm>
          <a:prstGeom prst="rect">
            <a:avLst/>
          </a:prstGeom>
        </p:spPr>
        <p:txBody>
          <a:bodyPr wrap="square">
            <a:spAutoFit/>
          </a:bodyPr>
          <a:lstStyle/>
          <a:p>
            <a:r>
              <a:rPr lang="zh-CN" altLang="en-US" sz="1600" dirty="0">
                <a:solidFill>
                  <a:srgbClr val="000000"/>
                </a:solidFill>
                <a:latin typeface="Helvetica Neue"/>
              </a:rPr>
              <a:t>第一四分位数（</a:t>
            </a:r>
            <a:r>
              <a:rPr lang="en-US" altLang="zh-CN" sz="1600" dirty="0">
                <a:solidFill>
                  <a:srgbClr val="000000"/>
                </a:solidFill>
                <a:latin typeface="Helvetica Neue"/>
              </a:rPr>
              <a:t>25%</a:t>
            </a:r>
            <a:r>
              <a:rPr lang="zh-CN" altLang="en-US" sz="1600" dirty="0">
                <a:solidFill>
                  <a:srgbClr val="000000"/>
                </a:solidFill>
                <a:latin typeface="Helvetica Neue"/>
              </a:rPr>
              <a:t>）和第三四分位数（</a:t>
            </a:r>
            <a:r>
              <a:rPr lang="en-US" altLang="zh-CN" sz="1600" dirty="0">
                <a:solidFill>
                  <a:srgbClr val="000000"/>
                </a:solidFill>
                <a:latin typeface="Helvetica Neue"/>
              </a:rPr>
              <a:t>75%</a:t>
            </a:r>
            <a:r>
              <a:rPr lang="zh-CN" altLang="en-US" sz="1600" dirty="0">
                <a:solidFill>
                  <a:srgbClr val="000000"/>
                </a:solidFill>
                <a:latin typeface="Helvetica Neue"/>
              </a:rPr>
              <a:t>）分别对应着箱子的顶部和底部，结合上文可知其分别是</a:t>
            </a:r>
            <a:r>
              <a:rPr lang="en-US" altLang="zh-CN" sz="1600" dirty="0">
                <a:solidFill>
                  <a:srgbClr val="000000"/>
                </a:solidFill>
                <a:latin typeface="Helvetica Neue"/>
              </a:rPr>
              <a:t>2011</a:t>
            </a:r>
            <a:r>
              <a:rPr lang="zh-CN" altLang="en-US" sz="1600" dirty="0">
                <a:solidFill>
                  <a:srgbClr val="000000"/>
                </a:solidFill>
                <a:latin typeface="Helvetica Neue"/>
              </a:rPr>
              <a:t>和</a:t>
            </a:r>
            <a:r>
              <a:rPr lang="en-US" altLang="zh-CN" sz="1600" dirty="0">
                <a:solidFill>
                  <a:srgbClr val="000000"/>
                </a:solidFill>
                <a:latin typeface="Helvetica Neue"/>
              </a:rPr>
              <a:t>2013</a:t>
            </a:r>
            <a:r>
              <a:rPr lang="zh-CN" altLang="en-US" sz="1600" dirty="0">
                <a:solidFill>
                  <a:srgbClr val="000000"/>
                </a:solidFill>
                <a:latin typeface="Helvetica Neue"/>
              </a:rPr>
              <a:t>。这是大部分群体的出生范围。</a:t>
            </a:r>
            <a:r>
              <a:rPr lang="zh-CN" altLang="en-US" sz="1600" dirty="0"/>
              <a:t>可以看出从上下四分位数差距不大，年龄分布基本比较集中</a:t>
            </a:r>
            <a:endParaRPr lang="zh-CN" altLang="en-US" sz="1600" dirty="0"/>
          </a:p>
        </p:txBody>
      </p:sp>
      <p:sp>
        <p:nvSpPr>
          <p:cNvPr id="9" name="矩形 8"/>
          <p:cNvSpPr/>
          <p:nvPr/>
        </p:nvSpPr>
        <p:spPr>
          <a:xfrm>
            <a:off x="6508769" y="5481924"/>
            <a:ext cx="4530407" cy="338554"/>
          </a:xfrm>
          <a:prstGeom prst="rect">
            <a:avLst/>
          </a:prstGeom>
        </p:spPr>
        <p:txBody>
          <a:bodyPr wrap="none">
            <a:spAutoFit/>
          </a:bodyPr>
          <a:lstStyle/>
          <a:p>
            <a:r>
              <a:rPr lang="zh-CN" altLang="en-US" sz="1600" dirty="0">
                <a:solidFill>
                  <a:srgbClr val="000000"/>
                </a:solidFill>
                <a:latin typeface="Helvetica Neue"/>
              </a:rPr>
              <a:t>在下边缘之外存在一些离群点（出生年份较早）</a:t>
            </a:r>
            <a:endParaRPr lang="zh-CN" altLang="en-US" sz="1600" dirty="0"/>
          </a:p>
        </p:txBody>
      </p:sp>
      <p:sp>
        <p:nvSpPr>
          <p:cNvPr id="23" name="文本框 6"/>
          <p:cNvSpPr txBox="1"/>
          <p:nvPr/>
        </p:nvSpPr>
        <p:spPr>
          <a:xfrm>
            <a:off x="1022350" y="269875"/>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33550" y="2024063"/>
            <a:ext cx="8724900" cy="3513138"/>
          </a:xfrm>
          <a:prstGeom prst="rect">
            <a:avLst/>
          </a:prstGeom>
          <a:noFill/>
          <a:ln w="38100">
            <a:solidFill>
              <a:schemeClr val="tx1"/>
            </a:solidFill>
          </a:ln>
          <a:extLst>
            <a:ext uri="{909E8E84-426E-40DD-AFC4-6F175D3DCCD1}">
              <a14:hiddenFill xmlns:a14="http://schemas.microsoft.com/office/drawing/2010/main">
                <a:solidFill>
                  <a:srgbClr val="00A1E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椭圆 6"/>
          <p:cNvSpPr/>
          <p:nvPr/>
        </p:nvSpPr>
        <p:spPr>
          <a:xfrm>
            <a:off x="5262563" y="1249363"/>
            <a:ext cx="1666875" cy="16668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315" name="文本框 7"/>
          <p:cNvSpPr txBox="1"/>
          <p:nvPr/>
        </p:nvSpPr>
        <p:spPr>
          <a:xfrm>
            <a:off x="5572125" y="1576388"/>
            <a:ext cx="1047750" cy="1014412"/>
          </a:xfrm>
          <a:prstGeom prst="rect">
            <a:avLst/>
          </a:prstGeom>
          <a:noFill/>
          <a:ln w="9525">
            <a:noFill/>
          </a:ln>
        </p:spPr>
        <p:txBody>
          <a:bodyPr wrap="square" anchor="t">
            <a:spAutoFit/>
          </a:bodyPr>
          <a:lstStyle/>
          <a:p>
            <a:r>
              <a:rPr lang="en-US" altLang="zh-CN" sz="6000" b="1">
                <a:solidFill>
                  <a:schemeClr val="bg1"/>
                </a:solidFill>
                <a:latin typeface="Arial" panose="020B0604020202020204" pitchFamily="34" charset="0"/>
                <a:ea typeface="思源黑体 CN Medium" panose="020B0600000000000000" charset="-122"/>
              </a:rPr>
              <a:t>01</a:t>
            </a:r>
            <a:endParaRPr lang="en-US" altLang="zh-CN" sz="6000" b="1">
              <a:solidFill>
                <a:schemeClr val="bg1"/>
              </a:solidFill>
              <a:latin typeface="Arial" panose="020B0604020202020204" pitchFamily="34" charset="0"/>
              <a:ea typeface="思源黑体 CN Medium" panose="020B0600000000000000" charset="-122"/>
            </a:endParaRPr>
          </a:p>
        </p:txBody>
      </p:sp>
      <p:sp>
        <p:nvSpPr>
          <p:cNvPr id="10" name="MH_Entry_1"/>
          <p:cNvSpPr/>
          <p:nvPr>
            <p:custDataLst>
              <p:tags r:id="rId1"/>
            </p:custDataLst>
          </p:nvPr>
        </p:nvSpPr>
        <p:spPr>
          <a:xfrm>
            <a:off x="3748088" y="3261152"/>
            <a:ext cx="4694238" cy="83099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fontAlgn="auto"/>
            <a:r>
              <a:rPr lang="zh-CN" altLang="en-US" sz="5400" b="1" dirty="0">
                <a:solidFill>
                  <a:schemeClr val="tx1"/>
                </a:solidFill>
                <a:latin typeface="Arial" panose="020B0604020202020204" pitchFamily="34" charset="0"/>
                <a:ea typeface="微软雅黑" panose="020B0503020204020204" charset="-122"/>
                <a:sym typeface="Arial" panose="020B0604020202020204" pitchFamily="34" charset="0"/>
              </a:rPr>
              <a:t>项目介绍</a:t>
            </a:r>
            <a:endParaRPr lang="en-US" altLang="zh-CN" sz="2400" strike="noStrike" noProof="1">
              <a:solidFill>
                <a:schemeClr val="tx1"/>
              </a:solidFill>
              <a:latin typeface="Arial" panose="020B0604020202020204" pitchFamily="34" charset="0"/>
              <a:ea typeface="微软雅黑" panose="020B0503020204020204" charset="-122"/>
              <a:sym typeface="Arial" panose="020B0604020202020204" pitchFamily="34" charset="0"/>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98569" y="640182"/>
            <a:ext cx="10820400" cy="1156855"/>
          </a:xfrm>
          <a:prstGeom prst="rect">
            <a:avLst/>
          </a:prstGeom>
          <a:noFill/>
        </p:spPr>
        <p:txBody>
          <a:bodyPr wrap="square" rtlCol="0">
            <a:spAutoFit/>
          </a:bodyPr>
          <a:lstStyle/>
          <a:p>
            <a:pPr fontAlgn="auto" latinLnBrk="1">
              <a:lnSpc>
                <a:spcPct val="200000"/>
              </a:lnSpc>
              <a:buNone/>
            </a:pP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2</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a:t>
            </a: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 pandas</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相关操作：</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j) </a:t>
            </a:r>
            <a:r>
              <a:rPr lang="zh-CN" altLang="en-US" sz="1600" b="1" dirty="0">
                <a:latin typeface="微软雅黑" panose="020B0503020204020204" charset="-122"/>
                <a:ea typeface="微软雅黑" panose="020B0503020204020204" charset="-122"/>
                <a:cs typeface="微软雅黑" panose="020B0503020204020204" charset="-122"/>
                <a:sym typeface="+mn-ea"/>
              </a:rPr>
              <a:t>查看</a:t>
            </a:r>
            <a:r>
              <a:rPr lang="en-US" altLang="zh-CN" sz="1600" b="1" dirty="0" err="1">
                <a:latin typeface="微软雅黑" panose="020B0503020204020204" charset="-122"/>
                <a:ea typeface="微软雅黑" panose="020B0503020204020204" charset="-122"/>
                <a:cs typeface="微软雅黑" panose="020B0503020204020204" charset="-122"/>
                <a:sym typeface="+mn-ea"/>
              </a:rPr>
              <a:t>Dataframe</a:t>
            </a:r>
            <a:r>
              <a:rPr lang="zh-CN" altLang="en-US" sz="1600" b="1" dirty="0">
                <a:latin typeface="微软雅黑" panose="020B0503020204020204" charset="-122"/>
                <a:ea typeface="微软雅黑" panose="020B0503020204020204" charset="-122"/>
                <a:cs typeface="微软雅黑" panose="020B0503020204020204" charset="-122"/>
                <a:sym typeface="+mn-ea"/>
              </a:rPr>
              <a:t>某些列的数值分布状况</a:t>
            </a:r>
            <a:r>
              <a:rPr lang="en-US" altLang="zh-CN" sz="1600" b="1" dirty="0">
                <a:latin typeface="微软雅黑" panose="020B0503020204020204" charset="-122"/>
                <a:ea typeface="微软雅黑" panose="020B0503020204020204" charset="-122"/>
                <a:cs typeface="微软雅黑" panose="020B0503020204020204" charset="-122"/>
                <a:sym typeface="+mn-ea"/>
              </a:rPr>
              <a:t>(</a:t>
            </a:r>
            <a:r>
              <a:rPr lang="zh-CN" altLang="en-US" sz="1600" b="1" dirty="0">
                <a:latin typeface="微软雅黑" panose="020B0503020204020204" charset="-122"/>
                <a:ea typeface="微软雅黑" panose="020B0503020204020204" charset="-122"/>
                <a:cs typeface="微软雅黑" panose="020B0503020204020204" charset="-122"/>
                <a:sym typeface="+mn-ea"/>
              </a:rPr>
              <a:t>直方图</a:t>
            </a:r>
            <a:r>
              <a:rPr lang="en-US" altLang="zh-CN" sz="1600" b="1" dirty="0">
                <a:latin typeface="微软雅黑" panose="020B0503020204020204" charset="-122"/>
                <a:ea typeface="微软雅黑" panose="020B0503020204020204" charset="-122"/>
                <a:cs typeface="微软雅黑" panose="020B0503020204020204" charset="-122"/>
                <a:sym typeface="+mn-ea"/>
              </a:rPr>
              <a:t>)</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p:txBody>
      </p:sp>
      <p:sp>
        <p:nvSpPr>
          <p:cNvPr id="6" name="矩形 5"/>
          <p:cNvSpPr/>
          <p:nvPr/>
        </p:nvSpPr>
        <p:spPr>
          <a:xfrm>
            <a:off x="1204857" y="1920914"/>
            <a:ext cx="3355406" cy="646331"/>
          </a:xfrm>
          <a:prstGeom prst="rect">
            <a:avLst/>
          </a:prstGeom>
        </p:spPr>
        <p:txBody>
          <a:bodyPr wrap="none">
            <a:spAutoFit/>
          </a:bodyPr>
          <a:lstStyle/>
          <a:p>
            <a:r>
              <a:rPr lang="en-US" altLang="zh-CN" b="1" dirty="0" err="1">
                <a:latin typeface="Courier New" panose="02070309020205020404" charset="0"/>
                <a:cs typeface="Courier New" panose="02070309020205020404" charset="0"/>
              </a:rPr>
              <a:t>plt.hist</a:t>
            </a:r>
            <a:r>
              <a:rPr lang="en-US" altLang="zh-CN" b="1" dirty="0">
                <a:latin typeface="Courier New" panose="02070309020205020404" charset="0"/>
                <a:cs typeface="Courier New" panose="02070309020205020404" charset="0"/>
              </a:rPr>
              <a:t>(df['year'],30)</a:t>
            </a:r>
            <a:endParaRPr lang="en-US" altLang="zh-CN" b="1" dirty="0">
              <a:latin typeface="Courier New" panose="02070309020205020404" charset="0"/>
              <a:cs typeface="Courier New" panose="02070309020205020404" charset="0"/>
            </a:endParaRPr>
          </a:p>
          <a:p>
            <a:r>
              <a:rPr lang="en-US" altLang="zh-CN" b="1" dirty="0" err="1">
                <a:latin typeface="Courier New" panose="02070309020205020404" charset="0"/>
                <a:cs typeface="Courier New" panose="02070309020205020404" charset="0"/>
              </a:rPr>
              <a:t>plt.show</a:t>
            </a:r>
            <a:r>
              <a:rPr lang="en-US" altLang="zh-CN" b="1" dirty="0">
                <a:latin typeface="Courier New" panose="02070309020205020404" charset="0"/>
                <a:cs typeface="Courier New" panose="02070309020205020404" charset="0"/>
              </a:rPr>
              <a:t>()</a:t>
            </a:r>
            <a:endParaRPr lang="zh-CN" altLang="en-US" b="1" dirty="0">
              <a:latin typeface="Courier New" panose="02070309020205020404" charset="0"/>
              <a:cs typeface="Courier New" panose="02070309020205020404" charset="0"/>
            </a:endParaRPr>
          </a:p>
        </p:txBody>
      </p:sp>
      <p:pic>
        <p:nvPicPr>
          <p:cNvPr id="2" name="图片 1"/>
          <p:cNvPicPr>
            <a:picLocks noChangeAspect="1"/>
          </p:cNvPicPr>
          <p:nvPr/>
        </p:nvPicPr>
        <p:blipFill>
          <a:blip r:embed="rId1"/>
          <a:stretch>
            <a:fillRect/>
          </a:stretch>
        </p:blipFill>
        <p:spPr>
          <a:xfrm>
            <a:off x="968561" y="3089155"/>
            <a:ext cx="4940206" cy="3191742"/>
          </a:xfrm>
          <a:prstGeom prst="rect">
            <a:avLst/>
          </a:prstGeom>
        </p:spPr>
      </p:pic>
      <p:sp>
        <p:nvSpPr>
          <p:cNvPr id="14" name="圆角矩形标注 6"/>
          <p:cNvSpPr/>
          <p:nvPr/>
        </p:nvSpPr>
        <p:spPr>
          <a:xfrm>
            <a:off x="4605020" y="1920914"/>
            <a:ext cx="1490980" cy="784634"/>
          </a:xfrm>
          <a:prstGeom prst="wedgeRoundRectCallout">
            <a:avLst>
              <a:gd name="adj1" fmla="val -63512"/>
              <a:gd name="adj2" fmla="val -24884"/>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dirty="0"/>
              <a:t>bin(</a:t>
            </a:r>
            <a:r>
              <a:rPr lang="zh-CN" altLang="en-US" sz="1600" dirty="0"/>
              <a:t>箱子</a:t>
            </a:r>
            <a:r>
              <a:rPr lang="en-US" altLang="zh-CN" sz="1600" dirty="0"/>
              <a:t>)</a:t>
            </a:r>
            <a:r>
              <a:rPr lang="zh-CN" altLang="en-US" sz="1600" dirty="0"/>
              <a:t>的个数，即每张图柱子的个数</a:t>
            </a:r>
            <a:endParaRPr lang="zh-CN" altLang="en-US" sz="1600" b="1" dirty="0"/>
          </a:p>
        </p:txBody>
      </p:sp>
      <p:sp>
        <p:nvSpPr>
          <p:cNvPr id="8" name="矩形 7"/>
          <p:cNvSpPr/>
          <p:nvPr/>
        </p:nvSpPr>
        <p:spPr>
          <a:xfrm>
            <a:off x="6669742" y="3040740"/>
            <a:ext cx="2047370" cy="923330"/>
          </a:xfrm>
          <a:prstGeom prst="rect">
            <a:avLst/>
          </a:prstGeom>
        </p:spPr>
        <p:txBody>
          <a:bodyPr wrap="square">
            <a:spAutoFit/>
          </a:bodyPr>
          <a:lstStyle/>
          <a:p>
            <a:r>
              <a:rPr lang="zh-CN" altLang="en-US" b="1" dirty="0">
                <a:latin typeface="Courier New" panose="02070309020205020404" charset="0"/>
                <a:cs typeface="Courier New" panose="02070309020205020404" charset="0"/>
              </a:rPr>
              <a:t>与条形图不同的是，直方图主要用于数值变量的分布呈现</a:t>
            </a:r>
            <a:endParaRPr lang="zh-CN" altLang="en-US" b="1" dirty="0">
              <a:latin typeface="Courier New" panose="02070309020205020404" charset="0"/>
              <a:cs typeface="Courier New" panose="02070309020205020404" charset="0"/>
            </a:endParaRPr>
          </a:p>
        </p:txBody>
      </p:sp>
      <p:sp>
        <p:nvSpPr>
          <p:cNvPr id="9" name="文本框 6"/>
          <p:cNvSpPr txBox="1"/>
          <p:nvPr/>
        </p:nvSpPr>
        <p:spPr>
          <a:xfrm>
            <a:off x="1022350" y="269875"/>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98569" y="1204960"/>
            <a:ext cx="10820400" cy="2387961"/>
          </a:xfrm>
          <a:prstGeom prst="rect">
            <a:avLst/>
          </a:prstGeom>
          <a:noFill/>
        </p:spPr>
        <p:txBody>
          <a:bodyPr wrap="square" rtlCol="0">
            <a:spAutoFit/>
          </a:bodyPr>
          <a:lstStyle/>
          <a:p>
            <a:pPr fontAlgn="auto" latinLnBrk="1">
              <a:lnSpc>
                <a:spcPct val="200000"/>
              </a:lnSpc>
              <a:buNone/>
            </a:pP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3</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、样本不平衡问题：</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zh-CN" altLang="en-US" sz="1600" dirty="0">
                <a:latin typeface="微软雅黑" panose="020B0503020204020204" charset="-122"/>
                <a:ea typeface="微软雅黑" panose="020B0503020204020204" charset="-122"/>
                <a:cs typeface="微软雅黑" panose="020B0503020204020204" charset="-122"/>
                <a:sym typeface="+mn-ea"/>
              </a:rPr>
              <a:t>    样本不平衡问题指的是数据集中各个类别的样本数量极不均衡。</a:t>
            </a:r>
            <a:r>
              <a:rPr lang="zh-CN" altLang="en-US" sz="1600" dirty="0">
                <a:latin typeface="微软雅黑" panose="020B0503020204020204" charset="-122"/>
                <a:ea typeface="微软雅黑" panose="020B0503020204020204" charset="-122"/>
                <a:sym typeface="+mn-ea"/>
              </a:rPr>
              <a:t>以二分类问题为例，假设正类的样本数量远大于负类的样本数量，通常情况下把样本类别比例超过</a:t>
            </a:r>
            <a:r>
              <a:rPr lang="en-US" altLang="zh-CN" sz="1600" dirty="0">
                <a:latin typeface="微软雅黑" panose="020B0503020204020204" charset="-122"/>
                <a:ea typeface="微软雅黑" panose="020B0503020204020204" charset="-122"/>
                <a:sym typeface="+mn-ea"/>
              </a:rPr>
              <a:t>4:1</a:t>
            </a:r>
            <a:r>
              <a:rPr lang="zh-CN" altLang="en-US" sz="1600" dirty="0">
                <a:latin typeface="微软雅黑" panose="020B0503020204020204" charset="-122"/>
                <a:ea typeface="微软雅黑" panose="020B0503020204020204" charset="-122"/>
                <a:sym typeface="+mn-ea"/>
              </a:rPr>
              <a:t>的数据就可以称为不平衡数据。</a:t>
            </a:r>
            <a:endParaRPr lang="en-US" altLang="zh-CN" sz="1600" dirty="0">
              <a:latin typeface="微软雅黑" panose="020B0503020204020204" charset="-122"/>
              <a:ea typeface="微软雅黑" panose="020B0503020204020204" charset="-122"/>
              <a:sym typeface="+mn-ea"/>
            </a:endParaRPr>
          </a:p>
          <a:p>
            <a:pPr latinLnBrk="1">
              <a:lnSpc>
                <a:spcPct val="250000"/>
              </a:lnSpc>
            </a:pPr>
            <a:r>
              <a:rPr lang="en-US" altLang="zh-CN" sz="1600" dirty="0">
                <a:latin typeface="微软雅黑" panose="020B0503020204020204" charset="-122"/>
                <a:ea typeface="微软雅黑" panose="020B0503020204020204" charset="-122"/>
                <a:sym typeface="+mn-ea"/>
              </a:rPr>
              <a:t>      </a:t>
            </a:r>
            <a:r>
              <a:rPr lang="zh-CN" altLang="en-US" sz="1600" dirty="0">
                <a:latin typeface="微软雅黑" panose="020B0503020204020204" charset="-122"/>
                <a:ea typeface="微软雅黑" panose="020B0503020204020204" charset="-122"/>
                <a:sym typeface="+mn-ea"/>
              </a:rPr>
              <a:t>样本不平衡实际是一种非常常见的现象。比如：在欺诈交易检测，欺诈交易的订单应该是占总交易数量极少部分</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p:txBody>
      </p:sp>
      <p:sp>
        <p:nvSpPr>
          <p:cNvPr id="9" name="文本框 6"/>
          <p:cNvSpPr txBox="1"/>
          <p:nvPr/>
        </p:nvSpPr>
        <p:spPr>
          <a:xfrm>
            <a:off x="1022350" y="269875"/>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
        <p:nvSpPr>
          <p:cNvPr id="11" name="文本框 10"/>
          <p:cNvSpPr txBox="1"/>
          <p:nvPr/>
        </p:nvSpPr>
        <p:spPr>
          <a:xfrm>
            <a:off x="1098569" y="3878235"/>
            <a:ext cx="10820400" cy="1772408"/>
          </a:xfrm>
          <a:prstGeom prst="rect">
            <a:avLst/>
          </a:prstGeom>
          <a:noFill/>
        </p:spPr>
        <p:txBody>
          <a:bodyPr wrap="square" rtlCol="0">
            <a:spAutoFit/>
          </a:bodyPr>
          <a:lstStyle/>
          <a:p>
            <a:pPr fontAlgn="auto" latinLnBrk="1">
              <a:lnSpc>
                <a:spcPct val="200000"/>
              </a:lnSpc>
              <a:buNone/>
            </a:pP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4</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、离群点：</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zh-CN" altLang="en-US" sz="1600" dirty="0">
                <a:latin typeface="微软雅黑" panose="020B0503020204020204" charset="-122"/>
                <a:ea typeface="微软雅黑" panose="020B0503020204020204" charset="-122"/>
                <a:cs typeface="微软雅黑" panose="020B0503020204020204" charset="-122"/>
                <a:sym typeface="+mn-ea"/>
              </a:rPr>
              <a:t>   在样本空间中，与其他样本点的一般行为或特征不一致的点，称为离群点</a:t>
            </a:r>
            <a:endParaRPr lang="en-US" altLang="zh-CN" sz="1600" dirty="0">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   </a:t>
            </a:r>
            <a:r>
              <a:rPr lang="zh-CN" altLang="en-US" sz="1600" dirty="0">
                <a:latin typeface="微软雅黑" panose="020B0503020204020204" charset="-122"/>
                <a:ea typeface="微软雅黑" panose="020B0503020204020204" charset="-122"/>
                <a:cs typeface="微软雅黑" panose="020B0503020204020204" charset="-122"/>
                <a:sym typeface="+mn-ea"/>
              </a:rPr>
              <a:t>为什么会存在离群点呢？计算误差、操作错误、数据本身的弹性所致</a:t>
            </a:r>
            <a:endParaRPr lang="zh-CN" altLang="en-US" sz="1600" dirty="0">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580913" y="782638"/>
            <a:ext cx="11321920" cy="3619068"/>
          </a:xfrm>
          <a:prstGeom prst="rect">
            <a:avLst/>
          </a:prstGeom>
          <a:noFill/>
        </p:spPr>
        <p:txBody>
          <a:bodyPr wrap="square" rtlCol="0">
            <a:spAutoFit/>
          </a:bodyPr>
          <a:lstStyle/>
          <a:p>
            <a:pPr fontAlgn="auto" latinLnBrk="1">
              <a:lnSpc>
                <a:spcPct val="200000"/>
              </a:lnSpc>
              <a:buNone/>
            </a:pP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5</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、数据泄露问题（</a:t>
            </a: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Data Leakage</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zh-CN" altLang="en-US" sz="1600" dirty="0">
                <a:latin typeface="微软雅黑" panose="020B0503020204020204" charset="-122"/>
                <a:ea typeface="微软雅黑" panose="020B0503020204020204" charset="-122"/>
                <a:cs typeface="微软雅黑" panose="020B0503020204020204" charset="-122"/>
                <a:sym typeface="+mn-ea"/>
              </a:rPr>
              <a:t>数据泄漏是数据科学家需要理解的最重要问题之一。数据泄露就是使用了不应该出现在训练集内的特征进行了模型的创建。其后果是模型看起来准确，但是使用它做出决策，模型则变得非常不准确。当预测因素包含无法使用的数据时，就会发生这种情况。</a:t>
            </a:r>
            <a:endParaRPr lang="en-US" altLang="zh-CN" sz="1600" dirty="0">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zh-CN" altLang="en-US" sz="1600" dirty="0">
                <a:latin typeface="微软雅黑" panose="020B0503020204020204" charset="-122"/>
                <a:ea typeface="微软雅黑" panose="020B0503020204020204" charset="-122"/>
                <a:cs typeface="微软雅黑" panose="020B0503020204020204" charset="-122"/>
                <a:sym typeface="+mn-ea"/>
              </a:rPr>
              <a:t>例如在预测用户流失的案例中，使用了用户最近缴费记录。如果这个缴费记录是用户流失后才被登记到系统中的，对于流失客户来说，这个值一定是</a:t>
            </a:r>
            <a:r>
              <a:rPr lang="en-US" altLang="zh-CN" sz="1600" dirty="0">
                <a:latin typeface="微软雅黑" panose="020B0503020204020204" charset="-122"/>
                <a:ea typeface="微软雅黑" panose="020B0503020204020204" charset="-122"/>
                <a:cs typeface="微软雅黑" panose="020B0503020204020204" charset="-122"/>
                <a:sym typeface="+mn-ea"/>
              </a:rPr>
              <a:t>0</a:t>
            </a:r>
            <a:r>
              <a:rPr lang="zh-CN" altLang="en-US" sz="1600" dirty="0">
                <a:latin typeface="微软雅黑" panose="020B0503020204020204" charset="-122"/>
                <a:ea typeface="微软雅黑" panose="020B0503020204020204" charset="-122"/>
                <a:cs typeface="微软雅黑" panose="020B0503020204020204" charset="-122"/>
                <a:sym typeface="+mn-ea"/>
              </a:rPr>
              <a:t>。这就是典型的“事后诸葛亮”了。</a:t>
            </a:r>
            <a:endParaRPr lang="zh-CN" altLang="en-US" sz="1600" dirty="0">
              <a:latin typeface="微软雅黑" panose="020B0503020204020204" charset="-122"/>
              <a:ea typeface="微软雅黑" panose="020B0503020204020204" charset="-122"/>
              <a:cs typeface="微软雅黑" panose="020B0503020204020204" charset="-122"/>
              <a:sym typeface="+mn-ea"/>
            </a:endParaRPr>
          </a:p>
        </p:txBody>
      </p:sp>
      <p:sp>
        <p:nvSpPr>
          <p:cNvPr id="9" name="文本框 6"/>
          <p:cNvSpPr txBox="1"/>
          <p:nvPr/>
        </p:nvSpPr>
        <p:spPr>
          <a:xfrm>
            <a:off x="1022350" y="269875"/>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580913" y="782638"/>
            <a:ext cx="11321920" cy="3003515"/>
          </a:xfrm>
          <a:prstGeom prst="rect">
            <a:avLst/>
          </a:prstGeom>
          <a:noFill/>
        </p:spPr>
        <p:txBody>
          <a:bodyPr wrap="square" rtlCol="0">
            <a:spAutoFit/>
          </a:bodyPr>
          <a:lstStyle/>
          <a:p>
            <a:pPr fontAlgn="auto" latinLnBrk="1">
              <a:lnSpc>
                <a:spcPct val="200000"/>
              </a:lnSpc>
              <a:buNone/>
            </a:pP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5</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、数据泄露问题（</a:t>
            </a: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Data Leakage</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zh-CN" altLang="en-US" sz="1600" dirty="0">
                <a:latin typeface="微软雅黑" panose="020B0503020204020204" charset="-122"/>
                <a:ea typeface="微软雅黑" panose="020B0503020204020204" charset="-122"/>
                <a:cs typeface="微软雅黑" panose="020B0503020204020204" charset="-122"/>
                <a:sym typeface="+mn-ea"/>
              </a:rPr>
              <a:t>    在本案例中，</a:t>
            </a:r>
            <a:r>
              <a:rPr lang="en-US" altLang="zh-CN" sz="1600" dirty="0">
                <a:latin typeface="微软雅黑" panose="020B0503020204020204" charset="-122"/>
                <a:ea typeface="微软雅黑" panose="020B0503020204020204" charset="-122"/>
                <a:cs typeface="微软雅黑" panose="020B0503020204020204" charset="-122"/>
                <a:sym typeface="+mn-ea"/>
              </a:rPr>
              <a:t>duration</a:t>
            </a:r>
            <a:r>
              <a:rPr lang="zh-CN" altLang="en-US" sz="1600" dirty="0">
                <a:latin typeface="微软雅黑" panose="020B0503020204020204" charset="-122"/>
                <a:ea typeface="微软雅黑" panose="020B0503020204020204" charset="-122"/>
                <a:cs typeface="微软雅黑" panose="020B0503020204020204" charset="-122"/>
                <a:sym typeface="+mn-ea"/>
              </a:rPr>
              <a:t>（上一次联系的通话时长）：这个变量高度影响输出目标（例如，如果持续时间</a:t>
            </a:r>
            <a:r>
              <a:rPr lang="en-US" altLang="zh-CN" sz="1600" dirty="0">
                <a:latin typeface="微软雅黑" panose="020B0503020204020204" charset="-122"/>
                <a:ea typeface="微软雅黑" panose="020B0503020204020204" charset="-122"/>
                <a:cs typeface="微软雅黑" panose="020B0503020204020204" charset="-122"/>
                <a:sym typeface="+mn-ea"/>
              </a:rPr>
              <a:t>=0</a:t>
            </a:r>
            <a:r>
              <a:rPr lang="zh-CN" altLang="en-US" sz="1600" dirty="0">
                <a:latin typeface="微软雅黑" panose="020B0503020204020204" charset="-122"/>
                <a:ea typeface="微软雅黑" panose="020B0503020204020204" charset="-122"/>
                <a:cs typeface="微软雅黑" panose="020B0503020204020204" charset="-122"/>
                <a:sym typeface="+mn-ea"/>
              </a:rPr>
              <a:t>，则</a:t>
            </a:r>
            <a:r>
              <a:rPr lang="en-US" altLang="zh-CN" sz="1600" dirty="0">
                <a:latin typeface="微软雅黑" panose="020B0503020204020204" charset="-122"/>
                <a:ea typeface="微软雅黑" panose="020B0503020204020204" charset="-122"/>
                <a:cs typeface="微软雅黑" panose="020B0503020204020204" charset="-122"/>
                <a:sym typeface="+mn-ea"/>
              </a:rPr>
              <a:t>y=‘no’</a:t>
            </a:r>
            <a:r>
              <a:rPr lang="zh-CN" altLang="en-US" sz="1600" dirty="0">
                <a:latin typeface="微软雅黑" panose="020B0503020204020204" charset="-122"/>
                <a:ea typeface="微软雅黑" panose="020B0503020204020204" charset="-122"/>
                <a:cs typeface="微软雅黑" panose="020B0503020204020204" charset="-122"/>
                <a:sym typeface="+mn-ea"/>
              </a:rPr>
              <a:t>）。然而，在执行呼叫之前，持续时间还不知道，在通话结束后，营销结果显然是已知的。而本项目要解决的问题，就是在营销人员拨打电话前，就能通过模型对结果进行预测以便减少无谓的营销通话。</a:t>
            </a:r>
            <a:r>
              <a:rPr lang="en-US" altLang="zh-CN" sz="1600" dirty="0">
                <a:latin typeface="微软雅黑" panose="020B0503020204020204" charset="-122"/>
                <a:ea typeface="微软雅黑" panose="020B0503020204020204" charset="-122"/>
                <a:cs typeface="微软雅黑" panose="020B0503020204020204" charset="-122"/>
                <a:sym typeface="+mn-ea"/>
              </a:rPr>
              <a:t>Duration</a:t>
            </a:r>
            <a:r>
              <a:rPr lang="zh-CN" altLang="en-US" sz="1600" dirty="0">
                <a:latin typeface="微软雅黑" panose="020B0503020204020204" charset="-122"/>
                <a:ea typeface="微软雅黑" panose="020B0503020204020204" charset="-122"/>
                <a:cs typeface="微软雅黑" panose="020B0503020204020204" charset="-122"/>
                <a:sym typeface="+mn-ea"/>
              </a:rPr>
              <a:t>导致了数据泄露，不应该加入到机器学习模型的训练中。</a:t>
            </a:r>
            <a:endParaRPr lang="zh-CN" altLang="en-US" sz="1600" dirty="0">
              <a:latin typeface="微软雅黑" panose="020B0503020204020204" charset="-122"/>
              <a:ea typeface="微软雅黑" panose="020B0503020204020204" charset="-122"/>
              <a:cs typeface="微软雅黑" panose="020B0503020204020204" charset="-122"/>
              <a:sym typeface="+mn-ea"/>
            </a:endParaRPr>
          </a:p>
        </p:txBody>
      </p:sp>
      <p:sp>
        <p:nvSpPr>
          <p:cNvPr id="9" name="文本框 6"/>
          <p:cNvSpPr txBox="1"/>
          <p:nvPr/>
        </p:nvSpPr>
        <p:spPr>
          <a:xfrm>
            <a:off x="1022350" y="269875"/>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33550" y="2024063"/>
            <a:ext cx="8724900" cy="3513138"/>
          </a:xfrm>
          <a:prstGeom prst="rect">
            <a:avLst/>
          </a:prstGeom>
          <a:noFill/>
          <a:ln w="38100">
            <a:solidFill>
              <a:schemeClr val="tx1"/>
            </a:solidFill>
          </a:ln>
          <a:extLst>
            <a:ext uri="{909E8E84-426E-40DD-AFC4-6F175D3DCCD1}">
              <a14:hiddenFill xmlns:a14="http://schemas.microsoft.com/office/drawing/2010/main">
                <a:solidFill>
                  <a:srgbClr val="00A1E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椭圆 6"/>
          <p:cNvSpPr/>
          <p:nvPr/>
        </p:nvSpPr>
        <p:spPr>
          <a:xfrm>
            <a:off x="5262563" y="1249363"/>
            <a:ext cx="1666875" cy="16668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363" name="文本框 7"/>
          <p:cNvSpPr txBox="1"/>
          <p:nvPr/>
        </p:nvSpPr>
        <p:spPr>
          <a:xfrm>
            <a:off x="5572125" y="1576388"/>
            <a:ext cx="1047750" cy="1014412"/>
          </a:xfrm>
          <a:prstGeom prst="rect">
            <a:avLst/>
          </a:prstGeom>
          <a:noFill/>
          <a:ln w="9525">
            <a:noFill/>
          </a:ln>
        </p:spPr>
        <p:txBody>
          <a:bodyPr wrap="square" anchor="t">
            <a:spAutoFit/>
          </a:bodyPr>
          <a:lstStyle/>
          <a:p>
            <a:r>
              <a:rPr lang="en-US" altLang="zh-CN" sz="6000" b="1" dirty="0">
                <a:solidFill>
                  <a:schemeClr val="bg1"/>
                </a:solidFill>
                <a:latin typeface="Arial" panose="020B0604020202020204" pitchFamily="34" charset="0"/>
                <a:ea typeface="思源黑体 CN Medium" panose="020B0600000000000000" charset="-122"/>
              </a:rPr>
              <a:t>04</a:t>
            </a:r>
            <a:endParaRPr lang="en-US" altLang="zh-CN" sz="6000" b="1" dirty="0">
              <a:solidFill>
                <a:schemeClr val="bg1"/>
              </a:solidFill>
              <a:latin typeface="Arial" panose="020B0604020202020204" pitchFamily="34" charset="0"/>
              <a:ea typeface="思源黑体 CN Medium" panose="020B0600000000000000" charset="-122"/>
            </a:endParaRPr>
          </a:p>
        </p:txBody>
      </p:sp>
      <p:sp>
        <p:nvSpPr>
          <p:cNvPr id="10" name="MH_Entry_1"/>
          <p:cNvSpPr/>
          <p:nvPr>
            <p:custDataLst>
              <p:tags r:id="rId1"/>
            </p:custDataLst>
          </p:nvPr>
        </p:nvSpPr>
        <p:spPr>
          <a:xfrm>
            <a:off x="3748088" y="3261152"/>
            <a:ext cx="4694238" cy="83099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fontAlgn="auto"/>
            <a:r>
              <a:rPr lang="zh-CN" altLang="en-US" sz="5400" b="1" strike="noStrike" noProof="1">
                <a:solidFill>
                  <a:schemeClr val="tx1"/>
                </a:solidFill>
                <a:latin typeface="Arial" panose="020B0604020202020204" pitchFamily="34" charset="0"/>
                <a:ea typeface="微软雅黑" panose="020B0503020204020204" charset="-122"/>
                <a:sym typeface="Arial" panose="020B0604020202020204" pitchFamily="34" charset="0"/>
              </a:rPr>
              <a:t>实验内容</a:t>
            </a:r>
            <a:endParaRPr lang="en-US" altLang="zh-CN" sz="5400" b="1" strike="noStrike" noProof="1">
              <a:solidFill>
                <a:schemeClr val="tx1"/>
              </a:solidFill>
              <a:latin typeface="Arial" panose="020B0604020202020204" pitchFamily="34" charset="0"/>
              <a:ea typeface="微软雅黑" panose="020B0503020204020204" charset="-122"/>
              <a:sym typeface="Arial" panose="020B0604020202020204" pitchFamily="34" charset="0"/>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685483" y="716598"/>
            <a:ext cx="10820400" cy="5631180"/>
          </a:xfrm>
          <a:prstGeom prst="rect">
            <a:avLst/>
          </a:prstGeom>
          <a:noFill/>
        </p:spPr>
        <p:txBody>
          <a:bodyPr wrap="square" rtlCol="0">
            <a:spAutoFit/>
          </a:bodyPr>
          <a:lstStyle/>
          <a:p>
            <a:pPr marL="342900" indent="-342900" fontAlgn="auto" latinLnBrk="1">
              <a:lnSpc>
                <a:spcPct val="250000"/>
              </a:lnSpc>
              <a:buFont typeface="+mj-lt"/>
              <a:buAutoNum type="alphaLcParenR"/>
            </a:pPr>
            <a:r>
              <a:rPr lang="zh-CN" altLang="en-US" sz="1600" b="1" dirty="0">
                <a:latin typeface="微软雅黑" panose="020B0503020204020204" charset="-122"/>
                <a:ea typeface="微软雅黑" panose="020B0503020204020204" charset="-122"/>
                <a:cs typeface="微软雅黑" panose="020B0503020204020204" charset="-122"/>
                <a:sym typeface="+mn-ea"/>
              </a:rPr>
              <a:t>实验目标</a:t>
            </a:r>
            <a:r>
              <a:rPr lang="en-US" altLang="zh-CN" sz="1600" b="1" dirty="0">
                <a:latin typeface="微软雅黑" panose="020B0503020204020204" charset="-122"/>
                <a:ea typeface="微软雅黑" panose="020B0503020204020204" charset="-122"/>
                <a:cs typeface="微软雅黑" panose="020B0503020204020204" charset="-122"/>
                <a:sym typeface="+mn-ea"/>
              </a:rPr>
              <a:t>：</a:t>
            </a:r>
            <a:r>
              <a:rPr lang="zh-CN" altLang="en-US" sz="1600" b="1" dirty="0">
                <a:solidFill>
                  <a:srgbClr val="0070C0"/>
                </a:solidFill>
                <a:latin typeface="微软雅黑" panose="020B0503020204020204" charset="-122"/>
                <a:ea typeface="微软雅黑" panose="020B0503020204020204" charset="-122"/>
                <a:cs typeface="微软雅黑" panose="020B0503020204020204" charset="-122"/>
                <a:sym typeface="+mn-ea"/>
              </a:rPr>
              <a:t>对葡萄牙银行数据集做简单的观察与探索</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a:p>
            <a:pPr marL="342900" indent="-342900" fontAlgn="auto" latinLnBrk="1">
              <a:lnSpc>
                <a:spcPct val="250000"/>
              </a:lnSpc>
              <a:buFont typeface="+mj-lt"/>
              <a:buAutoNum type="alphaLcParenR"/>
            </a:pPr>
            <a:r>
              <a:rPr lang="zh-CN" altLang="en-US" sz="1600" b="1" noProof="1">
                <a:latin typeface="微软雅黑" panose="020B0503020204020204" charset="-122"/>
                <a:ea typeface="微软雅黑" panose="020B0503020204020204" charset="-122"/>
                <a:sym typeface="+mn-ea"/>
              </a:rPr>
              <a:t>内容：</a:t>
            </a:r>
            <a:endParaRPr lang="en-US" altLang="zh-CN" sz="1600" b="1" noProof="1">
              <a:latin typeface="微软雅黑" panose="020B0503020204020204" charset="-122"/>
              <a:ea typeface="微软雅黑" panose="020B0503020204020204" charset="-122"/>
              <a:sym typeface="+mn-ea"/>
            </a:endParaRPr>
          </a:p>
          <a:p>
            <a:pPr marL="800100" lvl="1" indent="-342900" latinLnBrk="1">
              <a:lnSpc>
                <a:spcPct val="250000"/>
              </a:lnSpc>
              <a:buFont typeface="+mj-lt"/>
              <a:buAutoNum type="arabicPeriod"/>
            </a:pPr>
            <a:r>
              <a:rPr lang="zh-CN" altLang="en-US" sz="1600" b="1" noProof="1">
                <a:latin typeface="微软雅黑" panose="020B0503020204020204" charset="-122"/>
                <a:ea typeface="微软雅黑" panose="020B0503020204020204" charset="-122"/>
                <a:sym typeface="+mn-ea"/>
              </a:rPr>
              <a:t>观察所有类别</a:t>
            </a:r>
            <a:r>
              <a:rPr lang="zh-CN" altLang="en-US" sz="1600" b="1" noProof="1">
                <a:latin typeface="微软雅黑" panose="020B0503020204020204" charset="-122"/>
                <a:ea typeface="微软雅黑" panose="020B0503020204020204" charset="-122"/>
                <a:sym typeface="+mn-ea"/>
              </a:rPr>
              <a:t>型变量的取值情况，并且进行数据可视化</a:t>
            </a:r>
            <a:endParaRPr lang="zh-CN" altLang="en-US" sz="1600" b="1" noProof="1">
              <a:latin typeface="微软雅黑" panose="020B0503020204020204" charset="-122"/>
              <a:ea typeface="微软雅黑" panose="020B0503020204020204" charset="-122"/>
              <a:sym typeface="+mn-ea"/>
            </a:endParaRPr>
          </a:p>
          <a:p>
            <a:pPr marL="800100" lvl="1" indent="-342900" latinLnBrk="1">
              <a:lnSpc>
                <a:spcPct val="250000"/>
              </a:lnSpc>
              <a:buFont typeface="+mj-lt"/>
              <a:buAutoNum type="arabicPeriod"/>
            </a:pPr>
            <a:r>
              <a:rPr lang="zh-CN" altLang="en-US" sz="1600" b="1" noProof="1">
                <a:latin typeface="微软雅黑" panose="020B0503020204020204" charset="-122"/>
                <a:ea typeface="微软雅黑" panose="020B0503020204020204" charset="-122"/>
                <a:sym typeface="+mn-ea"/>
              </a:rPr>
              <a:t>观察所有数值变量的数值分布情况，并且进行数据可视化</a:t>
            </a:r>
            <a:endParaRPr lang="zh-CN" altLang="en-US" sz="1600" b="1" noProof="1">
              <a:latin typeface="微软雅黑" panose="020B0503020204020204" charset="-122"/>
              <a:ea typeface="微软雅黑" panose="020B0503020204020204" charset="-122"/>
              <a:sym typeface="+mn-ea"/>
            </a:endParaRPr>
          </a:p>
          <a:p>
            <a:pPr marL="800100" lvl="1" indent="-342900" latinLnBrk="1">
              <a:lnSpc>
                <a:spcPct val="250000"/>
              </a:lnSpc>
              <a:buFont typeface="+mj-lt"/>
              <a:buAutoNum type="arabicPeriod"/>
            </a:pPr>
            <a:r>
              <a:rPr lang="zh-CN" altLang="en-US" sz="1600" b="1">
                <a:latin typeface="微软雅黑" panose="020B0503020204020204" charset="-122"/>
                <a:ea typeface="微软雅黑" panose="020B0503020204020204" charset="-122"/>
                <a:sym typeface="+mn-ea"/>
              </a:rPr>
              <a:t>观察连续</a:t>
            </a:r>
            <a:r>
              <a:rPr lang="en-US" altLang="zh-CN" sz="1600" b="1">
                <a:latin typeface="微软雅黑" panose="020B0503020204020204" charset="-122"/>
                <a:ea typeface="微软雅黑" panose="020B0503020204020204" charset="-122"/>
                <a:sym typeface="+mn-ea"/>
              </a:rPr>
              <a:t>-</a:t>
            </a:r>
            <a:r>
              <a:rPr lang="zh-CN" altLang="en-US" sz="1600" b="1">
                <a:latin typeface="微软雅黑" panose="020B0503020204020204" charset="-122"/>
                <a:ea typeface="微软雅黑" panose="020B0503020204020204" charset="-122"/>
                <a:sym typeface="+mn-ea"/>
              </a:rPr>
              <a:t>类别</a:t>
            </a:r>
            <a:r>
              <a:rPr lang="zh-CN" altLang="en-US" sz="1600" b="1">
                <a:latin typeface="微软雅黑" panose="020B0503020204020204" charset="-122"/>
                <a:ea typeface="微软雅黑" panose="020B0503020204020204" charset="-122"/>
                <a:sym typeface="+mn-ea"/>
              </a:rPr>
              <a:t>型变量的关系</a:t>
            </a:r>
            <a:r>
              <a:rPr lang="en-US" altLang="zh-CN" sz="1600" b="1">
                <a:latin typeface="微软雅黑" panose="020B0503020204020204" charset="-122"/>
                <a:ea typeface="微软雅黑" panose="020B0503020204020204" charset="-122"/>
                <a:sym typeface="+mn-ea"/>
              </a:rPr>
              <a:t> </a:t>
            </a:r>
            <a:endParaRPr lang="zh-CN" altLang="en-US" sz="1600" b="1" noProof="1">
              <a:latin typeface="微软雅黑" panose="020B0503020204020204" charset="-122"/>
              <a:ea typeface="微软雅黑" panose="020B0503020204020204" charset="-122"/>
              <a:sym typeface="+mn-ea"/>
            </a:endParaRPr>
          </a:p>
          <a:p>
            <a:pPr marL="800100" lvl="1" indent="-342900" latinLnBrk="1">
              <a:lnSpc>
                <a:spcPct val="250000"/>
              </a:lnSpc>
              <a:buFont typeface="+mj-lt"/>
              <a:buAutoNum type="arabicPeriod"/>
            </a:pPr>
            <a:r>
              <a:rPr lang="zh-CN" altLang="en-US" sz="1600" b="1">
                <a:latin typeface="微软雅黑" panose="020B0503020204020204" charset="-122"/>
                <a:ea typeface="微软雅黑" panose="020B0503020204020204" charset="-122"/>
                <a:sym typeface="+mn-ea"/>
              </a:rPr>
              <a:t>观察变量的不同取值对目标的影响</a:t>
            </a:r>
            <a:endParaRPr lang="zh-CN" altLang="en-US" sz="1600" b="1" noProof="1">
              <a:latin typeface="微软雅黑" panose="020B0503020204020204" charset="-122"/>
              <a:ea typeface="微软雅黑" panose="020B0503020204020204" charset="-122"/>
              <a:sym typeface="+mn-ea"/>
            </a:endParaRPr>
          </a:p>
          <a:p>
            <a:pPr marL="800100" lvl="1" indent="-342900" latinLnBrk="1">
              <a:lnSpc>
                <a:spcPct val="250000"/>
              </a:lnSpc>
              <a:buFont typeface="+mj-lt"/>
              <a:buAutoNum type="arabicPeriod"/>
            </a:pPr>
            <a:r>
              <a:rPr lang="zh-CN" altLang="en-US" sz="1600" b="1">
                <a:latin typeface="微软雅黑" panose="020B0503020204020204" charset="-122"/>
                <a:ea typeface="微软雅黑" panose="020B0503020204020204" charset="-122"/>
                <a:sym typeface="+mn-ea"/>
              </a:rPr>
              <a:t>观察连续变量之间的关系</a:t>
            </a:r>
            <a:endParaRPr lang="zh-CN" altLang="en-US" sz="1600" b="1" noProof="1">
              <a:latin typeface="微软雅黑" panose="020B0503020204020204" charset="-122"/>
              <a:ea typeface="微软雅黑" panose="020B0503020204020204" charset="-122"/>
              <a:sym typeface="+mn-ea"/>
            </a:endParaRPr>
          </a:p>
          <a:p>
            <a:pPr marL="800100" lvl="1" indent="-342900" latinLnBrk="1">
              <a:lnSpc>
                <a:spcPct val="250000"/>
              </a:lnSpc>
              <a:buFont typeface="+mj-lt"/>
              <a:buAutoNum type="arabicPeriod"/>
            </a:pPr>
            <a:r>
              <a:rPr lang="zh-CN" altLang="en-US" sz="1600" b="1">
                <a:latin typeface="微软雅黑" panose="020B0503020204020204" charset="-122"/>
                <a:ea typeface="微软雅黑" panose="020B0503020204020204" charset="-122"/>
                <a:sym typeface="+mn-ea"/>
              </a:rPr>
              <a:t>实现热力图</a:t>
            </a:r>
            <a:endParaRPr lang="zh-CN" altLang="en-US" sz="1600" b="1" noProof="1">
              <a:latin typeface="微软雅黑" panose="020B0503020204020204" charset="-122"/>
              <a:ea typeface="微软雅黑" panose="020B0503020204020204" charset="-122"/>
              <a:sym typeface="+mn-ea"/>
            </a:endParaRPr>
          </a:p>
          <a:p>
            <a:pPr marL="342900" indent="-342900" latinLnBrk="1">
              <a:lnSpc>
                <a:spcPct val="250000"/>
              </a:lnSpc>
              <a:buFont typeface="+mj-lt"/>
              <a:buAutoNum type="alphaLcParenR"/>
            </a:pPr>
            <a:r>
              <a:rPr lang="zh-CN" altLang="en-US" sz="1600" b="1">
                <a:latin typeface="微软雅黑" panose="020B0503020204020204" charset="-122"/>
                <a:ea typeface="微软雅黑" panose="020B0503020204020204" charset="-122"/>
                <a:sym typeface="+mn-ea"/>
              </a:rPr>
              <a:t>输出：实验报告</a:t>
            </a:r>
            <a:endParaRPr lang="zh-CN" altLang="en-US" noProof="1"/>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3003" y="1253331"/>
            <a:ext cx="10515600" cy="4351338"/>
          </a:xfrm>
        </p:spPr>
        <p:txBody>
          <a:bodyPr/>
          <a:lstStyle/>
          <a:p>
            <a:pPr>
              <a:lnSpc>
                <a:spcPct val="250000"/>
              </a:lnSpc>
            </a:pPr>
            <a:r>
              <a:rPr lang="zh-CN" altLang="en-US" sz="1800" dirty="0"/>
              <a:t>本次实验设计的知识点：</a:t>
            </a:r>
            <a:endParaRPr lang="en-US" altLang="zh-CN" sz="1800" dirty="0"/>
          </a:p>
          <a:p>
            <a:pPr lvl="1">
              <a:lnSpc>
                <a:spcPct val="250000"/>
              </a:lnSpc>
            </a:pPr>
            <a:r>
              <a:rPr lang="en-US" altLang="zh-CN" sz="1600" dirty="0"/>
              <a:t>pandas</a:t>
            </a:r>
            <a:r>
              <a:rPr lang="zh-CN" altLang="en-US" sz="1600" dirty="0"/>
              <a:t>的基本操作</a:t>
            </a:r>
            <a:endParaRPr lang="en-US" altLang="zh-CN" sz="1600" dirty="0"/>
          </a:p>
          <a:p>
            <a:pPr lvl="1">
              <a:lnSpc>
                <a:spcPct val="250000"/>
              </a:lnSpc>
            </a:pPr>
            <a:r>
              <a:rPr lang="zh-CN" altLang="en-US" sz="1600" dirty="0"/>
              <a:t>可视化技术（条形图，箱形图）的使用</a:t>
            </a:r>
            <a:endParaRPr lang="en-US" altLang="zh-CN" sz="1600" dirty="0"/>
          </a:p>
          <a:p>
            <a:pPr lvl="1">
              <a:lnSpc>
                <a:spcPct val="250000"/>
              </a:lnSpc>
            </a:pPr>
            <a:r>
              <a:rPr lang="zh-CN" altLang="en-US" sz="1600" dirty="0"/>
              <a:t>数据泄露（</a:t>
            </a:r>
            <a:r>
              <a:rPr lang="en-US" altLang="zh-CN" sz="1600" dirty="0"/>
              <a:t>Data Leakage</a:t>
            </a:r>
            <a:r>
              <a:rPr lang="zh-CN" altLang="en-US" sz="1600" dirty="0"/>
              <a:t>）问题</a:t>
            </a:r>
            <a:endParaRPr lang="en-US" altLang="zh-CN" sz="1600" dirty="0"/>
          </a:p>
          <a:p>
            <a:pPr lvl="1">
              <a:lnSpc>
                <a:spcPct val="250000"/>
              </a:lnSpc>
            </a:pPr>
            <a:r>
              <a:rPr lang="zh-CN" altLang="en-US" sz="1600" dirty="0"/>
              <a:t>样本不平衡问题、离群点分析</a:t>
            </a:r>
            <a:endParaRPr lang="zh-CN" altLang="en-US" sz="1600" dirty="0"/>
          </a:p>
        </p:txBody>
      </p:sp>
      <p:sp>
        <p:nvSpPr>
          <p:cNvPr id="4"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5"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69950" y="1205317"/>
            <a:ext cx="10820400" cy="602857"/>
          </a:xfrm>
          <a:prstGeom prst="rect">
            <a:avLst/>
          </a:prstGeom>
          <a:noFill/>
        </p:spPr>
        <p:txBody>
          <a:bodyPr wrap="square" rtlCol="0">
            <a:spAutoFit/>
          </a:bodyPr>
          <a:lstStyle/>
          <a:p>
            <a:pPr latinLnBrk="1">
              <a:lnSpc>
                <a:spcPct val="250000"/>
              </a:lnSpc>
            </a:pPr>
            <a:r>
              <a:rPr lang="en-US" altLang="zh-CN" sz="1600" b="1" dirty="0">
                <a:solidFill>
                  <a:srgbClr val="0070C0"/>
                </a:solidFill>
                <a:latin typeface="微软雅黑" panose="020B0503020204020204" charset="-122"/>
                <a:ea typeface="微软雅黑" panose="020B0503020204020204" charset="-122"/>
                <a:cs typeface="微软雅黑" panose="020B0503020204020204" charset="-122"/>
                <a:sym typeface="+mn-ea"/>
              </a:rPr>
              <a:t>1</a:t>
            </a:r>
            <a:r>
              <a:rPr lang="zh-CN" altLang="en-US" sz="1600" b="1" dirty="0">
                <a:solidFill>
                  <a:srgbClr val="0070C0"/>
                </a:solidFill>
                <a:latin typeface="微软雅黑" panose="020B0503020204020204" charset="-122"/>
                <a:ea typeface="微软雅黑" panose="020B0503020204020204" charset="-122"/>
                <a:cs typeface="微软雅黑" panose="020B0503020204020204" charset="-122"/>
                <a:sym typeface="+mn-ea"/>
              </a:rPr>
              <a:t>、导入相关库文件</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1"/>
          <a:stretch>
            <a:fillRect/>
          </a:stretch>
        </p:blipFill>
        <p:spPr>
          <a:xfrm>
            <a:off x="918359" y="2374987"/>
            <a:ext cx="4266827" cy="2168676"/>
          </a:xfrm>
          <a:prstGeom prst="rect">
            <a:avLst/>
          </a:prstGeom>
        </p:spPr>
      </p:pic>
      <p:sp>
        <p:nvSpPr>
          <p:cNvPr id="7" name="文本框 6"/>
          <p:cNvSpPr txBox="1"/>
          <p:nvPr/>
        </p:nvSpPr>
        <p:spPr>
          <a:xfrm>
            <a:off x="4460875" y="2382048"/>
            <a:ext cx="6859419" cy="510076"/>
          </a:xfrm>
          <a:prstGeom prst="rect">
            <a:avLst/>
          </a:prstGeom>
          <a:noFill/>
        </p:spPr>
        <p:txBody>
          <a:bodyPr wrap="square" rtlCol="0">
            <a:spAutoFit/>
          </a:bodyPr>
          <a:lstStyle/>
          <a:p>
            <a:pPr fontAlgn="auto" latinLnBrk="1">
              <a:lnSpc>
                <a:spcPct val="200000"/>
              </a:lnSpc>
              <a:buNone/>
            </a:pPr>
            <a:r>
              <a:rPr lang="en-US" altLang="zh-CN" sz="1600" dirty="0" err="1">
                <a:sym typeface="+mn-ea"/>
              </a:rPr>
              <a:t>numpy,pandas</a:t>
            </a:r>
            <a:r>
              <a:rPr lang="zh-CN" altLang="en-US" sz="1600" dirty="0">
                <a:sym typeface="+mn-ea"/>
              </a:rPr>
              <a:t>库对数据进行基本操作，将在后续的每一次实验中使用到。</a:t>
            </a:r>
            <a:endParaRPr lang="en-US" altLang="zh-CN" sz="1600" dirty="0">
              <a:sym typeface="+mn-ea"/>
            </a:endParaRPr>
          </a:p>
        </p:txBody>
      </p:sp>
      <p:sp>
        <p:nvSpPr>
          <p:cNvPr id="8" name="文本框 7"/>
          <p:cNvSpPr txBox="1"/>
          <p:nvPr/>
        </p:nvSpPr>
        <p:spPr>
          <a:xfrm>
            <a:off x="5465259" y="3173962"/>
            <a:ext cx="1796154" cy="510076"/>
          </a:xfrm>
          <a:prstGeom prst="rect">
            <a:avLst/>
          </a:prstGeom>
          <a:noFill/>
        </p:spPr>
        <p:txBody>
          <a:bodyPr wrap="square" rtlCol="0">
            <a:spAutoFit/>
          </a:bodyPr>
          <a:lstStyle/>
          <a:p>
            <a:pPr fontAlgn="auto" latinLnBrk="1">
              <a:lnSpc>
                <a:spcPct val="200000"/>
              </a:lnSpc>
              <a:buNone/>
            </a:pPr>
            <a:r>
              <a:rPr lang="zh-CN" altLang="en-US" sz="1600" dirty="0">
                <a:sym typeface="+mn-ea"/>
              </a:rPr>
              <a:t>屏蔽警告信息</a:t>
            </a:r>
            <a:endParaRPr lang="en-US" altLang="zh-CN" sz="1600" dirty="0">
              <a:sym typeface="+mn-ea"/>
            </a:endParaRPr>
          </a:p>
        </p:txBody>
      </p:sp>
      <p:sp>
        <p:nvSpPr>
          <p:cNvPr id="4" name="右大括号 3"/>
          <p:cNvSpPr/>
          <p:nvPr/>
        </p:nvSpPr>
        <p:spPr>
          <a:xfrm>
            <a:off x="4061012" y="2490395"/>
            <a:ext cx="166743" cy="51007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0" name="文本框 9"/>
          <p:cNvSpPr txBox="1"/>
          <p:nvPr/>
        </p:nvSpPr>
        <p:spPr>
          <a:xfrm>
            <a:off x="5284171" y="3767426"/>
            <a:ext cx="1796154" cy="510076"/>
          </a:xfrm>
          <a:prstGeom prst="rect">
            <a:avLst/>
          </a:prstGeom>
          <a:noFill/>
        </p:spPr>
        <p:txBody>
          <a:bodyPr wrap="square" rtlCol="0">
            <a:spAutoFit/>
          </a:bodyPr>
          <a:lstStyle/>
          <a:p>
            <a:pPr fontAlgn="auto" latinLnBrk="1">
              <a:lnSpc>
                <a:spcPct val="200000"/>
              </a:lnSpc>
              <a:buNone/>
            </a:pPr>
            <a:r>
              <a:rPr lang="zh-CN" altLang="en-US" sz="1600" dirty="0">
                <a:sym typeface="+mn-ea"/>
              </a:rPr>
              <a:t>导入可视化组件</a:t>
            </a:r>
            <a:endParaRPr lang="en-US" altLang="zh-CN" sz="1600" dirty="0">
              <a:sym typeface="+mn-ea"/>
            </a:endParaRPr>
          </a:p>
        </p:txBody>
      </p:sp>
      <p:sp>
        <p:nvSpPr>
          <p:cNvPr id="11" name="右大括号 10"/>
          <p:cNvSpPr/>
          <p:nvPr/>
        </p:nvSpPr>
        <p:spPr>
          <a:xfrm>
            <a:off x="5018443" y="3684037"/>
            <a:ext cx="166743" cy="764249"/>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4" grpId="0" animBg="1"/>
      <p:bldP spid="10" grpId="0"/>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94647" y="1022042"/>
            <a:ext cx="10820400" cy="1833964"/>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、数据整体状态观察</a:t>
            </a:r>
            <a:endParaRPr lang="en-US" altLang="zh-CN" sz="1600" b="1" dirty="0">
              <a:solidFill>
                <a:srgbClr val="0070C0"/>
              </a:solidFill>
              <a:latin typeface="微软雅黑" panose="020B0503020204020204" charset="-122"/>
              <a:ea typeface="微软雅黑" panose="020B0503020204020204" charset="-122"/>
              <a:sym typeface="+mn-ea"/>
            </a:endParaRPr>
          </a:p>
          <a:p>
            <a:pPr marL="342900" indent="-342900" fontAlgn="auto" latinLnBrk="1">
              <a:lnSpc>
                <a:spcPct val="250000"/>
              </a:lnSpc>
              <a:buAutoNum type="alphaLcParenR"/>
            </a:pPr>
            <a:r>
              <a:rPr lang="zh-CN" altLang="en-US" sz="1600" b="1" dirty="0">
                <a:latin typeface="微软雅黑" panose="020B0503020204020204" charset="-122"/>
                <a:ea typeface="微软雅黑" panose="020B0503020204020204" charset="-122"/>
                <a:cs typeface="微软雅黑" panose="020B0503020204020204" charset="-122"/>
                <a:sym typeface="+mn-ea"/>
              </a:rPr>
              <a:t>数据装载</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fontAlgn="auto" latinLnBrk="1">
              <a:lnSpc>
                <a:spcPct val="250000"/>
              </a:lnSpc>
            </a:pPr>
            <a:r>
              <a:rPr lang="zh-CN" altLang="en-US" sz="1600" dirty="0">
                <a:sym typeface="+mn-ea"/>
              </a:rPr>
              <a:t>       将数据集（</a:t>
            </a:r>
            <a:r>
              <a:rPr lang="en-US" altLang="zh-CN" sz="1600" dirty="0">
                <a:sym typeface="+mn-ea"/>
              </a:rPr>
              <a:t>bank-additional-full.csv</a:t>
            </a:r>
            <a:r>
              <a:rPr lang="zh-CN" altLang="en-US" sz="1600" dirty="0">
                <a:sym typeface="+mn-ea"/>
              </a:rPr>
              <a:t>）读入到</a:t>
            </a:r>
            <a:r>
              <a:rPr lang="en-US" altLang="zh-CN" sz="1600" dirty="0" err="1">
                <a:sym typeface="+mn-ea"/>
              </a:rPr>
              <a:t>DataFrame</a:t>
            </a:r>
            <a:r>
              <a:rPr lang="zh-CN" altLang="en-US" sz="1600" dirty="0">
                <a:sym typeface="+mn-ea"/>
              </a:rPr>
              <a:t>变量中</a:t>
            </a:r>
            <a:endParaRPr lang="zh-CN" altLang="en-US" sz="1600" dirty="0">
              <a:sym typeface="+mn-ea"/>
            </a:endParaRPr>
          </a:p>
        </p:txBody>
      </p:sp>
      <p:pic>
        <p:nvPicPr>
          <p:cNvPr id="12" name="图片 11"/>
          <p:cNvPicPr>
            <a:picLocks noChangeAspect="1"/>
          </p:cNvPicPr>
          <p:nvPr/>
        </p:nvPicPr>
        <p:blipFill>
          <a:blip r:embed="rId1"/>
          <a:stretch>
            <a:fillRect/>
          </a:stretch>
        </p:blipFill>
        <p:spPr>
          <a:xfrm>
            <a:off x="1433943" y="2962609"/>
            <a:ext cx="5423582" cy="1613392"/>
          </a:xfrm>
          <a:prstGeom prst="rect">
            <a:avLst/>
          </a:prstGeom>
        </p:spPr>
      </p:pic>
      <p:sp>
        <p:nvSpPr>
          <p:cNvPr id="13" name="文本框 12"/>
          <p:cNvSpPr txBox="1"/>
          <p:nvPr/>
        </p:nvSpPr>
        <p:spPr>
          <a:xfrm>
            <a:off x="1022350" y="4806241"/>
            <a:ext cx="8530851" cy="1169166"/>
          </a:xfrm>
          <a:prstGeom prst="rect">
            <a:avLst/>
          </a:prstGeom>
          <a:solidFill>
            <a:schemeClr val="accent1">
              <a:lumMod val="20000"/>
              <a:lumOff val="80000"/>
            </a:schemeClr>
          </a:solidFill>
        </p:spPr>
        <p:txBody>
          <a:bodyPr wrap="square" rtlCol="0">
            <a:spAutoFit/>
          </a:bodyPr>
          <a:lstStyle/>
          <a:p>
            <a:pPr>
              <a:lnSpc>
                <a:spcPct val="150000"/>
              </a:lnSpc>
            </a:pPr>
            <a:r>
              <a:rPr lang="zh-CN" altLang="en-US" sz="1600" dirty="0"/>
              <a:t>注意：数据集虽然是以</a:t>
            </a:r>
            <a:r>
              <a:rPr lang="en-US" altLang="zh-CN" sz="1600" dirty="0"/>
              <a:t>.csv</a:t>
            </a:r>
            <a:r>
              <a:rPr lang="zh-CN" altLang="en-US" sz="1600" dirty="0"/>
              <a:t>形式存储的，但是字段之间是以分号分隔。因此读入时需要指定字段之间的分隔符号为</a:t>
            </a:r>
            <a:r>
              <a:rPr lang="en-US" altLang="zh-CN" sz="1600" dirty="0"/>
              <a:t>“;”</a:t>
            </a:r>
            <a:endParaRPr lang="en-US" altLang="zh-CN" sz="1600" dirty="0"/>
          </a:p>
          <a:p>
            <a:pPr>
              <a:lnSpc>
                <a:spcPct val="150000"/>
              </a:lnSpc>
            </a:pPr>
            <a:r>
              <a:rPr lang="zh-CN" altLang="en-US" sz="1600" dirty="0"/>
              <a:t>使用方法：</a:t>
            </a:r>
            <a:r>
              <a:rPr lang="en-US" altLang="zh-CN" sz="1600" b="1" dirty="0">
                <a:latin typeface="Courier New" panose="02070309020205020404" charset="0"/>
                <a:cs typeface="Courier New" panose="02070309020205020404" charset="0"/>
              </a:rPr>
              <a:t>df=</a:t>
            </a:r>
            <a:r>
              <a:rPr lang="en-US" altLang="zh-CN" sz="1600" b="1" dirty="0" err="1">
                <a:latin typeface="Courier New" panose="02070309020205020404" charset="0"/>
                <a:cs typeface="Courier New" panose="02070309020205020404" charset="0"/>
              </a:rPr>
              <a:t>pd.read_csv</a:t>
            </a:r>
            <a:r>
              <a:rPr lang="en-US" altLang="zh-CN" sz="1600" b="1" dirty="0">
                <a:latin typeface="Courier New" panose="02070309020205020404" charset="0"/>
                <a:cs typeface="Courier New" panose="02070309020205020404" charset="0"/>
              </a:rPr>
              <a:t>(</a:t>
            </a:r>
            <a:r>
              <a:rPr lang="zh-CN" altLang="en-US" sz="1600" b="1" dirty="0">
                <a:latin typeface="Courier New" panose="02070309020205020404" charset="0"/>
                <a:cs typeface="Courier New" panose="02070309020205020404" charset="0"/>
              </a:rPr>
              <a:t>文件名</a:t>
            </a:r>
            <a:r>
              <a:rPr lang="en-US" altLang="zh-CN" sz="1600" b="1" dirty="0">
                <a:latin typeface="Courier New" panose="02070309020205020404" charset="0"/>
                <a:cs typeface="Courier New" panose="02070309020205020404" charset="0"/>
              </a:rPr>
              <a:t>,</a:t>
            </a:r>
            <a:r>
              <a:rPr lang="en-US" altLang="zh-CN" sz="1600" b="1" dirty="0" err="1">
                <a:latin typeface="Courier New" panose="02070309020205020404" charset="0"/>
                <a:cs typeface="Courier New" panose="02070309020205020404" charset="0"/>
              </a:rPr>
              <a:t>sep</a:t>
            </a:r>
            <a:r>
              <a:rPr lang="en-US" altLang="zh-CN" sz="1600" b="1" dirty="0">
                <a:latin typeface="Courier New" panose="02070309020205020404" charset="0"/>
                <a:cs typeface="Courier New" panose="02070309020205020404" charset="0"/>
              </a:rPr>
              <a:t>=';')</a:t>
            </a:r>
            <a:endParaRPr lang="en-US" altLang="zh-CN" sz="1600" b="1" dirty="0">
              <a:latin typeface="Courier New" panose="02070309020205020404" charset="0"/>
              <a:cs typeface="Courier New" panose="020703090202050204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69950" y="1022042"/>
            <a:ext cx="10820400" cy="1218410"/>
          </a:xfrm>
          <a:prstGeom prst="rect">
            <a:avLst/>
          </a:prstGeom>
          <a:noFill/>
        </p:spPr>
        <p:txBody>
          <a:bodyPr wrap="square" rtlCol="0">
            <a:spAutoFit/>
          </a:bodyPr>
          <a:lstStyle/>
          <a:p>
            <a:pPr marL="342900" indent="-342900" fontAlgn="auto" latinLnBrk="1">
              <a:lnSpc>
                <a:spcPct val="250000"/>
              </a:lnSpc>
              <a:buAutoNum type="alphaLcParenR"/>
            </a:pPr>
            <a:r>
              <a:rPr lang="zh-CN" altLang="en-US" sz="1600" b="1" dirty="0">
                <a:latin typeface="微软雅黑" panose="020B0503020204020204" charset="-122"/>
                <a:ea typeface="微软雅黑" panose="020B0503020204020204" charset="-122"/>
                <a:cs typeface="微软雅黑" panose="020B0503020204020204" charset="-122"/>
                <a:sym typeface="+mn-ea"/>
              </a:rPr>
              <a:t>查看数据基本情况</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fontAlgn="auto" latinLnBrk="1">
              <a:lnSpc>
                <a:spcPct val="250000"/>
              </a:lnSpc>
            </a:pPr>
            <a:endParaRPr lang="en-US" altLang="zh-CN" sz="16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1099427" y="1892917"/>
            <a:ext cx="10820400" cy="2530180"/>
          </a:xfrm>
          <a:prstGeom prst="rect">
            <a:avLst/>
          </a:prstGeom>
          <a:noFill/>
        </p:spPr>
        <p:txBody>
          <a:bodyPr wrap="square" rtlCol="0">
            <a:spAutoFit/>
          </a:bodyPr>
          <a:lstStyle/>
          <a:p>
            <a:pPr fontAlgn="auto" latinLnBrk="1">
              <a:lnSpc>
                <a:spcPct val="200000"/>
              </a:lnSpc>
              <a:buNone/>
            </a:pPr>
            <a:r>
              <a:rPr lang="zh-CN" altLang="en-US" sz="1600" dirty="0">
                <a:latin typeface="微软雅黑" panose="020B0503020204020204" charset="-122"/>
                <a:ea typeface="微软雅黑" panose="020B0503020204020204" charset="-122"/>
                <a:sym typeface="+mn-ea"/>
              </a:rPr>
              <a:t>装载数据后，首先需要对数据进行一个基本观察，例如样本的数量（行数），变量的数量</a:t>
            </a:r>
            <a:r>
              <a:rPr lang="en-US" altLang="zh-CN" sz="1600" dirty="0">
                <a:latin typeface="微软雅黑" panose="020B0503020204020204" charset="-122"/>
                <a:ea typeface="微软雅黑" panose="020B0503020204020204" charset="-122"/>
                <a:sym typeface="+mn-ea"/>
              </a:rPr>
              <a:t>(</a:t>
            </a:r>
            <a:r>
              <a:rPr lang="zh-CN" altLang="en-US" sz="1600" dirty="0">
                <a:latin typeface="微软雅黑" panose="020B0503020204020204" charset="-122"/>
                <a:ea typeface="微软雅黑" panose="020B0503020204020204" charset="-122"/>
                <a:sym typeface="+mn-ea"/>
              </a:rPr>
              <a:t>列数），哪些变量是数值变量，哪些是类别变量（通常表现为</a:t>
            </a:r>
            <a:r>
              <a:rPr lang="en-US" altLang="zh-CN" sz="1600" dirty="0">
                <a:latin typeface="微软雅黑" panose="020B0503020204020204" charset="-122"/>
                <a:ea typeface="微软雅黑" panose="020B0503020204020204" charset="-122"/>
                <a:sym typeface="+mn-ea"/>
              </a:rPr>
              <a:t>char</a:t>
            </a:r>
            <a:r>
              <a:rPr lang="zh-CN" altLang="en-US" sz="1600" dirty="0">
                <a:latin typeface="微软雅黑" panose="020B0503020204020204" charset="-122"/>
                <a:ea typeface="微软雅黑" panose="020B0503020204020204" charset="-122"/>
                <a:sym typeface="+mn-ea"/>
              </a:rPr>
              <a:t>类型）</a:t>
            </a:r>
            <a:endParaRPr lang="zh-CN" altLang="en-US" sz="1600" dirty="0">
              <a:latin typeface="微软雅黑" panose="020B0503020204020204" charset="-122"/>
              <a:ea typeface="微软雅黑" panose="020B0503020204020204" charset="-122"/>
              <a:sym typeface="+mn-ea"/>
            </a:endParaRPr>
          </a:p>
          <a:p>
            <a:pPr marL="285750" indent="-285750" fontAlgn="auto" latinLnBrk="1">
              <a:lnSpc>
                <a:spcPct val="200000"/>
              </a:lnSpc>
              <a:buFont typeface="Arial" panose="020B0604020202020204" pitchFamily="34" charset="0"/>
              <a:buChar char="•"/>
            </a:pPr>
            <a:r>
              <a:rPr lang="zh-CN" altLang="en-US" sz="1600" dirty="0">
                <a:latin typeface="微软雅黑" panose="020B0503020204020204" charset="-122"/>
                <a:ea typeface="微软雅黑" panose="020B0503020204020204" charset="-122"/>
                <a:sym typeface="+mn-ea"/>
              </a:rPr>
              <a:t>使用</a:t>
            </a:r>
            <a:r>
              <a:rPr lang="en-US" altLang="zh-CN" sz="1600" dirty="0">
                <a:latin typeface="微软雅黑" panose="020B0503020204020204" charset="-122"/>
                <a:ea typeface="微软雅黑" panose="020B0503020204020204" charset="-122"/>
                <a:sym typeface="+mn-ea"/>
              </a:rPr>
              <a:t>shape()</a:t>
            </a:r>
            <a:r>
              <a:rPr lang="zh-CN" altLang="en-US" sz="1600" dirty="0">
                <a:latin typeface="微软雅黑" panose="020B0503020204020204" charset="-122"/>
                <a:ea typeface="微软雅黑" panose="020B0503020204020204" charset="-122"/>
                <a:sym typeface="+mn-ea"/>
              </a:rPr>
              <a:t>方法，观察数据的行列数量。观察数据是否与前文介绍的样本量、变量数相符。</a:t>
            </a:r>
            <a:endParaRPr lang="zh-CN" altLang="en-US" sz="1600" dirty="0">
              <a:latin typeface="微软雅黑" panose="020B0503020204020204" charset="-122"/>
              <a:ea typeface="微软雅黑" panose="020B0503020204020204" charset="-122"/>
              <a:sym typeface="+mn-ea"/>
            </a:endParaRPr>
          </a:p>
          <a:p>
            <a:pPr marL="285750" indent="-285750" fontAlgn="auto" latinLnBrk="1">
              <a:lnSpc>
                <a:spcPct val="200000"/>
              </a:lnSpc>
              <a:buFont typeface="Arial" panose="020B0604020202020204" pitchFamily="34" charset="0"/>
              <a:buChar char="•"/>
            </a:pPr>
            <a:r>
              <a:rPr lang="zh-CN" altLang="en-US" sz="1600" dirty="0">
                <a:latin typeface="微软雅黑" panose="020B0503020204020204" charset="-122"/>
                <a:ea typeface="微软雅黑" panose="020B0503020204020204" charset="-122"/>
                <a:sym typeface="+mn-ea"/>
              </a:rPr>
              <a:t>使用</a:t>
            </a:r>
            <a:r>
              <a:rPr lang="en-US" altLang="zh-CN" sz="1600" dirty="0">
                <a:latin typeface="微软雅黑" panose="020B0503020204020204" charset="-122"/>
                <a:ea typeface="微软雅黑" panose="020B0503020204020204" charset="-122"/>
                <a:sym typeface="+mn-ea"/>
              </a:rPr>
              <a:t>info()</a:t>
            </a:r>
            <a:r>
              <a:rPr lang="zh-CN" altLang="en-US" sz="1600" dirty="0">
                <a:latin typeface="微软雅黑" panose="020B0503020204020204" charset="-122"/>
                <a:ea typeface="微软雅黑" panose="020B0503020204020204" charset="-122"/>
                <a:sym typeface="+mn-ea"/>
              </a:rPr>
              <a:t>方法观察所有的变量名称、变量的类型，找出哪些属于数值类型。</a:t>
            </a:r>
            <a:endParaRPr lang="zh-CN" altLang="en-US" sz="1600" dirty="0">
              <a:latin typeface="微软雅黑" panose="020B0503020204020204" charset="-122"/>
              <a:ea typeface="微软雅黑" panose="020B0503020204020204" charset="-122"/>
              <a:sym typeface="+mn-ea"/>
            </a:endParaRPr>
          </a:p>
          <a:p>
            <a:pPr marL="285750" indent="-285750" fontAlgn="auto" latinLnBrk="1">
              <a:lnSpc>
                <a:spcPct val="200000"/>
              </a:lnSpc>
              <a:buFont typeface="Arial" panose="020B0604020202020204" pitchFamily="34" charset="0"/>
              <a:buChar char="•"/>
            </a:pPr>
            <a:r>
              <a:rPr lang="zh-CN" altLang="en-US" sz="1600" dirty="0">
                <a:latin typeface="微软雅黑" panose="020B0503020204020204" charset="-122"/>
                <a:ea typeface="微软雅黑" panose="020B0503020204020204" charset="-122"/>
                <a:sym typeface="+mn-ea"/>
              </a:rPr>
              <a:t>使用</a:t>
            </a:r>
            <a:r>
              <a:rPr lang="en-US" altLang="zh-CN" sz="1600" dirty="0">
                <a:latin typeface="微软雅黑" panose="020B0503020204020204" charset="-122"/>
                <a:ea typeface="微软雅黑" panose="020B0503020204020204" charset="-122"/>
                <a:sym typeface="+mn-ea"/>
              </a:rPr>
              <a:t>head()</a:t>
            </a:r>
            <a:r>
              <a:rPr lang="zh-CN" altLang="en-US" sz="1600" dirty="0">
                <a:latin typeface="微软雅黑" panose="020B0503020204020204" charset="-122"/>
                <a:ea typeface="微软雅黑" panose="020B0503020204020204" charset="-122"/>
                <a:sym typeface="+mn-ea"/>
              </a:rPr>
              <a:t>方法查看数据的大体情况</a:t>
            </a:r>
            <a:endParaRPr lang="zh-CN" altLang="en-US" sz="1600" dirty="0">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1"/>
          <a:stretch>
            <a:fillRect/>
          </a:stretch>
        </p:blipFill>
        <p:spPr>
          <a:xfrm>
            <a:off x="3649915" y="4641925"/>
            <a:ext cx="5900652" cy="1483620"/>
          </a:xfrm>
          <a:prstGeom prst="rect">
            <a:avLst/>
          </a:prstGeom>
        </p:spPr>
      </p:pic>
      <p:sp>
        <p:nvSpPr>
          <p:cNvPr id="9" name="文本框 8"/>
          <p:cNvSpPr txBox="1"/>
          <p:nvPr/>
        </p:nvSpPr>
        <p:spPr>
          <a:xfrm>
            <a:off x="1743356" y="4783896"/>
            <a:ext cx="1796154" cy="510076"/>
          </a:xfrm>
          <a:prstGeom prst="rect">
            <a:avLst/>
          </a:prstGeom>
          <a:noFill/>
        </p:spPr>
        <p:txBody>
          <a:bodyPr wrap="square" rtlCol="0">
            <a:spAutoFit/>
          </a:bodyPr>
          <a:lstStyle/>
          <a:p>
            <a:pPr fontAlgn="auto" latinLnBrk="1">
              <a:lnSpc>
                <a:spcPct val="200000"/>
              </a:lnSpc>
              <a:buNone/>
            </a:pPr>
            <a:r>
              <a:rPr lang="zh-CN" altLang="en-US" sz="1600" dirty="0">
                <a:sym typeface="+mn-ea"/>
              </a:rPr>
              <a:t>部分输出如下：</a:t>
            </a:r>
            <a:endParaRPr lang="en-US" altLang="zh-CN" sz="1600" dirty="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285461"/>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项目介绍</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29924"/>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01</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38188" y="973138"/>
            <a:ext cx="10820400" cy="4016997"/>
          </a:xfrm>
          <a:prstGeom prst="rect">
            <a:avLst/>
          </a:prstGeom>
          <a:noFill/>
        </p:spPr>
        <p:txBody>
          <a:bodyPr wrap="square" rtlCol="0">
            <a:spAutoFit/>
          </a:bodyPr>
          <a:lstStyle/>
          <a:p>
            <a:pPr fontAlgn="auto" latinLnBrk="1">
              <a:lnSpc>
                <a:spcPct val="200000"/>
              </a:lnSpc>
              <a:buNone/>
            </a:pP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1</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、项目背景介绍：</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latinLnBrk="1">
              <a:lnSpc>
                <a:spcPct val="200000"/>
              </a:lnSpc>
            </a:pPr>
            <a:r>
              <a:rPr lang="zh-CN" altLang="en-US" sz="1600" dirty="0">
                <a:sym typeface="+mn-ea"/>
              </a:rPr>
              <a:t>为了吸纳更多的存款，葡萄牙银行采用了电话营销的方式。通过电话一次或者多次联系客户，推销银行的储蓄产品。这种营销方式的成本很高，支出巨大，需要大量的人工费用。</a:t>
            </a:r>
            <a:endParaRPr lang="en-US" altLang="zh-CN" sz="1600" dirty="0">
              <a:sym typeface="+mn-ea"/>
            </a:endParaRPr>
          </a:p>
          <a:p>
            <a:pPr latinLnBrk="1">
              <a:lnSpc>
                <a:spcPct val="200000"/>
              </a:lnSpc>
            </a:pPr>
            <a:r>
              <a:rPr lang="en-US" altLang="zh-CN" sz="1600" b="1" dirty="0">
                <a:solidFill>
                  <a:srgbClr val="0070C0"/>
                </a:solidFill>
                <a:latin typeface="微软雅黑" panose="020B0503020204020204" charset="-122"/>
                <a:ea typeface="微软雅黑" panose="020B0503020204020204" charset="-122"/>
                <a:cs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cs typeface="微软雅黑" panose="020B0503020204020204" charset="-122"/>
                <a:sym typeface="+mn-ea"/>
              </a:rPr>
              <a:t>、主要目标</a:t>
            </a:r>
            <a:r>
              <a:rPr lang="en-US" altLang="zh-CN" sz="1600" b="1" dirty="0">
                <a:solidFill>
                  <a:srgbClr val="0070C0"/>
                </a:solidFill>
                <a:latin typeface="微软雅黑" panose="020B0503020204020204" charset="-122"/>
                <a:ea typeface="微软雅黑" panose="020B0503020204020204" charset="-122"/>
                <a:cs typeface="微软雅黑" panose="020B0503020204020204" charset="-122"/>
                <a:sym typeface="+mn-ea"/>
              </a:rPr>
              <a:t>: </a:t>
            </a:r>
            <a:r>
              <a:rPr lang="zh-CN" altLang="en-US" sz="1600" b="1" dirty="0">
                <a:solidFill>
                  <a:srgbClr val="0070C0"/>
                </a:solidFill>
                <a:latin typeface="微软雅黑" panose="020B0503020204020204" charset="-122"/>
                <a:ea typeface="微软雅黑" panose="020B0503020204020204" charset="-122"/>
                <a:cs typeface="微软雅黑" panose="020B0503020204020204" charset="-122"/>
                <a:sym typeface="+mn-ea"/>
              </a:rPr>
              <a:t>提高银行电话营销活动的有效性</a:t>
            </a:r>
            <a:endParaRPr lang="en-US" altLang="zh-CN" sz="1600"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latinLnBrk="1">
              <a:lnSpc>
                <a:spcPct val="200000"/>
              </a:lnSpc>
            </a:pPr>
            <a:r>
              <a:rPr lang="zh-CN" altLang="en-US" sz="1600" dirty="0"/>
              <a:t>该项目将使银行更加细致地了解客户群体，</a:t>
            </a:r>
            <a:r>
              <a:rPr lang="zh-CN" altLang="en-US" sz="1600" b="1" dirty="0">
                <a:solidFill>
                  <a:srgbClr val="0070C0"/>
                </a:solidFill>
                <a:latin typeface="微软雅黑" panose="020B0503020204020204" charset="-122"/>
                <a:ea typeface="微软雅黑" panose="020B0503020204020204" charset="-122"/>
              </a:rPr>
              <a:t>预测哪些客户可能订购该银行提供的定期存款产品</a:t>
            </a:r>
            <a:r>
              <a:rPr lang="zh-CN" altLang="en-US" sz="1600" dirty="0"/>
              <a:t>，并为未来的营销计划建立目标客户档案。银行可以将其营销工作重点放在这些客户身上。这不仅可以使银行更有效地获得存款，还可以通过减少某些客户的不良广告来提高客户满意度。</a:t>
            </a:r>
            <a:endParaRPr lang="en-US" altLang="zh-CN" sz="1600" dirty="0"/>
          </a:p>
          <a:p>
            <a:pPr latinLnBrk="1">
              <a:lnSpc>
                <a:spcPct val="200000"/>
              </a:lnSpc>
            </a:pPr>
            <a:endParaRPr lang="en-US" altLang="zh-CN" sz="1600" dirty="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527906" y="1335411"/>
            <a:ext cx="4270466" cy="5377371"/>
          </a:xfrm>
          <a:prstGeom prst="rect">
            <a:avLst/>
          </a:prstGeom>
        </p:spPr>
      </p:pic>
      <p:sp>
        <p:nvSpPr>
          <p:cNvPr id="5"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6"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
        <p:nvSpPr>
          <p:cNvPr id="7" name="文本框 6"/>
          <p:cNvSpPr txBox="1"/>
          <p:nvPr/>
        </p:nvSpPr>
        <p:spPr>
          <a:xfrm>
            <a:off x="810783" y="598488"/>
            <a:ext cx="10820400" cy="602857"/>
          </a:xfrm>
          <a:prstGeom prst="rect">
            <a:avLst/>
          </a:prstGeom>
          <a:noFill/>
        </p:spPr>
        <p:txBody>
          <a:bodyPr wrap="square" rtlCol="0">
            <a:spAutoFit/>
          </a:bodyPr>
          <a:lstStyle/>
          <a:p>
            <a:pPr marL="342900" indent="-342900" fontAlgn="auto" latinLnBrk="1">
              <a:lnSpc>
                <a:spcPct val="250000"/>
              </a:lnSpc>
              <a:buAutoNum type="alphaLcParenR"/>
            </a:pPr>
            <a:r>
              <a:rPr lang="zh-CN" altLang="en-US" sz="1600" b="1" dirty="0">
                <a:latin typeface="微软雅黑" panose="020B0503020204020204" charset="-122"/>
                <a:ea typeface="微软雅黑" panose="020B0503020204020204" charset="-122"/>
                <a:cs typeface="微软雅黑" panose="020B0503020204020204" charset="-122"/>
                <a:sym typeface="+mn-ea"/>
              </a:rPr>
              <a:t>查看数据基本情况</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p:txBody>
      </p:sp>
      <p:sp>
        <p:nvSpPr>
          <p:cNvPr id="8" name="矩形: 圆角 7"/>
          <p:cNvSpPr/>
          <p:nvPr/>
        </p:nvSpPr>
        <p:spPr>
          <a:xfrm>
            <a:off x="1527906" y="1608019"/>
            <a:ext cx="3963873" cy="177501"/>
          </a:xfrm>
          <a:prstGeom prst="roundRect">
            <a:avLst/>
          </a:prstGeom>
          <a:solidFill>
            <a:schemeClr val="accent1">
              <a:lumMod val="7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578109" y="3935345"/>
            <a:ext cx="3963873" cy="900217"/>
          </a:xfrm>
          <a:prstGeom prst="roundRect">
            <a:avLst/>
          </a:prstGeom>
          <a:solidFill>
            <a:schemeClr val="accent1">
              <a:lumMod val="7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1578109" y="5072480"/>
            <a:ext cx="3963873" cy="1187032"/>
          </a:xfrm>
          <a:prstGeom prst="roundRect">
            <a:avLst/>
          </a:prstGeom>
          <a:solidFill>
            <a:schemeClr val="accent1">
              <a:lumMod val="7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6291752" y="1481548"/>
            <a:ext cx="1200950" cy="325738"/>
          </a:xfrm>
          <a:prstGeom prst="roundRect">
            <a:avLst/>
          </a:prstGeom>
          <a:solidFill>
            <a:schemeClr val="accent1">
              <a:lumMod val="7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数值变量</a:t>
            </a:r>
            <a:endParaRPr lang="zh-CN" altLang="en-US" dirty="0">
              <a:solidFill>
                <a:schemeClr val="tx1"/>
              </a:solidFill>
            </a:endParaRPr>
          </a:p>
        </p:txBody>
      </p:sp>
      <p:sp>
        <p:nvSpPr>
          <p:cNvPr id="12" name="矩形: 圆角 11"/>
          <p:cNvSpPr/>
          <p:nvPr/>
        </p:nvSpPr>
        <p:spPr>
          <a:xfrm>
            <a:off x="6291752" y="1978192"/>
            <a:ext cx="1200950" cy="325738"/>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分类变量</a:t>
            </a:r>
            <a:endParaRPr lang="zh-CN" altLang="en-US" dirty="0">
              <a:solidFill>
                <a:schemeClr val="tx1"/>
              </a:solidFill>
            </a:endParaRPr>
          </a:p>
        </p:txBody>
      </p:sp>
      <p:sp>
        <p:nvSpPr>
          <p:cNvPr id="13" name="矩形: 圆角 12"/>
          <p:cNvSpPr/>
          <p:nvPr/>
        </p:nvSpPr>
        <p:spPr>
          <a:xfrm>
            <a:off x="1527906" y="1785519"/>
            <a:ext cx="4014076" cy="214982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矩形: 圆角 13"/>
          <p:cNvSpPr/>
          <p:nvPr/>
        </p:nvSpPr>
        <p:spPr>
          <a:xfrm>
            <a:off x="1578109" y="4791153"/>
            <a:ext cx="4005110" cy="281328"/>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 name="矩形: 圆角 14"/>
          <p:cNvSpPr/>
          <p:nvPr/>
        </p:nvSpPr>
        <p:spPr>
          <a:xfrm>
            <a:off x="1578109" y="6252914"/>
            <a:ext cx="4005110" cy="281328"/>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32298" y="890699"/>
            <a:ext cx="10820400" cy="2603405"/>
          </a:xfrm>
          <a:prstGeom prst="rect">
            <a:avLst/>
          </a:prstGeom>
          <a:noFill/>
        </p:spPr>
        <p:txBody>
          <a:bodyPr wrap="square" rtlCol="0">
            <a:spAutoFit/>
          </a:bodyPr>
          <a:lstStyle/>
          <a:p>
            <a:pPr fontAlgn="auto"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b) </a:t>
            </a:r>
            <a:r>
              <a:rPr lang="zh-CN" altLang="en-US" sz="1600" b="1" dirty="0">
                <a:latin typeface="微软雅黑" panose="020B0503020204020204" charset="-122"/>
                <a:ea typeface="微软雅黑" panose="020B0503020204020204" charset="-122"/>
                <a:cs typeface="微软雅黑" panose="020B0503020204020204" charset="-122"/>
                <a:sym typeface="+mn-ea"/>
              </a:rPr>
              <a:t>区分并且记录下分类和数值变量</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fontAlgn="auto" latinLnBrk="1">
              <a:lnSpc>
                <a:spcPct val="200000"/>
              </a:lnSpc>
              <a:buNone/>
            </a:pPr>
            <a:r>
              <a:rPr lang="zh-CN" altLang="en-US" sz="1600" dirty="0">
                <a:latin typeface="微软雅黑" panose="020B0503020204020204" charset="-122"/>
                <a:ea typeface="微软雅黑" panose="020B0503020204020204" charset="-122"/>
                <a:sym typeface="+mn-ea"/>
              </a:rPr>
              <a:t>到此为止，需要分出哪些属于数值类型变量，哪些属于类别变量，请将这些变量分别记录到两个列表中，作为后续实验的基础。结合上述信息，我们可以了解到</a:t>
            </a:r>
            <a:r>
              <a:rPr lang="en-US" altLang="zh-CN" sz="1600" dirty="0">
                <a:latin typeface="微软雅黑" panose="020B0503020204020204" charset="-122"/>
                <a:ea typeface="微软雅黑" panose="020B0503020204020204" charset="-122"/>
                <a:sym typeface="+mn-ea"/>
              </a:rPr>
              <a:t>,</a:t>
            </a:r>
            <a:r>
              <a:rPr lang="zh-CN" altLang="en-US" sz="1600" dirty="0">
                <a:latin typeface="微软雅黑" panose="020B0503020204020204" charset="-122"/>
                <a:ea typeface="微软雅黑" panose="020B0503020204020204" charset="-122"/>
                <a:sym typeface="+mn-ea"/>
              </a:rPr>
              <a:t>数值变量</a:t>
            </a:r>
            <a:r>
              <a:rPr lang="en-US" altLang="zh-CN" sz="1600" dirty="0">
                <a:latin typeface="微软雅黑" panose="020B0503020204020204" charset="-122"/>
                <a:ea typeface="微软雅黑" panose="020B0503020204020204" charset="-122"/>
                <a:sym typeface="+mn-ea"/>
              </a:rPr>
              <a:t>10</a:t>
            </a:r>
            <a:r>
              <a:rPr lang="zh-CN" altLang="en-US" sz="1600" dirty="0">
                <a:latin typeface="微软雅黑" panose="020B0503020204020204" charset="-122"/>
                <a:ea typeface="微软雅黑" panose="020B0503020204020204" charset="-122"/>
                <a:sym typeface="+mn-ea"/>
              </a:rPr>
              <a:t>个</a:t>
            </a:r>
            <a:r>
              <a:rPr lang="en-US" altLang="zh-CN" sz="1600" dirty="0">
                <a:latin typeface="微软雅黑" panose="020B0503020204020204" charset="-122"/>
                <a:ea typeface="微软雅黑" panose="020B0503020204020204" charset="-122"/>
                <a:sym typeface="+mn-ea"/>
              </a:rPr>
              <a:t>,</a:t>
            </a:r>
            <a:r>
              <a:rPr lang="zh-CN" altLang="en-US" sz="1600" dirty="0">
                <a:latin typeface="微软雅黑" panose="020B0503020204020204" charset="-122"/>
                <a:ea typeface="微软雅黑" panose="020B0503020204020204" charset="-122"/>
                <a:sym typeface="+mn-ea"/>
              </a:rPr>
              <a:t>分类变量</a:t>
            </a:r>
            <a:r>
              <a:rPr lang="en-US" altLang="zh-CN" sz="1600" dirty="0">
                <a:latin typeface="微软雅黑" panose="020B0503020204020204" charset="-122"/>
                <a:ea typeface="微软雅黑" panose="020B0503020204020204" charset="-122"/>
                <a:sym typeface="+mn-ea"/>
              </a:rPr>
              <a:t>11</a:t>
            </a:r>
            <a:r>
              <a:rPr lang="zh-CN" altLang="en-US" sz="1600" dirty="0">
                <a:latin typeface="微软雅黑" panose="020B0503020204020204" charset="-122"/>
                <a:ea typeface="微软雅黑" panose="020B0503020204020204" charset="-122"/>
                <a:sym typeface="+mn-ea"/>
              </a:rPr>
              <a:t>个</a:t>
            </a:r>
            <a:endParaRPr lang="en-US" altLang="zh-CN" sz="1600" dirty="0">
              <a:latin typeface="微软雅黑" panose="020B0503020204020204" charset="-122"/>
              <a:ea typeface="微软雅黑" panose="020B0503020204020204" charset="-122"/>
              <a:sym typeface="+mn-ea"/>
            </a:endParaRPr>
          </a:p>
          <a:p>
            <a:pPr fontAlgn="auto" latinLnBrk="1">
              <a:lnSpc>
                <a:spcPct val="200000"/>
              </a:lnSpc>
              <a:buNone/>
            </a:pPr>
            <a:r>
              <a:rPr lang="zh-CN" altLang="en-US" sz="1600" b="1" dirty="0">
                <a:latin typeface="微软雅黑" panose="020B0503020204020204" charset="-122"/>
                <a:ea typeface="微软雅黑" panose="020B0503020204020204" charset="-122"/>
                <a:cs typeface="微软雅黑" panose="020B0503020204020204" charset="-122"/>
                <a:sym typeface="+mn-ea"/>
              </a:rPr>
              <a:t>由于数据集特征较多，分类变量和数值在处理上具有相似性，因此将不同的变量放入不同的</a:t>
            </a:r>
            <a:r>
              <a:rPr lang="en-US" altLang="zh-CN" sz="1600" b="1" dirty="0">
                <a:latin typeface="微软雅黑" panose="020B0503020204020204" charset="-122"/>
                <a:ea typeface="微软雅黑" panose="020B0503020204020204" charset="-122"/>
                <a:cs typeface="微软雅黑" panose="020B0503020204020204" charset="-122"/>
                <a:sym typeface="+mn-ea"/>
              </a:rPr>
              <a:t>list</a:t>
            </a:r>
            <a:r>
              <a:rPr lang="zh-CN" altLang="en-US" sz="1600" b="1" dirty="0">
                <a:latin typeface="微软雅黑" panose="020B0503020204020204" charset="-122"/>
                <a:ea typeface="微软雅黑" panose="020B0503020204020204" charset="-122"/>
                <a:cs typeface="微软雅黑" panose="020B0503020204020204" charset="-122"/>
                <a:sym typeface="+mn-ea"/>
              </a:rPr>
              <a:t>中，便于后续对于同类变量采用循环的方式统一处理。</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p:txBody>
      </p:sp>
      <p:sp>
        <p:nvSpPr>
          <p:cNvPr id="2" name="矩形 1"/>
          <p:cNvSpPr/>
          <p:nvPr/>
        </p:nvSpPr>
        <p:spPr>
          <a:xfrm>
            <a:off x="912606" y="3895167"/>
            <a:ext cx="8979049" cy="1114408"/>
          </a:xfrm>
          <a:prstGeom prst="rect">
            <a:avLst/>
          </a:prstGeom>
        </p:spPr>
        <p:txBody>
          <a:bodyPr wrap="square">
            <a:spAutoFit/>
          </a:bodyPr>
          <a:lstStyle/>
          <a:p>
            <a:pPr>
              <a:lnSpc>
                <a:spcPct val="200000"/>
              </a:lnSpc>
            </a:pPr>
            <a:r>
              <a:rPr lang="zh-CN" altLang="en-US" dirty="0">
                <a:solidFill>
                  <a:srgbClr val="0070C0"/>
                </a:solidFill>
              </a:rPr>
              <a:t>numberVar=['age', </a:t>
            </a:r>
            <a:r>
              <a:rPr lang="en-US" altLang="zh-CN" dirty="0">
                <a:solidFill>
                  <a:srgbClr val="0070C0"/>
                </a:solidFill>
              </a:rPr>
              <a:t>. . . .</a:t>
            </a:r>
            <a:r>
              <a:rPr lang="zh-CN" altLang="en-US" dirty="0">
                <a:solidFill>
                  <a:srgbClr val="0070C0"/>
                </a:solidFill>
              </a:rPr>
              <a:t>]</a:t>
            </a:r>
            <a:endParaRPr lang="zh-CN" altLang="en-US" dirty="0">
              <a:solidFill>
                <a:srgbClr val="0070C0"/>
              </a:solidFill>
            </a:endParaRPr>
          </a:p>
          <a:p>
            <a:pPr>
              <a:lnSpc>
                <a:spcPct val="200000"/>
              </a:lnSpc>
            </a:pPr>
            <a:r>
              <a:rPr lang="zh-CN" altLang="en-US" dirty="0">
                <a:solidFill>
                  <a:srgbClr val="0070C0"/>
                </a:solidFill>
              </a:rPr>
              <a:t>categoryVar =</a:t>
            </a:r>
            <a:r>
              <a:rPr lang="en-US" altLang="zh-CN" dirty="0">
                <a:solidFill>
                  <a:srgbClr val="0070C0"/>
                </a:solidFill>
              </a:rPr>
              <a:t>______________________________</a:t>
            </a:r>
            <a:endParaRPr lang="zh-CN" altLang="en-US" dirty="0">
              <a:solidFill>
                <a:srgbClr val="0070C0"/>
              </a:solidFill>
            </a:endParaRPr>
          </a:p>
        </p:txBody>
      </p:sp>
      <p:sp>
        <p:nvSpPr>
          <p:cNvPr id="8" name="圆角矩形标注 6"/>
          <p:cNvSpPr/>
          <p:nvPr/>
        </p:nvSpPr>
        <p:spPr>
          <a:xfrm>
            <a:off x="3911150" y="3667737"/>
            <a:ext cx="1919494" cy="520990"/>
          </a:xfrm>
          <a:prstGeom prst="wedgeRoundRectCallout">
            <a:avLst>
              <a:gd name="adj1" fmla="val -63512"/>
              <a:gd name="adj2" fmla="val 5977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dirty="0"/>
              <a:t>10</a:t>
            </a:r>
            <a:r>
              <a:rPr lang="zh-CN" altLang="en-US" sz="1600" dirty="0"/>
              <a:t>个数值变量列表</a:t>
            </a:r>
            <a:endParaRPr lang="zh-CN" altLang="en-US" sz="1600" b="1" dirty="0"/>
          </a:p>
        </p:txBody>
      </p:sp>
      <p:sp>
        <p:nvSpPr>
          <p:cNvPr id="9" name="圆角矩形标注 6"/>
          <p:cNvSpPr/>
          <p:nvPr/>
        </p:nvSpPr>
        <p:spPr>
          <a:xfrm>
            <a:off x="6681938" y="4285984"/>
            <a:ext cx="1919494" cy="520990"/>
          </a:xfrm>
          <a:prstGeom prst="wedgeRoundRectCallout">
            <a:avLst>
              <a:gd name="adj1" fmla="val -63512"/>
              <a:gd name="adj2" fmla="val 5977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dirty="0"/>
              <a:t>11</a:t>
            </a:r>
            <a:r>
              <a:rPr lang="zh-CN" altLang="en-US" sz="1600" dirty="0"/>
              <a:t>个分类变量列表</a:t>
            </a:r>
            <a:endParaRPr lang="zh-CN" altLang="en-US" sz="1600" b="1" dirty="0"/>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10784" y="782638"/>
            <a:ext cx="10820400" cy="1835246"/>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、观察分类变量的取值情况</a:t>
            </a:r>
            <a:endParaRPr lang="en-US" altLang="zh-CN" sz="1600" b="1" dirty="0">
              <a:solidFill>
                <a:srgbClr val="0070C0"/>
              </a:solidFill>
              <a:latin typeface="微软雅黑" panose="020B0503020204020204" charset="-122"/>
              <a:ea typeface="微软雅黑" panose="020B0503020204020204" charset="-122"/>
              <a:sym typeface="+mn-ea"/>
            </a:endParaRPr>
          </a:p>
          <a:p>
            <a:pPr marL="342900" indent="-342900" fontAlgn="auto" latinLnBrk="1">
              <a:lnSpc>
                <a:spcPct val="250000"/>
              </a:lnSpc>
              <a:buAutoNum type="alphaLcParenR"/>
            </a:pPr>
            <a:r>
              <a:rPr lang="zh-CN" altLang="en-US" sz="1600" b="1" dirty="0">
                <a:latin typeface="微软雅黑" panose="020B0503020204020204" charset="-122"/>
                <a:ea typeface="微软雅黑" panose="020B0503020204020204" charset="-122"/>
                <a:cs typeface="微软雅黑" panose="020B0503020204020204" charset="-122"/>
                <a:sym typeface="+mn-ea"/>
              </a:rPr>
              <a:t>查看分类变量的取值情况</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fontAlgn="auto" latinLnBrk="1">
              <a:lnSpc>
                <a:spcPct val="250000"/>
              </a:lnSpc>
            </a:pPr>
            <a:r>
              <a:rPr lang="zh-CN" altLang="en-US" sz="1600" dirty="0">
                <a:sym typeface="+mn-ea"/>
              </a:rPr>
              <a:t>       使用</a:t>
            </a:r>
            <a:r>
              <a:rPr lang="en-US" altLang="zh-CN" sz="1600" dirty="0" err="1">
                <a:sym typeface="+mn-ea"/>
              </a:rPr>
              <a:t>value_counts</a:t>
            </a:r>
            <a:r>
              <a:rPr lang="en-US" altLang="zh-CN" sz="1600" dirty="0">
                <a:sym typeface="+mn-ea"/>
              </a:rPr>
              <a:t>()</a:t>
            </a:r>
            <a:r>
              <a:rPr lang="zh-CN" altLang="en-US" sz="1600" dirty="0">
                <a:sym typeface="+mn-ea"/>
              </a:rPr>
              <a:t>方法，查看分类变量的取值和数量。观察这些取值与前面的数据介绍是否一致</a:t>
            </a:r>
            <a:r>
              <a:rPr lang="en-US" altLang="zh-CN" sz="1600" dirty="0">
                <a:sym typeface="+mn-ea"/>
              </a:rPr>
              <a:t>.</a:t>
            </a:r>
            <a:endParaRPr lang="zh-CN" altLang="en-US" sz="1600" dirty="0">
              <a:sym typeface="+mn-ea"/>
            </a:endParaRPr>
          </a:p>
        </p:txBody>
      </p:sp>
      <p:pic>
        <p:nvPicPr>
          <p:cNvPr id="2" name="图片 1"/>
          <p:cNvPicPr>
            <a:picLocks noChangeAspect="1"/>
          </p:cNvPicPr>
          <p:nvPr/>
        </p:nvPicPr>
        <p:blipFill>
          <a:blip r:embed="rId1"/>
          <a:stretch>
            <a:fillRect/>
          </a:stretch>
        </p:blipFill>
        <p:spPr>
          <a:xfrm>
            <a:off x="3274526" y="3469342"/>
            <a:ext cx="2273215" cy="2942944"/>
          </a:xfrm>
          <a:prstGeom prst="rect">
            <a:avLst/>
          </a:prstGeom>
        </p:spPr>
      </p:pic>
      <p:sp>
        <p:nvSpPr>
          <p:cNvPr id="8" name="文本框 7"/>
          <p:cNvSpPr txBox="1"/>
          <p:nvPr/>
        </p:nvSpPr>
        <p:spPr>
          <a:xfrm>
            <a:off x="1296913" y="3783435"/>
            <a:ext cx="1796154" cy="510076"/>
          </a:xfrm>
          <a:prstGeom prst="rect">
            <a:avLst/>
          </a:prstGeom>
          <a:noFill/>
        </p:spPr>
        <p:txBody>
          <a:bodyPr wrap="square" rtlCol="0">
            <a:spAutoFit/>
          </a:bodyPr>
          <a:lstStyle/>
          <a:p>
            <a:pPr fontAlgn="auto" latinLnBrk="1">
              <a:lnSpc>
                <a:spcPct val="200000"/>
              </a:lnSpc>
              <a:buNone/>
            </a:pPr>
            <a:r>
              <a:rPr lang="zh-CN" altLang="en-US" sz="1600" dirty="0">
                <a:sym typeface="+mn-ea"/>
              </a:rPr>
              <a:t>输出如下：</a:t>
            </a:r>
            <a:endParaRPr lang="en-US" altLang="zh-CN" sz="1600" dirty="0">
              <a:sym typeface="+mn-ea"/>
            </a:endParaRPr>
          </a:p>
        </p:txBody>
      </p:sp>
      <p:pic>
        <p:nvPicPr>
          <p:cNvPr id="3" name="图片 2"/>
          <p:cNvPicPr>
            <a:picLocks noChangeAspect="1"/>
          </p:cNvPicPr>
          <p:nvPr/>
        </p:nvPicPr>
        <p:blipFill>
          <a:blip r:embed="rId2"/>
          <a:stretch>
            <a:fillRect/>
          </a:stretch>
        </p:blipFill>
        <p:spPr>
          <a:xfrm>
            <a:off x="5920068" y="3529012"/>
            <a:ext cx="2971127" cy="1257581"/>
          </a:xfrm>
          <a:prstGeom prst="rect">
            <a:avLst/>
          </a:prstGeom>
        </p:spPr>
      </p:pic>
      <p:pic>
        <p:nvPicPr>
          <p:cNvPr id="4" name="图片 3"/>
          <p:cNvPicPr>
            <a:picLocks noChangeAspect="1"/>
          </p:cNvPicPr>
          <p:nvPr/>
        </p:nvPicPr>
        <p:blipFill>
          <a:blip r:embed="rId3"/>
          <a:stretch>
            <a:fillRect/>
          </a:stretch>
        </p:blipFill>
        <p:spPr>
          <a:xfrm>
            <a:off x="5920068" y="5015117"/>
            <a:ext cx="2971127" cy="1161025"/>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10784" y="782638"/>
            <a:ext cx="10820400" cy="183351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、观察分类变量的取值情况</a:t>
            </a:r>
            <a:endParaRPr lang="en-US" altLang="zh-CN" sz="1600" b="1" dirty="0">
              <a:solidFill>
                <a:srgbClr val="0070C0"/>
              </a:solidFill>
              <a:latin typeface="微软雅黑" panose="020B0503020204020204" charset="-122"/>
              <a:ea typeface="微软雅黑" panose="020B0503020204020204" charset="-122"/>
              <a:sym typeface="+mn-ea"/>
            </a:endParaRPr>
          </a:p>
          <a:p>
            <a:pPr marL="342900" indent="-342900" latinLnBrk="1">
              <a:lnSpc>
                <a:spcPct val="250000"/>
              </a:lnSpc>
              <a:buFontTx/>
              <a:buAutoNum type="alphaLcParenR"/>
            </a:pPr>
            <a:r>
              <a:rPr lang="zh-CN" altLang="en-US" sz="1600" b="1" dirty="0">
                <a:latin typeface="微软雅黑" panose="020B0503020204020204" charset="-122"/>
                <a:ea typeface="微软雅黑" panose="020B0503020204020204" charset="-122"/>
                <a:cs typeface="微软雅黑" panose="020B0503020204020204" charset="-122"/>
                <a:sym typeface="+mn-ea"/>
              </a:rPr>
              <a:t>查看分类变量的取值情况</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fontAlgn="auto" latinLnBrk="1">
              <a:lnSpc>
                <a:spcPct val="250000"/>
              </a:lnSpc>
            </a:pPr>
            <a:r>
              <a:rPr lang="zh-CN" altLang="en-US" sz="1600" dirty="0">
                <a:sym typeface="+mn-ea"/>
              </a:rPr>
              <a:t>       使用</a:t>
            </a:r>
            <a:r>
              <a:rPr lang="en-US" altLang="zh-CN" sz="1600" dirty="0">
                <a:sym typeface="+mn-ea"/>
              </a:rPr>
              <a:t>unique()</a:t>
            </a:r>
            <a:r>
              <a:rPr lang="zh-CN" altLang="en-US" sz="1600" dirty="0">
                <a:sym typeface="+mn-ea"/>
              </a:rPr>
              <a:t>方法，使用循环，将</a:t>
            </a:r>
            <a:r>
              <a:rPr lang="en-US" altLang="zh-CN" sz="1600" dirty="0" err="1">
                <a:sym typeface="+mn-ea"/>
              </a:rPr>
              <a:t>dataframe</a:t>
            </a:r>
            <a:r>
              <a:rPr lang="zh-CN" altLang="en-US" sz="1600" dirty="0">
                <a:sym typeface="+mn-ea"/>
              </a:rPr>
              <a:t>中所有分类变量的取值情况打印出来。</a:t>
            </a:r>
            <a:endParaRPr lang="zh-CN" altLang="en-US" sz="1600" dirty="0">
              <a:sym typeface="+mn-ea"/>
            </a:endParaRPr>
          </a:p>
        </p:txBody>
      </p:sp>
      <p:pic>
        <p:nvPicPr>
          <p:cNvPr id="6" name="图片 5"/>
          <p:cNvPicPr>
            <a:picLocks noChangeAspect="1"/>
          </p:cNvPicPr>
          <p:nvPr/>
        </p:nvPicPr>
        <p:blipFill>
          <a:blip r:embed="rId1"/>
          <a:stretch>
            <a:fillRect/>
          </a:stretch>
        </p:blipFill>
        <p:spPr>
          <a:xfrm>
            <a:off x="1219312" y="2792499"/>
            <a:ext cx="9156439" cy="374721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10784" y="782638"/>
            <a:ext cx="10820400" cy="2510944"/>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、观察分类变量的取值情况</a:t>
            </a:r>
            <a:endParaRPr lang="en-US" altLang="zh-CN"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b) </a:t>
            </a:r>
            <a:r>
              <a:rPr lang="zh-CN" altLang="en-US" sz="1600" b="1" dirty="0">
                <a:latin typeface="微软雅黑" panose="020B0503020204020204" charset="-122"/>
                <a:ea typeface="微软雅黑" panose="020B0503020204020204" charset="-122"/>
                <a:cs typeface="微软雅黑" panose="020B0503020204020204" charset="-122"/>
                <a:sym typeface="+mn-ea"/>
              </a:rPr>
              <a:t>使用条形图查看分类变量取值分布情况</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fontAlgn="auto" latinLnBrk="1">
              <a:lnSpc>
                <a:spcPct val="250000"/>
              </a:lnSpc>
            </a:pPr>
            <a:r>
              <a:rPr lang="zh-CN" altLang="en-US" sz="1600" dirty="0">
                <a:sym typeface="+mn-ea"/>
              </a:rPr>
              <a:t>       使用</a:t>
            </a:r>
            <a:r>
              <a:rPr lang="en-US" altLang="zh-CN" sz="1600" dirty="0" err="1">
                <a:sym typeface="+mn-ea"/>
              </a:rPr>
              <a:t>sns.barplot</a:t>
            </a:r>
            <a:r>
              <a:rPr lang="zh-CN" altLang="en-US" sz="1600" dirty="0">
                <a:sym typeface="+mn-ea"/>
              </a:rPr>
              <a:t>方法显示所有变量的分布情况</a:t>
            </a:r>
            <a:endParaRPr lang="en-US" altLang="zh-CN" sz="1600" dirty="0">
              <a:sym typeface="+mn-ea"/>
            </a:endParaRPr>
          </a:p>
          <a:p>
            <a:pPr fontAlgn="auto" latinLnBrk="1">
              <a:lnSpc>
                <a:spcPct val="250000"/>
              </a:lnSpc>
            </a:pPr>
            <a:r>
              <a:rPr lang="zh-CN" altLang="en-US" sz="1600" dirty="0">
                <a:sym typeface="+mn-ea"/>
              </a:rPr>
              <a:t>      使用</a:t>
            </a:r>
            <a:r>
              <a:rPr lang="en-US" altLang="zh-CN" sz="1600" dirty="0">
                <a:sym typeface="+mn-ea"/>
              </a:rPr>
              <a:t>for</a:t>
            </a:r>
            <a:r>
              <a:rPr lang="zh-CN" altLang="en-US" sz="1600" dirty="0">
                <a:sym typeface="+mn-ea"/>
              </a:rPr>
              <a:t>循环，遍历</a:t>
            </a:r>
            <a:r>
              <a:rPr lang="zh-CN" altLang="en-US" sz="1600" dirty="0"/>
              <a:t>categoryVar中的每一列，逐一绘制对应的条形图。</a:t>
            </a:r>
            <a:endParaRPr lang="zh-CN" altLang="en-US" sz="1600" dirty="0">
              <a:sym typeface="+mn-ea"/>
            </a:endParaRPr>
          </a:p>
        </p:txBody>
      </p:sp>
      <p:pic>
        <p:nvPicPr>
          <p:cNvPr id="2" name="图片 1"/>
          <p:cNvPicPr>
            <a:picLocks noChangeAspect="1"/>
          </p:cNvPicPr>
          <p:nvPr/>
        </p:nvPicPr>
        <p:blipFill>
          <a:blip r:embed="rId1"/>
          <a:stretch>
            <a:fillRect/>
          </a:stretch>
        </p:blipFill>
        <p:spPr>
          <a:xfrm>
            <a:off x="2415092" y="3661882"/>
            <a:ext cx="8288767" cy="2662841"/>
          </a:xfrm>
          <a:prstGeom prst="rect">
            <a:avLst/>
          </a:prstGeom>
        </p:spPr>
      </p:pic>
      <p:sp>
        <p:nvSpPr>
          <p:cNvPr id="7" name="文本框 6"/>
          <p:cNvSpPr txBox="1"/>
          <p:nvPr/>
        </p:nvSpPr>
        <p:spPr>
          <a:xfrm>
            <a:off x="1022350" y="3837223"/>
            <a:ext cx="1796154" cy="510076"/>
          </a:xfrm>
          <a:prstGeom prst="rect">
            <a:avLst/>
          </a:prstGeom>
          <a:noFill/>
        </p:spPr>
        <p:txBody>
          <a:bodyPr wrap="square" rtlCol="0">
            <a:spAutoFit/>
          </a:bodyPr>
          <a:lstStyle/>
          <a:p>
            <a:pPr fontAlgn="auto" latinLnBrk="1">
              <a:lnSpc>
                <a:spcPct val="200000"/>
              </a:lnSpc>
              <a:buNone/>
            </a:pPr>
            <a:r>
              <a:rPr lang="zh-CN" altLang="en-US" sz="1600" dirty="0">
                <a:sym typeface="+mn-ea"/>
              </a:rPr>
              <a:t>输出举例：</a:t>
            </a:r>
            <a:endParaRPr lang="en-US" altLang="zh-CN" sz="1600" dirty="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230332" y="831047"/>
            <a:ext cx="10820400" cy="550799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、观察分类变量的取值情况</a:t>
            </a:r>
            <a:endParaRPr lang="en-US" altLang="zh-CN"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c) </a:t>
            </a:r>
            <a:r>
              <a:rPr lang="zh-CN" altLang="en-US" sz="1600" b="1" dirty="0">
                <a:latin typeface="微软雅黑" panose="020B0503020204020204" charset="-122"/>
                <a:ea typeface="微软雅黑" panose="020B0503020204020204" charset="-122"/>
                <a:cs typeface="微软雅黑" panose="020B0503020204020204" charset="-122"/>
                <a:sym typeface="+mn-ea"/>
              </a:rPr>
              <a:t>分类数据观察与分析</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fontAlgn="auto" latinLnBrk="1">
              <a:lnSpc>
                <a:spcPct val="250000"/>
              </a:lnSpc>
            </a:pPr>
            <a:r>
              <a:rPr lang="en-US" altLang="zh-CN" sz="1600" dirty="0">
                <a:sym typeface="+mn-ea"/>
              </a:rPr>
              <a:t>       针对前面步骤中的数据呈现结果，尝试回答如下几个问题（写入</a:t>
            </a:r>
            <a:r>
              <a:rPr lang="en-US" altLang="zh-CN" sz="1600" b="1" dirty="0">
                <a:solidFill>
                  <a:srgbClr val="FF0000"/>
                </a:solidFill>
                <a:sym typeface="+mn-ea"/>
              </a:rPr>
              <a:t>实验报告</a:t>
            </a:r>
            <a:r>
              <a:rPr lang="zh-CN" altLang="en-US" sz="1600" dirty="0">
                <a:sym typeface="+mn-ea"/>
              </a:rPr>
              <a:t>）：</a:t>
            </a:r>
            <a:endParaRPr lang="en-US" altLang="zh-CN" sz="1600" dirty="0">
              <a:sym typeface="+mn-ea"/>
            </a:endParaRPr>
          </a:p>
          <a:p>
            <a:pPr marL="800100" lvl="1" indent="-342900">
              <a:lnSpc>
                <a:spcPct val="200000"/>
              </a:lnSpc>
              <a:buFont typeface="+mj-lt"/>
              <a:buAutoNum type="arabicPeriod"/>
            </a:pPr>
            <a:r>
              <a:rPr lang="zh-CN" altLang="en-US" sz="1600" dirty="0"/>
              <a:t>是否存在样本不平衡问题？</a:t>
            </a:r>
            <a:endParaRPr lang="zh-CN" altLang="en-US" sz="1600" dirty="0"/>
          </a:p>
          <a:p>
            <a:pPr marL="800100" lvl="1" indent="-342900">
              <a:lnSpc>
                <a:spcPct val="200000"/>
              </a:lnSpc>
              <a:buFont typeface="+mj-lt"/>
              <a:buAutoNum type="arabicPeriod"/>
            </a:pPr>
            <a:r>
              <a:rPr lang="zh-CN" altLang="en-US" sz="1600" dirty="0"/>
              <a:t>哪些变量存在缺失值？哪些变量的缺失值情况比较严重？</a:t>
            </a:r>
            <a:endParaRPr lang="zh-CN" altLang="en-US" sz="1600" dirty="0"/>
          </a:p>
          <a:p>
            <a:pPr marL="800100" lvl="1" indent="-342900">
              <a:lnSpc>
                <a:spcPct val="200000"/>
              </a:lnSpc>
              <a:buFont typeface="+mj-lt"/>
              <a:buAutoNum type="arabicPeriod"/>
            </a:pPr>
            <a:r>
              <a:rPr lang="zh-CN" altLang="en-US" sz="1600" dirty="0"/>
              <a:t>哪些月份营销活动比较活跃？</a:t>
            </a:r>
            <a:endParaRPr lang="zh-CN" altLang="en-US" sz="1600" dirty="0"/>
          </a:p>
          <a:p>
            <a:pPr marL="800100" lvl="1" indent="-342900">
              <a:lnSpc>
                <a:spcPct val="200000"/>
              </a:lnSpc>
              <a:buFont typeface="+mj-lt"/>
              <a:buAutoNum type="arabicPeriod"/>
            </a:pPr>
            <a:r>
              <a:rPr lang="zh-CN" altLang="en-US" sz="1600" dirty="0"/>
              <a:t>客户群体的基本受教育情况如何？</a:t>
            </a:r>
            <a:endParaRPr lang="zh-CN" altLang="en-US" sz="1600" dirty="0"/>
          </a:p>
          <a:p>
            <a:pPr marL="800100" lvl="1" indent="-342900">
              <a:lnSpc>
                <a:spcPct val="200000"/>
              </a:lnSpc>
              <a:buFont typeface="+mj-lt"/>
              <a:buAutoNum type="arabicPeriod"/>
            </a:pPr>
            <a:r>
              <a:rPr lang="zh-CN" altLang="en-US" sz="1600" dirty="0"/>
              <a:t>与客户联系的主要方式是什么？</a:t>
            </a:r>
            <a:endParaRPr lang="zh-CN" altLang="en-US" sz="1600" dirty="0"/>
          </a:p>
          <a:p>
            <a:pPr marL="800100" lvl="1" indent="-342900">
              <a:lnSpc>
                <a:spcPct val="200000"/>
              </a:lnSpc>
              <a:buFont typeface="+mj-lt"/>
              <a:buAutoNum type="arabicPeriod"/>
            </a:pPr>
            <a:r>
              <a:rPr lang="zh-CN" altLang="en-US" sz="1600" dirty="0"/>
              <a:t>客户群体的婚姻状况分布情况如何？</a:t>
            </a:r>
            <a:endParaRPr lang="zh-CN" altLang="en-US" sz="1600" dirty="0"/>
          </a:p>
          <a:p>
            <a:pPr fontAlgn="auto" latinLnBrk="1">
              <a:lnSpc>
                <a:spcPct val="250000"/>
              </a:lnSpc>
            </a:pPr>
            <a:endParaRPr lang="zh-CN" altLang="en-US" sz="1600" dirty="0">
              <a:sym typeface="+mn-ea"/>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230332" y="831047"/>
            <a:ext cx="10820400" cy="3678443"/>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、观察分类变量的取值情况</a:t>
            </a:r>
            <a:endParaRPr lang="en-US" altLang="zh-CN"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c) </a:t>
            </a:r>
            <a:r>
              <a:rPr lang="zh-CN" altLang="en-US" sz="1600" b="1" dirty="0">
                <a:latin typeface="微软雅黑" panose="020B0503020204020204" charset="-122"/>
                <a:ea typeface="微软雅黑" panose="020B0503020204020204" charset="-122"/>
                <a:cs typeface="微软雅黑" panose="020B0503020204020204" charset="-122"/>
                <a:sym typeface="+mn-ea"/>
              </a:rPr>
              <a:t>分类数据观察与分析</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fontAlgn="auto" latinLnBrk="1">
              <a:lnSpc>
                <a:spcPct val="250000"/>
              </a:lnSpc>
            </a:pPr>
            <a:r>
              <a:rPr lang="zh-CN" altLang="en-US" sz="1600" dirty="0">
                <a:sym typeface="+mn-ea"/>
              </a:rPr>
              <a:t>       以下以</a:t>
            </a:r>
            <a:r>
              <a:rPr lang="en-US" altLang="zh-CN" sz="1600" dirty="0">
                <a:sym typeface="+mn-ea"/>
              </a:rPr>
              <a:t>job</a:t>
            </a:r>
            <a:r>
              <a:rPr lang="zh-CN" altLang="en-US" sz="1600" dirty="0">
                <a:sym typeface="+mn-ea"/>
              </a:rPr>
              <a:t>变量的分析为例：从数据上看，管理员、蓝领和技术工人是数量最大的客户群体，最少的是学生群体，该特征存在</a:t>
            </a:r>
            <a:r>
              <a:rPr lang="en-US" altLang="zh-CN" sz="1600" dirty="0">
                <a:sym typeface="+mn-ea"/>
              </a:rPr>
              <a:t>330</a:t>
            </a:r>
            <a:r>
              <a:rPr lang="zh-CN" altLang="en-US" sz="1600" dirty="0">
                <a:sym typeface="+mn-ea"/>
              </a:rPr>
              <a:t>条缺失值。</a:t>
            </a:r>
            <a:endParaRPr lang="zh-CN" altLang="en-US" sz="1600" dirty="0">
              <a:sym typeface="+mn-ea"/>
            </a:endParaRPr>
          </a:p>
          <a:p>
            <a:pPr fontAlgn="auto" latinLnBrk="1">
              <a:lnSpc>
                <a:spcPct val="250000"/>
              </a:lnSpc>
            </a:pPr>
            <a:endParaRPr lang="zh-CN" altLang="en-US" sz="1600" dirty="0"/>
          </a:p>
          <a:p>
            <a:pPr fontAlgn="auto" latinLnBrk="1">
              <a:lnSpc>
                <a:spcPct val="250000"/>
              </a:lnSpc>
            </a:pPr>
            <a:endParaRPr lang="zh-CN" altLang="en-US" sz="1600" dirty="0">
              <a:sym typeface="+mn-ea"/>
            </a:endParaRPr>
          </a:p>
        </p:txBody>
      </p:sp>
      <p:pic>
        <p:nvPicPr>
          <p:cNvPr id="6" name="图片 5"/>
          <p:cNvPicPr>
            <a:picLocks noChangeAspect="1"/>
          </p:cNvPicPr>
          <p:nvPr/>
        </p:nvPicPr>
        <p:blipFill>
          <a:blip r:embed="rId1"/>
          <a:stretch>
            <a:fillRect/>
          </a:stretch>
        </p:blipFill>
        <p:spPr>
          <a:xfrm>
            <a:off x="2415092" y="3661882"/>
            <a:ext cx="8288767" cy="2662841"/>
          </a:xfrm>
          <a:prstGeom prst="rect">
            <a:avLst/>
          </a:prstGeom>
        </p:spPr>
      </p:pic>
      <p:sp>
        <p:nvSpPr>
          <p:cNvPr id="2" name="椭圆 1"/>
          <p:cNvSpPr/>
          <p:nvPr/>
        </p:nvSpPr>
        <p:spPr>
          <a:xfrm>
            <a:off x="9923929" y="5604734"/>
            <a:ext cx="833718" cy="774551"/>
          </a:xfrm>
          <a:prstGeom prst="ellipse">
            <a:avLst/>
          </a:prstGeom>
          <a:solidFill>
            <a:srgbClr val="7F7F7F">
              <a:alpha val="21961"/>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230332" y="831047"/>
            <a:ext cx="10820400" cy="3678443"/>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、观察数值型变量的取值情况</a:t>
            </a:r>
            <a:endParaRPr lang="en-US" altLang="zh-CN"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zh-CN" altLang="en-US" sz="1600" dirty="0"/>
              <a:t>对于数值型变量需要侧重如下几点：</a:t>
            </a:r>
            <a:endParaRPr lang="zh-CN" altLang="en-US" sz="1600" dirty="0"/>
          </a:p>
          <a:p>
            <a:pPr marL="742950" lvl="1" indent="-285750" latinLnBrk="1">
              <a:lnSpc>
                <a:spcPct val="250000"/>
              </a:lnSpc>
              <a:buFont typeface="Arial" panose="020B0604020202020204" pitchFamily="34" charset="0"/>
              <a:buChar char="•"/>
            </a:pPr>
            <a:r>
              <a:rPr lang="zh-CN" altLang="en-US" sz="1600" dirty="0"/>
              <a:t>数字取值的分布情况</a:t>
            </a:r>
            <a:endParaRPr lang="zh-CN" altLang="en-US" sz="1600" dirty="0"/>
          </a:p>
          <a:p>
            <a:pPr marL="742950" lvl="1" indent="-285750" latinLnBrk="1">
              <a:lnSpc>
                <a:spcPct val="250000"/>
              </a:lnSpc>
              <a:buFont typeface="Arial" panose="020B0604020202020204" pitchFamily="34" charset="0"/>
              <a:buChar char="•"/>
            </a:pPr>
            <a:r>
              <a:rPr lang="zh-CN" altLang="en-US" sz="1600" dirty="0"/>
              <a:t>是否存在离群点</a:t>
            </a:r>
            <a:endParaRPr lang="zh-CN" altLang="en-US" sz="1600" dirty="0"/>
          </a:p>
          <a:p>
            <a:pPr marL="742950" lvl="1" indent="-285750" latinLnBrk="1">
              <a:lnSpc>
                <a:spcPct val="250000"/>
              </a:lnSpc>
              <a:buFont typeface="Arial" panose="020B0604020202020204" pitchFamily="34" charset="0"/>
              <a:buChar char="•"/>
            </a:pPr>
            <a:r>
              <a:rPr lang="zh-CN" altLang="en-US" sz="1600" dirty="0"/>
              <a:t>是否存在缺失值</a:t>
            </a:r>
            <a:endParaRPr lang="zh-CN" altLang="en-US" sz="1600" dirty="0"/>
          </a:p>
          <a:p>
            <a:pPr fontAlgn="auto" latinLnBrk="1">
              <a:lnSpc>
                <a:spcPct val="250000"/>
              </a:lnSpc>
            </a:pPr>
            <a:endParaRPr lang="zh-CN" altLang="en-US" sz="1600" dirty="0">
              <a:sym typeface="+mn-ea"/>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78541" y="782638"/>
            <a:ext cx="10820400" cy="2447337"/>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、观察数值型变量的取值情况</a:t>
            </a:r>
            <a:endParaRPr lang="en-US" altLang="zh-CN"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a)  </a:t>
            </a:r>
            <a:r>
              <a:rPr lang="zh-CN" altLang="en-US" sz="1600" b="1" dirty="0"/>
              <a:t>快速浏览数值型变量分布情况</a:t>
            </a:r>
            <a:endParaRPr lang="zh-CN" altLang="en-US" sz="1600" b="1" dirty="0"/>
          </a:p>
          <a:p>
            <a:pPr latinLnBrk="1">
              <a:lnSpc>
                <a:spcPct val="250000"/>
              </a:lnSpc>
            </a:pPr>
            <a:r>
              <a:rPr lang="zh-CN" altLang="en-US" sz="1600" dirty="0"/>
              <a:t>通过</a:t>
            </a:r>
            <a:r>
              <a:rPr lang="en-US" altLang="zh-CN" sz="1600" dirty="0"/>
              <a:t>describe()</a:t>
            </a:r>
            <a:r>
              <a:rPr lang="zh-CN" altLang="en-US" sz="1600" dirty="0"/>
              <a:t>方法快速浏览数据集中指定数值变量（列表</a:t>
            </a:r>
            <a:r>
              <a:rPr lang="en-US" altLang="zh-CN" sz="1600" dirty="0" err="1"/>
              <a:t>numberVar</a:t>
            </a:r>
            <a:r>
              <a:rPr lang="zh-CN" altLang="en-US" sz="1600" dirty="0"/>
              <a:t>）的分布情况。</a:t>
            </a:r>
            <a:endParaRPr lang="en-US" altLang="zh-CN" sz="1600" dirty="0">
              <a:latin typeface="微软雅黑" panose="020B0503020204020204" charset="-122"/>
              <a:ea typeface="微软雅黑" panose="020B0503020204020204" charset="-122"/>
              <a:cs typeface="微软雅黑" panose="020B0503020204020204" charset="-122"/>
              <a:sym typeface="+mn-ea"/>
            </a:endParaRPr>
          </a:p>
          <a:p>
            <a:pPr fontAlgn="auto" latinLnBrk="1">
              <a:lnSpc>
                <a:spcPct val="250000"/>
              </a:lnSpc>
            </a:pPr>
            <a:endParaRPr lang="zh-CN" altLang="en-US" sz="1600" dirty="0">
              <a:sym typeface="+mn-ea"/>
            </a:endParaRPr>
          </a:p>
        </p:txBody>
      </p:sp>
      <p:pic>
        <p:nvPicPr>
          <p:cNvPr id="2" name="图片 1"/>
          <p:cNvPicPr>
            <a:picLocks noChangeAspect="1"/>
          </p:cNvPicPr>
          <p:nvPr/>
        </p:nvPicPr>
        <p:blipFill>
          <a:blip r:embed="rId1"/>
          <a:stretch>
            <a:fillRect/>
          </a:stretch>
        </p:blipFill>
        <p:spPr>
          <a:xfrm>
            <a:off x="683111" y="2906896"/>
            <a:ext cx="11015830" cy="3047462"/>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22350" y="677739"/>
            <a:ext cx="10820400" cy="2447337"/>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、观察数值型变量的取值情况</a:t>
            </a:r>
            <a:endParaRPr lang="en-US" altLang="zh-CN"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b) </a:t>
            </a:r>
            <a:r>
              <a:rPr lang="zh-CN" altLang="en-US" sz="1600" b="1" dirty="0">
                <a:latin typeface="微软雅黑" panose="020B0503020204020204" charset="-122"/>
                <a:ea typeface="微软雅黑" panose="020B0503020204020204" charset="-122"/>
                <a:cs typeface="微软雅黑" panose="020B0503020204020204" charset="-122"/>
                <a:sym typeface="+mn-ea"/>
              </a:rPr>
              <a:t>数值型变量分布可视化</a:t>
            </a:r>
            <a:endParaRPr lang="zh-CN" altLang="en-US" sz="1600" b="1" dirty="0"/>
          </a:p>
          <a:p>
            <a:pPr fontAlgn="auto" latinLnBrk="1">
              <a:lnSpc>
                <a:spcPct val="250000"/>
              </a:lnSpc>
            </a:pPr>
            <a:r>
              <a:rPr lang="zh-CN" altLang="en-US" sz="1600" dirty="0">
                <a:sym typeface="+mn-ea"/>
              </a:rPr>
              <a:t>在这里，要求使用两种工具箱形图以及直方图同时展示所有数值变量的数据分布情况</a:t>
            </a:r>
            <a:endParaRPr lang="en-US" altLang="zh-CN" sz="1600" dirty="0">
              <a:sym typeface="+mn-ea"/>
            </a:endParaRPr>
          </a:p>
          <a:p>
            <a:pPr fontAlgn="auto" latinLnBrk="1">
              <a:lnSpc>
                <a:spcPct val="250000"/>
              </a:lnSpc>
            </a:pPr>
            <a:r>
              <a:rPr lang="zh-CN" altLang="en-US" sz="1600" dirty="0">
                <a:sym typeface="+mn-ea"/>
              </a:rPr>
              <a:t>以</a:t>
            </a:r>
            <a:r>
              <a:rPr lang="en-US" altLang="zh-CN" sz="1600" dirty="0">
                <a:sym typeface="+mn-ea"/>
              </a:rPr>
              <a:t>age</a:t>
            </a:r>
            <a:r>
              <a:rPr lang="zh-CN" altLang="en-US" sz="1600" dirty="0">
                <a:sym typeface="+mn-ea"/>
              </a:rPr>
              <a:t>变量为例，说明如何同时呈现这两种图形</a:t>
            </a:r>
            <a:endParaRPr lang="zh-CN" altLang="en-US" sz="1600" dirty="0">
              <a:sym typeface="+mn-ea"/>
            </a:endParaRPr>
          </a:p>
        </p:txBody>
      </p:sp>
      <p:sp>
        <p:nvSpPr>
          <p:cNvPr id="3" name="矩形 2"/>
          <p:cNvSpPr/>
          <p:nvPr/>
        </p:nvSpPr>
        <p:spPr>
          <a:xfrm>
            <a:off x="1022350" y="3310666"/>
            <a:ext cx="10011784" cy="2585323"/>
          </a:xfrm>
          <a:prstGeom prst="rect">
            <a:avLst/>
          </a:prstGeom>
        </p:spPr>
        <p:txBody>
          <a:bodyPr wrap="square">
            <a:spAutoFit/>
          </a:bodyPr>
          <a:lstStyle/>
          <a:p>
            <a:r>
              <a:rPr lang="zh-CN" altLang="en-US" b="1" dirty="0">
                <a:solidFill>
                  <a:srgbClr val="0070C0"/>
                </a:solidFill>
                <a:latin typeface="Courier New" panose="02070309020205020404" charset="0"/>
                <a:cs typeface="Courier New" panose="02070309020205020404" charset="0"/>
              </a:rPr>
              <a:t>fig, (ax1, ax2) = plt.subplots(nrows = 1, ncols = 2, figsize = (13, 4))</a:t>
            </a:r>
            <a:endParaRPr lang="zh-CN" altLang="en-US" b="1" dirty="0">
              <a:solidFill>
                <a:srgbClr val="0070C0"/>
              </a:solidFill>
              <a:latin typeface="Courier New" panose="02070309020205020404" charset="0"/>
              <a:cs typeface="Courier New" panose="02070309020205020404" charset="0"/>
            </a:endParaRPr>
          </a:p>
          <a:p>
            <a:r>
              <a:rPr lang="zh-CN" altLang="en-US" b="1" dirty="0">
                <a:solidFill>
                  <a:srgbClr val="0070C0"/>
                </a:solidFill>
                <a:latin typeface="Courier New" panose="02070309020205020404" charset="0"/>
                <a:cs typeface="Courier New" panose="02070309020205020404" charset="0"/>
              </a:rPr>
              <a:t>sns.boxplot(x = 'age', data = df, orient = 'v', ax = ax1)</a:t>
            </a:r>
            <a:endParaRPr lang="zh-CN" altLang="en-US" b="1" dirty="0">
              <a:solidFill>
                <a:srgbClr val="0070C0"/>
              </a:solidFill>
              <a:latin typeface="Courier New" panose="02070309020205020404" charset="0"/>
              <a:cs typeface="Courier New" panose="02070309020205020404" charset="0"/>
            </a:endParaRPr>
          </a:p>
          <a:p>
            <a:r>
              <a:rPr lang="zh-CN" altLang="en-US" b="1" dirty="0">
                <a:solidFill>
                  <a:srgbClr val="0070C0"/>
                </a:solidFill>
                <a:latin typeface="Courier New" panose="02070309020205020404" charset="0"/>
                <a:cs typeface="Courier New" panose="02070309020205020404" charset="0"/>
              </a:rPr>
              <a:t>ax1.set_ylabel('Age', fontsize=15)</a:t>
            </a:r>
            <a:endParaRPr lang="zh-CN" altLang="en-US" b="1" dirty="0">
              <a:solidFill>
                <a:srgbClr val="0070C0"/>
              </a:solidFill>
              <a:latin typeface="Courier New" panose="02070309020205020404" charset="0"/>
              <a:cs typeface="Courier New" panose="02070309020205020404" charset="0"/>
            </a:endParaRPr>
          </a:p>
          <a:p>
            <a:r>
              <a:rPr lang="zh-CN" altLang="en-US" b="1" dirty="0">
                <a:solidFill>
                  <a:srgbClr val="0070C0"/>
                </a:solidFill>
                <a:latin typeface="Courier New" panose="02070309020205020404" charset="0"/>
                <a:cs typeface="Courier New" panose="02070309020205020404" charset="0"/>
              </a:rPr>
              <a:t>ax1.set_title('Age Distribution', fontsize=15)</a:t>
            </a:r>
            <a:endParaRPr lang="zh-CN" altLang="en-US" b="1" dirty="0">
              <a:solidFill>
                <a:srgbClr val="0070C0"/>
              </a:solidFill>
              <a:latin typeface="Courier New" panose="02070309020205020404" charset="0"/>
              <a:cs typeface="Courier New" panose="02070309020205020404" charset="0"/>
            </a:endParaRPr>
          </a:p>
          <a:p>
            <a:r>
              <a:rPr lang="zh-CN" altLang="en-US" b="1" dirty="0">
                <a:solidFill>
                  <a:srgbClr val="0070C0"/>
                </a:solidFill>
                <a:latin typeface="Courier New" panose="02070309020205020404" charset="0"/>
                <a:cs typeface="Courier New" panose="02070309020205020404" charset="0"/>
              </a:rPr>
              <a:t>ax1.tick_params(labelsize=15)</a:t>
            </a:r>
            <a:endParaRPr lang="zh-CN" altLang="en-US" b="1" dirty="0">
              <a:solidFill>
                <a:srgbClr val="0070C0"/>
              </a:solidFill>
              <a:latin typeface="Courier New" panose="02070309020205020404" charset="0"/>
              <a:cs typeface="Courier New" panose="02070309020205020404" charset="0"/>
            </a:endParaRPr>
          </a:p>
          <a:p>
            <a:r>
              <a:rPr lang="zh-CN" altLang="en-US" b="1" dirty="0">
                <a:solidFill>
                  <a:srgbClr val="0070C0"/>
                </a:solidFill>
                <a:latin typeface="Courier New" panose="02070309020205020404" charset="0"/>
                <a:cs typeface="Courier New" panose="02070309020205020404" charset="0"/>
              </a:rPr>
              <a:t>ax2.hist(df['age'],30)</a:t>
            </a:r>
            <a:endParaRPr lang="zh-CN" altLang="en-US" b="1" dirty="0">
              <a:solidFill>
                <a:srgbClr val="0070C0"/>
              </a:solidFill>
              <a:latin typeface="Courier New" panose="02070309020205020404" charset="0"/>
              <a:cs typeface="Courier New" panose="02070309020205020404" charset="0"/>
            </a:endParaRPr>
          </a:p>
          <a:p>
            <a:r>
              <a:rPr lang="zh-CN" altLang="en-US" b="1" dirty="0">
                <a:solidFill>
                  <a:srgbClr val="0070C0"/>
                </a:solidFill>
                <a:latin typeface="Courier New" panose="02070309020205020404" charset="0"/>
                <a:cs typeface="Courier New" panose="02070309020205020404" charset="0"/>
              </a:rPr>
              <a:t>ax2.set_title(' Age Distribution ')</a:t>
            </a:r>
            <a:endParaRPr lang="zh-CN" altLang="en-US" b="1" dirty="0">
              <a:solidFill>
                <a:srgbClr val="0070C0"/>
              </a:solidFill>
              <a:latin typeface="Courier New" panose="02070309020205020404" charset="0"/>
              <a:cs typeface="Courier New" panose="02070309020205020404" charset="0"/>
            </a:endParaRPr>
          </a:p>
          <a:p>
            <a:r>
              <a:rPr lang="zh-CN" altLang="en-US" b="1" dirty="0">
                <a:solidFill>
                  <a:srgbClr val="0070C0"/>
                </a:solidFill>
                <a:latin typeface="Courier New" panose="02070309020205020404" charset="0"/>
                <a:cs typeface="Courier New" panose="02070309020205020404" charset="0"/>
              </a:rPr>
              <a:t>plt.tight_layout() </a:t>
            </a:r>
            <a:endParaRPr lang="zh-CN" altLang="en-US" b="1" dirty="0">
              <a:solidFill>
                <a:srgbClr val="0070C0"/>
              </a:solidFill>
              <a:latin typeface="Courier New" panose="02070309020205020404" charset="0"/>
              <a:cs typeface="Courier New" panose="02070309020205020404" charset="0"/>
            </a:endParaRPr>
          </a:p>
          <a:p>
            <a:r>
              <a:rPr lang="zh-CN" altLang="en-US" b="1" dirty="0">
                <a:solidFill>
                  <a:srgbClr val="0070C0"/>
                </a:solidFill>
                <a:latin typeface="Courier New" panose="02070309020205020404" charset="0"/>
                <a:cs typeface="Courier New" panose="02070309020205020404" charset="0"/>
              </a:rPr>
              <a:t>plt.show()</a:t>
            </a:r>
            <a:endParaRPr lang="zh-CN" altLang="en-US" b="1" dirty="0">
              <a:solidFill>
                <a:srgbClr val="0070C0"/>
              </a:solidFill>
              <a:latin typeface="Courier New" panose="02070309020205020404" charset="0"/>
              <a:cs typeface="Courier New" panose="0207030902020502040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70163" y="3709555"/>
            <a:ext cx="6665660" cy="2431695"/>
          </a:xfrm>
          <a:prstGeom prst="rect">
            <a:avLst/>
          </a:prstGeom>
        </p:spPr>
      </p:pic>
      <p:sp>
        <p:nvSpPr>
          <p:cNvPr id="5" name="文本框 6"/>
          <p:cNvSpPr txBox="1"/>
          <p:nvPr/>
        </p:nvSpPr>
        <p:spPr>
          <a:xfrm>
            <a:off x="1022350" y="285461"/>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项目介绍</a:t>
            </a:r>
            <a:endParaRPr lang="id-ID" altLang="zh-CN" sz="2000" b="1" dirty="0">
              <a:latin typeface="微软雅黑" panose="020B0503020204020204" charset="-122"/>
              <a:ea typeface="微软雅黑" panose="020B0503020204020204" charset="-122"/>
            </a:endParaRPr>
          </a:p>
        </p:txBody>
      </p:sp>
      <p:sp>
        <p:nvSpPr>
          <p:cNvPr id="6" name="文本框 3"/>
          <p:cNvSpPr txBox="1"/>
          <p:nvPr/>
        </p:nvSpPr>
        <p:spPr>
          <a:xfrm>
            <a:off x="371475" y="429924"/>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01</a:t>
            </a:r>
            <a:endParaRPr lang="en-US" altLang="zh-CN" dirty="0">
              <a:solidFill>
                <a:schemeClr val="bg1"/>
              </a:solidFill>
              <a:latin typeface="Arial" panose="020B0604020202020204" pitchFamily="34" charset="0"/>
              <a:ea typeface="微软雅黑" panose="020B0503020204020204" charset="-122"/>
            </a:endParaRPr>
          </a:p>
        </p:txBody>
      </p:sp>
      <p:sp>
        <p:nvSpPr>
          <p:cNvPr id="7" name="文本框 6"/>
          <p:cNvSpPr txBox="1"/>
          <p:nvPr/>
        </p:nvSpPr>
        <p:spPr>
          <a:xfrm>
            <a:off x="371475" y="1030288"/>
            <a:ext cx="10820400" cy="2598275"/>
          </a:xfrm>
          <a:prstGeom prst="rect">
            <a:avLst/>
          </a:prstGeom>
          <a:noFill/>
        </p:spPr>
        <p:txBody>
          <a:bodyPr wrap="square" rtlCol="0">
            <a:spAutoFit/>
          </a:bodyPr>
          <a:lstStyle/>
          <a:p>
            <a:pPr fontAlgn="auto" latinLnBrk="1">
              <a:lnSpc>
                <a:spcPct val="200000"/>
              </a:lnSpc>
              <a:buNone/>
            </a:pP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背景介绍：数据的获取和特征筛选</a:t>
            </a:r>
            <a:endParaRPr lang="en-US" altLang="zh-CN" sz="1600" dirty="0"/>
          </a:p>
          <a:p>
            <a:pPr latinLnBrk="1">
              <a:lnSpc>
                <a:spcPct val="200000"/>
              </a:lnSpc>
            </a:pPr>
            <a:r>
              <a:rPr lang="zh-CN" altLang="en-US" sz="1600" dirty="0">
                <a:sym typeface="+mn-ea"/>
              </a:rPr>
              <a:t>这份论文描述了数据的获取过程。初始数据范围是</a:t>
            </a:r>
            <a:r>
              <a:rPr lang="en-US" altLang="zh-CN" sz="1600" dirty="0">
                <a:sym typeface="+mn-ea"/>
              </a:rPr>
              <a:t>2008~2013</a:t>
            </a:r>
            <a:r>
              <a:rPr lang="zh-CN" altLang="en-US" sz="1600" dirty="0">
                <a:sym typeface="+mn-ea"/>
              </a:rPr>
              <a:t>年（注：</a:t>
            </a:r>
            <a:r>
              <a:rPr lang="en-US" altLang="zh-CN" sz="1600" dirty="0">
                <a:sym typeface="+mn-ea"/>
              </a:rPr>
              <a:t>08</a:t>
            </a:r>
            <a:r>
              <a:rPr lang="zh-CN" altLang="en-US" sz="1600" dirty="0">
                <a:sym typeface="+mn-ea"/>
              </a:rPr>
              <a:t>年发生了金融危机）。初始数据采样了银行客户相关的</a:t>
            </a:r>
            <a:r>
              <a:rPr lang="en-US" altLang="zh-CN" sz="1600" dirty="0">
                <a:sym typeface="+mn-ea"/>
              </a:rPr>
              <a:t>150</a:t>
            </a:r>
            <a:r>
              <a:rPr lang="zh-CN" altLang="en-US" sz="1600" dirty="0">
                <a:sym typeface="+mn-ea"/>
              </a:rPr>
              <a:t>个特征，涉及产品、社会和经济方面。这些特征经过了一系列半自动的筛选之后，保留了</a:t>
            </a:r>
            <a:r>
              <a:rPr lang="en-US" altLang="zh-CN" sz="1600" dirty="0">
                <a:sym typeface="+mn-ea"/>
              </a:rPr>
              <a:t>22</a:t>
            </a:r>
            <a:r>
              <a:rPr lang="zh-CN" altLang="en-US" sz="1600" dirty="0">
                <a:sym typeface="+mn-ea"/>
              </a:rPr>
              <a:t>个特征（论文建模选用）。相关数据集经过脱敏后，放在</a:t>
            </a:r>
            <a:r>
              <a:rPr lang="en-US" altLang="zh-CN" sz="1600" dirty="0">
                <a:sym typeface="+mn-ea"/>
              </a:rPr>
              <a:t>UCI</a:t>
            </a:r>
            <a:r>
              <a:rPr lang="zh-CN" altLang="en-US" sz="1600" dirty="0">
                <a:sym typeface="+mn-ea"/>
              </a:rPr>
              <a:t>网站上（</a:t>
            </a:r>
            <a:r>
              <a:rPr lang="en-US" altLang="zh-CN" sz="1600" dirty="0">
                <a:sym typeface="+mn-ea"/>
                <a:hlinkClick r:id="rId2"/>
              </a:rPr>
              <a:t>https://archive.ics.uci.edu/ml/datasets/Bank+Marketing</a:t>
            </a:r>
            <a:r>
              <a:rPr lang="zh-CN" altLang="en-US" sz="1600" dirty="0">
                <a:sym typeface="+mn-ea"/>
              </a:rPr>
              <a:t>）</a:t>
            </a:r>
            <a:endParaRPr lang="en-US" altLang="zh-CN" sz="1600" dirty="0">
              <a:sym typeface="+mn-ea"/>
            </a:endParaRPr>
          </a:p>
          <a:p>
            <a:pPr latinLnBrk="1">
              <a:lnSpc>
                <a:spcPct val="200000"/>
              </a:lnSpc>
            </a:pPr>
            <a:r>
              <a:rPr lang="en-US" altLang="zh-CN" sz="1600" dirty="0">
                <a:sym typeface="+mn-ea"/>
              </a:rPr>
              <a:t>UCI</a:t>
            </a:r>
            <a:r>
              <a:rPr lang="zh-CN" altLang="en-US" sz="1600" dirty="0">
                <a:sym typeface="+mn-ea"/>
              </a:rPr>
              <a:t>上的数据集有两个：</a:t>
            </a:r>
            <a:r>
              <a:rPr lang="en-US" altLang="zh-CN" dirty="0"/>
              <a:t>bank-full.csv</a:t>
            </a:r>
            <a:r>
              <a:rPr lang="zh-CN" altLang="en-US" dirty="0"/>
              <a:t>和</a:t>
            </a:r>
            <a:r>
              <a:rPr lang="en-US" altLang="zh-CN" dirty="0"/>
              <a:t>bank-additional-full.csv</a:t>
            </a:r>
            <a:endParaRPr lang="en-US" altLang="zh-CN" sz="1600" dirty="0">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22350" y="677739"/>
            <a:ext cx="10820400" cy="1217962"/>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、观察数值型变量的取值情况</a:t>
            </a:r>
            <a:endParaRPr lang="en-US" altLang="zh-CN"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b) </a:t>
            </a:r>
            <a:r>
              <a:rPr lang="zh-CN" altLang="en-US" sz="1600" b="1" dirty="0">
                <a:latin typeface="微软雅黑" panose="020B0503020204020204" charset="-122"/>
                <a:ea typeface="微软雅黑" panose="020B0503020204020204" charset="-122"/>
                <a:cs typeface="微软雅黑" panose="020B0503020204020204" charset="-122"/>
                <a:sym typeface="+mn-ea"/>
              </a:rPr>
              <a:t>数值型变量分布可视化</a:t>
            </a:r>
            <a:endParaRPr lang="zh-CN" altLang="en-US" sz="1600" b="1" dirty="0"/>
          </a:p>
        </p:txBody>
      </p:sp>
      <p:pic>
        <p:nvPicPr>
          <p:cNvPr id="2" name="图片 1"/>
          <p:cNvPicPr>
            <a:picLocks noChangeAspect="1"/>
          </p:cNvPicPr>
          <p:nvPr/>
        </p:nvPicPr>
        <p:blipFill>
          <a:blip r:embed="rId1"/>
          <a:stretch>
            <a:fillRect/>
          </a:stretch>
        </p:blipFill>
        <p:spPr>
          <a:xfrm>
            <a:off x="1917600" y="1936376"/>
            <a:ext cx="8482677" cy="2318738"/>
          </a:xfrm>
          <a:prstGeom prst="rect">
            <a:avLst/>
          </a:prstGeom>
        </p:spPr>
      </p:pic>
      <p:sp>
        <p:nvSpPr>
          <p:cNvPr id="4" name="矩形 3"/>
          <p:cNvSpPr/>
          <p:nvPr/>
        </p:nvSpPr>
        <p:spPr>
          <a:xfrm>
            <a:off x="1065381" y="4357794"/>
            <a:ext cx="10273179" cy="2264402"/>
          </a:xfrm>
          <a:prstGeom prst="rect">
            <a:avLst/>
          </a:prstGeom>
        </p:spPr>
        <p:txBody>
          <a:bodyPr wrap="square">
            <a:spAutoFit/>
          </a:bodyPr>
          <a:lstStyle/>
          <a:p>
            <a:pPr>
              <a:lnSpc>
                <a:spcPct val="150000"/>
              </a:lnSpc>
              <a:buFont typeface="+mj-lt"/>
              <a:buAutoNum type="arabicPeriod"/>
            </a:pPr>
            <a:r>
              <a:rPr lang="zh-CN" altLang="en-US" sz="1600" dirty="0">
                <a:solidFill>
                  <a:srgbClr val="000000"/>
                </a:solidFill>
                <a:latin typeface="Helvetica Neue"/>
              </a:rPr>
              <a:t>矩形盒子中间这条线是中位线，结合图形和上文分析可知，平均年龄为</a:t>
            </a:r>
            <a:r>
              <a:rPr lang="en-US" altLang="zh-CN" sz="1600" dirty="0">
                <a:solidFill>
                  <a:srgbClr val="000000"/>
                </a:solidFill>
                <a:latin typeface="Helvetica Neue"/>
              </a:rPr>
              <a:t>40</a:t>
            </a:r>
            <a:r>
              <a:rPr lang="zh-CN" altLang="en-US" sz="1600" dirty="0">
                <a:solidFill>
                  <a:srgbClr val="000000"/>
                </a:solidFill>
                <a:latin typeface="Helvetica Neue"/>
              </a:rPr>
              <a:t>岁</a:t>
            </a:r>
            <a:endParaRPr lang="zh-CN" altLang="en-US" sz="1600" dirty="0">
              <a:solidFill>
                <a:srgbClr val="000000"/>
              </a:solidFill>
              <a:latin typeface="Helvetica Neue"/>
            </a:endParaRPr>
          </a:p>
          <a:p>
            <a:pPr>
              <a:lnSpc>
                <a:spcPct val="150000"/>
              </a:lnSpc>
              <a:buFont typeface="+mj-lt"/>
              <a:buAutoNum type="arabicPeriod"/>
            </a:pPr>
            <a:r>
              <a:rPr lang="zh-CN" altLang="en-US" sz="1600" dirty="0">
                <a:solidFill>
                  <a:srgbClr val="000000"/>
                </a:solidFill>
                <a:latin typeface="Helvetica Neue"/>
              </a:rPr>
              <a:t>第一四分位数（下四分位数）和第三四分位数（上四分位数）分别对应着箱子的顶部和底部，结合上文可知其分别是</a:t>
            </a:r>
            <a:r>
              <a:rPr lang="en-US" altLang="zh-CN" sz="1600" dirty="0">
                <a:solidFill>
                  <a:srgbClr val="000000"/>
                </a:solidFill>
                <a:latin typeface="Helvetica Neue"/>
              </a:rPr>
              <a:t>32</a:t>
            </a:r>
            <a:r>
              <a:rPr lang="zh-CN" altLang="en-US" sz="1600" dirty="0">
                <a:solidFill>
                  <a:srgbClr val="000000"/>
                </a:solidFill>
                <a:latin typeface="Helvetica Neue"/>
              </a:rPr>
              <a:t>和</a:t>
            </a:r>
            <a:r>
              <a:rPr lang="en-US" altLang="zh-CN" sz="1600" dirty="0">
                <a:solidFill>
                  <a:srgbClr val="000000"/>
                </a:solidFill>
                <a:latin typeface="Helvetica Neue"/>
              </a:rPr>
              <a:t>47</a:t>
            </a:r>
            <a:r>
              <a:rPr lang="zh-CN" altLang="en-US" sz="1600" dirty="0">
                <a:solidFill>
                  <a:srgbClr val="000000"/>
                </a:solidFill>
                <a:latin typeface="Helvetica Neue"/>
              </a:rPr>
              <a:t>。这是大部分群体的年龄范围。可以看出从上下四分位数差距不大，年龄分布基本比较集中。</a:t>
            </a:r>
            <a:endParaRPr lang="zh-CN" altLang="en-US" sz="1600" dirty="0">
              <a:solidFill>
                <a:srgbClr val="000000"/>
              </a:solidFill>
              <a:latin typeface="Helvetica Neue"/>
            </a:endParaRPr>
          </a:p>
          <a:p>
            <a:pPr>
              <a:lnSpc>
                <a:spcPct val="150000"/>
              </a:lnSpc>
              <a:buFont typeface="+mj-lt"/>
              <a:buAutoNum type="arabicPeriod"/>
            </a:pPr>
            <a:r>
              <a:rPr lang="zh-CN" altLang="en-US" sz="1600" dirty="0">
                <a:solidFill>
                  <a:srgbClr val="000000"/>
                </a:solidFill>
                <a:latin typeface="Helvetica Neue"/>
              </a:rPr>
              <a:t>左图在上边缘之外存在较多离群点（年龄偏大的顾客）</a:t>
            </a:r>
            <a:endParaRPr lang="en-US" altLang="zh-CN" sz="1600" dirty="0">
              <a:solidFill>
                <a:srgbClr val="000000"/>
              </a:solidFill>
              <a:latin typeface="Helvetica Neue"/>
            </a:endParaRPr>
          </a:p>
          <a:p>
            <a:pPr>
              <a:lnSpc>
                <a:spcPct val="150000"/>
              </a:lnSpc>
              <a:buFont typeface="+mj-lt"/>
              <a:buAutoNum type="arabicPeriod"/>
            </a:pPr>
            <a:r>
              <a:rPr lang="zh-CN" altLang="en-US" sz="1600" dirty="0">
                <a:solidFill>
                  <a:srgbClr val="000000"/>
                </a:solidFill>
                <a:latin typeface="Helvetica Neue"/>
              </a:rPr>
              <a:t>右图上看，客户的分布从</a:t>
            </a:r>
            <a:r>
              <a:rPr lang="en-US" altLang="zh-CN" sz="1600" dirty="0">
                <a:solidFill>
                  <a:srgbClr val="000000"/>
                </a:solidFill>
                <a:latin typeface="Helvetica Neue"/>
              </a:rPr>
              <a:t>60</a:t>
            </a:r>
            <a:r>
              <a:rPr lang="zh-CN" altLang="en-US" sz="1600" dirty="0">
                <a:solidFill>
                  <a:srgbClr val="000000"/>
                </a:solidFill>
                <a:latin typeface="Helvetica Neue"/>
              </a:rPr>
              <a:t>岁以后出现一个大幅度下滑，说明针对退休顾客的营销数量明显下滑。</a:t>
            </a:r>
            <a:endParaRPr lang="zh-CN" altLang="en-US" sz="1600" dirty="0">
              <a:solidFill>
                <a:srgbClr val="000000"/>
              </a:solidFill>
              <a:latin typeface="Helvetica Neue"/>
            </a:endParaRPr>
          </a:p>
          <a:p>
            <a:pPr>
              <a:lnSpc>
                <a:spcPct val="150000"/>
              </a:lnSpc>
              <a:buFont typeface="+mj-lt"/>
              <a:buAutoNum type="arabicPeriod"/>
            </a:pPr>
            <a:r>
              <a:rPr lang="zh-CN" altLang="en-US" sz="1600" dirty="0">
                <a:solidFill>
                  <a:srgbClr val="000000"/>
                </a:solidFill>
                <a:latin typeface="Helvetica Neue"/>
              </a:rPr>
              <a:t>客户大幅度集中在</a:t>
            </a:r>
            <a:r>
              <a:rPr lang="en-US" altLang="zh-CN" sz="1600" dirty="0">
                <a:solidFill>
                  <a:srgbClr val="000000"/>
                </a:solidFill>
                <a:latin typeface="Helvetica Neue"/>
              </a:rPr>
              <a:t>30~40</a:t>
            </a:r>
            <a:r>
              <a:rPr lang="zh-CN" altLang="en-US" sz="1600" dirty="0">
                <a:solidFill>
                  <a:srgbClr val="000000"/>
                </a:solidFill>
                <a:latin typeface="Helvetica Neue"/>
              </a:rPr>
              <a:t>这个年龄段</a:t>
            </a:r>
            <a:endParaRPr lang="zh-CN" altLang="en-US" sz="1600" dirty="0">
              <a:solidFill>
                <a:srgbClr val="000000"/>
              </a:solidFill>
              <a:latin typeface="Helvetica Neue"/>
            </a:endParaRPr>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94647" y="1022042"/>
            <a:ext cx="10820400" cy="255333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、连续变量与分类变量之间的关系</a:t>
            </a:r>
            <a:endParaRPr lang="zh-CN" altLang="en-US" sz="1600" b="1" dirty="0">
              <a:solidFill>
                <a:srgbClr val="0070C0"/>
              </a:solidFill>
              <a:latin typeface="微软雅黑" panose="020B0503020204020204" charset="-122"/>
              <a:ea typeface="微软雅黑" panose="020B0503020204020204" charset="-122"/>
              <a:sym typeface="+mn-ea"/>
            </a:endParaRPr>
          </a:p>
          <a:p>
            <a:pPr>
              <a:lnSpc>
                <a:spcPct val="250000"/>
              </a:lnSpc>
            </a:pPr>
            <a:r>
              <a:rPr lang="zh-CN" altLang="en-US" sz="1600" dirty="0"/>
              <a:t>    通过分析变量和变量之间的关系，可以发现各种新的信息。小提琴图可以帮助我们了解一个连续变量和分类变量之间的关系：</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fontAlgn="auto" latinLnBrk="1">
              <a:lnSpc>
                <a:spcPct val="250000"/>
              </a:lnSpc>
            </a:pPr>
            <a:endParaRPr lang="zh-CN" altLang="en-US" sz="1600" dirty="0">
              <a:sym typeface="+mn-ea"/>
            </a:endParaRPr>
          </a:p>
        </p:txBody>
      </p:sp>
      <p:pic>
        <p:nvPicPr>
          <p:cNvPr id="100" name="图片 99"/>
          <p:cNvPicPr/>
          <p:nvPr/>
        </p:nvPicPr>
        <p:blipFill>
          <a:blip r:embed="rId1"/>
          <a:stretch>
            <a:fillRect/>
          </a:stretch>
        </p:blipFill>
        <p:spPr>
          <a:xfrm>
            <a:off x="6938010" y="2554605"/>
            <a:ext cx="5158105" cy="3191510"/>
          </a:xfrm>
          <a:prstGeom prst="rect">
            <a:avLst/>
          </a:prstGeom>
          <a:noFill/>
          <a:ln w="9525">
            <a:noFill/>
          </a:ln>
        </p:spPr>
      </p:pic>
      <p:sp>
        <p:nvSpPr>
          <p:cNvPr id="2" name="文本框 1"/>
          <p:cNvSpPr txBox="1"/>
          <p:nvPr/>
        </p:nvSpPr>
        <p:spPr>
          <a:xfrm>
            <a:off x="6938010" y="2877820"/>
            <a:ext cx="654050" cy="553085"/>
          </a:xfrm>
          <a:prstGeom prst="rect">
            <a:avLst/>
          </a:prstGeom>
          <a:noFill/>
        </p:spPr>
        <p:txBody>
          <a:bodyPr wrap="square" rtlCol="0">
            <a:spAutoFit/>
          </a:bodyPr>
          <a:lstStyle/>
          <a:p>
            <a:r>
              <a:rPr lang="zh-CN" altLang="en-US" sz="1500" b="1"/>
              <a:t>分类变量</a:t>
            </a:r>
            <a:endParaRPr lang="zh-CN" altLang="en-US" sz="1500" b="1"/>
          </a:p>
        </p:txBody>
      </p:sp>
      <p:sp>
        <p:nvSpPr>
          <p:cNvPr id="3" name="文本框 2"/>
          <p:cNvSpPr txBox="1"/>
          <p:nvPr/>
        </p:nvSpPr>
        <p:spPr>
          <a:xfrm>
            <a:off x="8624570" y="5746115"/>
            <a:ext cx="1159510" cy="337185"/>
          </a:xfrm>
          <a:prstGeom prst="rect">
            <a:avLst/>
          </a:prstGeom>
          <a:noFill/>
        </p:spPr>
        <p:txBody>
          <a:bodyPr wrap="square" rtlCol="0">
            <a:spAutoFit/>
          </a:bodyPr>
          <a:lstStyle/>
          <a:p>
            <a:r>
              <a:rPr lang="zh-CN" altLang="en-US" sz="1600" b="1"/>
              <a:t>连续变量</a:t>
            </a:r>
            <a:endParaRPr lang="zh-CN" altLang="en-US" sz="1600" b="1"/>
          </a:p>
        </p:txBody>
      </p:sp>
      <p:sp>
        <p:nvSpPr>
          <p:cNvPr id="4" name="文本框 3"/>
          <p:cNvSpPr txBox="1"/>
          <p:nvPr/>
        </p:nvSpPr>
        <p:spPr>
          <a:xfrm>
            <a:off x="794385" y="3106420"/>
            <a:ext cx="5796915" cy="645160"/>
          </a:xfrm>
          <a:prstGeom prst="rect">
            <a:avLst/>
          </a:prstGeom>
          <a:noFill/>
        </p:spPr>
        <p:txBody>
          <a:bodyPr wrap="square" rtlCol="0" anchor="t">
            <a:spAutoFit/>
          </a:bodyPr>
          <a:lstStyle/>
          <a:p>
            <a:r>
              <a:rPr lang="zh-CN" altLang="en-US"/>
              <a:t>sns.violinplot(x="age", y="education",split=True, data=df)</a:t>
            </a:r>
            <a:endParaRPr lang="zh-CN" altLang="en-US"/>
          </a:p>
          <a:p>
            <a:r>
              <a:rPr lang="zh-CN" altLang="en-US"/>
              <a:t>plt.show()</a:t>
            </a:r>
            <a:endParaRPr lang="zh-CN" altLang="en-US"/>
          </a:p>
        </p:txBody>
      </p:sp>
      <p:sp>
        <p:nvSpPr>
          <p:cNvPr id="6" name="文本框 5"/>
          <p:cNvSpPr txBox="1"/>
          <p:nvPr/>
        </p:nvSpPr>
        <p:spPr>
          <a:xfrm>
            <a:off x="742950" y="4331335"/>
            <a:ext cx="5311140" cy="706755"/>
          </a:xfrm>
          <a:prstGeom prst="rect">
            <a:avLst/>
          </a:prstGeom>
          <a:noFill/>
        </p:spPr>
        <p:txBody>
          <a:bodyPr wrap="square" rtlCol="0">
            <a:spAutoFit/>
          </a:bodyPr>
          <a:lstStyle/>
          <a:p>
            <a:pPr algn="l">
              <a:lnSpc>
                <a:spcPct val="250000"/>
              </a:lnSpc>
              <a:buClrTx/>
              <a:buSzTx/>
              <a:buFontTx/>
            </a:pPr>
            <a:r>
              <a:rPr lang="zh-CN" altLang="en-US" sz="1600" b="1" dirty="0"/>
              <a:t>从图中可以看出，不同学历的年龄分布情况</a:t>
            </a:r>
            <a:endParaRPr lang="zh-CN" altLang="en-US" sz="1600" b="1" dirty="0"/>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94647" y="1022042"/>
            <a:ext cx="10820400" cy="132207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、连续变量与分类变量之间的关系</a:t>
            </a:r>
            <a:endParaRPr lang="zh-CN" altLang="en-US" sz="1600" b="1" dirty="0">
              <a:solidFill>
                <a:srgbClr val="0070C0"/>
              </a:solidFill>
              <a:latin typeface="微软雅黑" panose="020B0503020204020204" charset="-122"/>
              <a:ea typeface="微软雅黑" panose="020B0503020204020204" charset="-122"/>
              <a:sym typeface="+mn-ea"/>
            </a:endParaRPr>
          </a:p>
          <a:p>
            <a:pPr>
              <a:lnSpc>
                <a:spcPct val="250000"/>
              </a:lnSpc>
            </a:pPr>
            <a:r>
              <a:rPr lang="zh-CN" altLang="en-US" sz="1600" dirty="0"/>
              <a:t>    直方图也可以表达类似关系：</a:t>
            </a:r>
            <a:endParaRPr lang="zh-CN" altLang="en-US" sz="1600" dirty="0">
              <a:sym typeface="+mn-ea"/>
            </a:endParaRPr>
          </a:p>
        </p:txBody>
      </p:sp>
      <p:sp>
        <p:nvSpPr>
          <p:cNvPr id="2" name="文本框 1"/>
          <p:cNvSpPr txBox="1"/>
          <p:nvPr/>
        </p:nvSpPr>
        <p:spPr>
          <a:xfrm>
            <a:off x="9424670" y="5530215"/>
            <a:ext cx="654050" cy="553085"/>
          </a:xfrm>
          <a:prstGeom prst="rect">
            <a:avLst/>
          </a:prstGeom>
          <a:noFill/>
        </p:spPr>
        <p:txBody>
          <a:bodyPr wrap="square" rtlCol="0">
            <a:spAutoFit/>
          </a:bodyPr>
          <a:lstStyle/>
          <a:p>
            <a:r>
              <a:rPr lang="zh-CN" altLang="en-US" sz="1500" b="1"/>
              <a:t>分类变量</a:t>
            </a:r>
            <a:endParaRPr lang="zh-CN" altLang="en-US" sz="1500" b="1"/>
          </a:p>
        </p:txBody>
      </p:sp>
      <p:sp>
        <p:nvSpPr>
          <p:cNvPr id="3" name="文本框 2"/>
          <p:cNvSpPr txBox="1"/>
          <p:nvPr/>
        </p:nvSpPr>
        <p:spPr>
          <a:xfrm>
            <a:off x="6441440" y="3509010"/>
            <a:ext cx="661670" cy="583565"/>
          </a:xfrm>
          <a:prstGeom prst="rect">
            <a:avLst/>
          </a:prstGeom>
          <a:noFill/>
        </p:spPr>
        <p:txBody>
          <a:bodyPr wrap="square" rtlCol="0">
            <a:spAutoFit/>
          </a:bodyPr>
          <a:lstStyle/>
          <a:p>
            <a:r>
              <a:rPr lang="zh-CN" altLang="en-US" sz="1600" b="1"/>
              <a:t>连续变量</a:t>
            </a:r>
            <a:endParaRPr lang="zh-CN" altLang="en-US" sz="1600" b="1"/>
          </a:p>
        </p:txBody>
      </p:sp>
      <p:sp>
        <p:nvSpPr>
          <p:cNvPr id="4" name="文本框 3"/>
          <p:cNvSpPr txBox="1"/>
          <p:nvPr/>
        </p:nvSpPr>
        <p:spPr>
          <a:xfrm>
            <a:off x="1022350" y="2401570"/>
            <a:ext cx="5796915" cy="922020"/>
          </a:xfrm>
          <a:prstGeom prst="rect">
            <a:avLst/>
          </a:prstGeom>
          <a:noFill/>
        </p:spPr>
        <p:txBody>
          <a:bodyPr wrap="square" rtlCol="0" anchor="t">
            <a:spAutoFit/>
          </a:bodyPr>
          <a:lstStyle/>
          <a:p>
            <a:r>
              <a:rPr lang="zh-CN" altLang="en-US"/>
              <a:t>plt.figure(figsize=(10,4))</a:t>
            </a:r>
            <a:endParaRPr lang="zh-CN" altLang="en-US"/>
          </a:p>
          <a:p>
            <a:r>
              <a:rPr lang="zh-CN" altLang="en-US"/>
              <a:t>sns.barplot(x='education',y='age',data=df,dodge=False)</a:t>
            </a:r>
            <a:endParaRPr lang="zh-CN" altLang="en-US"/>
          </a:p>
          <a:p>
            <a:r>
              <a:rPr lang="zh-CN" altLang="en-US"/>
              <a:t>plt.show()</a:t>
            </a:r>
            <a:endParaRPr lang="zh-CN" altLang="en-US"/>
          </a:p>
        </p:txBody>
      </p:sp>
      <p:pic>
        <p:nvPicPr>
          <p:cNvPr id="102" name="图片 101"/>
          <p:cNvPicPr/>
          <p:nvPr/>
        </p:nvPicPr>
        <p:blipFill>
          <a:blip r:embed="rId1"/>
          <a:stretch>
            <a:fillRect/>
          </a:stretch>
        </p:blipFill>
        <p:spPr>
          <a:xfrm>
            <a:off x="7204075" y="2800350"/>
            <a:ext cx="4503420" cy="2729865"/>
          </a:xfrm>
          <a:prstGeom prst="rect">
            <a:avLst/>
          </a:prstGeom>
          <a:noFill/>
          <a:ln w="9525">
            <a:noFill/>
          </a:ln>
        </p:spPr>
      </p:pic>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94647" y="1022042"/>
            <a:ext cx="10820400" cy="132207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、连续变量与分类变量之间的关系</a:t>
            </a:r>
            <a:endParaRPr lang="zh-CN" altLang="en-US" sz="1600" b="1" dirty="0">
              <a:solidFill>
                <a:srgbClr val="0070C0"/>
              </a:solidFill>
              <a:latin typeface="微软雅黑" panose="020B0503020204020204" charset="-122"/>
              <a:ea typeface="微软雅黑" panose="020B0503020204020204" charset="-122"/>
              <a:sym typeface="+mn-ea"/>
            </a:endParaRPr>
          </a:p>
          <a:p>
            <a:pPr>
              <a:lnSpc>
                <a:spcPct val="250000"/>
              </a:lnSpc>
            </a:pPr>
            <a:r>
              <a:rPr lang="zh-CN" altLang="en-US" sz="1600" dirty="0">
                <a:sym typeface="+mn-ea"/>
              </a:rPr>
              <a:t>在双变量关系基础上，引入第三个分类变量（通常是目标）</a:t>
            </a:r>
            <a:endParaRPr lang="zh-CN" altLang="en-US" sz="1600" dirty="0">
              <a:sym typeface="+mn-ea"/>
            </a:endParaRPr>
          </a:p>
        </p:txBody>
      </p:sp>
      <p:sp>
        <p:nvSpPr>
          <p:cNvPr id="4" name="文本框 3"/>
          <p:cNvSpPr txBox="1"/>
          <p:nvPr/>
        </p:nvSpPr>
        <p:spPr>
          <a:xfrm>
            <a:off x="463550" y="2401570"/>
            <a:ext cx="6355715" cy="645160"/>
          </a:xfrm>
          <a:prstGeom prst="rect">
            <a:avLst/>
          </a:prstGeom>
          <a:noFill/>
        </p:spPr>
        <p:txBody>
          <a:bodyPr wrap="square" rtlCol="0" anchor="t">
            <a:spAutoFit/>
          </a:bodyPr>
          <a:lstStyle/>
          <a:p>
            <a:r>
              <a:rPr lang="zh-CN" altLang="en-US"/>
              <a:t>sns.violinplot(x="age", y="education",split=True, data=df,</a:t>
            </a:r>
            <a:r>
              <a:rPr lang="zh-CN" altLang="en-US" b="1">
                <a:solidFill>
                  <a:srgbClr val="FF0000"/>
                </a:solidFill>
              </a:rPr>
              <a:t>hue='y'</a:t>
            </a:r>
            <a:r>
              <a:rPr lang="zh-CN" altLang="en-US"/>
              <a:t>)</a:t>
            </a:r>
            <a:endParaRPr lang="zh-CN" altLang="en-US"/>
          </a:p>
          <a:p>
            <a:r>
              <a:rPr lang="zh-CN" altLang="en-US"/>
              <a:t>plt.show()</a:t>
            </a:r>
            <a:endParaRPr lang="zh-CN" altLang="en-US"/>
          </a:p>
        </p:txBody>
      </p:sp>
      <p:pic>
        <p:nvPicPr>
          <p:cNvPr id="104" name="图片 103"/>
          <p:cNvPicPr/>
          <p:nvPr/>
        </p:nvPicPr>
        <p:blipFill>
          <a:blip r:embed="rId1"/>
          <a:stretch>
            <a:fillRect/>
          </a:stretch>
        </p:blipFill>
        <p:spPr>
          <a:xfrm>
            <a:off x="6197600" y="2785110"/>
            <a:ext cx="5880100" cy="3276600"/>
          </a:xfrm>
          <a:prstGeom prst="rect">
            <a:avLst/>
          </a:prstGeom>
          <a:noFill/>
          <a:ln w="9525">
            <a:noFill/>
          </a:ln>
        </p:spPr>
      </p:pic>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94647" y="1022042"/>
            <a:ext cx="10820400" cy="132207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、连续变量与分类变量之间的关系</a:t>
            </a:r>
            <a:endParaRPr lang="zh-CN" altLang="en-US" sz="1600" b="1" dirty="0">
              <a:solidFill>
                <a:srgbClr val="0070C0"/>
              </a:solidFill>
              <a:latin typeface="微软雅黑" panose="020B0503020204020204" charset="-122"/>
              <a:ea typeface="微软雅黑" panose="020B0503020204020204" charset="-122"/>
              <a:sym typeface="+mn-ea"/>
            </a:endParaRPr>
          </a:p>
          <a:p>
            <a:pPr>
              <a:lnSpc>
                <a:spcPct val="250000"/>
              </a:lnSpc>
            </a:pPr>
            <a:r>
              <a:rPr lang="zh-CN" altLang="en-US" sz="1600" dirty="0">
                <a:sym typeface="+mn-ea"/>
              </a:rPr>
              <a:t>在双变量关系基础上，引入第三个分类变量（通常是目标）</a:t>
            </a:r>
            <a:endParaRPr lang="zh-CN" altLang="en-US" sz="1600" dirty="0">
              <a:sym typeface="+mn-ea"/>
            </a:endParaRPr>
          </a:p>
        </p:txBody>
      </p:sp>
      <p:sp>
        <p:nvSpPr>
          <p:cNvPr id="2" name="文本框 1"/>
          <p:cNvSpPr txBox="1"/>
          <p:nvPr/>
        </p:nvSpPr>
        <p:spPr>
          <a:xfrm>
            <a:off x="9422130" y="5873115"/>
            <a:ext cx="1487170" cy="321945"/>
          </a:xfrm>
          <a:prstGeom prst="rect">
            <a:avLst/>
          </a:prstGeom>
          <a:noFill/>
        </p:spPr>
        <p:txBody>
          <a:bodyPr wrap="square" rtlCol="0">
            <a:spAutoFit/>
          </a:bodyPr>
          <a:lstStyle/>
          <a:p>
            <a:r>
              <a:rPr lang="zh-CN" altLang="en-US" sz="1500" b="1"/>
              <a:t>分类变量</a:t>
            </a:r>
            <a:endParaRPr lang="zh-CN" altLang="en-US" sz="1500" b="1"/>
          </a:p>
        </p:txBody>
      </p:sp>
      <p:sp>
        <p:nvSpPr>
          <p:cNvPr id="3" name="文本框 2"/>
          <p:cNvSpPr txBox="1"/>
          <p:nvPr/>
        </p:nvSpPr>
        <p:spPr>
          <a:xfrm>
            <a:off x="7103110" y="3509010"/>
            <a:ext cx="661670" cy="583565"/>
          </a:xfrm>
          <a:prstGeom prst="rect">
            <a:avLst/>
          </a:prstGeom>
          <a:noFill/>
        </p:spPr>
        <p:txBody>
          <a:bodyPr wrap="square" rtlCol="0">
            <a:spAutoFit/>
          </a:bodyPr>
          <a:lstStyle/>
          <a:p>
            <a:r>
              <a:rPr lang="zh-CN" altLang="en-US" sz="1600" b="1"/>
              <a:t>连续变量</a:t>
            </a:r>
            <a:endParaRPr lang="zh-CN" altLang="en-US" sz="1600" b="1"/>
          </a:p>
        </p:txBody>
      </p:sp>
      <p:sp>
        <p:nvSpPr>
          <p:cNvPr id="4" name="文本框 3"/>
          <p:cNvSpPr txBox="1"/>
          <p:nvPr/>
        </p:nvSpPr>
        <p:spPr>
          <a:xfrm>
            <a:off x="463550" y="2401570"/>
            <a:ext cx="6355715" cy="368300"/>
          </a:xfrm>
          <a:prstGeom prst="rect">
            <a:avLst/>
          </a:prstGeom>
          <a:noFill/>
        </p:spPr>
        <p:txBody>
          <a:bodyPr wrap="square" rtlCol="0" anchor="t">
            <a:spAutoFit/>
          </a:bodyPr>
          <a:lstStyle/>
          <a:p>
            <a:r>
              <a:rPr lang="zh-CN" altLang="en-US"/>
              <a:t>sns.barplot(x='marital',y='campaign',data=df,</a:t>
            </a:r>
            <a:r>
              <a:rPr lang="zh-CN" altLang="en-US" b="1">
                <a:solidFill>
                  <a:srgbClr val="FF0000"/>
                </a:solidFill>
              </a:rPr>
              <a:t>hue='y'</a:t>
            </a:r>
            <a:r>
              <a:rPr lang="zh-CN" altLang="en-US"/>
              <a:t>,dodge=False)</a:t>
            </a:r>
            <a:endParaRPr lang="zh-CN" altLang="en-US"/>
          </a:p>
        </p:txBody>
      </p:sp>
      <p:pic>
        <p:nvPicPr>
          <p:cNvPr id="103" name="图片 102"/>
          <p:cNvPicPr/>
          <p:nvPr/>
        </p:nvPicPr>
        <p:blipFill>
          <a:blip r:embed="rId1"/>
          <a:stretch>
            <a:fillRect/>
          </a:stretch>
        </p:blipFill>
        <p:spPr>
          <a:xfrm>
            <a:off x="7454900" y="2583815"/>
            <a:ext cx="4737100" cy="3289300"/>
          </a:xfrm>
          <a:prstGeom prst="rect">
            <a:avLst/>
          </a:prstGeom>
          <a:noFill/>
          <a:ln w="9525">
            <a:noFill/>
          </a:ln>
        </p:spPr>
      </p:pic>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5314471" y="4020133"/>
            <a:ext cx="4504443" cy="2658212"/>
          </a:xfrm>
          <a:prstGeom prst="rect">
            <a:avLst/>
          </a:prstGeom>
        </p:spPr>
      </p:pic>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37677" y="647139"/>
            <a:ext cx="8860342" cy="230695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、结合目标观察变量间的关系</a:t>
            </a:r>
            <a:endParaRPr lang="en-US" altLang="zh-CN"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zh-CN" altLang="en-US" sz="1600" b="1" dirty="0">
                <a:sym typeface="+mn-ea"/>
              </a:rPr>
              <a:t>上次通话时长、联络次数和营销结果的关系</a:t>
            </a:r>
            <a:endParaRPr lang="en-US" altLang="zh-CN" sz="1600" b="1" dirty="0">
              <a:sym typeface="+mn-ea"/>
            </a:endParaRPr>
          </a:p>
          <a:p>
            <a:pPr>
              <a:lnSpc>
                <a:spcPct val="150000"/>
              </a:lnSpc>
            </a:pPr>
            <a:r>
              <a:rPr lang="zh-CN" altLang="en-US" sz="1600" dirty="0"/>
              <a:t>联系次数会增加营销的成功率吗？绝大部分成功的营销，联系次数大约在一个什么样的范围内？</a:t>
            </a:r>
            <a:endParaRPr lang="zh-CN" altLang="en-US" sz="1600" dirty="0"/>
          </a:p>
          <a:p>
            <a:pPr latinLnBrk="1">
              <a:lnSpc>
                <a:spcPct val="250000"/>
              </a:lnSpc>
            </a:pPr>
            <a:endParaRPr lang="en-US" altLang="zh-CN" sz="1600" dirty="0">
              <a:sym typeface="+mn-ea"/>
            </a:endParaRPr>
          </a:p>
        </p:txBody>
      </p:sp>
      <p:sp>
        <p:nvSpPr>
          <p:cNvPr id="4" name="矩形 3"/>
          <p:cNvSpPr/>
          <p:nvPr/>
        </p:nvSpPr>
        <p:spPr>
          <a:xfrm>
            <a:off x="740857" y="2681853"/>
            <a:ext cx="10152997" cy="3415030"/>
          </a:xfrm>
          <a:prstGeom prst="rect">
            <a:avLst/>
          </a:prstGeom>
        </p:spPr>
        <p:txBody>
          <a:bodyPr wrap="square">
            <a:spAutoFit/>
          </a:bodyPr>
          <a:lstStyle/>
          <a:p>
            <a:pPr>
              <a:lnSpc>
                <a:spcPct val="150000"/>
              </a:lnSpc>
            </a:pPr>
            <a:r>
              <a:rPr lang="en-US" altLang="zh-CN" sz="1600" b="1" dirty="0">
                <a:solidFill>
                  <a:srgbClr val="0070C0"/>
                </a:solidFill>
                <a:latin typeface="Courier New" panose="02070309020205020404" charset="0"/>
                <a:cs typeface="Courier New" panose="02070309020205020404" charset="0"/>
              </a:rPr>
              <a:t>#</a:t>
            </a:r>
            <a:r>
              <a:rPr lang="zh-CN" altLang="en-US" sz="1600" b="1" dirty="0">
                <a:solidFill>
                  <a:srgbClr val="0070C0"/>
                </a:solidFill>
                <a:latin typeface="Courier New" panose="02070309020205020404" charset="0"/>
                <a:cs typeface="Courier New" panose="02070309020205020404" charset="0"/>
              </a:rPr>
              <a:t>结合目标观察通话时长和联络次数的关联情况</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en-US" altLang="zh-CN" sz="1600" b="1" dirty="0" err="1">
                <a:solidFill>
                  <a:srgbClr val="0070C0"/>
                </a:solidFill>
                <a:latin typeface="Courier New" panose="02070309020205020404" charset="0"/>
                <a:cs typeface="Courier New" panose="02070309020205020404" charset="0"/>
              </a:rPr>
              <a:t>dur_cam</a:t>
            </a:r>
            <a:r>
              <a:rPr lang="en-US" altLang="zh-CN" sz="1600" b="1" dirty="0">
                <a:solidFill>
                  <a:srgbClr val="0070C0"/>
                </a:solidFill>
                <a:latin typeface="Courier New" panose="02070309020205020404" charset="0"/>
                <a:cs typeface="Courier New" panose="02070309020205020404" charset="0"/>
              </a:rPr>
              <a:t> = </a:t>
            </a:r>
            <a:r>
              <a:rPr lang="en-US" altLang="zh-CN" sz="1600" b="1" dirty="0" err="1">
                <a:solidFill>
                  <a:srgbClr val="0070C0"/>
                </a:solidFill>
                <a:latin typeface="Courier New" panose="02070309020205020404" charset="0"/>
                <a:cs typeface="Courier New" panose="02070309020205020404" charset="0"/>
              </a:rPr>
              <a:t>sns.lmplot</a:t>
            </a:r>
            <a:r>
              <a:rPr lang="en-US" altLang="zh-CN" sz="1600" b="1" dirty="0">
                <a:solidFill>
                  <a:srgbClr val="0070C0"/>
                </a:solidFill>
                <a:latin typeface="Courier New" panose="02070309020205020404" charset="0"/>
                <a:cs typeface="Courier New" panose="02070309020205020404" charset="0"/>
              </a:rPr>
              <a:t>(x='duration', y='</a:t>
            </a:r>
            <a:r>
              <a:rPr lang="en-US" altLang="zh-CN" sz="1600" b="1" dirty="0" err="1">
                <a:solidFill>
                  <a:srgbClr val="0070C0"/>
                </a:solidFill>
                <a:latin typeface="Courier New" panose="02070309020205020404" charset="0"/>
                <a:cs typeface="Courier New" panose="02070309020205020404" charset="0"/>
              </a:rPr>
              <a:t>campaign',data</a:t>
            </a:r>
            <a:r>
              <a:rPr lang="en-US" altLang="zh-CN" sz="1600" b="1" dirty="0">
                <a:solidFill>
                  <a:srgbClr val="0070C0"/>
                </a:solidFill>
                <a:latin typeface="Courier New" panose="02070309020205020404" charset="0"/>
                <a:cs typeface="Courier New" panose="02070309020205020404" charset="0"/>
              </a:rPr>
              <a:t> = df, hue = 'y',</a:t>
            </a:r>
            <a:r>
              <a:rPr lang="en-US" altLang="zh-CN" sz="1600" b="1" dirty="0" err="1">
                <a:solidFill>
                  <a:srgbClr val="0070C0"/>
                </a:solidFill>
                <a:latin typeface="Courier New" panose="02070309020205020404" charset="0"/>
                <a:cs typeface="Courier New" panose="02070309020205020404" charset="0"/>
              </a:rPr>
              <a:t>fit_reg</a:t>
            </a:r>
            <a:r>
              <a:rPr lang="en-US" altLang="zh-CN" sz="1600" b="1" dirty="0">
                <a:solidFill>
                  <a:srgbClr val="0070C0"/>
                </a:solidFill>
                <a:latin typeface="Courier New" panose="02070309020205020404" charset="0"/>
                <a:cs typeface="Courier New" panose="02070309020205020404" charset="0"/>
              </a:rPr>
              <a:t> = </a:t>
            </a:r>
            <a:r>
              <a:rPr lang="en-US" altLang="zh-CN" sz="1600" b="1" dirty="0" err="1">
                <a:solidFill>
                  <a:srgbClr val="0070C0"/>
                </a:solidFill>
                <a:latin typeface="Courier New" panose="02070309020205020404" charset="0"/>
                <a:cs typeface="Courier New" panose="02070309020205020404" charset="0"/>
              </a:rPr>
              <a:t>False,markers</a:t>
            </a:r>
            <a:r>
              <a:rPr lang="en-US" altLang="zh-CN" sz="1600" b="1" dirty="0">
                <a:solidFill>
                  <a:srgbClr val="0070C0"/>
                </a:solidFill>
                <a:latin typeface="Courier New" panose="02070309020205020404" charset="0"/>
                <a:cs typeface="Courier New" panose="02070309020205020404" charset="0"/>
              </a:rPr>
              <a:t>=["o", "x"])</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en-US" altLang="zh-CN" sz="1600" b="1" dirty="0" err="1">
                <a:solidFill>
                  <a:srgbClr val="0070C0"/>
                </a:solidFill>
                <a:latin typeface="Courier New" panose="02070309020205020404" charset="0"/>
                <a:cs typeface="Courier New" panose="02070309020205020404" charset="0"/>
              </a:rPr>
              <a:t>#plt.axis</a:t>
            </a:r>
            <a:r>
              <a:rPr lang="en-US" altLang="zh-CN" sz="1600" b="1" dirty="0">
                <a:solidFill>
                  <a:srgbClr val="0070C0"/>
                </a:solidFill>
                <a:latin typeface="Courier New" panose="02070309020205020404" charset="0"/>
                <a:cs typeface="Courier New" panose="02070309020205020404" charset="0"/>
              </a:rPr>
              <a:t>([0,60,0,50])</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en-US" altLang="zh-CN" sz="1600" b="1" dirty="0" err="1">
                <a:solidFill>
                  <a:srgbClr val="0070C0"/>
                </a:solidFill>
                <a:latin typeface="Courier New" panose="02070309020205020404" charset="0"/>
                <a:cs typeface="Courier New" panose="02070309020205020404" charset="0"/>
              </a:rPr>
              <a:t>plt.ylabel</a:t>
            </a:r>
            <a:r>
              <a:rPr lang="en-US" altLang="zh-CN" sz="1600" b="1" dirty="0">
                <a:solidFill>
                  <a:srgbClr val="0070C0"/>
                </a:solidFill>
                <a:latin typeface="Courier New" panose="02070309020205020404" charset="0"/>
                <a:cs typeface="Courier New" panose="02070309020205020404" charset="0"/>
              </a:rPr>
              <a:t>('</a:t>
            </a:r>
            <a:r>
              <a:rPr lang="zh-CN" altLang="en-US" sz="1600" b="1" dirty="0">
                <a:solidFill>
                  <a:srgbClr val="0070C0"/>
                </a:solidFill>
                <a:latin typeface="Courier New" panose="02070309020205020404" charset="0"/>
                <a:cs typeface="Courier New" panose="02070309020205020404" charset="0"/>
              </a:rPr>
              <a:t>联络次数</a:t>
            </a:r>
            <a:r>
              <a:rPr lang="en-US" altLang="zh-CN" sz="1600" b="1" dirty="0">
                <a:solidFill>
                  <a:srgbClr val="0070C0"/>
                </a:solidFill>
                <a:latin typeface="Courier New" panose="02070309020205020404" charset="0"/>
                <a:cs typeface="Courier New" panose="02070309020205020404" charset="0"/>
              </a:rPr>
              <a:t>')</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en-US" altLang="zh-CN" sz="1600" b="1" dirty="0" err="1">
                <a:solidFill>
                  <a:srgbClr val="0070C0"/>
                </a:solidFill>
                <a:latin typeface="Courier New" panose="02070309020205020404" charset="0"/>
                <a:cs typeface="Courier New" panose="02070309020205020404" charset="0"/>
              </a:rPr>
              <a:t>plt.xlabel</a:t>
            </a:r>
            <a:r>
              <a:rPr lang="en-US" altLang="zh-CN" sz="1600" b="1" dirty="0">
                <a:solidFill>
                  <a:srgbClr val="0070C0"/>
                </a:solidFill>
                <a:latin typeface="Courier New" panose="02070309020205020404" charset="0"/>
                <a:cs typeface="Courier New" panose="02070309020205020404" charset="0"/>
              </a:rPr>
              <a:t>('</a:t>
            </a:r>
            <a:r>
              <a:rPr lang="zh-CN" altLang="en-US" sz="1600" b="1" dirty="0">
                <a:solidFill>
                  <a:srgbClr val="0070C0"/>
                </a:solidFill>
                <a:latin typeface="Courier New" panose="02070309020205020404" charset="0"/>
                <a:cs typeface="Courier New" panose="02070309020205020404" charset="0"/>
              </a:rPr>
              <a:t>通话时长</a:t>
            </a:r>
            <a:r>
              <a:rPr lang="en-US" altLang="zh-CN" sz="1600" b="1" dirty="0">
                <a:solidFill>
                  <a:srgbClr val="0070C0"/>
                </a:solidFill>
                <a:latin typeface="Courier New" panose="02070309020205020404" charset="0"/>
                <a:cs typeface="Courier New" panose="02070309020205020404" charset="0"/>
              </a:rPr>
              <a:t>(</a:t>
            </a:r>
            <a:r>
              <a:rPr lang="zh-CN" altLang="en-US" sz="1600" b="1" dirty="0">
                <a:solidFill>
                  <a:srgbClr val="0070C0"/>
                </a:solidFill>
                <a:latin typeface="Courier New" panose="02070309020205020404" charset="0"/>
                <a:cs typeface="Courier New" panose="02070309020205020404" charset="0"/>
              </a:rPr>
              <a:t>分钟</a:t>
            </a:r>
            <a:r>
              <a:rPr lang="en-US" altLang="zh-CN" sz="1600" b="1" dirty="0">
                <a:solidFill>
                  <a:srgbClr val="0070C0"/>
                </a:solidFill>
                <a:latin typeface="Courier New" panose="02070309020205020404" charset="0"/>
                <a:cs typeface="Courier New" panose="02070309020205020404" charset="0"/>
              </a:rPr>
              <a:t>)')</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en-US" altLang="zh-CN" sz="1600" b="1" dirty="0" err="1">
                <a:solidFill>
                  <a:srgbClr val="0070C0"/>
                </a:solidFill>
                <a:latin typeface="Courier New" panose="02070309020205020404" charset="0"/>
                <a:cs typeface="Courier New" panose="02070309020205020404" charset="0"/>
              </a:rPr>
              <a:t>plt.title</a:t>
            </a:r>
            <a:r>
              <a:rPr lang="en-US" altLang="zh-CN" sz="1600" b="1" dirty="0">
                <a:solidFill>
                  <a:srgbClr val="0070C0"/>
                </a:solidFill>
                <a:latin typeface="Courier New" panose="02070309020205020404" charset="0"/>
                <a:cs typeface="Courier New" panose="02070309020205020404" charset="0"/>
              </a:rPr>
              <a:t>('</a:t>
            </a:r>
            <a:r>
              <a:rPr lang="zh-CN" altLang="en-US" sz="1600" b="1" dirty="0">
                <a:solidFill>
                  <a:srgbClr val="0070C0"/>
                </a:solidFill>
                <a:latin typeface="Courier New" panose="02070309020205020404" charset="0"/>
                <a:cs typeface="Courier New" panose="02070309020205020404" charset="0"/>
              </a:rPr>
              <a:t>通话时长和联系次数的关系</a:t>
            </a:r>
            <a:r>
              <a:rPr lang="en-US" altLang="zh-CN" sz="1600" b="1" dirty="0">
                <a:solidFill>
                  <a:srgbClr val="0070C0"/>
                </a:solidFill>
                <a:latin typeface="Courier New" panose="02070309020205020404" charset="0"/>
                <a:cs typeface="Courier New" panose="02070309020205020404" charset="0"/>
              </a:rPr>
              <a:t>')</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en-US" altLang="zh-CN" sz="1600" b="1" dirty="0" err="1">
                <a:solidFill>
                  <a:srgbClr val="0070C0"/>
                </a:solidFill>
                <a:latin typeface="Courier New" panose="02070309020205020404" charset="0"/>
                <a:cs typeface="Courier New" panose="02070309020205020404" charset="0"/>
              </a:rPr>
              <a:t>plt.show</a:t>
            </a:r>
            <a:r>
              <a:rPr lang="en-US" altLang="zh-CN" sz="1600" b="1" dirty="0">
                <a:solidFill>
                  <a:srgbClr val="0070C0"/>
                </a:solidFill>
                <a:latin typeface="Courier New" panose="02070309020205020404" charset="0"/>
                <a:cs typeface="Courier New" panose="02070309020205020404" charset="0"/>
              </a:rPr>
              <a:t>()</a:t>
            </a:r>
            <a:endParaRPr lang="zh-CN" altLang="en-US" sz="1600" b="1" dirty="0">
              <a:solidFill>
                <a:srgbClr val="0070C0"/>
              </a:solidFill>
              <a:latin typeface="Courier New" panose="02070309020205020404" charset="0"/>
              <a:cs typeface="Courier New" panose="02070309020205020404" charset="0"/>
            </a:endParaRPr>
          </a:p>
        </p:txBody>
      </p:sp>
      <p:sp>
        <p:nvSpPr>
          <p:cNvPr id="2" name="对话气泡: 圆角矩形 1"/>
          <p:cNvSpPr/>
          <p:nvPr/>
        </p:nvSpPr>
        <p:spPr>
          <a:xfrm>
            <a:off x="3021818" y="3041128"/>
            <a:ext cx="1353634" cy="372929"/>
          </a:xfrm>
          <a:prstGeom prst="wedgeRoundRectCallout">
            <a:avLst>
              <a:gd name="adj1" fmla="val 28571"/>
              <a:gd name="adj2" fmla="val 9488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t>x</a:t>
            </a:r>
            <a:r>
              <a:rPr lang="zh-CN" altLang="en-US" sz="1600" dirty="0"/>
              <a:t>轴变量</a:t>
            </a:r>
            <a:endParaRPr lang="zh-CN" altLang="en-US" sz="1600" dirty="0"/>
          </a:p>
        </p:txBody>
      </p:sp>
      <p:sp>
        <p:nvSpPr>
          <p:cNvPr id="7" name="对话气泡: 圆角矩形 6"/>
          <p:cNvSpPr/>
          <p:nvPr/>
        </p:nvSpPr>
        <p:spPr>
          <a:xfrm>
            <a:off x="4675651" y="3070794"/>
            <a:ext cx="1353634" cy="372929"/>
          </a:xfrm>
          <a:prstGeom prst="wedgeRoundRectCallout">
            <a:avLst>
              <a:gd name="adj1" fmla="val 28571"/>
              <a:gd name="adj2" fmla="val 9488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t>y</a:t>
            </a:r>
            <a:r>
              <a:rPr lang="zh-CN" altLang="en-US" sz="1600" dirty="0"/>
              <a:t>轴变量</a:t>
            </a:r>
            <a:endParaRPr lang="zh-CN" altLang="en-US" sz="1600" dirty="0"/>
          </a:p>
        </p:txBody>
      </p:sp>
      <p:sp>
        <p:nvSpPr>
          <p:cNvPr id="8" name="对话气泡: 圆角矩形 7"/>
          <p:cNvSpPr/>
          <p:nvPr/>
        </p:nvSpPr>
        <p:spPr>
          <a:xfrm>
            <a:off x="6396257" y="3095945"/>
            <a:ext cx="1190475" cy="372929"/>
          </a:xfrm>
          <a:prstGeom prst="wedgeRoundRectCallout">
            <a:avLst>
              <a:gd name="adj1" fmla="val 28571"/>
              <a:gd name="adj2" fmla="val 9488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a:t>数据集</a:t>
            </a:r>
            <a:endParaRPr lang="zh-CN" altLang="en-US" sz="1600" dirty="0"/>
          </a:p>
        </p:txBody>
      </p:sp>
      <p:sp>
        <p:nvSpPr>
          <p:cNvPr id="9" name="对话气泡: 圆角矩形 8"/>
          <p:cNvSpPr/>
          <p:nvPr/>
        </p:nvSpPr>
        <p:spPr>
          <a:xfrm>
            <a:off x="8004667" y="3024977"/>
            <a:ext cx="1914824" cy="464562"/>
          </a:xfrm>
          <a:prstGeom prst="wedgeRoundRectCallout">
            <a:avLst>
              <a:gd name="adj1" fmla="val -18421"/>
              <a:gd name="adj2" fmla="val 8657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a:t>依据</a:t>
            </a:r>
            <a:r>
              <a:rPr lang="en-US" altLang="zh-CN" sz="1600" dirty="0"/>
              <a:t>y</a:t>
            </a:r>
            <a:r>
              <a:rPr lang="zh-CN" altLang="en-US" sz="1600" dirty="0"/>
              <a:t>变量的值对点进行不同着色</a:t>
            </a:r>
            <a:endParaRPr lang="zh-CN" altLang="en-US" sz="1600" dirty="0"/>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37677" y="717066"/>
            <a:ext cx="10820400" cy="255333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、观察两两变量之间的相关度</a:t>
            </a:r>
            <a:endParaRPr lang="zh-CN" altLang="en-US"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sym typeface="+mn-ea"/>
              </a:rPr>
              <a:t>1)  </a:t>
            </a:r>
            <a:r>
              <a:rPr lang="zh-CN" altLang="en-US" sz="1600" b="1" dirty="0">
                <a:sym typeface="+mn-ea"/>
              </a:rPr>
              <a:t>观察数值变量相关性</a:t>
            </a:r>
            <a:endParaRPr lang="en-US" altLang="zh-CN" sz="1600" b="1" dirty="0">
              <a:sym typeface="+mn-ea"/>
            </a:endParaRPr>
          </a:p>
          <a:p>
            <a:pPr latinLnBrk="1">
              <a:lnSpc>
                <a:spcPct val="250000"/>
              </a:lnSpc>
            </a:pPr>
            <a:r>
              <a:rPr lang="zh-CN" altLang="en-US" sz="1600" dirty="0">
                <a:sym typeface="+mn-ea"/>
              </a:rPr>
              <a:t>   由于相关度矩阵的计算要求变量必须为数字，因此先对数值变量之间的相关度进行可视化。这里，我们希望了解各个数值变量与目标（变量</a:t>
            </a:r>
            <a:r>
              <a:rPr lang="en-US" altLang="zh-CN" sz="1600" dirty="0">
                <a:sym typeface="+mn-ea"/>
              </a:rPr>
              <a:t>y</a:t>
            </a:r>
            <a:r>
              <a:rPr lang="zh-CN" altLang="en-US" sz="1600" dirty="0">
                <a:sym typeface="+mn-ea"/>
              </a:rPr>
              <a:t>）的相关度，因此需要先将</a:t>
            </a:r>
            <a:r>
              <a:rPr lang="en-US" altLang="zh-CN" sz="1600" dirty="0">
                <a:sym typeface="+mn-ea"/>
              </a:rPr>
              <a:t>y</a:t>
            </a:r>
            <a:r>
              <a:rPr lang="zh-CN" altLang="en-US" sz="1600" dirty="0">
                <a:sym typeface="+mn-ea"/>
              </a:rPr>
              <a:t>转为数值类型（即，将</a:t>
            </a:r>
            <a:r>
              <a:rPr lang="en-US" altLang="zh-CN" sz="1600" dirty="0">
                <a:sym typeface="+mn-ea"/>
              </a:rPr>
              <a:t>’yes’</a:t>
            </a:r>
            <a:r>
              <a:rPr lang="zh-CN" altLang="en-US" sz="1600" dirty="0">
                <a:sym typeface="+mn-ea"/>
              </a:rPr>
              <a:t>映射成</a:t>
            </a:r>
            <a:r>
              <a:rPr lang="en-US" altLang="zh-CN" sz="1600" dirty="0">
                <a:sym typeface="+mn-ea"/>
              </a:rPr>
              <a:t>1</a:t>
            </a:r>
            <a:r>
              <a:rPr lang="zh-CN" altLang="en-US" sz="1600" dirty="0">
                <a:sym typeface="+mn-ea"/>
              </a:rPr>
              <a:t>，‘</a:t>
            </a:r>
            <a:r>
              <a:rPr lang="en-US" altLang="zh-CN" sz="1600" dirty="0">
                <a:sym typeface="+mn-ea"/>
              </a:rPr>
              <a:t>no</a:t>
            </a:r>
            <a:r>
              <a:rPr lang="zh-CN" altLang="en-US" sz="1600" dirty="0">
                <a:sym typeface="+mn-ea"/>
              </a:rPr>
              <a:t>’映射为</a:t>
            </a:r>
            <a:r>
              <a:rPr lang="en-US" altLang="zh-CN" sz="1600" dirty="0">
                <a:sym typeface="+mn-ea"/>
              </a:rPr>
              <a:t>0</a:t>
            </a:r>
            <a:r>
              <a:rPr lang="zh-CN" altLang="en-US" sz="1600" dirty="0">
                <a:sym typeface="+mn-ea"/>
              </a:rPr>
              <a:t>）</a:t>
            </a:r>
            <a:endParaRPr lang="en-US" altLang="zh-CN" sz="1600" dirty="0">
              <a:sym typeface="+mn-ea"/>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5520244" y="1042851"/>
            <a:ext cx="6247109" cy="4695713"/>
          </a:xfrm>
          <a:prstGeom prst="rect">
            <a:avLst/>
          </a:prstGeom>
        </p:spPr>
      </p:pic>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03206" y="717066"/>
            <a:ext cx="5110953" cy="439991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、观察两两变量之间的相关度</a:t>
            </a:r>
            <a:endParaRPr lang="zh-CN" altLang="en-US"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sym typeface="+mn-ea"/>
              </a:rPr>
              <a:t>1) </a:t>
            </a:r>
            <a:r>
              <a:rPr lang="zh-CN" altLang="en-US" sz="1600" b="1" dirty="0">
                <a:sym typeface="+mn-ea"/>
              </a:rPr>
              <a:t>观察数值变量相关性</a:t>
            </a:r>
            <a:endParaRPr lang="en-US" altLang="zh-CN" sz="1600" b="1" dirty="0">
              <a:sym typeface="+mn-ea"/>
            </a:endParaRPr>
          </a:p>
          <a:p>
            <a:pPr latinLnBrk="1">
              <a:lnSpc>
                <a:spcPct val="250000"/>
              </a:lnSpc>
            </a:pPr>
            <a:r>
              <a:rPr lang="en-US" altLang="zh-CN" sz="1600" dirty="0">
                <a:sym typeface="+mn-ea"/>
              </a:rPr>
              <a:t>  </a:t>
            </a:r>
            <a:r>
              <a:rPr lang="zh-CN" altLang="en-US" sz="1600" dirty="0">
                <a:sym typeface="+mn-ea"/>
              </a:rPr>
              <a:t>使用相关度矩阵和热力图，观察数值变量</a:t>
            </a:r>
            <a:r>
              <a:rPr lang="en-US" sz="1600" dirty="0">
                <a:sym typeface="+mn-ea"/>
              </a:rPr>
              <a:t>+</a:t>
            </a:r>
            <a:r>
              <a:rPr lang="zh-CN" altLang="en-US" sz="1600" dirty="0">
                <a:sym typeface="+mn-ea"/>
              </a:rPr>
              <a:t>目标（</a:t>
            </a:r>
            <a:r>
              <a:rPr lang="en-US" altLang="zh-CN" sz="1600" dirty="0">
                <a:sym typeface="+mn-ea"/>
              </a:rPr>
              <a:t>y</a:t>
            </a:r>
            <a:r>
              <a:rPr lang="zh-CN" altLang="en-US" sz="1600" dirty="0">
                <a:sym typeface="+mn-ea"/>
              </a:rPr>
              <a:t>）的相关度。</a:t>
            </a:r>
            <a:endParaRPr lang="en-US" altLang="zh-CN" sz="1600" dirty="0">
              <a:sym typeface="+mn-ea"/>
            </a:endParaRPr>
          </a:p>
          <a:p>
            <a:pPr latinLnBrk="1">
              <a:lnSpc>
                <a:spcPct val="250000"/>
              </a:lnSpc>
            </a:pPr>
            <a:r>
              <a:rPr lang="zh-CN" altLang="en-US" sz="1600" dirty="0">
                <a:sym typeface="+mn-ea"/>
              </a:rPr>
              <a:t>注：注意需要将图形调整到合适大小。</a:t>
            </a:r>
            <a:endParaRPr lang="en-US" altLang="zh-CN" sz="1600" dirty="0">
              <a:sym typeface="+mn-ea"/>
            </a:endParaRPr>
          </a:p>
          <a:p>
            <a:pPr latinLnBrk="1">
              <a:lnSpc>
                <a:spcPct val="250000"/>
              </a:lnSpc>
            </a:pPr>
            <a:r>
              <a:rPr lang="zh-CN" altLang="en-US" sz="1600" dirty="0">
                <a:sym typeface="+mn-ea"/>
              </a:rPr>
              <a:t>例如：</a:t>
            </a:r>
            <a:r>
              <a:rPr lang="en-US" altLang="zh-CN" sz="1600" dirty="0">
                <a:sym typeface="+mn-ea"/>
              </a:rPr>
              <a:t> </a:t>
            </a:r>
            <a:r>
              <a:rPr lang="en-US" altLang="zh-CN" sz="1600" dirty="0" err="1">
                <a:sym typeface="+mn-ea"/>
              </a:rPr>
              <a:t>plt.figure</a:t>
            </a:r>
            <a:r>
              <a:rPr lang="en-US" altLang="zh-CN" sz="1600" dirty="0">
                <a:sym typeface="+mn-ea"/>
              </a:rPr>
              <a:t>(</a:t>
            </a:r>
            <a:r>
              <a:rPr lang="en-US" altLang="zh-CN" sz="1600" dirty="0" err="1">
                <a:sym typeface="+mn-ea"/>
              </a:rPr>
              <a:t>figsize</a:t>
            </a:r>
            <a:r>
              <a:rPr lang="en-US" altLang="zh-CN" sz="1600" dirty="0">
                <a:sym typeface="+mn-ea"/>
              </a:rPr>
              <a:t>=(11, 8))</a:t>
            </a:r>
            <a:endParaRPr lang="en-US" altLang="zh-CN" sz="1600" dirty="0">
              <a:sym typeface="+mn-ea"/>
            </a:endParaRPr>
          </a:p>
          <a:p>
            <a:pPr latinLnBrk="1">
              <a:lnSpc>
                <a:spcPct val="250000"/>
              </a:lnSpc>
            </a:pPr>
            <a:endParaRPr lang="en-US" altLang="zh-CN" sz="1600" dirty="0">
              <a:sym typeface="+mn-ea"/>
            </a:endParaRPr>
          </a:p>
        </p:txBody>
      </p:sp>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37677" y="647139"/>
            <a:ext cx="10820400" cy="255333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、观察两两变量之间的相关度</a:t>
            </a:r>
            <a:endParaRPr lang="zh-CN" altLang="en-US"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sym typeface="+mn-ea"/>
              </a:rPr>
              <a:t>2) </a:t>
            </a:r>
            <a:r>
              <a:rPr lang="zh-CN" altLang="en-US" sz="1600" b="1" dirty="0">
                <a:sym typeface="+mn-ea"/>
              </a:rPr>
              <a:t>将分类变量转为数值变量</a:t>
            </a:r>
            <a:endParaRPr lang="en-US" altLang="zh-CN" sz="1600" b="1" dirty="0">
              <a:sym typeface="+mn-ea"/>
            </a:endParaRPr>
          </a:p>
          <a:p>
            <a:pPr latinLnBrk="1">
              <a:lnSpc>
                <a:spcPct val="250000"/>
              </a:lnSpc>
            </a:pPr>
            <a:r>
              <a:rPr lang="en-US" altLang="zh-CN" sz="1600" dirty="0">
                <a:sym typeface="+mn-ea"/>
              </a:rPr>
              <a:t>  </a:t>
            </a:r>
            <a:r>
              <a:rPr lang="zh-CN" altLang="en-US" sz="1600" dirty="0">
                <a:sym typeface="+mn-ea"/>
              </a:rPr>
              <a:t>分类变量分为有序和无序两种。本例中</a:t>
            </a:r>
            <a:r>
              <a:rPr lang="zh-CN" altLang="en-US" sz="1600" dirty="0"/>
              <a:t>一些分类变量并无顺序，这里先按照人为理解将其解释为有序变量。通过热力图大致了解其关联情况。请按照如下表格，对分类变量进行映射：</a:t>
            </a:r>
            <a:endParaRPr lang="en-US" altLang="zh-CN" sz="1600" dirty="0">
              <a:sym typeface="+mn-ea"/>
            </a:endParaRPr>
          </a:p>
        </p:txBody>
      </p:sp>
      <p:graphicFrame>
        <p:nvGraphicFramePr>
          <p:cNvPr id="8" name="表格 7"/>
          <p:cNvGraphicFramePr/>
          <p:nvPr/>
        </p:nvGraphicFramePr>
        <p:xfrm>
          <a:off x="870902" y="3383280"/>
          <a:ext cx="4002312" cy="3039813"/>
        </p:xfrm>
        <a:graphic>
          <a:graphicData uri="http://schemas.openxmlformats.org/drawingml/2006/table">
            <a:tbl>
              <a:tblPr firstRow="1" bandRow="1">
                <a:tableStyleId>{5C22544A-7EE6-4342-B048-85BDC9FD1C3A}</a:tableStyleId>
              </a:tblPr>
              <a:tblGrid>
                <a:gridCol w="1307465"/>
                <a:gridCol w="1694269"/>
                <a:gridCol w="1000578"/>
              </a:tblGrid>
              <a:tr h="442917">
                <a:tc>
                  <a:txBody>
                    <a:bodyPr/>
                    <a:lstStyle/>
                    <a:p>
                      <a:pPr algn="ctr">
                        <a:lnSpc>
                          <a:spcPct val="160000"/>
                        </a:lnSpc>
                        <a:buNone/>
                      </a:pPr>
                      <a:r>
                        <a:rPr lang="zh-CN" altLang="en-US" sz="1400" b="0" dirty="0">
                          <a:latin typeface="微软雅黑" panose="020B0503020204020204" charset="-122"/>
                          <a:ea typeface="微软雅黑" panose="020B0503020204020204" charset="-122"/>
                        </a:rPr>
                        <a:t>变量</a:t>
                      </a:r>
                      <a:endParaRPr lang="zh-CN" altLang="en-US" sz="1400" b="0" dirty="0">
                        <a:latin typeface="微软雅黑" panose="020B0503020204020204" charset="-122"/>
                        <a:ea typeface="微软雅黑" panose="020B0503020204020204" charset="-122"/>
                      </a:endParaRPr>
                    </a:p>
                  </a:txBody>
                  <a:tcPr>
                    <a:solidFill>
                      <a:srgbClr val="0070C0"/>
                    </a:solidFill>
                  </a:tcPr>
                </a:tc>
                <a:tc>
                  <a:txBody>
                    <a:bodyPr/>
                    <a:lstStyle/>
                    <a:p>
                      <a:pPr algn="ctr">
                        <a:lnSpc>
                          <a:spcPct val="160000"/>
                        </a:lnSpc>
                        <a:buNone/>
                      </a:pPr>
                      <a:r>
                        <a:rPr lang="zh-CN" altLang="en-US" sz="1400" b="0" dirty="0">
                          <a:latin typeface="微软雅黑" panose="020B0503020204020204" charset="-122"/>
                          <a:ea typeface="微软雅黑" panose="020B0503020204020204" charset="-122"/>
                          <a:sym typeface="+mn-ea"/>
                        </a:rPr>
                        <a:t>原值</a:t>
                      </a:r>
                      <a:endParaRPr lang="zh-CN" altLang="en-US" sz="1400" b="0" dirty="0">
                        <a:latin typeface="微软雅黑" panose="020B0503020204020204" charset="-122"/>
                        <a:ea typeface="微软雅黑" panose="020B0503020204020204" charset="-122"/>
                        <a:sym typeface="+mn-ea"/>
                      </a:endParaRPr>
                    </a:p>
                  </a:txBody>
                  <a:tcPr>
                    <a:solidFill>
                      <a:srgbClr val="0070C0"/>
                    </a:solidFill>
                  </a:tcPr>
                </a:tc>
                <a:tc>
                  <a:txBody>
                    <a:bodyPr/>
                    <a:lstStyle/>
                    <a:p>
                      <a:pPr algn="ctr">
                        <a:lnSpc>
                          <a:spcPct val="160000"/>
                        </a:lnSpc>
                        <a:buNone/>
                      </a:pPr>
                      <a:r>
                        <a:rPr lang="zh-CN" altLang="en-US" sz="1400" b="0" dirty="0">
                          <a:latin typeface="微软雅黑" panose="020B0503020204020204" charset="-122"/>
                          <a:ea typeface="微软雅黑" panose="020B0503020204020204" charset="-122"/>
                          <a:sym typeface="+mn-ea"/>
                        </a:rPr>
                        <a:t>新值</a:t>
                      </a:r>
                      <a:endParaRPr lang="zh-CN" altLang="en-US" sz="1400" b="0" dirty="0">
                        <a:latin typeface="微软雅黑" panose="020B0503020204020204" charset="-122"/>
                        <a:ea typeface="微软雅黑" panose="020B0503020204020204" charset="-122"/>
                        <a:sym typeface="+mn-ea"/>
                      </a:endParaRPr>
                    </a:p>
                  </a:txBody>
                  <a:tcPr>
                    <a:solidFill>
                      <a:srgbClr val="0070C0"/>
                    </a:solidFill>
                  </a:tcPr>
                </a:tc>
              </a:tr>
              <a:tr h="418937">
                <a:tc rowSpan="3">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sym typeface="+mn-ea"/>
                        </a:rPr>
                        <a:t>default</a:t>
                      </a:r>
                      <a:endParaRPr lang="zh-CN" altLang="en-US" sz="1400" dirty="0">
                        <a:solidFill>
                          <a:schemeClr val="tx1"/>
                        </a:solidFill>
                        <a:latin typeface="微软雅黑" panose="020B0503020204020204" charset="-122"/>
                        <a:ea typeface="微软雅黑" panose="020B0503020204020204" charset="-122"/>
                        <a:sym typeface="+mn-ea"/>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yes</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sym typeface="+mn-ea"/>
                        </a:rPr>
                        <a:t>0</a:t>
                      </a:r>
                      <a:endParaRPr lang="zh-CN" altLang="en-US" sz="1400" dirty="0">
                        <a:solidFill>
                          <a:schemeClr val="tx1"/>
                        </a:solidFill>
                        <a:latin typeface="微软雅黑" panose="020B0503020204020204" charset="-122"/>
                        <a:ea typeface="微软雅黑" panose="020B0503020204020204" charset="-122"/>
                      </a:endParaRPr>
                    </a:p>
                  </a:txBody>
                  <a:tcPr/>
                </a:tc>
              </a:tr>
              <a:tr h="418937">
                <a:tc vMerge="1">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unknown</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0</a:t>
                      </a:r>
                      <a:endParaRPr lang="zh-CN" altLang="en-US" sz="1400" dirty="0">
                        <a:solidFill>
                          <a:schemeClr val="tx1"/>
                        </a:solidFill>
                        <a:latin typeface="微软雅黑" panose="020B0503020204020204" charset="-122"/>
                        <a:ea typeface="微软雅黑" panose="020B0503020204020204" charset="-122"/>
                      </a:endParaRPr>
                    </a:p>
                  </a:txBody>
                  <a:tcPr/>
                </a:tc>
              </a:tr>
              <a:tr h="418937">
                <a:tc vMerge="1">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no</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1</a:t>
                      </a:r>
                      <a:endParaRPr lang="zh-CN" altLang="en-US" sz="1400" dirty="0">
                        <a:solidFill>
                          <a:schemeClr val="tx1"/>
                        </a:solidFill>
                        <a:latin typeface="微软雅黑" panose="020B0503020204020204" charset="-122"/>
                        <a:ea typeface="微软雅黑" panose="020B0503020204020204" charset="-122"/>
                      </a:endParaRPr>
                    </a:p>
                  </a:txBody>
                  <a:tcPr/>
                </a:tc>
              </a:tr>
              <a:tr h="418937">
                <a:tc rowSpan="3">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sym typeface="+mn-ea"/>
                        </a:rPr>
                        <a:t>loan</a:t>
                      </a:r>
                      <a:endParaRPr lang="zh-CN" altLang="en-US" sz="1400" dirty="0">
                        <a:solidFill>
                          <a:schemeClr val="tx1"/>
                        </a:solidFill>
                        <a:latin typeface="微软雅黑" panose="020B0503020204020204" charset="-122"/>
                        <a:ea typeface="微软雅黑" panose="020B0503020204020204" charset="-122"/>
                        <a:sym typeface="+mn-ea"/>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no</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0</a:t>
                      </a:r>
                      <a:endParaRPr lang="zh-CN" altLang="en-US" sz="1400" dirty="0">
                        <a:solidFill>
                          <a:schemeClr val="tx1"/>
                        </a:solidFill>
                        <a:latin typeface="微软雅黑" panose="020B0503020204020204" charset="-122"/>
                        <a:ea typeface="微软雅黑" panose="020B0503020204020204" charset="-122"/>
                      </a:endParaRPr>
                    </a:p>
                  </a:txBody>
                  <a:tcPr/>
                </a:tc>
              </a:tr>
              <a:tr h="418937">
                <a:tc vMerge="1">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unknown</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1</a:t>
                      </a:r>
                      <a:endParaRPr lang="zh-CN" altLang="en-US" sz="1400" dirty="0">
                        <a:solidFill>
                          <a:schemeClr val="tx1"/>
                        </a:solidFill>
                        <a:latin typeface="微软雅黑" panose="020B0503020204020204" charset="-122"/>
                        <a:ea typeface="微软雅黑" panose="020B0503020204020204" charset="-122"/>
                      </a:endParaRPr>
                    </a:p>
                  </a:txBody>
                  <a:tcPr/>
                </a:tc>
              </a:tr>
              <a:tr h="418937">
                <a:tc vMerge="1">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yes</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2</a:t>
                      </a:r>
                      <a:endParaRPr lang="zh-CN" altLang="en-US" sz="1400" dirty="0">
                        <a:solidFill>
                          <a:schemeClr val="tx1"/>
                        </a:solidFill>
                        <a:latin typeface="微软雅黑" panose="020B0503020204020204" charset="-122"/>
                        <a:ea typeface="微软雅黑" panose="020B0503020204020204" charset="-122"/>
                      </a:endParaRPr>
                    </a:p>
                  </a:txBody>
                  <a:tcPr/>
                </a:tc>
              </a:tr>
            </a:tbl>
          </a:graphicData>
        </a:graphic>
      </p:graphicFrame>
      <p:graphicFrame>
        <p:nvGraphicFramePr>
          <p:cNvPr id="9" name="表格 8"/>
          <p:cNvGraphicFramePr/>
          <p:nvPr/>
        </p:nvGraphicFramePr>
        <p:xfrm>
          <a:off x="5977198" y="3603811"/>
          <a:ext cx="4002312" cy="2174181"/>
        </p:xfrm>
        <a:graphic>
          <a:graphicData uri="http://schemas.openxmlformats.org/drawingml/2006/table">
            <a:tbl>
              <a:tblPr firstRow="1" bandRow="1">
                <a:tableStyleId>{5C22544A-7EE6-4342-B048-85BDC9FD1C3A}</a:tableStyleId>
              </a:tblPr>
              <a:tblGrid>
                <a:gridCol w="1307522"/>
                <a:gridCol w="1694212"/>
                <a:gridCol w="1000578"/>
              </a:tblGrid>
              <a:tr h="442917">
                <a:tc>
                  <a:txBody>
                    <a:bodyPr/>
                    <a:lstStyle/>
                    <a:p>
                      <a:pPr algn="ctr">
                        <a:lnSpc>
                          <a:spcPct val="160000"/>
                        </a:lnSpc>
                        <a:buNone/>
                      </a:pPr>
                      <a:r>
                        <a:rPr lang="zh-CN" altLang="en-US" sz="1400" b="0" dirty="0">
                          <a:latin typeface="微软雅黑" panose="020B0503020204020204" charset="-122"/>
                          <a:ea typeface="微软雅黑" panose="020B0503020204020204" charset="-122"/>
                        </a:rPr>
                        <a:t>变量</a:t>
                      </a:r>
                      <a:endParaRPr lang="zh-CN" altLang="en-US" sz="1400" b="0" dirty="0">
                        <a:latin typeface="微软雅黑" panose="020B0503020204020204" charset="-122"/>
                        <a:ea typeface="微软雅黑" panose="020B0503020204020204" charset="-122"/>
                      </a:endParaRPr>
                    </a:p>
                  </a:txBody>
                  <a:tcPr>
                    <a:solidFill>
                      <a:srgbClr val="0070C0"/>
                    </a:solidFill>
                  </a:tcPr>
                </a:tc>
                <a:tc>
                  <a:txBody>
                    <a:bodyPr/>
                    <a:lstStyle/>
                    <a:p>
                      <a:pPr algn="ctr">
                        <a:lnSpc>
                          <a:spcPct val="160000"/>
                        </a:lnSpc>
                        <a:buNone/>
                      </a:pPr>
                      <a:r>
                        <a:rPr lang="zh-CN" altLang="en-US" sz="1400" b="0" dirty="0">
                          <a:latin typeface="微软雅黑" panose="020B0503020204020204" charset="-122"/>
                          <a:ea typeface="微软雅黑" panose="020B0503020204020204" charset="-122"/>
                          <a:sym typeface="+mn-ea"/>
                        </a:rPr>
                        <a:t>原值</a:t>
                      </a:r>
                      <a:endParaRPr lang="zh-CN" altLang="en-US" sz="1400" b="0" dirty="0">
                        <a:latin typeface="微软雅黑" panose="020B0503020204020204" charset="-122"/>
                        <a:ea typeface="微软雅黑" panose="020B0503020204020204" charset="-122"/>
                        <a:sym typeface="+mn-ea"/>
                      </a:endParaRPr>
                    </a:p>
                  </a:txBody>
                  <a:tcPr>
                    <a:solidFill>
                      <a:srgbClr val="0070C0"/>
                    </a:solidFill>
                  </a:tcPr>
                </a:tc>
                <a:tc>
                  <a:txBody>
                    <a:bodyPr/>
                    <a:lstStyle/>
                    <a:p>
                      <a:pPr algn="ctr">
                        <a:lnSpc>
                          <a:spcPct val="160000"/>
                        </a:lnSpc>
                        <a:buNone/>
                      </a:pPr>
                      <a:r>
                        <a:rPr lang="zh-CN" altLang="en-US" sz="1400" b="0" dirty="0">
                          <a:latin typeface="微软雅黑" panose="020B0503020204020204" charset="-122"/>
                          <a:ea typeface="微软雅黑" panose="020B0503020204020204" charset="-122"/>
                          <a:sym typeface="+mn-ea"/>
                        </a:rPr>
                        <a:t>新值</a:t>
                      </a:r>
                      <a:endParaRPr lang="zh-CN" altLang="en-US" sz="1400" b="0" dirty="0">
                        <a:latin typeface="微软雅黑" panose="020B0503020204020204" charset="-122"/>
                        <a:ea typeface="微软雅黑" panose="020B0503020204020204" charset="-122"/>
                        <a:sym typeface="+mn-ea"/>
                      </a:endParaRPr>
                    </a:p>
                  </a:txBody>
                  <a:tcPr>
                    <a:solidFill>
                      <a:srgbClr val="0070C0"/>
                    </a:solidFill>
                  </a:tcPr>
                </a:tc>
              </a:tr>
              <a:tr h="418937">
                <a:tc rowSpan="4">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sym typeface="+mn-ea"/>
                        </a:rPr>
                        <a:t>marital</a:t>
                      </a:r>
                      <a:endParaRPr lang="zh-CN" altLang="en-US" sz="1400" dirty="0">
                        <a:solidFill>
                          <a:schemeClr val="tx1"/>
                        </a:solidFill>
                        <a:latin typeface="微软雅黑" panose="020B0503020204020204" charset="-122"/>
                        <a:ea typeface="微软雅黑" panose="020B0503020204020204" charset="-122"/>
                        <a:sym typeface="+mn-ea"/>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single</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sym typeface="+mn-ea"/>
                        </a:rPr>
                        <a:t>0</a:t>
                      </a:r>
                      <a:endParaRPr lang="zh-CN" altLang="en-US" sz="1400" dirty="0">
                        <a:solidFill>
                          <a:schemeClr val="tx1"/>
                        </a:solidFill>
                        <a:latin typeface="微软雅黑" panose="020B0503020204020204" charset="-122"/>
                        <a:ea typeface="微软雅黑" panose="020B0503020204020204" charset="-122"/>
                      </a:endParaRPr>
                    </a:p>
                  </a:txBody>
                  <a:tcPr/>
                </a:tc>
              </a:tr>
              <a:tr h="418937">
                <a:tc vMerge="1">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married</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1</a:t>
                      </a:r>
                      <a:endParaRPr lang="zh-CN" altLang="en-US" sz="1400" dirty="0">
                        <a:solidFill>
                          <a:schemeClr val="tx1"/>
                        </a:solidFill>
                        <a:latin typeface="微软雅黑" panose="020B0503020204020204" charset="-122"/>
                        <a:ea typeface="微软雅黑" panose="020B0503020204020204" charset="-122"/>
                      </a:endParaRPr>
                    </a:p>
                  </a:txBody>
                  <a:tcPr/>
                </a:tc>
              </a:tr>
              <a:tr h="418937">
                <a:tc vMerge="1">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divorced</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2</a:t>
                      </a:r>
                      <a:endParaRPr lang="zh-CN" altLang="en-US" sz="1400" dirty="0">
                        <a:solidFill>
                          <a:schemeClr val="tx1"/>
                        </a:solidFill>
                        <a:latin typeface="微软雅黑" panose="020B0503020204020204" charset="-122"/>
                        <a:ea typeface="微软雅黑" panose="020B0503020204020204" charset="-122"/>
                      </a:endParaRPr>
                    </a:p>
                  </a:txBody>
                  <a:tcPr/>
                </a:tc>
              </a:tr>
              <a:tr h="418937">
                <a:tc vMerge="1">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unknown</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3</a:t>
                      </a:r>
                      <a:endParaRPr lang="zh-CN" altLang="en-US" sz="1400" dirty="0">
                        <a:solidFill>
                          <a:schemeClr val="tx1"/>
                        </a:solidFill>
                        <a:latin typeface="微软雅黑" panose="020B0503020204020204" charset="-122"/>
                        <a:ea typeface="微软雅黑" panose="020B0503020204020204" charset="-122"/>
                      </a:endParaRPr>
                    </a:p>
                  </a:txBody>
                  <a:tcPr/>
                </a:tc>
              </a:tr>
            </a:tbl>
          </a:graphicData>
        </a:graphic>
      </p:graphicFrame>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37677" y="647139"/>
            <a:ext cx="10820400" cy="132207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、观察两两变量之间的相关度</a:t>
            </a:r>
            <a:endParaRPr lang="zh-CN" altLang="en-US"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sym typeface="+mn-ea"/>
              </a:rPr>
              <a:t>2) </a:t>
            </a:r>
            <a:r>
              <a:rPr lang="zh-CN" altLang="en-US" sz="1600" b="1" dirty="0">
                <a:sym typeface="+mn-ea"/>
              </a:rPr>
              <a:t>将分类变量转为数值变量</a:t>
            </a:r>
            <a:endParaRPr lang="en-US" altLang="zh-CN" sz="1600" b="1" dirty="0">
              <a:sym typeface="+mn-ea"/>
            </a:endParaRPr>
          </a:p>
        </p:txBody>
      </p:sp>
      <p:graphicFrame>
        <p:nvGraphicFramePr>
          <p:cNvPr id="8" name="表格 7"/>
          <p:cNvGraphicFramePr/>
          <p:nvPr/>
        </p:nvGraphicFramePr>
        <p:xfrm>
          <a:off x="1022350" y="1969209"/>
          <a:ext cx="4034584" cy="3895344"/>
        </p:xfrm>
        <a:graphic>
          <a:graphicData uri="http://schemas.openxmlformats.org/drawingml/2006/table">
            <a:tbl>
              <a:tblPr firstRow="1" bandRow="1">
                <a:tableStyleId>{5C22544A-7EE6-4342-B048-85BDC9FD1C3A}</a:tableStyleId>
              </a:tblPr>
              <a:tblGrid>
                <a:gridCol w="1318065"/>
                <a:gridCol w="1707873"/>
                <a:gridCol w="1008646"/>
              </a:tblGrid>
              <a:tr h="410896">
                <a:tc>
                  <a:txBody>
                    <a:bodyPr/>
                    <a:lstStyle/>
                    <a:p>
                      <a:pPr algn="ctr">
                        <a:lnSpc>
                          <a:spcPct val="160000"/>
                        </a:lnSpc>
                        <a:buNone/>
                      </a:pPr>
                      <a:r>
                        <a:rPr lang="zh-CN" altLang="en-US" sz="1400" b="0" dirty="0">
                          <a:latin typeface="微软雅黑" panose="020B0503020204020204" charset="-122"/>
                          <a:ea typeface="微软雅黑" panose="020B0503020204020204" charset="-122"/>
                        </a:rPr>
                        <a:t>变量</a:t>
                      </a:r>
                      <a:endParaRPr lang="zh-CN" altLang="en-US" sz="1400" b="0" dirty="0">
                        <a:latin typeface="微软雅黑" panose="020B0503020204020204" charset="-122"/>
                        <a:ea typeface="微软雅黑" panose="020B0503020204020204" charset="-122"/>
                      </a:endParaRPr>
                    </a:p>
                  </a:txBody>
                  <a:tcPr>
                    <a:solidFill>
                      <a:srgbClr val="0070C0"/>
                    </a:solidFill>
                  </a:tcPr>
                </a:tc>
                <a:tc>
                  <a:txBody>
                    <a:bodyPr/>
                    <a:lstStyle/>
                    <a:p>
                      <a:pPr algn="ctr">
                        <a:lnSpc>
                          <a:spcPct val="160000"/>
                        </a:lnSpc>
                        <a:buNone/>
                      </a:pPr>
                      <a:r>
                        <a:rPr lang="zh-CN" altLang="en-US" sz="1400" b="0" dirty="0">
                          <a:latin typeface="微软雅黑" panose="020B0503020204020204" charset="-122"/>
                          <a:ea typeface="微软雅黑" panose="020B0503020204020204" charset="-122"/>
                          <a:sym typeface="+mn-ea"/>
                        </a:rPr>
                        <a:t>原值</a:t>
                      </a:r>
                      <a:endParaRPr lang="zh-CN" altLang="en-US" sz="1400" b="0" dirty="0">
                        <a:latin typeface="微软雅黑" panose="020B0503020204020204" charset="-122"/>
                        <a:ea typeface="微软雅黑" panose="020B0503020204020204" charset="-122"/>
                        <a:sym typeface="+mn-ea"/>
                      </a:endParaRPr>
                    </a:p>
                  </a:txBody>
                  <a:tcPr>
                    <a:solidFill>
                      <a:srgbClr val="0070C0"/>
                    </a:solidFill>
                  </a:tcPr>
                </a:tc>
                <a:tc>
                  <a:txBody>
                    <a:bodyPr/>
                    <a:lstStyle/>
                    <a:p>
                      <a:pPr algn="ctr">
                        <a:lnSpc>
                          <a:spcPct val="160000"/>
                        </a:lnSpc>
                        <a:buNone/>
                      </a:pPr>
                      <a:r>
                        <a:rPr lang="zh-CN" altLang="en-US" sz="1400" b="0" dirty="0">
                          <a:latin typeface="微软雅黑" panose="020B0503020204020204" charset="-122"/>
                          <a:ea typeface="微软雅黑" panose="020B0503020204020204" charset="-122"/>
                          <a:sym typeface="+mn-ea"/>
                        </a:rPr>
                        <a:t>新值</a:t>
                      </a:r>
                      <a:endParaRPr lang="zh-CN" altLang="en-US" sz="1400" b="0" dirty="0">
                        <a:latin typeface="微软雅黑" panose="020B0503020204020204" charset="-122"/>
                        <a:ea typeface="微软雅黑" panose="020B0503020204020204" charset="-122"/>
                        <a:sym typeface="+mn-ea"/>
                      </a:endParaRPr>
                    </a:p>
                  </a:txBody>
                  <a:tcPr>
                    <a:solidFill>
                      <a:srgbClr val="0070C0"/>
                    </a:solidFill>
                  </a:tcPr>
                </a:tc>
              </a:tr>
              <a:tr h="388650">
                <a:tc rowSpan="2">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sym typeface="+mn-ea"/>
                        </a:rPr>
                        <a:t>contact</a:t>
                      </a:r>
                      <a:endParaRPr lang="zh-CN" altLang="en-US" sz="1400" dirty="0">
                        <a:solidFill>
                          <a:schemeClr val="tx1"/>
                        </a:solidFill>
                        <a:latin typeface="微软雅黑" panose="020B0503020204020204" charset="-122"/>
                        <a:ea typeface="微软雅黑" panose="020B0503020204020204" charset="-122"/>
                        <a:sym typeface="+mn-ea"/>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telephone</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sym typeface="+mn-ea"/>
                        </a:rPr>
                        <a:t>0</a:t>
                      </a:r>
                      <a:endParaRPr lang="zh-CN" altLang="en-US" sz="1400" dirty="0">
                        <a:solidFill>
                          <a:schemeClr val="tx1"/>
                        </a:solidFill>
                        <a:latin typeface="微软雅黑" panose="020B0503020204020204" charset="-122"/>
                        <a:ea typeface="微软雅黑" panose="020B0503020204020204" charset="-122"/>
                      </a:endParaRPr>
                    </a:p>
                  </a:txBody>
                  <a:tcPr/>
                </a:tc>
              </a:tr>
              <a:tr h="388650">
                <a:tc vMerge="1">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cellular</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1</a:t>
                      </a:r>
                      <a:endParaRPr lang="zh-CN" altLang="en-US" sz="1400" dirty="0">
                        <a:solidFill>
                          <a:schemeClr val="tx1"/>
                        </a:solidFill>
                        <a:latin typeface="微软雅黑" panose="020B0503020204020204" charset="-122"/>
                        <a:ea typeface="微软雅黑" panose="020B0503020204020204" charset="-122"/>
                      </a:endParaRPr>
                    </a:p>
                  </a:txBody>
                  <a:tcPr/>
                </a:tc>
              </a:tr>
              <a:tr h="388650">
                <a:tc rowSpan="3">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sym typeface="+mn-ea"/>
                        </a:rPr>
                        <a:t>housing</a:t>
                      </a:r>
                      <a:endParaRPr lang="zh-CN" altLang="en-US" sz="1400" dirty="0">
                        <a:solidFill>
                          <a:schemeClr val="tx1"/>
                        </a:solidFill>
                        <a:latin typeface="微软雅黑" panose="020B0503020204020204" charset="-122"/>
                        <a:ea typeface="微软雅黑" panose="020B0503020204020204" charset="-122"/>
                        <a:sym typeface="+mn-ea"/>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no</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0</a:t>
                      </a:r>
                      <a:endParaRPr lang="zh-CN" altLang="en-US" sz="1400" dirty="0">
                        <a:solidFill>
                          <a:schemeClr val="tx1"/>
                        </a:solidFill>
                        <a:latin typeface="微软雅黑" panose="020B0503020204020204" charset="-122"/>
                        <a:ea typeface="微软雅黑" panose="020B0503020204020204" charset="-122"/>
                      </a:endParaRPr>
                    </a:p>
                  </a:txBody>
                  <a:tcPr/>
                </a:tc>
              </a:tr>
              <a:tr h="388650">
                <a:tc vMerge="1">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unknown</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1</a:t>
                      </a:r>
                      <a:endParaRPr lang="zh-CN" altLang="en-US" sz="1400" dirty="0">
                        <a:solidFill>
                          <a:schemeClr val="tx1"/>
                        </a:solidFill>
                        <a:latin typeface="微软雅黑" panose="020B0503020204020204" charset="-122"/>
                        <a:ea typeface="微软雅黑" panose="020B0503020204020204" charset="-122"/>
                      </a:endParaRPr>
                    </a:p>
                  </a:txBody>
                  <a:tcPr/>
                </a:tc>
              </a:tr>
              <a:tr h="388650">
                <a:tc vMerge="1">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yes</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2</a:t>
                      </a:r>
                      <a:endParaRPr lang="zh-CN" altLang="en-US" sz="1400" dirty="0">
                        <a:solidFill>
                          <a:schemeClr val="tx1"/>
                        </a:solidFill>
                        <a:latin typeface="微软雅黑" panose="020B0503020204020204" charset="-122"/>
                        <a:ea typeface="微软雅黑" panose="020B0503020204020204" charset="-122"/>
                      </a:endParaRPr>
                    </a:p>
                  </a:txBody>
                  <a:tcPr/>
                </a:tc>
              </a:tr>
              <a:tr h="388650">
                <a:tc rowSpan="3">
                  <a:txBody>
                    <a:bodyPr/>
                    <a:lstStyle/>
                    <a:p>
                      <a:pPr algn="ctr" fontAlgn="auto">
                        <a:lnSpc>
                          <a:spcPct val="160000"/>
                        </a:lnSpc>
                        <a:buNone/>
                      </a:pPr>
                      <a:r>
                        <a:rPr lang="en-US" altLang="zh-CN" sz="1400" dirty="0" err="1">
                          <a:solidFill>
                            <a:schemeClr val="tx1"/>
                          </a:solidFill>
                          <a:latin typeface="微软雅黑" panose="020B0503020204020204" charset="-122"/>
                          <a:ea typeface="微软雅黑" panose="020B0503020204020204" charset="-122"/>
                          <a:sym typeface="+mn-ea"/>
                        </a:rPr>
                        <a:t>poutcome</a:t>
                      </a:r>
                      <a:endParaRPr lang="zh-CN" altLang="en-US" sz="1400" dirty="0">
                        <a:solidFill>
                          <a:schemeClr val="tx1"/>
                        </a:solidFill>
                        <a:latin typeface="微软雅黑" panose="020B0503020204020204" charset="-122"/>
                        <a:ea typeface="微软雅黑" panose="020B0503020204020204" charset="-122"/>
                        <a:sym typeface="+mn-ea"/>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nonexistent</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0</a:t>
                      </a:r>
                      <a:endParaRPr lang="zh-CN" altLang="en-US" sz="1400" dirty="0">
                        <a:solidFill>
                          <a:schemeClr val="tx1"/>
                        </a:solidFill>
                        <a:latin typeface="微软雅黑" panose="020B0503020204020204" charset="-122"/>
                        <a:ea typeface="微软雅黑" panose="020B0503020204020204" charset="-122"/>
                      </a:endParaRPr>
                    </a:p>
                  </a:txBody>
                  <a:tcPr/>
                </a:tc>
              </a:tr>
              <a:tr h="388650">
                <a:tc vMerge="1">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failure</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-1</a:t>
                      </a:r>
                      <a:endParaRPr lang="zh-CN" altLang="en-US" sz="1400" dirty="0">
                        <a:solidFill>
                          <a:schemeClr val="tx1"/>
                        </a:solidFill>
                        <a:latin typeface="微软雅黑" panose="020B0503020204020204" charset="-122"/>
                        <a:ea typeface="微软雅黑" panose="020B0503020204020204" charset="-122"/>
                      </a:endParaRPr>
                    </a:p>
                  </a:txBody>
                  <a:tcPr/>
                </a:tc>
              </a:tr>
              <a:tr h="388650">
                <a:tc vMerge="1">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success</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1</a:t>
                      </a:r>
                      <a:endParaRPr lang="zh-CN" altLang="en-US" sz="1400" dirty="0">
                        <a:solidFill>
                          <a:schemeClr val="tx1"/>
                        </a:solidFill>
                        <a:latin typeface="微软雅黑" panose="020B0503020204020204" charset="-122"/>
                        <a:ea typeface="微软雅黑" panose="020B0503020204020204" charset="-122"/>
                      </a:endParaRPr>
                    </a:p>
                  </a:txBody>
                  <a:tcPr/>
                </a:tc>
              </a:tr>
            </a:tbl>
          </a:graphicData>
        </a:graphic>
      </p:graphicFrame>
      <p:graphicFrame>
        <p:nvGraphicFramePr>
          <p:cNvPr id="9" name="表格 8"/>
          <p:cNvGraphicFramePr/>
          <p:nvPr/>
        </p:nvGraphicFramePr>
        <p:xfrm>
          <a:off x="5777670" y="1969209"/>
          <a:ext cx="4034584" cy="3895344"/>
        </p:xfrm>
        <a:graphic>
          <a:graphicData uri="http://schemas.openxmlformats.org/drawingml/2006/table">
            <a:tbl>
              <a:tblPr firstRow="1" bandRow="1">
                <a:tableStyleId>{5C22544A-7EE6-4342-B048-85BDC9FD1C3A}</a:tableStyleId>
              </a:tblPr>
              <a:tblGrid>
                <a:gridCol w="1072259"/>
                <a:gridCol w="1953679"/>
                <a:gridCol w="1008646"/>
              </a:tblGrid>
              <a:tr h="412485">
                <a:tc>
                  <a:txBody>
                    <a:bodyPr/>
                    <a:lstStyle/>
                    <a:p>
                      <a:pPr algn="ctr">
                        <a:lnSpc>
                          <a:spcPct val="160000"/>
                        </a:lnSpc>
                        <a:buNone/>
                      </a:pPr>
                      <a:r>
                        <a:rPr lang="zh-CN" altLang="en-US" sz="1400" b="0" dirty="0">
                          <a:latin typeface="微软雅黑" panose="020B0503020204020204" charset="-122"/>
                          <a:ea typeface="微软雅黑" panose="020B0503020204020204" charset="-122"/>
                        </a:rPr>
                        <a:t>变量</a:t>
                      </a:r>
                      <a:endParaRPr lang="zh-CN" altLang="en-US" sz="1400" b="0" dirty="0">
                        <a:latin typeface="微软雅黑" panose="020B0503020204020204" charset="-122"/>
                        <a:ea typeface="微软雅黑" panose="020B0503020204020204" charset="-122"/>
                      </a:endParaRPr>
                    </a:p>
                  </a:txBody>
                  <a:tcPr>
                    <a:solidFill>
                      <a:srgbClr val="0070C0"/>
                    </a:solidFill>
                  </a:tcPr>
                </a:tc>
                <a:tc>
                  <a:txBody>
                    <a:bodyPr/>
                    <a:lstStyle/>
                    <a:p>
                      <a:pPr algn="ctr">
                        <a:lnSpc>
                          <a:spcPct val="160000"/>
                        </a:lnSpc>
                        <a:buNone/>
                      </a:pPr>
                      <a:r>
                        <a:rPr lang="zh-CN" altLang="en-US" sz="1400" b="0" dirty="0">
                          <a:latin typeface="微软雅黑" panose="020B0503020204020204" charset="-122"/>
                          <a:ea typeface="微软雅黑" panose="020B0503020204020204" charset="-122"/>
                          <a:sym typeface="+mn-ea"/>
                        </a:rPr>
                        <a:t>原值</a:t>
                      </a:r>
                      <a:endParaRPr lang="zh-CN" altLang="en-US" sz="1400" b="0" dirty="0">
                        <a:latin typeface="微软雅黑" panose="020B0503020204020204" charset="-122"/>
                        <a:ea typeface="微软雅黑" panose="020B0503020204020204" charset="-122"/>
                        <a:sym typeface="+mn-ea"/>
                      </a:endParaRPr>
                    </a:p>
                  </a:txBody>
                  <a:tcPr>
                    <a:solidFill>
                      <a:srgbClr val="0070C0"/>
                    </a:solidFill>
                  </a:tcPr>
                </a:tc>
                <a:tc>
                  <a:txBody>
                    <a:bodyPr/>
                    <a:lstStyle/>
                    <a:p>
                      <a:pPr algn="ctr">
                        <a:lnSpc>
                          <a:spcPct val="160000"/>
                        </a:lnSpc>
                        <a:buNone/>
                      </a:pPr>
                      <a:r>
                        <a:rPr lang="zh-CN" altLang="en-US" sz="1400" b="0" dirty="0">
                          <a:latin typeface="微软雅黑" panose="020B0503020204020204" charset="-122"/>
                          <a:ea typeface="微软雅黑" panose="020B0503020204020204" charset="-122"/>
                          <a:sym typeface="+mn-ea"/>
                        </a:rPr>
                        <a:t>新值</a:t>
                      </a:r>
                      <a:endParaRPr lang="zh-CN" altLang="en-US" sz="1400" b="0" dirty="0">
                        <a:latin typeface="微软雅黑" panose="020B0503020204020204" charset="-122"/>
                        <a:ea typeface="微软雅黑" panose="020B0503020204020204" charset="-122"/>
                        <a:sym typeface="+mn-ea"/>
                      </a:endParaRPr>
                    </a:p>
                  </a:txBody>
                  <a:tcPr>
                    <a:solidFill>
                      <a:srgbClr val="0070C0"/>
                    </a:solidFill>
                  </a:tcPr>
                </a:tc>
              </a:tr>
              <a:tr h="390153">
                <a:tc rowSpan="8">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sym typeface="+mn-ea"/>
                        </a:rPr>
                        <a:t>education</a:t>
                      </a:r>
                      <a:endParaRPr lang="zh-CN" altLang="en-US" sz="1400" dirty="0">
                        <a:solidFill>
                          <a:schemeClr val="tx1"/>
                        </a:solidFill>
                        <a:latin typeface="微软雅黑" panose="020B0503020204020204" charset="-122"/>
                        <a:ea typeface="微软雅黑" panose="020B0503020204020204" charset="-122"/>
                        <a:sym typeface="+mn-ea"/>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illiterate</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sym typeface="+mn-ea"/>
                        </a:rPr>
                        <a:t>0</a:t>
                      </a:r>
                      <a:endParaRPr lang="zh-CN" altLang="en-US" sz="1400" dirty="0">
                        <a:solidFill>
                          <a:schemeClr val="tx1"/>
                        </a:solidFill>
                        <a:latin typeface="微软雅黑" panose="020B0503020204020204" charset="-122"/>
                        <a:ea typeface="微软雅黑" panose="020B0503020204020204" charset="-122"/>
                      </a:endParaRPr>
                    </a:p>
                  </a:txBody>
                  <a:tcPr/>
                </a:tc>
              </a:tr>
              <a:tr h="390153">
                <a:tc vMerge="1">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basic.4y</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1</a:t>
                      </a:r>
                      <a:endParaRPr lang="zh-CN" altLang="en-US" sz="1400" dirty="0">
                        <a:solidFill>
                          <a:schemeClr val="tx1"/>
                        </a:solidFill>
                        <a:latin typeface="微软雅黑" panose="020B0503020204020204" charset="-122"/>
                        <a:ea typeface="微软雅黑" panose="020B0503020204020204" charset="-122"/>
                      </a:endParaRPr>
                    </a:p>
                  </a:txBody>
                  <a:tcPr/>
                </a:tc>
              </a:tr>
              <a:tr h="390153">
                <a:tc vMerge="1">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basic.6y</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2</a:t>
                      </a:r>
                      <a:endParaRPr lang="zh-CN" altLang="en-US" sz="1400" dirty="0">
                        <a:solidFill>
                          <a:schemeClr val="tx1"/>
                        </a:solidFill>
                        <a:latin typeface="微软雅黑" panose="020B0503020204020204" charset="-122"/>
                        <a:ea typeface="微软雅黑" panose="020B0503020204020204" charset="-122"/>
                      </a:endParaRPr>
                    </a:p>
                  </a:txBody>
                  <a:tcPr/>
                </a:tc>
              </a:tr>
              <a:tr h="390153">
                <a:tc vMerge="1">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basic.9y</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3</a:t>
                      </a:r>
                      <a:endParaRPr lang="zh-CN" altLang="en-US" sz="1400" dirty="0">
                        <a:solidFill>
                          <a:schemeClr val="tx1"/>
                        </a:solidFill>
                        <a:latin typeface="微软雅黑" panose="020B0503020204020204" charset="-122"/>
                        <a:ea typeface="微软雅黑" panose="020B0503020204020204" charset="-122"/>
                      </a:endParaRPr>
                    </a:p>
                  </a:txBody>
                  <a:tcPr/>
                </a:tc>
              </a:tr>
              <a:tr h="390153">
                <a:tc vMerge="1">
                  <a:tcPr/>
                </a:tc>
                <a:tc>
                  <a:txBody>
                    <a:bodyPr/>
                    <a:lstStyle/>
                    <a:p>
                      <a:pPr algn="ctr" fontAlgn="auto">
                        <a:lnSpc>
                          <a:spcPct val="160000"/>
                        </a:lnSpc>
                        <a:buNone/>
                      </a:pPr>
                      <a:r>
                        <a:rPr lang="en-US" altLang="zh-CN" sz="1400" dirty="0" err="1">
                          <a:solidFill>
                            <a:schemeClr val="tx1"/>
                          </a:solidFill>
                          <a:latin typeface="微软雅黑" panose="020B0503020204020204" charset="-122"/>
                          <a:ea typeface="微软雅黑" panose="020B0503020204020204" charset="-122"/>
                        </a:rPr>
                        <a:t>high.school</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4</a:t>
                      </a:r>
                      <a:endParaRPr lang="zh-CN" altLang="en-US" sz="1400" dirty="0">
                        <a:solidFill>
                          <a:schemeClr val="tx1"/>
                        </a:solidFill>
                        <a:latin typeface="微软雅黑" panose="020B0503020204020204" charset="-122"/>
                        <a:ea typeface="微软雅黑" panose="020B0503020204020204" charset="-122"/>
                      </a:endParaRPr>
                    </a:p>
                  </a:txBody>
                  <a:tcPr/>
                </a:tc>
              </a:tr>
              <a:tr h="390153">
                <a:tc vMerge="1">
                  <a:tcPr/>
                </a:tc>
                <a:tc>
                  <a:txBody>
                    <a:bodyPr/>
                    <a:lstStyle/>
                    <a:p>
                      <a:pPr algn="ctr" fontAlgn="auto">
                        <a:lnSpc>
                          <a:spcPct val="160000"/>
                        </a:lnSpc>
                        <a:buNone/>
                      </a:pPr>
                      <a:r>
                        <a:rPr lang="en-US" altLang="zh-CN" sz="1400" dirty="0" err="1">
                          <a:solidFill>
                            <a:schemeClr val="tx1"/>
                          </a:solidFill>
                          <a:latin typeface="微软雅黑" panose="020B0503020204020204" charset="-122"/>
                          <a:ea typeface="微软雅黑" panose="020B0503020204020204" charset="-122"/>
                        </a:rPr>
                        <a:t>professional.course</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5</a:t>
                      </a:r>
                      <a:endParaRPr lang="zh-CN" altLang="en-US" sz="1400" dirty="0">
                        <a:solidFill>
                          <a:schemeClr val="tx1"/>
                        </a:solidFill>
                        <a:latin typeface="微软雅黑" panose="020B0503020204020204" charset="-122"/>
                        <a:ea typeface="微软雅黑" panose="020B0503020204020204" charset="-122"/>
                      </a:endParaRPr>
                    </a:p>
                  </a:txBody>
                  <a:tcPr/>
                </a:tc>
              </a:tr>
              <a:tr h="390153">
                <a:tc vMerge="1">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unknown</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6</a:t>
                      </a:r>
                      <a:endParaRPr lang="zh-CN" altLang="en-US" sz="1400" dirty="0">
                        <a:solidFill>
                          <a:schemeClr val="tx1"/>
                        </a:solidFill>
                        <a:latin typeface="微软雅黑" panose="020B0503020204020204" charset="-122"/>
                        <a:ea typeface="微软雅黑" panose="020B0503020204020204" charset="-122"/>
                      </a:endParaRPr>
                    </a:p>
                  </a:txBody>
                  <a:tcPr/>
                </a:tc>
              </a:tr>
              <a:tr h="390153">
                <a:tc vMerge="1">
                  <a:tcPr/>
                </a:tc>
                <a:tc>
                  <a:txBody>
                    <a:bodyPr/>
                    <a:lstStyle/>
                    <a:p>
                      <a:pPr algn="ctr" fontAlgn="auto">
                        <a:lnSpc>
                          <a:spcPct val="160000"/>
                        </a:lnSpc>
                        <a:buNone/>
                      </a:pPr>
                      <a:r>
                        <a:rPr lang="en-US" altLang="zh-CN" sz="1400" dirty="0" err="1">
                          <a:solidFill>
                            <a:schemeClr val="tx1"/>
                          </a:solidFill>
                          <a:latin typeface="微软雅黑" panose="020B0503020204020204" charset="-122"/>
                          <a:ea typeface="微软雅黑" panose="020B0503020204020204" charset="-122"/>
                        </a:rPr>
                        <a:t>university.degree</a:t>
                      </a:r>
                      <a:endParaRPr lang="zh-CN" altLang="en-US" sz="1400" dirty="0">
                        <a:solidFill>
                          <a:schemeClr val="tx1"/>
                        </a:solidFill>
                        <a:latin typeface="微软雅黑" panose="020B0503020204020204" charset="-122"/>
                        <a:ea typeface="微软雅黑" panose="020B0503020204020204" charset="-122"/>
                      </a:endParaRPr>
                    </a:p>
                  </a:txBody>
                  <a:tcPr/>
                </a:tc>
                <a:tc>
                  <a:txBody>
                    <a:bodyPr/>
                    <a:lstStyle/>
                    <a:p>
                      <a:pPr algn="ctr" fontAlgn="auto">
                        <a:lnSpc>
                          <a:spcPct val="160000"/>
                        </a:lnSpc>
                        <a:buNone/>
                      </a:pPr>
                      <a:r>
                        <a:rPr lang="en-US" altLang="zh-CN" sz="1400" dirty="0">
                          <a:solidFill>
                            <a:schemeClr val="tx1"/>
                          </a:solidFill>
                          <a:latin typeface="微软雅黑" panose="020B0503020204020204" charset="-122"/>
                          <a:ea typeface="微软雅黑" panose="020B0503020204020204" charset="-122"/>
                        </a:rPr>
                        <a:t>7</a:t>
                      </a:r>
                      <a:endParaRPr lang="zh-CN" altLang="en-US" sz="1400" dirty="0">
                        <a:solidFill>
                          <a:schemeClr val="tx1"/>
                        </a:solidFill>
                        <a:latin typeface="微软雅黑" panose="020B0503020204020204" charset="-122"/>
                        <a:ea typeface="微软雅黑" panose="020B0503020204020204" charset="-122"/>
                      </a:endParaRPr>
                    </a:p>
                  </a:txBody>
                  <a:tcPr/>
                </a:tc>
              </a:tr>
            </a:tbl>
          </a:graphicData>
        </a:graphic>
      </p:graphicFrame>
      <p:sp>
        <p:nvSpPr>
          <p:cNvPr id="2" name="矩形 1"/>
          <p:cNvSpPr/>
          <p:nvPr/>
        </p:nvSpPr>
        <p:spPr>
          <a:xfrm>
            <a:off x="837677" y="5928335"/>
            <a:ext cx="5097870" cy="338554"/>
          </a:xfrm>
          <a:prstGeom prst="rect">
            <a:avLst/>
          </a:prstGeom>
        </p:spPr>
        <p:txBody>
          <a:bodyPr wrap="none">
            <a:spAutoFit/>
          </a:bodyPr>
          <a:lstStyle/>
          <a:p>
            <a:r>
              <a:rPr lang="zh-CN" altLang="en-US" sz="1600" dirty="0"/>
              <a:t>将月份分别映射到数字</a:t>
            </a:r>
            <a:r>
              <a:rPr lang="en-US" altLang="zh-CN" sz="1600" dirty="0"/>
              <a:t>1~12</a:t>
            </a:r>
            <a:r>
              <a:rPr lang="zh-CN" altLang="en-US" sz="1600" dirty="0"/>
              <a:t>，星期分别映射到数字</a:t>
            </a:r>
            <a:r>
              <a:rPr lang="en-US" altLang="zh-CN" sz="1600" dirty="0"/>
              <a:t>1~5</a:t>
            </a:r>
            <a:endParaRPr lang="zh-CN" altLang="en-US" sz="1600"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6"/>
          <p:cNvSpPr txBox="1"/>
          <p:nvPr/>
        </p:nvSpPr>
        <p:spPr>
          <a:xfrm>
            <a:off x="1022350" y="285461"/>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项目介绍</a:t>
            </a:r>
            <a:endParaRPr lang="id-ID" altLang="zh-CN" sz="2000" b="1" dirty="0">
              <a:latin typeface="微软雅黑" panose="020B0503020204020204" charset="-122"/>
              <a:ea typeface="微软雅黑" panose="020B0503020204020204" charset="-122"/>
            </a:endParaRPr>
          </a:p>
        </p:txBody>
      </p:sp>
      <p:sp>
        <p:nvSpPr>
          <p:cNvPr id="6" name="文本框 3"/>
          <p:cNvSpPr txBox="1"/>
          <p:nvPr/>
        </p:nvSpPr>
        <p:spPr>
          <a:xfrm>
            <a:off x="371475" y="429924"/>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01</a:t>
            </a:r>
            <a:endParaRPr lang="en-US" altLang="zh-CN" dirty="0">
              <a:solidFill>
                <a:schemeClr val="bg1"/>
              </a:solidFill>
              <a:latin typeface="Arial" panose="020B0604020202020204" pitchFamily="34" charset="0"/>
              <a:ea typeface="微软雅黑" panose="020B0503020204020204" charset="-122"/>
            </a:endParaRPr>
          </a:p>
        </p:txBody>
      </p:sp>
      <p:sp>
        <p:nvSpPr>
          <p:cNvPr id="7" name="文本框 6"/>
          <p:cNvSpPr txBox="1"/>
          <p:nvPr/>
        </p:nvSpPr>
        <p:spPr>
          <a:xfrm>
            <a:off x="371475" y="1040679"/>
            <a:ext cx="10820400" cy="2112245"/>
          </a:xfrm>
          <a:prstGeom prst="rect">
            <a:avLst/>
          </a:prstGeom>
          <a:noFill/>
        </p:spPr>
        <p:txBody>
          <a:bodyPr wrap="square" rtlCol="0">
            <a:spAutoFit/>
          </a:bodyPr>
          <a:lstStyle/>
          <a:p>
            <a:pPr fontAlgn="auto" latinLnBrk="1">
              <a:lnSpc>
                <a:spcPct val="200000"/>
              </a:lnSpc>
              <a:buNone/>
            </a:pP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背景介绍：数据的获取和特征筛选</a:t>
            </a:r>
            <a:endParaRPr lang="en-US" altLang="zh-CN" sz="1600" dirty="0"/>
          </a:p>
          <a:p>
            <a:pPr latinLnBrk="1">
              <a:lnSpc>
                <a:spcPct val="200000"/>
              </a:lnSpc>
            </a:pPr>
            <a:r>
              <a:rPr lang="en-US" altLang="zh-CN" sz="1600" dirty="0">
                <a:sym typeface="+mn-ea"/>
              </a:rPr>
              <a:t>UCI</a:t>
            </a:r>
            <a:r>
              <a:rPr lang="zh-CN" altLang="en-US" sz="1600" dirty="0">
                <a:sym typeface="+mn-ea"/>
              </a:rPr>
              <a:t>上的数据集有两个：</a:t>
            </a:r>
            <a:r>
              <a:rPr lang="en-US" altLang="zh-CN" dirty="0"/>
              <a:t>bank-full.csv</a:t>
            </a:r>
            <a:r>
              <a:rPr lang="zh-CN" altLang="en-US" dirty="0"/>
              <a:t>和</a:t>
            </a:r>
            <a:r>
              <a:rPr lang="en-US" altLang="zh-CN" dirty="0"/>
              <a:t>bank-additional-full.csv</a:t>
            </a:r>
            <a:endParaRPr lang="en-US" altLang="zh-CN" dirty="0"/>
          </a:p>
          <a:p>
            <a:pPr latinLnBrk="1">
              <a:lnSpc>
                <a:spcPct val="200000"/>
              </a:lnSpc>
            </a:pPr>
            <a:r>
              <a:rPr lang="en-US" altLang="zh-CN" sz="1600" dirty="0"/>
              <a:t>bank-full.csv </a:t>
            </a:r>
            <a:r>
              <a:rPr lang="zh-CN" altLang="en-US" sz="1600" dirty="0"/>
              <a:t>含有</a:t>
            </a:r>
            <a:r>
              <a:rPr lang="en-US" altLang="zh-CN" sz="1600" dirty="0"/>
              <a:t>17</a:t>
            </a:r>
            <a:r>
              <a:rPr lang="zh-CN" altLang="en-US" sz="1600" dirty="0"/>
              <a:t>个变量，主要包含用户的个人行为和个人信息，是旧版本数据集</a:t>
            </a:r>
            <a:endParaRPr lang="en-US" altLang="zh-CN" sz="1600" dirty="0"/>
          </a:p>
          <a:p>
            <a:pPr latinLnBrk="1">
              <a:lnSpc>
                <a:spcPct val="200000"/>
              </a:lnSpc>
            </a:pPr>
            <a:r>
              <a:rPr lang="en-US" altLang="zh-CN" sz="1600" dirty="0"/>
              <a:t>bank-additional-full.csv</a:t>
            </a:r>
            <a:r>
              <a:rPr lang="zh-CN" altLang="en-US" sz="1600" dirty="0"/>
              <a:t>：含有</a:t>
            </a:r>
            <a:r>
              <a:rPr lang="en-US" altLang="zh-CN" sz="1600" dirty="0"/>
              <a:t>20</a:t>
            </a:r>
            <a:r>
              <a:rPr lang="zh-CN" altLang="en-US" sz="1600" dirty="0"/>
              <a:t>个变量，在旧版本基础上新增了</a:t>
            </a:r>
            <a:r>
              <a:rPr lang="zh-CN" altLang="en-US" sz="1600" b="1" dirty="0"/>
              <a:t>同期该国的经济运行指数</a:t>
            </a:r>
            <a:r>
              <a:rPr lang="zh-CN" altLang="en-US" sz="1600" dirty="0"/>
              <a:t>。（本次项目使用的数据集）</a:t>
            </a:r>
            <a:endParaRPr lang="en-US" altLang="zh-CN" sz="1600" dirty="0">
              <a:sym typeface="+mn-ea"/>
            </a:endParaRPr>
          </a:p>
        </p:txBody>
      </p:sp>
      <p:pic>
        <p:nvPicPr>
          <p:cNvPr id="2" name="图片 1"/>
          <p:cNvPicPr>
            <a:picLocks noChangeAspect="1"/>
          </p:cNvPicPr>
          <p:nvPr/>
        </p:nvPicPr>
        <p:blipFill>
          <a:blip r:embed="rId1"/>
          <a:stretch>
            <a:fillRect/>
          </a:stretch>
        </p:blipFill>
        <p:spPr>
          <a:xfrm>
            <a:off x="238991" y="3509362"/>
            <a:ext cx="11503860" cy="1779374"/>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37677" y="647139"/>
            <a:ext cx="10820400" cy="378460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、观察两两变量之间的相关度</a:t>
            </a:r>
            <a:endParaRPr lang="zh-CN" altLang="en-US"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sym typeface="+mn-ea"/>
              </a:rPr>
              <a:t>2) </a:t>
            </a:r>
            <a:r>
              <a:rPr lang="zh-CN" altLang="en-US" sz="1600" b="1" dirty="0">
                <a:sym typeface="+mn-ea"/>
              </a:rPr>
              <a:t>将分类变量转为数值变量</a:t>
            </a:r>
            <a:endParaRPr lang="en-US" altLang="zh-CN" sz="1600" b="1" dirty="0">
              <a:sym typeface="+mn-ea"/>
            </a:endParaRPr>
          </a:p>
          <a:p>
            <a:pPr latinLnBrk="1">
              <a:lnSpc>
                <a:spcPct val="250000"/>
              </a:lnSpc>
            </a:pPr>
            <a:r>
              <a:rPr lang="zh-CN" altLang="en-US" sz="1600" dirty="0">
                <a:sym typeface="+mn-ea"/>
              </a:rPr>
              <a:t>在映射中，新增加一列</a:t>
            </a:r>
            <a:r>
              <a:rPr lang="en-US" altLang="zh-CN" sz="1600" dirty="0">
                <a:sym typeface="+mn-ea"/>
              </a:rPr>
              <a:t>_num</a:t>
            </a:r>
            <a:r>
              <a:rPr lang="zh-CN" altLang="en-US" sz="1600" dirty="0">
                <a:sym typeface="+mn-ea"/>
              </a:rPr>
              <a:t>结尾的变量，用于保存映射的结果，例如：</a:t>
            </a:r>
            <a:endParaRPr lang="en-US" altLang="zh-CN" sz="1600" dirty="0">
              <a:sym typeface="+mn-ea"/>
            </a:endParaRPr>
          </a:p>
          <a:p>
            <a:pPr latinLnBrk="1">
              <a:lnSpc>
                <a:spcPct val="150000"/>
              </a:lnSpc>
            </a:pPr>
            <a:r>
              <a:rPr lang="en-US" altLang="zh-CN" sz="1600" b="1" dirty="0">
                <a:solidFill>
                  <a:srgbClr val="0070C0"/>
                </a:solidFill>
                <a:latin typeface="Courier New" panose="02070309020205020404" charset="0"/>
                <a:cs typeface="Courier New" panose="02070309020205020404" charset="0"/>
                <a:sym typeface="+mn-ea"/>
              </a:rPr>
              <a:t>df['</a:t>
            </a:r>
            <a:r>
              <a:rPr lang="en-US" altLang="zh-CN" sz="1600" b="1" dirty="0" err="1">
                <a:solidFill>
                  <a:srgbClr val="0070C0"/>
                </a:solidFill>
                <a:latin typeface="Courier New" panose="02070309020205020404" charset="0"/>
                <a:cs typeface="Courier New" panose="02070309020205020404" charset="0"/>
                <a:sym typeface="+mn-ea"/>
              </a:rPr>
              <a:t>default_num</a:t>
            </a:r>
            <a:r>
              <a:rPr lang="en-US" altLang="zh-CN" sz="1600" b="1" dirty="0">
                <a:solidFill>
                  <a:srgbClr val="0070C0"/>
                </a:solidFill>
                <a:latin typeface="Courier New" panose="02070309020205020404" charset="0"/>
                <a:cs typeface="Courier New" panose="02070309020205020404" charset="0"/>
                <a:sym typeface="+mn-ea"/>
              </a:rPr>
              <a:t>'] = df['default'].map({'yes': 0,'unknown': 0,'no': 1})</a:t>
            </a:r>
            <a:endParaRPr lang="en-US" altLang="zh-CN" sz="1600" b="1" dirty="0">
              <a:solidFill>
                <a:srgbClr val="0070C0"/>
              </a:solidFill>
              <a:latin typeface="Courier New" panose="02070309020205020404" charset="0"/>
              <a:cs typeface="Courier New" panose="02070309020205020404" charset="0"/>
              <a:sym typeface="+mn-ea"/>
            </a:endParaRPr>
          </a:p>
          <a:p>
            <a:pPr latinLnBrk="1">
              <a:lnSpc>
                <a:spcPct val="150000"/>
              </a:lnSpc>
            </a:pPr>
            <a:r>
              <a:rPr lang="en-US" altLang="zh-CN" sz="1600" b="1" dirty="0">
                <a:solidFill>
                  <a:srgbClr val="0070C0"/>
                </a:solidFill>
                <a:latin typeface="Courier New" panose="02070309020205020404" charset="0"/>
                <a:cs typeface="Courier New" panose="02070309020205020404" charset="0"/>
                <a:sym typeface="+mn-ea"/>
              </a:rPr>
              <a:t>...</a:t>
            </a:r>
            <a:endParaRPr lang="en-US" altLang="zh-CN" sz="1600" b="1" dirty="0">
              <a:solidFill>
                <a:srgbClr val="0070C0"/>
              </a:solidFill>
              <a:latin typeface="Courier New" panose="02070309020205020404" charset="0"/>
              <a:cs typeface="Courier New" panose="02070309020205020404" charset="0"/>
              <a:sym typeface="+mn-ea"/>
            </a:endParaRPr>
          </a:p>
          <a:p>
            <a:pPr latinLnBrk="1">
              <a:lnSpc>
                <a:spcPct val="150000"/>
              </a:lnSpc>
            </a:pPr>
            <a:r>
              <a:rPr lang="en-US" altLang="zh-CN" sz="1600" b="1" dirty="0" err="1">
                <a:solidFill>
                  <a:srgbClr val="0070C0"/>
                </a:solidFill>
                <a:latin typeface="Courier New" panose="02070309020205020404" charset="0"/>
                <a:cs typeface="Courier New" panose="02070309020205020404" charset="0"/>
                <a:sym typeface="+mn-ea"/>
              </a:rPr>
              <a:t>catCols</a:t>
            </a:r>
            <a:r>
              <a:rPr lang="en-US" altLang="zh-CN" sz="1600" b="1" dirty="0">
                <a:solidFill>
                  <a:srgbClr val="0070C0"/>
                </a:solidFill>
                <a:latin typeface="Courier New" panose="02070309020205020404" charset="0"/>
                <a:cs typeface="Courier New" panose="02070309020205020404" charset="0"/>
                <a:sym typeface="+mn-ea"/>
              </a:rPr>
              <a:t> = ['default_num','loan_num','marital_num','housing_num','day_of_week_num','education_num','month_num','poutcome_num','y']</a:t>
            </a:r>
            <a:endParaRPr lang="en-US" altLang="zh-CN" sz="1600" b="1" dirty="0">
              <a:solidFill>
                <a:srgbClr val="0070C0"/>
              </a:solidFill>
              <a:latin typeface="Courier New" panose="02070309020205020404" charset="0"/>
              <a:cs typeface="Courier New" panose="02070309020205020404" charset="0"/>
              <a:sym typeface="+mn-ea"/>
            </a:endParaRPr>
          </a:p>
          <a:p>
            <a:pPr latinLnBrk="1">
              <a:lnSpc>
                <a:spcPct val="150000"/>
              </a:lnSpc>
            </a:pPr>
            <a:r>
              <a:rPr lang="en-US" altLang="zh-CN" sz="1600" b="1" dirty="0">
                <a:solidFill>
                  <a:srgbClr val="0070C0"/>
                </a:solidFill>
                <a:latin typeface="Courier New" panose="02070309020205020404" charset="0"/>
                <a:cs typeface="Courier New" panose="02070309020205020404" charset="0"/>
                <a:sym typeface="+mn-ea"/>
              </a:rPr>
              <a:t>df[</a:t>
            </a:r>
            <a:r>
              <a:rPr lang="en-US" altLang="zh-CN" sz="1600" b="1" dirty="0" err="1">
                <a:solidFill>
                  <a:srgbClr val="0070C0"/>
                </a:solidFill>
                <a:latin typeface="Courier New" panose="02070309020205020404" charset="0"/>
                <a:cs typeface="Courier New" panose="02070309020205020404" charset="0"/>
                <a:sym typeface="+mn-ea"/>
              </a:rPr>
              <a:t>catCols</a:t>
            </a:r>
            <a:r>
              <a:rPr lang="en-US" altLang="zh-CN" sz="1600" b="1" dirty="0">
                <a:solidFill>
                  <a:srgbClr val="0070C0"/>
                </a:solidFill>
                <a:latin typeface="Courier New" panose="02070309020205020404" charset="0"/>
                <a:cs typeface="Courier New" panose="02070309020205020404" charset="0"/>
                <a:sym typeface="+mn-ea"/>
              </a:rPr>
              <a:t>].head()</a:t>
            </a:r>
            <a:endParaRPr lang="en-US" altLang="zh-CN" sz="1600" b="1" dirty="0">
              <a:solidFill>
                <a:srgbClr val="0070C0"/>
              </a:solidFill>
              <a:latin typeface="Courier New" panose="02070309020205020404" charset="0"/>
              <a:cs typeface="Courier New" panose="02070309020205020404" charset="0"/>
              <a:sym typeface="+mn-ea"/>
            </a:endParaRPr>
          </a:p>
        </p:txBody>
      </p:sp>
      <p:pic>
        <p:nvPicPr>
          <p:cNvPr id="3" name="图片 2"/>
          <p:cNvPicPr>
            <a:picLocks noChangeAspect="1"/>
          </p:cNvPicPr>
          <p:nvPr/>
        </p:nvPicPr>
        <p:blipFill>
          <a:blip r:embed="rId1"/>
          <a:stretch>
            <a:fillRect/>
          </a:stretch>
        </p:blipFill>
        <p:spPr>
          <a:xfrm>
            <a:off x="869950" y="4517898"/>
            <a:ext cx="9909212" cy="2049650"/>
          </a:xfrm>
          <a:prstGeom prst="rect">
            <a:avLst/>
          </a:prstGeom>
        </p:spPr>
      </p:pic>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37677" y="647139"/>
            <a:ext cx="10820400" cy="255333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、观察两两变量之间的相关度</a:t>
            </a:r>
            <a:endParaRPr lang="zh-CN" altLang="en-US"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sym typeface="+mn-ea"/>
              </a:rPr>
              <a:t>3) </a:t>
            </a:r>
            <a:r>
              <a:rPr lang="zh-CN" altLang="en-US" sz="1600" b="1" dirty="0">
                <a:sym typeface="+mn-ea"/>
              </a:rPr>
              <a:t>观察分类变量间的相关度</a:t>
            </a:r>
            <a:endParaRPr lang="en-US" altLang="zh-CN" sz="1600" b="1" dirty="0">
              <a:sym typeface="+mn-ea"/>
            </a:endParaRPr>
          </a:p>
          <a:p>
            <a:pPr latinLnBrk="1">
              <a:lnSpc>
                <a:spcPct val="250000"/>
              </a:lnSpc>
            </a:pPr>
            <a:r>
              <a:rPr lang="zh-CN" altLang="en-US" sz="1600" dirty="0">
                <a:sym typeface="+mn-ea"/>
              </a:rPr>
              <a:t>使用相关度矩阵和热力图，观察变量（</a:t>
            </a:r>
            <a:r>
              <a:rPr lang="en-US" altLang="zh-CN" sz="1600" dirty="0">
                <a:sym typeface="+mn-ea"/>
              </a:rPr>
              <a:t>'default_num','loan_num','marital_num','housing_num','day_of_week_num','education_num','month_num','poutcome_num','y'</a:t>
            </a:r>
            <a:r>
              <a:rPr lang="zh-CN" altLang="en-US" sz="1600" dirty="0">
                <a:sym typeface="+mn-ea"/>
              </a:rPr>
              <a:t>）的相关度</a:t>
            </a:r>
            <a:endParaRPr lang="en-US" altLang="zh-CN" sz="1600" b="1" dirty="0">
              <a:sym typeface="+mn-ea"/>
            </a:endParaRPr>
          </a:p>
        </p:txBody>
      </p:sp>
      <p:pic>
        <p:nvPicPr>
          <p:cNvPr id="4" name="图片 3"/>
          <p:cNvPicPr>
            <a:picLocks noChangeAspect="1"/>
          </p:cNvPicPr>
          <p:nvPr/>
        </p:nvPicPr>
        <p:blipFill>
          <a:blip r:embed="rId1"/>
          <a:stretch>
            <a:fillRect/>
          </a:stretch>
        </p:blipFill>
        <p:spPr>
          <a:xfrm>
            <a:off x="5755341" y="3162940"/>
            <a:ext cx="4731086" cy="3695060"/>
          </a:xfrm>
          <a:prstGeom prst="rect">
            <a:avLst/>
          </a:prstGeom>
        </p:spPr>
      </p:pic>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37677" y="647139"/>
            <a:ext cx="4535768" cy="316928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、观察两两变量之间的相关度</a:t>
            </a:r>
            <a:endParaRPr lang="zh-CN" altLang="en-US"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sym typeface="+mn-ea"/>
              </a:rPr>
              <a:t>4) </a:t>
            </a:r>
            <a:r>
              <a:rPr lang="zh-CN" altLang="en-US" sz="1600" b="1" dirty="0">
                <a:sym typeface="+mn-ea"/>
              </a:rPr>
              <a:t>展示所有变量之间的相关度</a:t>
            </a:r>
            <a:endParaRPr lang="zh-CN" altLang="en-US" sz="1600" b="1" dirty="0">
              <a:sym typeface="+mn-ea"/>
            </a:endParaRPr>
          </a:p>
          <a:p>
            <a:pPr latinLnBrk="1">
              <a:lnSpc>
                <a:spcPct val="250000"/>
              </a:lnSpc>
            </a:pPr>
            <a:r>
              <a:rPr lang="en-US" altLang="zh-CN" sz="1600" dirty="0" err="1">
                <a:solidFill>
                  <a:srgbClr val="0070C0"/>
                </a:solidFill>
                <a:sym typeface="+mn-ea"/>
              </a:rPr>
              <a:t>plt.figure</a:t>
            </a:r>
            <a:r>
              <a:rPr lang="en-US" altLang="zh-CN" sz="1600" dirty="0">
                <a:solidFill>
                  <a:srgbClr val="0070C0"/>
                </a:solidFill>
                <a:sym typeface="+mn-ea"/>
              </a:rPr>
              <a:t>(</a:t>
            </a:r>
            <a:r>
              <a:rPr lang="en-US" altLang="zh-CN" sz="1600" dirty="0" err="1">
                <a:solidFill>
                  <a:srgbClr val="0070C0"/>
                </a:solidFill>
                <a:sym typeface="+mn-ea"/>
              </a:rPr>
              <a:t>figsize</a:t>
            </a:r>
            <a:r>
              <a:rPr lang="en-US" altLang="zh-CN" sz="1600" dirty="0">
                <a:solidFill>
                  <a:srgbClr val="0070C0"/>
                </a:solidFill>
                <a:sym typeface="+mn-ea"/>
              </a:rPr>
              <a:t>=(15, 15)) #</a:t>
            </a:r>
            <a:r>
              <a:rPr lang="zh-CN" altLang="en-US" sz="1600" dirty="0">
                <a:solidFill>
                  <a:srgbClr val="0070C0"/>
                </a:solidFill>
                <a:sym typeface="+mn-ea"/>
              </a:rPr>
              <a:t>设置较大的图形尺寸</a:t>
            </a:r>
            <a:endParaRPr lang="en-US" altLang="zh-CN" sz="1600" dirty="0">
              <a:solidFill>
                <a:srgbClr val="0070C0"/>
              </a:solidFill>
              <a:sym typeface="+mn-ea"/>
            </a:endParaRPr>
          </a:p>
          <a:p>
            <a:pPr latinLnBrk="1">
              <a:lnSpc>
                <a:spcPct val="250000"/>
              </a:lnSpc>
            </a:pPr>
            <a:r>
              <a:rPr lang="en-US" altLang="zh-CN" sz="1600" dirty="0">
                <a:solidFill>
                  <a:srgbClr val="0070C0"/>
                </a:solidFill>
                <a:sym typeface="+mn-ea"/>
              </a:rPr>
              <a:t>heatmap(</a:t>
            </a:r>
            <a:r>
              <a:rPr lang="en-US" altLang="zh-CN" sz="1600" dirty="0" err="1">
                <a:solidFill>
                  <a:srgbClr val="0070C0"/>
                </a:solidFill>
                <a:sym typeface="+mn-ea"/>
              </a:rPr>
              <a:t>df,numberVar+catCols</a:t>
            </a:r>
            <a:r>
              <a:rPr lang="en-US" altLang="zh-CN" sz="1600" dirty="0">
                <a:solidFill>
                  <a:srgbClr val="0070C0"/>
                </a:solidFill>
                <a:sym typeface="+mn-ea"/>
              </a:rPr>
              <a:t>) #</a:t>
            </a:r>
            <a:r>
              <a:rPr lang="zh-CN" altLang="en-US" sz="1600" dirty="0">
                <a:solidFill>
                  <a:srgbClr val="0070C0"/>
                </a:solidFill>
                <a:sym typeface="+mn-ea"/>
              </a:rPr>
              <a:t>将</a:t>
            </a:r>
            <a:r>
              <a:rPr lang="en-US" altLang="zh-CN" sz="1600" dirty="0" err="1">
                <a:solidFill>
                  <a:srgbClr val="0070C0"/>
                </a:solidFill>
                <a:sym typeface="+mn-ea"/>
              </a:rPr>
              <a:t>dataframe</a:t>
            </a:r>
            <a:r>
              <a:rPr lang="zh-CN" altLang="en-US" sz="1600" dirty="0">
                <a:solidFill>
                  <a:srgbClr val="0070C0"/>
                </a:solidFill>
                <a:sym typeface="+mn-ea"/>
              </a:rPr>
              <a:t>的所有数值变量列都加入显示</a:t>
            </a:r>
            <a:endParaRPr lang="en-US" altLang="zh-CN" sz="1600" dirty="0">
              <a:solidFill>
                <a:srgbClr val="0070C0"/>
              </a:solidFill>
              <a:sym typeface="+mn-ea"/>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60677" y="0"/>
            <a:ext cx="6664176" cy="678351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37677" y="647139"/>
            <a:ext cx="4535768" cy="255333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、观察两两变量之间的相关度</a:t>
            </a:r>
            <a:endParaRPr lang="zh-CN" altLang="en-US"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sym typeface="+mn-ea"/>
              </a:rPr>
              <a:t>5) </a:t>
            </a:r>
            <a:r>
              <a:rPr lang="zh-CN" altLang="en-US" sz="1600" b="1" dirty="0">
                <a:sym typeface="+mn-ea"/>
              </a:rPr>
              <a:t>分析变量之间的相关度</a:t>
            </a:r>
            <a:endParaRPr lang="zh-CN" altLang="en-US" sz="1600" b="1" dirty="0">
              <a:sym typeface="+mn-ea"/>
            </a:endParaRPr>
          </a:p>
          <a:p>
            <a:pPr latinLnBrk="1">
              <a:lnSpc>
                <a:spcPct val="250000"/>
              </a:lnSpc>
            </a:pPr>
            <a:r>
              <a:rPr lang="zh-CN" altLang="en-US" sz="1600" dirty="0">
                <a:sym typeface="+mn-ea"/>
              </a:rPr>
              <a:t>观察变量</a:t>
            </a:r>
            <a:r>
              <a:rPr lang="en-US" altLang="zh-CN" sz="1600" dirty="0">
                <a:sym typeface="+mn-ea"/>
              </a:rPr>
              <a:t>y</a:t>
            </a:r>
            <a:r>
              <a:rPr lang="zh-CN" altLang="en-US" sz="1600" dirty="0">
                <a:sym typeface="+mn-ea"/>
              </a:rPr>
              <a:t>与其他变量之间的相关度，找出与目标具有相对高相关度的变量。</a:t>
            </a:r>
            <a:endParaRPr lang="en-US" altLang="zh-CN" sz="1600" dirty="0">
              <a:sym typeface="+mn-ea"/>
            </a:endParaRPr>
          </a:p>
        </p:txBody>
      </p:sp>
      <p:pic>
        <p:nvPicPr>
          <p:cNvPr id="2" name="图片 1"/>
          <p:cNvPicPr>
            <a:picLocks noChangeAspect="1"/>
          </p:cNvPicPr>
          <p:nvPr/>
        </p:nvPicPr>
        <p:blipFill>
          <a:blip r:embed="rId1"/>
          <a:stretch>
            <a:fillRect/>
          </a:stretch>
        </p:blipFill>
        <p:spPr>
          <a:xfrm>
            <a:off x="5373446" y="69925"/>
            <a:ext cx="6680498" cy="6578301"/>
          </a:xfrm>
          <a:prstGeom prst="rect">
            <a:avLst/>
          </a:prstGeom>
        </p:spPr>
      </p:pic>
      <p:sp>
        <p:nvSpPr>
          <p:cNvPr id="3" name="流程图: 可选过程 2"/>
          <p:cNvSpPr/>
          <p:nvPr/>
        </p:nvSpPr>
        <p:spPr>
          <a:xfrm>
            <a:off x="10875981" y="69925"/>
            <a:ext cx="392654" cy="6427694"/>
          </a:xfrm>
          <a:prstGeom prst="flowChartAlternateProcess">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94647" y="1022042"/>
            <a:ext cx="10820400" cy="316928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5</a:t>
            </a:r>
            <a:r>
              <a:rPr lang="zh-CN" altLang="en-US" sz="1600" b="1" dirty="0">
                <a:solidFill>
                  <a:srgbClr val="0070C0"/>
                </a:solidFill>
                <a:latin typeface="微软雅黑" panose="020B0503020204020204" charset="-122"/>
                <a:ea typeface="微软雅黑" panose="020B0503020204020204" charset="-122"/>
                <a:sym typeface="+mn-ea"/>
              </a:rPr>
              <a:t>、变量的不同取值对于目标的影响</a:t>
            </a:r>
            <a:r>
              <a:rPr lang="en-US" altLang="zh-CN" sz="1600" b="1" dirty="0">
                <a:solidFill>
                  <a:srgbClr val="0070C0"/>
                </a:solidFill>
                <a:latin typeface="微软雅黑" panose="020B0503020204020204" charset="-122"/>
                <a:ea typeface="微软雅黑" panose="020B0503020204020204" charset="-122"/>
                <a:sym typeface="+mn-ea"/>
              </a:rPr>
              <a:t>[</a:t>
            </a:r>
            <a:r>
              <a:rPr lang="zh-CN" altLang="en-US" sz="1600" b="1" dirty="0">
                <a:solidFill>
                  <a:srgbClr val="0070C0"/>
                </a:solidFill>
                <a:latin typeface="微软雅黑" panose="020B0503020204020204" charset="-122"/>
                <a:ea typeface="微软雅黑" panose="020B0503020204020204" charset="-122"/>
                <a:sym typeface="+mn-ea"/>
              </a:rPr>
              <a:t>扩展</a:t>
            </a:r>
            <a:r>
              <a:rPr lang="en-US" altLang="zh-CN" sz="1600" b="1" dirty="0">
                <a:solidFill>
                  <a:srgbClr val="0070C0"/>
                </a:solidFill>
                <a:latin typeface="微软雅黑" panose="020B0503020204020204" charset="-122"/>
                <a:ea typeface="微软雅黑" panose="020B0503020204020204" charset="-122"/>
                <a:sym typeface="+mn-ea"/>
              </a:rPr>
              <a:t>]</a:t>
            </a:r>
            <a:endParaRPr lang="en-US" altLang="zh-CN" sz="1600" b="1" dirty="0">
              <a:solidFill>
                <a:srgbClr val="0070C0"/>
              </a:solidFill>
              <a:latin typeface="微软雅黑" panose="020B0503020204020204" charset="-122"/>
              <a:ea typeface="微软雅黑" panose="020B0503020204020204" charset="-122"/>
              <a:sym typeface="+mn-ea"/>
            </a:endParaRPr>
          </a:p>
          <a:p>
            <a:pPr>
              <a:lnSpc>
                <a:spcPct val="250000"/>
              </a:lnSpc>
            </a:pPr>
            <a:r>
              <a:rPr lang="zh-CN" altLang="en-US" sz="1600" dirty="0"/>
              <a:t>    通过分析这个问题，我们希望知道哪一类人群更可能接受电话营销呢？我们可以将营销成功和失败分为两个集合，分别统计每个集合中每一类人群的数量。</a:t>
            </a:r>
            <a:endParaRPr lang="en-US" altLang="zh-CN" sz="1600" dirty="0"/>
          </a:p>
          <a:p>
            <a:pPr>
              <a:lnSpc>
                <a:spcPct val="250000"/>
              </a:lnSpc>
            </a:pPr>
            <a:r>
              <a:rPr lang="zh-CN" altLang="en-US" sz="1600" dirty="0">
                <a:sym typeface="+mn-ea"/>
              </a:rPr>
              <a:t>    下面就以婚姻状况这个变量来寻找该问题的答案。</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fontAlgn="auto" latinLnBrk="1">
              <a:lnSpc>
                <a:spcPct val="250000"/>
              </a:lnSpc>
            </a:pPr>
            <a:endParaRPr lang="zh-CN" altLang="en-US" sz="1600" dirty="0">
              <a:sym typeface="+mn-ea"/>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94647" y="1022042"/>
            <a:ext cx="10820400" cy="193802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、分析变量的不同取值对于目标的影响</a:t>
            </a:r>
            <a:endParaRPr lang="en-US" altLang="zh-CN"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a) </a:t>
            </a:r>
            <a:r>
              <a:rPr lang="zh-CN" altLang="en-US" sz="1600" b="1" dirty="0">
                <a:latin typeface="微软雅黑" panose="020B0503020204020204" charset="-122"/>
                <a:ea typeface="微软雅黑" panose="020B0503020204020204" charset="-122"/>
                <a:cs typeface="微软雅黑" panose="020B0503020204020204" charset="-122"/>
                <a:sym typeface="+mn-ea"/>
              </a:rPr>
              <a:t>观察不同婚姻状况对营销结果的影响</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fontAlgn="auto" latinLnBrk="1">
              <a:lnSpc>
                <a:spcPct val="250000"/>
              </a:lnSpc>
            </a:pPr>
            <a:endParaRPr lang="zh-CN" altLang="en-US" sz="1600" dirty="0">
              <a:sym typeface="+mn-ea"/>
            </a:endParaRPr>
          </a:p>
        </p:txBody>
      </p:sp>
      <p:pic>
        <p:nvPicPr>
          <p:cNvPr id="6" name="图片 5"/>
          <p:cNvPicPr>
            <a:picLocks noChangeAspect="1"/>
          </p:cNvPicPr>
          <p:nvPr/>
        </p:nvPicPr>
        <p:blipFill>
          <a:blip r:embed="rId1"/>
          <a:stretch>
            <a:fillRect/>
          </a:stretch>
        </p:blipFill>
        <p:spPr>
          <a:xfrm>
            <a:off x="873994" y="2635058"/>
            <a:ext cx="5260026" cy="2958917"/>
          </a:xfrm>
          <a:prstGeom prst="rect">
            <a:avLst/>
          </a:prstGeom>
        </p:spPr>
      </p:pic>
      <p:sp>
        <p:nvSpPr>
          <p:cNvPr id="7" name="文本框 6"/>
          <p:cNvSpPr txBox="1"/>
          <p:nvPr/>
        </p:nvSpPr>
        <p:spPr>
          <a:xfrm>
            <a:off x="6341633" y="3066534"/>
            <a:ext cx="3114339" cy="1156407"/>
          </a:xfrm>
          <a:prstGeom prst="rect">
            <a:avLst/>
          </a:prstGeom>
          <a:solidFill>
            <a:schemeClr val="accent1">
              <a:lumMod val="20000"/>
              <a:lumOff val="80000"/>
            </a:schemeClr>
          </a:solidFill>
        </p:spPr>
        <p:txBody>
          <a:bodyPr wrap="square" rtlCol="0">
            <a:spAutoFit/>
          </a:bodyPr>
          <a:lstStyle/>
          <a:p>
            <a:pPr fontAlgn="auto">
              <a:lnSpc>
                <a:spcPct val="150000"/>
              </a:lnSpc>
            </a:pPr>
            <a:r>
              <a:rPr lang="zh-CN" altLang="en-US" sz="1600" dirty="0"/>
              <a:t>由于营销成功和失败之间的样本不平衡，直接使用绝对值进行比较是不容易发现有用的信息的。</a:t>
            </a:r>
            <a:endParaRPr lang="zh-CN" altLang="en-US" sz="1600" dirty="0"/>
          </a:p>
        </p:txBody>
      </p:sp>
    </p:spTree>
    <p:custDataLst>
      <p:tags r:id="rId2"/>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04</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94647" y="1022042"/>
            <a:ext cx="10820400" cy="193802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、分析变量的不同取值对于目标的影响</a:t>
            </a:r>
            <a:endParaRPr lang="en-US" altLang="zh-CN"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a) </a:t>
            </a:r>
            <a:r>
              <a:rPr lang="zh-CN" altLang="en-US" sz="1600" b="1" dirty="0">
                <a:latin typeface="微软雅黑" panose="020B0503020204020204" charset="-122"/>
                <a:ea typeface="微软雅黑" panose="020B0503020204020204" charset="-122"/>
                <a:cs typeface="微软雅黑" panose="020B0503020204020204" charset="-122"/>
                <a:sym typeface="+mn-ea"/>
              </a:rPr>
              <a:t>观察不同婚姻状况对营销结果的影响</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fontAlgn="auto" latinLnBrk="1">
              <a:lnSpc>
                <a:spcPct val="250000"/>
              </a:lnSpc>
            </a:pPr>
            <a:endParaRPr lang="zh-CN" altLang="en-US" sz="1600" dirty="0">
              <a:sym typeface="+mn-ea"/>
            </a:endParaRPr>
          </a:p>
        </p:txBody>
      </p:sp>
      <p:pic>
        <p:nvPicPr>
          <p:cNvPr id="6" name="图片 5"/>
          <p:cNvPicPr>
            <a:picLocks noChangeAspect="1"/>
          </p:cNvPicPr>
          <p:nvPr/>
        </p:nvPicPr>
        <p:blipFill>
          <a:blip r:embed="rId1"/>
          <a:stretch>
            <a:fillRect/>
          </a:stretch>
        </p:blipFill>
        <p:spPr>
          <a:xfrm>
            <a:off x="873994" y="2635058"/>
            <a:ext cx="5260026" cy="2958917"/>
          </a:xfrm>
          <a:prstGeom prst="rect">
            <a:avLst/>
          </a:prstGeom>
        </p:spPr>
      </p:pic>
      <p:sp>
        <p:nvSpPr>
          <p:cNvPr id="7" name="文本框 6"/>
          <p:cNvSpPr txBox="1"/>
          <p:nvPr/>
        </p:nvSpPr>
        <p:spPr>
          <a:xfrm>
            <a:off x="6341633" y="3066534"/>
            <a:ext cx="3114339" cy="1156407"/>
          </a:xfrm>
          <a:prstGeom prst="rect">
            <a:avLst/>
          </a:prstGeom>
          <a:solidFill>
            <a:schemeClr val="accent1">
              <a:lumMod val="20000"/>
              <a:lumOff val="80000"/>
            </a:schemeClr>
          </a:solidFill>
        </p:spPr>
        <p:txBody>
          <a:bodyPr wrap="square" rtlCol="0">
            <a:spAutoFit/>
          </a:bodyPr>
          <a:lstStyle/>
          <a:p>
            <a:pPr fontAlgn="auto">
              <a:lnSpc>
                <a:spcPct val="150000"/>
              </a:lnSpc>
            </a:pPr>
            <a:r>
              <a:rPr lang="zh-CN" altLang="en-US" sz="1600" dirty="0"/>
              <a:t>由于营销成功和失败之间的样本不平衡，直接使用绝对值进行比较是不容易发现有用的信息的。</a:t>
            </a:r>
            <a:endParaRPr lang="zh-CN" altLang="en-US" sz="1600" dirty="0"/>
          </a:p>
        </p:txBody>
      </p:sp>
    </p:spTree>
    <p:custDataLst>
      <p:tags r:id="rId2"/>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94647" y="1022042"/>
            <a:ext cx="10820400" cy="316928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、分析变量的不同取值对于目标的影响</a:t>
            </a:r>
            <a:endParaRPr lang="en-US" altLang="zh-CN" sz="1600" b="1" dirty="0">
              <a:solidFill>
                <a:srgbClr val="0070C0"/>
              </a:solidFill>
              <a:latin typeface="微软雅黑" panose="020B0503020204020204" charset="-122"/>
              <a:ea typeface="微软雅黑" panose="020B0503020204020204" charset="-122"/>
              <a:sym typeface="+mn-ea"/>
            </a:endParaRPr>
          </a:p>
          <a:p>
            <a:pPr marL="342900" indent="-342900" latinLnBrk="1">
              <a:lnSpc>
                <a:spcPct val="250000"/>
              </a:lnSpc>
              <a:buAutoNum type="alphaLcParenR"/>
            </a:pPr>
            <a:r>
              <a:rPr lang="zh-CN" altLang="en-US" sz="1600" b="1" dirty="0">
                <a:latin typeface="微软雅黑" panose="020B0503020204020204" charset="-122"/>
                <a:ea typeface="微软雅黑" panose="020B0503020204020204" charset="-122"/>
                <a:cs typeface="微软雅黑" panose="020B0503020204020204" charset="-122"/>
                <a:sym typeface="+mn-ea"/>
              </a:rPr>
              <a:t>观察不同婚姻状况对营销结果的影响</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zh-CN" altLang="en-US" sz="1600" dirty="0"/>
              <a:t>将营销成功和失败两个集合分别求它们内部不同取值的占比，结果就相对明显了：</a:t>
            </a:r>
            <a:endParaRPr lang="zh-CN" altLang="en-US" sz="1600" dirty="0"/>
          </a:p>
          <a:p>
            <a:pPr latinLnBrk="1">
              <a:lnSpc>
                <a:spcPct val="250000"/>
              </a:lnSpc>
            </a:pP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fontAlgn="auto" latinLnBrk="1">
              <a:lnSpc>
                <a:spcPct val="250000"/>
              </a:lnSpc>
            </a:pPr>
            <a:endParaRPr lang="zh-CN" altLang="en-US" sz="1600" dirty="0">
              <a:sym typeface="+mn-ea"/>
            </a:endParaRPr>
          </a:p>
        </p:txBody>
      </p:sp>
      <p:pic>
        <p:nvPicPr>
          <p:cNvPr id="8" name="图片 7"/>
          <p:cNvPicPr>
            <a:picLocks noChangeAspect="1"/>
          </p:cNvPicPr>
          <p:nvPr/>
        </p:nvPicPr>
        <p:blipFill>
          <a:blip r:embed="rId1"/>
          <a:stretch>
            <a:fillRect/>
          </a:stretch>
        </p:blipFill>
        <p:spPr>
          <a:xfrm>
            <a:off x="1378211" y="2992455"/>
            <a:ext cx="2726802" cy="3019089"/>
          </a:xfrm>
          <a:prstGeom prst="rect">
            <a:avLst/>
          </a:prstGeom>
        </p:spPr>
      </p:pic>
      <p:pic>
        <p:nvPicPr>
          <p:cNvPr id="9" name="图片 8"/>
          <p:cNvPicPr>
            <a:picLocks noChangeAspect="1"/>
          </p:cNvPicPr>
          <p:nvPr/>
        </p:nvPicPr>
        <p:blipFill>
          <a:blip r:embed="rId2"/>
          <a:stretch>
            <a:fillRect/>
          </a:stretch>
        </p:blipFill>
        <p:spPr>
          <a:xfrm>
            <a:off x="6027344" y="2992455"/>
            <a:ext cx="2573397" cy="2958272"/>
          </a:xfrm>
          <a:prstGeom prst="rect">
            <a:avLst/>
          </a:prstGeom>
        </p:spPr>
      </p:pic>
    </p:spTree>
    <p:custDataLst>
      <p:tags r:id="rId3"/>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94647" y="1022042"/>
            <a:ext cx="10820400" cy="316928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、分析变量的不同取值对于目标的影响</a:t>
            </a:r>
            <a:endParaRPr lang="en-US" altLang="zh-CN" sz="1600" b="1" dirty="0">
              <a:solidFill>
                <a:srgbClr val="0070C0"/>
              </a:solidFill>
              <a:latin typeface="微软雅黑" panose="020B0503020204020204" charset="-122"/>
              <a:ea typeface="微软雅黑" panose="020B0503020204020204" charset="-122"/>
              <a:sym typeface="+mn-ea"/>
            </a:endParaRPr>
          </a:p>
          <a:p>
            <a:pPr marL="342900" indent="-342900" latinLnBrk="1">
              <a:lnSpc>
                <a:spcPct val="250000"/>
              </a:lnSpc>
              <a:buAutoNum type="alphaLcParenR"/>
            </a:pPr>
            <a:r>
              <a:rPr lang="zh-CN" altLang="en-US" sz="1600" b="1" dirty="0">
                <a:latin typeface="微软雅黑" panose="020B0503020204020204" charset="-122"/>
                <a:ea typeface="微软雅黑" panose="020B0503020204020204" charset="-122"/>
                <a:cs typeface="微软雅黑" panose="020B0503020204020204" charset="-122"/>
                <a:sym typeface="+mn-ea"/>
              </a:rPr>
              <a:t>观察不同婚姻状况对营销结果的影响</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zh-CN" altLang="en-US" sz="1600" dirty="0"/>
              <a:t>更能清晰的表现结果的是将两个系列的百分比相减：</a:t>
            </a:r>
            <a:endParaRPr lang="zh-CN" altLang="en-US" sz="1600" dirty="0"/>
          </a:p>
          <a:p>
            <a:pPr latinLnBrk="1">
              <a:lnSpc>
                <a:spcPct val="250000"/>
              </a:lnSpc>
            </a:pP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fontAlgn="auto" latinLnBrk="1">
              <a:lnSpc>
                <a:spcPct val="250000"/>
              </a:lnSpc>
            </a:pPr>
            <a:endParaRPr lang="zh-CN" altLang="en-US" sz="1600" dirty="0">
              <a:sym typeface="+mn-ea"/>
            </a:endParaRPr>
          </a:p>
        </p:txBody>
      </p:sp>
      <p:pic>
        <p:nvPicPr>
          <p:cNvPr id="7" name="图片 6"/>
          <p:cNvPicPr>
            <a:picLocks noChangeAspect="1"/>
          </p:cNvPicPr>
          <p:nvPr/>
        </p:nvPicPr>
        <p:blipFill>
          <a:blip r:embed="rId1"/>
          <a:stretch>
            <a:fillRect/>
          </a:stretch>
        </p:blipFill>
        <p:spPr>
          <a:xfrm>
            <a:off x="898637" y="3221915"/>
            <a:ext cx="6397441" cy="2520800"/>
          </a:xfrm>
          <a:prstGeom prst="rect">
            <a:avLst/>
          </a:prstGeom>
        </p:spPr>
      </p:pic>
      <p:sp>
        <p:nvSpPr>
          <p:cNvPr id="10" name="文本框 9"/>
          <p:cNvSpPr txBox="1"/>
          <p:nvPr/>
        </p:nvSpPr>
        <p:spPr>
          <a:xfrm>
            <a:off x="7493411" y="3698763"/>
            <a:ext cx="3549314" cy="1525739"/>
          </a:xfrm>
          <a:prstGeom prst="rect">
            <a:avLst/>
          </a:prstGeom>
          <a:solidFill>
            <a:schemeClr val="accent1">
              <a:lumMod val="20000"/>
              <a:lumOff val="80000"/>
            </a:schemeClr>
          </a:solidFill>
        </p:spPr>
        <p:txBody>
          <a:bodyPr wrap="square" rtlCol="0">
            <a:spAutoFit/>
          </a:bodyPr>
          <a:lstStyle/>
          <a:p>
            <a:pPr fontAlgn="auto">
              <a:lnSpc>
                <a:spcPct val="150000"/>
              </a:lnSpc>
            </a:pPr>
            <a:r>
              <a:rPr lang="zh-CN" altLang="en-US" sz="1600" dirty="0"/>
              <a:t>分析结论：</a:t>
            </a:r>
            <a:endParaRPr lang="en-US" altLang="zh-CN" sz="1600" dirty="0"/>
          </a:p>
          <a:p>
            <a:pPr marL="457200" indent="-457200" fontAlgn="auto">
              <a:lnSpc>
                <a:spcPct val="150000"/>
              </a:lnSpc>
              <a:buAutoNum type="arabicPeriod"/>
            </a:pPr>
            <a:r>
              <a:rPr lang="zh-CN" altLang="en-US" sz="1600" dirty="0"/>
              <a:t>结婚的人群倾向于不接受营销</a:t>
            </a:r>
            <a:endParaRPr lang="zh-CN" altLang="en-US" sz="1600" dirty="0"/>
          </a:p>
          <a:p>
            <a:pPr marL="457200" indent="-457200" fontAlgn="auto">
              <a:lnSpc>
                <a:spcPct val="150000"/>
              </a:lnSpc>
              <a:buAutoNum type="arabicPeriod"/>
            </a:pPr>
            <a:r>
              <a:rPr lang="zh-CN" altLang="en-US" sz="1600" dirty="0"/>
              <a:t>单身人群倾向于接受营销</a:t>
            </a:r>
            <a:endParaRPr lang="zh-CN" altLang="en-US" sz="1600" dirty="0"/>
          </a:p>
          <a:p>
            <a:pPr marL="457200" indent="-457200" fontAlgn="auto">
              <a:lnSpc>
                <a:spcPct val="150000"/>
              </a:lnSpc>
              <a:buAutoNum type="arabicPeriod"/>
            </a:pPr>
            <a:r>
              <a:rPr lang="zh-CN" altLang="en-US" sz="1600" dirty="0"/>
              <a:t>离异人群差异不大</a:t>
            </a:r>
            <a:endParaRPr lang="zh-CN" altLang="en-US" sz="1600"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98203" y="403414"/>
            <a:ext cx="1301675" cy="672353"/>
          </a:xfrm>
          <a:prstGeom prst="rect">
            <a:avLst/>
          </a:prstGeom>
          <a:solidFill>
            <a:schemeClr val="accent1">
              <a:lumMod val="20000"/>
              <a:lumOff val="80000"/>
            </a:schemeClr>
          </a:solidFill>
          <a:ln w="28575">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数据集</a:t>
            </a:r>
            <a:endParaRPr lang="zh-CN" altLang="en-US" sz="1600" dirty="0">
              <a:solidFill>
                <a:schemeClr val="tx1"/>
              </a:solidFill>
            </a:endParaRPr>
          </a:p>
        </p:txBody>
      </p:sp>
      <p:sp>
        <p:nvSpPr>
          <p:cNvPr id="5" name="矩形 4"/>
          <p:cNvSpPr/>
          <p:nvPr/>
        </p:nvSpPr>
        <p:spPr>
          <a:xfrm>
            <a:off x="1959685" y="1507866"/>
            <a:ext cx="1301675" cy="672353"/>
          </a:xfrm>
          <a:prstGeom prst="rect">
            <a:avLst/>
          </a:prstGeom>
          <a:solidFill>
            <a:schemeClr val="accent5">
              <a:lumMod val="20000"/>
              <a:lumOff val="80000"/>
            </a:schemeClr>
          </a:solidFill>
          <a:ln w="28575">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正例数据集</a:t>
            </a:r>
            <a:endParaRPr lang="zh-CN" altLang="en-US" sz="1600" dirty="0">
              <a:solidFill>
                <a:schemeClr val="tx1"/>
              </a:solidFill>
            </a:endParaRPr>
          </a:p>
        </p:txBody>
      </p:sp>
      <p:sp>
        <p:nvSpPr>
          <p:cNvPr id="6" name="矩形 5"/>
          <p:cNvSpPr/>
          <p:nvPr/>
        </p:nvSpPr>
        <p:spPr>
          <a:xfrm>
            <a:off x="4156038" y="1507865"/>
            <a:ext cx="1301675" cy="672353"/>
          </a:xfrm>
          <a:prstGeom prst="rect">
            <a:avLst/>
          </a:prstGeom>
          <a:solidFill>
            <a:schemeClr val="accent6">
              <a:lumMod val="20000"/>
              <a:lumOff val="80000"/>
            </a:schemeClr>
          </a:solidFill>
          <a:ln w="28575">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负例数据集</a:t>
            </a:r>
            <a:endParaRPr lang="zh-CN" altLang="en-US" sz="1600" dirty="0">
              <a:solidFill>
                <a:schemeClr val="tx1"/>
              </a:solidFill>
            </a:endParaRPr>
          </a:p>
        </p:txBody>
      </p:sp>
      <p:cxnSp>
        <p:nvCxnSpPr>
          <p:cNvPr id="8" name="直接箭头连接符 7"/>
          <p:cNvCxnSpPr/>
          <p:nvPr/>
        </p:nvCxnSpPr>
        <p:spPr>
          <a:xfrm flipH="1">
            <a:off x="2807746" y="1075767"/>
            <a:ext cx="720763" cy="4320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996466" y="1075767"/>
            <a:ext cx="586292" cy="4320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978249" y="993416"/>
            <a:ext cx="1143262" cy="369332"/>
          </a:xfrm>
          <a:prstGeom prst="rect">
            <a:avLst/>
          </a:prstGeom>
          <a:noFill/>
        </p:spPr>
        <p:txBody>
          <a:bodyPr wrap="none" rtlCol="0">
            <a:spAutoFit/>
          </a:bodyPr>
          <a:lstStyle/>
          <a:p>
            <a:r>
              <a:rPr lang="en-US" altLang="zh-CN" dirty="0"/>
              <a:t>y == 'yes'</a:t>
            </a:r>
            <a:endParaRPr lang="zh-CN" altLang="en-US" dirty="0"/>
          </a:p>
        </p:txBody>
      </p:sp>
      <p:sp>
        <p:nvSpPr>
          <p:cNvPr id="14" name="文本框 13"/>
          <p:cNvSpPr txBox="1"/>
          <p:nvPr/>
        </p:nvSpPr>
        <p:spPr>
          <a:xfrm>
            <a:off x="4399878" y="974478"/>
            <a:ext cx="976549" cy="369332"/>
          </a:xfrm>
          <a:prstGeom prst="rect">
            <a:avLst/>
          </a:prstGeom>
          <a:noFill/>
        </p:spPr>
        <p:txBody>
          <a:bodyPr wrap="none" rtlCol="0">
            <a:spAutoFit/>
          </a:bodyPr>
          <a:lstStyle/>
          <a:p>
            <a:r>
              <a:rPr lang="en-US" altLang="zh-CN" dirty="0"/>
              <a:t>y =='no'</a:t>
            </a:r>
            <a:endParaRPr lang="zh-CN" altLang="en-US" dirty="0"/>
          </a:p>
        </p:txBody>
      </p:sp>
      <p:sp>
        <p:nvSpPr>
          <p:cNvPr id="15" name="矩形 14"/>
          <p:cNvSpPr/>
          <p:nvPr/>
        </p:nvSpPr>
        <p:spPr>
          <a:xfrm>
            <a:off x="1321399" y="3031864"/>
            <a:ext cx="1938168" cy="1056041"/>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{'married': 2532, 'single': 1620, 'divorced': 476, 'unknown': 12}</a:t>
            </a:r>
            <a:endParaRPr lang="zh-CN" altLang="en-US" sz="1600" dirty="0">
              <a:solidFill>
                <a:schemeClr val="tx1"/>
              </a:solidFill>
            </a:endParaRPr>
          </a:p>
        </p:txBody>
      </p:sp>
      <p:sp>
        <p:nvSpPr>
          <p:cNvPr id="17" name="矩形 16"/>
          <p:cNvSpPr/>
          <p:nvPr/>
        </p:nvSpPr>
        <p:spPr>
          <a:xfrm>
            <a:off x="4351468" y="3031865"/>
            <a:ext cx="1938168" cy="1056041"/>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{'married': 22396, 'single': 9948, 'divorced': 4136, 'unknown': 68}</a:t>
            </a:r>
            <a:endParaRPr lang="zh-CN" altLang="en-US" sz="1600" dirty="0">
              <a:solidFill>
                <a:schemeClr val="tx1"/>
              </a:solidFill>
            </a:endParaRPr>
          </a:p>
        </p:txBody>
      </p:sp>
      <p:cxnSp>
        <p:nvCxnSpPr>
          <p:cNvPr id="19" name="直接箭头连接符 18"/>
          <p:cNvCxnSpPr/>
          <p:nvPr/>
        </p:nvCxnSpPr>
        <p:spPr>
          <a:xfrm flipH="1">
            <a:off x="2610522" y="2162290"/>
            <a:ext cx="1" cy="8695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942690" y="2180218"/>
            <a:ext cx="0" cy="8309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89566" y="2386457"/>
            <a:ext cx="3374012" cy="584775"/>
          </a:xfrm>
          <a:prstGeom prst="rect">
            <a:avLst/>
          </a:prstGeom>
        </p:spPr>
        <p:txBody>
          <a:bodyPr wrap="square">
            <a:spAutoFit/>
          </a:bodyPr>
          <a:lstStyle/>
          <a:p>
            <a:r>
              <a:rPr lang="en-US" altLang="zh-CN" sz="1600" dirty="0" err="1"/>
              <a:t>dfy</a:t>
            </a:r>
            <a:r>
              <a:rPr lang="zh-CN" altLang="en-US" sz="1600" dirty="0"/>
              <a:t>中</a:t>
            </a:r>
            <a:r>
              <a:rPr lang="en-US" altLang="zh-CN" sz="1600" dirty="0"/>
              <a:t>marital</a:t>
            </a:r>
            <a:r>
              <a:rPr lang="zh-CN" altLang="en-US" sz="1600" dirty="0"/>
              <a:t>变量这一列执行</a:t>
            </a:r>
            <a:r>
              <a:rPr lang="en-US" altLang="zh-CN" sz="1600" dirty="0" err="1"/>
              <a:t>value_count</a:t>
            </a:r>
            <a:r>
              <a:rPr lang="en-US" altLang="zh-CN" sz="1600" dirty="0"/>
              <a:t>()</a:t>
            </a:r>
            <a:r>
              <a:rPr lang="zh-CN" altLang="en-US" sz="1600" dirty="0"/>
              <a:t>并转为字典类型</a:t>
            </a:r>
            <a:endParaRPr lang="zh-CN" altLang="en-US" sz="1600" dirty="0"/>
          </a:p>
        </p:txBody>
      </p:sp>
      <p:sp>
        <p:nvSpPr>
          <p:cNvPr id="24" name="矩形 23"/>
          <p:cNvSpPr/>
          <p:nvPr/>
        </p:nvSpPr>
        <p:spPr>
          <a:xfrm>
            <a:off x="4558256" y="2386457"/>
            <a:ext cx="3030815" cy="830997"/>
          </a:xfrm>
          <a:prstGeom prst="rect">
            <a:avLst/>
          </a:prstGeom>
        </p:spPr>
        <p:txBody>
          <a:bodyPr wrap="square">
            <a:spAutoFit/>
          </a:bodyPr>
          <a:lstStyle/>
          <a:p>
            <a:r>
              <a:rPr lang="en-US" altLang="zh-CN" sz="1600" dirty="0" err="1"/>
              <a:t>dfn</a:t>
            </a:r>
            <a:r>
              <a:rPr lang="zh-CN" altLang="en-US" sz="1600" dirty="0"/>
              <a:t>中</a:t>
            </a:r>
            <a:r>
              <a:rPr lang="en-US" altLang="zh-CN" sz="1600" dirty="0"/>
              <a:t>marital</a:t>
            </a:r>
            <a:r>
              <a:rPr lang="zh-CN" altLang="en-US" sz="1600" dirty="0"/>
              <a:t>变量这一列执行</a:t>
            </a:r>
            <a:r>
              <a:rPr lang="en-US" altLang="zh-CN" sz="1600" dirty="0" err="1"/>
              <a:t>value_count</a:t>
            </a:r>
            <a:r>
              <a:rPr lang="en-US" altLang="zh-CN" sz="1600" dirty="0"/>
              <a:t>()</a:t>
            </a:r>
            <a:r>
              <a:rPr lang="zh-CN" altLang="en-US" sz="1600" dirty="0"/>
              <a:t>并转为字典类型</a:t>
            </a:r>
            <a:endParaRPr lang="zh-CN" altLang="en-US" sz="1600" dirty="0"/>
          </a:p>
          <a:p>
            <a:endParaRPr lang="zh-CN" altLang="en-US" sz="1600" dirty="0"/>
          </a:p>
        </p:txBody>
      </p:sp>
      <p:sp>
        <p:nvSpPr>
          <p:cNvPr id="25" name="矩形 24"/>
          <p:cNvSpPr/>
          <p:nvPr/>
        </p:nvSpPr>
        <p:spPr>
          <a:xfrm>
            <a:off x="1321399" y="5414233"/>
            <a:ext cx="2068307" cy="630218"/>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['married', 'single', 'divorced', 'unknown’]</a:t>
            </a:r>
            <a:endParaRPr lang="zh-CN" altLang="en-US" sz="1600" dirty="0">
              <a:solidFill>
                <a:schemeClr val="tx1"/>
              </a:solidFill>
            </a:endParaRPr>
          </a:p>
        </p:txBody>
      </p:sp>
      <p:sp>
        <p:nvSpPr>
          <p:cNvPr id="28" name="矩形 27"/>
          <p:cNvSpPr/>
          <p:nvPr/>
        </p:nvSpPr>
        <p:spPr>
          <a:xfrm>
            <a:off x="4534348" y="5393613"/>
            <a:ext cx="2068307" cy="630218"/>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[-6.7%, 7.7%,-1.1% 0.07%]</a:t>
            </a:r>
            <a:endParaRPr lang="zh-CN" altLang="en-US" sz="1600" dirty="0">
              <a:solidFill>
                <a:schemeClr val="tx1"/>
              </a:solidFill>
            </a:endParaRPr>
          </a:p>
        </p:txBody>
      </p:sp>
      <p:sp>
        <p:nvSpPr>
          <p:cNvPr id="29" name="流程图: 可选过程 28"/>
          <p:cNvSpPr/>
          <p:nvPr/>
        </p:nvSpPr>
        <p:spPr>
          <a:xfrm>
            <a:off x="2675964" y="4580756"/>
            <a:ext cx="2544183" cy="432099"/>
          </a:xfrm>
          <a:prstGeom prst="flowChartAlternateProcess">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5400000" scaled="1"/>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逐一计算百分比差值</a:t>
            </a:r>
            <a:endParaRPr lang="zh-CN" altLang="en-US" dirty="0"/>
          </a:p>
        </p:txBody>
      </p:sp>
      <p:cxnSp>
        <p:nvCxnSpPr>
          <p:cNvPr id="30" name="直接箭头连接符 29"/>
          <p:cNvCxnSpPr/>
          <p:nvPr/>
        </p:nvCxnSpPr>
        <p:spPr>
          <a:xfrm>
            <a:off x="2793220" y="4134366"/>
            <a:ext cx="263561" cy="4118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4534350" y="4087905"/>
            <a:ext cx="263561" cy="5087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2506532" y="5012854"/>
            <a:ext cx="706418" cy="4118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495800" y="5073487"/>
            <a:ext cx="582705" cy="2594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2290483" y="6339183"/>
            <a:ext cx="2749471" cy="369332"/>
          </a:xfrm>
          <a:prstGeom prst="rect">
            <a:avLst/>
          </a:prstGeom>
        </p:spPr>
        <p:txBody>
          <a:bodyPr wrap="none">
            <a:spAutoFit/>
          </a:bodyPr>
          <a:lstStyle/>
          <a:p>
            <a:r>
              <a:rPr lang="zh-CN" altLang="en-US" dirty="0"/>
              <a:t>sns.barplot(</a:t>
            </a:r>
            <a:r>
              <a:rPr lang="en-US" altLang="zh-CN" dirty="0"/>
              <a:t>            </a:t>
            </a:r>
            <a:r>
              <a:rPr lang="zh-CN" altLang="en-US" dirty="0"/>
              <a:t>,       )</a:t>
            </a:r>
            <a:endParaRPr lang="zh-CN" altLang="en-US" dirty="0"/>
          </a:p>
        </p:txBody>
      </p:sp>
      <p:cxnSp>
        <p:nvCxnSpPr>
          <p:cNvPr id="39" name="直接箭头连接符 38"/>
          <p:cNvCxnSpPr/>
          <p:nvPr/>
        </p:nvCxnSpPr>
        <p:spPr>
          <a:xfrm flipH="1">
            <a:off x="3867374" y="6008421"/>
            <a:ext cx="1240042" cy="5312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3056781" y="6066030"/>
            <a:ext cx="1715100" cy="4210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4" name="图片 43"/>
          <p:cNvPicPr>
            <a:picLocks noChangeAspect="1"/>
          </p:cNvPicPr>
          <p:nvPr/>
        </p:nvPicPr>
        <p:blipFill>
          <a:blip r:embed="rId1"/>
          <a:stretch>
            <a:fillRect/>
          </a:stretch>
        </p:blipFill>
        <p:spPr>
          <a:xfrm>
            <a:off x="7653450" y="2359510"/>
            <a:ext cx="3950430" cy="2584301"/>
          </a:xfrm>
          <a:prstGeom prst="rect">
            <a:avLst/>
          </a:prstGeom>
        </p:spPr>
      </p:pic>
      <p:sp>
        <p:nvSpPr>
          <p:cNvPr id="45"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46"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269875"/>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项目介绍</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01</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738188" y="973138"/>
            <a:ext cx="10820400" cy="2079737"/>
          </a:xfrm>
          <a:prstGeom prst="rect">
            <a:avLst/>
          </a:prstGeom>
          <a:noFill/>
        </p:spPr>
        <p:txBody>
          <a:bodyPr wrap="square" rtlCol="0">
            <a:spAutoFit/>
          </a:bodyPr>
          <a:lstStyle/>
          <a:p>
            <a:pPr fontAlgn="auto" latinLnBrk="1">
              <a:lnSpc>
                <a:spcPct val="200000"/>
              </a:lnSpc>
              <a:buNone/>
            </a:pPr>
            <a:r>
              <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rPr>
              <a:t>2</a:t>
            </a: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、数据描述与解析：</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zh-CN" altLang="en-US" sz="1600" dirty="0"/>
              <a:t>葡萄牙银行电话营销的脱敏数据集（ bank-additional-full.csv ），记录了从</a:t>
            </a:r>
            <a:r>
              <a:rPr lang="en-US" altLang="zh-CN" sz="1600" dirty="0"/>
              <a:t>2008</a:t>
            </a:r>
            <a:r>
              <a:rPr lang="zh-CN" altLang="en-US" sz="1600" dirty="0"/>
              <a:t>年</a:t>
            </a:r>
            <a:r>
              <a:rPr lang="en-US" altLang="zh-CN" sz="1600" dirty="0"/>
              <a:t>5</a:t>
            </a:r>
            <a:r>
              <a:rPr lang="zh-CN" altLang="en-US" sz="1600" dirty="0"/>
              <a:t>月到</a:t>
            </a:r>
            <a:r>
              <a:rPr lang="en-US" altLang="zh-CN" sz="1600" dirty="0"/>
              <a:t>2010</a:t>
            </a:r>
            <a:r>
              <a:rPr lang="zh-CN" altLang="en-US" sz="1600" dirty="0"/>
              <a:t>年</a:t>
            </a:r>
            <a:r>
              <a:rPr lang="en-US" altLang="zh-CN" sz="1600" dirty="0"/>
              <a:t>11</a:t>
            </a:r>
            <a:r>
              <a:rPr lang="zh-CN" altLang="en-US" sz="1600" dirty="0"/>
              <a:t>月期间，超过</a:t>
            </a:r>
            <a:r>
              <a:rPr lang="en-US" altLang="zh-CN" sz="1600" dirty="0"/>
              <a:t>4</a:t>
            </a:r>
            <a:r>
              <a:rPr lang="zh-CN" altLang="en-US" sz="1600" dirty="0"/>
              <a:t>万个电话营销记录（按时间顺序排列）。</a:t>
            </a:r>
            <a:endParaRPr lang="en-US" altLang="zh-CN" sz="1600" dirty="0"/>
          </a:p>
          <a:p>
            <a:pPr fontAlgn="auto">
              <a:lnSpc>
                <a:spcPct val="150000"/>
              </a:lnSpc>
            </a:pPr>
            <a:r>
              <a:rPr lang="zh-CN" altLang="en-US" sz="1600" dirty="0"/>
              <a:t>  输入变量</a:t>
            </a:r>
            <a:r>
              <a:rPr lang="en-US" altLang="zh-CN" sz="1600" dirty="0"/>
              <a:t>20</a:t>
            </a:r>
            <a:r>
              <a:rPr lang="zh-CN" altLang="en-US" sz="1600" dirty="0"/>
              <a:t>个，分为</a:t>
            </a:r>
            <a:r>
              <a:rPr lang="en-US" altLang="zh-CN" sz="1600" dirty="0"/>
              <a:t>4</a:t>
            </a:r>
            <a:r>
              <a:rPr lang="zh-CN" altLang="en-US" sz="1600" dirty="0"/>
              <a:t>类：客户个人信息、联络情况、</a:t>
            </a:r>
            <a:r>
              <a:rPr lang="zh-CN" altLang="zh-CN" sz="1600" dirty="0"/>
              <a:t>营销相关数据、营销活动当时的社会经济状况</a:t>
            </a:r>
            <a:endParaRPr lang="en-US" altLang="zh-CN" sz="1600" dirty="0"/>
          </a:p>
          <a:p>
            <a:pPr fontAlgn="auto">
              <a:lnSpc>
                <a:spcPct val="150000"/>
              </a:lnSpc>
            </a:pPr>
            <a:r>
              <a:rPr lang="en-US" altLang="zh-CN" sz="1600" dirty="0">
                <a:sym typeface="+mn-ea"/>
              </a:rPr>
              <a:t>  </a:t>
            </a:r>
            <a:r>
              <a:rPr lang="zh-CN" altLang="en-US" sz="1600" dirty="0">
                <a:sym typeface="+mn-ea"/>
              </a:rPr>
              <a:t>输出变量</a:t>
            </a:r>
            <a:r>
              <a:rPr lang="en-US" altLang="zh-CN" sz="1600" dirty="0">
                <a:sym typeface="+mn-ea"/>
              </a:rPr>
              <a:t>1</a:t>
            </a:r>
            <a:r>
              <a:rPr lang="zh-CN" altLang="en-US" sz="1600" dirty="0">
                <a:sym typeface="+mn-ea"/>
              </a:rPr>
              <a:t>个，营销结果：成功与否</a:t>
            </a:r>
            <a:endParaRPr lang="en-US" altLang="zh-CN" sz="1600" dirty="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37677" y="717066"/>
            <a:ext cx="10820400" cy="193802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smtClean="0">
                <a:solidFill>
                  <a:srgbClr val="0070C0"/>
                </a:solidFill>
                <a:latin typeface="微软雅黑" panose="020B0503020204020204" charset="-122"/>
                <a:ea typeface="微软雅黑" panose="020B0503020204020204" charset="-122"/>
                <a:sym typeface="+mn-ea"/>
              </a:rPr>
              <a:t>、</a:t>
            </a:r>
            <a:r>
              <a:rPr lang="zh-CN" altLang="en-US" sz="1600" b="1" dirty="0">
                <a:solidFill>
                  <a:srgbClr val="0070C0"/>
                </a:solidFill>
                <a:latin typeface="微软雅黑" panose="020B0503020204020204" charset="-122"/>
                <a:ea typeface="微软雅黑" panose="020B0503020204020204" charset="-122"/>
                <a:sym typeface="+mn-ea"/>
              </a:rPr>
              <a:t>变量的不同取值对于目标的影响</a:t>
            </a:r>
            <a:endParaRPr lang="en-US" altLang="zh-CN"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 </a:t>
            </a:r>
            <a:r>
              <a:rPr lang="zh-CN" altLang="en-US" sz="1600" b="1" dirty="0">
                <a:latin typeface="微软雅黑" panose="020B0503020204020204" charset="-122"/>
                <a:ea typeface="微软雅黑" panose="020B0503020204020204" charset="-122"/>
                <a:cs typeface="微软雅黑" panose="020B0503020204020204" charset="-122"/>
                <a:sym typeface="+mn-ea"/>
              </a:rPr>
              <a:t>针对可视化结果，给出倾向于购买储蓄产品的人群特征</a:t>
            </a:r>
            <a:endParaRPr lang="en-US" altLang="zh-CN" sz="1600" b="1" dirty="0">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zh-CN" altLang="en-US" sz="1600" dirty="0">
                <a:latin typeface="微软雅黑" panose="020B0503020204020204" charset="-122"/>
                <a:ea typeface="微软雅黑" panose="020B0503020204020204" charset="-122"/>
                <a:cs typeface="微软雅黑" panose="020B0503020204020204" charset="-122"/>
                <a:sym typeface="+mn-ea"/>
              </a:rPr>
              <a:t>要求对每个分类变量的可视化结果逐一观察可能购买储蓄产品的人群特征。</a:t>
            </a:r>
            <a:endParaRPr lang="zh-CN" altLang="en-US" sz="1600" dirty="0">
              <a:sym typeface="+mn-ea"/>
            </a:endParaRPr>
          </a:p>
        </p:txBody>
      </p:sp>
      <p:pic>
        <p:nvPicPr>
          <p:cNvPr id="6" name="图片 5"/>
          <p:cNvPicPr>
            <a:picLocks noChangeAspect="1"/>
          </p:cNvPicPr>
          <p:nvPr/>
        </p:nvPicPr>
        <p:blipFill>
          <a:blip r:embed="rId1"/>
          <a:stretch>
            <a:fillRect/>
          </a:stretch>
        </p:blipFill>
        <p:spPr>
          <a:xfrm>
            <a:off x="2741612" y="3255135"/>
            <a:ext cx="4905338" cy="3430444"/>
          </a:xfrm>
          <a:prstGeom prst="rect">
            <a:avLst/>
          </a:prstGeom>
        </p:spPr>
      </p:pic>
    </p:spTree>
    <p:custDataLst>
      <p:tags r:id="rId2"/>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10782" y="517676"/>
            <a:ext cx="10135123" cy="3170099"/>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smtClean="0">
                <a:solidFill>
                  <a:srgbClr val="0070C0"/>
                </a:solidFill>
                <a:latin typeface="微软雅黑" panose="020B0503020204020204" charset="-122"/>
                <a:ea typeface="微软雅黑" panose="020B0503020204020204" charset="-122"/>
                <a:sym typeface="+mn-ea"/>
              </a:rPr>
              <a:t>、</a:t>
            </a:r>
            <a:r>
              <a:rPr lang="zh-CN" altLang="en-US" sz="1600" b="1" dirty="0">
                <a:solidFill>
                  <a:srgbClr val="0070C0"/>
                </a:solidFill>
                <a:latin typeface="微软雅黑" panose="020B0503020204020204" charset="-122"/>
                <a:ea typeface="微软雅黑" panose="020B0503020204020204" charset="-122"/>
                <a:sym typeface="+mn-ea"/>
              </a:rPr>
              <a:t>结合目标观察变量间的关系</a:t>
            </a:r>
            <a:endParaRPr lang="en-US" altLang="zh-CN"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sym typeface="+mn-ea"/>
              </a:rPr>
              <a:t>2</a:t>
            </a:r>
            <a:r>
              <a:rPr lang="en-US" altLang="zh-CN" sz="1600" b="1" dirty="0" smtClean="0">
                <a:sym typeface="+mn-ea"/>
              </a:rPr>
              <a:t>)</a:t>
            </a:r>
            <a:r>
              <a:rPr lang="zh-CN" altLang="en-US" sz="1600" b="1" dirty="0" smtClean="0">
                <a:sym typeface="+mn-ea"/>
              </a:rPr>
              <a:t> 可视化</a:t>
            </a:r>
            <a:r>
              <a:rPr lang="zh-CN" altLang="en-US" sz="1600" b="1" dirty="0">
                <a:sym typeface="+mn-ea"/>
              </a:rPr>
              <a:t>年龄、联系次数和营销成功率之间的关系</a:t>
            </a:r>
            <a:endParaRPr lang="en-US" altLang="zh-CN" sz="1600" b="1" dirty="0">
              <a:sym typeface="+mn-ea"/>
            </a:endParaRPr>
          </a:p>
          <a:p>
            <a:pPr latinLnBrk="1">
              <a:lnSpc>
                <a:spcPct val="250000"/>
              </a:lnSpc>
            </a:pPr>
            <a:r>
              <a:rPr lang="zh-CN" altLang="en-US" sz="1600" dirty="0">
                <a:sym typeface="+mn-ea"/>
              </a:rPr>
              <a:t>从前文可视化可以看出，不同年龄段的投入显然差异巨大（针对青壮年客户投入更多），但是营销的成功率显然并不成正比。因此下面考虑进一步的人群进行细分，看看不同年龄的人的营销情况。</a:t>
            </a:r>
            <a:endParaRPr lang="en-US" altLang="zh-CN" sz="1600" dirty="0">
              <a:sym typeface="+mn-ea"/>
            </a:endParaRPr>
          </a:p>
          <a:p>
            <a:pPr latinLnBrk="1">
              <a:lnSpc>
                <a:spcPct val="250000"/>
              </a:lnSpc>
            </a:pPr>
            <a:r>
              <a:rPr lang="zh-CN" altLang="en-US" sz="1600" dirty="0">
                <a:sym typeface="+mn-ea"/>
              </a:rPr>
              <a:t>下面先将年龄分组：</a:t>
            </a:r>
            <a:endParaRPr lang="en-US" altLang="zh-CN" sz="1600" dirty="0">
              <a:sym typeface="+mn-ea"/>
            </a:endParaRPr>
          </a:p>
        </p:txBody>
      </p:sp>
      <p:sp>
        <p:nvSpPr>
          <p:cNvPr id="2" name="矩形 1"/>
          <p:cNvSpPr/>
          <p:nvPr/>
        </p:nvSpPr>
        <p:spPr>
          <a:xfrm>
            <a:off x="2779899" y="3528149"/>
            <a:ext cx="8177604" cy="3016210"/>
          </a:xfrm>
          <a:prstGeom prst="rect">
            <a:avLst/>
          </a:prstGeom>
        </p:spPr>
        <p:txBody>
          <a:bodyPr wrap="square">
            <a:spAutoFit/>
          </a:bodyPr>
          <a:lstStyle/>
          <a:p>
            <a:pPr>
              <a:lnSpc>
                <a:spcPct val="150000"/>
              </a:lnSpc>
            </a:pPr>
            <a:r>
              <a:rPr lang="en-US" altLang="zh-CN" sz="1600" b="1" dirty="0">
                <a:solidFill>
                  <a:srgbClr val="0070C0"/>
                </a:solidFill>
                <a:latin typeface="Courier New" panose="02070309020205020404" charset="0"/>
                <a:cs typeface="Courier New" panose="02070309020205020404" charset="0"/>
              </a:rPr>
              <a:t># </a:t>
            </a:r>
            <a:r>
              <a:rPr lang="zh-CN" altLang="en-US" sz="1600" b="1" dirty="0">
                <a:solidFill>
                  <a:srgbClr val="0070C0"/>
                </a:solidFill>
                <a:latin typeface="Courier New" panose="02070309020205020404" charset="0"/>
                <a:cs typeface="Courier New" panose="02070309020205020404" charset="0"/>
              </a:rPr>
              <a:t>定义</a:t>
            </a:r>
            <a:r>
              <a:rPr lang="en-US" altLang="zh-CN" sz="1600" b="1" dirty="0">
                <a:solidFill>
                  <a:srgbClr val="0070C0"/>
                </a:solidFill>
                <a:latin typeface="Courier New" panose="02070309020205020404" charset="0"/>
                <a:cs typeface="Courier New" panose="02070309020205020404" charset="0"/>
              </a:rPr>
              <a:t>age</a:t>
            </a:r>
            <a:r>
              <a:rPr lang="zh-CN" altLang="en-US" sz="1600" b="1" dirty="0">
                <a:solidFill>
                  <a:srgbClr val="0070C0"/>
                </a:solidFill>
                <a:latin typeface="Courier New" panose="02070309020205020404" charset="0"/>
                <a:cs typeface="Courier New" panose="02070309020205020404" charset="0"/>
              </a:rPr>
              <a:t>转换函数，输入</a:t>
            </a:r>
            <a:r>
              <a:rPr lang="en-US" altLang="zh-CN" sz="1600" b="1" dirty="0">
                <a:solidFill>
                  <a:srgbClr val="0070C0"/>
                </a:solidFill>
                <a:latin typeface="Courier New" panose="02070309020205020404" charset="0"/>
                <a:cs typeface="Courier New" panose="02070309020205020404" charset="0"/>
              </a:rPr>
              <a:t>age</a:t>
            </a:r>
            <a:r>
              <a:rPr lang="zh-CN" altLang="en-US" sz="1600" b="1" dirty="0">
                <a:solidFill>
                  <a:srgbClr val="0070C0"/>
                </a:solidFill>
                <a:latin typeface="Courier New" panose="02070309020205020404" charset="0"/>
                <a:cs typeface="Courier New" panose="02070309020205020404" charset="0"/>
              </a:rPr>
              <a:t>（年龄），输出年龄段</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zh-CN" altLang="en-US" sz="1600" b="1" dirty="0">
                <a:solidFill>
                  <a:srgbClr val="0070C0"/>
                </a:solidFill>
                <a:latin typeface="Courier New" panose="02070309020205020404" charset="0"/>
                <a:cs typeface="Courier New" panose="02070309020205020404" charset="0"/>
              </a:rPr>
              <a:t>def get_age_group(age):</a:t>
            </a:r>
            <a:endParaRPr lang="zh-CN" altLang="en-US" sz="1600" b="1" dirty="0">
              <a:solidFill>
                <a:srgbClr val="0070C0"/>
              </a:solidFill>
              <a:latin typeface="Courier New" panose="02070309020205020404" charset="0"/>
              <a:cs typeface="Courier New" panose="02070309020205020404" charset="0"/>
            </a:endParaRPr>
          </a:p>
          <a:p>
            <a:pPr>
              <a:lnSpc>
                <a:spcPct val="150000"/>
              </a:lnSpc>
            </a:pPr>
            <a:r>
              <a:rPr lang="zh-CN" altLang="en-US" sz="1600" b="1" dirty="0">
                <a:solidFill>
                  <a:srgbClr val="0070C0"/>
                </a:solidFill>
                <a:latin typeface="Courier New" panose="02070309020205020404" charset="0"/>
                <a:cs typeface="Courier New" panose="02070309020205020404" charset="0"/>
              </a:rPr>
              <a:t>   </a:t>
            </a:r>
            <a:r>
              <a:rPr lang="en-US" altLang="zh-CN" sz="1600" b="1" dirty="0">
                <a:solidFill>
                  <a:srgbClr val="0070C0"/>
                </a:solidFill>
                <a:latin typeface="Courier New" panose="02070309020205020404" charset="0"/>
                <a:cs typeface="Courier New" panose="02070309020205020404" charset="0"/>
              </a:rPr>
              <a:t>___________</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en-US" altLang="zh-CN" sz="1600" b="1" dirty="0">
                <a:solidFill>
                  <a:srgbClr val="0070C0"/>
                </a:solidFill>
                <a:latin typeface="Courier New" panose="02070309020205020404" charset="0"/>
                <a:cs typeface="Courier New" panose="02070309020205020404" charset="0"/>
              </a:rPr>
              <a:t>   </a:t>
            </a:r>
            <a:r>
              <a:rPr lang="zh-CN" altLang="en-US" sz="1600" b="1" dirty="0">
                <a:solidFill>
                  <a:srgbClr val="0070C0"/>
                </a:solidFill>
                <a:latin typeface="Courier New" panose="02070309020205020404" charset="0"/>
                <a:cs typeface="Courier New" panose="02070309020205020404" charset="0"/>
              </a:rPr>
              <a:t>。。。    </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en-US" altLang="zh-CN" sz="1600" b="1" dirty="0">
                <a:solidFill>
                  <a:srgbClr val="0070C0"/>
                </a:solidFill>
                <a:latin typeface="Courier New" panose="02070309020205020404" charset="0"/>
                <a:cs typeface="Courier New" panose="02070309020205020404" charset="0"/>
              </a:rPr>
              <a:t>   ___________</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zh-CN" altLang="en-US" sz="1600" b="1" dirty="0">
                <a:solidFill>
                  <a:srgbClr val="0070C0"/>
                </a:solidFill>
                <a:latin typeface="Courier New" panose="02070309020205020404" charset="0"/>
                <a:cs typeface="Courier New" panose="02070309020205020404" charset="0"/>
              </a:rPr>
              <a:t>df['age_group']=df['age'].apply(lambda x: get_age_group(x))</a:t>
            </a:r>
            <a:endParaRPr lang="zh-CN" altLang="en-US" sz="1600" b="1" dirty="0">
              <a:solidFill>
                <a:srgbClr val="0070C0"/>
              </a:solidFill>
              <a:latin typeface="Courier New" panose="02070309020205020404" charset="0"/>
              <a:cs typeface="Courier New" panose="02070309020205020404" charset="0"/>
            </a:endParaRPr>
          </a:p>
          <a:p>
            <a:pPr>
              <a:lnSpc>
                <a:spcPct val="150000"/>
              </a:lnSpc>
            </a:pPr>
            <a:r>
              <a:rPr lang="zh-CN" altLang="en-US" sz="1600" b="1" dirty="0">
                <a:solidFill>
                  <a:srgbClr val="0070C0"/>
                </a:solidFill>
                <a:latin typeface="Courier New" panose="02070309020205020404" charset="0"/>
                <a:cs typeface="Courier New" panose="02070309020205020404" charset="0"/>
              </a:rPr>
              <a:t>df.age_group.value_counts()</a:t>
            </a:r>
            <a:endParaRPr lang="zh-CN" altLang="en-US" sz="1600" b="1" dirty="0">
              <a:solidFill>
                <a:srgbClr val="0070C0"/>
              </a:solidFill>
              <a:latin typeface="Courier New" panose="02070309020205020404" charset="0"/>
              <a:cs typeface="Courier New" panose="02070309020205020404" charset="0"/>
            </a:endParaRPr>
          </a:p>
        </p:txBody>
      </p:sp>
      <p:pic>
        <p:nvPicPr>
          <p:cNvPr id="3" name="图片 2"/>
          <p:cNvPicPr>
            <a:picLocks noChangeAspect="1"/>
          </p:cNvPicPr>
          <p:nvPr/>
        </p:nvPicPr>
        <p:blipFill>
          <a:blip r:embed="rId1"/>
          <a:stretch>
            <a:fillRect/>
          </a:stretch>
        </p:blipFill>
        <p:spPr>
          <a:xfrm>
            <a:off x="6605083" y="4334690"/>
            <a:ext cx="2538917" cy="1275203"/>
          </a:xfrm>
          <a:prstGeom prst="rect">
            <a:avLst/>
          </a:prstGeom>
        </p:spPr>
      </p:pic>
    </p:spTree>
    <p:custDataLst>
      <p:tags r:id="rId2"/>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10782" y="517676"/>
            <a:ext cx="10135123" cy="1938992"/>
          </a:xfrm>
          <a:prstGeom prst="rect">
            <a:avLst/>
          </a:prstGeom>
          <a:noFill/>
        </p:spPr>
        <p:txBody>
          <a:bodyPr wrap="square" rtlCol="0">
            <a:spAutoFit/>
          </a:bodyPr>
          <a:lstStyle/>
          <a:p>
            <a:pPr fontAlgn="auto" latinLnBrk="1">
              <a:lnSpc>
                <a:spcPct val="250000"/>
              </a:lnSpc>
            </a:pPr>
            <a:r>
              <a:rPr lang="en-US" altLang="zh-CN" sz="1600" b="1" dirty="0" smtClean="0">
                <a:solidFill>
                  <a:srgbClr val="0070C0"/>
                </a:solidFill>
                <a:latin typeface="微软雅黑" panose="020B0503020204020204" charset="-122"/>
                <a:ea typeface="微软雅黑" panose="020B0503020204020204" charset="-122"/>
                <a:sym typeface="+mn-ea"/>
              </a:rPr>
              <a:t>3</a:t>
            </a:r>
            <a:r>
              <a:rPr lang="zh-CN" altLang="en-US" sz="1600" b="1" dirty="0" smtClean="0">
                <a:solidFill>
                  <a:srgbClr val="0070C0"/>
                </a:solidFill>
                <a:latin typeface="微软雅黑" panose="020B0503020204020204" charset="-122"/>
                <a:ea typeface="微软雅黑" panose="020B0503020204020204" charset="-122"/>
                <a:sym typeface="+mn-ea"/>
              </a:rPr>
              <a:t>、</a:t>
            </a:r>
            <a:r>
              <a:rPr lang="zh-CN" altLang="en-US" sz="1600" b="1" dirty="0">
                <a:solidFill>
                  <a:srgbClr val="0070C0"/>
                </a:solidFill>
                <a:latin typeface="微软雅黑" panose="020B0503020204020204" charset="-122"/>
                <a:ea typeface="微软雅黑" panose="020B0503020204020204" charset="-122"/>
                <a:sym typeface="+mn-ea"/>
              </a:rPr>
              <a:t>结合目标观察变量间的关系</a:t>
            </a:r>
            <a:endParaRPr lang="en-US" altLang="zh-CN"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sym typeface="+mn-ea"/>
              </a:rPr>
              <a:t>2)</a:t>
            </a:r>
            <a:r>
              <a:rPr lang="zh-CN" altLang="en-US" sz="1600" b="1" dirty="0">
                <a:sym typeface="+mn-ea"/>
              </a:rPr>
              <a:t>可视化年龄、联系次数和营销成功率之间的关系</a:t>
            </a:r>
            <a:endParaRPr lang="en-US" altLang="zh-CN" sz="1600" b="1" dirty="0">
              <a:sym typeface="+mn-ea"/>
            </a:endParaRPr>
          </a:p>
          <a:p>
            <a:pPr latinLnBrk="1">
              <a:lnSpc>
                <a:spcPct val="250000"/>
              </a:lnSpc>
            </a:pPr>
            <a:r>
              <a:rPr lang="zh-CN" altLang="en-US" sz="1600" dirty="0">
                <a:sym typeface="+mn-ea"/>
              </a:rPr>
              <a:t>计算每个年龄段的联络次数以及营销成功的案例数，这使用</a:t>
            </a:r>
            <a:r>
              <a:rPr lang="en-US" altLang="zh-CN" sz="1600" dirty="0">
                <a:sym typeface="+mn-ea"/>
              </a:rPr>
              <a:t>.</a:t>
            </a:r>
            <a:r>
              <a:rPr lang="en-US" altLang="zh-CN" sz="1600" dirty="0" err="1">
                <a:sym typeface="+mn-ea"/>
              </a:rPr>
              <a:t>groupby</a:t>
            </a:r>
            <a:r>
              <a:rPr lang="zh-CN" altLang="en-US" sz="1600" dirty="0">
                <a:sym typeface="+mn-ea"/>
              </a:rPr>
              <a:t>依据</a:t>
            </a:r>
            <a:r>
              <a:rPr lang="en-US" altLang="zh-CN" sz="1600" dirty="0" err="1">
                <a:sym typeface="+mn-ea"/>
              </a:rPr>
              <a:t>age_group</a:t>
            </a:r>
            <a:r>
              <a:rPr lang="zh-CN" altLang="en-US" sz="1600" dirty="0">
                <a:sym typeface="+mn-ea"/>
              </a:rPr>
              <a:t>对</a:t>
            </a:r>
            <a:r>
              <a:rPr lang="en-US" altLang="zh-CN" sz="1600" dirty="0">
                <a:sym typeface="+mn-ea"/>
              </a:rPr>
              <a:t>'campaign‘</a:t>
            </a:r>
            <a:r>
              <a:rPr lang="zh-CN" altLang="en-US" sz="1600" dirty="0">
                <a:sym typeface="+mn-ea"/>
              </a:rPr>
              <a:t>和</a:t>
            </a:r>
            <a:r>
              <a:rPr lang="en-US" altLang="zh-CN" sz="1600" dirty="0">
                <a:sym typeface="+mn-ea"/>
              </a:rPr>
              <a:t>'y'</a:t>
            </a:r>
            <a:r>
              <a:rPr lang="zh-CN" altLang="en-US" sz="1600" dirty="0">
                <a:sym typeface="+mn-ea"/>
              </a:rPr>
              <a:t>进行分组</a:t>
            </a:r>
            <a:endParaRPr lang="en-US" altLang="zh-CN" sz="1600" dirty="0">
              <a:sym typeface="+mn-ea"/>
            </a:endParaRPr>
          </a:p>
        </p:txBody>
      </p:sp>
      <p:sp>
        <p:nvSpPr>
          <p:cNvPr id="2" name="矩形 1"/>
          <p:cNvSpPr/>
          <p:nvPr/>
        </p:nvSpPr>
        <p:spPr>
          <a:xfrm>
            <a:off x="869950" y="2599367"/>
            <a:ext cx="8177604" cy="1169551"/>
          </a:xfrm>
          <a:prstGeom prst="rect">
            <a:avLst/>
          </a:prstGeom>
        </p:spPr>
        <p:txBody>
          <a:bodyPr wrap="square">
            <a:spAutoFit/>
          </a:bodyPr>
          <a:lstStyle/>
          <a:p>
            <a:pPr>
              <a:lnSpc>
                <a:spcPct val="150000"/>
              </a:lnSpc>
            </a:pPr>
            <a:r>
              <a:rPr lang="en-US" altLang="zh-CN" sz="1600" b="1" dirty="0" err="1">
                <a:solidFill>
                  <a:srgbClr val="0070C0"/>
                </a:solidFill>
                <a:latin typeface="Courier New" panose="02070309020205020404" charset="0"/>
                <a:cs typeface="Courier New" panose="02070309020205020404" charset="0"/>
              </a:rPr>
              <a:t>ageGroupDF</a:t>
            </a:r>
            <a:r>
              <a:rPr lang="en-US" altLang="zh-CN" sz="1600" b="1" dirty="0">
                <a:solidFill>
                  <a:srgbClr val="0070C0"/>
                </a:solidFill>
                <a:latin typeface="Courier New" panose="02070309020205020404" charset="0"/>
                <a:cs typeface="Courier New" panose="02070309020205020404" charset="0"/>
              </a:rPr>
              <a:t> = df[['</a:t>
            </a:r>
            <a:r>
              <a:rPr lang="en-US" altLang="zh-CN" sz="1600" b="1" dirty="0" err="1">
                <a:solidFill>
                  <a:srgbClr val="0070C0"/>
                </a:solidFill>
                <a:latin typeface="Courier New" panose="02070309020205020404" charset="0"/>
                <a:cs typeface="Courier New" panose="02070309020205020404" charset="0"/>
              </a:rPr>
              <a:t>campaign','y</a:t>
            </a:r>
            <a:r>
              <a:rPr lang="en-US" altLang="zh-CN" sz="1600" b="1" dirty="0">
                <a:solidFill>
                  <a:srgbClr val="0070C0"/>
                </a:solidFill>
                <a:latin typeface="Courier New" panose="02070309020205020404" charset="0"/>
                <a:cs typeface="Courier New" panose="02070309020205020404" charset="0"/>
              </a:rPr>
              <a:t>']].</a:t>
            </a:r>
            <a:r>
              <a:rPr lang="en-US" altLang="zh-CN" sz="1600" b="1" dirty="0" err="1">
                <a:solidFill>
                  <a:srgbClr val="0070C0"/>
                </a:solidFill>
                <a:latin typeface="Courier New" panose="02070309020205020404" charset="0"/>
                <a:cs typeface="Courier New" panose="02070309020205020404" charset="0"/>
              </a:rPr>
              <a:t>groupby</a:t>
            </a:r>
            <a:r>
              <a:rPr lang="en-US" altLang="zh-CN" sz="1600" b="1" dirty="0">
                <a:solidFill>
                  <a:srgbClr val="0070C0"/>
                </a:solidFill>
                <a:latin typeface="Courier New" panose="02070309020205020404" charset="0"/>
                <a:cs typeface="Courier New" panose="02070309020205020404" charset="0"/>
              </a:rPr>
              <a:t>(df['</a:t>
            </a:r>
            <a:r>
              <a:rPr lang="en-US" altLang="zh-CN" sz="1600" b="1" dirty="0" err="1">
                <a:solidFill>
                  <a:srgbClr val="0070C0"/>
                </a:solidFill>
                <a:latin typeface="Courier New" panose="02070309020205020404" charset="0"/>
                <a:cs typeface="Courier New" panose="02070309020205020404" charset="0"/>
              </a:rPr>
              <a:t>age_group</a:t>
            </a:r>
            <a:r>
              <a:rPr lang="en-US" altLang="zh-CN" sz="1600" b="1" dirty="0">
                <a:solidFill>
                  <a:srgbClr val="0070C0"/>
                </a:solidFill>
                <a:latin typeface="Courier New" panose="02070309020205020404" charset="0"/>
                <a:cs typeface="Courier New" panose="02070309020205020404" charset="0"/>
              </a:rPr>
              <a:t>'])</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en-US" altLang="zh-CN" sz="1600" b="1" dirty="0" err="1">
                <a:solidFill>
                  <a:srgbClr val="0070C0"/>
                </a:solidFill>
                <a:latin typeface="Courier New" panose="02070309020205020404" charset="0"/>
                <a:cs typeface="Courier New" panose="02070309020205020404" charset="0"/>
              </a:rPr>
              <a:t>age_camp</a:t>
            </a:r>
            <a:r>
              <a:rPr lang="en-US" altLang="zh-CN" sz="1600" b="1" dirty="0">
                <a:solidFill>
                  <a:srgbClr val="0070C0"/>
                </a:solidFill>
                <a:latin typeface="Courier New" panose="02070309020205020404" charset="0"/>
                <a:cs typeface="Courier New" panose="02070309020205020404" charset="0"/>
              </a:rPr>
              <a:t> = </a:t>
            </a:r>
            <a:r>
              <a:rPr lang="en-US" altLang="zh-CN" sz="1600" b="1" dirty="0" err="1">
                <a:solidFill>
                  <a:srgbClr val="0070C0"/>
                </a:solidFill>
                <a:latin typeface="Courier New" panose="02070309020205020404" charset="0"/>
                <a:cs typeface="Courier New" panose="02070309020205020404" charset="0"/>
              </a:rPr>
              <a:t>ageGroupDF.sum</a:t>
            </a:r>
            <a:r>
              <a:rPr lang="en-US" altLang="zh-CN" sz="1600" b="1" dirty="0">
                <a:solidFill>
                  <a:srgbClr val="0070C0"/>
                </a:solidFill>
                <a:latin typeface="Courier New" panose="02070309020205020404" charset="0"/>
                <a:cs typeface="Courier New" panose="02070309020205020404" charset="0"/>
              </a:rPr>
              <a:t>()</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en-US" altLang="zh-CN" sz="1600" b="1" dirty="0" err="1">
                <a:solidFill>
                  <a:srgbClr val="0070C0"/>
                </a:solidFill>
                <a:latin typeface="Courier New" panose="02070309020205020404" charset="0"/>
                <a:cs typeface="Courier New" panose="02070309020205020404" charset="0"/>
              </a:rPr>
              <a:t>age_camp</a:t>
            </a:r>
            <a:endParaRPr lang="zh-CN" altLang="en-US" sz="1600" b="1" dirty="0">
              <a:solidFill>
                <a:srgbClr val="0070C0"/>
              </a:solidFill>
              <a:latin typeface="Courier New" panose="02070309020205020404" charset="0"/>
              <a:cs typeface="Courier New" panose="02070309020205020404" charset="0"/>
            </a:endParaRPr>
          </a:p>
        </p:txBody>
      </p:sp>
      <p:pic>
        <p:nvPicPr>
          <p:cNvPr id="4" name="图片 3"/>
          <p:cNvPicPr>
            <a:picLocks noChangeAspect="1"/>
          </p:cNvPicPr>
          <p:nvPr/>
        </p:nvPicPr>
        <p:blipFill>
          <a:blip r:embed="rId1"/>
          <a:stretch>
            <a:fillRect/>
          </a:stretch>
        </p:blipFill>
        <p:spPr>
          <a:xfrm>
            <a:off x="4651055" y="3582297"/>
            <a:ext cx="2646103" cy="2571469"/>
          </a:xfrm>
          <a:prstGeom prst="rect">
            <a:avLst/>
          </a:prstGeom>
        </p:spPr>
      </p:pic>
    </p:spTree>
    <p:custDataLst>
      <p:tags r:id="rId2"/>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10782" y="517676"/>
            <a:ext cx="10135123" cy="1938992"/>
          </a:xfrm>
          <a:prstGeom prst="rect">
            <a:avLst/>
          </a:prstGeom>
          <a:noFill/>
        </p:spPr>
        <p:txBody>
          <a:bodyPr wrap="square" rtlCol="0">
            <a:spAutoFit/>
          </a:bodyPr>
          <a:lstStyle/>
          <a:p>
            <a:pPr fontAlgn="auto" latinLnBrk="1">
              <a:lnSpc>
                <a:spcPct val="250000"/>
              </a:lnSpc>
            </a:pPr>
            <a:r>
              <a:rPr lang="en-US" altLang="zh-CN" sz="1600" b="1" dirty="0" smtClean="0">
                <a:solidFill>
                  <a:srgbClr val="0070C0"/>
                </a:solidFill>
                <a:latin typeface="微软雅黑" panose="020B0503020204020204" charset="-122"/>
                <a:ea typeface="微软雅黑" panose="020B0503020204020204" charset="-122"/>
                <a:sym typeface="+mn-ea"/>
              </a:rPr>
              <a:t>3</a:t>
            </a:r>
            <a:r>
              <a:rPr lang="zh-CN" altLang="en-US" sz="1600" b="1" dirty="0" smtClean="0">
                <a:solidFill>
                  <a:srgbClr val="0070C0"/>
                </a:solidFill>
                <a:latin typeface="微软雅黑" panose="020B0503020204020204" charset="-122"/>
                <a:ea typeface="微软雅黑" panose="020B0503020204020204" charset="-122"/>
                <a:sym typeface="+mn-ea"/>
              </a:rPr>
              <a:t>、</a:t>
            </a:r>
            <a:r>
              <a:rPr lang="zh-CN" altLang="en-US" sz="1600" b="1" dirty="0">
                <a:solidFill>
                  <a:srgbClr val="0070C0"/>
                </a:solidFill>
                <a:latin typeface="微软雅黑" panose="020B0503020204020204" charset="-122"/>
                <a:ea typeface="微软雅黑" panose="020B0503020204020204" charset="-122"/>
                <a:sym typeface="+mn-ea"/>
              </a:rPr>
              <a:t>结合目标观察变量间的关系</a:t>
            </a:r>
            <a:endParaRPr lang="en-US" altLang="zh-CN"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sym typeface="+mn-ea"/>
              </a:rPr>
              <a:t>2)</a:t>
            </a:r>
            <a:r>
              <a:rPr lang="zh-CN" altLang="en-US" sz="1600" b="1" dirty="0">
                <a:sym typeface="+mn-ea"/>
              </a:rPr>
              <a:t>可视化年龄、联系次数和营销成功率之间的关系</a:t>
            </a:r>
            <a:endParaRPr lang="en-US" altLang="zh-CN" sz="1600" b="1" dirty="0">
              <a:sym typeface="+mn-ea"/>
            </a:endParaRPr>
          </a:p>
          <a:p>
            <a:pPr latinLnBrk="1">
              <a:lnSpc>
                <a:spcPct val="250000"/>
              </a:lnSpc>
            </a:pPr>
            <a:r>
              <a:rPr lang="zh-CN" altLang="en-US" sz="1600" dirty="0">
                <a:sym typeface="+mn-ea"/>
              </a:rPr>
              <a:t>为了更加方便进行比较，将每个年龄段的联系总次数，转为各个年龄段的联系百分比。对</a:t>
            </a:r>
            <a:r>
              <a:rPr lang="en-US" altLang="zh-CN" sz="1600" dirty="0">
                <a:sym typeface="+mn-ea"/>
              </a:rPr>
              <a:t>y</a:t>
            </a:r>
            <a:r>
              <a:rPr lang="zh-CN" altLang="en-US" sz="1600" dirty="0">
                <a:sym typeface="+mn-ea"/>
              </a:rPr>
              <a:t>的处理也是同样</a:t>
            </a:r>
            <a:endParaRPr lang="en-US" altLang="zh-CN" sz="1600" dirty="0">
              <a:sym typeface="+mn-ea"/>
            </a:endParaRPr>
          </a:p>
        </p:txBody>
      </p:sp>
      <p:sp>
        <p:nvSpPr>
          <p:cNvPr id="2" name="矩形 1"/>
          <p:cNvSpPr/>
          <p:nvPr/>
        </p:nvSpPr>
        <p:spPr>
          <a:xfrm>
            <a:off x="869950" y="2599367"/>
            <a:ext cx="8177604" cy="800219"/>
          </a:xfrm>
          <a:prstGeom prst="rect">
            <a:avLst/>
          </a:prstGeom>
        </p:spPr>
        <p:txBody>
          <a:bodyPr wrap="square">
            <a:spAutoFit/>
          </a:bodyPr>
          <a:lstStyle/>
          <a:p>
            <a:pPr>
              <a:lnSpc>
                <a:spcPct val="150000"/>
              </a:lnSpc>
            </a:pPr>
            <a:r>
              <a:rPr lang="en-US" altLang="zh-CN" sz="1600" b="1" dirty="0" err="1">
                <a:solidFill>
                  <a:srgbClr val="0070C0"/>
                </a:solidFill>
                <a:latin typeface="Courier New" panose="02070309020205020404" charset="0"/>
                <a:cs typeface="Courier New" panose="02070309020205020404" charset="0"/>
              </a:rPr>
              <a:t>age_camp_pct</a:t>
            </a:r>
            <a:r>
              <a:rPr lang="en-US" altLang="zh-CN" sz="1600" b="1" dirty="0">
                <a:solidFill>
                  <a:srgbClr val="0070C0"/>
                </a:solidFill>
                <a:latin typeface="Courier New" panose="02070309020205020404" charset="0"/>
                <a:cs typeface="Courier New" panose="02070309020205020404" charset="0"/>
              </a:rPr>
              <a:t> = </a:t>
            </a:r>
            <a:r>
              <a:rPr lang="en-US" altLang="zh-CN" sz="1600" b="1" dirty="0" err="1">
                <a:solidFill>
                  <a:srgbClr val="0070C0"/>
                </a:solidFill>
                <a:latin typeface="Courier New" panose="02070309020205020404" charset="0"/>
                <a:cs typeface="Courier New" panose="02070309020205020404" charset="0"/>
              </a:rPr>
              <a:t>age_camp.apply</a:t>
            </a:r>
            <a:r>
              <a:rPr lang="en-US" altLang="zh-CN" sz="1600" b="1" dirty="0">
                <a:solidFill>
                  <a:srgbClr val="0070C0"/>
                </a:solidFill>
                <a:latin typeface="Courier New" panose="02070309020205020404" charset="0"/>
                <a:cs typeface="Courier New" panose="02070309020205020404" charset="0"/>
              </a:rPr>
              <a:t>(lambda x: x/</a:t>
            </a:r>
            <a:r>
              <a:rPr lang="en-US" altLang="zh-CN" sz="1600" b="1" dirty="0" err="1">
                <a:solidFill>
                  <a:srgbClr val="0070C0"/>
                </a:solidFill>
                <a:latin typeface="Courier New" panose="02070309020205020404" charset="0"/>
                <a:cs typeface="Courier New" panose="02070309020205020404" charset="0"/>
              </a:rPr>
              <a:t>x.sum</a:t>
            </a:r>
            <a:r>
              <a:rPr lang="en-US" altLang="zh-CN" sz="1600" b="1" dirty="0">
                <a:solidFill>
                  <a:srgbClr val="0070C0"/>
                </a:solidFill>
                <a:latin typeface="Courier New" panose="02070309020205020404" charset="0"/>
                <a:cs typeface="Courier New" panose="02070309020205020404" charset="0"/>
              </a:rPr>
              <a:t>() * 100)</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en-US" altLang="zh-CN" sz="1600" b="1" dirty="0" err="1">
                <a:solidFill>
                  <a:srgbClr val="0070C0"/>
                </a:solidFill>
                <a:latin typeface="Courier New" panose="02070309020205020404" charset="0"/>
                <a:cs typeface="Courier New" panose="02070309020205020404" charset="0"/>
              </a:rPr>
              <a:t>age_camp_pct</a:t>
            </a:r>
            <a:endParaRPr lang="zh-CN" altLang="en-US" sz="1600" b="1" dirty="0">
              <a:solidFill>
                <a:srgbClr val="0070C0"/>
              </a:solidFill>
              <a:latin typeface="Courier New" panose="02070309020205020404" charset="0"/>
              <a:cs typeface="Courier New" panose="02070309020205020404" charset="0"/>
            </a:endParaRPr>
          </a:p>
        </p:txBody>
      </p:sp>
      <p:pic>
        <p:nvPicPr>
          <p:cNvPr id="3" name="图片 2"/>
          <p:cNvPicPr>
            <a:picLocks noChangeAspect="1"/>
          </p:cNvPicPr>
          <p:nvPr/>
        </p:nvPicPr>
        <p:blipFill>
          <a:blip r:embed="rId1"/>
          <a:stretch>
            <a:fillRect/>
          </a:stretch>
        </p:blipFill>
        <p:spPr>
          <a:xfrm>
            <a:off x="3501791" y="3282698"/>
            <a:ext cx="3311954" cy="2676982"/>
          </a:xfrm>
          <a:prstGeom prst="rect">
            <a:avLst/>
          </a:prstGeom>
        </p:spPr>
      </p:pic>
      <p:sp>
        <p:nvSpPr>
          <p:cNvPr id="6" name="矩形: 圆角 5"/>
          <p:cNvSpPr/>
          <p:nvPr/>
        </p:nvSpPr>
        <p:spPr>
          <a:xfrm>
            <a:off x="4631166" y="3910404"/>
            <a:ext cx="984325" cy="2242969"/>
          </a:xfrm>
          <a:prstGeom prst="roundRect">
            <a:avLst/>
          </a:prstGeom>
          <a:noFill/>
          <a:ln w="19050">
            <a:solidFill>
              <a:srgbClr val="0070C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圆角 8"/>
          <p:cNvSpPr/>
          <p:nvPr/>
        </p:nvSpPr>
        <p:spPr>
          <a:xfrm>
            <a:off x="5708724" y="3910404"/>
            <a:ext cx="1059628" cy="2242969"/>
          </a:xfrm>
          <a:prstGeom prst="roundRect">
            <a:avLst/>
          </a:prstGeom>
          <a:noFill/>
          <a:ln w="19050">
            <a:solidFill>
              <a:srgbClr val="0070C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656598" y="650157"/>
            <a:ext cx="10665452" cy="2554545"/>
          </a:xfrm>
          <a:prstGeom prst="rect">
            <a:avLst/>
          </a:prstGeom>
          <a:noFill/>
        </p:spPr>
        <p:txBody>
          <a:bodyPr wrap="square" rtlCol="0">
            <a:spAutoFit/>
          </a:bodyPr>
          <a:lstStyle/>
          <a:p>
            <a:pPr fontAlgn="auto" latinLnBrk="1">
              <a:lnSpc>
                <a:spcPct val="250000"/>
              </a:lnSpc>
            </a:pPr>
            <a:r>
              <a:rPr lang="en-US" altLang="zh-CN" sz="1600" b="1" dirty="0" smtClean="0">
                <a:solidFill>
                  <a:srgbClr val="0070C0"/>
                </a:solidFill>
                <a:latin typeface="微软雅黑" panose="020B0503020204020204" charset="-122"/>
                <a:ea typeface="微软雅黑" panose="020B0503020204020204" charset="-122"/>
                <a:sym typeface="+mn-ea"/>
              </a:rPr>
              <a:t>3</a:t>
            </a:r>
            <a:r>
              <a:rPr lang="zh-CN" altLang="en-US" sz="1600" b="1" dirty="0" smtClean="0">
                <a:solidFill>
                  <a:srgbClr val="0070C0"/>
                </a:solidFill>
                <a:latin typeface="微软雅黑" panose="020B0503020204020204" charset="-122"/>
                <a:ea typeface="微软雅黑" panose="020B0503020204020204" charset="-122"/>
                <a:sym typeface="+mn-ea"/>
              </a:rPr>
              <a:t>、</a:t>
            </a:r>
            <a:r>
              <a:rPr lang="zh-CN" altLang="en-US" sz="1600" b="1" dirty="0">
                <a:solidFill>
                  <a:srgbClr val="0070C0"/>
                </a:solidFill>
                <a:latin typeface="微软雅黑" panose="020B0503020204020204" charset="-122"/>
                <a:ea typeface="微软雅黑" panose="020B0503020204020204" charset="-122"/>
                <a:sym typeface="+mn-ea"/>
              </a:rPr>
              <a:t>结合目标观察变量间的关系</a:t>
            </a:r>
            <a:endParaRPr lang="en-US" altLang="zh-CN" sz="1600" b="1" dirty="0">
              <a:solidFill>
                <a:srgbClr val="0070C0"/>
              </a:solidFill>
              <a:latin typeface="微软雅黑" panose="020B0503020204020204" charset="-122"/>
              <a:ea typeface="微软雅黑" panose="020B0503020204020204" charset="-122"/>
              <a:sym typeface="+mn-ea"/>
            </a:endParaRPr>
          </a:p>
          <a:p>
            <a:pPr latinLnBrk="1">
              <a:lnSpc>
                <a:spcPct val="250000"/>
              </a:lnSpc>
            </a:pPr>
            <a:r>
              <a:rPr lang="en-US" altLang="zh-CN" sz="1600" b="1" dirty="0">
                <a:sym typeface="+mn-ea"/>
              </a:rPr>
              <a:t>2)</a:t>
            </a:r>
            <a:r>
              <a:rPr lang="zh-CN" altLang="en-US" sz="1600" b="1" dirty="0">
                <a:sym typeface="+mn-ea"/>
              </a:rPr>
              <a:t>可视化年龄、联系次数和营销成功率之间的关系</a:t>
            </a:r>
            <a:endParaRPr lang="en-US" altLang="zh-CN" sz="1600" b="1" dirty="0">
              <a:sym typeface="+mn-ea"/>
            </a:endParaRPr>
          </a:p>
          <a:p>
            <a:pPr latinLnBrk="1">
              <a:lnSpc>
                <a:spcPct val="250000"/>
              </a:lnSpc>
            </a:pPr>
            <a:r>
              <a:rPr lang="zh-CN" altLang="en-US" sz="1600" dirty="0">
                <a:sym typeface="+mn-ea"/>
              </a:rPr>
              <a:t>将不同年龄段的联系率和营销率可视化，回答：针对不同的年龄段，现有的营销方式有何不合理之处？需要作出哪些调整的建议？</a:t>
            </a:r>
            <a:endParaRPr lang="en-US" altLang="zh-CN" sz="1600" dirty="0">
              <a:sym typeface="+mn-ea"/>
            </a:endParaRPr>
          </a:p>
        </p:txBody>
      </p:sp>
      <p:sp>
        <p:nvSpPr>
          <p:cNvPr id="2" name="矩形 1"/>
          <p:cNvSpPr/>
          <p:nvPr/>
        </p:nvSpPr>
        <p:spPr>
          <a:xfrm>
            <a:off x="756666" y="3191633"/>
            <a:ext cx="6068732" cy="3016210"/>
          </a:xfrm>
          <a:prstGeom prst="rect">
            <a:avLst/>
          </a:prstGeom>
        </p:spPr>
        <p:txBody>
          <a:bodyPr wrap="square">
            <a:spAutoFit/>
          </a:bodyPr>
          <a:lstStyle/>
          <a:p>
            <a:pPr>
              <a:lnSpc>
                <a:spcPct val="150000"/>
              </a:lnSpc>
            </a:pPr>
            <a:r>
              <a:rPr lang="en-US" altLang="zh-CN" sz="1600" b="1" dirty="0" err="1">
                <a:solidFill>
                  <a:srgbClr val="0070C0"/>
                </a:solidFill>
                <a:latin typeface="Courier New" panose="02070309020205020404" charset="0"/>
                <a:cs typeface="Courier New" panose="02070309020205020404" charset="0"/>
              </a:rPr>
              <a:t>plot_age</a:t>
            </a:r>
            <a:r>
              <a:rPr lang="en-US" altLang="zh-CN" sz="1600" b="1" dirty="0">
                <a:solidFill>
                  <a:srgbClr val="0070C0"/>
                </a:solidFill>
                <a:latin typeface="Courier New" panose="02070309020205020404" charset="0"/>
                <a:cs typeface="Courier New" panose="02070309020205020404" charset="0"/>
              </a:rPr>
              <a:t> = </a:t>
            </a:r>
            <a:r>
              <a:rPr lang="en-US" altLang="zh-CN" sz="1600" b="1" dirty="0" err="1">
                <a:solidFill>
                  <a:srgbClr val="0070C0"/>
                </a:solidFill>
                <a:latin typeface="Courier New" panose="02070309020205020404" charset="0"/>
                <a:cs typeface="Courier New" panose="02070309020205020404" charset="0"/>
              </a:rPr>
              <a:t>age_camp_pct.plot</a:t>
            </a:r>
            <a:r>
              <a:rPr lang="en-US" altLang="zh-CN" sz="1600" b="1" dirty="0">
                <a:solidFill>
                  <a:srgbClr val="0070C0"/>
                </a:solidFill>
                <a:latin typeface="Courier New" panose="02070309020205020404" charset="0"/>
                <a:cs typeface="Courier New" panose="02070309020205020404" charset="0"/>
              </a:rPr>
              <a:t>(kind = 'bar',</a:t>
            </a:r>
            <a:r>
              <a:rPr lang="en-US" altLang="zh-CN" sz="1600" b="1" dirty="0" err="1">
                <a:solidFill>
                  <a:srgbClr val="0070C0"/>
                </a:solidFill>
                <a:latin typeface="Courier New" panose="02070309020205020404" charset="0"/>
                <a:cs typeface="Courier New" panose="02070309020205020404" charset="0"/>
              </a:rPr>
              <a:t>figsize</a:t>
            </a:r>
            <a:r>
              <a:rPr lang="en-US" altLang="zh-CN" sz="1600" b="1" dirty="0">
                <a:solidFill>
                  <a:srgbClr val="0070C0"/>
                </a:solidFill>
                <a:latin typeface="Courier New" panose="02070309020205020404" charset="0"/>
                <a:cs typeface="Courier New" panose="02070309020205020404" charset="0"/>
              </a:rPr>
              <a:t>=(8,6))</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en-US" altLang="zh-CN" sz="1600" b="1" dirty="0" err="1">
                <a:solidFill>
                  <a:srgbClr val="0070C0"/>
                </a:solidFill>
                <a:latin typeface="Courier New" panose="02070309020205020404" charset="0"/>
                <a:cs typeface="Courier New" panose="02070309020205020404" charset="0"/>
              </a:rPr>
              <a:t>plt.xlabel</a:t>
            </a:r>
            <a:r>
              <a:rPr lang="en-US" altLang="zh-CN" sz="1600" b="1" dirty="0">
                <a:solidFill>
                  <a:srgbClr val="0070C0"/>
                </a:solidFill>
                <a:latin typeface="Courier New" panose="02070309020205020404" charset="0"/>
                <a:cs typeface="Courier New" panose="02070309020205020404" charset="0"/>
              </a:rPr>
              <a:t>('</a:t>
            </a:r>
            <a:r>
              <a:rPr lang="zh-CN" altLang="en-US" sz="1600" b="1" dirty="0">
                <a:solidFill>
                  <a:srgbClr val="0070C0"/>
                </a:solidFill>
                <a:latin typeface="Courier New" panose="02070309020205020404" charset="0"/>
                <a:cs typeface="Courier New" panose="02070309020205020404" charset="0"/>
              </a:rPr>
              <a:t>年龄段</a:t>
            </a:r>
            <a:r>
              <a:rPr lang="en-US" altLang="zh-CN" sz="1600" b="1" dirty="0">
                <a:solidFill>
                  <a:srgbClr val="0070C0"/>
                </a:solidFill>
                <a:latin typeface="Courier New" panose="02070309020205020404" charset="0"/>
                <a:cs typeface="Courier New" panose="02070309020205020404" charset="0"/>
              </a:rPr>
              <a:t>')</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en-US" altLang="zh-CN" sz="1600" b="1" dirty="0" err="1">
                <a:solidFill>
                  <a:srgbClr val="0070C0"/>
                </a:solidFill>
                <a:latin typeface="Courier New" panose="02070309020205020404" charset="0"/>
                <a:cs typeface="Courier New" panose="02070309020205020404" charset="0"/>
              </a:rPr>
              <a:t>plt.ylabel</a:t>
            </a:r>
            <a:r>
              <a:rPr lang="en-US" altLang="zh-CN" sz="1600" b="1" dirty="0">
                <a:solidFill>
                  <a:srgbClr val="0070C0"/>
                </a:solidFill>
                <a:latin typeface="Courier New" panose="02070309020205020404" charset="0"/>
                <a:cs typeface="Courier New" panose="02070309020205020404" charset="0"/>
              </a:rPr>
              <a:t>('</a:t>
            </a:r>
            <a:r>
              <a:rPr lang="zh-CN" altLang="en-US" sz="1600" b="1" dirty="0">
                <a:solidFill>
                  <a:srgbClr val="0070C0"/>
                </a:solidFill>
                <a:latin typeface="Courier New" panose="02070309020205020404" charset="0"/>
                <a:cs typeface="Courier New" panose="02070309020205020404" charset="0"/>
              </a:rPr>
              <a:t>百分百</a:t>
            </a:r>
            <a:r>
              <a:rPr lang="en-US" altLang="zh-CN" sz="1600" b="1" dirty="0">
                <a:solidFill>
                  <a:srgbClr val="0070C0"/>
                </a:solidFill>
                <a:latin typeface="Courier New" panose="02070309020205020404" charset="0"/>
                <a:cs typeface="Courier New" panose="02070309020205020404" charset="0"/>
              </a:rPr>
              <a:t>')</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en-US" altLang="zh-CN" sz="1600" b="1" dirty="0" err="1">
                <a:solidFill>
                  <a:srgbClr val="0070C0"/>
                </a:solidFill>
                <a:latin typeface="Courier New" panose="02070309020205020404" charset="0"/>
                <a:cs typeface="Courier New" panose="02070309020205020404" charset="0"/>
              </a:rPr>
              <a:t>plt.xticks</a:t>
            </a:r>
            <a:r>
              <a:rPr lang="en-US" altLang="zh-CN" sz="1600" b="1" dirty="0">
                <a:solidFill>
                  <a:srgbClr val="0070C0"/>
                </a:solidFill>
                <a:latin typeface="Courier New" panose="02070309020205020404" charset="0"/>
                <a:cs typeface="Courier New" panose="02070309020205020404" charset="0"/>
              </a:rPr>
              <a:t>(</a:t>
            </a:r>
            <a:r>
              <a:rPr lang="en-US" altLang="zh-CN" sz="1600" b="1" dirty="0" err="1">
                <a:solidFill>
                  <a:srgbClr val="0070C0"/>
                </a:solidFill>
                <a:latin typeface="Courier New" panose="02070309020205020404" charset="0"/>
                <a:cs typeface="Courier New" panose="02070309020205020404" charset="0"/>
              </a:rPr>
              <a:t>np.arange</a:t>
            </a:r>
            <a:r>
              <a:rPr lang="en-US" altLang="zh-CN" sz="1600" b="1" dirty="0">
                <a:solidFill>
                  <a:srgbClr val="0070C0"/>
                </a:solidFill>
                <a:latin typeface="Courier New" panose="02070309020205020404" charset="0"/>
                <a:cs typeface="Courier New" panose="02070309020205020404" charset="0"/>
              </a:rPr>
              <a:t>(5), ('&lt;30', '30-39', '40-49', '50-59', ‘&gt;60'))</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en-US" altLang="zh-CN" sz="1600" b="1" dirty="0" err="1">
                <a:solidFill>
                  <a:srgbClr val="0070C0"/>
                </a:solidFill>
                <a:latin typeface="Courier New" panose="02070309020205020404" charset="0"/>
                <a:cs typeface="Courier New" panose="02070309020205020404" charset="0"/>
              </a:rPr>
              <a:t>plt.title</a:t>
            </a:r>
            <a:r>
              <a:rPr lang="en-US" altLang="zh-CN" sz="1600" b="1" dirty="0">
                <a:solidFill>
                  <a:srgbClr val="0070C0"/>
                </a:solidFill>
                <a:latin typeface="Courier New" panose="02070309020205020404" charset="0"/>
                <a:cs typeface="Courier New" panose="02070309020205020404" charset="0"/>
              </a:rPr>
              <a:t>(‘</a:t>
            </a:r>
            <a:r>
              <a:rPr lang="zh-CN" altLang="en-US" sz="1600" b="1" dirty="0">
                <a:solidFill>
                  <a:srgbClr val="0070C0"/>
                </a:solidFill>
                <a:latin typeface="Courier New" panose="02070309020205020404" charset="0"/>
                <a:cs typeface="Courier New" panose="02070309020205020404" charset="0"/>
              </a:rPr>
              <a:t>不同年龄段的联系率和营销率对比</a:t>
            </a:r>
            <a:r>
              <a:rPr lang="en-US" altLang="zh-CN" sz="1600" b="1" dirty="0">
                <a:solidFill>
                  <a:srgbClr val="0070C0"/>
                </a:solidFill>
                <a:latin typeface="Courier New" panose="02070309020205020404" charset="0"/>
                <a:cs typeface="Courier New" panose="02070309020205020404" charset="0"/>
              </a:rPr>
              <a:t>')</a:t>
            </a:r>
            <a:endParaRPr lang="en-US" altLang="zh-CN" sz="1600" b="1" dirty="0">
              <a:solidFill>
                <a:srgbClr val="0070C0"/>
              </a:solidFill>
              <a:latin typeface="Courier New" panose="02070309020205020404" charset="0"/>
              <a:cs typeface="Courier New" panose="02070309020205020404" charset="0"/>
            </a:endParaRPr>
          </a:p>
          <a:p>
            <a:pPr>
              <a:lnSpc>
                <a:spcPct val="150000"/>
              </a:lnSpc>
            </a:pPr>
            <a:r>
              <a:rPr lang="en-US" altLang="zh-CN" sz="1600" b="1" dirty="0" err="1">
                <a:solidFill>
                  <a:srgbClr val="0070C0"/>
                </a:solidFill>
                <a:latin typeface="Courier New" panose="02070309020205020404" charset="0"/>
                <a:cs typeface="Courier New" panose="02070309020205020404" charset="0"/>
              </a:rPr>
              <a:t>plt.show</a:t>
            </a:r>
            <a:r>
              <a:rPr lang="en-US" altLang="zh-CN" sz="1600" b="1" dirty="0">
                <a:solidFill>
                  <a:srgbClr val="0070C0"/>
                </a:solidFill>
                <a:latin typeface="Courier New" panose="02070309020205020404" charset="0"/>
                <a:cs typeface="Courier New" panose="02070309020205020404" charset="0"/>
              </a:rPr>
              <a:t>()</a:t>
            </a:r>
            <a:endParaRPr lang="zh-CN" altLang="en-US" sz="1600" b="1" dirty="0">
              <a:solidFill>
                <a:srgbClr val="0070C0"/>
              </a:solidFill>
              <a:latin typeface="Courier New" panose="02070309020205020404" charset="0"/>
              <a:cs typeface="Courier New" panose="02070309020205020404" charset="0"/>
            </a:endParaRPr>
          </a:p>
        </p:txBody>
      </p:sp>
      <p:pic>
        <p:nvPicPr>
          <p:cNvPr id="4" name="图片 3"/>
          <p:cNvPicPr>
            <a:picLocks noChangeAspect="1"/>
          </p:cNvPicPr>
          <p:nvPr/>
        </p:nvPicPr>
        <p:blipFill>
          <a:blip r:embed="rId1"/>
          <a:stretch>
            <a:fillRect/>
          </a:stretch>
        </p:blipFill>
        <p:spPr>
          <a:xfrm>
            <a:off x="6938682" y="2900203"/>
            <a:ext cx="4828565" cy="3909505"/>
          </a:xfrm>
          <a:prstGeom prst="rect">
            <a:avLst/>
          </a:prstGeom>
        </p:spPr>
      </p:pic>
      <p:sp>
        <p:nvSpPr>
          <p:cNvPr id="10" name="对话气泡: 圆角矩形 9"/>
          <p:cNvSpPr/>
          <p:nvPr/>
        </p:nvSpPr>
        <p:spPr>
          <a:xfrm>
            <a:off x="3300317" y="3998855"/>
            <a:ext cx="981431" cy="372929"/>
          </a:xfrm>
          <a:prstGeom prst="wedgeRoundRectCallout">
            <a:avLst>
              <a:gd name="adj1" fmla="val -25687"/>
              <a:gd name="adj2" fmla="val 9776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t>x</a:t>
            </a:r>
            <a:r>
              <a:rPr lang="zh-CN" altLang="en-US" sz="1600" dirty="0"/>
              <a:t>轴刻度</a:t>
            </a:r>
            <a:endParaRPr lang="zh-CN" altLang="en-US" sz="1600" dirty="0"/>
          </a:p>
        </p:txBody>
      </p:sp>
      <p:sp>
        <p:nvSpPr>
          <p:cNvPr id="11" name="对话气泡: 圆角矩形 10"/>
          <p:cNvSpPr/>
          <p:nvPr/>
        </p:nvSpPr>
        <p:spPr>
          <a:xfrm>
            <a:off x="4840249" y="3883511"/>
            <a:ext cx="981431" cy="488273"/>
          </a:xfrm>
          <a:prstGeom prst="wedgeRoundRectCallout">
            <a:avLst>
              <a:gd name="adj1" fmla="val -25687"/>
              <a:gd name="adj2" fmla="val 9776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t>x</a:t>
            </a:r>
            <a:r>
              <a:rPr lang="zh-CN" altLang="en-US" sz="1600" dirty="0"/>
              <a:t>轴坐标文本 </a:t>
            </a:r>
            <a:endParaRPr lang="zh-CN" altLang="en-US" sz="1600" dirty="0"/>
          </a:p>
        </p:txBody>
      </p:sp>
    </p:spTree>
    <p:custDataLst>
      <p:tags r:id="rId2"/>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sp>
        <p:nvSpPr>
          <p:cNvPr id="6" name="内容占位符 2"/>
          <p:cNvSpPr>
            <a:spLocks noGrp="1"/>
          </p:cNvSpPr>
          <p:nvPr>
            <p:ph idx="1"/>
          </p:nvPr>
        </p:nvSpPr>
        <p:spPr>
          <a:xfrm>
            <a:off x="647699" y="1280160"/>
            <a:ext cx="11207969" cy="5417032"/>
          </a:xfrm>
        </p:spPr>
        <p:txBody>
          <a:bodyPr>
            <a:normAutofit fontScale="85000" lnSpcReduction="20000"/>
          </a:bodyPr>
          <a:lstStyle/>
          <a:p>
            <a:r>
              <a:rPr lang="zh-CN" altLang="en-US" dirty="0"/>
              <a:t>通过对数据集的观察和探索，可以得到以下信息：</a:t>
            </a:r>
            <a:endParaRPr lang="zh-CN" altLang="en-US" dirty="0"/>
          </a:p>
          <a:p>
            <a:pPr>
              <a:lnSpc>
                <a:spcPct val="170000"/>
              </a:lnSpc>
              <a:buFont typeface="Wingdings" panose="05000000000000000000" pitchFamily="2" charset="2"/>
              <a:buChar char="Ø"/>
            </a:pPr>
            <a:r>
              <a:rPr lang="zh-CN" altLang="en-US" dirty="0"/>
              <a:t> 与目标相关度最大的四个特征是</a:t>
            </a:r>
            <a:r>
              <a:rPr lang="en-US" altLang="zh-CN" dirty="0"/>
              <a:t>duration</a:t>
            </a:r>
            <a:r>
              <a:rPr lang="zh-CN" altLang="en-US" dirty="0"/>
              <a:t>（上一次联系的通话时长）、</a:t>
            </a:r>
            <a:r>
              <a:rPr lang="en-US" altLang="zh-CN" dirty="0" err="1"/>
              <a:t>nr.employed</a:t>
            </a:r>
            <a:r>
              <a:rPr lang="zh-CN" altLang="en-US" dirty="0"/>
              <a:t>（员工数量）、</a:t>
            </a:r>
            <a:r>
              <a:rPr lang="en-US" altLang="zh-CN" dirty="0"/>
              <a:t>euribor3m</a:t>
            </a:r>
            <a:r>
              <a:rPr lang="zh-CN" altLang="en-US" dirty="0"/>
              <a:t>（欧元同业拆借利率</a:t>
            </a:r>
            <a:r>
              <a:rPr lang="en-US" altLang="zh-CN" dirty="0"/>
              <a:t>3</a:t>
            </a:r>
            <a:r>
              <a:rPr lang="zh-CN" altLang="en-US" dirty="0"/>
              <a:t>个月）、</a:t>
            </a:r>
            <a:r>
              <a:rPr lang="en-US" altLang="zh-CN" dirty="0" err="1"/>
              <a:t>emp.var.rate</a:t>
            </a:r>
            <a:r>
              <a:rPr lang="zh-CN" altLang="en-US" dirty="0"/>
              <a:t>（就业变动率）。后面三个特征都是经济运行指标，且互相之间的相关度很大，很有可能是冗余特征。</a:t>
            </a:r>
            <a:endParaRPr lang="zh-CN" altLang="en-US" dirty="0"/>
          </a:p>
          <a:p>
            <a:pPr>
              <a:lnSpc>
                <a:spcPct val="170000"/>
              </a:lnSpc>
              <a:buFont typeface="Wingdings" panose="05000000000000000000" pitchFamily="2" charset="2"/>
              <a:buChar char="Ø"/>
            </a:pPr>
            <a:r>
              <a:rPr lang="zh-CN" altLang="en-US" dirty="0"/>
              <a:t> 对客户的联系次数不要超过</a:t>
            </a:r>
            <a:r>
              <a:rPr lang="en-US" altLang="zh-CN" dirty="0"/>
              <a:t>5</a:t>
            </a:r>
            <a:r>
              <a:rPr lang="zh-CN" altLang="en-US" dirty="0"/>
              <a:t>次，通话次数的增加并不会对营销结果有什么帮助，更多的联络次数对应着更低的营销效果</a:t>
            </a:r>
            <a:endParaRPr lang="zh-CN" altLang="en-US" dirty="0"/>
          </a:p>
          <a:p>
            <a:pPr>
              <a:lnSpc>
                <a:spcPct val="170000"/>
              </a:lnSpc>
              <a:buFont typeface="Wingdings" panose="05000000000000000000" pitchFamily="2" charset="2"/>
              <a:buChar char="Ø"/>
            </a:pPr>
            <a:r>
              <a:rPr lang="zh-CN" altLang="en-US" dirty="0"/>
              <a:t> 需要适当改变目前的营销策略：将注意力更多地转移到年轻人和退休人员身上；增加对管理员、退休人员以及学生的资源投入；增加春秋季的营销投入</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33550" y="2024063"/>
            <a:ext cx="8724900" cy="3513138"/>
          </a:xfrm>
          <a:prstGeom prst="rect">
            <a:avLst/>
          </a:prstGeom>
          <a:noFill/>
          <a:ln w="38100">
            <a:solidFill>
              <a:schemeClr val="tx1"/>
            </a:solidFill>
          </a:ln>
          <a:extLst>
            <a:ext uri="{909E8E84-426E-40DD-AFC4-6F175D3DCCD1}">
              <a14:hiddenFill xmlns:a14="http://schemas.microsoft.com/office/drawing/2010/main">
                <a:solidFill>
                  <a:srgbClr val="00A1E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椭圆 6"/>
          <p:cNvSpPr/>
          <p:nvPr/>
        </p:nvSpPr>
        <p:spPr>
          <a:xfrm>
            <a:off x="5262563" y="1249363"/>
            <a:ext cx="1666875" cy="16668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363" name="文本框 7"/>
          <p:cNvSpPr txBox="1"/>
          <p:nvPr/>
        </p:nvSpPr>
        <p:spPr>
          <a:xfrm>
            <a:off x="5572125" y="1576388"/>
            <a:ext cx="1047750" cy="1014412"/>
          </a:xfrm>
          <a:prstGeom prst="rect">
            <a:avLst/>
          </a:prstGeom>
          <a:noFill/>
          <a:ln w="9525">
            <a:noFill/>
          </a:ln>
        </p:spPr>
        <p:txBody>
          <a:bodyPr wrap="square" anchor="t">
            <a:spAutoFit/>
          </a:bodyPr>
          <a:lstStyle/>
          <a:p>
            <a:r>
              <a:rPr lang="en-US" altLang="zh-CN" sz="6000" b="1">
                <a:solidFill>
                  <a:schemeClr val="bg1"/>
                </a:solidFill>
                <a:latin typeface="Arial" panose="020B0604020202020204" pitchFamily="34" charset="0"/>
                <a:ea typeface="思源黑体 CN Medium" panose="020B0600000000000000" charset="-122"/>
              </a:rPr>
              <a:t>02</a:t>
            </a:r>
            <a:endParaRPr lang="en-US" altLang="zh-CN" sz="6000" b="1">
              <a:solidFill>
                <a:schemeClr val="bg1"/>
              </a:solidFill>
              <a:latin typeface="Arial" panose="020B0604020202020204" pitchFamily="34" charset="0"/>
              <a:ea typeface="思源黑体 CN Medium" panose="020B0600000000000000" charset="-122"/>
            </a:endParaRPr>
          </a:p>
        </p:txBody>
      </p:sp>
      <p:sp>
        <p:nvSpPr>
          <p:cNvPr id="10" name="MH_Entry_1"/>
          <p:cNvSpPr/>
          <p:nvPr>
            <p:custDataLst>
              <p:tags r:id="rId1"/>
            </p:custDataLst>
          </p:nvPr>
        </p:nvSpPr>
        <p:spPr>
          <a:xfrm>
            <a:off x="3748088" y="3261152"/>
            <a:ext cx="4694238" cy="83099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fontAlgn="auto"/>
            <a:r>
              <a:rPr lang="zh-CN" altLang="en-US" sz="5400" b="1" noProof="1">
                <a:solidFill>
                  <a:schemeClr val="tx1"/>
                </a:solidFill>
                <a:latin typeface="Arial" panose="020B0604020202020204" pitchFamily="34" charset="0"/>
                <a:ea typeface="微软雅黑" panose="020B0503020204020204" charset="-122"/>
                <a:sym typeface="Arial" panose="020B0604020202020204" pitchFamily="34" charset="0"/>
              </a:rPr>
              <a:t>数据分析过程</a:t>
            </a:r>
            <a:endParaRPr lang="en-US" altLang="zh-CN" sz="5400" b="1" strike="noStrike" noProof="1">
              <a:solidFill>
                <a:schemeClr val="tx1"/>
              </a:solidFill>
              <a:latin typeface="Arial" panose="020B0604020202020204" pitchFamily="34" charset="0"/>
              <a:ea typeface="微软雅黑" panose="020B0503020204020204" charset="-122"/>
              <a:sym typeface="Arial" panose="020B0604020202020204" pitchFamily="34" charset="0"/>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8"/>
          <p:cNvSpPr/>
          <p:nvPr/>
        </p:nvSpPr>
        <p:spPr>
          <a:xfrm>
            <a:off x="8605777" y="2691016"/>
            <a:ext cx="1457881" cy="252539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600" b="1" dirty="0">
                <a:solidFill>
                  <a:schemeClr val="tx1"/>
                </a:solidFill>
              </a:rPr>
              <a:t>模型优化</a:t>
            </a:r>
            <a:endParaRPr lang="zh-CN" altLang="en-US" sz="1600" b="1" dirty="0">
              <a:solidFill>
                <a:schemeClr val="tx1"/>
              </a:solidFill>
            </a:endParaRPr>
          </a:p>
        </p:txBody>
      </p:sp>
      <p:sp>
        <p:nvSpPr>
          <p:cNvPr id="17409" name="文本框 6"/>
          <p:cNvSpPr txBox="1"/>
          <p:nvPr/>
        </p:nvSpPr>
        <p:spPr>
          <a:xfrm>
            <a:off x="1022350" y="269875"/>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数据分析过程</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02</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3592" y="797378"/>
            <a:ext cx="10820400" cy="970009"/>
          </a:xfrm>
          <a:prstGeom prst="rect">
            <a:avLst/>
          </a:prstGeom>
          <a:noFill/>
        </p:spPr>
        <p:txBody>
          <a:bodyPr wrap="square" rtlCol="0">
            <a:spAutoFit/>
          </a:bodyPr>
          <a:lstStyle/>
          <a:p>
            <a:pPr fontAlgn="auto" latinLnBrk="1">
              <a:lnSpc>
                <a:spcPct val="200000"/>
              </a:lnSpc>
              <a:buNone/>
            </a:pPr>
            <a:r>
              <a:rPr lang="zh-CN" altLang="en-US" b="1" dirty="0">
                <a:solidFill>
                  <a:srgbClr val="0070C0"/>
                </a:solidFill>
                <a:latin typeface="微软雅黑" panose="020B0503020204020204" charset="-122"/>
                <a:ea typeface="微软雅黑" panose="020B0503020204020204" charset="-122"/>
                <a:cs typeface="微软雅黑" panose="020B0503020204020204" charset="-122"/>
                <a:sym typeface="+mn-ea"/>
              </a:rPr>
              <a:t>数据描述与解析：</a:t>
            </a:r>
            <a:endParaRPr lang="en-US" altLang="zh-CN" b="1" dirty="0">
              <a:solidFill>
                <a:srgbClr val="0070C0"/>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zh-CN" altLang="en-US" sz="1600" dirty="0"/>
              <a:t>  </a:t>
            </a:r>
            <a:endParaRPr lang="en-US" altLang="zh-CN" sz="1600" dirty="0">
              <a:sym typeface="+mn-ea"/>
            </a:endParaRPr>
          </a:p>
        </p:txBody>
      </p:sp>
      <p:sp>
        <p:nvSpPr>
          <p:cNvPr id="6" name="圆柱形 1"/>
          <p:cNvSpPr/>
          <p:nvPr/>
        </p:nvSpPr>
        <p:spPr>
          <a:xfrm>
            <a:off x="295656" y="3345497"/>
            <a:ext cx="958215" cy="100266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数据源</a:t>
            </a:r>
            <a:endParaRPr lang="zh-CN" altLang="en-US" sz="1600"/>
          </a:p>
        </p:txBody>
      </p:sp>
      <p:sp>
        <p:nvSpPr>
          <p:cNvPr id="7" name="右箭头 2"/>
          <p:cNvSpPr/>
          <p:nvPr/>
        </p:nvSpPr>
        <p:spPr>
          <a:xfrm>
            <a:off x="1280780" y="3743639"/>
            <a:ext cx="353695" cy="250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圆角矩形 3"/>
          <p:cNvSpPr/>
          <p:nvPr/>
        </p:nvSpPr>
        <p:spPr>
          <a:xfrm>
            <a:off x="1660585" y="3045673"/>
            <a:ext cx="1371829" cy="16446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b="1" dirty="0">
                <a:solidFill>
                  <a:schemeClr val="tx1"/>
                </a:solidFill>
              </a:rPr>
              <a:t>特征观察</a:t>
            </a:r>
            <a:endParaRPr lang="zh-CN" altLang="zh-CN" sz="1600" b="1" dirty="0">
              <a:solidFill>
                <a:schemeClr val="tx1"/>
              </a:solidFill>
            </a:endParaRPr>
          </a:p>
          <a:p>
            <a:pPr algn="ctr"/>
            <a:r>
              <a:rPr lang="zh-CN" altLang="zh-CN" sz="1600" b="1" dirty="0">
                <a:solidFill>
                  <a:schemeClr val="tx1"/>
                </a:solidFill>
              </a:rPr>
              <a:t>特征关联性</a:t>
            </a:r>
            <a:endParaRPr lang="zh-CN" altLang="zh-CN" sz="1600" b="1" dirty="0">
              <a:solidFill>
                <a:schemeClr val="tx1"/>
              </a:solidFill>
            </a:endParaRPr>
          </a:p>
          <a:p>
            <a:pPr algn="ctr"/>
            <a:r>
              <a:rPr lang="zh-CN" altLang="zh-CN" sz="1600" b="1" dirty="0">
                <a:solidFill>
                  <a:schemeClr val="tx1"/>
                </a:solidFill>
              </a:rPr>
              <a:t>可视化分析</a:t>
            </a:r>
            <a:endParaRPr lang="zh-CN" altLang="zh-CN" sz="1600" b="1" dirty="0">
              <a:solidFill>
                <a:schemeClr val="tx1"/>
              </a:solidFill>
            </a:endParaRPr>
          </a:p>
        </p:txBody>
      </p:sp>
      <p:sp>
        <p:nvSpPr>
          <p:cNvPr id="9" name="矩形 8"/>
          <p:cNvSpPr/>
          <p:nvPr/>
        </p:nvSpPr>
        <p:spPr>
          <a:xfrm>
            <a:off x="473138" y="1432364"/>
            <a:ext cx="11399520" cy="997585"/>
          </a:xfrm>
          <a:prstGeom prst="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1754138" y="1611897"/>
            <a:ext cx="1134534" cy="646331"/>
          </a:xfrm>
          <a:prstGeom prst="rect">
            <a:avLst/>
          </a:prstGeom>
          <a:noFill/>
        </p:spPr>
        <p:txBody>
          <a:bodyPr wrap="square" rtlCol="0">
            <a:spAutoFit/>
          </a:bodyPr>
          <a:lstStyle/>
          <a:p>
            <a:r>
              <a:rPr lang="zh-CN" altLang="en-US" b="1" dirty="0"/>
              <a:t>数据探索与分析</a:t>
            </a:r>
            <a:endParaRPr lang="zh-CN" altLang="en-US" b="1" dirty="0"/>
          </a:p>
        </p:txBody>
      </p:sp>
      <p:sp>
        <p:nvSpPr>
          <p:cNvPr id="11" name="文本框 10"/>
          <p:cNvSpPr txBox="1"/>
          <p:nvPr/>
        </p:nvSpPr>
        <p:spPr>
          <a:xfrm>
            <a:off x="5872934" y="1592628"/>
            <a:ext cx="1517015" cy="646331"/>
          </a:xfrm>
          <a:prstGeom prst="rect">
            <a:avLst/>
          </a:prstGeom>
          <a:noFill/>
        </p:spPr>
        <p:txBody>
          <a:bodyPr wrap="square" rtlCol="0">
            <a:spAutoFit/>
          </a:bodyPr>
          <a:lstStyle/>
          <a:p>
            <a:pPr algn="ctr"/>
            <a:r>
              <a:rPr lang="zh-CN" altLang="en-US" b="1" dirty="0"/>
              <a:t>机器学习模型选择</a:t>
            </a:r>
            <a:endParaRPr lang="zh-CN" altLang="en-US" b="1" dirty="0"/>
          </a:p>
        </p:txBody>
      </p:sp>
      <p:sp>
        <p:nvSpPr>
          <p:cNvPr id="12" name="文本框 11"/>
          <p:cNvSpPr txBox="1"/>
          <p:nvPr/>
        </p:nvSpPr>
        <p:spPr>
          <a:xfrm>
            <a:off x="10205654" y="1572944"/>
            <a:ext cx="1517015" cy="646331"/>
          </a:xfrm>
          <a:prstGeom prst="rect">
            <a:avLst/>
          </a:prstGeom>
          <a:noFill/>
        </p:spPr>
        <p:txBody>
          <a:bodyPr wrap="square" rtlCol="0">
            <a:spAutoFit/>
          </a:bodyPr>
          <a:lstStyle/>
          <a:p>
            <a:pPr algn="ctr"/>
            <a:r>
              <a:rPr lang="zh-CN" altLang="en-US" b="1" dirty="0"/>
              <a:t>模型部署与应用</a:t>
            </a:r>
            <a:endParaRPr lang="zh-CN" altLang="en-US" b="1" dirty="0"/>
          </a:p>
        </p:txBody>
      </p:sp>
      <p:sp>
        <p:nvSpPr>
          <p:cNvPr id="16" name="右箭头 11"/>
          <p:cNvSpPr/>
          <p:nvPr/>
        </p:nvSpPr>
        <p:spPr>
          <a:xfrm>
            <a:off x="3074987" y="3716479"/>
            <a:ext cx="364141" cy="2925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右箭头 12"/>
          <p:cNvSpPr/>
          <p:nvPr/>
        </p:nvSpPr>
        <p:spPr>
          <a:xfrm>
            <a:off x="10205654" y="3655375"/>
            <a:ext cx="268382" cy="353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8" name="圆角矩形 13"/>
          <p:cNvSpPr/>
          <p:nvPr/>
        </p:nvSpPr>
        <p:spPr>
          <a:xfrm>
            <a:off x="10572713" y="3002104"/>
            <a:ext cx="1194992" cy="14287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模型部署与应用</a:t>
            </a:r>
            <a:endParaRPr lang="zh-CN" altLang="zh-CN" sz="1600" b="1" dirty="0">
              <a:solidFill>
                <a:schemeClr val="tx1"/>
              </a:solidFill>
            </a:endParaRPr>
          </a:p>
        </p:txBody>
      </p:sp>
      <p:grpSp>
        <p:nvGrpSpPr>
          <p:cNvPr id="2" name="组合 1"/>
          <p:cNvGrpSpPr/>
          <p:nvPr/>
        </p:nvGrpSpPr>
        <p:grpSpPr>
          <a:xfrm>
            <a:off x="5683612" y="2649681"/>
            <a:ext cx="2405532" cy="2646431"/>
            <a:chOff x="4223652" y="2515417"/>
            <a:chExt cx="2520382" cy="2707270"/>
          </a:xfrm>
        </p:grpSpPr>
        <p:sp>
          <p:nvSpPr>
            <p:cNvPr id="13" name="圆角矩形 8"/>
            <p:cNvSpPr/>
            <p:nvPr/>
          </p:nvSpPr>
          <p:spPr>
            <a:xfrm>
              <a:off x="4223652" y="2515417"/>
              <a:ext cx="2520382" cy="270727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4" name="圆角矩形 9"/>
            <p:cNvSpPr/>
            <p:nvPr/>
          </p:nvSpPr>
          <p:spPr>
            <a:xfrm>
              <a:off x="4460875" y="3009581"/>
              <a:ext cx="2038639" cy="164528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b="1" dirty="0">
                  <a:solidFill>
                    <a:schemeClr val="tx1"/>
                  </a:solidFill>
                </a:rPr>
                <a:t>逻辑回归</a:t>
              </a:r>
              <a:endParaRPr lang="zh-CN" altLang="zh-CN" sz="1600" b="1" dirty="0">
                <a:solidFill>
                  <a:schemeClr val="tx1"/>
                </a:solidFill>
              </a:endParaRPr>
            </a:p>
            <a:p>
              <a:pPr algn="ctr"/>
              <a:r>
                <a:rPr lang="zh-CN" altLang="zh-CN" sz="1600" b="1" dirty="0">
                  <a:solidFill>
                    <a:schemeClr val="tx1"/>
                  </a:solidFill>
                </a:rPr>
                <a:t>决策树</a:t>
              </a:r>
              <a:endParaRPr lang="zh-CN" altLang="zh-CN" sz="1600" b="1" dirty="0">
                <a:solidFill>
                  <a:schemeClr val="tx1"/>
                </a:solidFill>
              </a:endParaRPr>
            </a:p>
            <a:p>
              <a:pPr algn="ctr"/>
              <a:r>
                <a:rPr lang="en-US" altLang="zh-CN" sz="1600" b="1" dirty="0">
                  <a:solidFill>
                    <a:schemeClr val="tx1"/>
                  </a:solidFill>
                </a:rPr>
                <a:t>Gradient Boosting</a:t>
              </a:r>
              <a:endParaRPr lang="en-US" altLang="zh-CN" sz="1600" b="1" dirty="0">
                <a:solidFill>
                  <a:schemeClr val="tx1"/>
                </a:solidFill>
              </a:endParaRPr>
            </a:p>
            <a:p>
              <a:pPr algn="ctr"/>
              <a:r>
                <a:rPr lang="zh-CN" altLang="en-US" sz="1600" b="1" dirty="0">
                  <a:solidFill>
                    <a:schemeClr val="tx1"/>
                  </a:solidFill>
                </a:rPr>
                <a:t>朴素贝叶斯</a:t>
              </a:r>
              <a:endParaRPr lang="en-US" altLang="zh-CN" sz="1600" b="1" dirty="0">
                <a:solidFill>
                  <a:schemeClr val="tx1"/>
                </a:solidFill>
              </a:endParaRPr>
            </a:p>
            <a:p>
              <a:pPr algn="ctr"/>
              <a:r>
                <a:rPr lang="en-US" altLang="zh-CN" sz="1600" b="1" dirty="0">
                  <a:solidFill>
                    <a:schemeClr val="tx1"/>
                  </a:solidFill>
                </a:rPr>
                <a:t>...</a:t>
              </a:r>
              <a:endParaRPr lang="zh-CN" altLang="zh-CN" sz="1600" b="1" dirty="0">
                <a:solidFill>
                  <a:schemeClr val="tx1"/>
                </a:solidFill>
              </a:endParaRPr>
            </a:p>
          </p:txBody>
        </p:sp>
        <p:sp>
          <p:nvSpPr>
            <p:cNvPr id="15" name="文本框 14"/>
            <p:cNvSpPr txBox="1"/>
            <p:nvPr/>
          </p:nvSpPr>
          <p:spPr>
            <a:xfrm>
              <a:off x="4545630" y="2617590"/>
              <a:ext cx="1005403" cy="338554"/>
            </a:xfrm>
            <a:prstGeom prst="rect">
              <a:avLst/>
            </a:prstGeom>
            <a:noFill/>
          </p:spPr>
          <p:txBody>
            <a:bodyPr wrap="none" rtlCol="0">
              <a:spAutoFit/>
            </a:bodyPr>
            <a:lstStyle/>
            <a:p>
              <a:pPr algn="ctr"/>
              <a:r>
                <a:rPr lang="zh-CN" altLang="en-US" sz="1600" b="1" dirty="0">
                  <a:sym typeface="+mn-ea"/>
                </a:rPr>
                <a:t>模型评估</a:t>
              </a:r>
              <a:endParaRPr lang="zh-CN" altLang="en-US" sz="1600" b="1" dirty="0">
                <a:solidFill>
                  <a:schemeClr val="tx1"/>
                </a:solidFill>
                <a:sym typeface="+mn-ea"/>
              </a:endParaRPr>
            </a:p>
          </p:txBody>
        </p:sp>
        <p:sp>
          <p:nvSpPr>
            <p:cNvPr id="19" name="文本框 18"/>
            <p:cNvSpPr txBox="1"/>
            <p:nvPr/>
          </p:nvSpPr>
          <p:spPr>
            <a:xfrm>
              <a:off x="4545630" y="4796076"/>
              <a:ext cx="1768433" cy="338554"/>
            </a:xfrm>
            <a:prstGeom prst="rect">
              <a:avLst/>
            </a:prstGeom>
            <a:noFill/>
          </p:spPr>
          <p:txBody>
            <a:bodyPr wrap="none" rtlCol="0">
              <a:spAutoFit/>
            </a:bodyPr>
            <a:lstStyle/>
            <a:p>
              <a:pPr algn="ctr"/>
              <a:r>
                <a:rPr lang="zh-CN" altLang="en-US" sz="1600" b="1" dirty="0">
                  <a:solidFill>
                    <a:schemeClr val="tx1"/>
                  </a:solidFill>
                  <a:sym typeface="+mn-ea"/>
                </a:rPr>
                <a:t>（</a:t>
              </a:r>
              <a:r>
                <a:rPr lang="en-US" altLang="zh-CN" sz="1600" b="1" dirty="0">
                  <a:solidFill>
                    <a:schemeClr val="tx1"/>
                  </a:solidFill>
                  <a:sym typeface="+mn-ea"/>
                </a:rPr>
                <a:t>K</a:t>
              </a:r>
              <a:r>
                <a:rPr lang="zh-CN" altLang="en-US" sz="1600" b="1" dirty="0">
                  <a:solidFill>
                    <a:schemeClr val="tx1"/>
                  </a:solidFill>
                  <a:sym typeface="+mn-ea"/>
                </a:rPr>
                <a:t>折交叉验证）</a:t>
              </a:r>
              <a:endParaRPr lang="zh-CN" altLang="en-US" sz="1600" b="1" dirty="0">
                <a:solidFill>
                  <a:schemeClr val="tx1"/>
                </a:solidFill>
                <a:sym typeface="+mn-ea"/>
              </a:endParaRPr>
            </a:p>
          </p:txBody>
        </p:sp>
      </p:grpSp>
      <p:sp>
        <p:nvSpPr>
          <p:cNvPr id="20" name="圆角矩形 9"/>
          <p:cNvSpPr/>
          <p:nvPr/>
        </p:nvSpPr>
        <p:spPr>
          <a:xfrm>
            <a:off x="8801556" y="3392735"/>
            <a:ext cx="1147309" cy="87897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机器模型参数调试</a:t>
            </a:r>
            <a:endParaRPr lang="zh-CN" altLang="zh-CN" sz="1600" b="1" dirty="0">
              <a:solidFill>
                <a:schemeClr val="tx1"/>
              </a:solidFill>
            </a:endParaRPr>
          </a:p>
        </p:txBody>
      </p:sp>
      <p:sp>
        <p:nvSpPr>
          <p:cNvPr id="21" name="右箭头 12"/>
          <p:cNvSpPr/>
          <p:nvPr/>
        </p:nvSpPr>
        <p:spPr>
          <a:xfrm>
            <a:off x="8225023" y="3669981"/>
            <a:ext cx="308151" cy="353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文本框 21"/>
          <p:cNvSpPr txBox="1"/>
          <p:nvPr/>
        </p:nvSpPr>
        <p:spPr>
          <a:xfrm>
            <a:off x="8490546" y="1782127"/>
            <a:ext cx="1715108" cy="369332"/>
          </a:xfrm>
          <a:prstGeom prst="rect">
            <a:avLst/>
          </a:prstGeom>
          <a:noFill/>
        </p:spPr>
        <p:txBody>
          <a:bodyPr wrap="square" rtlCol="0">
            <a:spAutoFit/>
          </a:bodyPr>
          <a:lstStyle/>
          <a:p>
            <a:r>
              <a:rPr lang="zh-CN" altLang="en-US" b="1" dirty="0"/>
              <a:t>调参与优化</a:t>
            </a:r>
            <a:endParaRPr lang="zh-CN" altLang="en-US" b="1" dirty="0"/>
          </a:p>
        </p:txBody>
      </p:sp>
      <p:sp>
        <p:nvSpPr>
          <p:cNvPr id="25" name="文本框 24"/>
          <p:cNvSpPr txBox="1"/>
          <p:nvPr/>
        </p:nvSpPr>
        <p:spPr>
          <a:xfrm>
            <a:off x="3607937" y="1602465"/>
            <a:ext cx="977667" cy="646331"/>
          </a:xfrm>
          <a:prstGeom prst="rect">
            <a:avLst/>
          </a:prstGeom>
          <a:noFill/>
        </p:spPr>
        <p:txBody>
          <a:bodyPr wrap="square" rtlCol="0">
            <a:spAutoFit/>
          </a:bodyPr>
          <a:lstStyle/>
          <a:p>
            <a:r>
              <a:rPr lang="zh-CN" altLang="en-US" b="1" dirty="0"/>
              <a:t>数据预处理</a:t>
            </a:r>
            <a:endParaRPr lang="zh-CN" altLang="en-US" b="1" dirty="0"/>
          </a:p>
        </p:txBody>
      </p:sp>
      <p:sp>
        <p:nvSpPr>
          <p:cNvPr id="26" name="圆角矩形 3"/>
          <p:cNvSpPr/>
          <p:nvPr/>
        </p:nvSpPr>
        <p:spPr>
          <a:xfrm>
            <a:off x="3607937" y="3127893"/>
            <a:ext cx="1350304" cy="146976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b="1" dirty="0">
                <a:solidFill>
                  <a:schemeClr val="tx1"/>
                </a:solidFill>
              </a:rPr>
              <a:t>数据清洗</a:t>
            </a:r>
            <a:endParaRPr lang="zh-CN" altLang="zh-CN" sz="1600" b="1" dirty="0">
              <a:solidFill>
                <a:schemeClr val="tx1"/>
              </a:solidFill>
            </a:endParaRPr>
          </a:p>
          <a:p>
            <a:pPr algn="ctr"/>
            <a:r>
              <a:rPr lang="zh-CN" altLang="zh-CN" sz="1600" b="1" dirty="0">
                <a:solidFill>
                  <a:schemeClr val="tx1"/>
                </a:solidFill>
              </a:rPr>
              <a:t>缺失值处理</a:t>
            </a:r>
            <a:endParaRPr lang="en-US" altLang="zh-CN" sz="1600" b="1" dirty="0">
              <a:solidFill>
                <a:schemeClr val="tx1"/>
              </a:solidFill>
            </a:endParaRPr>
          </a:p>
          <a:p>
            <a:pPr algn="ctr"/>
            <a:r>
              <a:rPr lang="zh-CN" altLang="en-US" sz="1600" b="1" dirty="0">
                <a:solidFill>
                  <a:schemeClr val="tx1"/>
                </a:solidFill>
              </a:rPr>
              <a:t>特征选择</a:t>
            </a:r>
            <a:endParaRPr lang="zh-CN" altLang="zh-CN" sz="1600" b="1" dirty="0">
              <a:solidFill>
                <a:schemeClr val="tx1"/>
              </a:solidFill>
            </a:endParaRPr>
          </a:p>
        </p:txBody>
      </p:sp>
      <p:sp>
        <p:nvSpPr>
          <p:cNvPr id="27" name="右箭头 11"/>
          <p:cNvSpPr/>
          <p:nvPr/>
        </p:nvSpPr>
        <p:spPr>
          <a:xfrm>
            <a:off x="5087181" y="3716479"/>
            <a:ext cx="364141" cy="2925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33550" y="2024063"/>
            <a:ext cx="8724900" cy="3513138"/>
          </a:xfrm>
          <a:prstGeom prst="rect">
            <a:avLst/>
          </a:prstGeom>
          <a:noFill/>
          <a:ln w="38100">
            <a:solidFill>
              <a:schemeClr val="tx1"/>
            </a:solidFill>
          </a:ln>
          <a:extLst>
            <a:ext uri="{909E8E84-426E-40DD-AFC4-6F175D3DCCD1}">
              <a14:hiddenFill xmlns:a14="http://schemas.microsoft.com/office/drawing/2010/main">
                <a:solidFill>
                  <a:srgbClr val="00A1E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椭圆 6"/>
          <p:cNvSpPr/>
          <p:nvPr/>
        </p:nvSpPr>
        <p:spPr>
          <a:xfrm>
            <a:off x="5262563" y="1249363"/>
            <a:ext cx="1666875" cy="16668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315" name="文本框 7"/>
          <p:cNvSpPr txBox="1"/>
          <p:nvPr/>
        </p:nvSpPr>
        <p:spPr>
          <a:xfrm>
            <a:off x="5572125" y="1576388"/>
            <a:ext cx="1047750" cy="1014412"/>
          </a:xfrm>
          <a:prstGeom prst="rect">
            <a:avLst/>
          </a:prstGeom>
          <a:noFill/>
          <a:ln w="9525">
            <a:noFill/>
          </a:ln>
        </p:spPr>
        <p:txBody>
          <a:bodyPr wrap="square" anchor="t">
            <a:spAutoFit/>
          </a:bodyPr>
          <a:lstStyle/>
          <a:p>
            <a:r>
              <a:rPr lang="en-US" altLang="zh-CN" sz="6000" b="1" dirty="0">
                <a:solidFill>
                  <a:schemeClr val="bg1"/>
                </a:solidFill>
                <a:latin typeface="Arial" panose="020B0604020202020204" pitchFamily="34" charset="0"/>
                <a:ea typeface="思源黑体 CN Medium" panose="020B0600000000000000" charset="-122"/>
              </a:rPr>
              <a:t>03</a:t>
            </a:r>
            <a:endParaRPr lang="en-US" altLang="zh-CN" sz="6000" b="1" dirty="0">
              <a:solidFill>
                <a:schemeClr val="bg1"/>
              </a:solidFill>
              <a:latin typeface="Arial" panose="020B0604020202020204" pitchFamily="34" charset="0"/>
              <a:ea typeface="思源黑体 CN Medium" panose="020B0600000000000000" charset="-122"/>
            </a:endParaRPr>
          </a:p>
        </p:txBody>
      </p:sp>
      <p:sp>
        <p:nvSpPr>
          <p:cNvPr id="10" name="MH_Entry_1"/>
          <p:cNvSpPr/>
          <p:nvPr>
            <p:custDataLst>
              <p:tags r:id="rId1"/>
            </p:custDataLst>
          </p:nvPr>
        </p:nvSpPr>
        <p:spPr>
          <a:xfrm>
            <a:off x="3748088" y="3261152"/>
            <a:ext cx="4694238" cy="83099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fontAlgn="auto"/>
            <a:r>
              <a:rPr lang="zh-CN" altLang="en-US" sz="5400" b="1" dirty="0">
                <a:solidFill>
                  <a:schemeClr val="tx1"/>
                </a:solidFill>
                <a:latin typeface="Arial" panose="020B0604020202020204" pitchFamily="34" charset="0"/>
                <a:ea typeface="微软雅黑" panose="020B0503020204020204" charset="-122"/>
                <a:sym typeface="Arial" panose="020B0604020202020204" pitchFamily="34" charset="0"/>
              </a:rPr>
              <a:t>实验预备知识</a:t>
            </a:r>
            <a:endParaRPr lang="en-US" altLang="zh-CN" sz="2400" strike="noStrike" noProof="1">
              <a:solidFill>
                <a:schemeClr val="tx1"/>
              </a:solidFill>
              <a:latin typeface="Arial" panose="020B0604020202020204" pitchFamily="34" charset="0"/>
              <a:ea typeface="微软雅黑" panose="020B0503020204020204" charset="-122"/>
              <a:sym typeface="Arial" panose="020B0604020202020204" pitchFamily="34" charset="0"/>
            </a:endParaRPr>
          </a:p>
        </p:txBody>
      </p:sp>
    </p:spTree>
    <p:custDataLst>
      <p:tags r:id="rId2"/>
    </p:custDataLst>
  </p:cSld>
  <p:clrMapOvr>
    <a:masterClrMapping/>
  </p:clrMapOvr>
</p:sld>
</file>

<file path=ppt/tags/tag1.xml><?xml version="1.0" encoding="utf-8"?>
<p:tagLst xmlns:p="http://schemas.openxmlformats.org/presentationml/2006/main">
  <p:tag name="MH" val="20160830110146"/>
  <p:tag name="MH_LIBRARY" val="CONTENTS"/>
  <p:tag name="MH_TYPE" val="ENTRY"/>
  <p:tag name="ID" val="553512"/>
  <p:tag name="MH_ORDER" val="1"/>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KSO_WM_BEAUTIFY_FLAG" val="#wm#"/>
  <p:tag name="KSO_WM_TEMPLATE_CATEGORY" val="custom"/>
  <p:tag name="KSO_WM_TEMPLATE_INDEX" val="20184553"/>
</p:tagLst>
</file>

<file path=ppt/tags/tag12.xml><?xml version="1.0" encoding="utf-8"?>
<p:tagLst xmlns:p="http://schemas.openxmlformats.org/presentationml/2006/main">
  <p:tag name="KSO_WM_BEAUTIFY_FLAG" val="#wm#"/>
  <p:tag name="KSO_WM_TEMPLATE_CATEGORY" val="custom"/>
  <p:tag name="KSO_WM_TEMPLATE_INDEX" val="20184553"/>
</p:tagLst>
</file>

<file path=ppt/tags/tag13.xml><?xml version="1.0" encoding="utf-8"?>
<p:tagLst xmlns:p="http://schemas.openxmlformats.org/presentationml/2006/main">
  <p:tag name="KSO_WM_BEAUTIFY_FLAG" val="#wm#"/>
  <p:tag name="KSO_WM_TEMPLATE_CATEGORY" val="custom"/>
  <p:tag name="KSO_WM_TEMPLATE_INDEX" val="20184553"/>
</p:tagLst>
</file>

<file path=ppt/tags/tag14.xml><?xml version="1.0" encoding="utf-8"?>
<p:tagLst xmlns:p="http://schemas.openxmlformats.org/presentationml/2006/main">
  <p:tag name="KSO_WM_BEAUTIFY_FLAG" val="#wm#"/>
  <p:tag name="KSO_WM_TEMPLATE_CATEGORY" val="custom"/>
  <p:tag name="KSO_WM_TEMPLATE_INDEX" val="20184553"/>
</p:tagLst>
</file>

<file path=ppt/tags/tag15.xml><?xml version="1.0" encoding="utf-8"?>
<p:tagLst xmlns:p="http://schemas.openxmlformats.org/presentationml/2006/main">
  <p:tag name="KSO_WM_BEAUTIFY_FLAG" val="#wm#"/>
  <p:tag name="KSO_WM_TEMPLATE_CATEGORY" val="custom"/>
  <p:tag name="KSO_WM_TEMPLATE_INDEX" val="20184553"/>
</p:tagLst>
</file>

<file path=ppt/tags/tag16.xml><?xml version="1.0" encoding="utf-8"?>
<p:tagLst xmlns:p="http://schemas.openxmlformats.org/presentationml/2006/main">
  <p:tag name="KSO_WM_BEAUTIFY_FLAG" val="#wm#"/>
  <p:tag name="KSO_WM_TEMPLATE_CATEGORY" val="custom"/>
  <p:tag name="KSO_WM_TEMPLATE_INDEX" val="20184553"/>
</p:tagLst>
</file>

<file path=ppt/tags/tag17.xml><?xml version="1.0" encoding="utf-8"?>
<p:tagLst xmlns:p="http://schemas.openxmlformats.org/presentationml/2006/main">
  <p:tag name="KSO_WM_BEAUTIFY_FLAG" val="#wm#"/>
  <p:tag name="KSO_WM_TEMPLATE_CATEGORY" val="custom"/>
  <p:tag name="KSO_WM_TEMPLATE_INDEX" val="20184553"/>
</p:tagLst>
</file>

<file path=ppt/tags/tag18.xml><?xml version="1.0" encoding="utf-8"?>
<p:tagLst xmlns:p="http://schemas.openxmlformats.org/presentationml/2006/main">
  <p:tag name="KSO_WM_BEAUTIFY_FLAG" val="#wm#"/>
  <p:tag name="KSO_WM_TEMPLATE_CATEGORY" val="custom"/>
  <p:tag name="KSO_WM_TEMPLATE_INDEX" val="20184553"/>
</p:tagLst>
</file>

<file path=ppt/tags/tag19.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0.xml><?xml version="1.0" encoding="utf-8"?>
<p:tagLst xmlns:p="http://schemas.openxmlformats.org/presentationml/2006/main">
  <p:tag name="KSO_WM_BEAUTIFY_FLAG" val="#wm#"/>
  <p:tag name="KSO_WM_TEMPLATE_CATEGORY" val="custom"/>
  <p:tag name="KSO_WM_TEMPLATE_INDEX" val="20184553"/>
</p:tagLst>
</file>

<file path=ppt/tags/tag21.xml><?xml version="1.0" encoding="utf-8"?>
<p:tagLst xmlns:p="http://schemas.openxmlformats.org/presentationml/2006/main">
  <p:tag name="KSO_WM_BEAUTIFY_FLAG" val="#wm#"/>
  <p:tag name="KSO_WM_TEMPLATE_CATEGORY" val="custom"/>
  <p:tag name="KSO_WM_TEMPLATE_INDEX" val="20184553"/>
</p:tagLst>
</file>

<file path=ppt/tags/tag22.xml><?xml version="1.0" encoding="utf-8"?>
<p:tagLst xmlns:p="http://schemas.openxmlformats.org/presentationml/2006/main">
  <p:tag name="KSO_WM_BEAUTIFY_FLAG" val="#wm#"/>
  <p:tag name="KSO_WM_TEMPLATE_CATEGORY" val="custom"/>
  <p:tag name="KSO_WM_TEMPLATE_INDEX" val="20184553"/>
</p:tagLst>
</file>

<file path=ppt/tags/tag23.xml><?xml version="1.0" encoding="utf-8"?>
<p:tagLst xmlns:p="http://schemas.openxmlformats.org/presentationml/2006/main">
  <p:tag name="KSO_WM_BEAUTIFY_FLAG" val="#wm#"/>
  <p:tag name="KSO_WM_TEMPLATE_CATEGORY" val="custom"/>
  <p:tag name="KSO_WM_TEMPLATE_INDEX" val="20184553"/>
</p:tagLst>
</file>

<file path=ppt/tags/tag24.xml><?xml version="1.0" encoding="utf-8"?>
<p:tagLst xmlns:p="http://schemas.openxmlformats.org/presentationml/2006/main">
  <p:tag name="MH" val="20160830110146"/>
  <p:tag name="MH_LIBRARY" val="CONTENTS"/>
  <p:tag name="MH_TYPE" val="ENTRY"/>
  <p:tag name="ID" val="553512"/>
  <p:tag name="MH_ORDER" val="1"/>
</p:tagLst>
</file>

<file path=ppt/tags/tag25.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6.xml><?xml version="1.0" encoding="utf-8"?>
<p:tagLst xmlns:p="http://schemas.openxmlformats.org/presentationml/2006/main">
  <p:tag name="KSO_WM_BEAUTIFY_FLAG" val="#wm#"/>
  <p:tag name="KSO_WM_TEMPLATE_CATEGORY" val="custom"/>
  <p:tag name="KSO_WM_TEMPLATE_INDEX" val="20184553"/>
</p:tagLst>
</file>

<file path=ppt/tags/tag27.xml><?xml version="1.0" encoding="utf-8"?>
<p:tagLst xmlns:p="http://schemas.openxmlformats.org/presentationml/2006/main">
  <p:tag name="KSO_WM_BEAUTIFY_FLAG" val="#wm#"/>
  <p:tag name="KSO_WM_TEMPLATE_CATEGORY" val="custom"/>
  <p:tag name="KSO_WM_TEMPLATE_INDEX" val="20184553"/>
</p:tagLst>
</file>

<file path=ppt/tags/tag28.xml><?xml version="1.0" encoding="utf-8"?>
<p:tagLst xmlns:p="http://schemas.openxmlformats.org/presentationml/2006/main">
  <p:tag name="KSO_WM_BEAUTIFY_FLAG" val="#wm#"/>
  <p:tag name="KSO_WM_TEMPLATE_CATEGORY" val="custom"/>
  <p:tag name="KSO_WM_TEMPLATE_INDEX" val="20184553"/>
</p:tagLst>
</file>

<file path=ppt/tags/tag29.xml><?xml version="1.0" encoding="utf-8"?>
<p:tagLst xmlns:p="http://schemas.openxmlformats.org/presentationml/2006/main">
  <p:tag name="KSO_WM_BEAUTIFY_FLAG" val="#wm#"/>
  <p:tag name="KSO_WM_TEMPLATE_CATEGORY" val="custom"/>
  <p:tag name="KSO_WM_TEMPLATE_INDEX" val="20184553"/>
</p:tagLst>
</file>

<file path=ppt/tags/tag3.xml><?xml version="1.0" encoding="utf-8"?>
<p:tagLst xmlns:p="http://schemas.openxmlformats.org/presentationml/2006/main">
  <p:tag name="KSO_WM_BEAUTIFY_FLAG" val="#wm#"/>
  <p:tag name="KSO_WM_TEMPLATE_CATEGORY" val="custom"/>
  <p:tag name="KSO_WM_TEMPLATE_INDEX" val="20184553"/>
</p:tagLst>
</file>

<file path=ppt/tags/tag30.xml><?xml version="1.0" encoding="utf-8"?>
<p:tagLst xmlns:p="http://schemas.openxmlformats.org/presentationml/2006/main">
  <p:tag name="KSO_WM_BEAUTIFY_FLAG" val="#wm#"/>
  <p:tag name="KSO_WM_TEMPLATE_CATEGORY" val="custom"/>
  <p:tag name="KSO_WM_TEMPLATE_INDEX" val="20184553"/>
</p:tagLst>
</file>

<file path=ppt/tags/tag31.xml><?xml version="1.0" encoding="utf-8"?>
<p:tagLst xmlns:p="http://schemas.openxmlformats.org/presentationml/2006/main">
  <p:tag name="KSO_WM_BEAUTIFY_FLAG" val="#wm#"/>
  <p:tag name="KSO_WM_TEMPLATE_CATEGORY" val="custom"/>
  <p:tag name="KSO_WM_TEMPLATE_INDEX" val="20184553"/>
</p:tagLst>
</file>

<file path=ppt/tags/tag32.xml><?xml version="1.0" encoding="utf-8"?>
<p:tagLst xmlns:p="http://schemas.openxmlformats.org/presentationml/2006/main">
  <p:tag name="KSO_WM_BEAUTIFY_FLAG" val="#wm#"/>
  <p:tag name="KSO_WM_TEMPLATE_CATEGORY" val="custom"/>
  <p:tag name="KSO_WM_TEMPLATE_INDEX" val="20184553"/>
</p:tagLst>
</file>

<file path=ppt/tags/tag33.xml><?xml version="1.0" encoding="utf-8"?>
<p:tagLst xmlns:p="http://schemas.openxmlformats.org/presentationml/2006/main">
  <p:tag name="KSO_WM_BEAUTIFY_FLAG" val="#wm#"/>
  <p:tag name="KSO_WM_TEMPLATE_CATEGORY" val="custom"/>
  <p:tag name="KSO_WM_TEMPLATE_INDEX" val="20184553"/>
</p:tagLst>
</file>

<file path=ppt/tags/tag34.xml><?xml version="1.0" encoding="utf-8"?>
<p:tagLst xmlns:p="http://schemas.openxmlformats.org/presentationml/2006/main">
  <p:tag name="KSO_WM_BEAUTIFY_FLAG" val="#wm#"/>
  <p:tag name="KSO_WM_TEMPLATE_CATEGORY" val="custom"/>
  <p:tag name="KSO_WM_TEMPLATE_INDEX" val="20184553"/>
</p:tagLst>
</file>

<file path=ppt/tags/tag35.xml><?xml version="1.0" encoding="utf-8"?>
<p:tagLst xmlns:p="http://schemas.openxmlformats.org/presentationml/2006/main">
  <p:tag name="KSO_WM_BEAUTIFY_FLAG" val="#wm#"/>
  <p:tag name="KSO_WM_TEMPLATE_CATEGORY" val="custom"/>
  <p:tag name="KSO_WM_TEMPLATE_INDEX" val="20184553"/>
</p:tagLst>
</file>

<file path=ppt/tags/tag36.xml><?xml version="1.0" encoding="utf-8"?>
<p:tagLst xmlns:p="http://schemas.openxmlformats.org/presentationml/2006/main">
  <p:tag name="KSO_WM_BEAUTIFY_FLAG" val="#wm#"/>
  <p:tag name="KSO_WM_TEMPLATE_CATEGORY" val="custom"/>
  <p:tag name="KSO_WM_TEMPLATE_INDEX" val="20184553"/>
</p:tagLst>
</file>

<file path=ppt/tags/tag37.xml><?xml version="1.0" encoding="utf-8"?>
<p:tagLst xmlns:p="http://schemas.openxmlformats.org/presentationml/2006/main">
  <p:tag name="KSO_WM_BEAUTIFY_FLAG" val="#wm#"/>
  <p:tag name="KSO_WM_TEMPLATE_CATEGORY" val="custom"/>
  <p:tag name="KSO_WM_TEMPLATE_INDEX" val="20184553"/>
</p:tagLst>
</file>

<file path=ppt/tags/tag38.xml><?xml version="1.0" encoding="utf-8"?>
<p:tagLst xmlns:p="http://schemas.openxmlformats.org/presentationml/2006/main">
  <p:tag name="KSO_WM_BEAUTIFY_FLAG" val="#wm#"/>
  <p:tag name="KSO_WM_TEMPLATE_CATEGORY" val="custom"/>
  <p:tag name="KSO_WM_TEMPLATE_INDEX" val="20184553"/>
</p:tagLst>
</file>

<file path=ppt/tags/tag39.xml><?xml version="1.0" encoding="utf-8"?>
<p:tagLst xmlns:p="http://schemas.openxmlformats.org/presentationml/2006/main">
  <p:tag name="KSO_WM_BEAUTIFY_FLAG" val="#wm#"/>
  <p:tag name="KSO_WM_TEMPLATE_CATEGORY" val="custom"/>
  <p:tag name="KSO_WM_TEMPLATE_INDEX" val="20184553"/>
</p:tagLst>
</file>

<file path=ppt/tags/tag4.xml><?xml version="1.0" encoding="utf-8"?>
<p:tagLst xmlns:p="http://schemas.openxmlformats.org/presentationml/2006/main">
  <p:tag name="KSO_WM_BEAUTIFY_FLAG" val="#wm#"/>
  <p:tag name="KSO_WM_TEMPLATE_CATEGORY" val="custom"/>
  <p:tag name="KSO_WM_TEMPLATE_INDEX" val="20184553"/>
</p:tagLst>
</file>

<file path=ppt/tags/tag40.xml><?xml version="1.0" encoding="utf-8"?>
<p:tagLst xmlns:p="http://schemas.openxmlformats.org/presentationml/2006/main">
  <p:tag name="KSO_WM_BEAUTIFY_FLAG" val="#wm#"/>
  <p:tag name="KSO_WM_TEMPLATE_CATEGORY" val="custom"/>
  <p:tag name="KSO_WM_TEMPLATE_INDEX" val="20184553"/>
</p:tagLst>
</file>

<file path=ppt/tags/tag41.xml><?xml version="1.0" encoding="utf-8"?>
<p:tagLst xmlns:p="http://schemas.openxmlformats.org/presentationml/2006/main">
  <p:tag name="KSO_WM_BEAUTIFY_FLAG" val="#wm#"/>
  <p:tag name="KSO_WM_TEMPLATE_CATEGORY" val="custom"/>
  <p:tag name="KSO_WM_TEMPLATE_INDEX" val="20184553"/>
</p:tagLst>
</file>

<file path=ppt/tags/tag42.xml><?xml version="1.0" encoding="utf-8"?>
<p:tagLst xmlns:p="http://schemas.openxmlformats.org/presentationml/2006/main">
  <p:tag name="KSO_WM_BEAUTIFY_FLAG" val="#wm#"/>
  <p:tag name="KSO_WM_TEMPLATE_CATEGORY" val="custom"/>
  <p:tag name="KSO_WM_TEMPLATE_INDEX" val="20184553"/>
</p:tagLst>
</file>

<file path=ppt/tags/tag43.xml><?xml version="1.0" encoding="utf-8"?>
<p:tagLst xmlns:p="http://schemas.openxmlformats.org/presentationml/2006/main">
  <p:tag name="KSO_WM_BEAUTIFY_FLAG" val="#wm#"/>
  <p:tag name="KSO_WM_TEMPLATE_CATEGORY" val="custom"/>
  <p:tag name="KSO_WM_TEMPLATE_INDEX" val="20184553"/>
</p:tagLst>
</file>

<file path=ppt/tags/tag44.xml><?xml version="1.0" encoding="utf-8"?>
<p:tagLst xmlns:p="http://schemas.openxmlformats.org/presentationml/2006/main">
  <p:tag name="KSO_WM_BEAUTIFY_FLAG" val="#wm#"/>
  <p:tag name="KSO_WM_TEMPLATE_CATEGORY" val="custom"/>
  <p:tag name="KSO_WM_TEMPLATE_INDEX" val="20184553"/>
</p:tagLst>
</file>

<file path=ppt/tags/tag45.xml><?xml version="1.0" encoding="utf-8"?>
<p:tagLst xmlns:p="http://schemas.openxmlformats.org/presentationml/2006/main">
  <p:tag name="KSO_WM_BEAUTIFY_FLAG" val="#wm#"/>
  <p:tag name="KSO_WM_TEMPLATE_CATEGORY" val="custom"/>
  <p:tag name="KSO_WM_TEMPLATE_INDEX" val="20184553"/>
</p:tagLst>
</file>

<file path=ppt/tags/tag46.xml><?xml version="1.0" encoding="utf-8"?>
<p:tagLst xmlns:p="http://schemas.openxmlformats.org/presentationml/2006/main">
  <p:tag name="KSO_WM_BEAUTIFY_FLAG" val="#wm#"/>
  <p:tag name="KSO_WM_TEMPLATE_CATEGORY" val="custom"/>
  <p:tag name="KSO_WM_TEMPLATE_INDEX" val="20184553"/>
</p:tagLst>
</file>

<file path=ppt/tags/tag47.xml><?xml version="1.0" encoding="utf-8"?>
<p:tagLst xmlns:p="http://schemas.openxmlformats.org/presentationml/2006/main">
  <p:tag name="KSO_WM_BEAUTIFY_FLAG" val="#wm#"/>
  <p:tag name="KSO_WM_TEMPLATE_CATEGORY" val="custom"/>
  <p:tag name="KSO_WM_TEMPLATE_INDEX" val="20184553"/>
</p:tagLst>
</file>

<file path=ppt/tags/tag48.xml><?xml version="1.0" encoding="utf-8"?>
<p:tagLst xmlns:p="http://schemas.openxmlformats.org/presentationml/2006/main">
  <p:tag name="KSO_WM_BEAUTIFY_FLAG" val="#wm#"/>
  <p:tag name="KSO_WM_TEMPLATE_CATEGORY" val="custom"/>
  <p:tag name="KSO_WM_TEMPLATE_INDEX" val="20184553"/>
</p:tagLst>
</file>

<file path=ppt/tags/tag49.xml><?xml version="1.0" encoding="utf-8"?>
<p:tagLst xmlns:p="http://schemas.openxmlformats.org/presentationml/2006/main">
  <p:tag name="KSO_WM_BEAUTIFY_FLAG" val="#wm#"/>
  <p:tag name="KSO_WM_TEMPLATE_CATEGORY" val="custom"/>
  <p:tag name="KSO_WM_TEMPLATE_INDEX" val="20184553"/>
</p:tagLst>
</file>

<file path=ppt/tags/tag5.xml><?xml version="1.0" encoding="utf-8"?>
<p:tagLst xmlns:p="http://schemas.openxmlformats.org/presentationml/2006/main">
  <p:tag name="MH" val="20160830110146"/>
  <p:tag name="MH_LIBRARY" val="CONTENTS"/>
  <p:tag name="MH_TYPE" val="ENTRY"/>
  <p:tag name="ID" val="553512"/>
  <p:tag name="MH_ORDER" val="1"/>
</p:tagLst>
</file>

<file path=ppt/tags/tag50.xml><?xml version="1.0" encoding="utf-8"?>
<p:tagLst xmlns:p="http://schemas.openxmlformats.org/presentationml/2006/main">
  <p:tag name="KSO_WM_BEAUTIFY_FLAG" val="#wm#"/>
  <p:tag name="KSO_WM_TEMPLATE_CATEGORY" val="custom"/>
  <p:tag name="KSO_WM_TEMPLATE_INDEX" val="20184553"/>
</p:tagLst>
</file>

<file path=ppt/tags/tag51.xml><?xml version="1.0" encoding="utf-8"?>
<p:tagLst xmlns:p="http://schemas.openxmlformats.org/presentationml/2006/main">
  <p:tag name="KSO_WM_BEAUTIFY_FLAG" val="#wm#"/>
  <p:tag name="KSO_WM_TEMPLATE_CATEGORY" val="custom"/>
  <p:tag name="KSO_WM_TEMPLATE_INDEX" val="20184553"/>
</p:tagLst>
</file>

<file path=ppt/tags/tag52.xml><?xml version="1.0" encoding="utf-8"?>
<p:tagLst xmlns:p="http://schemas.openxmlformats.org/presentationml/2006/main">
  <p:tag name="KSO_WM_BEAUTIFY_FLAG" val="#wm#"/>
  <p:tag name="KSO_WM_TEMPLATE_CATEGORY" val="custom"/>
  <p:tag name="KSO_WM_TEMPLATE_INDEX" val="20184553"/>
</p:tagLst>
</file>

<file path=ppt/tags/tag53.xml><?xml version="1.0" encoding="utf-8"?>
<p:tagLst xmlns:p="http://schemas.openxmlformats.org/presentationml/2006/main">
  <p:tag name="KSO_WM_BEAUTIFY_FLAG" val="#wm#"/>
  <p:tag name="KSO_WM_TEMPLATE_CATEGORY" val="custom"/>
  <p:tag name="KSO_WM_TEMPLATE_INDEX" val="20184553"/>
</p:tagLst>
</file>

<file path=ppt/tags/tag54.xml><?xml version="1.0" encoding="utf-8"?>
<p:tagLst xmlns:p="http://schemas.openxmlformats.org/presentationml/2006/main">
  <p:tag name="KSO_WM_BEAUTIFY_FLAG" val="#wm#"/>
  <p:tag name="KSO_WM_TEMPLATE_CATEGORY" val="custom"/>
  <p:tag name="KSO_WM_TEMPLATE_INDEX" val="20184553"/>
</p:tagLst>
</file>

<file path=ppt/tags/tag55.xml><?xml version="1.0" encoding="utf-8"?>
<p:tagLst xmlns:p="http://schemas.openxmlformats.org/presentationml/2006/main">
  <p:tag name="KSO_WM_BEAUTIFY_FLAG" val="#wm#"/>
  <p:tag name="KSO_WM_TEMPLATE_CATEGORY" val="custom"/>
  <p:tag name="KSO_WM_TEMPLATE_INDEX" val="20184553"/>
</p:tagLst>
</file>

<file path=ppt/tags/tag56.xml><?xml version="1.0" encoding="utf-8"?>
<p:tagLst xmlns:p="http://schemas.openxmlformats.org/presentationml/2006/main">
  <p:tag name="KSO_WM_BEAUTIFY_FLAG" val="#wm#"/>
  <p:tag name="KSO_WM_TEMPLATE_CATEGORY" val="custom"/>
  <p:tag name="KSO_WM_TEMPLATE_INDEX" val="20184553"/>
</p:tagLst>
</file>

<file path=ppt/tags/tag57.xml><?xml version="1.0" encoding="utf-8"?>
<p:tagLst xmlns:p="http://schemas.openxmlformats.org/presentationml/2006/main">
  <p:tag name="KSO_WM_BEAUTIFY_FLAG" val="#wm#"/>
  <p:tag name="KSO_WM_TEMPLATE_CATEGORY" val="custom"/>
  <p:tag name="KSO_WM_TEMPLATE_INDEX" val="20184553"/>
</p:tagLst>
</file>

<file path=ppt/tags/tag58.xml><?xml version="1.0" encoding="utf-8"?>
<p:tagLst xmlns:p="http://schemas.openxmlformats.org/presentationml/2006/main">
  <p:tag name="KSO_WM_BEAUTIFY_FLAG" val="#wm#"/>
  <p:tag name="KSO_WM_TEMPLATE_CATEGORY" val="custom"/>
  <p:tag name="KSO_WM_TEMPLATE_INDEX" val="20184553"/>
</p:tagLst>
</file>

<file path=ppt/tags/tag59.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60.xml><?xml version="1.0" encoding="utf-8"?>
<p:tagLst xmlns:p="http://schemas.openxmlformats.org/presentationml/2006/main">
  <p:tag name="KSO_WM_BEAUTIFY_FLAG" val="#wm#"/>
  <p:tag name="KSO_WM_TEMPLATE_CATEGORY" val="custom"/>
  <p:tag name="KSO_WM_TEMPLATE_INDEX" val="20184553"/>
</p:tagLst>
</file>

<file path=ppt/tags/tag61.xml><?xml version="1.0" encoding="utf-8"?>
<p:tagLst xmlns:p="http://schemas.openxmlformats.org/presentationml/2006/main">
  <p:tag name="KSO_WM_BEAUTIFY_FLAG" val="#wm#"/>
  <p:tag name="KSO_WM_TEMPLATE_CATEGORY" val="custom"/>
  <p:tag name="KSO_WM_TEMPLATE_INDEX" val="20184553"/>
</p:tagLst>
</file>

<file path=ppt/tags/tag62.xml><?xml version="1.0" encoding="utf-8"?>
<p:tagLst xmlns:p="http://schemas.openxmlformats.org/presentationml/2006/main">
  <p:tag name="KSO_WM_BEAUTIFY_FLAG" val="#wm#"/>
  <p:tag name="KSO_WM_TEMPLATE_CATEGORY" val="custom"/>
  <p:tag name="KSO_WM_TEMPLATE_INDEX" val="20184553"/>
</p:tagLst>
</file>

<file path=ppt/tags/tag63.xml><?xml version="1.0" encoding="utf-8"?>
<p:tagLst xmlns:p="http://schemas.openxmlformats.org/presentationml/2006/main">
  <p:tag name="ISPRING_PRESENTATION_TITLE" val="PowerPoint 演示文稿"/>
  <p:tag name="commondata" val="eyJoZGlkIjoiMzg1YTFkOGI2NGM0Zjc4ZTM4ZjM5YjQ4MWIzOTA2NjIifQ=="/>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MH" val="20160830110146"/>
  <p:tag name="MH_LIBRARY" val="CONTENTS"/>
  <p:tag name="MH_TYPE" val="ENTRY"/>
  <p:tag name="ID" val="553512"/>
  <p:tag name="MH_ORDER" val="1"/>
</p:tagLst>
</file>

<file path=ppt/tags/tag9.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10030</Words>
  <Application>WPS 演示</Application>
  <PresentationFormat>宽屏</PresentationFormat>
  <Paragraphs>989</Paragraphs>
  <Slides>65</Slides>
  <Notes>19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80" baseType="lpstr">
      <vt:lpstr>Arial</vt:lpstr>
      <vt:lpstr>宋体</vt:lpstr>
      <vt:lpstr>Wingdings</vt:lpstr>
      <vt:lpstr>微软雅黑</vt:lpstr>
      <vt:lpstr>Noto Sans S Chinese Light</vt:lpstr>
      <vt:lpstr>Segoe Print</vt:lpstr>
      <vt:lpstr>思源黑体 CN Medium</vt:lpstr>
      <vt:lpstr>黑体</vt:lpstr>
      <vt:lpstr>Calibri</vt:lpstr>
      <vt:lpstr>Arial Unicode MS</vt:lpstr>
      <vt:lpstr>Calibri Light</vt:lpstr>
      <vt:lpstr>Courier New</vt:lpstr>
      <vt:lpstr>Helvetica Neue</vt:lpstr>
      <vt:lpstr>Office 主题</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mayy</dc:creator>
  <cp:lastModifiedBy>马云莺</cp:lastModifiedBy>
  <cp:revision>101</cp:revision>
  <dcterms:created xsi:type="dcterms:W3CDTF">2016-11-25T06:52:00Z</dcterms:created>
  <dcterms:modified xsi:type="dcterms:W3CDTF">2025-02-17T03:30:22Z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B2E91CCCD9054F1798E74F31FA7F4813_12</vt:lpwstr>
  </property>
  <property fmtid="{D5CDD505-2E9C-101B-9397-08002B2CF9AE}" pid="3" name="KSOProductBuildVer">
    <vt:lpwstr>2052-12.1.0.19302</vt:lpwstr>
  </property>
</Properties>
</file>