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handoutMasterIdLst>
    <p:handoutMasterId r:id="rId104"/>
  </p:handoutMasterIdLst>
  <p:sldIdLst>
    <p:sldId id="257" r:id="rId3"/>
    <p:sldId id="751" r:id="rId5"/>
    <p:sldId id="883" r:id="rId6"/>
    <p:sldId id="477" r:id="rId7"/>
    <p:sldId id="258" r:id="rId8"/>
    <p:sldId id="746" r:id="rId9"/>
    <p:sldId id="724" r:id="rId10"/>
    <p:sldId id="480" r:id="rId11"/>
    <p:sldId id="727" r:id="rId12"/>
    <p:sldId id="726" r:id="rId13"/>
    <p:sldId id="729" r:id="rId14"/>
    <p:sldId id="730" r:id="rId15"/>
    <p:sldId id="731" r:id="rId16"/>
    <p:sldId id="732" r:id="rId17"/>
    <p:sldId id="733" r:id="rId18"/>
    <p:sldId id="974" r:id="rId19"/>
    <p:sldId id="734" r:id="rId20"/>
    <p:sldId id="744" r:id="rId21"/>
    <p:sldId id="737" r:id="rId22"/>
    <p:sldId id="736" r:id="rId23"/>
    <p:sldId id="738" r:id="rId24"/>
    <p:sldId id="885" r:id="rId25"/>
    <p:sldId id="725" r:id="rId26"/>
    <p:sldId id="739" r:id="rId27"/>
    <p:sldId id="740" r:id="rId28"/>
    <p:sldId id="741" r:id="rId29"/>
    <p:sldId id="884" r:id="rId30"/>
    <p:sldId id="742" r:id="rId31"/>
    <p:sldId id="886" r:id="rId32"/>
    <p:sldId id="1117" r:id="rId33"/>
    <p:sldId id="743" r:id="rId34"/>
    <p:sldId id="745" r:id="rId35"/>
    <p:sldId id="747" r:id="rId36"/>
    <p:sldId id="533" r:id="rId37"/>
    <p:sldId id="748" r:id="rId38"/>
    <p:sldId id="753" r:id="rId39"/>
    <p:sldId id="754" r:id="rId40"/>
    <p:sldId id="755" r:id="rId41"/>
    <p:sldId id="1055" r:id="rId42"/>
    <p:sldId id="807" r:id="rId43"/>
    <p:sldId id="756" r:id="rId44"/>
    <p:sldId id="757" r:id="rId45"/>
    <p:sldId id="758" r:id="rId46"/>
    <p:sldId id="760" r:id="rId47"/>
    <p:sldId id="975" r:id="rId48"/>
    <p:sldId id="976" r:id="rId49"/>
    <p:sldId id="761" r:id="rId50"/>
    <p:sldId id="808" r:id="rId51"/>
    <p:sldId id="762" r:id="rId52"/>
    <p:sldId id="767" r:id="rId53"/>
    <p:sldId id="809" r:id="rId54"/>
    <p:sldId id="763" r:id="rId55"/>
    <p:sldId id="810" r:id="rId56"/>
    <p:sldId id="764" r:id="rId57"/>
    <p:sldId id="765" r:id="rId58"/>
    <p:sldId id="766" r:id="rId59"/>
    <p:sldId id="768" r:id="rId60"/>
    <p:sldId id="769" r:id="rId61"/>
    <p:sldId id="770" r:id="rId62"/>
    <p:sldId id="772" r:id="rId63"/>
    <p:sldId id="771" r:id="rId64"/>
    <p:sldId id="811" r:id="rId65"/>
    <p:sldId id="773" r:id="rId66"/>
    <p:sldId id="774" r:id="rId67"/>
    <p:sldId id="775" r:id="rId68"/>
    <p:sldId id="776" r:id="rId69"/>
    <p:sldId id="806" r:id="rId70"/>
    <p:sldId id="1115" r:id="rId71"/>
    <p:sldId id="777" r:id="rId72"/>
    <p:sldId id="788" r:id="rId73"/>
    <p:sldId id="887" r:id="rId74"/>
    <p:sldId id="789" r:id="rId75"/>
    <p:sldId id="790" r:id="rId76"/>
    <p:sldId id="791" r:id="rId77"/>
    <p:sldId id="834" r:id="rId78"/>
    <p:sldId id="792" r:id="rId79"/>
    <p:sldId id="794" r:id="rId80"/>
    <p:sldId id="795" r:id="rId81"/>
    <p:sldId id="796" r:id="rId82"/>
    <p:sldId id="797" r:id="rId83"/>
    <p:sldId id="803" r:id="rId84"/>
    <p:sldId id="804" r:id="rId85"/>
    <p:sldId id="805" r:id="rId86"/>
    <p:sldId id="798" r:id="rId87"/>
    <p:sldId id="799" r:id="rId88"/>
    <p:sldId id="800" r:id="rId89"/>
    <p:sldId id="778" r:id="rId90"/>
    <p:sldId id="780" r:id="rId91"/>
    <p:sldId id="781" r:id="rId92"/>
    <p:sldId id="782" r:id="rId93"/>
    <p:sldId id="833" r:id="rId94"/>
    <p:sldId id="784" r:id="rId95"/>
    <p:sldId id="785" r:id="rId96"/>
    <p:sldId id="786" r:id="rId97"/>
    <p:sldId id="1187" r:id="rId98"/>
    <p:sldId id="787" r:id="rId99"/>
    <p:sldId id="585" r:id="rId100"/>
    <p:sldId id="888" r:id="rId101"/>
    <p:sldId id="889" r:id="rId102"/>
    <p:sldId id="272" r:id="rId103"/>
  </p:sldIdLst>
  <p:sldSz cx="12192000" cy="6858000"/>
  <p:notesSz cx="7103745" cy="10234295"/>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BF1229"/>
    <a:srgbClr val="E38E84"/>
    <a:srgbClr val="1691B5"/>
    <a:srgbClr val="FFFFEE"/>
    <a:srgbClr val="367C1E"/>
    <a:srgbClr val="B5CC48"/>
    <a:srgbClr val="44128D"/>
    <a:srgbClr val="805B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7" Type="http://schemas.openxmlformats.org/officeDocument/2006/relationships/tableStyles" Target="tableStyles.xml"/><Relationship Id="rId106" Type="http://schemas.openxmlformats.org/officeDocument/2006/relationships/viewProps" Target="viewProps.xml"/><Relationship Id="rId105" Type="http://schemas.openxmlformats.org/officeDocument/2006/relationships/presProps" Target="presProps.xml"/><Relationship Id="rId104" Type="http://schemas.openxmlformats.org/officeDocument/2006/relationships/handoutMaster" Target="handoutMasters/handoutMaster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5B4BD75-86EB-44D2-B751-27C2C604DE63}"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计算机程序结合外设</a:t>
            </a:r>
            <a:r>
              <a:rPr lang="en-US" altLang="zh-CN"/>
              <a:t>+</a:t>
            </a:r>
            <a:r>
              <a:rPr lang="zh-CN" altLang="en-US"/>
              <a:t>网络等元素进行的</a:t>
            </a:r>
            <a:r>
              <a:rPr lang="zh-CN" altLang="en-US"/>
              <a:t>测试</a:t>
            </a:r>
            <a:endParaRPr lang="zh-CN" altLang="en-US"/>
          </a:p>
          <a:p>
            <a:endParaRPr lang="zh-CN" altLang="en-US"/>
          </a:p>
          <a:p>
            <a:r>
              <a:rPr lang="zh-CN" altLang="en-US">
                <a:sym typeface="+mn-ea"/>
              </a:rPr>
              <a:t>这种测试可以发现系统分析和设计中的错误</a:t>
            </a:r>
            <a:endParaRPr lang="zh-CN" altLang="en-US"/>
          </a:p>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除了</a:t>
            </a:r>
            <a:r>
              <a:rPr lang="zh-CN" altLang="en-US"/>
              <a:t>功能测试</a:t>
            </a:r>
            <a:endParaRPr lang="zh-CN" altLang="en-US"/>
          </a:p>
          <a:p>
            <a:r>
              <a:rPr lang="zh-CN" altLang="en-US"/>
              <a:t>这种测试可以发现系统分析和设计中的错误</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当功能测试通过后，软件系统上线运行前，还需要进行性能</a:t>
            </a:r>
            <a:r>
              <a:rPr lang="zh-CN" altLang="en-US"/>
              <a:t>测试。</a:t>
            </a:r>
            <a:endParaRPr lang="zh-CN" altLang="en-US"/>
          </a:p>
          <a:p>
            <a:endParaRPr lang="zh-CN" altLang="en-US"/>
          </a:p>
          <a:p>
            <a:r>
              <a:rPr lang="zh-CN" altLang="en-US"/>
              <a:t>我们想象一个场景，淘宝双十一活动时候，大量用户在同一时间段访问系统，系统能否正常运行？系统是否能够及时反应。</a:t>
            </a:r>
            <a:r>
              <a:rPr lang="en-US" altLang="zh-CN"/>
              <a:t> </a:t>
            </a:r>
            <a:r>
              <a:rPr lang="zh-CN" altLang="en-US"/>
              <a:t>微博之前有一段时间，天天</a:t>
            </a:r>
            <a:r>
              <a:rPr lang="zh-CN" altLang="en-US"/>
              <a:t>爆</a:t>
            </a:r>
            <a:endParaRPr lang="zh-CN" altLang="en-US"/>
          </a:p>
          <a:p>
            <a:endParaRPr lang="zh-CN" altLang="en-US"/>
          </a:p>
          <a:p>
            <a:r>
              <a:rPr lang="zh-CN" altLang="en-US"/>
              <a:t>学校</a:t>
            </a:r>
            <a:r>
              <a:rPr lang="zh-CN" altLang="en-US"/>
              <a:t>选课，访问</a:t>
            </a:r>
            <a:r>
              <a:rPr lang="zh-CN" altLang="en-US"/>
              <a:t>量，</a:t>
            </a:r>
            <a:endParaRPr lang="zh-CN" altLang="en-US"/>
          </a:p>
          <a:p>
            <a:endParaRPr lang="zh-CN" altLang="en-US"/>
          </a:p>
          <a:p>
            <a:r>
              <a:rPr lang="zh-CN" altLang="en-US"/>
              <a:t>性能测试是指通过模拟生产运行的业务压力或使用场景，测试系统的性能是否满足性能的要求。</a:t>
            </a:r>
            <a:endParaRPr lang="zh-CN" altLang="en-US"/>
          </a:p>
          <a:p>
            <a:endParaRPr lang="zh-CN" altLang="en-US"/>
          </a:p>
          <a:p>
            <a:r>
              <a:rPr lang="zh-CN" altLang="en-US"/>
              <a:t>强度测试是迫使系统在异常的资源配置下运行，目的是找出因为资源不足或资源争用导致的</a:t>
            </a:r>
            <a:r>
              <a:rPr lang="zh-CN" altLang="en-US"/>
              <a:t>错误。</a:t>
            </a:r>
            <a:endParaRPr lang="zh-CN" altLang="en-US"/>
          </a:p>
          <a:p>
            <a:endParaRPr lang="zh-CN" altLang="en-US"/>
          </a:p>
          <a:p>
            <a:r>
              <a:rPr lang="zh-CN" altLang="en-US"/>
              <a:t>压力测试，检测系统在超负荷的环境中，程序能否正常运行，检验程序的稳定性。确保系统在超出最大预期工作量的情况下仍然能够</a:t>
            </a:r>
            <a:r>
              <a:rPr lang="zh-CN" altLang="en-US"/>
              <a:t>运行</a:t>
            </a:r>
            <a:endParaRPr lang="zh-CN" altLang="en-US"/>
          </a:p>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手工测试不可代替的点：</a:t>
            </a:r>
            <a:r>
              <a:rPr lang="en-US" altLang="zh-CN"/>
              <a:t> </a:t>
            </a:r>
            <a:r>
              <a:rPr lang="zh-CN" altLang="en-US"/>
              <a:t>因为人有很强的判断能力，但是工具</a:t>
            </a:r>
            <a:r>
              <a:rPr lang="zh-CN" altLang="en-US"/>
              <a:t>没有</a:t>
            </a:r>
            <a:endParaRPr lang="zh-CN" altLang="en-US"/>
          </a:p>
          <a:p>
            <a:endParaRPr lang="zh-CN" altLang="en-US"/>
          </a:p>
          <a:p>
            <a:r>
              <a:rPr lang="zh-CN" altLang="en-US"/>
              <a:t>测试用例的设计：测试人员的经验和对错误的判断能力是工具不可代替</a:t>
            </a:r>
            <a:r>
              <a:rPr lang="zh-CN" altLang="en-US"/>
              <a:t>的</a:t>
            </a:r>
            <a:endParaRPr lang="zh-CN" altLang="en-US"/>
          </a:p>
          <a:p>
            <a:endParaRPr lang="zh-CN" altLang="en-US"/>
          </a:p>
          <a:p>
            <a:r>
              <a:rPr lang="zh-CN" altLang="en-US"/>
              <a:t>用户体验模式：人类的审美观和心里体验工具</a:t>
            </a:r>
            <a:r>
              <a:rPr lang="zh-CN" altLang="en-US"/>
              <a:t>不可代替</a:t>
            </a:r>
            <a:endParaRPr lang="zh-CN" altLang="en-US"/>
          </a:p>
          <a:p>
            <a:endParaRPr lang="zh-CN" altLang="en-US"/>
          </a:p>
          <a:p>
            <a:r>
              <a:rPr lang="zh-CN" altLang="en-US"/>
              <a:t>人们对是非的判断以及逻辑推理能力是工具</a:t>
            </a:r>
            <a:r>
              <a:rPr lang="zh-CN" altLang="en-US"/>
              <a:t>不具备</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如果被测系统是银行系统，就需要了解银行相关业务知识；如果被测系统是保险系统，则需要了解保险相关业务</a:t>
            </a:r>
            <a:r>
              <a:rPr lang="zh-CN" altLang="en-US"/>
              <a:t>知识。</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32</a:t>
            </a:r>
            <a:r>
              <a:rPr lang="zh-CN" altLang="en-US"/>
              <a:t>学时  深的</a:t>
            </a:r>
            <a:r>
              <a:rPr lang="en-US" altLang="zh-CN"/>
              <a:t>48</a:t>
            </a:r>
            <a:r>
              <a:rPr lang="zh-CN" altLang="en-US"/>
              <a:t>学时  </a:t>
            </a:r>
            <a:r>
              <a:rPr lang="en-US" altLang="zh-CN"/>
              <a:t>2</a:t>
            </a:r>
            <a:r>
              <a:rPr lang="zh-CN" altLang="en-US"/>
              <a:t>学分</a:t>
            </a:r>
            <a:r>
              <a:rPr lang="en-US" altLang="zh-CN"/>
              <a:t>48 3</a:t>
            </a:r>
            <a:r>
              <a:rPr lang="zh-CN" altLang="en-US"/>
              <a:t>学分</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5B4BD75-86EB-44D2-B751-27C2C604DE63}"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实际工作中，人们总是不自觉调整软件测试的范围，比如在时间紧张的情况下，通常优先完成重要功能的测试。所以测试计划者在接收到一项任务时，需要根据主项目的时间来确定测试范围。如果在确定范围上出现偏差，会给测试执行工作带来消极的</a:t>
            </a:r>
            <a:r>
              <a:rPr lang="zh-CN" altLang="en-US"/>
              <a:t>影响。</a:t>
            </a:r>
            <a:endParaRPr lang="zh-CN" altLang="en-US"/>
          </a:p>
          <a:p>
            <a:endParaRPr lang="zh-CN" altLang="en-US"/>
          </a:p>
          <a:p>
            <a:r>
              <a:rPr lang="zh-CN" altLang="en-US"/>
              <a:t>分解任务完成后，可以根据项目的历史数据估算出完成这些子任务一共需要消耗的时间和资源。一般来说，执行一次完整的全面测试几乎是不可能的事，测试人员需要对测试范围做出</a:t>
            </a:r>
            <a:r>
              <a:rPr lang="zh-CN" altLang="en-US"/>
              <a:t>有策略的</a:t>
            </a:r>
            <a:r>
              <a:rPr lang="zh-CN" altLang="en-US"/>
              <a:t>界定。</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由于开锁的时候可以扫码开锁，也可以手动输入开锁，所以我们要测试的时候测评内容就有两个，一个是扫码一个是手动的</a:t>
            </a:r>
            <a:r>
              <a:rPr lang="zh-CN" altLang="en-US"/>
              <a:t>输入</a:t>
            </a:r>
            <a:endParaRPr lang="zh-CN" altLang="en-US"/>
          </a:p>
          <a:p>
            <a:endParaRPr lang="zh-CN" altLang="en-US"/>
          </a:p>
          <a:p>
            <a:r>
              <a:rPr lang="zh-CN" altLang="en-US"/>
              <a:t>但是我们想一下，在扫码的时候，如果是夜间还需要调用手机的手电筒功能。于是要测试的内容就变成了</a:t>
            </a:r>
            <a:r>
              <a:rPr lang="zh-CN" altLang="en-US"/>
              <a:t>三个</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这里我们用一个简单的表格写了一个简单的测试计划，但是同学们要知道，测试计划是一个比较详细完整的文档，不是一个</a:t>
            </a:r>
            <a:r>
              <a:rPr lang="zh-CN" altLang="en-US"/>
              <a:t>表格就能</a:t>
            </a:r>
            <a:r>
              <a:rPr lang="zh-CN" altLang="en-US"/>
              <a:t>概括</a:t>
            </a:r>
            <a:endParaRPr lang="zh-CN" altLang="en-US"/>
          </a:p>
          <a:p>
            <a:endParaRPr lang="zh-CN" altLang="en-US"/>
          </a:p>
          <a:p>
            <a:r>
              <a:rPr lang="zh-CN" altLang="en-US"/>
              <a:t>我们是为了讲解测试流程做了这么一个表格，在测试计划里，我们重点列出一些重要的项目，比如要测试的软件版本、测试模块是哪个、负责人</a:t>
            </a:r>
            <a:r>
              <a:rPr lang="zh-CN" altLang="en-US"/>
              <a:t>等等</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用例说明：他有什么功能，测的是哪个功能模块，都在第二列</a:t>
            </a:r>
            <a:r>
              <a:rPr lang="zh-CN" altLang="en-US"/>
              <a:t>显示</a:t>
            </a:r>
            <a:endParaRPr lang="zh-CN" altLang="en-US"/>
          </a:p>
          <a:p>
            <a:endParaRPr lang="zh-CN" altLang="en-US"/>
          </a:p>
          <a:p>
            <a:r>
              <a:rPr lang="zh-CN" altLang="en-US"/>
              <a:t>第三列，具体操作的前置操作，查看</a:t>
            </a:r>
            <a:r>
              <a:rPr lang="en-US" altLang="zh-CN"/>
              <a:t>app</a:t>
            </a:r>
            <a:r>
              <a:rPr lang="zh-CN" altLang="en-US"/>
              <a:t>是不是有正在运行、未支付的</a:t>
            </a:r>
            <a:r>
              <a:rPr lang="zh-CN" altLang="en-US"/>
              <a:t>订单</a:t>
            </a:r>
            <a:endParaRPr lang="zh-CN" altLang="en-US"/>
          </a:p>
          <a:p>
            <a:endParaRPr lang="zh-CN" altLang="en-US"/>
          </a:p>
          <a:p>
            <a:r>
              <a:rPr lang="zh-CN" altLang="en-US"/>
              <a:t>预期结果，每一种是不是都符合。</a:t>
            </a:r>
            <a:r>
              <a:rPr lang="zh-CN" altLang="en-US"/>
              <a:t>按正常</a:t>
            </a:r>
            <a:endParaRPr lang="zh-CN" altLang="en-US"/>
          </a:p>
          <a:p>
            <a:endParaRPr lang="zh-CN" altLang="en-US"/>
          </a:p>
          <a:p>
            <a:r>
              <a:rPr lang="zh-CN" altLang="en-US"/>
              <a:t>如果没有符合预期，就表明模块存在</a:t>
            </a:r>
            <a:r>
              <a:rPr lang="zh-CN" altLang="en-US"/>
              <a:t>缺陷</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用例说明：他有什么功能，测的是哪个功能模块，都在第二列</a:t>
            </a:r>
            <a:r>
              <a:rPr lang="zh-CN" altLang="en-US"/>
              <a:t>显示</a:t>
            </a:r>
            <a:endParaRPr lang="zh-CN" altLang="en-US"/>
          </a:p>
          <a:p>
            <a:endParaRPr lang="zh-CN" altLang="en-US"/>
          </a:p>
          <a:p>
            <a:r>
              <a:rPr lang="zh-CN" altLang="en-US"/>
              <a:t>第三列，具体操作的前置操作，查看</a:t>
            </a:r>
            <a:r>
              <a:rPr lang="en-US" altLang="zh-CN"/>
              <a:t>app</a:t>
            </a:r>
            <a:r>
              <a:rPr lang="zh-CN" altLang="en-US"/>
              <a:t>是不是有正在运行、未支付的</a:t>
            </a:r>
            <a:r>
              <a:rPr lang="zh-CN" altLang="en-US"/>
              <a:t>订单</a:t>
            </a:r>
            <a:endParaRPr lang="zh-CN" altLang="en-US"/>
          </a:p>
          <a:p>
            <a:endParaRPr lang="zh-CN" altLang="en-US"/>
          </a:p>
          <a:p>
            <a:r>
              <a:rPr lang="zh-CN" altLang="en-US"/>
              <a:t>预期结果，每一种是不是都符合。</a:t>
            </a:r>
            <a:r>
              <a:rPr lang="zh-CN" altLang="en-US"/>
              <a:t>按正常</a:t>
            </a:r>
            <a:endParaRPr lang="zh-CN" altLang="en-US"/>
          </a:p>
          <a:p>
            <a:endParaRPr lang="zh-CN" altLang="en-US"/>
          </a:p>
          <a:p>
            <a:r>
              <a:rPr lang="zh-CN" altLang="en-US"/>
              <a:t>如果没有符合预期，就表明模块存在</a:t>
            </a:r>
            <a:r>
              <a:rPr lang="zh-CN" altLang="en-US"/>
              <a:t>缺陷</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按照测试用例的步骤来执行</a:t>
            </a:r>
            <a:r>
              <a:rPr lang="zh-CN" altLang="en-US"/>
              <a:t>测试</a:t>
            </a:r>
            <a:endParaRPr lang="zh-CN" altLang="en-US"/>
          </a:p>
          <a:p>
            <a:endParaRPr lang="zh-CN" altLang="en-US"/>
          </a:p>
          <a:p>
            <a:r>
              <a:rPr lang="zh-CN" altLang="en-US"/>
              <a:t>在测试过程中，对测试过程进行记录和跟踪，如果发现缺陷要记录缺陷，并且整理成报告，我们以测试用例</a:t>
            </a:r>
            <a:r>
              <a:rPr lang="en-US" altLang="zh-CN"/>
              <a:t>007</a:t>
            </a:r>
            <a:r>
              <a:rPr lang="zh-CN" altLang="en-US"/>
              <a:t>的执行过程为例，就是在晚上使用扫码</a:t>
            </a:r>
            <a:r>
              <a:rPr lang="zh-CN" altLang="en-US"/>
              <a:t>开锁。。。</a:t>
            </a:r>
            <a:endParaRPr lang="zh-CN" altLang="en-US"/>
          </a:p>
          <a:p>
            <a:endParaRPr lang="zh-CN" altLang="en-US"/>
          </a:p>
          <a:p>
            <a:r>
              <a:rPr lang="zh-CN" altLang="en-US"/>
              <a:t>这时候就是要记录缺陷并且整理成</a:t>
            </a:r>
            <a:r>
              <a:rPr lang="zh-CN" altLang="en-US"/>
              <a:t>报告</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不关注内部的</a:t>
            </a:r>
            <a:r>
              <a:rPr lang="zh-CN" altLang="en-US"/>
              <a:t>逻辑</a:t>
            </a:r>
            <a:endParaRPr lang="zh-CN" altLang="en-US"/>
          </a:p>
          <a:p>
            <a:r>
              <a:rPr lang="zh-CN" altLang="en-US"/>
              <a:t>测试微信，只能测试功能，不能测试</a:t>
            </a:r>
            <a:r>
              <a:rPr lang="zh-CN" altLang="en-US"/>
              <a:t>代码</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缺陷类型，就是属于哪一个方面的缺陷，如功能、用户界面、性能、接口、文档</a:t>
            </a:r>
            <a:r>
              <a:rPr lang="zh-CN" altLang="en-US"/>
              <a:t>等</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写的时候要真实、详尽、</a:t>
            </a:r>
            <a:r>
              <a:rPr lang="zh-CN" altLang="en-US"/>
              <a:t>完整</a:t>
            </a:r>
            <a:endParaRPr lang="zh-CN" altLang="en-US"/>
          </a:p>
          <a:p>
            <a:endParaRPr lang="zh-CN" altLang="en-US"/>
          </a:p>
          <a:p>
            <a:r>
              <a:rPr lang="zh-CN" altLang="en-US"/>
              <a:t>报告写完以后呢，这个测试就算是完成</a:t>
            </a:r>
            <a:r>
              <a:rPr lang="zh-CN" altLang="en-US"/>
              <a:t>了</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首先学习了软件测试的分类，接着</a:t>
            </a:r>
            <a:endParaRPr lang="zh-CN" altLang="en-US"/>
          </a:p>
          <a:p>
            <a:endParaRPr lang="zh-CN" altLang="en-US"/>
          </a:p>
          <a:p>
            <a:r>
              <a:rPr lang="zh-CN" altLang="en-US"/>
              <a:t>介绍了测试的基本</a:t>
            </a:r>
            <a:r>
              <a:rPr lang="zh-CN" altLang="en-US"/>
              <a:t>流程，</a:t>
            </a:r>
            <a:endParaRPr lang="zh-CN" altLang="en-US"/>
          </a:p>
          <a:p>
            <a:r>
              <a:rPr lang="zh-CN" altLang="en-US"/>
              <a:t>包括需求分析、制定设计计划（测试计划在整个测试过程中起主导作用，是测试</a:t>
            </a:r>
            <a:r>
              <a:rPr lang="zh-CN" altLang="en-US"/>
              <a:t>的依据）</a:t>
            </a:r>
            <a:endParaRPr lang="zh-CN" altLang="en-US"/>
          </a:p>
          <a:p>
            <a:r>
              <a:rPr lang="zh-CN" altLang="en-US"/>
              <a:t>设计测试用例（方案）</a:t>
            </a:r>
            <a:endParaRPr lang="zh-CN" altLang="en-US"/>
          </a:p>
          <a:p>
            <a:r>
              <a:rPr lang="zh-CN" altLang="en-US"/>
              <a:t>执行测试，最后是测试总结和</a:t>
            </a:r>
            <a:r>
              <a:rPr lang="zh-CN" altLang="en-US"/>
              <a:t>维护</a:t>
            </a:r>
            <a:endParaRPr lang="zh-CN" altLang="en-US"/>
          </a:p>
          <a:p>
            <a:endParaRPr lang="zh-CN" altLang="en-US"/>
          </a:p>
          <a:p>
            <a:r>
              <a:rPr lang="zh-CN" altLang="en-US"/>
              <a:t>以及测试用例的概念及所包含的</a:t>
            </a:r>
            <a:r>
              <a:rPr lang="zh-CN" altLang="en-US"/>
              <a:t>内容。</a:t>
            </a:r>
            <a:endParaRPr lang="zh-CN" altLang="en-US"/>
          </a:p>
          <a:p>
            <a:r>
              <a:rPr lang="zh-CN" altLang="en-US"/>
              <a:t>后续会对测试流程的各个步骤再详细</a:t>
            </a:r>
            <a:r>
              <a:rPr lang="zh-CN" altLang="en-US"/>
              <a:t>讲解。</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image" Target="../media/image7.png"/><Relationship Id="rId1" Type="http://schemas.openxmlformats.org/officeDocument/2006/relationships/tags" Target="../tags/tag3.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b="1633"/>
          <a:stretch>
            <a:fillRect/>
          </a:stretch>
        </p:blipFill>
        <p:spPr>
          <a:xfrm>
            <a:off x="10160" y="0"/>
            <a:ext cx="12181840" cy="3880485"/>
          </a:xfrm>
          <a:prstGeom prst="rect">
            <a:avLst/>
          </a:prstGeom>
        </p:spPr>
      </p:pic>
      <p:pic>
        <p:nvPicPr>
          <p:cNvPr id="6" name="图片 5" descr="至诚校徽"/>
          <p:cNvPicPr>
            <a:picLocks noChangeAspect="1"/>
          </p:cNvPicPr>
          <p:nvPr/>
        </p:nvPicPr>
        <p:blipFill>
          <a:blip r:embed="rId2"/>
          <a:stretch>
            <a:fillRect/>
          </a:stretch>
        </p:blipFill>
        <p:spPr>
          <a:xfrm>
            <a:off x="1089025" y="1784350"/>
            <a:ext cx="2139315" cy="2072640"/>
          </a:xfrm>
          <a:prstGeom prst="rect">
            <a:avLst/>
          </a:prstGeom>
        </p:spPr>
      </p:pic>
      <p:sp>
        <p:nvSpPr>
          <p:cNvPr id="2" name="Rectangle 1"/>
          <p:cNvSpPr/>
          <p:nvPr/>
        </p:nvSpPr>
        <p:spPr bwMode="auto">
          <a:xfrm>
            <a:off x="4138295" y="2105025"/>
            <a:ext cx="5836920" cy="1106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2860" rIns="22860">
            <a:spAutoFit/>
          </a:bodyPr>
          <a:lstStyle>
            <a:lvl1pPr>
              <a:defRPr sz="4800">
                <a:solidFill>
                  <a:srgbClr val="27282D"/>
                </a:solidFill>
                <a:latin typeface="Calibri" charset="0"/>
                <a:cs typeface="Calibri" charset="0"/>
                <a:sym typeface="Calibri" charset="0"/>
              </a:defRPr>
            </a:lvl1pPr>
            <a:lvl2pPr marL="742950" indent="-285750">
              <a:defRPr sz="4800">
                <a:solidFill>
                  <a:srgbClr val="27282D"/>
                </a:solidFill>
                <a:latin typeface="Calibri" charset="0"/>
                <a:cs typeface="Calibri" charset="0"/>
                <a:sym typeface="Calibri" charset="0"/>
              </a:defRPr>
            </a:lvl2pPr>
            <a:lvl3pPr marL="1143000" indent="-228600">
              <a:defRPr sz="4800">
                <a:solidFill>
                  <a:srgbClr val="27282D"/>
                </a:solidFill>
                <a:latin typeface="Calibri" charset="0"/>
                <a:cs typeface="Calibri" charset="0"/>
                <a:sym typeface="Calibri" charset="0"/>
              </a:defRPr>
            </a:lvl3pPr>
            <a:lvl4pPr marL="1600200" indent="-228600">
              <a:defRPr sz="4800">
                <a:solidFill>
                  <a:srgbClr val="27282D"/>
                </a:solidFill>
                <a:latin typeface="Calibri" charset="0"/>
                <a:cs typeface="Calibri" charset="0"/>
                <a:sym typeface="Calibri" charset="0"/>
              </a:defRPr>
            </a:lvl4pPr>
            <a:lvl5pPr marL="2057400" indent="-228600">
              <a:defRPr sz="4800">
                <a:solidFill>
                  <a:srgbClr val="27282D"/>
                </a:solidFill>
                <a:latin typeface="Calibri" charset="0"/>
                <a:cs typeface="Calibri" charset="0"/>
                <a:sym typeface="Calibri" charset="0"/>
              </a:defRPr>
            </a:lvl5pPr>
            <a:lvl6pPr marL="25146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6pPr>
            <a:lvl7pPr marL="29718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7pPr>
            <a:lvl8pPr marL="34290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8pPr>
            <a:lvl9pPr marL="38862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9pPr>
          </a:lstStyle>
          <a:p>
            <a:pPr lvl="0" algn="l" defTabSz="1218565" fontAlgn="base" hangingPunct="0">
              <a:lnSpc>
                <a:spcPct val="110000"/>
              </a:lnSpc>
              <a:spcBef>
                <a:spcPct val="0"/>
              </a:spcBef>
              <a:spcAft>
                <a:spcPct val="0"/>
              </a:spcAft>
              <a:defRPr/>
            </a:pPr>
            <a:r>
              <a:rPr lang="zh-CN" altLang="en-US" sz="6000" b="1">
                <a:solidFill>
                  <a:schemeClr val="accent1">
                    <a:lumMod val="75000"/>
                  </a:schemeClr>
                </a:solidFill>
                <a:latin typeface="Kaiti SC Bold" panose="02010600040101010101" charset="-122"/>
                <a:ea typeface="Kaiti SC Bold" panose="02010600040101010101" charset="-122"/>
                <a:cs typeface="Xingkai TC Light" panose="02010800040101010101" charset="-122"/>
                <a:sym typeface="Helvetica" pitchFamily="34" charset="0"/>
              </a:rPr>
              <a:t>软件质量与测试</a:t>
            </a:r>
            <a:endParaRPr lang="zh-CN" altLang="en-US" sz="6000">
              <a:solidFill>
                <a:schemeClr val="accent1">
                  <a:lumMod val="75000"/>
                </a:schemeClr>
              </a:solidFill>
              <a:latin typeface="Kaiti SC Bold" panose="02010600040101010101" charset="-122"/>
              <a:ea typeface="Kaiti SC Bold" panose="02010600040101010101" charset="-122"/>
              <a:cs typeface="Arial Regular" panose="020B0704020202020204" charset="0"/>
              <a:sym typeface="Helvetica" pitchFamily="34" charset="0"/>
            </a:endParaRPr>
          </a:p>
        </p:txBody>
      </p:sp>
      <p:sp>
        <p:nvSpPr>
          <p:cNvPr id="3" name="文本框 2"/>
          <p:cNvSpPr txBox="1"/>
          <p:nvPr/>
        </p:nvSpPr>
        <p:spPr>
          <a:xfrm>
            <a:off x="4008755" y="3211830"/>
            <a:ext cx="6096000" cy="645160"/>
          </a:xfrm>
          <a:prstGeom prst="rect">
            <a:avLst/>
          </a:prstGeom>
          <a:noFill/>
        </p:spPr>
        <p:txBody>
          <a:bodyPr wrap="square" rtlCol="0" anchor="t">
            <a:spAutoFit/>
          </a:bodyPr>
          <a:p>
            <a:r>
              <a:rPr lang="zh-CN" altLang="en-US" sz="3600" i="1">
                <a:solidFill>
                  <a:schemeClr val="accent1">
                    <a:lumMod val="75000"/>
                  </a:schemeClr>
                </a:solidFill>
                <a:latin typeface="Times New Roman Italic" panose="02020603050405020304" charset="0"/>
                <a:ea typeface="微软雅黑" charset="0"/>
                <a:cs typeface="Times New Roman Italic" panose="02020603050405020304" charset="0"/>
                <a:sym typeface="Helvetica" pitchFamily="34" charset="0"/>
              </a:rPr>
              <a:t>Software Quality and Testing</a:t>
            </a:r>
            <a:endParaRPr lang="zh-CN" altLang="en-US" sz="3600" i="1">
              <a:solidFill>
                <a:schemeClr val="accent1">
                  <a:lumMod val="75000"/>
                </a:schemeClr>
              </a:solidFill>
              <a:latin typeface="Times New Roman Italic" panose="02020603050405020304" charset="0"/>
              <a:ea typeface="微软雅黑" charset="0"/>
              <a:cs typeface="Times New Roman Italic" panose="02020603050405020304" charset="0"/>
              <a:sym typeface="Helvetica" pitchFamily="34" charset="0"/>
            </a:endParaRPr>
          </a:p>
        </p:txBody>
      </p:sp>
      <p:sp>
        <p:nvSpPr>
          <p:cNvPr id="1555459" name="副标题 1555458"/>
          <p:cNvSpPr>
            <a:spLocks noGrp="1"/>
          </p:cNvSpPr>
          <p:nvPr>
            <p:ph type="subTitle" idx="1"/>
          </p:nvPr>
        </p:nvSpPr>
        <p:spPr>
          <a:xfrm>
            <a:off x="4243388" y="5754370"/>
            <a:ext cx="3930650" cy="661988"/>
          </a:xfrm>
        </p:spPr>
        <p:txBody>
          <a:bodyPr anchor="ctr" anchorCtr="0"/>
          <a:p>
            <a:pPr marL="0" indent="0" algn="ctr" defTabSz="914400">
              <a:buSzPct val="90000"/>
              <a:buNone/>
            </a:pPr>
            <a:r>
              <a:rPr lang="zh-CN" altLang="en-US" b="1" i="1" kern="1200" baseline="0" dirty="0">
                <a:solidFill>
                  <a:schemeClr val="hlink"/>
                </a:solidFill>
                <a:latin typeface="Arial" panose="020B0704020202020204" pitchFamily="34" charset="0"/>
                <a:ea typeface="华文隶书" pitchFamily="2" charset="-122"/>
              </a:rPr>
              <a:t>计算机工程系</a:t>
            </a:r>
            <a:endParaRPr lang="en-US" altLang="zh-CN" b="1" kern="1200" baseline="0">
              <a:solidFill>
                <a:schemeClr val="hlink"/>
              </a:solidFill>
              <a:latin typeface="Arial" panose="020B0704020202020204" pitchFamily="34" charset="0"/>
              <a:ea typeface="华文隶书" pitchFamily="2" charset="-122"/>
            </a:endParaRPr>
          </a:p>
        </p:txBody>
      </p:sp>
    </p:spTree>
  </p:cSld>
  <p:clrMapOvr>
    <a:masterClrMapping/>
  </p:clrMapOvr>
  <p:transition advTm="63169"/>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2334895" y="1000760"/>
            <a:ext cx="6934200" cy="737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白盒测试</a:t>
            </a:r>
            <a:r>
              <a:rPr lang="zh-CN" altLang="en-US" sz="2800" dirty="0">
                <a:solidFill>
                  <a:srgbClr val="3366FF"/>
                </a:solidFill>
                <a:latin typeface="Arial" panose="020B0704020202020204" pitchFamily="34" charset="0"/>
                <a:sym typeface="+mn-ea"/>
              </a:rPr>
              <a:t>（</a:t>
            </a:r>
            <a:r>
              <a:rPr lang="en-US" altLang="zh-CN" sz="2800" dirty="0">
                <a:solidFill>
                  <a:srgbClr val="3366FF"/>
                </a:solidFill>
                <a:latin typeface="Arial" panose="020B0704020202020204" pitchFamily="34" charset="0"/>
                <a:sym typeface="+mn-ea"/>
              </a:rPr>
              <a:t>White-Box Testing</a:t>
            </a:r>
            <a:r>
              <a:rPr lang="zh-CN" altLang="en-US" sz="2800" dirty="0">
                <a:solidFill>
                  <a:srgbClr val="3366FF"/>
                </a:solidFill>
                <a:latin typeface="Arial" panose="020B0704020202020204" pitchFamily="34" charset="0"/>
                <a:sym typeface="+mn-ea"/>
              </a:rPr>
              <a:t>）</a:t>
            </a:r>
            <a:endParaRPr lang="zh-CN" altLang="en-US" sz="2800" dirty="0">
              <a:solidFill>
                <a:srgbClr val="3366FF"/>
              </a:solidFill>
              <a:latin typeface="Arial" panose="020B0704020202020204" pitchFamily="34" charset="0"/>
              <a:ea typeface="微软雅黑" charset="-122"/>
              <a:sym typeface="+mn-ea"/>
            </a:endParaRPr>
          </a:p>
        </p:txBody>
      </p:sp>
      <p:sp>
        <p:nvSpPr>
          <p:cNvPr id="7" name="燕尾形 6"/>
          <p:cNvSpPr/>
          <p:nvPr/>
        </p:nvSpPr>
        <p:spPr>
          <a:xfrm>
            <a:off x="1822450" y="12299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4895" y="4337050"/>
            <a:ext cx="6934200" cy="2306955"/>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白盒测试又称结构测试或</a:t>
            </a:r>
            <a:r>
              <a:rPr lang="zh-CN" altLang="en-US" sz="2400">
                <a:latin typeface="微软雅黑" charset="-122"/>
                <a:ea typeface="微软雅黑" charset="-122"/>
              </a:rPr>
              <a:t>逻辑驱动</a:t>
            </a:r>
            <a:r>
              <a:rPr lang="zh-CN" altLang="en-US" sz="2400">
                <a:latin typeface="微软雅黑" charset="-122"/>
                <a:ea typeface="微软雅黑" charset="-122"/>
              </a:rPr>
              <a:t>测试</a:t>
            </a:r>
            <a:endParaRPr lang="zh-CN" altLang="en-US" sz="24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测试人员</a:t>
            </a:r>
            <a:r>
              <a:rPr lang="zh-CN" altLang="en-US" sz="2400" u="sng">
                <a:latin typeface="微软雅黑" charset="-122"/>
                <a:ea typeface="微软雅黑" charset="-122"/>
              </a:rPr>
              <a:t>清楚了解</a:t>
            </a:r>
            <a:r>
              <a:rPr lang="zh-CN" altLang="en-US" sz="2400">
                <a:latin typeface="微软雅黑" charset="-122"/>
                <a:ea typeface="微软雅黑" charset="-122"/>
              </a:rPr>
              <a:t>程序的</a:t>
            </a:r>
            <a:r>
              <a:rPr lang="zh-CN" altLang="en-US" sz="2400" u="sng">
                <a:latin typeface="微软雅黑" charset="-122"/>
                <a:ea typeface="微软雅黑" charset="-122"/>
              </a:rPr>
              <a:t>内部结构和处理过程</a:t>
            </a:r>
            <a:endParaRPr lang="zh-CN" altLang="en-US" sz="24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通过在不同点检查程序状态，检验程序中的</a:t>
            </a:r>
            <a:r>
              <a:rPr lang="zh-CN" altLang="en-US" sz="2400" u="sng">
                <a:latin typeface="微软雅黑" charset="-122"/>
                <a:ea typeface="微软雅黑" charset="-122"/>
              </a:rPr>
              <a:t>每条逻辑路径</a:t>
            </a:r>
            <a:r>
              <a:rPr lang="zh-CN" altLang="en-US" sz="2400">
                <a:latin typeface="微软雅黑" charset="-122"/>
                <a:ea typeface="微软雅黑" charset="-122"/>
              </a:rPr>
              <a:t>是否都能按预定要求进行正确工作</a:t>
            </a:r>
            <a:endParaRPr lang="zh-CN" altLang="en-US" sz="2400">
              <a:latin typeface="微软雅黑" charset="-122"/>
              <a:ea typeface="微软雅黑" charset="-122"/>
            </a:endParaRPr>
          </a:p>
        </p:txBody>
      </p:sp>
      <p:pic>
        <p:nvPicPr>
          <p:cNvPr id="5" name="图片 4"/>
          <p:cNvPicPr>
            <a:picLocks noChangeAspect="1"/>
          </p:cNvPicPr>
          <p:nvPr/>
        </p:nvPicPr>
        <p:blipFill>
          <a:blip r:embed="rId1"/>
          <a:srcRect l="-565" t="47452" r="656" b="-1391"/>
          <a:stretch>
            <a:fillRect/>
          </a:stretch>
        </p:blipFill>
        <p:spPr>
          <a:xfrm>
            <a:off x="2871470" y="1980565"/>
            <a:ext cx="5861050" cy="2114550"/>
          </a:xfrm>
          <a:prstGeom prst="rect">
            <a:avLst/>
          </a:prstGeom>
        </p:spPr>
      </p:pic>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r="43941" b="1633"/>
          <a:stretch>
            <a:fillRect/>
          </a:stretch>
        </p:blipFill>
        <p:spPr>
          <a:xfrm>
            <a:off x="10795" y="-47625"/>
            <a:ext cx="12181205" cy="6905625"/>
          </a:xfrm>
          <a:prstGeom prst="rect">
            <a:avLst/>
          </a:prstGeom>
        </p:spPr>
      </p:pic>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10" name="Rectangle 1"/>
          <p:cNvSpPr/>
          <p:nvPr/>
        </p:nvSpPr>
        <p:spPr bwMode="auto">
          <a:xfrm>
            <a:off x="3512242" y="2427381"/>
            <a:ext cx="4847360" cy="1580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2860" rIns="22860">
            <a:spAutoFit/>
          </a:bodyPr>
          <a:lstStyle>
            <a:lvl1pPr>
              <a:defRPr sz="4800">
                <a:solidFill>
                  <a:srgbClr val="27282D"/>
                </a:solidFill>
                <a:latin typeface="Calibri" charset="0"/>
                <a:cs typeface="Calibri" charset="0"/>
                <a:sym typeface="Calibri" charset="0"/>
              </a:defRPr>
            </a:lvl1pPr>
            <a:lvl2pPr marL="742950" indent="-285750">
              <a:defRPr sz="4800">
                <a:solidFill>
                  <a:srgbClr val="27282D"/>
                </a:solidFill>
                <a:latin typeface="Calibri" charset="0"/>
                <a:cs typeface="Calibri" charset="0"/>
                <a:sym typeface="Calibri" charset="0"/>
              </a:defRPr>
            </a:lvl2pPr>
            <a:lvl3pPr marL="1143000" indent="-228600">
              <a:defRPr sz="4800">
                <a:solidFill>
                  <a:srgbClr val="27282D"/>
                </a:solidFill>
                <a:latin typeface="Calibri" charset="0"/>
                <a:cs typeface="Calibri" charset="0"/>
                <a:sym typeface="Calibri" charset="0"/>
              </a:defRPr>
            </a:lvl3pPr>
            <a:lvl4pPr marL="1600200" indent="-228600">
              <a:defRPr sz="4800">
                <a:solidFill>
                  <a:srgbClr val="27282D"/>
                </a:solidFill>
                <a:latin typeface="Calibri" charset="0"/>
                <a:cs typeface="Calibri" charset="0"/>
                <a:sym typeface="Calibri" charset="0"/>
              </a:defRPr>
            </a:lvl4pPr>
            <a:lvl5pPr marL="2057400" indent="-228600">
              <a:defRPr sz="4800">
                <a:solidFill>
                  <a:srgbClr val="27282D"/>
                </a:solidFill>
                <a:latin typeface="Calibri" charset="0"/>
                <a:cs typeface="Calibri" charset="0"/>
                <a:sym typeface="Calibri" charset="0"/>
              </a:defRPr>
            </a:lvl5pPr>
            <a:lvl6pPr marL="25146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6pPr>
            <a:lvl7pPr marL="29718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7pPr>
            <a:lvl8pPr marL="34290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8pPr>
            <a:lvl9pPr marL="38862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9pPr>
          </a:lstStyle>
          <a:p>
            <a:pPr marL="0" marR="0" lvl="0" indent="0" algn="ctr" defTabSz="1218565" rtl="0" eaLnBrk="1" fontAlgn="base" latinLnBrk="0" hangingPunct="0">
              <a:lnSpc>
                <a:spcPct val="110000"/>
              </a:lnSpc>
              <a:spcBef>
                <a:spcPct val="0"/>
              </a:spcBef>
              <a:spcAft>
                <a:spcPct val="0"/>
              </a:spcAft>
              <a:buClrTx/>
              <a:buSzTx/>
              <a:buFontTx/>
              <a:buNone/>
              <a:defRPr/>
            </a:pPr>
            <a:r>
              <a:rPr kumimoji="0" lang="zh-CN" altLang="en-US" sz="8800" b="0" i="0" u="none" strike="noStrike" kern="1200" cap="none" spc="0" normalizeH="0" baseline="0" noProof="0" dirty="0" smtClean="0">
                <a:ln>
                  <a:noFill/>
                </a:ln>
                <a:solidFill>
                  <a:srgbClr val="000000">
                    <a:lumMod val="65000"/>
                    <a:lumOff val="35000"/>
                  </a:srgbClr>
                </a:solidFill>
                <a:effectLst/>
                <a:uLnTx/>
                <a:uFillTx/>
                <a:latin typeface="思源黑体 CN Bold" panose="020B0800000000000000" charset="-122"/>
                <a:ea typeface="思源黑体 CN Bold" panose="020B0800000000000000" charset="-122"/>
                <a:cs typeface="思源黑体 CN Bold" panose="020B0800000000000000" charset="-122"/>
                <a:sym typeface="Helvetica" pitchFamily="34" charset="0"/>
              </a:rPr>
              <a:t>谢谢</a:t>
            </a:r>
            <a:r>
              <a:rPr kumimoji="0" lang="en-US" altLang="zh-CN" sz="8800" b="0" i="0" u="none" strike="noStrike" kern="1200" cap="none" spc="0" normalizeH="0" baseline="0" noProof="0" dirty="0" smtClean="0">
                <a:ln>
                  <a:noFill/>
                </a:ln>
                <a:solidFill>
                  <a:srgbClr val="000000">
                    <a:lumMod val="65000"/>
                    <a:lumOff val="35000"/>
                  </a:srgbClr>
                </a:solidFill>
                <a:effectLst/>
                <a:uLnTx/>
                <a:uFillTx/>
                <a:latin typeface="思源黑体 CN Bold" panose="020B0800000000000000" charset="-122"/>
                <a:ea typeface="思源黑体 CN Bold" panose="020B0800000000000000" charset="-122"/>
                <a:cs typeface="思源黑体 CN Bold" panose="020B0800000000000000" charset="-122"/>
                <a:sym typeface="Helvetica" pitchFamily="34" charset="0"/>
              </a:rPr>
              <a:t>!</a:t>
            </a:r>
            <a:endParaRPr kumimoji="0" lang="zh-CN" altLang="en-US" sz="8800" b="0" i="0" u="none" strike="noStrike" kern="1200" cap="none" spc="0" normalizeH="0" baseline="0" noProof="0" dirty="0">
              <a:ln>
                <a:noFill/>
              </a:ln>
              <a:solidFill>
                <a:srgbClr val="000000">
                  <a:lumMod val="65000"/>
                  <a:lumOff val="35000"/>
                </a:srgbClr>
              </a:solidFill>
              <a:effectLst/>
              <a:uLnTx/>
              <a:uFillTx/>
              <a:latin typeface="思源黑体 CN Bold" panose="020B0800000000000000" charset="-122"/>
              <a:ea typeface="思源黑体 CN Bold" panose="020B0800000000000000" charset="-122"/>
              <a:cs typeface="思源黑体 CN Bold" panose="020B0800000000000000" charset="-122"/>
              <a:sym typeface="Helvetica" pitchFamily="34" charset="0"/>
            </a:endParaRPr>
          </a:p>
        </p:txBody>
      </p:sp>
    </p:spTree>
  </p:cSld>
  <p:clrMapOvr>
    <a:masterClrMapping/>
  </p:clrMapOvr>
  <p:transition advTm="1635"/>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2334895" y="1000760"/>
            <a:ext cx="6934200" cy="737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800">
                <a:latin typeface="微软雅黑" charset="-122"/>
                <a:ea typeface="微软雅黑" charset="-122"/>
                <a:sym typeface="+mn-ea"/>
              </a:rPr>
              <a:t>根据设计用例的不同，</a:t>
            </a:r>
            <a:r>
              <a:rPr lang="zh-CN" altLang="en-US" sz="2800">
                <a:latin typeface="微软雅黑" charset="-122"/>
                <a:ea typeface="微软雅黑" charset="-122"/>
                <a:sym typeface="+mn-ea"/>
              </a:rPr>
              <a:t>白盒测试包括：</a:t>
            </a:r>
            <a:endParaRPr lang="zh-CN" altLang="en-US" sz="2800">
              <a:latin typeface="微软雅黑" charset="-122"/>
              <a:ea typeface="微软雅黑" charset="-122"/>
              <a:sym typeface="+mn-ea"/>
            </a:endParaRPr>
          </a:p>
        </p:txBody>
      </p:sp>
      <p:sp>
        <p:nvSpPr>
          <p:cNvPr id="7" name="燕尾形 6"/>
          <p:cNvSpPr/>
          <p:nvPr/>
        </p:nvSpPr>
        <p:spPr>
          <a:xfrm>
            <a:off x="1822450" y="12299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4895" y="2138045"/>
            <a:ext cx="6934200" cy="3692525"/>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逻辑覆盖</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基</a:t>
            </a:r>
            <a:r>
              <a:rPr lang="zh-CN" altLang="en-US" sz="2600">
                <a:latin typeface="微软雅黑" charset="-122"/>
                <a:ea typeface="微软雅黑" charset="-122"/>
              </a:rPr>
              <a:t>本路径测试</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数据流测试 </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域测试</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程序插</a:t>
            </a:r>
            <a:r>
              <a:rPr lang="zh-CN" altLang="en-US" sz="2600">
                <a:latin typeface="微软雅黑" charset="-122"/>
                <a:ea typeface="微软雅黑" charset="-122"/>
              </a:rPr>
              <a:t>桩</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程序变异测试</a:t>
            </a:r>
            <a:endParaRPr lang="zh-CN" altLang="en-US" sz="2600">
              <a:latin typeface="微软雅黑" charset="-122"/>
              <a:ea typeface="微软雅黑" charset="-122"/>
            </a:endParaRPr>
          </a:p>
        </p:txBody>
      </p:sp>
    </p:spTree>
  </p:cSld>
  <p:clrMapOvr>
    <a:masterClrMapping/>
  </p:clrMapOvr>
  <p:transition advTm="36034"/>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2334895" y="1000760"/>
            <a:ext cx="6934200" cy="737235"/>
          </a:xfrm>
          <a:prstGeom prst="rect">
            <a:avLst/>
          </a:prstGeom>
        </p:spPr>
        <p:txBody>
          <a:bodyPr wrap="square">
            <a:spAutoFit/>
          </a:bodyPr>
          <a:lstStyle/>
          <a:p>
            <a:pPr lvl="0" indent="0" algn="l">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灰盒测试</a:t>
            </a:r>
            <a:r>
              <a:rPr lang="zh-CN" altLang="en-US" sz="2800" dirty="0">
                <a:solidFill>
                  <a:srgbClr val="3366FF"/>
                </a:solidFill>
                <a:latin typeface="Arial" panose="020B0704020202020204" pitchFamily="34" charset="0"/>
                <a:sym typeface="+mn-ea"/>
              </a:rPr>
              <a:t>（</a:t>
            </a:r>
            <a:r>
              <a:rPr lang="en-US" altLang="zh-CN" sz="2800" dirty="0">
                <a:solidFill>
                  <a:srgbClr val="3366FF"/>
                </a:solidFill>
                <a:latin typeface="Arial" panose="020B0704020202020204" pitchFamily="34" charset="0"/>
                <a:sym typeface="+mn-ea"/>
              </a:rPr>
              <a:t>Gray-Box Testing</a:t>
            </a:r>
            <a:r>
              <a:rPr lang="zh-CN" altLang="en-US" sz="2800" dirty="0">
                <a:solidFill>
                  <a:srgbClr val="3366FF"/>
                </a:solidFill>
                <a:latin typeface="Arial" panose="020B0704020202020204" pitchFamily="34" charset="0"/>
                <a:sym typeface="+mn-ea"/>
              </a:rPr>
              <a:t>）</a:t>
            </a:r>
            <a:endParaRPr lang="zh-CN" altLang="en-US" sz="2800" dirty="0">
              <a:solidFill>
                <a:srgbClr val="3366FF"/>
              </a:solidFill>
              <a:latin typeface="Arial" panose="020B0704020202020204" pitchFamily="34" charset="0"/>
              <a:ea typeface="微软雅黑" charset="-122"/>
              <a:sym typeface="+mn-ea"/>
            </a:endParaRPr>
          </a:p>
        </p:txBody>
      </p:sp>
      <p:sp>
        <p:nvSpPr>
          <p:cNvPr id="7" name="燕尾形 6"/>
          <p:cNvSpPr/>
          <p:nvPr/>
        </p:nvSpPr>
        <p:spPr>
          <a:xfrm>
            <a:off x="1822450" y="12299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4895" y="4337050"/>
            <a:ext cx="6934200" cy="2306955"/>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灰盒测试结合</a:t>
            </a:r>
            <a:r>
              <a:rPr lang="zh-CN" altLang="en-US" sz="2400">
                <a:latin typeface="微软雅黑" charset="-122"/>
                <a:ea typeface="微软雅黑" charset="-122"/>
              </a:rPr>
              <a:t>了白盒测试和黑盒测试</a:t>
            </a:r>
            <a:endParaRPr lang="zh-CN" altLang="en-US" sz="24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基于程序运行时的外部表现又结合内部逻辑结构来设计</a:t>
            </a:r>
            <a:r>
              <a:rPr lang="zh-CN" altLang="en-US" sz="2400">
                <a:latin typeface="微软雅黑" charset="-122"/>
                <a:ea typeface="微软雅黑" charset="-122"/>
              </a:rPr>
              <a:t>用例</a:t>
            </a:r>
            <a:endParaRPr lang="zh-CN" altLang="en-US" sz="2400">
              <a:latin typeface="微软雅黑" charset="-122"/>
              <a:ea typeface="微软雅黑" charset="-122"/>
            </a:endParaRPr>
          </a:p>
          <a:p>
            <a:pPr lvl="0" indent="0" algn="just">
              <a:lnSpc>
                <a:spcPct val="150000"/>
              </a:lnSpc>
              <a:buFont typeface="Arial" panose="020B0704020202020204" pitchFamily="34" charset="0"/>
              <a:buNone/>
            </a:pPr>
            <a:endParaRPr lang="zh-CN" altLang="en-US" sz="2400">
              <a:latin typeface="微软雅黑" charset="-122"/>
              <a:ea typeface="微软雅黑" charset="-122"/>
            </a:endParaRPr>
          </a:p>
        </p:txBody>
      </p:sp>
      <p:pic>
        <p:nvPicPr>
          <p:cNvPr id="3" name="图片 2"/>
          <p:cNvPicPr>
            <a:picLocks noChangeAspect="1"/>
          </p:cNvPicPr>
          <p:nvPr/>
        </p:nvPicPr>
        <p:blipFill>
          <a:blip r:embed="rId1"/>
          <a:stretch>
            <a:fillRect/>
          </a:stretch>
        </p:blipFill>
        <p:spPr>
          <a:xfrm>
            <a:off x="3032125" y="2025650"/>
            <a:ext cx="6128385" cy="2128520"/>
          </a:xfrm>
          <a:prstGeom prst="rect">
            <a:avLst/>
          </a:prstGeom>
        </p:spPr>
      </p:pic>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2334895" y="1000760"/>
            <a:ext cx="6934200" cy="737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800">
                <a:latin typeface="微软雅黑" charset="-122"/>
                <a:ea typeface="微软雅黑" charset="-122"/>
                <a:sym typeface="+mn-ea"/>
              </a:rPr>
              <a:t>灰盒测试</a:t>
            </a:r>
            <a:r>
              <a:rPr lang="zh-CN" altLang="en-US" sz="2800" dirty="0">
                <a:latin typeface="Arial" panose="020B0704020202020204" pitchFamily="34" charset="0"/>
                <a:sym typeface="+mn-ea"/>
              </a:rPr>
              <a:t>（</a:t>
            </a:r>
            <a:r>
              <a:rPr lang="en-US" altLang="zh-CN" sz="2800" dirty="0">
                <a:latin typeface="Arial" panose="020B0704020202020204" pitchFamily="34" charset="0"/>
                <a:sym typeface="+mn-ea"/>
              </a:rPr>
              <a:t>Gray-Box Testing</a:t>
            </a:r>
            <a:r>
              <a:rPr lang="zh-CN" altLang="en-US" sz="2800" dirty="0">
                <a:latin typeface="Arial" panose="020B0704020202020204" pitchFamily="34" charset="0"/>
                <a:sym typeface="+mn-ea"/>
              </a:rPr>
              <a:t>）</a:t>
            </a:r>
            <a:endParaRPr lang="zh-CN" altLang="en-US" sz="2800">
              <a:latin typeface="微软雅黑" charset="-122"/>
              <a:ea typeface="微软雅黑" charset="-122"/>
              <a:sym typeface="+mn-ea"/>
            </a:endParaRPr>
          </a:p>
        </p:txBody>
      </p:sp>
      <p:sp>
        <p:nvSpPr>
          <p:cNvPr id="7" name="燕尾形 6"/>
          <p:cNvSpPr/>
          <p:nvPr/>
        </p:nvSpPr>
        <p:spPr>
          <a:xfrm>
            <a:off x="1822450" y="12299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4895" y="2138045"/>
            <a:ext cx="6934200" cy="2491740"/>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矩阵</a:t>
            </a:r>
            <a:r>
              <a:rPr lang="zh-CN" altLang="en-US" sz="2600">
                <a:latin typeface="微软雅黑" charset="-122"/>
                <a:ea typeface="微软雅黑" charset="-122"/>
              </a:rPr>
              <a:t>测试</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回归测试</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正交阵列</a:t>
            </a:r>
            <a:r>
              <a:rPr lang="zh-CN" altLang="en-US" sz="2600">
                <a:latin typeface="微软雅黑" charset="-122"/>
                <a:ea typeface="微软雅黑" charset="-122"/>
              </a:rPr>
              <a:t>测试</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模式测试 </a:t>
            </a:r>
            <a:endParaRPr lang="zh-CN" altLang="en-US" sz="2600">
              <a:latin typeface="微软雅黑" charset="-122"/>
              <a:ea typeface="微软雅黑" charset="-122"/>
            </a:endParaRPr>
          </a:p>
        </p:txBody>
      </p:sp>
    </p:spTree>
  </p:cSld>
  <p:clrMapOvr>
    <a:masterClrMapping/>
  </p:clrMapOvr>
  <p:transition advTm="36034"/>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软件测试分类——按测试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方式分类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2334895" y="1000760"/>
            <a:ext cx="6934200" cy="737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静态测试</a:t>
            </a:r>
            <a:endParaRPr lang="zh-CN" altLang="en-US" sz="2800">
              <a:solidFill>
                <a:srgbClr val="3366FF"/>
              </a:solidFill>
              <a:latin typeface="微软雅黑" charset="-122"/>
              <a:ea typeface="微软雅黑" charset="-122"/>
              <a:sym typeface="+mn-ea"/>
            </a:endParaRPr>
          </a:p>
        </p:txBody>
      </p:sp>
      <p:sp>
        <p:nvSpPr>
          <p:cNvPr id="7" name="燕尾形 6"/>
          <p:cNvSpPr/>
          <p:nvPr/>
        </p:nvSpPr>
        <p:spPr>
          <a:xfrm>
            <a:off x="1822450" y="12299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414905" y="1946910"/>
            <a:ext cx="7590790" cy="1291590"/>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不运行被测程序，仅通过分析或检查源程序的语法、结构、过程、接口等来检查程序的</a:t>
            </a:r>
            <a:r>
              <a:rPr lang="zh-CN" altLang="en-US" sz="2600">
                <a:latin typeface="微软雅黑" charset="-122"/>
                <a:ea typeface="微软雅黑" charset="-122"/>
              </a:rPr>
              <a:t>正确性</a:t>
            </a:r>
            <a:endParaRPr lang="zh-CN" altLang="en-US" sz="2600">
              <a:latin typeface="微软雅黑" charset="-122"/>
              <a:ea typeface="微软雅黑" charset="-122"/>
            </a:endParaRPr>
          </a:p>
        </p:txBody>
      </p:sp>
      <p:sp>
        <p:nvSpPr>
          <p:cNvPr id="3" name="矩形 2"/>
          <p:cNvSpPr/>
          <p:nvPr/>
        </p:nvSpPr>
        <p:spPr>
          <a:xfrm>
            <a:off x="2334895" y="3608705"/>
            <a:ext cx="6934200" cy="737235"/>
          </a:xfrm>
          <a:prstGeom prst="rect">
            <a:avLst/>
          </a:prstGeom>
        </p:spPr>
        <p:txBody>
          <a:bodyPr wrap="square">
            <a:spAutoFit/>
          </a:bodyPr>
          <a:p>
            <a:pPr lvl="0" indent="0" algn="just">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动态测试</a:t>
            </a:r>
            <a:endParaRPr lang="zh-CN" altLang="en-US" sz="2800">
              <a:solidFill>
                <a:srgbClr val="3366FF"/>
              </a:solidFill>
              <a:latin typeface="微软雅黑" charset="-122"/>
              <a:ea typeface="微软雅黑" charset="-122"/>
              <a:sym typeface="+mn-ea"/>
            </a:endParaRPr>
          </a:p>
        </p:txBody>
      </p:sp>
      <p:sp>
        <p:nvSpPr>
          <p:cNvPr id="5" name="燕尾形 4"/>
          <p:cNvSpPr/>
          <p:nvPr/>
        </p:nvSpPr>
        <p:spPr>
          <a:xfrm>
            <a:off x="1822450" y="383794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8" name="矩形 7"/>
          <p:cNvSpPr/>
          <p:nvPr/>
        </p:nvSpPr>
        <p:spPr>
          <a:xfrm>
            <a:off x="2414905" y="4554855"/>
            <a:ext cx="7590790" cy="1891665"/>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通过运行被测程序，检查运行结果与预期结果的差异，并分析运行效率、正确性和健壮性等性能</a:t>
            </a:r>
            <a:r>
              <a:rPr lang="zh-CN" altLang="en-US" sz="2600">
                <a:latin typeface="微软雅黑" charset="-122"/>
                <a:ea typeface="微软雅黑" charset="-122"/>
              </a:rPr>
              <a:t>指标</a:t>
            </a:r>
            <a:endParaRPr lang="zh-CN" altLang="en-US" sz="2600">
              <a:latin typeface="微软雅黑" charset="-122"/>
              <a:ea typeface="微软雅黑" charset="-122"/>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2334895" y="1000760"/>
            <a:ext cx="6934200" cy="737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800">
                <a:latin typeface="微软雅黑" charset="-122"/>
                <a:ea typeface="微软雅黑" charset="-122"/>
                <a:sym typeface="+mn-ea"/>
              </a:rPr>
              <a:t>静态测试</a:t>
            </a:r>
            <a:endParaRPr lang="zh-CN" altLang="en-US" sz="2800">
              <a:latin typeface="微软雅黑" charset="-122"/>
              <a:ea typeface="微软雅黑" charset="-122"/>
              <a:sym typeface="+mn-ea"/>
            </a:endParaRPr>
          </a:p>
        </p:txBody>
      </p:sp>
      <p:sp>
        <p:nvSpPr>
          <p:cNvPr id="7" name="燕尾形 6"/>
          <p:cNvSpPr/>
          <p:nvPr/>
        </p:nvSpPr>
        <p:spPr>
          <a:xfrm>
            <a:off x="1822450" y="12299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4895" y="1819910"/>
            <a:ext cx="6934200" cy="1753235"/>
          </a:xfrm>
          <a:prstGeom prst="rect">
            <a:avLst/>
          </a:prstGeom>
        </p:spPr>
        <p:txBody>
          <a:bodyPr wrap="square">
            <a:spAutoFit/>
          </a:bodyPr>
          <a:p>
            <a:pPr lvl="0" indent="0" algn="just">
              <a:lnSpc>
                <a:spcPct val="150000"/>
              </a:lnSpc>
              <a:buFont typeface="Arial" panose="020B0704020202020204" pitchFamily="34" charset="0"/>
              <a:buNone/>
            </a:pPr>
            <a:r>
              <a:rPr lang="zh-CN" altLang="en-US" sz="2400">
                <a:latin typeface="微软雅黑" charset="-122"/>
                <a:ea typeface="微软雅黑" charset="-122"/>
              </a:rPr>
              <a:t>①代码检查：代码审查、代码走查、桌面检查</a:t>
            </a:r>
            <a:endParaRPr lang="zh-CN" altLang="en-US" sz="2400">
              <a:latin typeface="微软雅黑" charset="-122"/>
              <a:ea typeface="微软雅黑" charset="-122"/>
            </a:endParaRPr>
          </a:p>
          <a:p>
            <a:pPr lvl="0" indent="0" algn="just">
              <a:lnSpc>
                <a:spcPct val="150000"/>
              </a:lnSpc>
              <a:buFont typeface="Arial" panose="020B0704020202020204" pitchFamily="34" charset="0"/>
              <a:buNone/>
            </a:pPr>
            <a:r>
              <a:rPr lang="zh-CN" altLang="en-US" sz="2400">
                <a:latin typeface="微软雅黑" charset="-122"/>
                <a:ea typeface="微软雅黑" charset="-122"/>
              </a:rPr>
              <a:t>②静态分析； </a:t>
            </a:r>
            <a:endParaRPr lang="zh-CN" altLang="en-US" sz="2400">
              <a:latin typeface="微软雅黑" charset="-122"/>
              <a:ea typeface="微软雅黑" charset="-122"/>
            </a:endParaRPr>
          </a:p>
          <a:p>
            <a:pPr lvl="0" indent="0" algn="just">
              <a:lnSpc>
                <a:spcPct val="150000"/>
              </a:lnSpc>
              <a:buFont typeface="Arial" panose="020B0704020202020204" pitchFamily="34" charset="0"/>
              <a:buNone/>
            </a:pPr>
            <a:r>
              <a:rPr lang="zh-CN" altLang="en-US" sz="2400">
                <a:latin typeface="微软雅黑" charset="-122"/>
                <a:ea typeface="微软雅黑" charset="-122"/>
              </a:rPr>
              <a:t>③技术评审</a:t>
            </a:r>
            <a:endParaRPr lang="zh-CN" altLang="en-US" sz="2400">
              <a:latin typeface="微软雅黑" charset="-122"/>
              <a:ea typeface="微软雅黑" charset="-122"/>
            </a:endParaRPr>
          </a:p>
        </p:txBody>
      </p:sp>
      <p:sp>
        <p:nvSpPr>
          <p:cNvPr id="9" name="文本框 8"/>
          <p:cNvSpPr txBox="1"/>
          <p:nvPr/>
        </p:nvSpPr>
        <p:spPr>
          <a:xfrm>
            <a:off x="2334895" y="3940810"/>
            <a:ext cx="7247255" cy="891540"/>
          </a:xfrm>
          <a:prstGeom prst="rect">
            <a:avLst/>
          </a:prstGeom>
          <a:noFill/>
        </p:spPr>
        <p:txBody>
          <a:bodyPr wrap="square" rtlCol="0" anchor="t">
            <a:spAutoFit/>
          </a:bodyPr>
          <a:p>
            <a:pPr eaLnBrk="1" hangingPunct="1"/>
            <a:r>
              <a:rPr lang="zh-CN" altLang="en-US" sz="2600" dirty="0">
                <a:latin typeface="微软雅黑" charset="0"/>
                <a:ea typeface="微软雅黑" charset="0"/>
                <a:cs typeface="微软雅黑" charset="0"/>
                <a:sym typeface="+mn-ea"/>
              </a:rPr>
              <a:t>静态测试除了进行人工测试外，还可以借助于</a:t>
            </a:r>
            <a:r>
              <a:rPr lang="zh-CN" altLang="en-US" sz="2600" dirty="0">
                <a:solidFill>
                  <a:schemeClr val="tx1">
                    <a:lumMod val="95000"/>
                    <a:lumOff val="5000"/>
                  </a:schemeClr>
                </a:solidFill>
                <a:latin typeface="微软雅黑" charset="0"/>
                <a:ea typeface="微软雅黑" charset="0"/>
                <a:cs typeface="微软雅黑" charset="0"/>
                <a:sym typeface="+mn-ea"/>
              </a:rPr>
              <a:t>计算机辅助分析</a:t>
            </a:r>
            <a:r>
              <a:rPr lang="zh-CN" altLang="en-US" sz="2600" dirty="0">
                <a:latin typeface="微软雅黑" charset="0"/>
                <a:ea typeface="微软雅黑" charset="0"/>
                <a:cs typeface="微软雅黑" charset="0"/>
                <a:sym typeface="+mn-ea"/>
              </a:rPr>
              <a:t>。</a:t>
            </a:r>
            <a:endParaRPr lang="en-US" altLang="zh-CN" sz="2600" dirty="0">
              <a:latin typeface="微软雅黑" charset="0"/>
              <a:ea typeface="微软雅黑" charset="0"/>
              <a:cs typeface="微软雅黑" charset="0"/>
              <a:sym typeface="+mn-ea"/>
            </a:endParaRPr>
          </a:p>
        </p:txBody>
      </p:sp>
      <p:sp>
        <p:nvSpPr>
          <p:cNvPr id="11" name="文本框 10"/>
          <p:cNvSpPr txBox="1"/>
          <p:nvPr/>
        </p:nvSpPr>
        <p:spPr>
          <a:xfrm>
            <a:off x="2334895" y="5200015"/>
            <a:ext cx="6096000" cy="491490"/>
          </a:xfrm>
          <a:prstGeom prst="rect">
            <a:avLst/>
          </a:prstGeom>
          <a:noFill/>
        </p:spPr>
        <p:txBody>
          <a:bodyPr wrap="square" rtlCol="0" anchor="t">
            <a:spAutoFit/>
          </a:bodyPr>
          <a:p>
            <a:pPr eaLnBrk="1" hangingPunct="1"/>
            <a:r>
              <a:rPr lang="zh-CN" altLang="en-US" sz="2600" dirty="0">
                <a:latin typeface="微软雅黑" charset="0"/>
                <a:ea typeface="微软雅黑" charset="0"/>
                <a:cs typeface="微软雅黑" charset="0"/>
                <a:sym typeface="+mn-ea"/>
              </a:rPr>
              <a:t>静态测试工具：</a:t>
            </a:r>
            <a:r>
              <a:rPr lang="en-US" altLang="zh-CN" sz="2600" dirty="0">
                <a:latin typeface="微软雅黑" charset="0"/>
                <a:ea typeface="微软雅黑" charset="0"/>
                <a:cs typeface="微软雅黑" charset="0"/>
                <a:sym typeface="+mn-ea"/>
              </a:rPr>
              <a:t>Logiscope</a:t>
            </a:r>
            <a:r>
              <a:rPr lang="zh-CN" altLang="en-US" sz="2600" dirty="0">
                <a:latin typeface="微软雅黑" charset="0"/>
                <a:ea typeface="微软雅黑" charset="0"/>
                <a:cs typeface="微软雅黑" charset="0"/>
                <a:sym typeface="+mn-ea"/>
              </a:rPr>
              <a:t>、</a:t>
            </a:r>
            <a:r>
              <a:rPr lang="en-US" altLang="zh-CN" sz="2600" dirty="0">
                <a:latin typeface="微软雅黑" charset="0"/>
                <a:ea typeface="微软雅黑" charset="0"/>
                <a:cs typeface="微软雅黑" charset="0"/>
                <a:sym typeface="+mn-ea"/>
              </a:rPr>
              <a:t>PcLint</a:t>
            </a:r>
            <a:endParaRPr lang="en-US" altLang="zh-CN" sz="2600" dirty="0">
              <a:latin typeface="微软雅黑" charset="0"/>
              <a:ea typeface="微软雅黑" charset="0"/>
              <a:cs typeface="微软雅黑" charset="0"/>
              <a:sym typeface="+mn-ea"/>
            </a:endParaRPr>
          </a:p>
        </p:txBody>
      </p:sp>
      <p:sp>
        <p:nvSpPr>
          <p:cNvPr id="12" name="燕尾形 11"/>
          <p:cNvSpPr/>
          <p:nvPr/>
        </p:nvSpPr>
        <p:spPr>
          <a:xfrm>
            <a:off x="1822450" y="394081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3" name="燕尾形 12"/>
          <p:cNvSpPr/>
          <p:nvPr/>
        </p:nvSpPr>
        <p:spPr>
          <a:xfrm>
            <a:off x="1822450" y="520001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5539" name="Group 40"/>
          <p:cNvGrpSpPr/>
          <p:nvPr/>
        </p:nvGrpSpPr>
        <p:grpSpPr>
          <a:xfrm>
            <a:off x="1660843" y="808038"/>
            <a:ext cx="7704137" cy="5329237"/>
            <a:chOff x="567" y="799"/>
            <a:chExt cx="4853" cy="3357"/>
          </a:xfrm>
        </p:grpSpPr>
        <p:sp>
          <p:nvSpPr>
            <p:cNvPr id="65541" name="Rectangle 4"/>
            <p:cNvSpPr/>
            <p:nvPr/>
          </p:nvSpPr>
          <p:spPr>
            <a:xfrm>
              <a:off x="567" y="1389"/>
              <a:ext cx="510" cy="2041"/>
            </a:xfrm>
            <a:prstGeom prst="rect">
              <a:avLst/>
            </a:prstGeom>
            <a:solidFill>
              <a:srgbClr val="333399"/>
            </a:solidFill>
            <a:ln w="9525" cap="flat" cmpd="sng">
              <a:solidFill>
                <a:srgbClr val="000000"/>
              </a:solidFill>
              <a:prstDash val="solid"/>
              <a:miter/>
              <a:headEnd type="none" w="med" len="med"/>
              <a:tailEnd type="none" w="med" len="med"/>
            </a:ln>
          </p:spPr>
          <p:txBody>
            <a:bodyPr lIns="0" rIns="0" anchor="ctr" anchorCtr="0"/>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dirty="0">
                  <a:solidFill>
                    <a:srgbClr val="FFFFFF"/>
                  </a:solidFill>
                  <a:latin typeface="Kaiti SC Regular" panose="02010600040101010101" charset="-122"/>
                  <a:ea typeface="Kaiti SC Regular" panose="02010600040101010101" charset="-122"/>
                </a:rPr>
                <a:t>软件测试</a:t>
              </a:r>
              <a:endParaRPr lang="zh-CN" altLang="en-US" dirty="0">
                <a:solidFill>
                  <a:srgbClr val="FFFFFF"/>
                </a:solidFill>
                <a:latin typeface="Kaiti SC Regular" panose="02010600040101010101" charset="-122"/>
                <a:ea typeface="Kaiti SC Regular" panose="02010600040101010101" charset="-122"/>
              </a:endParaRPr>
            </a:p>
          </p:txBody>
        </p:sp>
        <p:sp>
          <p:nvSpPr>
            <p:cNvPr id="65542" name="Rectangle 5"/>
            <p:cNvSpPr/>
            <p:nvPr/>
          </p:nvSpPr>
          <p:spPr>
            <a:xfrm>
              <a:off x="1538" y="3203"/>
              <a:ext cx="1378" cy="317"/>
            </a:xfrm>
            <a:prstGeom prst="rect">
              <a:avLst/>
            </a:prstGeom>
            <a:solidFill>
              <a:srgbClr val="CCFF33"/>
            </a:solidFill>
            <a:ln w="9525" cap="flat" cmpd="sng">
              <a:solidFill>
                <a:srgbClr val="000000"/>
              </a:solidFill>
              <a:prstDash val="solid"/>
              <a:miter/>
              <a:headEnd type="none" w="med" len="med"/>
              <a:tailEnd type="none" w="med" len="med"/>
            </a:ln>
          </p:spPr>
          <p:txBody>
            <a:bodyPr wrap="none" lIns="0" rIns="0" anchor="ctr" anchorCtr="0"/>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latin typeface="Kaiti SC Regular" panose="02010600040101010101" charset="-122"/>
                  <a:ea typeface="Kaiti SC Regular" panose="02010600040101010101" charset="-122"/>
                  <a:cs typeface="Arial" panose="020B0704020202020204" pitchFamily="34" charset="0"/>
                </a:rPr>
                <a:t>按阶段划分</a:t>
              </a:r>
              <a:endParaRPr lang="zh-CN" altLang="en-US" sz="3200" dirty="0">
                <a:latin typeface="Kaiti SC Regular" panose="02010600040101010101" charset="-122"/>
                <a:ea typeface="Kaiti SC Regular" panose="02010600040101010101" charset="-122"/>
              </a:endParaRPr>
            </a:p>
          </p:txBody>
        </p:sp>
        <p:sp>
          <p:nvSpPr>
            <p:cNvPr id="65543" name="Rectangle 6"/>
            <p:cNvSpPr/>
            <p:nvPr/>
          </p:nvSpPr>
          <p:spPr>
            <a:xfrm>
              <a:off x="3479" y="2636"/>
              <a:ext cx="1532" cy="295"/>
            </a:xfrm>
            <a:prstGeom prst="rect">
              <a:avLst/>
            </a:prstGeom>
            <a:solidFill>
              <a:srgbClr val="00FF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latin typeface="Kaiti SC Regular" panose="02010600040101010101" charset="-122"/>
                  <a:ea typeface="Kaiti SC Regular" panose="02010600040101010101" charset="-122"/>
                  <a:cs typeface="Arial" panose="020B0704020202020204" pitchFamily="34" charset="0"/>
                </a:rPr>
                <a:t>单元测试</a:t>
              </a:r>
              <a:endParaRPr lang="zh-CN" altLang="en-US" sz="3200" dirty="0">
                <a:latin typeface="Kaiti SC Regular" panose="02010600040101010101" charset="-122"/>
                <a:ea typeface="Kaiti SC Regular" panose="02010600040101010101" charset="-122"/>
              </a:endParaRPr>
            </a:p>
          </p:txBody>
        </p:sp>
        <p:sp>
          <p:nvSpPr>
            <p:cNvPr id="65544" name="Rectangle 8"/>
            <p:cNvSpPr/>
            <p:nvPr/>
          </p:nvSpPr>
          <p:spPr>
            <a:xfrm>
              <a:off x="3478" y="3452"/>
              <a:ext cx="1532" cy="295"/>
            </a:xfrm>
            <a:prstGeom prst="rect">
              <a:avLst/>
            </a:prstGeom>
            <a:solidFill>
              <a:srgbClr val="00FF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latin typeface="Kaiti SC Regular" panose="02010600040101010101" charset="-122"/>
                  <a:ea typeface="Kaiti SC Regular" panose="02010600040101010101" charset="-122"/>
                  <a:cs typeface="Arial" panose="020B0704020202020204" pitchFamily="34" charset="0"/>
                </a:rPr>
                <a:t>系统测试</a:t>
              </a:r>
              <a:endParaRPr lang="zh-CN" altLang="en-US" sz="3200" dirty="0">
                <a:latin typeface="Kaiti SC Regular" panose="02010600040101010101" charset="-122"/>
                <a:ea typeface="Kaiti SC Regular" panose="02010600040101010101" charset="-122"/>
              </a:endParaRPr>
            </a:p>
          </p:txBody>
        </p:sp>
        <p:sp>
          <p:nvSpPr>
            <p:cNvPr id="65545" name="Rectangle 9"/>
            <p:cNvSpPr/>
            <p:nvPr/>
          </p:nvSpPr>
          <p:spPr>
            <a:xfrm>
              <a:off x="3478" y="3861"/>
              <a:ext cx="1532" cy="295"/>
            </a:xfrm>
            <a:prstGeom prst="rect">
              <a:avLst/>
            </a:prstGeom>
            <a:solidFill>
              <a:srgbClr val="00FF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latin typeface="Kaiti SC Regular" panose="02010600040101010101" charset="-122"/>
                  <a:ea typeface="Kaiti SC Regular" panose="02010600040101010101" charset="-122"/>
                  <a:cs typeface="Arial" panose="020B0704020202020204" pitchFamily="34" charset="0"/>
                </a:rPr>
                <a:t>验收测试</a:t>
              </a:r>
              <a:endParaRPr lang="zh-CN" altLang="en-US" sz="3200" dirty="0">
                <a:latin typeface="Kaiti SC Regular" panose="02010600040101010101" charset="-122"/>
                <a:ea typeface="Kaiti SC Regular" panose="02010600040101010101" charset="-122"/>
              </a:endParaRPr>
            </a:p>
          </p:txBody>
        </p:sp>
        <p:sp>
          <p:nvSpPr>
            <p:cNvPr id="65546" name="Rectangle 10"/>
            <p:cNvSpPr/>
            <p:nvPr/>
          </p:nvSpPr>
          <p:spPr>
            <a:xfrm>
              <a:off x="1538" y="1117"/>
              <a:ext cx="1328" cy="345"/>
            </a:xfrm>
            <a:prstGeom prst="rect">
              <a:avLst/>
            </a:prstGeom>
            <a:solidFill>
              <a:srgbClr val="CCFFFF"/>
            </a:solidFill>
            <a:ln w="9525" cap="flat" cmpd="sng">
              <a:solidFill>
                <a:srgbClr val="000000"/>
              </a:solidFill>
              <a:prstDash val="solid"/>
              <a:miter/>
              <a:headEnd type="none" w="med" len="med"/>
              <a:tailEnd type="none" w="med" len="med"/>
            </a:ln>
          </p:spPr>
          <p:txBody>
            <a:bodyPr wrap="none" lIns="0" rIns="0" anchor="ctr" anchorCtr="0"/>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latin typeface="Kaiti SC Regular" panose="02010600040101010101" charset="-122"/>
                  <a:ea typeface="Kaiti SC Regular" panose="02010600040101010101" charset="-122"/>
                  <a:cs typeface="Arial" panose="020B0704020202020204" pitchFamily="34" charset="0"/>
                </a:rPr>
                <a:t>按测试技术</a:t>
              </a:r>
              <a:endParaRPr lang="zh-CN" altLang="en-US" sz="3200" dirty="0">
                <a:latin typeface="Kaiti SC Regular" panose="02010600040101010101" charset="-122"/>
                <a:ea typeface="Kaiti SC Regular" panose="02010600040101010101" charset="-122"/>
              </a:endParaRPr>
            </a:p>
          </p:txBody>
        </p:sp>
        <p:sp>
          <p:nvSpPr>
            <p:cNvPr id="65547" name="Rectangle 11"/>
            <p:cNvSpPr/>
            <p:nvPr/>
          </p:nvSpPr>
          <p:spPr>
            <a:xfrm>
              <a:off x="3479" y="1525"/>
              <a:ext cx="1533" cy="295"/>
            </a:xfrm>
            <a:prstGeom prst="rect">
              <a:avLst/>
            </a:prstGeom>
            <a:solidFill>
              <a:srgbClr val="FFFF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solidFill>
                    <a:srgbClr val="FF6600"/>
                  </a:solidFill>
                  <a:latin typeface="Kaiti SC Regular" panose="02010600040101010101" charset="-122"/>
                  <a:ea typeface="Kaiti SC Regular" panose="02010600040101010101" charset="-122"/>
                  <a:cs typeface="Arial" panose="020B0704020202020204" pitchFamily="34" charset="0"/>
                </a:rPr>
                <a:t>灰盒测试</a:t>
              </a:r>
              <a:endParaRPr lang="zh-CN" altLang="en-US" sz="3200" dirty="0">
                <a:solidFill>
                  <a:srgbClr val="FF6600"/>
                </a:solidFill>
                <a:latin typeface="Kaiti SC Regular" panose="02010600040101010101" charset="-122"/>
                <a:ea typeface="Kaiti SC Regular" panose="02010600040101010101" charset="-122"/>
              </a:endParaRPr>
            </a:p>
          </p:txBody>
        </p:sp>
        <p:sp>
          <p:nvSpPr>
            <p:cNvPr id="65548" name="Rectangle 12"/>
            <p:cNvSpPr/>
            <p:nvPr/>
          </p:nvSpPr>
          <p:spPr>
            <a:xfrm>
              <a:off x="3479" y="1162"/>
              <a:ext cx="1533" cy="295"/>
            </a:xfrm>
            <a:prstGeom prst="rect">
              <a:avLst/>
            </a:prstGeom>
            <a:solidFill>
              <a:srgbClr val="FFFF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solidFill>
                    <a:srgbClr val="FF6600"/>
                  </a:solidFill>
                  <a:latin typeface="Kaiti SC Regular" panose="02010600040101010101" charset="-122"/>
                  <a:ea typeface="Kaiti SC Regular" panose="02010600040101010101" charset="-122"/>
                  <a:cs typeface="Arial" panose="020B0704020202020204" pitchFamily="34" charset="0"/>
                </a:rPr>
                <a:t>白盒测试</a:t>
              </a:r>
              <a:endParaRPr lang="zh-CN" altLang="en-US" sz="3200" dirty="0">
                <a:solidFill>
                  <a:srgbClr val="FF6600"/>
                </a:solidFill>
                <a:latin typeface="Kaiti SC Regular" panose="02010600040101010101" charset="-122"/>
                <a:ea typeface="Kaiti SC Regular" panose="02010600040101010101" charset="-122"/>
              </a:endParaRPr>
            </a:p>
          </p:txBody>
        </p:sp>
        <p:sp>
          <p:nvSpPr>
            <p:cNvPr id="65549" name="Rectangle 13"/>
            <p:cNvSpPr/>
            <p:nvPr/>
          </p:nvSpPr>
          <p:spPr>
            <a:xfrm>
              <a:off x="3479" y="799"/>
              <a:ext cx="1533" cy="295"/>
            </a:xfrm>
            <a:prstGeom prst="rect">
              <a:avLst/>
            </a:prstGeom>
            <a:solidFill>
              <a:srgbClr val="FFFF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solidFill>
                    <a:srgbClr val="FF6600"/>
                  </a:solidFill>
                  <a:latin typeface="Kaiti SC Regular" panose="02010600040101010101" charset="-122"/>
                  <a:ea typeface="Kaiti SC Regular" panose="02010600040101010101" charset="-122"/>
                  <a:cs typeface="Arial" panose="020B0704020202020204" pitchFamily="34" charset="0"/>
                </a:rPr>
                <a:t>黑盒测试</a:t>
              </a:r>
              <a:endParaRPr lang="zh-CN" altLang="en-US" sz="3200" dirty="0">
                <a:solidFill>
                  <a:srgbClr val="FF6600"/>
                </a:solidFill>
                <a:latin typeface="Kaiti SC Regular" panose="02010600040101010101" charset="-122"/>
                <a:ea typeface="Kaiti SC Regular" panose="02010600040101010101" charset="-122"/>
              </a:endParaRPr>
            </a:p>
          </p:txBody>
        </p:sp>
        <p:sp>
          <p:nvSpPr>
            <p:cNvPr id="65550" name="Rectangle 14"/>
            <p:cNvSpPr/>
            <p:nvPr/>
          </p:nvSpPr>
          <p:spPr>
            <a:xfrm>
              <a:off x="1538" y="2024"/>
              <a:ext cx="1635" cy="345"/>
            </a:xfrm>
            <a:prstGeom prst="rect">
              <a:avLst/>
            </a:prstGeom>
            <a:solidFill>
              <a:srgbClr val="99CC00"/>
            </a:solidFill>
            <a:ln w="9525" cap="flat" cmpd="sng">
              <a:solidFill>
                <a:srgbClr val="000000"/>
              </a:solidFill>
              <a:prstDash val="solid"/>
              <a:miter/>
              <a:headEnd type="none" w="med" len="med"/>
              <a:tailEnd type="none" w="med" len="med"/>
            </a:ln>
          </p:spPr>
          <p:txBody>
            <a:bodyPr wrap="none" lIns="0" rIns="0" anchor="ctr" anchorCtr="0"/>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latin typeface="Kaiti SC Regular" panose="02010600040101010101" charset="-122"/>
                  <a:ea typeface="Kaiti SC Regular" panose="02010600040101010101" charset="-122"/>
                  <a:cs typeface="Arial" panose="020B0704020202020204" pitchFamily="34" charset="0"/>
                </a:rPr>
                <a:t>是否执行程序</a:t>
              </a:r>
              <a:endParaRPr lang="zh-CN" altLang="en-US" sz="3200" dirty="0">
                <a:latin typeface="Kaiti SC Regular" panose="02010600040101010101" charset="-122"/>
                <a:ea typeface="Kaiti SC Regular" panose="02010600040101010101" charset="-122"/>
              </a:endParaRPr>
            </a:p>
          </p:txBody>
        </p:sp>
        <p:sp>
          <p:nvSpPr>
            <p:cNvPr id="65551" name="Rectangle 15"/>
            <p:cNvSpPr/>
            <p:nvPr/>
          </p:nvSpPr>
          <p:spPr>
            <a:xfrm>
              <a:off x="3481" y="2251"/>
              <a:ext cx="1532" cy="295"/>
            </a:xfrm>
            <a:prstGeom prst="rect">
              <a:avLst/>
            </a:prstGeom>
            <a:solidFill>
              <a:srgbClr val="99CC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solidFill>
                    <a:srgbClr val="6600CC"/>
                  </a:solidFill>
                  <a:latin typeface="Kaiti SC Regular" panose="02010600040101010101" charset="-122"/>
                  <a:ea typeface="Kaiti SC Regular" panose="02010600040101010101" charset="-122"/>
                  <a:cs typeface="Arial" panose="020B0704020202020204" pitchFamily="34" charset="0"/>
                </a:rPr>
                <a:t>动态测试</a:t>
              </a:r>
              <a:endParaRPr lang="zh-CN" altLang="en-US" sz="3200" dirty="0">
                <a:solidFill>
                  <a:srgbClr val="6600CC"/>
                </a:solidFill>
                <a:latin typeface="Kaiti SC Regular" panose="02010600040101010101" charset="-122"/>
                <a:ea typeface="Kaiti SC Regular" panose="02010600040101010101" charset="-122"/>
              </a:endParaRPr>
            </a:p>
          </p:txBody>
        </p:sp>
        <p:sp>
          <p:nvSpPr>
            <p:cNvPr id="65552" name="Rectangle 16"/>
            <p:cNvSpPr/>
            <p:nvPr/>
          </p:nvSpPr>
          <p:spPr>
            <a:xfrm>
              <a:off x="3481" y="1888"/>
              <a:ext cx="1532" cy="295"/>
            </a:xfrm>
            <a:prstGeom prst="rect">
              <a:avLst/>
            </a:prstGeom>
            <a:solidFill>
              <a:srgbClr val="99CC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solidFill>
                    <a:srgbClr val="6600CC"/>
                  </a:solidFill>
                  <a:latin typeface="Kaiti SC Regular" panose="02010600040101010101" charset="-122"/>
                  <a:ea typeface="Kaiti SC Regular" panose="02010600040101010101" charset="-122"/>
                  <a:cs typeface="Arial" panose="020B0704020202020204" pitchFamily="34" charset="0"/>
                </a:rPr>
                <a:t>静态测试</a:t>
              </a:r>
              <a:endParaRPr lang="zh-CN" altLang="en-US" sz="3200" dirty="0">
                <a:solidFill>
                  <a:srgbClr val="6600CC"/>
                </a:solidFill>
                <a:latin typeface="Kaiti SC Regular" panose="02010600040101010101" charset="-122"/>
                <a:ea typeface="Kaiti SC Regular" panose="02010600040101010101" charset="-122"/>
              </a:endParaRPr>
            </a:p>
          </p:txBody>
        </p:sp>
        <p:sp>
          <p:nvSpPr>
            <p:cNvPr id="65553" name="Line 17"/>
            <p:cNvSpPr/>
            <p:nvPr/>
          </p:nvSpPr>
          <p:spPr>
            <a:xfrm>
              <a:off x="1282" y="1344"/>
              <a:ext cx="0" cy="2041"/>
            </a:xfrm>
            <a:prstGeom prst="line">
              <a:avLst/>
            </a:prstGeom>
            <a:ln w="28575" cap="flat" cmpd="sng">
              <a:solidFill>
                <a:srgbClr val="000000"/>
              </a:solidFill>
              <a:prstDash val="solid"/>
              <a:headEnd type="none" w="med" len="med"/>
              <a:tailEnd type="none" w="med" len="med"/>
            </a:ln>
          </p:spPr>
        </p:sp>
        <p:sp>
          <p:nvSpPr>
            <p:cNvPr id="65554" name="Line 18"/>
            <p:cNvSpPr/>
            <p:nvPr/>
          </p:nvSpPr>
          <p:spPr>
            <a:xfrm>
              <a:off x="1282" y="1344"/>
              <a:ext cx="256" cy="0"/>
            </a:xfrm>
            <a:prstGeom prst="line">
              <a:avLst/>
            </a:prstGeom>
            <a:ln w="28575" cap="flat" cmpd="sng">
              <a:solidFill>
                <a:srgbClr val="000000"/>
              </a:solidFill>
              <a:prstDash val="solid"/>
              <a:headEnd type="none" w="med" len="med"/>
              <a:tailEnd type="none" w="med" len="med"/>
            </a:ln>
          </p:spPr>
        </p:sp>
        <p:sp>
          <p:nvSpPr>
            <p:cNvPr id="65555" name="Line 19"/>
            <p:cNvSpPr/>
            <p:nvPr/>
          </p:nvSpPr>
          <p:spPr>
            <a:xfrm>
              <a:off x="1282" y="2205"/>
              <a:ext cx="256" cy="0"/>
            </a:xfrm>
            <a:prstGeom prst="line">
              <a:avLst/>
            </a:prstGeom>
            <a:ln w="28575" cap="flat" cmpd="sng">
              <a:solidFill>
                <a:srgbClr val="000000"/>
              </a:solidFill>
              <a:prstDash val="solid"/>
              <a:headEnd type="none" w="med" len="med"/>
              <a:tailEnd type="none" w="med" len="med"/>
            </a:ln>
          </p:spPr>
        </p:sp>
        <p:sp>
          <p:nvSpPr>
            <p:cNvPr id="65556" name="Line 20"/>
            <p:cNvSpPr/>
            <p:nvPr/>
          </p:nvSpPr>
          <p:spPr>
            <a:xfrm>
              <a:off x="1282" y="3385"/>
              <a:ext cx="256" cy="0"/>
            </a:xfrm>
            <a:prstGeom prst="line">
              <a:avLst/>
            </a:prstGeom>
            <a:ln w="28575" cap="flat" cmpd="sng">
              <a:solidFill>
                <a:srgbClr val="000000"/>
              </a:solidFill>
              <a:prstDash val="solid"/>
              <a:headEnd type="none" w="med" len="med"/>
              <a:tailEnd type="none" w="med" len="med"/>
            </a:ln>
          </p:spPr>
        </p:sp>
        <p:sp>
          <p:nvSpPr>
            <p:cNvPr id="65557" name="Line 21"/>
            <p:cNvSpPr/>
            <p:nvPr/>
          </p:nvSpPr>
          <p:spPr>
            <a:xfrm>
              <a:off x="3172" y="935"/>
              <a:ext cx="0" cy="726"/>
            </a:xfrm>
            <a:prstGeom prst="line">
              <a:avLst/>
            </a:prstGeom>
            <a:ln w="28575" cap="flat" cmpd="sng">
              <a:solidFill>
                <a:srgbClr val="000000"/>
              </a:solidFill>
              <a:prstDash val="solid"/>
              <a:headEnd type="none" w="med" len="med"/>
              <a:tailEnd type="none" w="med" len="med"/>
            </a:ln>
          </p:spPr>
        </p:sp>
        <p:sp>
          <p:nvSpPr>
            <p:cNvPr id="65558" name="Line 22"/>
            <p:cNvSpPr/>
            <p:nvPr/>
          </p:nvSpPr>
          <p:spPr>
            <a:xfrm>
              <a:off x="2866" y="1298"/>
              <a:ext cx="306" cy="0"/>
            </a:xfrm>
            <a:prstGeom prst="line">
              <a:avLst/>
            </a:prstGeom>
            <a:ln w="28575" cap="flat" cmpd="sng">
              <a:solidFill>
                <a:srgbClr val="000000"/>
              </a:solidFill>
              <a:prstDash val="solid"/>
              <a:headEnd type="none" w="med" len="med"/>
              <a:tailEnd type="none" w="med" len="med"/>
            </a:ln>
          </p:spPr>
        </p:sp>
        <p:sp>
          <p:nvSpPr>
            <p:cNvPr id="65559" name="Line 23"/>
            <p:cNvSpPr/>
            <p:nvPr/>
          </p:nvSpPr>
          <p:spPr>
            <a:xfrm>
              <a:off x="3172" y="935"/>
              <a:ext cx="306" cy="0"/>
            </a:xfrm>
            <a:prstGeom prst="line">
              <a:avLst/>
            </a:prstGeom>
            <a:ln w="28575" cap="flat" cmpd="sng">
              <a:solidFill>
                <a:srgbClr val="000000"/>
              </a:solidFill>
              <a:prstDash val="solid"/>
              <a:headEnd type="none" w="med" len="med"/>
              <a:tailEnd type="none" w="med" len="med"/>
            </a:ln>
          </p:spPr>
        </p:sp>
        <p:sp>
          <p:nvSpPr>
            <p:cNvPr id="65560" name="Line 24"/>
            <p:cNvSpPr/>
            <p:nvPr/>
          </p:nvSpPr>
          <p:spPr>
            <a:xfrm>
              <a:off x="3172" y="1298"/>
              <a:ext cx="306" cy="0"/>
            </a:xfrm>
            <a:prstGeom prst="line">
              <a:avLst/>
            </a:prstGeom>
            <a:ln w="28575" cap="flat" cmpd="sng">
              <a:solidFill>
                <a:srgbClr val="000000"/>
              </a:solidFill>
              <a:prstDash val="solid"/>
              <a:headEnd type="none" w="med" len="med"/>
              <a:tailEnd type="none" w="med" len="med"/>
            </a:ln>
          </p:spPr>
        </p:sp>
        <p:sp>
          <p:nvSpPr>
            <p:cNvPr id="65561" name="Line 25"/>
            <p:cNvSpPr/>
            <p:nvPr/>
          </p:nvSpPr>
          <p:spPr>
            <a:xfrm>
              <a:off x="3172" y="1661"/>
              <a:ext cx="306" cy="0"/>
            </a:xfrm>
            <a:prstGeom prst="line">
              <a:avLst/>
            </a:prstGeom>
            <a:ln w="28575" cap="flat" cmpd="sng">
              <a:solidFill>
                <a:srgbClr val="000000"/>
              </a:solidFill>
              <a:prstDash val="solid"/>
              <a:headEnd type="none" w="med" len="med"/>
              <a:tailEnd type="none" w="med" len="med"/>
            </a:ln>
          </p:spPr>
        </p:sp>
        <p:sp>
          <p:nvSpPr>
            <p:cNvPr id="65562" name="Line 26"/>
            <p:cNvSpPr/>
            <p:nvPr/>
          </p:nvSpPr>
          <p:spPr>
            <a:xfrm>
              <a:off x="3325" y="2024"/>
              <a:ext cx="0" cy="363"/>
            </a:xfrm>
            <a:prstGeom prst="line">
              <a:avLst/>
            </a:prstGeom>
            <a:ln w="28575" cap="flat" cmpd="sng">
              <a:solidFill>
                <a:srgbClr val="000000"/>
              </a:solidFill>
              <a:prstDash val="solid"/>
              <a:headEnd type="none" w="med" len="med"/>
              <a:tailEnd type="none" w="med" len="med"/>
            </a:ln>
          </p:spPr>
        </p:sp>
        <p:sp>
          <p:nvSpPr>
            <p:cNvPr id="65563" name="Line 27"/>
            <p:cNvSpPr/>
            <p:nvPr/>
          </p:nvSpPr>
          <p:spPr>
            <a:xfrm>
              <a:off x="3325" y="2024"/>
              <a:ext cx="153" cy="0"/>
            </a:xfrm>
            <a:prstGeom prst="line">
              <a:avLst/>
            </a:prstGeom>
            <a:ln w="28575" cap="flat" cmpd="sng">
              <a:solidFill>
                <a:srgbClr val="000000"/>
              </a:solidFill>
              <a:prstDash val="solid"/>
              <a:headEnd type="none" w="med" len="med"/>
              <a:tailEnd type="none" w="med" len="med"/>
            </a:ln>
          </p:spPr>
        </p:sp>
        <p:sp>
          <p:nvSpPr>
            <p:cNvPr id="65564" name="Line 28"/>
            <p:cNvSpPr/>
            <p:nvPr/>
          </p:nvSpPr>
          <p:spPr>
            <a:xfrm>
              <a:off x="3325" y="2387"/>
              <a:ext cx="153" cy="0"/>
            </a:xfrm>
            <a:prstGeom prst="line">
              <a:avLst/>
            </a:prstGeom>
            <a:ln w="28575" cap="flat" cmpd="sng">
              <a:solidFill>
                <a:srgbClr val="000000"/>
              </a:solidFill>
              <a:prstDash val="solid"/>
              <a:headEnd type="none" w="med" len="med"/>
              <a:tailEnd type="none" w="med" len="med"/>
            </a:ln>
          </p:spPr>
        </p:sp>
        <p:sp>
          <p:nvSpPr>
            <p:cNvPr id="65565" name="Line 29"/>
            <p:cNvSpPr/>
            <p:nvPr/>
          </p:nvSpPr>
          <p:spPr>
            <a:xfrm>
              <a:off x="3172" y="2205"/>
              <a:ext cx="153" cy="0"/>
            </a:xfrm>
            <a:prstGeom prst="line">
              <a:avLst/>
            </a:prstGeom>
            <a:ln w="28575" cap="flat" cmpd="sng">
              <a:solidFill>
                <a:srgbClr val="000000"/>
              </a:solidFill>
              <a:prstDash val="solid"/>
              <a:headEnd type="none" w="med" len="med"/>
              <a:tailEnd type="none" w="med" len="med"/>
            </a:ln>
          </p:spPr>
        </p:sp>
        <p:sp>
          <p:nvSpPr>
            <p:cNvPr id="65566" name="Line 30"/>
            <p:cNvSpPr/>
            <p:nvPr/>
          </p:nvSpPr>
          <p:spPr>
            <a:xfrm>
              <a:off x="3170" y="2750"/>
              <a:ext cx="2" cy="1272"/>
            </a:xfrm>
            <a:prstGeom prst="line">
              <a:avLst/>
            </a:prstGeom>
            <a:ln w="28575" cap="flat" cmpd="sng">
              <a:solidFill>
                <a:srgbClr val="000000"/>
              </a:solidFill>
              <a:prstDash val="solid"/>
              <a:headEnd type="none" w="med" len="med"/>
              <a:tailEnd type="none" w="med" len="med"/>
            </a:ln>
          </p:spPr>
        </p:sp>
        <p:sp>
          <p:nvSpPr>
            <p:cNvPr id="65567" name="Line 31"/>
            <p:cNvSpPr/>
            <p:nvPr/>
          </p:nvSpPr>
          <p:spPr>
            <a:xfrm>
              <a:off x="3172" y="2750"/>
              <a:ext cx="306" cy="0"/>
            </a:xfrm>
            <a:prstGeom prst="line">
              <a:avLst/>
            </a:prstGeom>
            <a:ln w="28575" cap="flat" cmpd="sng">
              <a:solidFill>
                <a:srgbClr val="000000"/>
              </a:solidFill>
              <a:prstDash val="solid"/>
              <a:headEnd type="none" w="med" len="med"/>
              <a:tailEnd type="none" w="med" len="med"/>
            </a:ln>
          </p:spPr>
        </p:sp>
        <p:sp>
          <p:nvSpPr>
            <p:cNvPr id="65568" name="Line 32"/>
            <p:cNvSpPr/>
            <p:nvPr/>
          </p:nvSpPr>
          <p:spPr>
            <a:xfrm>
              <a:off x="3172" y="3612"/>
              <a:ext cx="306" cy="0"/>
            </a:xfrm>
            <a:prstGeom prst="line">
              <a:avLst/>
            </a:prstGeom>
            <a:ln w="28575" cap="flat" cmpd="sng">
              <a:solidFill>
                <a:srgbClr val="000000"/>
              </a:solidFill>
              <a:prstDash val="solid"/>
              <a:headEnd type="none" w="med" len="med"/>
              <a:tailEnd type="none" w="med" len="med"/>
            </a:ln>
          </p:spPr>
        </p:sp>
        <p:sp>
          <p:nvSpPr>
            <p:cNvPr id="65569" name="Line 33"/>
            <p:cNvSpPr/>
            <p:nvPr/>
          </p:nvSpPr>
          <p:spPr>
            <a:xfrm>
              <a:off x="2916" y="3385"/>
              <a:ext cx="256" cy="0"/>
            </a:xfrm>
            <a:prstGeom prst="line">
              <a:avLst/>
            </a:prstGeom>
            <a:ln w="28575" cap="flat" cmpd="sng">
              <a:solidFill>
                <a:srgbClr val="000000"/>
              </a:solidFill>
              <a:prstDash val="solid"/>
              <a:headEnd type="none" w="med" len="med"/>
              <a:tailEnd type="none" w="med" len="med"/>
            </a:ln>
          </p:spPr>
        </p:sp>
        <p:sp>
          <p:nvSpPr>
            <p:cNvPr id="65570" name="Line 34"/>
            <p:cNvSpPr/>
            <p:nvPr/>
          </p:nvSpPr>
          <p:spPr>
            <a:xfrm>
              <a:off x="3172" y="4020"/>
              <a:ext cx="306" cy="0"/>
            </a:xfrm>
            <a:prstGeom prst="line">
              <a:avLst/>
            </a:prstGeom>
            <a:ln w="28575" cap="flat" cmpd="sng">
              <a:solidFill>
                <a:srgbClr val="000000"/>
              </a:solidFill>
              <a:prstDash val="solid"/>
              <a:headEnd type="none" w="med" len="med"/>
              <a:tailEnd type="none" w="med" len="med"/>
            </a:ln>
          </p:spPr>
        </p:sp>
        <p:sp>
          <p:nvSpPr>
            <p:cNvPr id="65571" name="Rectangle 36"/>
            <p:cNvSpPr/>
            <p:nvPr/>
          </p:nvSpPr>
          <p:spPr>
            <a:xfrm>
              <a:off x="5062" y="2636"/>
              <a:ext cx="358" cy="1520"/>
            </a:xfrm>
            <a:prstGeom prst="rect">
              <a:avLst/>
            </a:prstGeom>
            <a:solidFill>
              <a:srgbClr val="00FFFF"/>
            </a:solidFill>
            <a:ln w="9525" cap="flat" cmpd="sng">
              <a:solidFill>
                <a:srgbClr val="000000"/>
              </a:solidFill>
              <a:prstDash val="solid"/>
              <a:miter/>
              <a:headEnd type="none" w="med" len="med"/>
              <a:tailEnd type="none" w="med" len="med"/>
            </a:ln>
          </p:spPr>
          <p:txBody>
            <a:bodyPr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eaLnBrk="1" hangingPunct="1">
                <a:lnSpc>
                  <a:spcPct val="100000"/>
                </a:lnSpc>
                <a:spcBef>
                  <a:spcPct val="0"/>
                </a:spcBef>
                <a:buClrTx/>
                <a:buSzTx/>
                <a:buFontTx/>
                <a:buNone/>
              </a:pPr>
              <a:r>
                <a:rPr lang="zh-CN" altLang="en-US" sz="3200" dirty="0">
                  <a:latin typeface="Kaiti SC Regular" panose="02010600040101010101" charset="-122"/>
                  <a:ea typeface="Kaiti SC Regular" panose="02010600040101010101" charset="-122"/>
                  <a:cs typeface="Arial" panose="020B0704020202020204" pitchFamily="34" charset="0"/>
                </a:rPr>
                <a:t>回归测试</a:t>
              </a:r>
              <a:endParaRPr lang="zh-CN" altLang="en-US" sz="3200" dirty="0">
                <a:latin typeface="Kaiti SC Regular" panose="02010600040101010101" charset="-122"/>
                <a:ea typeface="Kaiti SC Regular" panose="02010600040101010101" charset="-122"/>
              </a:endParaRPr>
            </a:p>
          </p:txBody>
        </p:sp>
        <p:sp>
          <p:nvSpPr>
            <p:cNvPr id="65572" name="Line 37"/>
            <p:cNvSpPr/>
            <p:nvPr/>
          </p:nvSpPr>
          <p:spPr>
            <a:xfrm>
              <a:off x="1077" y="2432"/>
              <a:ext cx="205" cy="0"/>
            </a:xfrm>
            <a:prstGeom prst="line">
              <a:avLst/>
            </a:prstGeom>
            <a:ln w="28575" cap="flat" cmpd="sng">
              <a:solidFill>
                <a:srgbClr val="000000"/>
              </a:solidFill>
              <a:prstDash val="solid"/>
              <a:headEnd type="none" w="med" len="med"/>
              <a:tailEnd type="none" w="med" len="med"/>
            </a:ln>
          </p:spPr>
        </p:sp>
        <p:sp>
          <p:nvSpPr>
            <p:cNvPr id="65573" name="Rectangle 38"/>
            <p:cNvSpPr/>
            <p:nvPr/>
          </p:nvSpPr>
          <p:spPr>
            <a:xfrm>
              <a:off x="3478" y="3044"/>
              <a:ext cx="1532" cy="295"/>
            </a:xfrm>
            <a:prstGeom prst="rect">
              <a:avLst/>
            </a:prstGeom>
            <a:solidFill>
              <a:srgbClr val="00FF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latin typeface="Kaiti SC Regular" panose="02010600040101010101" charset="-122"/>
                  <a:ea typeface="Kaiti SC Regular" panose="02010600040101010101" charset="-122"/>
                  <a:cs typeface="Arial" panose="020B0704020202020204" pitchFamily="34" charset="0"/>
                </a:rPr>
                <a:t>集成测试</a:t>
              </a:r>
              <a:endParaRPr lang="zh-CN" altLang="en-US" sz="3200" dirty="0">
                <a:latin typeface="Kaiti SC Regular" panose="02010600040101010101" charset="-122"/>
                <a:ea typeface="Kaiti SC Regular" panose="02010600040101010101" charset="-122"/>
              </a:endParaRPr>
            </a:p>
          </p:txBody>
        </p:sp>
        <p:sp>
          <p:nvSpPr>
            <p:cNvPr id="65574" name="Line 39"/>
            <p:cNvSpPr/>
            <p:nvPr/>
          </p:nvSpPr>
          <p:spPr>
            <a:xfrm>
              <a:off x="3172" y="3180"/>
              <a:ext cx="306" cy="0"/>
            </a:xfrm>
            <a:prstGeom prst="line">
              <a:avLst/>
            </a:prstGeom>
            <a:ln w="28575" cap="flat" cmpd="sng">
              <a:solidFill>
                <a:srgbClr val="000000"/>
              </a:solidFill>
              <a:prstDash val="solid"/>
              <a:headEnd type="none" w="med" len="med"/>
              <a:tailEnd type="none" w="med" len="med"/>
            </a:ln>
          </p:spPr>
        </p:sp>
      </p:gr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2" name="矩形 1"/>
          <p:cNvSpPr/>
          <p:nvPr/>
        </p:nvSpPr>
        <p:spPr>
          <a:xfrm>
            <a:off x="2905125" y="3618865"/>
            <a:ext cx="7082155" cy="2593340"/>
          </a:xfrm>
          <a:prstGeom prst="rect">
            <a:avLst/>
          </a:prstGeom>
          <a:ln w="34925">
            <a:solidFill>
              <a:srgbClr val="FF0000"/>
            </a:solidFill>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软件测试分类——按测试阶段</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划分</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2334895" y="1000760"/>
            <a:ext cx="6934200" cy="737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单元测试</a:t>
            </a:r>
            <a:endParaRPr lang="zh-CN" altLang="en-US" sz="2800">
              <a:solidFill>
                <a:srgbClr val="3366FF"/>
              </a:solidFill>
              <a:latin typeface="微软雅黑" charset="-122"/>
              <a:ea typeface="微软雅黑" charset="-122"/>
              <a:sym typeface="+mn-ea"/>
            </a:endParaRPr>
          </a:p>
        </p:txBody>
      </p:sp>
      <p:sp>
        <p:nvSpPr>
          <p:cNvPr id="7" name="燕尾形 6"/>
          <p:cNvSpPr/>
          <p:nvPr/>
        </p:nvSpPr>
        <p:spPr>
          <a:xfrm>
            <a:off x="1822450" y="12299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414905" y="1877060"/>
            <a:ext cx="7957820" cy="1198880"/>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又称模块测试、逻辑测试或结构</a:t>
            </a:r>
            <a:r>
              <a:rPr lang="zh-CN" altLang="en-US" sz="2400">
                <a:latin typeface="微软雅黑" charset="-122"/>
                <a:ea typeface="微软雅黑" charset="-122"/>
              </a:rPr>
              <a:t>测试</a:t>
            </a:r>
            <a:endParaRPr lang="zh-CN" altLang="en-US" sz="24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针对</a:t>
            </a:r>
            <a:r>
              <a:rPr lang="zh-CN" altLang="en-US" sz="2400">
                <a:solidFill>
                  <a:srgbClr val="FF0000"/>
                </a:solidFill>
                <a:latin typeface="微软雅黑" charset="-122"/>
                <a:ea typeface="微软雅黑" charset="-122"/>
              </a:rPr>
              <a:t>软件设计的最小单位</a:t>
            </a:r>
            <a:r>
              <a:rPr lang="zh-CN" altLang="en-US" sz="2400">
                <a:latin typeface="微软雅黑" charset="-122"/>
                <a:ea typeface="微软雅黑" charset="-122"/>
              </a:rPr>
              <a:t>——程序模块或功能</a:t>
            </a:r>
            <a:r>
              <a:rPr lang="zh-CN" altLang="en-US" sz="2400">
                <a:latin typeface="微软雅黑" charset="-122"/>
                <a:ea typeface="微软雅黑" charset="-122"/>
              </a:rPr>
              <a:t>模块</a:t>
            </a:r>
            <a:endParaRPr lang="zh-CN" altLang="en-US" sz="2400">
              <a:latin typeface="微软雅黑" charset="-122"/>
              <a:ea typeface="微软雅黑" charset="-122"/>
            </a:endParaRPr>
          </a:p>
        </p:txBody>
      </p:sp>
      <p:sp>
        <p:nvSpPr>
          <p:cNvPr id="3" name="矩形 2"/>
          <p:cNvSpPr/>
          <p:nvPr/>
        </p:nvSpPr>
        <p:spPr>
          <a:xfrm>
            <a:off x="2334895" y="3412490"/>
            <a:ext cx="6934200" cy="737235"/>
          </a:xfrm>
          <a:prstGeom prst="rect">
            <a:avLst/>
          </a:prstGeom>
        </p:spPr>
        <p:txBody>
          <a:bodyPr wrap="square">
            <a:spAutoFit/>
          </a:bodyPr>
          <a:p>
            <a:pPr lvl="0" indent="0" algn="just">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集成测试</a:t>
            </a:r>
            <a:endParaRPr lang="zh-CN" altLang="en-US" sz="2800">
              <a:solidFill>
                <a:srgbClr val="3366FF"/>
              </a:solidFill>
              <a:latin typeface="微软雅黑" charset="-122"/>
              <a:ea typeface="微软雅黑" charset="-122"/>
              <a:sym typeface="+mn-ea"/>
            </a:endParaRPr>
          </a:p>
        </p:txBody>
      </p:sp>
      <p:sp>
        <p:nvSpPr>
          <p:cNvPr id="5" name="燕尾形 4"/>
          <p:cNvSpPr/>
          <p:nvPr/>
        </p:nvSpPr>
        <p:spPr>
          <a:xfrm>
            <a:off x="1822450" y="364172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8" name="矩形 7"/>
          <p:cNvSpPr/>
          <p:nvPr/>
        </p:nvSpPr>
        <p:spPr>
          <a:xfrm>
            <a:off x="2414905" y="4161155"/>
            <a:ext cx="7957820" cy="2306955"/>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通常在单元测试的基础上，将所有程序模块进行有序的、递增的</a:t>
            </a:r>
            <a:r>
              <a:rPr lang="zh-CN" altLang="en-US" sz="2400">
                <a:latin typeface="微软雅黑" charset="-122"/>
                <a:ea typeface="微软雅黑" charset="-122"/>
              </a:rPr>
              <a:t>测试</a:t>
            </a:r>
            <a:endParaRPr lang="zh-CN" altLang="en-US" sz="24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检验程序单元或部件的接口关系，逐步集成为符合概要设计要求的程序部件或整个</a:t>
            </a:r>
            <a:r>
              <a:rPr lang="zh-CN" altLang="en-US" sz="2400">
                <a:latin typeface="微软雅黑" charset="-122"/>
                <a:ea typeface="微软雅黑" charset="-122"/>
              </a:rPr>
              <a:t>系统</a:t>
            </a:r>
            <a:endParaRPr lang="zh-CN" altLang="en-US" sz="2400">
              <a:latin typeface="微软雅黑" charset="-122"/>
              <a:ea typeface="微软雅黑" charset="-122"/>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2334895" y="1000760"/>
            <a:ext cx="6934200" cy="737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系统测试</a:t>
            </a:r>
            <a:endParaRPr lang="zh-CN" altLang="en-US" sz="2800">
              <a:solidFill>
                <a:srgbClr val="3366FF"/>
              </a:solidFill>
              <a:latin typeface="微软雅黑" charset="-122"/>
              <a:ea typeface="微软雅黑" charset="-122"/>
              <a:sym typeface="+mn-ea"/>
            </a:endParaRPr>
          </a:p>
        </p:txBody>
      </p:sp>
      <p:sp>
        <p:nvSpPr>
          <p:cNvPr id="7" name="燕尾形 6"/>
          <p:cNvSpPr/>
          <p:nvPr/>
        </p:nvSpPr>
        <p:spPr>
          <a:xfrm>
            <a:off x="1822450" y="12299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1994535" y="1873885"/>
            <a:ext cx="8237855" cy="3784600"/>
          </a:xfrm>
          <a:prstGeom prst="rect">
            <a:avLst/>
          </a:prstGeom>
        </p:spPr>
        <p:txBody>
          <a:bodyPr wrap="square">
            <a:spAutoFit/>
          </a:bodyPr>
          <a:p>
            <a:pPr marL="342900" lvl="0" indent="-342900" algn="just">
              <a:lnSpc>
                <a:spcPct val="160000"/>
              </a:lnSpc>
              <a:spcBef>
                <a:spcPts val="0"/>
              </a:spcBef>
              <a:spcAft>
                <a:spcPts val="0"/>
              </a:spcAft>
              <a:buFont typeface="Arial" panose="020B0704020202020204" pitchFamily="34" charset="0"/>
              <a:buChar char="•"/>
            </a:pPr>
            <a:r>
              <a:rPr lang="zh-CN" altLang="en-US" sz="2500">
                <a:latin typeface="微软雅黑" charset="-122"/>
                <a:ea typeface="微软雅黑" charset="-122"/>
              </a:rPr>
              <a:t>为验证和确认系统是否达到其原始目标，而对集成的硬件和软件系统进行的</a:t>
            </a:r>
            <a:r>
              <a:rPr lang="zh-CN" altLang="en-US" sz="2500">
                <a:latin typeface="微软雅黑" charset="-122"/>
                <a:ea typeface="微软雅黑" charset="-122"/>
              </a:rPr>
              <a:t>测试</a:t>
            </a:r>
            <a:endParaRPr lang="zh-CN" altLang="en-US" sz="2500">
              <a:latin typeface="微软雅黑" charset="-122"/>
              <a:ea typeface="微软雅黑" charset="-122"/>
            </a:endParaRPr>
          </a:p>
          <a:p>
            <a:pPr marL="342900" lvl="0" indent="-342900" algn="just">
              <a:lnSpc>
                <a:spcPct val="160000"/>
              </a:lnSpc>
              <a:spcBef>
                <a:spcPts val="0"/>
              </a:spcBef>
              <a:spcAft>
                <a:spcPts val="0"/>
              </a:spcAft>
              <a:buFont typeface="Arial" panose="020B0704020202020204" pitchFamily="34" charset="0"/>
              <a:buChar char="•"/>
            </a:pPr>
            <a:r>
              <a:rPr lang="zh-CN" altLang="en-US" sz="2500">
                <a:latin typeface="微软雅黑" charset="-122"/>
                <a:ea typeface="微软雅黑" charset="-122"/>
              </a:rPr>
              <a:t>系统测试是在</a:t>
            </a:r>
            <a:r>
              <a:rPr lang="zh-CN" altLang="en-US" sz="2500">
                <a:solidFill>
                  <a:schemeClr val="accent1">
                    <a:lumMod val="75000"/>
                  </a:schemeClr>
                </a:solidFill>
                <a:latin typeface="微软雅黑" charset="-122"/>
                <a:ea typeface="微软雅黑" charset="-122"/>
              </a:rPr>
              <a:t>真实或模拟系统</a:t>
            </a:r>
            <a:r>
              <a:rPr lang="zh-CN" altLang="en-US" sz="2500">
                <a:latin typeface="微软雅黑" charset="-122"/>
                <a:ea typeface="微软雅黑" charset="-122"/>
              </a:rPr>
              <a:t>运行的环境下，检查完整的程序系统能否和系统（</a:t>
            </a:r>
            <a:r>
              <a:rPr lang="zh-CN" altLang="en-US" sz="2500">
                <a:solidFill>
                  <a:schemeClr val="accent1">
                    <a:lumMod val="75000"/>
                  </a:schemeClr>
                </a:solidFill>
                <a:latin typeface="微软雅黑" charset="-122"/>
                <a:ea typeface="微软雅黑" charset="-122"/>
              </a:rPr>
              <a:t>包括计算机硬件、外设、网络和系统软件等</a:t>
            </a:r>
            <a:r>
              <a:rPr lang="zh-CN" altLang="en-US" sz="2500">
                <a:latin typeface="微软雅黑" charset="-122"/>
                <a:ea typeface="微软雅黑" charset="-122"/>
              </a:rPr>
              <a:t>）正确配置、连接，并满足</a:t>
            </a:r>
            <a:r>
              <a:rPr lang="zh-CN" altLang="en-US" sz="2500">
                <a:latin typeface="微软雅黑" charset="-122"/>
                <a:ea typeface="微软雅黑" charset="-122"/>
              </a:rPr>
              <a:t>用户需求</a:t>
            </a:r>
            <a:endParaRPr lang="zh-CN" altLang="en-US" sz="2500">
              <a:latin typeface="微软雅黑" charset="-122"/>
              <a:ea typeface="微软雅黑" charset="-122"/>
            </a:endParaRPr>
          </a:p>
          <a:p>
            <a:pPr marL="342900" lvl="0" indent="-342900" algn="just">
              <a:lnSpc>
                <a:spcPct val="160000"/>
              </a:lnSpc>
              <a:spcBef>
                <a:spcPts val="0"/>
              </a:spcBef>
              <a:spcAft>
                <a:spcPts val="0"/>
              </a:spcAft>
              <a:buFont typeface="Arial" panose="020B0704020202020204" pitchFamily="34" charset="0"/>
              <a:buChar char="•"/>
            </a:pPr>
            <a:r>
              <a:rPr lang="zh-CN" altLang="en-US" sz="2500">
                <a:latin typeface="微软雅黑" charset="-122"/>
                <a:ea typeface="微软雅黑" charset="-122"/>
              </a:rPr>
              <a:t>系统测试的主要依据是《系统需求规格说明书》</a:t>
            </a:r>
            <a:r>
              <a:rPr lang="zh-CN" altLang="en-US" sz="2500">
                <a:latin typeface="微软雅黑" charset="-122"/>
                <a:ea typeface="微软雅黑" charset="-122"/>
              </a:rPr>
              <a:t>文档</a:t>
            </a:r>
            <a:endParaRPr lang="zh-CN" altLang="en-US" sz="2500">
              <a:latin typeface="微软雅黑" charset="-122"/>
              <a:ea typeface="微软雅黑" charset="-122"/>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2334895" y="1000760"/>
            <a:ext cx="6934200" cy="737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系统测试</a:t>
            </a:r>
            <a:endParaRPr lang="zh-CN" altLang="en-US" sz="2800">
              <a:solidFill>
                <a:srgbClr val="3366FF"/>
              </a:solidFill>
              <a:latin typeface="微软雅黑" charset="-122"/>
              <a:ea typeface="微软雅黑" charset="-122"/>
              <a:sym typeface="+mn-ea"/>
            </a:endParaRPr>
          </a:p>
        </p:txBody>
      </p:sp>
      <p:sp>
        <p:nvSpPr>
          <p:cNvPr id="7" name="燕尾形 6"/>
          <p:cNvSpPr/>
          <p:nvPr/>
        </p:nvSpPr>
        <p:spPr>
          <a:xfrm>
            <a:off x="1822450" y="12299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414905" y="1946910"/>
            <a:ext cx="7957820" cy="3091815"/>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会对</a:t>
            </a:r>
            <a:r>
              <a:rPr lang="zh-CN" altLang="en-US" sz="2600">
                <a:latin typeface="微软雅黑" charset="-122"/>
                <a:ea typeface="微软雅黑" charset="-122"/>
              </a:rPr>
              <a:t>软件进行</a:t>
            </a:r>
            <a:r>
              <a:rPr lang="zh-CN" altLang="en-US" sz="2600">
                <a:solidFill>
                  <a:schemeClr val="accent1">
                    <a:lumMod val="75000"/>
                  </a:schemeClr>
                </a:solidFill>
                <a:latin typeface="微软雅黑" charset="-122"/>
                <a:ea typeface="微软雅黑" charset="-122"/>
              </a:rPr>
              <a:t>非功能特性</a:t>
            </a:r>
            <a:r>
              <a:rPr lang="zh-CN" altLang="en-US" sz="2600">
                <a:latin typeface="微软雅黑" charset="-122"/>
                <a:ea typeface="微软雅黑" charset="-122"/>
              </a:rPr>
              <a:t>的测试</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包括易用性测试、</a:t>
            </a:r>
            <a:r>
              <a:rPr lang="zh-CN" altLang="en-US" sz="2600">
                <a:solidFill>
                  <a:schemeClr val="accent1">
                    <a:lumMod val="75000"/>
                  </a:schemeClr>
                </a:solidFill>
                <a:latin typeface="微软雅黑" charset="-122"/>
                <a:ea typeface="微软雅黑" charset="-122"/>
              </a:rPr>
              <a:t>性能测试</a:t>
            </a:r>
            <a:r>
              <a:rPr lang="zh-CN" altLang="en-US" sz="2600">
                <a:latin typeface="微软雅黑" charset="-122"/>
                <a:ea typeface="微软雅黑" charset="-122"/>
              </a:rPr>
              <a:t>、</a:t>
            </a:r>
            <a:r>
              <a:rPr lang="zh-CN" altLang="en-US" sz="2600">
                <a:solidFill>
                  <a:schemeClr val="accent1">
                    <a:lumMod val="75000"/>
                  </a:schemeClr>
                </a:solidFill>
                <a:latin typeface="微软雅黑" charset="-122"/>
                <a:ea typeface="微软雅黑" charset="-122"/>
              </a:rPr>
              <a:t>安全测试</a:t>
            </a:r>
            <a:r>
              <a:rPr lang="zh-CN" altLang="en-US" sz="2600">
                <a:latin typeface="微软雅黑" charset="-122"/>
                <a:ea typeface="微软雅黑" charset="-122"/>
              </a:rPr>
              <a:t>和兼容性测试等</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通常性能测试需要借助测试工具来完成，如</a:t>
            </a:r>
            <a:r>
              <a:rPr lang="en-US" altLang="zh-CN" sz="2600">
                <a:latin typeface="微软雅黑" charset="-122"/>
                <a:ea typeface="微软雅黑" charset="-122"/>
              </a:rPr>
              <a:t>LoadRunner</a:t>
            </a:r>
            <a:r>
              <a:rPr lang="zh-CN" altLang="en-US" sz="2600">
                <a:latin typeface="微软雅黑" charset="-122"/>
                <a:ea typeface="微软雅黑" charset="-122"/>
              </a:rPr>
              <a:t>、</a:t>
            </a:r>
            <a:r>
              <a:rPr lang="en-US" altLang="zh-CN" sz="2600">
                <a:latin typeface="微软雅黑" charset="-122"/>
                <a:ea typeface="微软雅黑" charset="-122"/>
              </a:rPr>
              <a:t>Jmeter</a:t>
            </a:r>
            <a:r>
              <a:rPr lang="zh-CN" altLang="en-US" sz="2600">
                <a:latin typeface="微软雅黑" charset="-122"/>
                <a:ea typeface="微软雅黑" charset="-122"/>
              </a:rPr>
              <a:t>等</a:t>
            </a:r>
            <a:endParaRPr lang="zh-CN" altLang="en-US" sz="2600">
              <a:latin typeface="微软雅黑" charset="-122"/>
              <a:ea typeface="微软雅黑" charset="-122"/>
            </a:endParaRPr>
          </a:p>
        </p:txBody>
      </p:sp>
    </p:spTree>
  </p:cSld>
  <p:clrMapOvr>
    <a:masterClrMapping/>
  </p:clrMapOvr>
  <p:transition advTm="36034"/>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回顾：软件</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缺陷</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矩形 2"/>
          <p:cNvSpPr/>
          <p:nvPr/>
        </p:nvSpPr>
        <p:spPr>
          <a:xfrm>
            <a:off x="2092960" y="1123315"/>
            <a:ext cx="7526655" cy="691515"/>
          </a:xfrm>
          <a:prstGeom prst="rect">
            <a:avLst/>
          </a:prstGeom>
        </p:spPr>
        <p:txBody>
          <a:bodyPr wrap="square">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Ron </a:t>
            </a:r>
            <a:r>
              <a:rPr lang="en-US" altLang="zh-CN" sz="2600">
                <a:latin typeface="微软雅黑" charset="-122"/>
                <a:ea typeface="微软雅黑" charset="-122"/>
                <a:sym typeface="+mn-ea"/>
              </a:rPr>
              <a:t>P</a:t>
            </a:r>
            <a:r>
              <a:rPr lang="zh-CN" altLang="en-US" sz="2600">
                <a:latin typeface="微软雅黑" charset="-122"/>
                <a:ea typeface="微软雅黑" charset="-122"/>
                <a:sym typeface="+mn-ea"/>
              </a:rPr>
              <a:t>atton从五个方面对软件缺陷给出了定义：</a:t>
            </a:r>
            <a:endParaRPr lang="zh-CN" altLang="en-US" sz="2600">
              <a:latin typeface="微软雅黑" charset="-122"/>
              <a:ea typeface="微软雅黑" charset="-122"/>
            </a:endParaRPr>
          </a:p>
        </p:txBody>
      </p:sp>
      <p:sp>
        <p:nvSpPr>
          <p:cNvPr id="4" name="燕尾形 3"/>
          <p:cNvSpPr/>
          <p:nvPr/>
        </p:nvSpPr>
        <p:spPr>
          <a:xfrm>
            <a:off x="1562735" y="131127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7" name="矩形 6"/>
          <p:cNvSpPr/>
          <p:nvPr/>
        </p:nvSpPr>
        <p:spPr>
          <a:xfrm>
            <a:off x="1674495" y="2054860"/>
            <a:ext cx="8157210" cy="4292600"/>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软件未达到软件规格说明书中规定的功能</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软件超出软件规格说明书中指定的范围</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软件未达到软件规格说明书中虽未指出但应达到的目标</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软件运行出现错误</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软件测试人员认为软件难以理解，不易使用，运行速度慢，或者最终用户认为软件使用效果不好</a:t>
            </a:r>
            <a:endParaRPr lang="zh-CN" altLang="en-US" sz="2600">
              <a:latin typeface="微软雅黑" charset="-122"/>
              <a:ea typeface="微软雅黑" charset="-122"/>
            </a:endParaRPr>
          </a:p>
        </p:txBody>
      </p:sp>
      <p:sp>
        <p:nvSpPr>
          <p:cNvPr id="8" name="文本框 7"/>
          <p:cNvSpPr txBox="1"/>
          <p:nvPr/>
        </p:nvSpPr>
        <p:spPr>
          <a:xfrm>
            <a:off x="8157210" y="2146300"/>
            <a:ext cx="1462405" cy="460375"/>
          </a:xfrm>
          <a:prstGeom prst="rect">
            <a:avLst/>
          </a:prstGeom>
          <a:noFill/>
        </p:spPr>
        <p:txBody>
          <a:bodyPr wrap="square" rtlCol="0">
            <a:spAutoFit/>
          </a:bodyPr>
          <a:p>
            <a:r>
              <a:rPr lang="zh-CN" altLang="en-US" sz="2400">
                <a:solidFill>
                  <a:srgbClr val="FF0000"/>
                </a:solidFill>
                <a:effectLst>
                  <a:outerShdw blurRad="38100" dist="38100" dir="2700000" algn="tl">
                    <a:srgbClr val="000000">
                      <a:alpha val="43137"/>
                    </a:srgbClr>
                  </a:outerShdw>
                </a:effectLst>
              </a:rPr>
              <a:t>少功能</a:t>
            </a:r>
            <a:endParaRPr lang="zh-CN" altLang="en-US" sz="2400">
              <a:solidFill>
                <a:srgbClr val="FF0000"/>
              </a:solidFill>
              <a:effectLst>
                <a:outerShdw blurRad="38100" dist="38100" dir="2700000" algn="tl">
                  <a:srgbClr val="000000">
                    <a:alpha val="43137"/>
                  </a:srgbClr>
                </a:outerShdw>
              </a:effectLst>
            </a:endParaRPr>
          </a:p>
        </p:txBody>
      </p:sp>
      <p:sp>
        <p:nvSpPr>
          <p:cNvPr id="12" name="文本框 11"/>
          <p:cNvSpPr txBox="1"/>
          <p:nvPr/>
        </p:nvSpPr>
        <p:spPr>
          <a:xfrm>
            <a:off x="7882255" y="2745740"/>
            <a:ext cx="1462405" cy="460375"/>
          </a:xfrm>
          <a:prstGeom prst="rect">
            <a:avLst/>
          </a:prstGeom>
          <a:noFill/>
        </p:spPr>
        <p:txBody>
          <a:bodyPr wrap="square" rtlCol="0">
            <a:spAutoFit/>
          </a:bodyPr>
          <a:p>
            <a:r>
              <a:rPr lang="zh-CN" altLang="en-US" sz="2400">
                <a:solidFill>
                  <a:srgbClr val="FF0000"/>
                </a:solidFill>
                <a:effectLst>
                  <a:outerShdw blurRad="38100" dist="38100" dir="2700000" algn="tl">
                    <a:srgbClr val="000000">
                      <a:alpha val="43137"/>
                    </a:srgbClr>
                  </a:outerShdw>
                </a:effectLst>
              </a:rPr>
              <a:t>多功能</a:t>
            </a:r>
            <a:endParaRPr lang="zh-CN" altLang="en-US" sz="2400">
              <a:solidFill>
                <a:srgbClr val="FF0000"/>
              </a:solidFill>
              <a:effectLst>
                <a:outerShdw blurRad="38100" dist="38100" dir="2700000" algn="tl">
                  <a:srgbClr val="000000">
                    <a:alpha val="43137"/>
                  </a:srgbClr>
                </a:outerShdw>
              </a:effectLst>
            </a:endParaRPr>
          </a:p>
        </p:txBody>
      </p:sp>
      <p:sp>
        <p:nvSpPr>
          <p:cNvPr id="14" name="文本框 13"/>
          <p:cNvSpPr txBox="1"/>
          <p:nvPr/>
        </p:nvSpPr>
        <p:spPr>
          <a:xfrm>
            <a:off x="9043670" y="3722370"/>
            <a:ext cx="2407285" cy="460375"/>
          </a:xfrm>
          <a:prstGeom prst="rect">
            <a:avLst/>
          </a:prstGeom>
          <a:noFill/>
        </p:spPr>
        <p:txBody>
          <a:bodyPr wrap="square" rtlCol="0">
            <a:spAutoFit/>
          </a:bodyPr>
          <a:p>
            <a:r>
              <a:rPr lang="zh-CN" altLang="en-US" sz="2400">
                <a:solidFill>
                  <a:srgbClr val="FF0000"/>
                </a:solidFill>
                <a:effectLst>
                  <a:outerShdw blurRad="38100" dist="38100" dir="2700000" algn="tl">
                    <a:srgbClr val="000000">
                      <a:alpha val="43137"/>
                    </a:srgbClr>
                  </a:outerShdw>
                </a:effectLst>
              </a:rPr>
              <a:t>隐性功能错误</a:t>
            </a:r>
            <a:endParaRPr lang="zh-CN" altLang="en-US" sz="2400">
              <a:solidFill>
                <a:srgbClr val="FF0000"/>
              </a:solidFill>
              <a:effectLst>
                <a:outerShdw blurRad="38100" dist="38100" dir="2700000" algn="tl">
                  <a:srgbClr val="000000">
                    <a:alpha val="43137"/>
                  </a:srgbClr>
                </a:outerShdw>
              </a:effectLst>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linds(horizont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blinds(horizontal)">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blinds(horizontal)">
                                      <p:cBhvr>
                                        <p:cTn id="37" dur="500"/>
                                        <p:tgtEl>
                                          <p:spTgt spid="7">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blinds(horizontal)">
                                      <p:cBhvr>
                                        <p:cTn id="4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2138045" y="977265"/>
            <a:ext cx="6934200" cy="737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验收测试</a:t>
            </a:r>
            <a:endParaRPr lang="zh-CN" altLang="en-US" sz="2800">
              <a:solidFill>
                <a:srgbClr val="3366FF"/>
              </a:solidFill>
              <a:latin typeface="微软雅黑" charset="-122"/>
              <a:ea typeface="微软雅黑" charset="-122"/>
              <a:sym typeface="+mn-ea"/>
            </a:endParaRPr>
          </a:p>
        </p:txBody>
      </p:sp>
      <p:sp>
        <p:nvSpPr>
          <p:cNvPr id="7" name="燕尾形 6"/>
          <p:cNvSpPr/>
          <p:nvPr/>
        </p:nvSpPr>
        <p:spPr>
          <a:xfrm>
            <a:off x="1625600" y="12065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054860" y="1899920"/>
            <a:ext cx="7957820" cy="3692525"/>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又称交付测试，是软件在完成了单元测试、集成测试、系统测试之后，产品发布之前进行的软件测试活动。</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验收测试又分为</a:t>
            </a:r>
            <a:r>
              <a:rPr lang="en-US" altLang="zh-CN" sz="2600">
                <a:latin typeface="微软雅黑" charset="-122"/>
                <a:ea typeface="微软雅黑" charset="-122"/>
              </a:rPr>
              <a:t>Alpha</a:t>
            </a:r>
            <a:r>
              <a:rPr lang="zh-CN" altLang="en-US" sz="2600">
                <a:latin typeface="微软雅黑" charset="-122"/>
                <a:ea typeface="微软雅黑" charset="-122"/>
              </a:rPr>
              <a:t>（</a:t>
            </a:r>
            <a:r>
              <a:rPr lang="en-US" altLang="zh-CN" sz="2600" dirty="0">
                <a:sym typeface="+mn-ea"/>
              </a:rPr>
              <a:t>α</a:t>
            </a:r>
            <a:r>
              <a:rPr lang="zh-CN" altLang="en-US" sz="2600">
                <a:latin typeface="微软雅黑" charset="-122"/>
                <a:ea typeface="微软雅黑" charset="-122"/>
              </a:rPr>
              <a:t>）测试和</a:t>
            </a:r>
            <a:r>
              <a:rPr lang="en-US" altLang="zh-CN" sz="2600">
                <a:latin typeface="微软雅黑" charset="-122"/>
                <a:ea typeface="微软雅黑" charset="-122"/>
              </a:rPr>
              <a:t>Beta</a:t>
            </a:r>
            <a:r>
              <a:rPr lang="zh-CN" altLang="en-US" sz="2600">
                <a:latin typeface="微软雅黑" charset="-122"/>
                <a:ea typeface="微软雅黑" charset="-122"/>
              </a:rPr>
              <a:t>（</a:t>
            </a:r>
            <a:r>
              <a:rPr lang="en-US" altLang="zh-CN" sz="2600" dirty="0">
                <a:sym typeface="+mn-ea"/>
              </a:rPr>
              <a:t>β</a:t>
            </a:r>
            <a:r>
              <a:rPr lang="zh-CN" altLang="en-US" sz="2600">
                <a:latin typeface="微软雅黑" charset="-122"/>
                <a:ea typeface="微软雅黑" charset="-122"/>
              </a:rPr>
              <a:t>）测试</a:t>
            </a:r>
            <a:endParaRPr lang="zh-CN" altLang="en-US" sz="2600">
              <a:latin typeface="微软雅黑" charset="-122"/>
              <a:ea typeface="微软雅黑" charset="-122"/>
            </a:endParaRPr>
          </a:p>
          <a:p>
            <a:pPr marL="800100" lvl="1" indent="-342900" algn="just">
              <a:lnSpc>
                <a:spcPct val="150000"/>
              </a:lnSpc>
              <a:buFont typeface="Arial" panose="020B0704020202020204" pitchFamily="34" charset="0"/>
              <a:buChar char="•"/>
            </a:pP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25600" y="12065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181860" y="1042670"/>
            <a:ext cx="7957820" cy="2306955"/>
          </a:xfrm>
          <a:prstGeom prst="rect">
            <a:avLst/>
          </a:prstGeom>
        </p:spPr>
        <p:txBody>
          <a:bodyPr wrap="square">
            <a:spAutoFit/>
          </a:bodyPr>
          <a:p>
            <a:pPr lvl="0" indent="0" algn="just">
              <a:lnSpc>
                <a:spcPct val="150000"/>
              </a:lnSpc>
              <a:buFont typeface="Arial" panose="020B0704020202020204" pitchFamily="34" charset="0"/>
              <a:buNone/>
            </a:pPr>
            <a:r>
              <a:rPr lang="zh-CN" altLang="en-US" sz="2400">
                <a:solidFill>
                  <a:srgbClr val="3366FF"/>
                </a:solidFill>
                <a:latin typeface="微软雅黑" charset="-122"/>
                <a:ea typeface="微软雅黑" charset="-122"/>
              </a:rPr>
              <a:t>α测试</a:t>
            </a:r>
            <a:r>
              <a:rPr lang="zh-CN" altLang="en-US" sz="2400">
                <a:latin typeface="微软雅黑" charset="-122"/>
                <a:ea typeface="微软雅黑" charset="-122"/>
              </a:rPr>
              <a:t>是指软件开发公司组织</a:t>
            </a:r>
            <a:r>
              <a:rPr lang="zh-CN" altLang="en-US" sz="2400">
                <a:solidFill>
                  <a:schemeClr val="accent1">
                    <a:lumMod val="75000"/>
                  </a:schemeClr>
                </a:solidFill>
                <a:latin typeface="微软雅黑" charset="-122"/>
                <a:ea typeface="微软雅黑" charset="-122"/>
              </a:rPr>
              <a:t>内部人员模拟</a:t>
            </a:r>
            <a:r>
              <a:rPr lang="zh-CN" altLang="en-US" sz="2400">
                <a:latin typeface="微软雅黑" charset="-122"/>
                <a:ea typeface="微软雅黑" charset="-122"/>
              </a:rPr>
              <a:t>各类用户对即将面市软件产品（称为α版本）进行测试。α测试的关键在于尽可能逼真地模拟实际运行环境和用户对软件产品的操作。经过α测试调整的软件产品称为β版本。</a:t>
            </a:r>
            <a:endParaRPr lang="zh-CN" altLang="en-US" sz="2600">
              <a:latin typeface="微软雅黑" charset="-122"/>
              <a:ea typeface="微软雅黑" charset="-122"/>
              <a:sym typeface="+mn-ea"/>
            </a:endParaRPr>
          </a:p>
        </p:txBody>
      </p:sp>
      <p:sp>
        <p:nvSpPr>
          <p:cNvPr id="3" name="燕尾形 2"/>
          <p:cNvSpPr/>
          <p:nvPr/>
        </p:nvSpPr>
        <p:spPr>
          <a:xfrm>
            <a:off x="1632585" y="398843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矩形 4"/>
          <p:cNvSpPr/>
          <p:nvPr/>
        </p:nvSpPr>
        <p:spPr>
          <a:xfrm>
            <a:off x="2181860" y="3836670"/>
            <a:ext cx="7957820" cy="2306955"/>
          </a:xfrm>
          <a:prstGeom prst="rect">
            <a:avLst/>
          </a:prstGeom>
        </p:spPr>
        <p:txBody>
          <a:bodyPr wrap="square">
            <a:spAutoFit/>
          </a:bodyPr>
          <a:p>
            <a:pPr lvl="0" indent="0" algn="just">
              <a:lnSpc>
                <a:spcPct val="150000"/>
              </a:lnSpc>
              <a:buFont typeface="Arial" panose="020B0704020202020204" pitchFamily="34" charset="0"/>
              <a:buNone/>
            </a:pPr>
            <a:r>
              <a:rPr lang="zh-CN" altLang="en-US" sz="2400">
                <a:solidFill>
                  <a:srgbClr val="3366FF"/>
                </a:solidFill>
                <a:latin typeface="微软雅黑" charset="-122"/>
                <a:ea typeface="微软雅黑" charset="-122"/>
              </a:rPr>
              <a:t>β测试</a:t>
            </a:r>
            <a:r>
              <a:rPr lang="zh-CN" altLang="en-US" sz="2400">
                <a:latin typeface="微软雅黑" charset="-122"/>
                <a:ea typeface="微软雅黑" charset="-122"/>
              </a:rPr>
              <a:t>是指软件开发公司</a:t>
            </a:r>
            <a:r>
              <a:rPr lang="zh-CN" altLang="en-US" sz="2400">
                <a:solidFill>
                  <a:schemeClr val="accent1">
                    <a:lumMod val="75000"/>
                  </a:schemeClr>
                </a:solidFill>
                <a:latin typeface="微软雅黑" charset="-122"/>
                <a:ea typeface="微软雅黑" charset="-122"/>
              </a:rPr>
              <a:t>组织各方面的典型用户</a:t>
            </a:r>
            <a:r>
              <a:rPr lang="zh-CN" altLang="en-US" sz="2400">
                <a:latin typeface="微软雅黑" charset="-122"/>
                <a:ea typeface="微软雅黑" charset="-122"/>
              </a:rPr>
              <a:t>在实际使用</a:t>
            </a:r>
            <a:r>
              <a:rPr lang="zh-CN" altLang="en-US" sz="2400">
                <a:latin typeface="微软雅黑" charset="-122"/>
                <a:ea typeface="微软雅黑" charset="-122"/>
              </a:rPr>
              <a:t>环境（日常工作中实际）使用β版本，并要求用户报告异常情况、提出批评意见。然后软件开发公司再对β版本进行改错和完善。</a:t>
            </a:r>
            <a:endParaRPr lang="zh-CN" altLang="en-US" sz="2400">
              <a:latin typeface="微软雅黑" charset="-122"/>
              <a:ea typeface="微软雅黑" charset="-122"/>
            </a:endParaRPr>
          </a:p>
        </p:txBody>
      </p:sp>
    </p:spTree>
  </p:cSld>
  <p:clrMapOvr>
    <a:masterClrMapping/>
  </p:clrMapOvr>
  <p:transition advTm="36034"/>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2138045" y="977265"/>
            <a:ext cx="6934200" cy="737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回归测试</a:t>
            </a:r>
            <a:endParaRPr lang="zh-CN" altLang="en-US" sz="2800">
              <a:solidFill>
                <a:srgbClr val="3366FF"/>
              </a:solidFill>
              <a:latin typeface="微软雅黑" charset="-122"/>
              <a:ea typeface="微软雅黑" charset="-122"/>
              <a:sym typeface="+mn-ea"/>
            </a:endParaRPr>
          </a:p>
        </p:txBody>
      </p:sp>
      <p:sp>
        <p:nvSpPr>
          <p:cNvPr id="7" name="燕尾形 6"/>
          <p:cNvSpPr/>
          <p:nvPr/>
        </p:nvSpPr>
        <p:spPr>
          <a:xfrm>
            <a:off x="1625600" y="12065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054860" y="1818005"/>
            <a:ext cx="7957820" cy="4292600"/>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主要是指软件在测试或其他活动中发现的缺陷进行修改后，重新进行</a:t>
            </a:r>
            <a:r>
              <a:rPr lang="zh-CN" altLang="en-US" sz="2600">
                <a:latin typeface="微软雅黑" charset="-122"/>
                <a:ea typeface="微软雅黑" charset="-122"/>
              </a:rPr>
              <a:t>测试。</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目的是验证修改后缺陷得到了正确的</a:t>
            </a:r>
            <a:r>
              <a:rPr lang="zh-CN" altLang="en-US" sz="2600">
                <a:latin typeface="微软雅黑" charset="-122"/>
                <a:ea typeface="微软雅黑" charset="-122"/>
              </a:rPr>
              <a:t>修复。</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同时还要关注有没有引入新的缺陷或导致其他代码产生缺陷。</a:t>
            </a:r>
            <a:endParaRPr lang="zh-CN" altLang="en-US" sz="2600">
              <a:latin typeface="微软雅黑" charset="-122"/>
              <a:ea typeface="微软雅黑" charset="-122"/>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blinds(horizontal)">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blinds(horizontal)">
                                      <p:cBhvr>
                                        <p:cTn id="12"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41" name="Rectangle 4"/>
          <p:cNvSpPr/>
          <p:nvPr/>
        </p:nvSpPr>
        <p:spPr>
          <a:xfrm>
            <a:off x="1981200" y="1809115"/>
            <a:ext cx="809625" cy="3239770"/>
          </a:xfrm>
          <a:prstGeom prst="rect">
            <a:avLst/>
          </a:prstGeom>
          <a:solidFill>
            <a:srgbClr val="333399"/>
          </a:solidFill>
          <a:ln w="9525" cap="flat" cmpd="sng">
            <a:solidFill>
              <a:srgbClr val="000000"/>
            </a:solidFill>
            <a:prstDash val="solid"/>
            <a:miter/>
            <a:headEnd type="none" w="med" len="med"/>
            <a:tailEnd type="none" w="med" len="med"/>
          </a:ln>
        </p:spPr>
        <p:txBody>
          <a:bodyPr lIns="0" rIns="0" anchor="ctr" anchorCtr="0"/>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dirty="0">
                <a:solidFill>
                  <a:srgbClr val="FFFFFF"/>
                </a:solidFill>
                <a:latin typeface="Kaiti SC Regular" panose="02010600040101010101" charset="-122"/>
                <a:ea typeface="Kaiti SC Regular" panose="02010600040101010101" charset="-122"/>
              </a:rPr>
              <a:t>软件测试</a:t>
            </a:r>
            <a:endParaRPr lang="zh-CN" altLang="en-US" dirty="0">
              <a:solidFill>
                <a:srgbClr val="FFFFFF"/>
              </a:solidFill>
              <a:latin typeface="Kaiti SC Regular" panose="02010600040101010101" charset="-122"/>
              <a:ea typeface="Kaiti SC Regular" panose="02010600040101010101" charset="-122"/>
            </a:endParaRPr>
          </a:p>
        </p:txBody>
      </p:sp>
      <p:sp>
        <p:nvSpPr>
          <p:cNvPr id="65546" name="Rectangle 10"/>
          <p:cNvSpPr/>
          <p:nvPr/>
        </p:nvSpPr>
        <p:spPr>
          <a:xfrm>
            <a:off x="3133090" y="3049270"/>
            <a:ext cx="2108200" cy="547370"/>
          </a:xfrm>
          <a:prstGeom prst="rect">
            <a:avLst/>
          </a:prstGeom>
          <a:solidFill>
            <a:srgbClr val="CCFFFF"/>
          </a:solidFill>
          <a:ln w="9525" cap="flat" cmpd="sng">
            <a:solidFill>
              <a:srgbClr val="000000"/>
            </a:solidFill>
            <a:prstDash val="solid"/>
            <a:miter/>
            <a:headEnd type="none" w="med" len="med"/>
            <a:tailEnd type="none" w="med" len="med"/>
          </a:ln>
        </p:spPr>
        <p:txBody>
          <a:bodyPr wrap="none" lIns="0" rIns="0" anchor="ctr" anchorCtr="0"/>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latin typeface="Kaiti SC Regular" panose="02010600040101010101" charset="-122"/>
                <a:ea typeface="Kaiti SC Regular" panose="02010600040101010101" charset="-122"/>
                <a:cs typeface="Arial" panose="020B0704020202020204" pitchFamily="34" charset="0"/>
              </a:rPr>
              <a:t>按测试</a:t>
            </a:r>
            <a:r>
              <a:rPr lang="zh-CN" altLang="en-US" sz="3200" dirty="0">
                <a:latin typeface="Kaiti SC Regular" panose="02010600040101010101" charset="-122"/>
                <a:ea typeface="Kaiti SC Regular" panose="02010600040101010101" charset="-122"/>
                <a:cs typeface="Arial" panose="020B0704020202020204" pitchFamily="34" charset="0"/>
              </a:rPr>
              <a:t>目的</a:t>
            </a:r>
            <a:endParaRPr lang="zh-CN" altLang="en-US" sz="3200" dirty="0">
              <a:latin typeface="Kaiti SC Regular" panose="02010600040101010101" charset="-122"/>
              <a:ea typeface="Kaiti SC Regular" panose="02010600040101010101" charset="-122"/>
              <a:cs typeface="Arial" panose="020B0704020202020204" pitchFamily="34" charset="0"/>
            </a:endParaRPr>
          </a:p>
        </p:txBody>
      </p:sp>
      <p:sp>
        <p:nvSpPr>
          <p:cNvPr id="65547" name="Rectangle 11"/>
          <p:cNvSpPr/>
          <p:nvPr/>
        </p:nvSpPr>
        <p:spPr>
          <a:xfrm>
            <a:off x="6218555" y="3705860"/>
            <a:ext cx="2433320" cy="467995"/>
          </a:xfrm>
          <a:prstGeom prst="rect">
            <a:avLst/>
          </a:prstGeom>
          <a:solidFill>
            <a:srgbClr val="FFFF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solidFill>
                  <a:srgbClr val="FF6600"/>
                </a:solidFill>
                <a:latin typeface="Kaiti SC Regular" panose="02010600040101010101" charset="-122"/>
                <a:ea typeface="Kaiti SC Regular" panose="02010600040101010101" charset="-122"/>
                <a:cs typeface="Arial" panose="020B0704020202020204" pitchFamily="34" charset="0"/>
              </a:rPr>
              <a:t>安全性测试</a:t>
            </a:r>
            <a:endParaRPr lang="zh-CN" altLang="en-US" sz="3200" dirty="0">
              <a:solidFill>
                <a:srgbClr val="FF6600"/>
              </a:solidFill>
              <a:latin typeface="Kaiti SC Regular" panose="02010600040101010101" charset="-122"/>
              <a:ea typeface="Kaiti SC Regular" panose="02010600040101010101" charset="-122"/>
            </a:endParaRPr>
          </a:p>
        </p:txBody>
      </p:sp>
      <p:sp>
        <p:nvSpPr>
          <p:cNvPr id="65548" name="Rectangle 12"/>
          <p:cNvSpPr/>
          <p:nvPr/>
        </p:nvSpPr>
        <p:spPr>
          <a:xfrm>
            <a:off x="6218555" y="3129280"/>
            <a:ext cx="2433320" cy="467995"/>
          </a:xfrm>
          <a:prstGeom prst="rect">
            <a:avLst/>
          </a:prstGeom>
          <a:solidFill>
            <a:srgbClr val="FFFF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solidFill>
                  <a:srgbClr val="FF6600"/>
                </a:solidFill>
                <a:latin typeface="Kaiti SC Regular" panose="02010600040101010101" charset="-122"/>
                <a:ea typeface="Kaiti SC Regular" panose="02010600040101010101" charset="-122"/>
                <a:cs typeface="Arial" panose="020B0704020202020204" pitchFamily="34" charset="0"/>
              </a:rPr>
              <a:t>性能测试</a:t>
            </a:r>
            <a:endParaRPr lang="zh-CN" altLang="en-US" sz="3200" dirty="0">
              <a:solidFill>
                <a:srgbClr val="FF6600"/>
              </a:solidFill>
              <a:latin typeface="Kaiti SC Regular" panose="02010600040101010101" charset="-122"/>
              <a:ea typeface="Kaiti SC Regular" panose="02010600040101010101" charset="-122"/>
            </a:endParaRPr>
          </a:p>
        </p:txBody>
      </p:sp>
      <p:sp>
        <p:nvSpPr>
          <p:cNvPr id="65549" name="Rectangle 13"/>
          <p:cNvSpPr/>
          <p:nvPr/>
        </p:nvSpPr>
        <p:spPr>
          <a:xfrm>
            <a:off x="6218555" y="2553335"/>
            <a:ext cx="2433320" cy="467995"/>
          </a:xfrm>
          <a:prstGeom prst="rect">
            <a:avLst/>
          </a:prstGeom>
          <a:solidFill>
            <a:srgbClr val="FFFF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solidFill>
                  <a:srgbClr val="FF6600"/>
                </a:solidFill>
                <a:latin typeface="Kaiti SC Regular" panose="02010600040101010101" charset="-122"/>
                <a:ea typeface="Kaiti SC Regular" panose="02010600040101010101" charset="-122"/>
                <a:cs typeface="Arial" panose="020B0704020202020204" pitchFamily="34" charset="0"/>
              </a:rPr>
              <a:t>健壮性测试</a:t>
            </a:r>
            <a:endParaRPr lang="zh-CN" altLang="en-US" sz="3200" dirty="0">
              <a:solidFill>
                <a:srgbClr val="FF6600"/>
              </a:solidFill>
              <a:latin typeface="Kaiti SC Regular" panose="02010600040101010101" charset="-122"/>
              <a:ea typeface="Kaiti SC Regular" panose="02010600040101010101" charset="-122"/>
            </a:endParaRPr>
          </a:p>
        </p:txBody>
      </p:sp>
      <p:sp>
        <p:nvSpPr>
          <p:cNvPr id="65557" name="Line 21"/>
          <p:cNvSpPr/>
          <p:nvPr/>
        </p:nvSpPr>
        <p:spPr>
          <a:xfrm>
            <a:off x="5732145" y="970280"/>
            <a:ext cx="635" cy="3167380"/>
          </a:xfrm>
          <a:prstGeom prst="line">
            <a:avLst/>
          </a:prstGeom>
          <a:ln w="28575" cap="flat" cmpd="sng">
            <a:solidFill>
              <a:srgbClr val="000000"/>
            </a:solidFill>
            <a:prstDash val="solid"/>
            <a:headEnd type="none" w="med" len="med"/>
            <a:tailEnd type="none" w="med" len="med"/>
          </a:ln>
        </p:spPr>
      </p:sp>
      <p:sp>
        <p:nvSpPr>
          <p:cNvPr id="65558" name="Line 22"/>
          <p:cNvSpPr/>
          <p:nvPr/>
        </p:nvSpPr>
        <p:spPr>
          <a:xfrm>
            <a:off x="5245100" y="3345180"/>
            <a:ext cx="485775" cy="0"/>
          </a:xfrm>
          <a:prstGeom prst="line">
            <a:avLst/>
          </a:prstGeom>
          <a:ln w="28575" cap="flat" cmpd="sng">
            <a:solidFill>
              <a:srgbClr val="000000"/>
            </a:solidFill>
            <a:prstDash val="solid"/>
            <a:headEnd type="none" w="med" len="med"/>
            <a:tailEnd type="none" w="med" len="med"/>
          </a:ln>
        </p:spPr>
      </p:sp>
      <p:sp>
        <p:nvSpPr>
          <p:cNvPr id="65559" name="Line 23"/>
          <p:cNvSpPr/>
          <p:nvPr/>
        </p:nvSpPr>
        <p:spPr>
          <a:xfrm>
            <a:off x="5730875" y="2769235"/>
            <a:ext cx="485775" cy="0"/>
          </a:xfrm>
          <a:prstGeom prst="line">
            <a:avLst/>
          </a:prstGeom>
          <a:ln w="28575" cap="flat" cmpd="sng">
            <a:solidFill>
              <a:srgbClr val="000000"/>
            </a:solidFill>
            <a:prstDash val="solid"/>
            <a:headEnd type="none" w="med" len="med"/>
            <a:tailEnd type="none" w="med" len="med"/>
          </a:ln>
        </p:spPr>
      </p:sp>
      <p:sp>
        <p:nvSpPr>
          <p:cNvPr id="65560" name="Line 24"/>
          <p:cNvSpPr/>
          <p:nvPr/>
        </p:nvSpPr>
        <p:spPr>
          <a:xfrm>
            <a:off x="5730875" y="3345180"/>
            <a:ext cx="485775" cy="0"/>
          </a:xfrm>
          <a:prstGeom prst="line">
            <a:avLst/>
          </a:prstGeom>
          <a:ln w="28575" cap="flat" cmpd="sng">
            <a:solidFill>
              <a:srgbClr val="000000"/>
            </a:solidFill>
            <a:prstDash val="solid"/>
            <a:headEnd type="none" w="med" len="med"/>
            <a:tailEnd type="none" w="med" len="med"/>
          </a:ln>
        </p:spPr>
      </p:sp>
      <p:sp>
        <p:nvSpPr>
          <p:cNvPr id="65561" name="Line 25"/>
          <p:cNvSpPr/>
          <p:nvPr/>
        </p:nvSpPr>
        <p:spPr>
          <a:xfrm>
            <a:off x="5730875" y="3921760"/>
            <a:ext cx="485775" cy="0"/>
          </a:xfrm>
          <a:prstGeom prst="line">
            <a:avLst/>
          </a:prstGeom>
          <a:ln w="28575" cap="flat" cmpd="sng">
            <a:solidFill>
              <a:srgbClr val="000000"/>
            </a:solidFill>
            <a:prstDash val="solid"/>
            <a:headEnd type="none" w="med" len="med"/>
            <a:tailEnd type="none" w="med" len="med"/>
          </a:ln>
        </p:spPr>
      </p:sp>
      <p:sp>
        <p:nvSpPr>
          <p:cNvPr id="65572" name="Line 37"/>
          <p:cNvSpPr/>
          <p:nvPr/>
        </p:nvSpPr>
        <p:spPr>
          <a:xfrm>
            <a:off x="2809875" y="3338830"/>
            <a:ext cx="325120" cy="0"/>
          </a:xfrm>
          <a:prstGeom prst="line">
            <a:avLst/>
          </a:prstGeom>
          <a:ln w="28575" cap="flat" cmpd="sng">
            <a:solidFill>
              <a:srgbClr val="000000"/>
            </a:solidFill>
            <a:prstDash val="solid"/>
            <a:headEnd type="none" w="med" len="med"/>
            <a:tailEnd type="none" w="med" len="med"/>
          </a:ln>
        </p:spPr>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pSp>
        <p:nvGrpSpPr>
          <p:cNvPr id="18" name="组合 17"/>
          <p:cNvGrpSpPr/>
          <p:nvPr/>
        </p:nvGrpSpPr>
        <p:grpSpPr>
          <a:xfrm>
            <a:off x="5728970" y="3921125"/>
            <a:ext cx="2921000" cy="875030"/>
            <a:chOff x="9022" y="6175"/>
            <a:chExt cx="4600" cy="1378"/>
          </a:xfrm>
        </p:grpSpPr>
        <p:sp>
          <p:nvSpPr>
            <p:cNvPr id="11" name="Line 21"/>
            <p:cNvSpPr/>
            <p:nvPr/>
          </p:nvSpPr>
          <p:spPr>
            <a:xfrm>
              <a:off x="9022" y="6175"/>
              <a:ext cx="1" cy="862"/>
            </a:xfrm>
            <a:prstGeom prst="line">
              <a:avLst/>
            </a:prstGeom>
            <a:ln w="28575" cap="flat" cmpd="sng">
              <a:solidFill>
                <a:srgbClr val="000000"/>
              </a:solidFill>
              <a:prstDash val="solid"/>
              <a:headEnd type="none" w="med" len="med"/>
              <a:tailEnd type="none" w="med" len="med"/>
            </a:ln>
          </p:spPr>
        </p:sp>
        <p:sp>
          <p:nvSpPr>
            <p:cNvPr id="12" name="Line 25"/>
            <p:cNvSpPr/>
            <p:nvPr/>
          </p:nvSpPr>
          <p:spPr>
            <a:xfrm>
              <a:off x="9028" y="7029"/>
              <a:ext cx="765" cy="0"/>
            </a:xfrm>
            <a:prstGeom prst="line">
              <a:avLst/>
            </a:prstGeom>
            <a:ln w="28575" cap="flat" cmpd="sng">
              <a:solidFill>
                <a:srgbClr val="000000"/>
              </a:solidFill>
              <a:prstDash val="solid"/>
              <a:headEnd type="none" w="med" len="med"/>
              <a:tailEnd type="none" w="med" len="med"/>
            </a:ln>
          </p:spPr>
        </p:sp>
        <p:sp>
          <p:nvSpPr>
            <p:cNvPr id="13" name="Rectangle 11"/>
            <p:cNvSpPr/>
            <p:nvPr/>
          </p:nvSpPr>
          <p:spPr>
            <a:xfrm>
              <a:off x="9790" y="6817"/>
              <a:ext cx="3832" cy="737"/>
            </a:xfrm>
            <a:prstGeom prst="rect">
              <a:avLst/>
            </a:prstGeom>
            <a:solidFill>
              <a:srgbClr val="FFFF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solidFill>
                    <a:srgbClr val="FF6600"/>
                  </a:solidFill>
                  <a:latin typeface="Kaiti SC Regular" panose="02010600040101010101" charset="-122"/>
                  <a:ea typeface="Kaiti SC Regular" panose="02010600040101010101" charset="-122"/>
                  <a:cs typeface="Arial" panose="020B0704020202020204" pitchFamily="34" charset="0"/>
                </a:rPr>
                <a:t>兼容性测试</a:t>
              </a:r>
              <a:endParaRPr lang="zh-CN" altLang="en-US" sz="3200" dirty="0">
                <a:solidFill>
                  <a:srgbClr val="FF6600"/>
                </a:solidFill>
                <a:latin typeface="Kaiti SC Regular" panose="02010600040101010101" charset="-122"/>
                <a:ea typeface="Kaiti SC Regular" panose="02010600040101010101" charset="-122"/>
              </a:endParaRPr>
            </a:p>
          </p:txBody>
        </p:sp>
      </p:grpSp>
      <p:grpSp>
        <p:nvGrpSpPr>
          <p:cNvPr id="23" name="组合 22"/>
          <p:cNvGrpSpPr/>
          <p:nvPr/>
        </p:nvGrpSpPr>
        <p:grpSpPr>
          <a:xfrm>
            <a:off x="5733415" y="1929765"/>
            <a:ext cx="2934335" cy="467995"/>
            <a:chOff x="9029" y="3170"/>
            <a:chExt cx="4621" cy="737"/>
          </a:xfrm>
        </p:grpSpPr>
        <p:sp>
          <p:nvSpPr>
            <p:cNvPr id="15" name="Line 25"/>
            <p:cNvSpPr/>
            <p:nvPr/>
          </p:nvSpPr>
          <p:spPr>
            <a:xfrm>
              <a:off x="9029" y="3507"/>
              <a:ext cx="765" cy="0"/>
            </a:xfrm>
            <a:prstGeom prst="line">
              <a:avLst/>
            </a:prstGeom>
            <a:ln w="28575" cap="flat" cmpd="sng">
              <a:solidFill>
                <a:srgbClr val="000000"/>
              </a:solidFill>
              <a:prstDash val="solid"/>
              <a:headEnd type="none" w="med" len="med"/>
              <a:tailEnd type="none" w="med" len="med"/>
            </a:ln>
          </p:spPr>
        </p:sp>
        <p:sp>
          <p:nvSpPr>
            <p:cNvPr id="16" name="Rectangle 13"/>
            <p:cNvSpPr/>
            <p:nvPr/>
          </p:nvSpPr>
          <p:spPr>
            <a:xfrm>
              <a:off x="9818" y="3170"/>
              <a:ext cx="3832" cy="737"/>
            </a:xfrm>
            <a:prstGeom prst="rect">
              <a:avLst/>
            </a:prstGeom>
            <a:solidFill>
              <a:srgbClr val="FFFF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solidFill>
                    <a:srgbClr val="FF6600"/>
                  </a:solidFill>
                  <a:latin typeface="Kaiti SC Regular" panose="02010600040101010101" charset="-122"/>
                  <a:ea typeface="Kaiti SC Regular" panose="02010600040101010101" charset="-122"/>
                  <a:cs typeface="Arial" panose="020B0704020202020204" pitchFamily="34" charset="0"/>
                </a:rPr>
                <a:t>用户</a:t>
              </a:r>
              <a:r>
                <a:rPr lang="zh-CN" altLang="en-US" sz="3200" dirty="0">
                  <a:solidFill>
                    <a:srgbClr val="FF6600"/>
                  </a:solidFill>
                  <a:latin typeface="Kaiti SC Regular" panose="02010600040101010101" charset="-122"/>
                  <a:ea typeface="Kaiti SC Regular" panose="02010600040101010101" charset="-122"/>
                  <a:cs typeface="Arial" panose="020B0704020202020204" pitchFamily="34" charset="0"/>
                </a:rPr>
                <a:t>界面测试</a:t>
              </a:r>
              <a:endParaRPr lang="zh-CN" altLang="en-US" sz="3200" dirty="0">
                <a:solidFill>
                  <a:srgbClr val="FF6600"/>
                </a:solidFill>
                <a:latin typeface="Kaiti SC Regular" panose="02010600040101010101" charset="-122"/>
                <a:ea typeface="Kaiti SC Regular" panose="02010600040101010101" charset="-122"/>
              </a:endParaRPr>
            </a:p>
          </p:txBody>
        </p:sp>
      </p:grpSp>
      <p:sp>
        <p:nvSpPr>
          <p:cNvPr id="20" name="Line 21"/>
          <p:cNvSpPr/>
          <p:nvPr/>
        </p:nvSpPr>
        <p:spPr>
          <a:xfrm>
            <a:off x="5728970" y="4463415"/>
            <a:ext cx="1270" cy="1385570"/>
          </a:xfrm>
          <a:prstGeom prst="line">
            <a:avLst/>
          </a:prstGeom>
          <a:ln w="28575" cap="flat" cmpd="sng">
            <a:solidFill>
              <a:srgbClr val="000000"/>
            </a:solidFill>
            <a:prstDash val="solid"/>
            <a:headEnd type="none" w="med" len="med"/>
            <a:tailEnd type="none" w="med" len="med"/>
          </a:ln>
        </p:spPr>
      </p:sp>
      <p:sp>
        <p:nvSpPr>
          <p:cNvPr id="21" name="Line 25"/>
          <p:cNvSpPr/>
          <p:nvPr/>
        </p:nvSpPr>
        <p:spPr>
          <a:xfrm>
            <a:off x="5732780" y="5093970"/>
            <a:ext cx="485775" cy="0"/>
          </a:xfrm>
          <a:prstGeom prst="line">
            <a:avLst/>
          </a:prstGeom>
          <a:ln w="28575" cap="flat" cmpd="sng">
            <a:solidFill>
              <a:srgbClr val="000000"/>
            </a:solidFill>
            <a:prstDash val="solid"/>
            <a:headEnd type="none" w="med" len="med"/>
            <a:tailEnd type="none" w="med" len="med"/>
          </a:ln>
        </p:spPr>
      </p:sp>
      <p:sp>
        <p:nvSpPr>
          <p:cNvPr id="22" name="Rectangle 11"/>
          <p:cNvSpPr/>
          <p:nvPr/>
        </p:nvSpPr>
        <p:spPr>
          <a:xfrm>
            <a:off x="6216650" y="4959350"/>
            <a:ext cx="2433320" cy="467995"/>
          </a:xfrm>
          <a:prstGeom prst="rect">
            <a:avLst/>
          </a:prstGeom>
          <a:solidFill>
            <a:srgbClr val="FFFF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solidFill>
                  <a:srgbClr val="FF6600"/>
                </a:solidFill>
                <a:latin typeface="Kaiti SC Regular" panose="02010600040101010101" charset="-122"/>
                <a:ea typeface="Kaiti SC Regular" panose="02010600040101010101" charset="-122"/>
                <a:cs typeface="Arial" panose="020B0704020202020204" pitchFamily="34" charset="0"/>
              </a:rPr>
              <a:t>文档测试</a:t>
            </a:r>
            <a:endParaRPr lang="zh-CN" altLang="en-US" sz="3200" dirty="0">
              <a:solidFill>
                <a:srgbClr val="FF6600"/>
              </a:solidFill>
              <a:latin typeface="Kaiti SC Regular" panose="02010600040101010101" charset="-122"/>
              <a:ea typeface="Kaiti SC Regular" panose="02010600040101010101" charset="-122"/>
            </a:endParaRPr>
          </a:p>
        </p:txBody>
      </p:sp>
      <p:grpSp>
        <p:nvGrpSpPr>
          <p:cNvPr id="25" name="组合 24"/>
          <p:cNvGrpSpPr/>
          <p:nvPr/>
        </p:nvGrpSpPr>
        <p:grpSpPr>
          <a:xfrm>
            <a:off x="5748020" y="1306830"/>
            <a:ext cx="2921635" cy="467360"/>
            <a:chOff x="9029" y="3114"/>
            <a:chExt cx="4601" cy="736"/>
          </a:xfrm>
        </p:grpSpPr>
        <p:sp>
          <p:nvSpPr>
            <p:cNvPr id="26" name="Line 25"/>
            <p:cNvSpPr/>
            <p:nvPr/>
          </p:nvSpPr>
          <p:spPr>
            <a:xfrm>
              <a:off x="9029" y="3507"/>
              <a:ext cx="765" cy="0"/>
            </a:xfrm>
            <a:prstGeom prst="line">
              <a:avLst/>
            </a:prstGeom>
            <a:ln w="28575" cap="flat" cmpd="sng">
              <a:solidFill>
                <a:srgbClr val="000000"/>
              </a:solidFill>
              <a:prstDash val="solid"/>
              <a:headEnd type="none" w="med" len="med"/>
              <a:tailEnd type="none" w="med" len="med"/>
            </a:ln>
          </p:spPr>
        </p:sp>
        <p:sp>
          <p:nvSpPr>
            <p:cNvPr id="27" name="Rectangle 13"/>
            <p:cNvSpPr/>
            <p:nvPr/>
          </p:nvSpPr>
          <p:spPr>
            <a:xfrm>
              <a:off x="9798" y="3114"/>
              <a:ext cx="3832" cy="737"/>
            </a:xfrm>
            <a:prstGeom prst="rect">
              <a:avLst/>
            </a:prstGeom>
            <a:solidFill>
              <a:srgbClr val="FFFF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solidFill>
                    <a:srgbClr val="FF6600"/>
                  </a:solidFill>
                  <a:latin typeface="Kaiti SC Regular" panose="02010600040101010101" charset="-122"/>
                  <a:ea typeface="Kaiti SC Regular" panose="02010600040101010101" charset="-122"/>
                  <a:cs typeface="Arial" panose="020B0704020202020204" pitchFamily="34" charset="0"/>
                </a:rPr>
                <a:t>接口测试</a:t>
              </a:r>
              <a:endParaRPr lang="zh-CN" altLang="en-US" sz="3200" dirty="0">
                <a:solidFill>
                  <a:srgbClr val="FF6600"/>
                </a:solidFill>
                <a:latin typeface="Kaiti SC Regular" panose="02010600040101010101" charset="-122"/>
                <a:ea typeface="Kaiti SC Regular" panose="02010600040101010101" charset="-122"/>
              </a:endParaRPr>
            </a:p>
          </p:txBody>
        </p:sp>
      </p:grpSp>
      <p:grpSp>
        <p:nvGrpSpPr>
          <p:cNvPr id="28" name="组合 27"/>
          <p:cNvGrpSpPr/>
          <p:nvPr/>
        </p:nvGrpSpPr>
        <p:grpSpPr>
          <a:xfrm>
            <a:off x="5728335" y="720725"/>
            <a:ext cx="2921635" cy="467360"/>
            <a:chOff x="9029" y="3114"/>
            <a:chExt cx="4601" cy="736"/>
          </a:xfrm>
        </p:grpSpPr>
        <p:sp>
          <p:nvSpPr>
            <p:cNvPr id="29" name="Line 25"/>
            <p:cNvSpPr/>
            <p:nvPr/>
          </p:nvSpPr>
          <p:spPr>
            <a:xfrm>
              <a:off x="9029" y="3507"/>
              <a:ext cx="765" cy="0"/>
            </a:xfrm>
            <a:prstGeom prst="line">
              <a:avLst/>
            </a:prstGeom>
            <a:ln w="28575" cap="flat" cmpd="sng">
              <a:solidFill>
                <a:srgbClr val="000000"/>
              </a:solidFill>
              <a:prstDash val="solid"/>
              <a:headEnd type="none" w="med" len="med"/>
              <a:tailEnd type="none" w="med" len="med"/>
            </a:ln>
          </p:spPr>
        </p:sp>
        <p:sp>
          <p:nvSpPr>
            <p:cNvPr id="30" name="Rectangle 13"/>
            <p:cNvSpPr/>
            <p:nvPr/>
          </p:nvSpPr>
          <p:spPr>
            <a:xfrm>
              <a:off x="9798" y="3114"/>
              <a:ext cx="3832" cy="737"/>
            </a:xfrm>
            <a:prstGeom prst="rect">
              <a:avLst/>
            </a:prstGeom>
            <a:solidFill>
              <a:srgbClr val="FFFF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solidFill>
                    <a:srgbClr val="FF6600"/>
                  </a:solidFill>
                  <a:latin typeface="Kaiti SC Regular" panose="02010600040101010101" charset="-122"/>
                  <a:ea typeface="Kaiti SC Regular" panose="02010600040101010101" charset="-122"/>
                  <a:cs typeface="Arial" panose="020B0704020202020204" pitchFamily="34" charset="0"/>
                </a:rPr>
                <a:t>功能测试</a:t>
              </a:r>
              <a:endParaRPr lang="zh-CN" altLang="en-US" sz="3200" dirty="0">
                <a:solidFill>
                  <a:srgbClr val="FF6600"/>
                </a:solidFill>
                <a:latin typeface="Kaiti SC Regular" panose="02010600040101010101" charset="-122"/>
                <a:ea typeface="Kaiti SC Regular" panose="02010600040101010101" charset="-122"/>
              </a:endParaRPr>
            </a:p>
          </p:txBody>
        </p:sp>
      </p:grpSp>
      <p:sp>
        <p:nvSpPr>
          <p:cNvPr id="31" name="Rectangle 13"/>
          <p:cNvSpPr/>
          <p:nvPr/>
        </p:nvSpPr>
        <p:spPr>
          <a:xfrm>
            <a:off x="6214110" y="5589905"/>
            <a:ext cx="2433320" cy="467995"/>
          </a:xfrm>
          <a:prstGeom prst="rect">
            <a:avLst/>
          </a:prstGeom>
          <a:solidFill>
            <a:srgbClr val="FFFF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en-US" altLang="zh-CN" sz="3200" dirty="0">
                <a:solidFill>
                  <a:srgbClr val="FF6600"/>
                </a:solidFill>
                <a:latin typeface="Kaiti SC Regular" panose="02010600040101010101" charset="-122"/>
                <a:ea typeface="Kaiti SC Regular" panose="02010600040101010101" charset="-122"/>
              </a:rPr>
              <a:t>......</a:t>
            </a:r>
            <a:endParaRPr lang="en-US" altLang="zh-CN" sz="3200" dirty="0">
              <a:solidFill>
                <a:srgbClr val="FF6600"/>
              </a:solidFill>
              <a:latin typeface="Kaiti SC Regular" panose="02010600040101010101" charset="-122"/>
              <a:ea typeface="Kaiti SC Regular" panose="02010600040101010101" charset="-122"/>
            </a:endParaRPr>
          </a:p>
        </p:txBody>
      </p:sp>
      <p:sp>
        <p:nvSpPr>
          <p:cNvPr id="32" name="Line 25"/>
          <p:cNvSpPr/>
          <p:nvPr/>
        </p:nvSpPr>
        <p:spPr>
          <a:xfrm>
            <a:off x="5728335" y="5847715"/>
            <a:ext cx="485775" cy="0"/>
          </a:xfrm>
          <a:prstGeom prst="line">
            <a:avLst/>
          </a:prstGeom>
          <a:ln w="28575" cap="flat" cmpd="sng">
            <a:solidFill>
              <a:srgbClr val="000000"/>
            </a:solidFill>
            <a:prstDash val="solid"/>
            <a:headEnd type="none" w="med" len="med"/>
            <a:tailEnd type="none" w="med" len="med"/>
          </a:ln>
        </p:spPr>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软件测试分类——按测试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目的</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2334895" y="1000760"/>
            <a:ext cx="6934200" cy="737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功能测试</a:t>
            </a:r>
            <a:endParaRPr lang="zh-CN" altLang="en-US" sz="2800">
              <a:solidFill>
                <a:srgbClr val="3366FF"/>
              </a:solidFill>
              <a:latin typeface="微软雅黑" charset="-122"/>
              <a:ea typeface="微软雅黑" charset="-122"/>
              <a:sym typeface="+mn-ea"/>
            </a:endParaRPr>
          </a:p>
        </p:txBody>
      </p:sp>
      <p:sp>
        <p:nvSpPr>
          <p:cNvPr id="7" name="燕尾形 6"/>
          <p:cNvSpPr/>
          <p:nvPr/>
        </p:nvSpPr>
        <p:spPr>
          <a:xfrm>
            <a:off x="1822450" y="12299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414905" y="1737995"/>
            <a:ext cx="7957820" cy="1198880"/>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主要针对</a:t>
            </a:r>
            <a:r>
              <a:rPr lang="zh-CN" altLang="en-US" sz="2400">
                <a:solidFill>
                  <a:schemeClr val="accent1">
                    <a:lumMod val="75000"/>
                  </a:schemeClr>
                </a:solidFill>
                <a:latin typeface="微软雅黑" charset="-122"/>
                <a:ea typeface="微软雅黑" charset="-122"/>
              </a:rPr>
              <a:t>产品需求规格说明书</a:t>
            </a:r>
            <a:r>
              <a:rPr lang="zh-CN" altLang="en-US" sz="2400">
                <a:latin typeface="微软雅黑" charset="-122"/>
                <a:ea typeface="微软雅黑" charset="-122"/>
              </a:rPr>
              <a:t>对软件进行测试，逐项验证软件是否符合</a:t>
            </a:r>
            <a:r>
              <a:rPr lang="zh-CN" altLang="en-US" sz="2400">
                <a:latin typeface="微软雅黑" charset="-122"/>
                <a:ea typeface="微软雅黑" charset="-122"/>
              </a:rPr>
              <a:t>要求。</a:t>
            </a:r>
            <a:endParaRPr lang="zh-CN" altLang="en-US" sz="2400">
              <a:latin typeface="微软雅黑" charset="-122"/>
              <a:ea typeface="微软雅黑" charset="-122"/>
            </a:endParaRPr>
          </a:p>
        </p:txBody>
      </p:sp>
      <p:sp>
        <p:nvSpPr>
          <p:cNvPr id="3" name="矩形 2"/>
          <p:cNvSpPr/>
          <p:nvPr/>
        </p:nvSpPr>
        <p:spPr>
          <a:xfrm>
            <a:off x="2334895" y="3183255"/>
            <a:ext cx="6934200" cy="737235"/>
          </a:xfrm>
          <a:prstGeom prst="rect">
            <a:avLst/>
          </a:prstGeom>
        </p:spPr>
        <p:txBody>
          <a:bodyPr wrap="square">
            <a:spAutoFit/>
          </a:bodyPr>
          <a:p>
            <a:pPr lvl="0" indent="0" algn="just">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接口测试</a:t>
            </a:r>
            <a:endParaRPr lang="zh-CN" altLang="en-US" sz="2800">
              <a:solidFill>
                <a:srgbClr val="3366FF"/>
              </a:solidFill>
              <a:latin typeface="微软雅黑" charset="-122"/>
              <a:ea typeface="微软雅黑" charset="-122"/>
              <a:sym typeface="+mn-ea"/>
            </a:endParaRPr>
          </a:p>
        </p:txBody>
      </p:sp>
      <p:sp>
        <p:nvSpPr>
          <p:cNvPr id="5" name="燕尾形 4"/>
          <p:cNvSpPr/>
          <p:nvPr/>
        </p:nvSpPr>
        <p:spPr>
          <a:xfrm>
            <a:off x="1822450" y="341249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8" name="矩形 7"/>
          <p:cNvSpPr/>
          <p:nvPr/>
        </p:nvSpPr>
        <p:spPr>
          <a:xfrm>
            <a:off x="2414905" y="4067175"/>
            <a:ext cx="7957820" cy="2306955"/>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接口测试指对</a:t>
            </a:r>
            <a:r>
              <a:rPr lang="zh-CN" altLang="en-US" sz="2400">
                <a:solidFill>
                  <a:schemeClr val="accent1">
                    <a:lumMod val="75000"/>
                  </a:schemeClr>
                </a:solidFill>
                <a:latin typeface="微软雅黑" charset="-122"/>
                <a:ea typeface="微软雅黑" charset="-122"/>
              </a:rPr>
              <a:t>各个模块</a:t>
            </a:r>
            <a:r>
              <a:rPr lang="zh-CN" altLang="en-US" sz="2400">
                <a:latin typeface="微软雅黑" charset="-122"/>
                <a:ea typeface="微软雅黑" charset="-122"/>
              </a:rPr>
              <a:t>进行系统联调的测试，包含</a:t>
            </a:r>
            <a:r>
              <a:rPr lang="zh-CN" altLang="en-US" sz="2400">
                <a:solidFill>
                  <a:schemeClr val="accent1">
                    <a:lumMod val="75000"/>
                  </a:schemeClr>
                </a:solidFill>
                <a:latin typeface="微软雅黑" charset="-122"/>
                <a:ea typeface="微软雅黑" charset="-122"/>
              </a:rPr>
              <a:t>程序内接口</a:t>
            </a:r>
            <a:r>
              <a:rPr lang="zh-CN" altLang="en-US" sz="2400">
                <a:latin typeface="微软雅黑" charset="-122"/>
                <a:ea typeface="微软雅黑" charset="-122"/>
              </a:rPr>
              <a:t>和</a:t>
            </a:r>
            <a:r>
              <a:rPr lang="zh-CN" altLang="en-US" sz="2400">
                <a:solidFill>
                  <a:schemeClr val="accent1">
                    <a:lumMod val="75000"/>
                  </a:schemeClr>
                </a:solidFill>
                <a:latin typeface="微软雅黑" charset="-122"/>
                <a:ea typeface="微软雅黑" charset="-122"/>
              </a:rPr>
              <a:t>程序外接口</a:t>
            </a:r>
            <a:r>
              <a:rPr lang="zh-CN" altLang="en-US" sz="2400">
                <a:latin typeface="微软雅黑" charset="-122"/>
                <a:ea typeface="微软雅黑" charset="-122"/>
              </a:rPr>
              <a:t>的</a:t>
            </a:r>
            <a:r>
              <a:rPr lang="zh-CN" altLang="en-US" sz="2400">
                <a:latin typeface="微软雅黑" charset="-122"/>
                <a:ea typeface="微软雅黑" charset="-122"/>
              </a:rPr>
              <a:t>测试。</a:t>
            </a:r>
            <a:endParaRPr lang="zh-CN" altLang="en-US" sz="24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测试人员在单元测试阶段完成一部分工作，</a:t>
            </a:r>
            <a:r>
              <a:rPr lang="zh-CN" altLang="en-US" sz="2400" u="sng">
                <a:latin typeface="微软雅黑" charset="-122"/>
                <a:ea typeface="微软雅黑" charset="-122"/>
              </a:rPr>
              <a:t>大部分工作在集成测试阶段</a:t>
            </a:r>
            <a:r>
              <a:rPr lang="zh-CN" altLang="en-US" sz="2400">
                <a:latin typeface="微软雅黑" charset="-122"/>
                <a:ea typeface="微软雅黑" charset="-122"/>
              </a:rPr>
              <a:t>完成。</a:t>
            </a:r>
            <a:endParaRPr lang="zh-CN" altLang="en-US" sz="2400">
              <a:latin typeface="微软雅黑" charset="-122"/>
              <a:ea typeface="微软雅黑" charset="-122"/>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2334895" y="1000760"/>
            <a:ext cx="6934200" cy="737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用户界面测试</a:t>
            </a:r>
            <a:endParaRPr lang="zh-CN" altLang="en-US" sz="2800">
              <a:solidFill>
                <a:srgbClr val="3366FF"/>
              </a:solidFill>
              <a:latin typeface="微软雅黑" charset="-122"/>
              <a:ea typeface="微软雅黑" charset="-122"/>
              <a:sym typeface="+mn-ea"/>
            </a:endParaRPr>
          </a:p>
        </p:txBody>
      </p:sp>
      <p:sp>
        <p:nvSpPr>
          <p:cNvPr id="7" name="燕尾形 6"/>
          <p:cNvSpPr/>
          <p:nvPr/>
        </p:nvSpPr>
        <p:spPr>
          <a:xfrm>
            <a:off x="1822450" y="12299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414905" y="1877060"/>
            <a:ext cx="7957820" cy="1198880"/>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主要检查用户界面的风格是否满足客户的要求、界面是否友好、界面位置是否正确、系统设计是否合理</a:t>
            </a:r>
            <a:r>
              <a:rPr lang="zh-CN" altLang="en-US" sz="2400">
                <a:latin typeface="微软雅黑" charset="-122"/>
                <a:ea typeface="微软雅黑" charset="-122"/>
              </a:rPr>
              <a:t>等</a:t>
            </a:r>
            <a:endParaRPr lang="zh-CN" altLang="en-US" sz="2400">
              <a:latin typeface="微软雅黑" charset="-122"/>
              <a:ea typeface="微软雅黑" charset="-122"/>
            </a:endParaRPr>
          </a:p>
        </p:txBody>
      </p:sp>
      <p:sp>
        <p:nvSpPr>
          <p:cNvPr id="3" name="矩形 2"/>
          <p:cNvSpPr/>
          <p:nvPr/>
        </p:nvSpPr>
        <p:spPr>
          <a:xfrm>
            <a:off x="2334895" y="3412490"/>
            <a:ext cx="6934200" cy="737235"/>
          </a:xfrm>
          <a:prstGeom prst="rect">
            <a:avLst/>
          </a:prstGeom>
        </p:spPr>
        <p:txBody>
          <a:bodyPr wrap="square">
            <a:spAutoFit/>
          </a:bodyPr>
          <a:p>
            <a:pPr lvl="0" indent="0" algn="just">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健壮性测试</a:t>
            </a:r>
            <a:endParaRPr lang="zh-CN" altLang="en-US" sz="2800">
              <a:solidFill>
                <a:srgbClr val="3366FF"/>
              </a:solidFill>
              <a:latin typeface="微软雅黑" charset="-122"/>
              <a:ea typeface="微软雅黑" charset="-122"/>
              <a:sym typeface="+mn-ea"/>
            </a:endParaRPr>
          </a:p>
        </p:txBody>
      </p:sp>
      <p:sp>
        <p:nvSpPr>
          <p:cNvPr id="5" name="燕尾形 4"/>
          <p:cNvSpPr/>
          <p:nvPr/>
        </p:nvSpPr>
        <p:spPr>
          <a:xfrm>
            <a:off x="1822450" y="364172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8" name="矩形 7"/>
          <p:cNvSpPr/>
          <p:nvPr/>
        </p:nvSpPr>
        <p:spPr>
          <a:xfrm>
            <a:off x="2414905" y="4300855"/>
            <a:ext cx="7957820" cy="2306955"/>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有时也叫容错性</a:t>
            </a:r>
            <a:r>
              <a:rPr lang="zh-CN" altLang="en-US" sz="2400">
                <a:latin typeface="微软雅黑" charset="-122"/>
                <a:ea typeface="微软雅黑" charset="-122"/>
              </a:rPr>
              <a:t>测试，侧重于对程序容错能力的</a:t>
            </a:r>
            <a:r>
              <a:rPr lang="zh-CN" altLang="en-US" sz="2400">
                <a:latin typeface="微软雅黑" charset="-122"/>
                <a:ea typeface="微软雅黑" charset="-122"/>
              </a:rPr>
              <a:t>测试</a:t>
            </a:r>
            <a:endParaRPr lang="zh-CN" altLang="en-US" sz="24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主要是测试系统在出现故障时，是否能够自动恢复或者忽略掉故障继续</a:t>
            </a:r>
            <a:r>
              <a:rPr lang="zh-CN" altLang="en-US" sz="2400">
                <a:latin typeface="微软雅黑" charset="-122"/>
                <a:ea typeface="微软雅黑" charset="-122"/>
              </a:rPr>
              <a:t>运行</a:t>
            </a:r>
            <a:endParaRPr lang="zh-CN" altLang="en-US" sz="24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健壮性有两层含义：一是容错能力，二是恢复</a:t>
            </a:r>
            <a:r>
              <a:rPr lang="zh-CN" altLang="en-US" sz="2400">
                <a:latin typeface="微软雅黑" charset="-122"/>
                <a:ea typeface="微软雅黑" charset="-122"/>
              </a:rPr>
              <a:t>能力</a:t>
            </a:r>
            <a:endParaRPr lang="zh-CN" altLang="en-US" sz="2400">
              <a:latin typeface="微软雅黑" charset="-122"/>
              <a:ea typeface="微软雅黑" charset="-122"/>
            </a:endParaRPr>
          </a:p>
        </p:txBody>
      </p:sp>
    </p:spTree>
  </p:cSld>
  <p:clrMapOvr>
    <a:masterClrMapping/>
  </p:clrMapOvr>
  <p:transition advTm="36034"/>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2334895" y="1000760"/>
            <a:ext cx="6934200" cy="737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性能测试</a:t>
            </a:r>
            <a:endParaRPr lang="zh-CN" altLang="en-US" sz="2800">
              <a:solidFill>
                <a:srgbClr val="3366FF"/>
              </a:solidFill>
              <a:latin typeface="微软雅黑" charset="-122"/>
              <a:ea typeface="微软雅黑" charset="-122"/>
              <a:sym typeface="+mn-ea"/>
            </a:endParaRPr>
          </a:p>
        </p:txBody>
      </p:sp>
      <p:sp>
        <p:nvSpPr>
          <p:cNvPr id="7" name="燕尾形 6"/>
          <p:cNvSpPr/>
          <p:nvPr/>
        </p:nvSpPr>
        <p:spPr>
          <a:xfrm>
            <a:off x="1822450" y="12299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251710" y="1882775"/>
            <a:ext cx="7957820" cy="3399790"/>
          </a:xfrm>
          <a:prstGeom prst="rect">
            <a:avLst/>
          </a:prstGeom>
        </p:spPr>
        <p:txBody>
          <a:bodyPr wrap="square">
            <a:spAutoFit/>
          </a:bodyPr>
          <a:p>
            <a:pPr marL="342900" lvl="0" indent="-342900" algn="just" fontAlgn="auto">
              <a:lnSpc>
                <a:spcPct val="150000"/>
              </a:lnSpc>
              <a:spcAft>
                <a:spcPts val="1200"/>
              </a:spcAft>
              <a:buFont typeface="Arial" panose="020B0704020202020204" pitchFamily="34" charset="0"/>
              <a:buChar char="•"/>
            </a:pPr>
            <a:r>
              <a:rPr lang="zh-CN" altLang="en-US" sz="2600">
                <a:latin typeface="微软雅黑" charset="-122"/>
                <a:ea typeface="微软雅黑" charset="-122"/>
              </a:rPr>
              <a:t>性能测试主要测试系统的性能是否满足用户要求，即在特定的运行条件下验证系统的能力</a:t>
            </a:r>
            <a:r>
              <a:rPr lang="zh-CN" altLang="en-US" sz="2600">
                <a:latin typeface="微软雅黑" charset="-122"/>
                <a:ea typeface="微软雅黑" charset="-122"/>
              </a:rPr>
              <a:t>状况</a:t>
            </a:r>
            <a:endParaRPr lang="zh-CN" altLang="en-US" sz="2600">
              <a:latin typeface="微软雅黑" charset="-122"/>
              <a:ea typeface="微软雅黑" charset="-122"/>
            </a:endParaRPr>
          </a:p>
          <a:p>
            <a:pPr marL="342900" lvl="0" indent="-342900" algn="just" fontAlgn="auto">
              <a:lnSpc>
                <a:spcPct val="150000"/>
              </a:lnSpc>
              <a:spcAft>
                <a:spcPts val="1200"/>
              </a:spcAft>
              <a:buFont typeface="Arial" panose="020B0704020202020204" pitchFamily="34" charset="0"/>
              <a:buChar char="•"/>
            </a:pPr>
            <a:r>
              <a:rPr lang="zh-CN" altLang="en-US" sz="2600">
                <a:latin typeface="微软雅黑" charset="-122"/>
                <a:ea typeface="微软雅黑" charset="-122"/>
              </a:rPr>
              <a:t>主要是通过自动化工具模拟正常、峰值及异常负载状况，对系统的各项性能指标进行</a:t>
            </a:r>
            <a:r>
              <a:rPr lang="zh-CN" altLang="en-US" sz="2600">
                <a:latin typeface="微软雅黑" charset="-122"/>
                <a:ea typeface="微软雅黑" charset="-122"/>
              </a:rPr>
              <a:t>测试</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强度测试、压力测试、负载测试等都属于</a:t>
            </a:r>
            <a:r>
              <a:rPr lang="zh-CN" altLang="en-US" sz="2600">
                <a:latin typeface="微软雅黑" charset="-122"/>
                <a:ea typeface="微软雅黑" charset="-122"/>
              </a:rPr>
              <a:t>性能测试</a:t>
            </a:r>
            <a:endParaRPr lang="zh-CN" altLang="en-US" sz="2600">
              <a:latin typeface="微软雅黑" charset="-122"/>
              <a:ea typeface="微软雅黑" charset="-122"/>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2251710" y="873760"/>
            <a:ext cx="6934200" cy="737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可靠性测试</a:t>
            </a:r>
            <a:endParaRPr lang="zh-CN" altLang="en-US" sz="2800">
              <a:solidFill>
                <a:srgbClr val="3366FF"/>
              </a:solidFill>
              <a:latin typeface="微软雅黑" charset="-122"/>
              <a:ea typeface="微软雅黑" charset="-122"/>
              <a:sym typeface="+mn-ea"/>
            </a:endParaRPr>
          </a:p>
        </p:txBody>
      </p:sp>
      <p:sp>
        <p:nvSpPr>
          <p:cNvPr id="7" name="燕尾形 6"/>
          <p:cNvSpPr/>
          <p:nvPr/>
        </p:nvSpPr>
        <p:spPr>
          <a:xfrm>
            <a:off x="1739265" y="11029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1720" y="1708785"/>
            <a:ext cx="7957820" cy="1753235"/>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通俗来说，是指系统在</a:t>
            </a:r>
            <a:r>
              <a:rPr lang="zh-CN" altLang="en-US" sz="2400">
                <a:solidFill>
                  <a:schemeClr val="accent1">
                    <a:lumMod val="75000"/>
                  </a:schemeClr>
                </a:solidFill>
                <a:latin typeface="微软雅黑" charset="-122"/>
                <a:ea typeface="微软雅黑" charset="-122"/>
              </a:rPr>
              <a:t>特定环境下</a:t>
            </a:r>
            <a:r>
              <a:rPr lang="zh-CN" altLang="en-US" sz="2400">
                <a:latin typeface="微软雅黑" charset="-122"/>
                <a:ea typeface="微软雅黑" charset="-122"/>
              </a:rPr>
              <a:t>，在</a:t>
            </a:r>
            <a:r>
              <a:rPr lang="zh-CN" altLang="en-US" sz="2400">
                <a:solidFill>
                  <a:schemeClr val="accent1">
                    <a:lumMod val="75000"/>
                  </a:schemeClr>
                </a:solidFill>
                <a:latin typeface="微软雅黑" charset="-122"/>
                <a:ea typeface="微软雅黑" charset="-122"/>
              </a:rPr>
              <a:t>给定的时间</a:t>
            </a:r>
            <a:r>
              <a:rPr lang="zh-CN" altLang="en-US" sz="2400">
                <a:solidFill>
                  <a:schemeClr val="tx1"/>
                </a:solidFill>
                <a:latin typeface="微软雅黑" charset="-122"/>
                <a:ea typeface="微软雅黑" charset="-122"/>
              </a:rPr>
              <a:t>内</a:t>
            </a:r>
            <a:r>
              <a:rPr lang="zh-CN" altLang="en-US" sz="2400">
                <a:solidFill>
                  <a:schemeClr val="accent1">
                    <a:lumMod val="75000"/>
                  </a:schemeClr>
                </a:solidFill>
                <a:latin typeface="微软雅黑" charset="-122"/>
                <a:ea typeface="微软雅黑" charset="-122"/>
              </a:rPr>
              <a:t>无故障运行</a:t>
            </a:r>
            <a:r>
              <a:rPr lang="zh-CN" altLang="en-US" sz="2400">
                <a:latin typeface="微软雅黑" charset="-122"/>
                <a:ea typeface="微软雅黑" charset="-122"/>
              </a:rPr>
              <a:t>的</a:t>
            </a:r>
            <a:r>
              <a:rPr lang="zh-CN" altLang="en-US" sz="2400">
                <a:latin typeface="微软雅黑" charset="-122"/>
                <a:ea typeface="微软雅黑" charset="-122"/>
              </a:rPr>
              <a:t>概率</a:t>
            </a:r>
            <a:endParaRPr lang="zh-CN" altLang="en-US" sz="24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常用指标有</a:t>
            </a:r>
            <a:r>
              <a:rPr lang="zh-CN" altLang="en-US" sz="2400" u="sng">
                <a:latin typeface="微软雅黑" charset="-122"/>
                <a:ea typeface="微软雅黑" charset="-122"/>
              </a:rPr>
              <a:t>平均故障间隔时间</a:t>
            </a:r>
            <a:r>
              <a:rPr lang="zh-CN" altLang="en-US" sz="2400">
                <a:latin typeface="微软雅黑" charset="-122"/>
                <a:ea typeface="微软雅黑" charset="-122"/>
              </a:rPr>
              <a:t>、</a:t>
            </a:r>
            <a:r>
              <a:rPr lang="zh-CN" altLang="en-US" sz="2400" u="sng">
                <a:latin typeface="微软雅黑" charset="-122"/>
                <a:ea typeface="微软雅黑" charset="-122"/>
              </a:rPr>
              <a:t>平均恢复时间</a:t>
            </a:r>
            <a:r>
              <a:rPr lang="zh-CN" altLang="en-US" sz="2400">
                <a:latin typeface="微软雅黑" charset="-122"/>
                <a:ea typeface="微软雅黑" charset="-122"/>
              </a:rPr>
              <a:t>等</a:t>
            </a:r>
            <a:endParaRPr lang="zh-CN" altLang="en-US" sz="2400">
              <a:latin typeface="微软雅黑" charset="-122"/>
              <a:ea typeface="微软雅黑" charset="-122"/>
            </a:endParaRPr>
          </a:p>
        </p:txBody>
      </p:sp>
      <p:sp>
        <p:nvSpPr>
          <p:cNvPr id="12" name="矩形 11"/>
          <p:cNvSpPr/>
          <p:nvPr/>
        </p:nvSpPr>
        <p:spPr>
          <a:xfrm>
            <a:off x="2251710" y="3657600"/>
            <a:ext cx="6934200" cy="737235"/>
          </a:xfrm>
          <a:prstGeom prst="rect">
            <a:avLst/>
          </a:prstGeom>
        </p:spPr>
        <p:txBody>
          <a:bodyPr wrap="square">
            <a:spAutoFit/>
          </a:bodyPr>
          <a:p>
            <a:pPr lvl="0" indent="0" algn="just">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安全性测试</a:t>
            </a:r>
            <a:endParaRPr lang="zh-CN" altLang="en-US" sz="2800">
              <a:solidFill>
                <a:srgbClr val="3366FF"/>
              </a:solidFill>
              <a:latin typeface="微软雅黑" charset="-122"/>
              <a:ea typeface="微软雅黑" charset="-122"/>
              <a:sym typeface="+mn-ea"/>
            </a:endParaRPr>
          </a:p>
        </p:txBody>
      </p:sp>
      <p:sp>
        <p:nvSpPr>
          <p:cNvPr id="13" name="燕尾形 12"/>
          <p:cNvSpPr/>
          <p:nvPr/>
        </p:nvSpPr>
        <p:spPr>
          <a:xfrm>
            <a:off x="1739265" y="392366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4" name="矩形 13"/>
          <p:cNvSpPr/>
          <p:nvPr/>
        </p:nvSpPr>
        <p:spPr>
          <a:xfrm>
            <a:off x="2331720" y="4394835"/>
            <a:ext cx="7957820" cy="2306955"/>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用来验证系统内的保护机制是否能够在实际应用中保护系统不受到非法的</a:t>
            </a:r>
            <a:r>
              <a:rPr lang="zh-CN" altLang="en-US" sz="2400">
                <a:latin typeface="微软雅黑" charset="-122"/>
                <a:ea typeface="微软雅黑" charset="-122"/>
              </a:rPr>
              <a:t>侵入</a:t>
            </a:r>
            <a:endParaRPr lang="zh-CN" altLang="en-US" sz="24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用来保护系统本身数据的完整性和</a:t>
            </a:r>
            <a:r>
              <a:rPr lang="zh-CN" altLang="en-US" sz="2400">
                <a:latin typeface="微软雅黑" charset="-122"/>
                <a:ea typeface="微软雅黑" charset="-122"/>
              </a:rPr>
              <a:t>保密性</a:t>
            </a:r>
            <a:endParaRPr lang="zh-CN" altLang="en-US" sz="24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特别对一些金融类的产品，往往把安全性放</a:t>
            </a:r>
            <a:r>
              <a:rPr lang="zh-CN" altLang="en-US" sz="2400">
                <a:latin typeface="微软雅黑" charset="-122"/>
                <a:ea typeface="微软雅黑" charset="-122"/>
              </a:rPr>
              <a:t>第一位</a:t>
            </a:r>
            <a:endParaRPr lang="zh-CN" altLang="en-US" sz="2400">
              <a:latin typeface="微软雅黑" charset="-122"/>
              <a:ea typeface="微软雅黑" charset="-122"/>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2251710" y="873760"/>
            <a:ext cx="6934200" cy="737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兼容性测试</a:t>
            </a:r>
            <a:endParaRPr lang="zh-CN" altLang="en-US" sz="2800">
              <a:solidFill>
                <a:srgbClr val="3366FF"/>
              </a:solidFill>
              <a:latin typeface="微软雅黑" charset="-122"/>
              <a:ea typeface="微软雅黑" charset="-122"/>
              <a:sym typeface="+mn-ea"/>
            </a:endParaRPr>
          </a:p>
        </p:txBody>
      </p:sp>
      <p:sp>
        <p:nvSpPr>
          <p:cNvPr id="7" name="燕尾形 6"/>
          <p:cNvSpPr/>
          <p:nvPr/>
        </p:nvSpPr>
        <p:spPr>
          <a:xfrm>
            <a:off x="1739265" y="11029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1720" y="1647190"/>
            <a:ext cx="7957820" cy="1753235"/>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兼容性测试主要测试软件产品在</a:t>
            </a:r>
            <a:r>
              <a:rPr lang="zh-CN" altLang="en-US" sz="2400">
                <a:solidFill>
                  <a:schemeClr val="accent1">
                    <a:lumMod val="75000"/>
                  </a:schemeClr>
                </a:solidFill>
                <a:latin typeface="微软雅黑" charset="-122"/>
                <a:ea typeface="微软雅黑" charset="-122"/>
              </a:rPr>
              <a:t>不同的平台</a:t>
            </a:r>
            <a:r>
              <a:rPr lang="zh-CN" altLang="en-US" sz="2400">
                <a:latin typeface="微软雅黑" charset="-122"/>
                <a:ea typeface="微软雅黑" charset="-122"/>
              </a:rPr>
              <a:t>、</a:t>
            </a:r>
            <a:r>
              <a:rPr lang="zh-CN" altLang="en-US" sz="2400">
                <a:solidFill>
                  <a:schemeClr val="accent1">
                    <a:lumMod val="75000"/>
                  </a:schemeClr>
                </a:solidFill>
                <a:latin typeface="微软雅黑" charset="-122"/>
                <a:ea typeface="微软雅黑" charset="-122"/>
              </a:rPr>
              <a:t>不同的工具软件</a:t>
            </a:r>
            <a:r>
              <a:rPr lang="zh-CN" altLang="en-US" sz="2400">
                <a:latin typeface="微软雅黑" charset="-122"/>
                <a:ea typeface="微软雅黑" charset="-122"/>
              </a:rPr>
              <a:t>或</a:t>
            </a:r>
            <a:r>
              <a:rPr lang="zh-CN" altLang="en-US" sz="2400">
                <a:solidFill>
                  <a:schemeClr val="accent1">
                    <a:lumMod val="75000"/>
                  </a:schemeClr>
                </a:solidFill>
                <a:latin typeface="微软雅黑" charset="-122"/>
                <a:ea typeface="微软雅黑" charset="-122"/>
              </a:rPr>
              <a:t>相同工具软件</a:t>
            </a:r>
            <a:r>
              <a:rPr lang="zh-CN" altLang="en-US" sz="2400">
                <a:latin typeface="微软雅黑" charset="-122"/>
                <a:ea typeface="微软雅黑" charset="-122"/>
              </a:rPr>
              <a:t>的</a:t>
            </a:r>
            <a:r>
              <a:rPr lang="zh-CN" altLang="en-US" sz="2400">
                <a:solidFill>
                  <a:schemeClr val="accent1">
                    <a:lumMod val="75000"/>
                  </a:schemeClr>
                </a:solidFill>
                <a:latin typeface="微软雅黑" charset="-122"/>
                <a:ea typeface="微软雅黑" charset="-122"/>
              </a:rPr>
              <a:t>不同版本</a:t>
            </a:r>
            <a:r>
              <a:rPr lang="zh-CN" altLang="en-US" sz="2400">
                <a:latin typeface="微软雅黑" charset="-122"/>
                <a:ea typeface="微软雅黑" charset="-122"/>
              </a:rPr>
              <a:t>下的兼容性</a:t>
            </a:r>
            <a:endParaRPr lang="zh-CN" altLang="en-US" sz="24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其目的是测试系统与其他软件、硬件的兼容</a:t>
            </a:r>
            <a:r>
              <a:rPr lang="zh-CN" altLang="en-US" sz="2400">
                <a:latin typeface="微软雅黑" charset="-122"/>
                <a:ea typeface="微软雅黑" charset="-122"/>
              </a:rPr>
              <a:t>能力</a:t>
            </a:r>
            <a:endParaRPr lang="zh-CN" altLang="en-US" sz="2400">
              <a:latin typeface="微软雅黑" charset="-122"/>
              <a:ea typeface="微软雅黑" charset="-122"/>
            </a:endParaRPr>
          </a:p>
        </p:txBody>
      </p:sp>
      <p:sp>
        <p:nvSpPr>
          <p:cNvPr id="12" name="矩形 11"/>
          <p:cNvSpPr/>
          <p:nvPr/>
        </p:nvSpPr>
        <p:spPr>
          <a:xfrm>
            <a:off x="2251710" y="3559810"/>
            <a:ext cx="6934200" cy="737235"/>
          </a:xfrm>
          <a:prstGeom prst="rect">
            <a:avLst/>
          </a:prstGeom>
        </p:spPr>
        <p:txBody>
          <a:bodyPr wrap="square">
            <a:spAutoFit/>
          </a:bodyPr>
          <a:p>
            <a:pPr lvl="0" indent="0" algn="just">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文档测试</a:t>
            </a:r>
            <a:endParaRPr lang="zh-CN" altLang="en-US" sz="2800">
              <a:solidFill>
                <a:srgbClr val="3366FF"/>
              </a:solidFill>
              <a:latin typeface="微软雅黑" charset="-122"/>
              <a:ea typeface="微软雅黑" charset="-122"/>
              <a:sym typeface="+mn-ea"/>
            </a:endParaRPr>
          </a:p>
        </p:txBody>
      </p:sp>
      <p:sp>
        <p:nvSpPr>
          <p:cNvPr id="13" name="燕尾形 12"/>
          <p:cNvSpPr/>
          <p:nvPr/>
        </p:nvSpPr>
        <p:spPr>
          <a:xfrm>
            <a:off x="1739265" y="378904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4" name="矩形 13"/>
          <p:cNvSpPr/>
          <p:nvPr/>
        </p:nvSpPr>
        <p:spPr>
          <a:xfrm>
            <a:off x="2331720" y="4394835"/>
            <a:ext cx="7957820" cy="2306955"/>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主要检查内部</a:t>
            </a:r>
            <a:r>
              <a:rPr lang="en-US" altLang="zh-CN" sz="2400">
                <a:latin typeface="微软雅黑" charset="-122"/>
                <a:ea typeface="微软雅黑" charset="-122"/>
              </a:rPr>
              <a:t>/</a:t>
            </a:r>
            <a:r>
              <a:rPr lang="zh-CN" altLang="en-US" sz="2400">
                <a:latin typeface="微软雅黑" charset="-122"/>
                <a:ea typeface="微软雅黑" charset="-122"/>
              </a:rPr>
              <a:t>外部文档的清晰性和准确性</a:t>
            </a:r>
            <a:endParaRPr lang="zh-CN" altLang="en-US" sz="24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对于外部文档，测试工作主要针对用户的文档，以需求说明、用户手册、安装手册等为主，检验文档和实际应用是否有</a:t>
            </a:r>
            <a:r>
              <a:rPr lang="zh-CN" altLang="en-US" sz="2400">
                <a:latin typeface="微软雅黑" charset="-122"/>
                <a:ea typeface="微软雅黑" charset="-122"/>
              </a:rPr>
              <a:t>差别</a:t>
            </a:r>
            <a:endParaRPr lang="zh-CN" altLang="en-US" sz="2400">
              <a:latin typeface="微软雅黑" charset="-122"/>
              <a:ea typeface="微软雅黑" charset="-122"/>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2251710" y="873760"/>
            <a:ext cx="6934200" cy="737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冒烟测试</a:t>
            </a:r>
            <a:endParaRPr lang="zh-CN" altLang="en-US" sz="2800">
              <a:solidFill>
                <a:srgbClr val="3366FF"/>
              </a:solidFill>
              <a:latin typeface="微软雅黑" charset="-122"/>
              <a:ea typeface="微软雅黑" charset="-122"/>
              <a:sym typeface="+mn-ea"/>
            </a:endParaRPr>
          </a:p>
        </p:txBody>
      </p:sp>
      <p:sp>
        <p:nvSpPr>
          <p:cNvPr id="7" name="燕尾形 6"/>
          <p:cNvSpPr/>
          <p:nvPr/>
        </p:nvSpPr>
        <p:spPr>
          <a:xfrm>
            <a:off x="1739265" y="11029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1720" y="1708785"/>
            <a:ext cx="7957820" cy="3246120"/>
          </a:xfrm>
          <a:prstGeom prst="rect">
            <a:avLst/>
          </a:prstGeom>
        </p:spPr>
        <p:txBody>
          <a:bodyPr wrap="square">
            <a:spAutoFit/>
          </a:bodyPr>
          <a:p>
            <a:pPr marL="342900" lvl="0" indent="-342900" algn="just" fontAlgn="auto">
              <a:lnSpc>
                <a:spcPct val="150000"/>
              </a:lnSpc>
              <a:spcAft>
                <a:spcPts val="600"/>
              </a:spcAft>
              <a:buFont typeface="Arial" panose="020B0704020202020204" pitchFamily="34" charset="0"/>
              <a:buChar char="•"/>
            </a:pPr>
            <a:r>
              <a:rPr lang="zh-CN" altLang="en-US" sz="2600">
                <a:latin typeface="微软雅黑" charset="-122"/>
                <a:ea typeface="微软雅黑" charset="-122"/>
              </a:rPr>
              <a:t>其目的是</a:t>
            </a:r>
            <a:r>
              <a:rPr lang="zh-CN" altLang="en-US" sz="2600">
                <a:solidFill>
                  <a:schemeClr val="accent1">
                    <a:lumMod val="75000"/>
                  </a:schemeClr>
                </a:solidFill>
                <a:latin typeface="微软雅黑" charset="-122"/>
                <a:ea typeface="微软雅黑" charset="-122"/>
              </a:rPr>
              <a:t>快速验证软件基本功能</a:t>
            </a:r>
            <a:r>
              <a:rPr lang="zh-CN" altLang="en-US" sz="2600">
                <a:latin typeface="微软雅黑" charset="-122"/>
                <a:ea typeface="微软雅黑" charset="-122"/>
              </a:rPr>
              <a:t>是否存在有阻塞，从而提高测试效率</a:t>
            </a:r>
            <a:endParaRPr lang="zh-CN" altLang="en-US" sz="2600">
              <a:latin typeface="微软雅黑" charset="-122"/>
              <a:ea typeface="微软雅黑" charset="-122"/>
            </a:endParaRPr>
          </a:p>
          <a:p>
            <a:pPr marL="342900" lvl="0" indent="-342900" algn="just" fontAlgn="auto">
              <a:lnSpc>
                <a:spcPct val="150000"/>
              </a:lnSpc>
              <a:spcAft>
                <a:spcPts val="600"/>
              </a:spcAft>
              <a:buFont typeface="Arial" panose="020B0704020202020204" pitchFamily="34" charset="0"/>
              <a:buChar char="•"/>
            </a:pPr>
            <a:r>
              <a:rPr lang="zh-CN" altLang="en-US" sz="2600">
                <a:latin typeface="微软雅黑" charset="-122"/>
                <a:ea typeface="微软雅黑" charset="-122"/>
              </a:rPr>
              <a:t>通常控制在两小时以内，最多一天完成</a:t>
            </a:r>
            <a:endParaRPr lang="zh-CN" altLang="en-US" sz="2600">
              <a:latin typeface="微软雅黑" charset="-122"/>
              <a:ea typeface="微软雅黑" charset="-122"/>
            </a:endParaRPr>
          </a:p>
          <a:p>
            <a:pPr marL="342900" lvl="0" indent="-342900" algn="just" fontAlgn="auto">
              <a:lnSpc>
                <a:spcPct val="150000"/>
              </a:lnSpc>
              <a:spcAft>
                <a:spcPts val="600"/>
              </a:spcAft>
              <a:buFont typeface="Arial" panose="020B0704020202020204" pitchFamily="34" charset="0"/>
              <a:buChar char="•"/>
            </a:pPr>
            <a:r>
              <a:rPr lang="zh-CN" altLang="en-US" sz="2600">
                <a:latin typeface="微软雅黑" charset="-122"/>
                <a:ea typeface="微软雅黑" charset="-122"/>
              </a:rPr>
              <a:t>用例的通过率至少要达到</a:t>
            </a:r>
            <a:r>
              <a:rPr lang="en-US" altLang="zh-CN" sz="2600">
                <a:latin typeface="微软雅黑" charset="-122"/>
                <a:ea typeface="微软雅黑" charset="-122"/>
              </a:rPr>
              <a:t>90%</a:t>
            </a:r>
            <a:r>
              <a:rPr lang="zh-CN" altLang="en-US" sz="2600">
                <a:latin typeface="微软雅黑" charset="-122"/>
                <a:ea typeface="微软雅黑" charset="-122"/>
              </a:rPr>
              <a:t>以上，如果达不到要求则不必进行正式的系统测试</a:t>
            </a:r>
            <a:endParaRPr lang="zh-CN" altLang="en-US" sz="2600">
              <a:latin typeface="微软雅黑" charset="-122"/>
              <a:ea typeface="微软雅黑" charset="-122"/>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blinds(horizontal)">
                                      <p:cBhvr>
                                        <p:cTn id="10"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回顾：软件测试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目的</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8" name="燕尾形 7"/>
          <p:cNvSpPr/>
          <p:nvPr/>
        </p:nvSpPr>
        <p:spPr>
          <a:xfrm>
            <a:off x="1551305" y="16129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graphicFrame>
        <p:nvGraphicFramePr>
          <p:cNvPr id="37894" name="Object 5"/>
          <p:cNvGraphicFramePr>
            <a:graphicFrameLocks noChangeAspect="1"/>
          </p:cNvGraphicFramePr>
          <p:nvPr/>
        </p:nvGraphicFramePr>
        <p:xfrm flipH="1">
          <a:off x="8210550" y="3429000"/>
          <a:ext cx="2522855" cy="2606675"/>
        </p:xfrm>
        <a:graphic>
          <a:graphicData uri="http://schemas.openxmlformats.org/presentationml/2006/ole">
            <mc:AlternateContent xmlns:mc="http://schemas.openxmlformats.org/markup-compatibility/2006">
              <mc:Choice xmlns:v="urn:schemas-microsoft-com:vml" Requires="v">
                <p:oleObj spid="_x0000_s3076" name="" r:id="rId1" imgW="3025775" imgH="3253105" progId="MS_ClipArt_Gallery.2">
                  <p:embed/>
                </p:oleObj>
              </mc:Choice>
              <mc:Fallback>
                <p:oleObj name="" r:id="rId1" imgW="3025775" imgH="3253105" progId="MS_ClipArt_Gallery.2">
                  <p:embed/>
                  <p:pic>
                    <p:nvPicPr>
                      <p:cNvPr id="0" name="图片 3075"/>
                      <p:cNvPicPr/>
                      <p:nvPr/>
                    </p:nvPicPr>
                    <p:blipFill>
                      <a:blip r:embed="rId2"/>
                      <a:stretch>
                        <a:fillRect/>
                      </a:stretch>
                    </p:blipFill>
                    <p:spPr>
                      <a:xfrm flipH="1">
                        <a:off x="8210550" y="3429000"/>
                        <a:ext cx="2522855" cy="2606675"/>
                      </a:xfrm>
                      <a:prstGeom prst="rect">
                        <a:avLst/>
                      </a:prstGeom>
                      <a:noFill/>
                      <a:ln w="38100">
                        <a:noFill/>
                        <a:miter/>
                      </a:ln>
                    </p:spPr>
                  </p:pic>
                </p:oleObj>
              </mc:Fallback>
            </mc:AlternateContent>
          </a:graphicData>
        </a:graphic>
      </p:graphicFrame>
      <p:sp>
        <p:nvSpPr>
          <p:cNvPr id="37895" name="AutoShape 6"/>
          <p:cNvSpPr/>
          <p:nvPr/>
        </p:nvSpPr>
        <p:spPr>
          <a:xfrm>
            <a:off x="6376035" y="4424045"/>
            <a:ext cx="1948815" cy="1713230"/>
          </a:xfrm>
          <a:prstGeom prst="irregularSeal1">
            <a:avLst/>
          </a:prstGeom>
          <a:solidFill>
            <a:srgbClr val="FF9933"/>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eaLnBrk="1" hangingPunct="1">
              <a:lnSpc>
                <a:spcPct val="100000"/>
              </a:lnSpc>
              <a:spcBef>
                <a:spcPct val="0"/>
              </a:spcBef>
              <a:buClrTx/>
              <a:buSzTx/>
              <a:buFontTx/>
              <a:buNone/>
            </a:pPr>
            <a:r>
              <a:rPr lang="zh-CN" altLang="en-US" sz="2600" b="1" dirty="0">
                <a:solidFill>
                  <a:srgbClr val="6600FF"/>
                </a:solidFill>
                <a:latin typeface="Arial" panose="020B0704020202020204" pitchFamily="34" charset="0"/>
                <a:ea typeface="宋体" pitchFamily="2" charset="-122"/>
              </a:rPr>
              <a:t>缺陷！</a:t>
            </a:r>
            <a:endParaRPr lang="zh-CN" altLang="en-US" sz="2600" b="1" dirty="0">
              <a:solidFill>
                <a:srgbClr val="6600FF"/>
              </a:solidFill>
              <a:latin typeface="Arial" panose="020B0704020202020204" pitchFamily="34" charset="0"/>
              <a:ea typeface="宋体" pitchFamily="2" charset="-122"/>
            </a:endParaRPr>
          </a:p>
        </p:txBody>
      </p:sp>
      <p:sp>
        <p:nvSpPr>
          <p:cNvPr id="9" name="文本框 8"/>
          <p:cNvSpPr txBox="1"/>
          <p:nvPr/>
        </p:nvSpPr>
        <p:spPr>
          <a:xfrm>
            <a:off x="2063750" y="1455420"/>
            <a:ext cx="7964805" cy="2557145"/>
          </a:xfrm>
          <a:prstGeom prst="rect">
            <a:avLst/>
          </a:prstGeom>
          <a:noFill/>
        </p:spPr>
        <p:txBody>
          <a:bodyPr wrap="square" rtlCol="0" anchor="t">
            <a:spAutoFit/>
          </a:bodyPr>
          <a:p>
            <a:pPr eaLnBrk="1" hangingPunct="1">
              <a:lnSpc>
                <a:spcPct val="140000"/>
              </a:lnSpc>
              <a:spcAft>
                <a:spcPct val="45000"/>
              </a:spcAft>
            </a:pPr>
            <a:r>
              <a:rPr lang="zh-CN" altLang="en-US" sz="2600" dirty="0">
                <a:latin typeface="微软雅黑" charset="0"/>
                <a:ea typeface="微软雅黑" charset="0"/>
                <a:sym typeface="+mn-ea"/>
              </a:rPr>
              <a:t>软件测试是在一个可控的环境中分析或执行程序（或系统）的过程，其根本目的是</a:t>
            </a:r>
            <a:endParaRPr lang="zh-CN" altLang="en-US" sz="2600" dirty="0">
              <a:latin typeface="微软雅黑" charset="0"/>
              <a:ea typeface="微软雅黑" charset="0"/>
              <a:sym typeface="+mn-ea"/>
            </a:endParaRPr>
          </a:p>
          <a:p>
            <a:pPr eaLnBrk="1" hangingPunct="1">
              <a:lnSpc>
                <a:spcPct val="140000"/>
              </a:lnSpc>
              <a:spcAft>
                <a:spcPct val="45000"/>
              </a:spcAft>
            </a:pPr>
            <a:r>
              <a:rPr lang="zh-CN" altLang="en-US" sz="2600" dirty="0">
                <a:latin typeface="微软雅黑" charset="0"/>
                <a:ea typeface="微软雅黑" charset="0"/>
                <a:sym typeface="+mn-ea"/>
              </a:rPr>
              <a:t>以</a:t>
            </a:r>
            <a:r>
              <a:rPr lang="zh-CN" altLang="en-US" sz="2600" dirty="0">
                <a:solidFill>
                  <a:srgbClr val="FF0000"/>
                </a:solidFill>
                <a:latin typeface="微软雅黑" charset="0"/>
                <a:ea typeface="微软雅黑" charset="0"/>
                <a:sym typeface="+mn-ea"/>
              </a:rPr>
              <a:t>尽可能少的时间和人力</a:t>
            </a:r>
            <a:r>
              <a:rPr lang="zh-CN" altLang="en-US" sz="2600" dirty="0">
                <a:latin typeface="微软雅黑" charset="0"/>
                <a:ea typeface="微软雅黑" charset="0"/>
                <a:sym typeface="+mn-ea"/>
              </a:rPr>
              <a:t>发现并改正软件中潜在的各种</a:t>
            </a:r>
            <a:r>
              <a:rPr lang="zh-CN" altLang="en-US" sz="2600" dirty="0">
                <a:solidFill>
                  <a:srgbClr val="FF0000"/>
                </a:solidFill>
                <a:latin typeface="微软雅黑" charset="0"/>
                <a:ea typeface="微软雅黑" charset="0"/>
                <a:sym typeface="+mn-ea"/>
              </a:rPr>
              <a:t>缺陷</a:t>
            </a:r>
            <a:r>
              <a:rPr lang="zh-CN" altLang="en-US" sz="2600" dirty="0">
                <a:latin typeface="微软雅黑" charset="0"/>
                <a:ea typeface="微软雅黑" charset="0"/>
                <a:sym typeface="+mn-ea"/>
              </a:rPr>
              <a:t>，最终</a:t>
            </a:r>
            <a:r>
              <a:rPr lang="zh-CN" altLang="en-US" sz="2600" dirty="0">
                <a:solidFill>
                  <a:srgbClr val="FF0000"/>
                </a:solidFill>
                <a:latin typeface="微软雅黑" charset="0"/>
                <a:ea typeface="微软雅黑" charset="0"/>
                <a:sym typeface="+mn-ea"/>
              </a:rPr>
              <a:t>提高软件的质量</a:t>
            </a:r>
            <a:r>
              <a:rPr lang="zh-CN" altLang="en-US" sz="2600" dirty="0">
                <a:latin typeface="微软雅黑" charset="0"/>
                <a:ea typeface="微软雅黑" charset="0"/>
                <a:sym typeface="+mn-ea"/>
              </a:rPr>
              <a:t>。</a:t>
            </a:r>
            <a:endParaRPr lang="zh-CN" altLang="en-US" sz="2600" dirty="0">
              <a:latin typeface="微软雅黑" charset="0"/>
              <a:ea typeface="微软雅黑" charset="0"/>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5"/>
                                        </p:tgtEl>
                                        <p:attrNameLst>
                                          <p:attrName>style.visibility</p:attrName>
                                        </p:attrNameLst>
                                      </p:cBhvr>
                                      <p:to>
                                        <p:strVal val="visible"/>
                                      </p:to>
                                    </p:set>
                                    <p:animEffect transition="in" filter="blinds(horizontal)">
                                      <p:cBhvr>
                                        <p:cTn id="7" dur="500"/>
                                        <p:tgtEl>
                                          <p:spTgt spid="378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linds(horizontal)">
                                      <p:cBhvr>
                                        <p:cTn id="12" dur="500"/>
                                        <p:tgtEl>
                                          <p:spTgt spid="9">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blinds(horizontal)">
                                      <p:cBhvr>
                                        <p:cTn id="20"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2251710" y="873760"/>
            <a:ext cx="6934200" cy="737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冒烟测试</a:t>
            </a:r>
            <a:endParaRPr lang="zh-CN" altLang="en-US" sz="2800">
              <a:solidFill>
                <a:srgbClr val="3366FF"/>
              </a:solidFill>
              <a:latin typeface="微软雅黑" charset="-122"/>
              <a:ea typeface="微软雅黑" charset="-122"/>
              <a:sym typeface="+mn-ea"/>
            </a:endParaRPr>
          </a:p>
        </p:txBody>
      </p:sp>
      <p:sp>
        <p:nvSpPr>
          <p:cNvPr id="7" name="燕尾形 6"/>
          <p:cNvSpPr/>
          <p:nvPr/>
        </p:nvSpPr>
        <p:spPr>
          <a:xfrm>
            <a:off x="1739265" y="11029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custDataLst>
              <p:tags r:id="rId1"/>
            </p:custDataLst>
          </p:nvPr>
        </p:nvSpPr>
        <p:spPr>
          <a:xfrm>
            <a:off x="2420620" y="1861820"/>
            <a:ext cx="7845425" cy="3091815"/>
          </a:xfrm>
          <a:prstGeom prst="rect">
            <a:avLst/>
          </a:prstGeom>
          <a:noFill/>
        </p:spPr>
        <p:txBody>
          <a:bodyPr wrap="square" rtlCol="0" anchor="t">
            <a:spAutoFit/>
          </a:bodyPr>
          <a:p>
            <a:pPr marL="514350" lvl="0" indent="-514350" algn="just">
              <a:lnSpc>
                <a:spcPct val="150000"/>
              </a:lnSpc>
              <a:buFont typeface="+mj-ea"/>
              <a:buAutoNum type="circleNumDbPlain"/>
            </a:pPr>
            <a:r>
              <a:rPr lang="zh-CN" altLang="en-US" sz="2600">
                <a:latin typeface="微软雅黑" charset="-122"/>
                <a:ea typeface="微软雅黑" charset="-122"/>
                <a:sym typeface="+mn-ea"/>
              </a:rPr>
              <a:t>测试人员进行冒烟测试时候</a:t>
            </a:r>
            <a:r>
              <a:rPr lang="zh-CN" altLang="en-US" sz="2600">
                <a:solidFill>
                  <a:schemeClr val="accent1">
                    <a:lumMod val="75000"/>
                  </a:schemeClr>
                </a:solidFill>
                <a:latin typeface="微软雅黑" charset="-122"/>
                <a:ea typeface="微软雅黑" charset="-122"/>
                <a:sym typeface="+mn-ea"/>
              </a:rPr>
              <a:t>发现重大缺陷</a:t>
            </a:r>
            <a:r>
              <a:rPr lang="zh-CN" altLang="en-US" sz="2600">
                <a:latin typeface="微软雅黑" charset="-122"/>
                <a:ea typeface="微软雅黑" charset="-122"/>
                <a:sym typeface="+mn-ea"/>
              </a:rPr>
              <a:t>，导致测试无法正常进行，需要暂停并返回</a:t>
            </a:r>
            <a:r>
              <a:rPr lang="zh-CN" altLang="en-US" sz="2600">
                <a:latin typeface="微软雅黑" charset="-122"/>
                <a:ea typeface="微软雅黑" charset="-122"/>
                <a:sym typeface="+mn-ea"/>
              </a:rPr>
              <a:t>开发</a:t>
            </a:r>
            <a:endParaRPr lang="zh-CN" altLang="en-US" sz="2600">
              <a:latin typeface="微软雅黑" charset="-122"/>
              <a:ea typeface="微软雅黑" charset="-122"/>
              <a:sym typeface="+mn-ea"/>
            </a:endParaRPr>
          </a:p>
          <a:p>
            <a:pPr marL="514350" lvl="0" indent="-514350" algn="just">
              <a:lnSpc>
                <a:spcPct val="150000"/>
              </a:lnSpc>
              <a:buFont typeface="+mj-ea"/>
              <a:buAutoNum type="circleNumDbPlain"/>
            </a:pPr>
            <a:endParaRPr lang="zh-CN" altLang="en-US" sz="2600">
              <a:latin typeface="微软雅黑" charset="-122"/>
              <a:ea typeface="微软雅黑" charset="-122"/>
              <a:sym typeface="+mn-ea"/>
            </a:endParaRPr>
          </a:p>
          <a:p>
            <a:pPr marL="514350" lvl="0" indent="-514350" algn="just">
              <a:lnSpc>
                <a:spcPct val="150000"/>
              </a:lnSpc>
              <a:buFont typeface="+mj-ea"/>
              <a:buAutoNum type="circleNumDbPlain"/>
            </a:pPr>
            <a:r>
              <a:rPr lang="zh-CN" altLang="en-US" sz="2600">
                <a:latin typeface="微软雅黑" charset="-122"/>
                <a:ea typeface="微软雅黑" charset="-122"/>
                <a:sym typeface="+mn-ea"/>
              </a:rPr>
              <a:t>测试人员进行冒烟测试发现</a:t>
            </a:r>
            <a:r>
              <a:rPr lang="zh-CN" altLang="en-US" sz="2600">
                <a:solidFill>
                  <a:schemeClr val="accent1">
                    <a:lumMod val="75000"/>
                  </a:schemeClr>
                </a:solidFill>
                <a:latin typeface="微软雅黑" charset="-122"/>
                <a:ea typeface="微软雅黑" charset="-122"/>
                <a:sym typeface="+mn-ea"/>
              </a:rPr>
              <a:t>缺陷过多</a:t>
            </a:r>
            <a:r>
              <a:rPr lang="zh-CN" altLang="en-US" sz="2600">
                <a:latin typeface="微软雅黑" charset="-122"/>
                <a:ea typeface="微软雅黑" charset="-122"/>
                <a:sym typeface="+mn-ea"/>
              </a:rPr>
              <a:t>可以申请暂停测试，返回</a:t>
            </a:r>
            <a:r>
              <a:rPr lang="zh-CN" altLang="en-US" sz="2600">
                <a:latin typeface="微软雅黑" charset="-122"/>
                <a:ea typeface="微软雅黑" charset="-122"/>
                <a:sym typeface="+mn-ea"/>
              </a:rPr>
              <a:t>开发</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1981835" y="1118870"/>
            <a:ext cx="8150860" cy="1291590"/>
          </a:xfrm>
          <a:prstGeom prst="rect">
            <a:avLst/>
          </a:prstGeom>
        </p:spPr>
        <p:txBody>
          <a:bodyPr wrap="square">
            <a:spAutoFit/>
          </a:bodyPr>
          <a:lstStyle/>
          <a:p>
            <a:pPr lvl="0" indent="457200" algn="l">
              <a:lnSpc>
                <a:spcPct val="150000"/>
              </a:lnSpc>
              <a:buFont typeface="Arial" panose="020B0704020202020204" pitchFamily="34" charset="0"/>
              <a:buNone/>
            </a:pPr>
            <a:r>
              <a:rPr lang="zh-CN" altLang="en-US" sz="2600">
                <a:latin typeface="微软雅黑" charset="-122"/>
                <a:ea typeface="微软雅黑" charset="-122"/>
                <a:sym typeface="+mn-ea"/>
              </a:rPr>
              <a:t>按照执行过程是否需要人工干预，软件测试</a:t>
            </a:r>
            <a:r>
              <a:rPr lang="zh-CN" altLang="en-US" sz="2600">
                <a:latin typeface="微软雅黑" charset="-122"/>
                <a:ea typeface="微软雅黑" charset="-122"/>
                <a:sym typeface="+mn-ea"/>
              </a:rPr>
              <a:t>可以分为</a:t>
            </a:r>
            <a:r>
              <a:rPr lang="zh-CN" altLang="en-US" sz="2600">
                <a:latin typeface="微软雅黑" charset="-122"/>
                <a:ea typeface="微软雅黑" charset="-122"/>
                <a:sym typeface="+mn-ea"/>
              </a:rPr>
              <a:t>手工测试和自动测试：</a:t>
            </a:r>
            <a:endParaRPr lang="zh-CN" altLang="en-US" sz="2600">
              <a:latin typeface="微软雅黑" charset="-122"/>
              <a:ea typeface="微软雅黑" charset="-122"/>
              <a:sym typeface="+mn-ea"/>
            </a:endParaRPr>
          </a:p>
        </p:txBody>
      </p:sp>
      <p:sp>
        <p:nvSpPr>
          <p:cNvPr id="10" name="矩形 9"/>
          <p:cNvSpPr/>
          <p:nvPr/>
        </p:nvSpPr>
        <p:spPr>
          <a:xfrm>
            <a:off x="1722755" y="2737485"/>
            <a:ext cx="7957820" cy="691515"/>
          </a:xfrm>
          <a:prstGeom prst="rect">
            <a:avLst/>
          </a:prstGeom>
        </p:spPr>
        <p:txBody>
          <a:bodyPr wrap="square">
            <a:spAutoFit/>
          </a:bodyPr>
          <a:p>
            <a:pPr lvl="1" indent="0" algn="just">
              <a:lnSpc>
                <a:spcPct val="150000"/>
              </a:lnSpc>
              <a:buFont typeface="Arial" panose="020B0704020202020204" pitchFamily="34" charset="0"/>
              <a:buNone/>
            </a:pPr>
            <a:r>
              <a:rPr lang="zh-CN" altLang="en-US" sz="2600">
                <a:solidFill>
                  <a:srgbClr val="3366FF"/>
                </a:solidFill>
                <a:latin typeface="微软雅黑" charset="-122"/>
                <a:ea typeface="微软雅黑" charset="-122"/>
                <a:sym typeface="+mn-ea"/>
              </a:rPr>
              <a:t>手工测试</a:t>
            </a:r>
            <a:endParaRPr lang="zh-CN" altLang="en-US" sz="2600">
              <a:solidFill>
                <a:srgbClr val="3366FF"/>
              </a:solidFill>
              <a:latin typeface="微软雅黑" charset="-122"/>
              <a:ea typeface="微软雅黑" charset="-122"/>
              <a:sym typeface="+mn-ea"/>
            </a:endParaRPr>
          </a:p>
        </p:txBody>
      </p:sp>
      <p:sp>
        <p:nvSpPr>
          <p:cNvPr id="3" name="燕尾形 2"/>
          <p:cNvSpPr/>
          <p:nvPr/>
        </p:nvSpPr>
        <p:spPr>
          <a:xfrm>
            <a:off x="1722755" y="290068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矩形 4"/>
          <p:cNvSpPr/>
          <p:nvPr/>
        </p:nvSpPr>
        <p:spPr>
          <a:xfrm>
            <a:off x="2331720" y="3651250"/>
            <a:ext cx="7957820" cy="1822450"/>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500">
                <a:latin typeface="微软雅黑" charset="-122"/>
                <a:ea typeface="微软雅黑" charset="-122"/>
              </a:rPr>
              <a:t>按照编写好的测试用例，根据测试大纲所描述的测试步骤和方法，手工地一个一个输入执行，然后观察测试结果，看被测程序是否存在</a:t>
            </a:r>
            <a:r>
              <a:rPr lang="zh-CN" altLang="en-US" sz="2500">
                <a:latin typeface="微软雅黑" charset="-122"/>
                <a:ea typeface="微软雅黑" charset="-122"/>
              </a:rPr>
              <a:t>问题</a:t>
            </a:r>
            <a:endParaRPr lang="zh-CN" altLang="en-US" sz="2500">
              <a:latin typeface="微软雅黑" charset="-122"/>
              <a:ea typeface="微软雅黑" charset="-122"/>
            </a:endParaRPr>
          </a:p>
        </p:txBody>
      </p:sp>
    </p:spTree>
  </p:cSld>
  <p:clrMapOvr>
    <a:masterClrMapping/>
  </p:clrMapOvr>
  <p:transition advTm="36034"/>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0" name="矩形 9"/>
          <p:cNvSpPr/>
          <p:nvPr/>
        </p:nvSpPr>
        <p:spPr>
          <a:xfrm>
            <a:off x="1722755" y="984250"/>
            <a:ext cx="7957820" cy="691515"/>
          </a:xfrm>
          <a:prstGeom prst="rect">
            <a:avLst/>
          </a:prstGeom>
        </p:spPr>
        <p:txBody>
          <a:bodyPr wrap="square">
            <a:spAutoFit/>
          </a:bodyPr>
          <a:p>
            <a:pPr lvl="1" indent="0" algn="just">
              <a:lnSpc>
                <a:spcPct val="150000"/>
              </a:lnSpc>
              <a:buFont typeface="Arial" panose="020B0704020202020204" pitchFamily="34" charset="0"/>
              <a:buNone/>
            </a:pPr>
            <a:r>
              <a:rPr lang="zh-CN" altLang="en-US" sz="2600">
                <a:solidFill>
                  <a:srgbClr val="3366FF"/>
                </a:solidFill>
                <a:latin typeface="微软雅黑" charset="-122"/>
                <a:ea typeface="微软雅黑" charset="-122"/>
                <a:sym typeface="+mn-ea"/>
              </a:rPr>
              <a:t>自动测试</a:t>
            </a:r>
            <a:endParaRPr lang="zh-CN" altLang="en-US" sz="2600">
              <a:solidFill>
                <a:srgbClr val="3366FF"/>
              </a:solidFill>
              <a:latin typeface="微软雅黑" charset="-122"/>
              <a:ea typeface="微软雅黑" charset="-122"/>
              <a:sym typeface="+mn-ea"/>
            </a:endParaRPr>
          </a:p>
        </p:txBody>
      </p:sp>
      <p:sp>
        <p:nvSpPr>
          <p:cNvPr id="3" name="燕尾形 2"/>
          <p:cNvSpPr/>
          <p:nvPr/>
        </p:nvSpPr>
        <p:spPr>
          <a:xfrm>
            <a:off x="1722755" y="114744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矩形 4"/>
          <p:cNvSpPr/>
          <p:nvPr/>
        </p:nvSpPr>
        <p:spPr>
          <a:xfrm>
            <a:off x="2331720" y="1788160"/>
            <a:ext cx="7957820" cy="2501900"/>
          </a:xfrm>
          <a:prstGeom prst="rect">
            <a:avLst/>
          </a:prstGeom>
        </p:spPr>
        <p:txBody>
          <a:bodyPr wrap="square">
            <a:spAutoFit/>
          </a:bodyPr>
          <a:p>
            <a:pPr marL="342900" lvl="0" indent="-342900" algn="just" fontAlgn="auto">
              <a:lnSpc>
                <a:spcPct val="150000"/>
              </a:lnSpc>
              <a:spcAft>
                <a:spcPts val="400"/>
              </a:spcAft>
              <a:buFont typeface="Arial" panose="020B0704020202020204" pitchFamily="34" charset="0"/>
              <a:buChar char="•"/>
            </a:pPr>
            <a:r>
              <a:rPr lang="zh-CN" altLang="en-US" sz="2500">
                <a:latin typeface="微软雅黑" charset="-122"/>
                <a:ea typeface="微软雅黑" charset="-122"/>
              </a:rPr>
              <a:t>将</a:t>
            </a:r>
            <a:r>
              <a:rPr lang="zh-CN" altLang="en-US" sz="2500">
                <a:solidFill>
                  <a:schemeClr val="accent1">
                    <a:lumMod val="75000"/>
                  </a:schemeClr>
                </a:solidFill>
                <a:latin typeface="微软雅黑" charset="-122"/>
                <a:ea typeface="微软雅黑" charset="-122"/>
              </a:rPr>
              <a:t>大量的</a:t>
            </a:r>
            <a:r>
              <a:rPr lang="en-US" altLang="zh-CN" sz="2500">
                <a:solidFill>
                  <a:schemeClr val="accent1">
                    <a:lumMod val="75000"/>
                  </a:schemeClr>
                </a:solidFill>
                <a:latin typeface="微软雅黑" charset="-122"/>
                <a:ea typeface="微软雅黑" charset="-122"/>
              </a:rPr>
              <a:t> </a:t>
            </a:r>
            <a:r>
              <a:rPr lang="zh-CN" altLang="en-US" sz="2500">
                <a:solidFill>
                  <a:schemeClr val="accent1">
                    <a:lumMod val="75000"/>
                  </a:schemeClr>
                </a:solidFill>
                <a:latin typeface="微软雅黑" charset="-122"/>
                <a:ea typeface="微软雅黑" charset="-122"/>
              </a:rPr>
              <a:t>重复性的</a:t>
            </a:r>
            <a:r>
              <a:rPr lang="zh-CN" altLang="en-US" sz="2500">
                <a:latin typeface="微软雅黑" charset="-122"/>
                <a:ea typeface="微软雅黑" charset="-122"/>
              </a:rPr>
              <a:t>测试工作交给计算机去完成</a:t>
            </a:r>
            <a:endParaRPr lang="zh-CN" altLang="en-US" sz="2500">
              <a:latin typeface="微软雅黑" charset="-122"/>
              <a:ea typeface="微软雅黑" charset="-122"/>
            </a:endParaRPr>
          </a:p>
          <a:p>
            <a:pPr marL="342900" lvl="0" indent="-342900" algn="just" fontAlgn="auto">
              <a:lnSpc>
                <a:spcPct val="150000"/>
              </a:lnSpc>
              <a:spcAft>
                <a:spcPts val="400"/>
              </a:spcAft>
              <a:buFont typeface="Arial" panose="020B0704020202020204" pitchFamily="34" charset="0"/>
              <a:buChar char="•"/>
            </a:pPr>
            <a:r>
              <a:rPr lang="zh-CN" altLang="en-US" sz="2500">
                <a:latin typeface="微软雅黑" charset="-122"/>
                <a:ea typeface="微软雅黑" charset="-122"/>
              </a:rPr>
              <a:t>通常是</a:t>
            </a:r>
            <a:r>
              <a:rPr lang="zh-CN" altLang="en-US" sz="2500">
                <a:solidFill>
                  <a:schemeClr val="accent1">
                    <a:lumMod val="75000"/>
                  </a:schemeClr>
                </a:solidFill>
                <a:latin typeface="微软雅黑" charset="-122"/>
                <a:ea typeface="微软雅黑" charset="-122"/>
              </a:rPr>
              <a:t>使用自动化工具</a:t>
            </a:r>
            <a:r>
              <a:rPr lang="zh-CN" altLang="en-US" sz="2500">
                <a:latin typeface="微软雅黑" charset="-122"/>
                <a:ea typeface="微软雅黑" charset="-122"/>
              </a:rPr>
              <a:t>来模拟手动测试</a:t>
            </a:r>
            <a:r>
              <a:rPr lang="zh-CN" altLang="en-US" sz="2500">
                <a:latin typeface="微软雅黑" charset="-122"/>
                <a:ea typeface="微软雅黑" charset="-122"/>
              </a:rPr>
              <a:t>步骤</a:t>
            </a:r>
            <a:endParaRPr lang="zh-CN" altLang="en-US" sz="2500">
              <a:latin typeface="微软雅黑" charset="-122"/>
              <a:ea typeface="微软雅黑" charset="-122"/>
            </a:endParaRPr>
          </a:p>
          <a:p>
            <a:pPr marL="342900" lvl="0" indent="-342900" algn="just" fontAlgn="auto">
              <a:lnSpc>
                <a:spcPct val="150000"/>
              </a:lnSpc>
              <a:spcAft>
                <a:spcPts val="400"/>
              </a:spcAft>
              <a:buFont typeface="Arial" panose="020B0704020202020204" pitchFamily="34" charset="0"/>
              <a:buChar char="•"/>
            </a:pPr>
            <a:r>
              <a:rPr lang="zh-CN" altLang="en-US" sz="2500">
                <a:latin typeface="微软雅黑" charset="-122"/>
                <a:ea typeface="微软雅黑" charset="-122"/>
              </a:rPr>
              <a:t>一般包括</a:t>
            </a:r>
            <a:r>
              <a:rPr lang="en-US" altLang="zh-CN" sz="2500">
                <a:latin typeface="微软雅黑" charset="-122"/>
                <a:ea typeface="微软雅黑" charset="-122"/>
              </a:rPr>
              <a:t>UI</a:t>
            </a:r>
            <a:r>
              <a:rPr lang="zh-CN" altLang="en-US" sz="2500">
                <a:latin typeface="微软雅黑" charset="-122"/>
                <a:ea typeface="微软雅黑" charset="-122"/>
              </a:rPr>
              <a:t>自动化测试、接口自动化测试，单元自动化</a:t>
            </a:r>
            <a:r>
              <a:rPr lang="zh-CN" altLang="en-US" sz="2500">
                <a:latin typeface="微软雅黑" charset="-122"/>
                <a:ea typeface="微软雅黑" charset="-122"/>
              </a:rPr>
              <a:t>测试等</a:t>
            </a:r>
            <a:endParaRPr lang="zh-CN" altLang="en-US" sz="2500">
              <a:latin typeface="微软雅黑" charset="-122"/>
              <a:ea typeface="微软雅黑" charset="-122"/>
            </a:endParaRPr>
          </a:p>
        </p:txBody>
      </p:sp>
      <p:sp>
        <p:nvSpPr>
          <p:cNvPr id="8" name="矩形 7"/>
          <p:cNvSpPr/>
          <p:nvPr/>
        </p:nvSpPr>
        <p:spPr>
          <a:xfrm>
            <a:off x="2331720" y="4677410"/>
            <a:ext cx="8663305" cy="1291590"/>
          </a:xfrm>
          <a:prstGeom prst="rect">
            <a:avLst/>
          </a:prstGeom>
        </p:spPr>
        <p:txBody>
          <a:bodyPr wrap="square">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自动化测试不可能完全替代手工测试；</a:t>
            </a:r>
            <a:endParaRPr lang="zh-CN" altLang="en-US" sz="2600">
              <a:latin typeface="微软雅黑" charset="-122"/>
              <a:ea typeface="微软雅黑" charset="-122"/>
              <a:sym typeface="+mn-ea"/>
            </a:endParaRPr>
          </a:p>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但若测试时仅依赖于手工测试，又会使测试</a:t>
            </a:r>
            <a:r>
              <a:rPr lang="zh-CN" altLang="en-US" sz="2600">
                <a:latin typeface="微软雅黑" charset="-122"/>
                <a:ea typeface="微软雅黑" charset="-122"/>
                <a:sym typeface="+mn-ea"/>
              </a:rPr>
              <a:t>低效</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r="43941" b="1633"/>
          <a:stretch>
            <a:fillRect/>
          </a:stretch>
        </p:blipFill>
        <p:spPr>
          <a:xfrm>
            <a:off x="10795" y="-47625"/>
            <a:ext cx="12181205" cy="6905625"/>
          </a:xfrm>
          <a:prstGeom prst="rect">
            <a:avLst/>
          </a:prstGeom>
        </p:spPr>
      </p:pic>
      <p:sp>
        <p:nvSpPr>
          <p:cNvPr id="1852" name="文本"/>
          <p:cNvSpPr>
            <a:spLocks noGrp="1"/>
          </p:cNvSpPr>
          <p:nvPr>
            <p:ph type="ctrTitle"/>
          </p:nvPr>
        </p:nvSpPr>
        <p:spPr>
          <a:xfrm>
            <a:off x="5918200" y="3790315"/>
            <a:ext cx="4644390" cy="504190"/>
          </a:xfrm>
          <a:prstGeom prst="rect">
            <a:avLst/>
          </a:prstGeom>
        </p:spPr>
        <p:txBody>
          <a:bodyPr lIns="0" tIns="0" rIns="0" bIns="0">
            <a:noAutofit/>
          </a:bodyPr>
          <a:lstStyle/>
          <a:p>
            <a:pPr>
              <a:lnSpc>
                <a:spcPts val="4075"/>
              </a:lnSpc>
            </a:pPr>
            <a:r>
              <a:rPr lang="zh-CN" altLang="en-US" sz="4000" dirty="0">
                <a:solidFill>
                  <a:schemeClr val="tx1"/>
                </a:solidFill>
                <a:latin typeface="微软雅黑" charset="-122"/>
                <a:sym typeface="+mn-ea"/>
              </a:rPr>
              <a:t>软件测试基本</a:t>
            </a:r>
            <a:r>
              <a:rPr lang="zh-CN" altLang="en-US" sz="4000" dirty="0">
                <a:solidFill>
                  <a:schemeClr val="tx1"/>
                </a:solidFill>
                <a:latin typeface="微软雅黑" charset="-122"/>
                <a:sym typeface="+mn-ea"/>
              </a:rPr>
              <a:t>流程</a:t>
            </a:r>
            <a:endParaRPr lang="zh-CN" altLang="en-US" sz="4000" dirty="0">
              <a:solidFill>
                <a:schemeClr val="tx1"/>
              </a:solidFill>
              <a:latin typeface="微软雅黑" charset="-122"/>
              <a:sym typeface="+mn-ea"/>
            </a:endParaRPr>
          </a:p>
        </p:txBody>
      </p:sp>
      <p:sp>
        <p:nvSpPr>
          <p:cNvPr id="8" name="文本框 7"/>
          <p:cNvSpPr txBox="1"/>
          <p:nvPr/>
        </p:nvSpPr>
        <p:spPr>
          <a:xfrm>
            <a:off x="5832475" y="2473124"/>
            <a:ext cx="272542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rPr>
              <a:t>PART 02</a:t>
            </a:r>
            <a:endPar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endParaRPr>
          </a:p>
        </p:txBody>
      </p:sp>
      <p:sp>
        <p:nvSpPr>
          <p:cNvPr id="17" name="矩形 16"/>
          <p:cNvSpPr/>
          <p:nvPr/>
        </p:nvSpPr>
        <p:spPr>
          <a:xfrm>
            <a:off x="5918200" y="1967119"/>
            <a:ext cx="355600" cy="400745"/>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Tree>
  </p:cSld>
  <p:clrMapOvr>
    <a:masterClrMapping/>
  </p:clrMapOvr>
  <p:transition advTm="573"/>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软件测试基本</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流程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9" name="矩形 8"/>
          <p:cNvSpPr/>
          <p:nvPr/>
        </p:nvSpPr>
        <p:spPr>
          <a:xfrm>
            <a:off x="2560955" y="1312545"/>
            <a:ext cx="7526655" cy="1291590"/>
          </a:xfrm>
          <a:prstGeom prst="rect">
            <a:avLst/>
          </a:prstGeom>
        </p:spPr>
        <p:txBody>
          <a:bodyPr wrap="square">
            <a:spAutoFit/>
          </a:bodyPr>
          <a:p>
            <a:pPr lvl="0" indent="0" algn="just">
              <a:lnSpc>
                <a:spcPct val="150000"/>
              </a:lnSpc>
              <a:buFont typeface="Arial" panose="020B0704020202020204" pitchFamily="34" charset="0"/>
              <a:buNone/>
            </a:pPr>
            <a:r>
              <a:rPr lang="zh-CN" altLang="en-US" sz="2600">
                <a:latin typeface="微软雅黑" charset="-122"/>
                <a:ea typeface="微软雅黑" charset="-122"/>
              </a:rPr>
              <a:t>软件测试流程是指从</a:t>
            </a:r>
            <a:r>
              <a:rPr lang="zh-CN" altLang="en-US" sz="2600">
                <a:solidFill>
                  <a:schemeClr val="accent1"/>
                </a:solidFill>
                <a:latin typeface="微软雅黑" charset="-122"/>
                <a:ea typeface="微软雅黑" charset="-122"/>
              </a:rPr>
              <a:t>软件测试开始</a:t>
            </a:r>
            <a:r>
              <a:rPr lang="zh-CN" altLang="en-US" sz="2600">
                <a:solidFill>
                  <a:schemeClr val="tx1"/>
                </a:solidFill>
                <a:latin typeface="微软雅黑" charset="-122"/>
                <a:ea typeface="微软雅黑" charset="-122"/>
              </a:rPr>
              <a:t>到</a:t>
            </a:r>
            <a:r>
              <a:rPr lang="zh-CN" altLang="en-US" sz="2600">
                <a:solidFill>
                  <a:schemeClr val="accent1"/>
                </a:solidFill>
                <a:latin typeface="微软雅黑" charset="-122"/>
                <a:ea typeface="微软雅黑" charset="-122"/>
              </a:rPr>
              <a:t>软件测试结束</a:t>
            </a:r>
            <a:r>
              <a:rPr lang="zh-CN" altLang="en-US" sz="2600">
                <a:latin typeface="微软雅黑" charset="-122"/>
                <a:ea typeface="微软雅黑" charset="-122"/>
              </a:rPr>
              <a:t>为止所经过的一系列准备、执行和分析的过程。</a:t>
            </a:r>
            <a:endParaRPr lang="zh-CN" altLang="en-US" sz="2600">
              <a:latin typeface="微软雅黑" charset="-122"/>
              <a:ea typeface="微软雅黑" charset="-122"/>
            </a:endParaRPr>
          </a:p>
        </p:txBody>
      </p:sp>
      <p:sp>
        <p:nvSpPr>
          <p:cNvPr id="15" name="燕尾形 14"/>
          <p:cNvSpPr/>
          <p:nvPr/>
        </p:nvSpPr>
        <p:spPr>
          <a:xfrm>
            <a:off x="1905635" y="14605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矩形 2"/>
          <p:cNvSpPr/>
          <p:nvPr/>
        </p:nvSpPr>
        <p:spPr>
          <a:xfrm>
            <a:off x="2560955" y="3324225"/>
            <a:ext cx="7526655" cy="1651000"/>
          </a:xfrm>
          <a:prstGeom prst="rect">
            <a:avLst/>
          </a:prstGeom>
        </p:spPr>
        <p:txBody>
          <a:bodyPr wrap="square">
            <a:spAutoFit/>
          </a:bodyPr>
          <a:p>
            <a:pPr indent="0" algn="l" defTabSz="914400" fontAlgn="auto">
              <a:lnSpc>
                <a:spcPct val="130000"/>
              </a:lnSpc>
              <a:spcAft>
                <a:spcPts val="400"/>
              </a:spcAft>
              <a:buClr>
                <a:schemeClr val="accent1"/>
              </a:buClr>
              <a:buSzPct val="75000"/>
              <a:buFont typeface="Wingdings" panose="05000000000000000000" pitchFamily="2" charset="2"/>
              <a:buNone/>
              <a:tabLst>
                <a:tab pos="723900" algn="l"/>
              </a:tabLst>
            </a:pPr>
            <a:r>
              <a:rPr lang="zh-CN" altLang="en-US" sz="2600" dirty="0">
                <a:latin typeface="微软雅黑" charset="0"/>
                <a:ea typeface="微软雅黑" charset="0"/>
                <a:cs typeface="微软雅黑" charset="0"/>
                <a:sym typeface="+mn-ea"/>
              </a:rPr>
              <a:t>为了使测试工作</a:t>
            </a:r>
            <a:r>
              <a:rPr lang="zh-CN" altLang="en-US" sz="2600" u="sng" dirty="0">
                <a:latin typeface="微软雅黑" charset="0"/>
                <a:ea typeface="微软雅黑" charset="0"/>
                <a:cs typeface="微软雅黑" charset="0"/>
                <a:sym typeface="+mn-ea"/>
              </a:rPr>
              <a:t>标准化、规范化</a:t>
            </a:r>
            <a:r>
              <a:rPr lang="zh-CN" altLang="en-US" sz="2600" dirty="0">
                <a:latin typeface="微软雅黑" charset="0"/>
                <a:ea typeface="微软雅黑" charset="0"/>
                <a:cs typeface="微软雅黑" charset="0"/>
                <a:sym typeface="+mn-ea"/>
              </a:rPr>
              <a:t>，并且</a:t>
            </a:r>
            <a:r>
              <a:rPr lang="zh-CN" altLang="en-US" sz="2600" u="sng" dirty="0">
                <a:latin typeface="微软雅黑" charset="0"/>
                <a:ea typeface="微软雅黑" charset="0"/>
                <a:cs typeface="微软雅黑" charset="0"/>
                <a:sym typeface="+mn-ea"/>
              </a:rPr>
              <a:t>快速</a:t>
            </a:r>
            <a:r>
              <a:rPr lang="zh-CN" altLang="en-US" sz="2600" dirty="0">
                <a:latin typeface="微软雅黑" charset="0"/>
                <a:ea typeface="微软雅黑" charset="0"/>
                <a:cs typeface="微软雅黑" charset="0"/>
                <a:sym typeface="+mn-ea"/>
              </a:rPr>
              <a:t>、</a:t>
            </a:r>
            <a:r>
              <a:rPr lang="zh-CN" altLang="en-US" sz="2600" u="sng" dirty="0">
                <a:latin typeface="微软雅黑" charset="0"/>
                <a:ea typeface="微软雅黑" charset="0"/>
                <a:cs typeface="微软雅黑" charset="0"/>
                <a:sym typeface="+mn-ea"/>
              </a:rPr>
              <a:t>高效</a:t>
            </a:r>
            <a:r>
              <a:rPr lang="zh-CN" altLang="en-US" sz="2600" dirty="0">
                <a:latin typeface="微软雅黑" charset="0"/>
                <a:ea typeface="微软雅黑" charset="0"/>
                <a:cs typeface="微软雅黑" charset="0"/>
                <a:sym typeface="+mn-ea"/>
              </a:rPr>
              <a:t>、</a:t>
            </a:r>
            <a:r>
              <a:rPr lang="zh-CN" altLang="en-US" sz="2600" u="sng" dirty="0">
                <a:latin typeface="微软雅黑" charset="0"/>
                <a:ea typeface="微软雅黑" charset="0"/>
                <a:cs typeface="微软雅黑" charset="0"/>
                <a:sym typeface="+mn-ea"/>
              </a:rPr>
              <a:t>高质量</a:t>
            </a:r>
            <a:r>
              <a:rPr lang="zh-CN" altLang="en-US" sz="2600" dirty="0">
                <a:latin typeface="微软雅黑" charset="0"/>
                <a:ea typeface="微软雅黑" charset="0"/>
                <a:cs typeface="微软雅黑" charset="0"/>
                <a:sym typeface="+mn-ea"/>
              </a:rPr>
              <a:t>地完成测试工作，需要制定完整且具体的测试流程。</a:t>
            </a:r>
            <a:endParaRPr lang="zh-CN" altLang="en-US" sz="2600">
              <a:latin typeface="微软雅黑" charset="0"/>
              <a:ea typeface="微软雅黑" charset="0"/>
              <a:cs typeface="微软雅黑" charset="0"/>
            </a:endParaRPr>
          </a:p>
        </p:txBody>
      </p:sp>
      <p:sp>
        <p:nvSpPr>
          <p:cNvPr id="4" name="燕尾形 3"/>
          <p:cNvSpPr/>
          <p:nvPr/>
        </p:nvSpPr>
        <p:spPr>
          <a:xfrm>
            <a:off x="1905635" y="342646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软件测试基本</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流程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流程图: 联系 4"/>
          <p:cNvSpPr/>
          <p:nvPr/>
        </p:nvSpPr>
        <p:spPr>
          <a:xfrm>
            <a:off x="5474335" y="398145"/>
            <a:ext cx="354965" cy="365760"/>
          </a:xfrm>
          <a:prstGeom prst="flowChartConnec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7" name="直接箭头连接符 6"/>
          <p:cNvCxnSpPr>
            <a:stCxn id="5" idx="4"/>
          </p:cNvCxnSpPr>
          <p:nvPr/>
        </p:nvCxnSpPr>
        <p:spPr>
          <a:xfrm>
            <a:off x="5652135" y="763905"/>
            <a:ext cx="0" cy="1936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8" name="组合 7"/>
          <p:cNvGrpSpPr/>
          <p:nvPr/>
        </p:nvGrpSpPr>
        <p:grpSpPr>
          <a:xfrm>
            <a:off x="4944745" y="948690"/>
            <a:ext cx="1414780" cy="502920"/>
            <a:chOff x="7787" y="1494"/>
            <a:chExt cx="2228" cy="792"/>
          </a:xfrm>
        </p:grpSpPr>
        <p:sp>
          <p:nvSpPr>
            <p:cNvPr id="35853"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35854"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需求分析</a:t>
              </a:r>
              <a:endParaRPr lang="zh-CN" altLang="en-US" sz="2400" dirty="0">
                <a:solidFill>
                  <a:srgbClr val="000000"/>
                </a:solidFill>
                <a:latin typeface="Kaiti SC Regular" panose="02010600040101010101" charset="-122"/>
                <a:ea typeface="Kaiti SC Regular" panose="02010600040101010101" charset="-122"/>
              </a:endParaRPr>
            </a:p>
          </p:txBody>
        </p:sp>
      </p:grpSp>
      <p:cxnSp>
        <p:nvCxnSpPr>
          <p:cNvPr id="10" name="直接箭头连接符 9"/>
          <p:cNvCxnSpPr/>
          <p:nvPr/>
        </p:nvCxnSpPr>
        <p:spPr>
          <a:xfrm>
            <a:off x="5652135" y="144399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11" name="组合 10"/>
          <p:cNvGrpSpPr/>
          <p:nvPr/>
        </p:nvGrpSpPr>
        <p:grpSpPr>
          <a:xfrm>
            <a:off x="4650105" y="1715135"/>
            <a:ext cx="2005330" cy="503555"/>
            <a:chOff x="7787" y="1494"/>
            <a:chExt cx="3158" cy="793"/>
          </a:xfrm>
        </p:grpSpPr>
        <p:sp>
          <p:nvSpPr>
            <p:cNvPr id="12" name="Rectangle 15"/>
            <p:cNvSpPr/>
            <p:nvPr/>
          </p:nvSpPr>
          <p:spPr>
            <a:xfrm>
              <a:off x="7787" y="1494"/>
              <a:ext cx="3158"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13" name="Rectangle 16"/>
            <p:cNvSpPr/>
            <p:nvPr/>
          </p:nvSpPr>
          <p:spPr>
            <a:xfrm>
              <a:off x="7938" y="1592"/>
              <a:ext cx="288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制定测试</a:t>
              </a:r>
              <a:r>
                <a:rPr lang="zh-CN" altLang="en-US" sz="2400" dirty="0">
                  <a:solidFill>
                    <a:srgbClr val="000000"/>
                  </a:solidFill>
                  <a:latin typeface="Kaiti SC Regular" panose="02010600040101010101" charset="-122"/>
                  <a:ea typeface="Kaiti SC Regular" panose="02010600040101010101" charset="-122"/>
                </a:rPr>
                <a:t>计划</a:t>
              </a:r>
              <a:endParaRPr lang="zh-CN" altLang="en-US" sz="2400" dirty="0">
                <a:solidFill>
                  <a:srgbClr val="000000"/>
                </a:solidFill>
                <a:latin typeface="Kaiti SC Regular" panose="02010600040101010101" charset="-122"/>
                <a:ea typeface="Kaiti SC Regular" panose="02010600040101010101" charset="-122"/>
              </a:endParaRPr>
            </a:p>
          </p:txBody>
        </p:sp>
      </p:grpSp>
      <p:grpSp>
        <p:nvGrpSpPr>
          <p:cNvPr id="14" name="组合 13"/>
          <p:cNvGrpSpPr/>
          <p:nvPr/>
        </p:nvGrpSpPr>
        <p:grpSpPr>
          <a:xfrm>
            <a:off x="4650105" y="2504440"/>
            <a:ext cx="2005330" cy="503555"/>
            <a:chOff x="7787" y="1494"/>
            <a:chExt cx="3158" cy="793"/>
          </a:xfrm>
        </p:grpSpPr>
        <p:sp>
          <p:nvSpPr>
            <p:cNvPr id="16" name="Rectangle 15"/>
            <p:cNvSpPr/>
            <p:nvPr/>
          </p:nvSpPr>
          <p:spPr>
            <a:xfrm>
              <a:off x="7787" y="1494"/>
              <a:ext cx="3158"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17" name="Rectangle 16"/>
            <p:cNvSpPr/>
            <p:nvPr/>
          </p:nvSpPr>
          <p:spPr>
            <a:xfrm>
              <a:off x="7938" y="1592"/>
              <a:ext cx="288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设计测试</a:t>
              </a:r>
              <a:r>
                <a:rPr lang="zh-CN" altLang="en-US" sz="2400" dirty="0">
                  <a:solidFill>
                    <a:srgbClr val="000000"/>
                  </a:solidFill>
                  <a:latin typeface="Kaiti SC Regular" panose="02010600040101010101" charset="-122"/>
                  <a:ea typeface="Kaiti SC Regular" panose="02010600040101010101" charset="-122"/>
                </a:rPr>
                <a:t>方案</a:t>
              </a:r>
              <a:endParaRPr lang="zh-CN" altLang="en-US" sz="2400" dirty="0">
                <a:solidFill>
                  <a:srgbClr val="000000"/>
                </a:solidFill>
                <a:latin typeface="Kaiti SC Regular" panose="02010600040101010101" charset="-122"/>
                <a:ea typeface="Kaiti SC Regular" panose="02010600040101010101" charset="-122"/>
              </a:endParaRPr>
            </a:p>
          </p:txBody>
        </p:sp>
      </p:grpSp>
      <p:grpSp>
        <p:nvGrpSpPr>
          <p:cNvPr id="18" name="组合 17"/>
          <p:cNvGrpSpPr/>
          <p:nvPr/>
        </p:nvGrpSpPr>
        <p:grpSpPr>
          <a:xfrm>
            <a:off x="3735705" y="3293745"/>
            <a:ext cx="3849370" cy="503555"/>
            <a:chOff x="7787" y="1494"/>
            <a:chExt cx="6062" cy="793"/>
          </a:xfrm>
        </p:grpSpPr>
        <p:sp>
          <p:nvSpPr>
            <p:cNvPr id="19" name="Rectangle 15"/>
            <p:cNvSpPr/>
            <p:nvPr/>
          </p:nvSpPr>
          <p:spPr>
            <a:xfrm>
              <a:off x="7787" y="1494"/>
              <a:ext cx="6062"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20" name="Rectangle 16"/>
            <p:cNvSpPr/>
            <p:nvPr/>
          </p:nvSpPr>
          <p:spPr>
            <a:xfrm>
              <a:off x="7938" y="1592"/>
              <a:ext cx="576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测试准备和测试环境的</a:t>
              </a:r>
              <a:r>
                <a:rPr lang="zh-CN" altLang="en-US" sz="2400" dirty="0">
                  <a:solidFill>
                    <a:srgbClr val="000000"/>
                  </a:solidFill>
                  <a:latin typeface="Kaiti SC Regular" panose="02010600040101010101" charset="-122"/>
                  <a:ea typeface="Kaiti SC Regular" panose="02010600040101010101" charset="-122"/>
                </a:rPr>
                <a:t>建立</a:t>
              </a:r>
              <a:endParaRPr lang="zh-CN" altLang="en-US" sz="2400" dirty="0">
                <a:solidFill>
                  <a:srgbClr val="000000"/>
                </a:solidFill>
                <a:latin typeface="Kaiti SC Regular" panose="02010600040101010101" charset="-122"/>
                <a:ea typeface="Kaiti SC Regular" panose="02010600040101010101" charset="-122"/>
              </a:endParaRPr>
            </a:p>
          </p:txBody>
        </p:sp>
      </p:grpSp>
      <p:sp>
        <p:nvSpPr>
          <p:cNvPr id="35862" name="Rectangle 30"/>
          <p:cNvSpPr/>
          <p:nvPr/>
        </p:nvSpPr>
        <p:spPr>
          <a:xfrm>
            <a:off x="3571875" y="4050030"/>
            <a:ext cx="4335780" cy="50800"/>
          </a:xfrm>
          <a:prstGeom prst="rect">
            <a:avLst/>
          </a:prstGeom>
          <a:solidFill>
            <a:srgbClr val="000000"/>
          </a:solidFill>
          <a:ln w="9525">
            <a:noFill/>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1800" dirty="0">
              <a:ea typeface="宋体" pitchFamily="2" charset="-122"/>
            </a:endParaRPr>
          </a:p>
        </p:txBody>
      </p:sp>
      <p:cxnSp>
        <p:nvCxnSpPr>
          <p:cNvPr id="21" name="直接箭头连接符 20"/>
          <p:cNvCxnSpPr/>
          <p:nvPr/>
        </p:nvCxnSpPr>
        <p:spPr>
          <a:xfrm>
            <a:off x="5652135" y="222377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2" name="直接箭头连接符 21"/>
          <p:cNvCxnSpPr/>
          <p:nvPr/>
        </p:nvCxnSpPr>
        <p:spPr>
          <a:xfrm>
            <a:off x="5652135" y="300228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3" name="直接箭头连接符 22"/>
          <p:cNvCxnSpPr/>
          <p:nvPr/>
        </p:nvCxnSpPr>
        <p:spPr>
          <a:xfrm>
            <a:off x="5652135" y="378079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24" name="组合 23"/>
          <p:cNvGrpSpPr/>
          <p:nvPr/>
        </p:nvGrpSpPr>
        <p:grpSpPr>
          <a:xfrm>
            <a:off x="3916680" y="4353560"/>
            <a:ext cx="1415415" cy="503555"/>
            <a:chOff x="7787" y="1494"/>
            <a:chExt cx="2229" cy="793"/>
          </a:xfrm>
        </p:grpSpPr>
        <p:sp>
          <p:nvSpPr>
            <p:cNvPr id="25"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26"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执行</a:t>
              </a:r>
              <a:r>
                <a:rPr lang="zh-CN" altLang="en-US" sz="2400" dirty="0">
                  <a:solidFill>
                    <a:srgbClr val="000000"/>
                  </a:solidFill>
                  <a:latin typeface="Kaiti SC Regular" panose="02010600040101010101" charset="-122"/>
                  <a:ea typeface="Kaiti SC Regular" panose="02010600040101010101" charset="-122"/>
                </a:rPr>
                <a:t>测试</a:t>
              </a:r>
              <a:endParaRPr lang="zh-CN" altLang="en-US" sz="2400" dirty="0">
                <a:solidFill>
                  <a:srgbClr val="000000"/>
                </a:solidFill>
                <a:latin typeface="Kaiti SC Regular" panose="02010600040101010101" charset="-122"/>
                <a:ea typeface="Kaiti SC Regular" panose="02010600040101010101" charset="-122"/>
              </a:endParaRPr>
            </a:p>
          </p:txBody>
        </p:sp>
      </p:grpSp>
      <p:cxnSp>
        <p:nvCxnSpPr>
          <p:cNvPr id="27" name="直接箭头连接符 26"/>
          <p:cNvCxnSpPr/>
          <p:nvPr/>
        </p:nvCxnSpPr>
        <p:spPr>
          <a:xfrm>
            <a:off x="4650105" y="406019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8" name="直接箭头连接符 27"/>
          <p:cNvCxnSpPr/>
          <p:nvPr/>
        </p:nvCxnSpPr>
        <p:spPr>
          <a:xfrm>
            <a:off x="4650105" y="4872355"/>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9" name="菱形 28"/>
          <p:cNvSpPr/>
          <p:nvPr/>
        </p:nvSpPr>
        <p:spPr>
          <a:xfrm>
            <a:off x="4391660" y="5142865"/>
            <a:ext cx="553085" cy="320040"/>
          </a:xfrm>
          <a:prstGeom prst="diamond">
            <a:avLst/>
          </a:prstGeom>
          <a:ln>
            <a:solidFill>
              <a:schemeClr val="tx1"/>
            </a:solidFill>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cxnSp>
        <p:nvCxnSpPr>
          <p:cNvPr id="31" name="肘形连接符 30"/>
          <p:cNvCxnSpPr>
            <a:stCxn id="29" idx="1"/>
          </p:cNvCxnSpPr>
          <p:nvPr/>
        </p:nvCxnSpPr>
        <p:spPr>
          <a:xfrm rot="10800000">
            <a:off x="3040380" y="2346325"/>
            <a:ext cx="1350645" cy="2956560"/>
          </a:xfrm>
          <a:prstGeom prst="bentConnector2">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32" name="直接箭头连接符 31"/>
          <p:cNvCxnSpPr/>
          <p:nvPr/>
        </p:nvCxnSpPr>
        <p:spPr>
          <a:xfrm>
            <a:off x="3041015" y="2359025"/>
            <a:ext cx="260604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3" name="Rectangle 16"/>
          <p:cNvSpPr/>
          <p:nvPr/>
        </p:nvSpPr>
        <p:spPr>
          <a:xfrm>
            <a:off x="2442845" y="4886960"/>
            <a:ext cx="1219200" cy="368935"/>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回归测试</a:t>
            </a:r>
            <a:endParaRPr lang="zh-CN" altLang="en-US" sz="2400" dirty="0">
              <a:solidFill>
                <a:srgbClr val="000000"/>
              </a:solidFill>
              <a:latin typeface="Kaiti SC Regular" panose="02010600040101010101" charset="-122"/>
              <a:ea typeface="Kaiti SC Regular" panose="02010600040101010101" charset="-122"/>
            </a:endParaRPr>
          </a:p>
        </p:txBody>
      </p:sp>
      <p:cxnSp>
        <p:nvCxnSpPr>
          <p:cNvPr id="34" name="直接箭头连接符 33"/>
          <p:cNvCxnSpPr/>
          <p:nvPr/>
        </p:nvCxnSpPr>
        <p:spPr>
          <a:xfrm>
            <a:off x="4650105" y="544195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35" name="组合 34"/>
          <p:cNvGrpSpPr/>
          <p:nvPr/>
        </p:nvGrpSpPr>
        <p:grpSpPr>
          <a:xfrm>
            <a:off x="6073775" y="4710430"/>
            <a:ext cx="1415415" cy="503555"/>
            <a:chOff x="7787" y="1494"/>
            <a:chExt cx="2229" cy="793"/>
          </a:xfrm>
        </p:grpSpPr>
        <p:sp>
          <p:nvSpPr>
            <p:cNvPr id="36"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37"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测试</a:t>
              </a:r>
              <a:r>
                <a:rPr lang="zh-CN" altLang="en-US" sz="2400" dirty="0">
                  <a:solidFill>
                    <a:srgbClr val="000000"/>
                  </a:solidFill>
                  <a:latin typeface="Kaiti SC Regular" panose="02010600040101010101" charset="-122"/>
                  <a:ea typeface="Kaiti SC Regular" panose="02010600040101010101" charset="-122"/>
                </a:rPr>
                <a:t>评估</a:t>
              </a:r>
              <a:endParaRPr lang="zh-CN" altLang="en-US" sz="2400" dirty="0">
                <a:solidFill>
                  <a:srgbClr val="000000"/>
                </a:solidFill>
                <a:latin typeface="Kaiti SC Regular" panose="02010600040101010101" charset="-122"/>
                <a:ea typeface="Kaiti SC Regular" panose="02010600040101010101" charset="-122"/>
              </a:endParaRPr>
            </a:p>
          </p:txBody>
        </p:sp>
      </p:grpSp>
      <p:cxnSp>
        <p:nvCxnSpPr>
          <p:cNvPr id="38" name="直接箭头连接符 37"/>
          <p:cNvCxnSpPr/>
          <p:nvPr/>
        </p:nvCxnSpPr>
        <p:spPr>
          <a:xfrm>
            <a:off x="6779260" y="4079875"/>
            <a:ext cx="0" cy="62928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3" name="Rectangle 30"/>
          <p:cNvSpPr/>
          <p:nvPr/>
        </p:nvSpPr>
        <p:spPr>
          <a:xfrm>
            <a:off x="3571875" y="5711190"/>
            <a:ext cx="4335780" cy="50800"/>
          </a:xfrm>
          <a:prstGeom prst="rect">
            <a:avLst/>
          </a:prstGeom>
          <a:solidFill>
            <a:srgbClr val="000000"/>
          </a:solidFill>
          <a:ln w="9525">
            <a:noFill/>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1800" dirty="0">
              <a:ea typeface="宋体" pitchFamily="2" charset="-122"/>
            </a:endParaRPr>
          </a:p>
        </p:txBody>
      </p:sp>
      <p:cxnSp>
        <p:nvCxnSpPr>
          <p:cNvPr id="44" name="直接箭头连接符 43"/>
          <p:cNvCxnSpPr/>
          <p:nvPr/>
        </p:nvCxnSpPr>
        <p:spPr>
          <a:xfrm>
            <a:off x="6779260" y="5235575"/>
            <a:ext cx="0" cy="49784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5" name="直接箭头连接符 44"/>
          <p:cNvCxnSpPr/>
          <p:nvPr/>
        </p:nvCxnSpPr>
        <p:spPr>
          <a:xfrm>
            <a:off x="5557520" y="575183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46" name="组合 45"/>
          <p:cNvGrpSpPr/>
          <p:nvPr/>
        </p:nvGrpSpPr>
        <p:grpSpPr>
          <a:xfrm>
            <a:off x="4866640" y="6029325"/>
            <a:ext cx="1415415" cy="503555"/>
            <a:chOff x="7787" y="1494"/>
            <a:chExt cx="2229" cy="793"/>
          </a:xfrm>
        </p:grpSpPr>
        <p:sp>
          <p:nvSpPr>
            <p:cNvPr id="47"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48"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测试</a:t>
              </a:r>
              <a:r>
                <a:rPr lang="zh-CN" altLang="en-US" sz="2400" dirty="0">
                  <a:solidFill>
                    <a:srgbClr val="000000"/>
                  </a:solidFill>
                  <a:latin typeface="Kaiti SC Regular" panose="02010600040101010101" charset="-122"/>
                  <a:ea typeface="Kaiti SC Regular" panose="02010600040101010101" charset="-122"/>
                </a:rPr>
                <a:t>总结</a:t>
              </a:r>
              <a:endParaRPr lang="zh-CN" altLang="en-US" sz="2400" dirty="0">
                <a:solidFill>
                  <a:srgbClr val="000000"/>
                </a:solidFill>
                <a:latin typeface="Kaiti SC Regular" panose="02010600040101010101" charset="-122"/>
                <a:ea typeface="Kaiti SC Regular" panose="02010600040101010101" charset="-122"/>
              </a:endParaRPr>
            </a:p>
          </p:txBody>
        </p:sp>
      </p:grpSp>
      <p:grpSp>
        <p:nvGrpSpPr>
          <p:cNvPr id="53" name="组合 52"/>
          <p:cNvGrpSpPr/>
          <p:nvPr/>
        </p:nvGrpSpPr>
        <p:grpSpPr>
          <a:xfrm>
            <a:off x="6688455" y="6032500"/>
            <a:ext cx="1415415" cy="503555"/>
            <a:chOff x="7787" y="1494"/>
            <a:chExt cx="2229" cy="793"/>
          </a:xfrm>
        </p:grpSpPr>
        <p:sp>
          <p:nvSpPr>
            <p:cNvPr id="54"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55"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测试</a:t>
              </a:r>
              <a:r>
                <a:rPr lang="zh-CN" altLang="en-US" sz="2400" dirty="0">
                  <a:solidFill>
                    <a:srgbClr val="000000"/>
                  </a:solidFill>
                  <a:latin typeface="Kaiti SC Regular" panose="02010600040101010101" charset="-122"/>
                  <a:ea typeface="Kaiti SC Regular" panose="02010600040101010101" charset="-122"/>
                </a:rPr>
                <a:t>维护</a:t>
              </a:r>
              <a:endParaRPr lang="zh-CN" altLang="en-US" sz="2400" dirty="0">
                <a:solidFill>
                  <a:srgbClr val="000000"/>
                </a:solidFill>
                <a:latin typeface="Kaiti SC Regular" panose="02010600040101010101" charset="-122"/>
                <a:ea typeface="Kaiti SC Regular" panose="02010600040101010101" charset="-122"/>
              </a:endParaRPr>
            </a:p>
          </p:txBody>
        </p:sp>
      </p:grpSp>
      <p:cxnSp>
        <p:nvCxnSpPr>
          <p:cNvPr id="56" name="直接箭头连接符 55"/>
          <p:cNvCxnSpPr>
            <a:stCxn id="47" idx="3"/>
            <a:endCxn id="54" idx="1"/>
          </p:cNvCxnSpPr>
          <p:nvPr/>
        </p:nvCxnSpPr>
        <p:spPr>
          <a:xfrm>
            <a:off x="6282055" y="6281420"/>
            <a:ext cx="406400" cy="31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7" name="直接箭头连接符 56"/>
          <p:cNvCxnSpPr/>
          <p:nvPr/>
        </p:nvCxnSpPr>
        <p:spPr>
          <a:xfrm>
            <a:off x="8103870" y="6275070"/>
            <a:ext cx="406400" cy="31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58" name="流程图: 联系 57"/>
          <p:cNvSpPr/>
          <p:nvPr/>
        </p:nvSpPr>
        <p:spPr>
          <a:xfrm>
            <a:off x="8610600" y="6103620"/>
            <a:ext cx="360000" cy="360000"/>
          </a:xfrm>
          <a:prstGeom prst="flowChartConnec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2" name="流程图: 联系 61"/>
          <p:cNvSpPr/>
          <p:nvPr/>
        </p:nvSpPr>
        <p:spPr>
          <a:xfrm>
            <a:off x="8510270" y="6029325"/>
            <a:ext cx="540000" cy="540000"/>
          </a:xfrm>
          <a:prstGeom prst="flowChartConnector">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Tree>
  </p:cSld>
  <p:clrMapOvr>
    <a:masterClrMapping/>
  </p:clrMapOvr>
  <p:transition advTm="36034"/>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2.1</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需求分析</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9" name="矩形 8"/>
          <p:cNvSpPr/>
          <p:nvPr/>
        </p:nvSpPr>
        <p:spPr>
          <a:xfrm>
            <a:off x="2207895" y="1127760"/>
            <a:ext cx="8591550" cy="4892675"/>
          </a:xfrm>
          <a:prstGeom prst="rect">
            <a:avLst/>
          </a:prstGeom>
        </p:spPr>
        <p:txBody>
          <a:bodyPr wrap="square">
            <a:spAutoFit/>
          </a:bodyPr>
          <a:p>
            <a:pPr lvl="0" indent="0" algn="just">
              <a:lnSpc>
                <a:spcPct val="150000"/>
              </a:lnSpc>
              <a:buFont typeface="Arial" panose="020B0704020202020204" pitchFamily="34" charset="0"/>
              <a:buNone/>
            </a:pPr>
            <a:r>
              <a:rPr lang="zh-CN" altLang="en-US" sz="2600">
                <a:latin typeface="微软雅黑" charset="-122"/>
                <a:ea typeface="微软雅黑" charset="-122"/>
              </a:rPr>
              <a:t>测试人员在制定测试计划之前需要先对软件需求进行分析，以便对要开发的软件产品有一个清晰的认识。在分析需求时还可以获取一些测试数据，作为测试计划的基本依据，为后续的测试打好基础。包括软件功能需求分析（最基本）、测试环境需求分析、测试资源需求分析</a:t>
            </a:r>
            <a:r>
              <a:rPr lang="zh-CN" altLang="en-US" sz="2600">
                <a:latin typeface="微软雅黑" charset="-122"/>
                <a:ea typeface="微软雅黑" charset="-122"/>
              </a:rPr>
              <a:t>等。</a:t>
            </a:r>
            <a:endParaRPr lang="zh-CN" altLang="en-US" sz="2600">
              <a:latin typeface="微软雅黑" charset="-122"/>
              <a:ea typeface="微软雅黑" charset="-122"/>
            </a:endParaRPr>
          </a:p>
          <a:p>
            <a:pPr lvl="0" indent="0" algn="just">
              <a:lnSpc>
                <a:spcPct val="150000"/>
              </a:lnSpc>
              <a:buFont typeface="Arial" panose="020B0704020202020204" pitchFamily="34" charset="0"/>
              <a:buNone/>
            </a:pPr>
            <a:endParaRPr lang="zh-CN" altLang="en-US" sz="2600">
              <a:latin typeface="微软雅黑" charset="-122"/>
              <a:ea typeface="微软雅黑" charset="-122"/>
            </a:endParaRPr>
          </a:p>
          <a:p>
            <a:pPr lvl="0" indent="0" algn="just">
              <a:lnSpc>
                <a:spcPct val="150000"/>
              </a:lnSpc>
              <a:buFont typeface="Arial" panose="020B0704020202020204" pitchFamily="34" charset="0"/>
              <a:buNone/>
            </a:pPr>
            <a:r>
              <a:rPr lang="zh-CN" altLang="en-US" sz="2600">
                <a:latin typeface="微软雅黑" charset="-122"/>
                <a:ea typeface="微软雅黑" charset="-122"/>
              </a:rPr>
              <a:t>此外，分析测试需求</a:t>
            </a:r>
            <a:r>
              <a:rPr lang="zh-CN" altLang="en-US" sz="2600">
                <a:solidFill>
                  <a:srgbClr val="E38E84"/>
                </a:solidFill>
                <a:latin typeface="微软雅黑" charset="-122"/>
                <a:ea typeface="微软雅黑" charset="-122"/>
              </a:rPr>
              <a:t>也是对软件需求进行测试</a:t>
            </a:r>
            <a:r>
              <a:rPr lang="zh-CN" altLang="en-US" sz="2600">
                <a:latin typeface="微软雅黑" charset="-122"/>
                <a:ea typeface="微软雅黑" charset="-122"/>
              </a:rPr>
              <a:t>，以发现</a:t>
            </a:r>
            <a:r>
              <a:rPr lang="zh-CN" altLang="en-US" sz="2600">
                <a:latin typeface="微软雅黑" charset="-122"/>
                <a:ea typeface="微软雅黑" charset="-122"/>
              </a:rPr>
              <a:t>用户需求中不合理的地方。</a:t>
            </a:r>
            <a:endParaRPr lang="zh-CN" altLang="en-US" sz="2600">
              <a:latin typeface="微软雅黑" charset="-122"/>
              <a:ea typeface="微软雅黑" charset="-122"/>
            </a:endParaRPr>
          </a:p>
        </p:txBody>
      </p:sp>
      <p:sp>
        <p:nvSpPr>
          <p:cNvPr id="15" name="燕尾形 14"/>
          <p:cNvSpPr/>
          <p:nvPr/>
        </p:nvSpPr>
        <p:spPr>
          <a:xfrm>
            <a:off x="1552575" y="127571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燕尾形 4"/>
          <p:cNvSpPr/>
          <p:nvPr/>
        </p:nvSpPr>
        <p:spPr>
          <a:xfrm>
            <a:off x="1552575" y="491871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2.1</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需求分析</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aphicFrame>
        <p:nvGraphicFramePr>
          <p:cNvPr id="3" name="表格 2"/>
          <p:cNvGraphicFramePr/>
          <p:nvPr/>
        </p:nvGraphicFramePr>
        <p:xfrm>
          <a:off x="709930" y="934085"/>
          <a:ext cx="10989945" cy="5029200"/>
        </p:xfrm>
        <a:graphic>
          <a:graphicData uri="http://schemas.openxmlformats.org/drawingml/2006/table">
            <a:tbl>
              <a:tblPr firstRow="1" bandRow="1">
                <a:tableStyleId>{5C22544A-7EE6-4342-B048-85BDC9FD1C3A}</a:tableStyleId>
              </a:tblPr>
              <a:tblGrid>
                <a:gridCol w="767715"/>
                <a:gridCol w="6108700"/>
                <a:gridCol w="2900680"/>
                <a:gridCol w="1212850"/>
              </a:tblGrid>
              <a:tr h="381000">
                <a:tc>
                  <a:txBody>
                    <a:bodyPr/>
                    <a:p>
                      <a:pPr algn="ctr">
                        <a:buNone/>
                      </a:pPr>
                      <a:r>
                        <a:rPr lang="zh-CN" altLang="en-US" sz="2200"/>
                        <a:t>序号</a:t>
                      </a:r>
                      <a:endParaRPr lang="zh-CN" altLang="en-US" sz="2200"/>
                    </a:p>
                  </a:txBody>
                  <a:tcPr anchor="ctr" anchorCtr="0"/>
                </a:tc>
                <a:tc>
                  <a:txBody>
                    <a:bodyPr/>
                    <a:p>
                      <a:pPr algn="ctr">
                        <a:buNone/>
                      </a:pPr>
                      <a:r>
                        <a:rPr lang="zh-CN" altLang="en-US" sz="2200"/>
                        <a:t>检查项</a:t>
                      </a:r>
                      <a:endParaRPr lang="zh-CN" altLang="en-US" sz="2200"/>
                    </a:p>
                  </a:txBody>
                  <a:tcPr anchor="ctr" anchorCtr="0"/>
                </a:tc>
                <a:tc>
                  <a:txBody>
                    <a:bodyPr/>
                    <a:p>
                      <a:pPr algn="ctr">
                        <a:buNone/>
                      </a:pPr>
                      <a:r>
                        <a:rPr lang="zh-CN" altLang="en-US" sz="2200"/>
                        <a:t>检查结果</a:t>
                      </a:r>
                      <a:endParaRPr lang="zh-CN" altLang="en-US" sz="2200"/>
                    </a:p>
                  </a:txBody>
                  <a:tcPr anchor="ctr" anchorCtr="0"/>
                </a:tc>
                <a:tc>
                  <a:txBody>
                    <a:bodyPr/>
                    <a:p>
                      <a:pPr algn="ctr">
                        <a:buNone/>
                      </a:pPr>
                      <a:r>
                        <a:rPr lang="zh-CN" altLang="en-US" sz="2200"/>
                        <a:t>说明</a:t>
                      </a:r>
                      <a:endParaRPr lang="zh-CN" altLang="en-US" sz="2200"/>
                    </a:p>
                  </a:txBody>
                  <a:tcPr anchor="ctr" anchorCtr="0"/>
                </a:tc>
              </a:tr>
              <a:tr h="381000">
                <a:tc>
                  <a:txBody>
                    <a:bodyPr/>
                    <a:p>
                      <a:pPr algn="ctr">
                        <a:buNone/>
                      </a:pPr>
                      <a:r>
                        <a:rPr lang="en-US" altLang="zh-CN" sz="2200"/>
                        <a:t>1</a:t>
                      </a:r>
                      <a:endParaRPr lang="en-US" altLang="zh-CN" sz="2200"/>
                    </a:p>
                  </a:txBody>
                  <a:tcPr anchor="ctr" anchorCtr="0"/>
                </a:tc>
                <a:tc>
                  <a:txBody>
                    <a:bodyPr/>
                    <a:p>
                      <a:pPr algn="ctr">
                        <a:buNone/>
                      </a:pPr>
                      <a:r>
                        <a:rPr lang="zh-CN" altLang="en-US" sz="2200"/>
                        <a:t>是否覆盖了客户提出的所有需求项</a:t>
                      </a:r>
                      <a:endParaRPr lang="zh-CN" altLang="en-US" sz="2200"/>
                    </a:p>
                  </a:txBody>
                  <a:tcPr anchor="ctr" anchorCtr="0"/>
                </a:tc>
                <a:tc>
                  <a:txBody>
                    <a:bodyPr/>
                    <a:p>
                      <a:pPr algn="ctr">
                        <a:buNone/>
                      </a:pPr>
                      <a:r>
                        <a:rPr lang="zh-CN" altLang="en-US" sz="2200"/>
                        <a:t>是【】否【】NA【】</a:t>
                      </a: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t>2</a:t>
                      </a:r>
                      <a:endParaRPr lang="en-US" altLang="zh-CN" sz="2200"/>
                    </a:p>
                  </a:txBody>
                  <a:tcPr anchor="ctr" anchorCtr="0"/>
                </a:tc>
                <a:tc>
                  <a:txBody>
                    <a:bodyPr/>
                    <a:p>
                      <a:pPr algn="ctr">
                        <a:buNone/>
                      </a:pPr>
                      <a:r>
                        <a:rPr lang="zh-CN" altLang="en-US" sz="2200"/>
                        <a:t>用词是否清晰、语义是否存在歧义</a:t>
                      </a:r>
                      <a:endParaRPr lang="zh-CN" altLang="en-US" sz="2200"/>
                    </a:p>
                  </a:txBody>
                  <a:tcPr anchor="ctr" anchorCtr="0"/>
                </a:tc>
                <a:tc>
                  <a:txBody>
                    <a:bodyPr/>
                    <a:p>
                      <a:pPr algn="ctr">
                        <a:buNone/>
                      </a:pPr>
                      <a:r>
                        <a:rPr lang="zh-CN" altLang="en-US" sz="2200"/>
                        <a:t>是【】否【】NA【】</a:t>
                      </a: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t>3</a:t>
                      </a:r>
                      <a:endParaRPr lang="en-US" altLang="zh-CN" sz="2200"/>
                    </a:p>
                  </a:txBody>
                  <a:tcPr anchor="ctr" anchorCtr="0"/>
                </a:tc>
                <a:tc>
                  <a:txBody>
                    <a:bodyPr/>
                    <a:p>
                      <a:pPr algn="ctr">
                        <a:buNone/>
                      </a:pPr>
                      <a:r>
                        <a:rPr lang="zh-CN" altLang="en-US" sz="2200"/>
                        <a:t>是否清楚地描述了软件需要做什么以及不做什么</a:t>
                      </a:r>
                      <a:endParaRPr lang="zh-CN" altLang="en-US" sz="2200"/>
                    </a:p>
                  </a:txBody>
                  <a:tcPr anchor="ctr" anchorCtr="0"/>
                </a:tc>
                <a:tc>
                  <a:txBody>
                    <a:bodyPr/>
                    <a:p>
                      <a:pPr algn="ctr">
                        <a:buNone/>
                      </a:pPr>
                      <a:r>
                        <a:rPr lang="zh-CN" altLang="en-US" sz="2200"/>
                        <a:t>是【】否【】NA【】</a:t>
                      </a: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t>4</a:t>
                      </a:r>
                      <a:endParaRPr lang="en-US" altLang="zh-CN" sz="2200"/>
                    </a:p>
                  </a:txBody>
                  <a:tcPr anchor="ctr" anchorCtr="0"/>
                </a:tc>
                <a:tc>
                  <a:txBody>
                    <a:bodyPr/>
                    <a:p>
                      <a:pPr algn="ctr">
                        <a:buNone/>
                      </a:pPr>
                      <a:r>
                        <a:rPr lang="zh-CN" altLang="en-US" sz="2200"/>
                        <a:t>是否描述了软件的目标环境，包括软硬件环境</a:t>
                      </a:r>
                      <a:endParaRPr lang="zh-CN" altLang="en-US" sz="2200"/>
                    </a:p>
                  </a:txBody>
                  <a:tcPr anchor="ctr" anchorCtr="0"/>
                </a:tc>
                <a:tc>
                  <a:txBody>
                    <a:bodyPr/>
                    <a:p>
                      <a:pPr algn="ctr">
                        <a:buNone/>
                      </a:pPr>
                      <a:r>
                        <a:rPr lang="zh-CN" altLang="en-US" sz="2200"/>
                        <a:t>是【】否【】NA【】</a:t>
                      </a: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t>5</a:t>
                      </a:r>
                      <a:endParaRPr lang="en-US" altLang="zh-CN" sz="2200"/>
                    </a:p>
                  </a:txBody>
                  <a:tcPr anchor="ctr" anchorCtr="0"/>
                </a:tc>
                <a:tc>
                  <a:txBody>
                    <a:bodyPr/>
                    <a:p>
                      <a:pPr algn="ctr">
                        <a:buNone/>
                      </a:pPr>
                      <a:r>
                        <a:rPr lang="zh-CN" altLang="en-US" sz="2200"/>
                        <a:t>是否对需求项进行了合理的编号</a:t>
                      </a:r>
                      <a:endParaRPr lang="zh-CN" altLang="en-US" sz="2200"/>
                    </a:p>
                  </a:txBody>
                  <a:tcPr anchor="ctr" anchorCtr="0"/>
                </a:tc>
                <a:tc>
                  <a:txBody>
                    <a:bodyPr/>
                    <a:p>
                      <a:pPr algn="ctr">
                        <a:buNone/>
                      </a:pPr>
                      <a:r>
                        <a:rPr lang="zh-CN" altLang="en-US" sz="2200"/>
                        <a:t>是【】否【】NA【】</a:t>
                      </a: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t>6</a:t>
                      </a:r>
                      <a:endParaRPr lang="en-US" altLang="zh-CN" sz="2200"/>
                    </a:p>
                  </a:txBody>
                  <a:tcPr anchor="ctr" anchorCtr="0"/>
                </a:tc>
                <a:tc>
                  <a:txBody>
                    <a:bodyPr/>
                    <a:p>
                      <a:pPr algn="ctr">
                        <a:buNone/>
                      </a:pPr>
                      <a:r>
                        <a:rPr lang="zh-CN" altLang="en-US" sz="2200"/>
                        <a:t>需求项是否前后一致、彼此不冲突</a:t>
                      </a:r>
                      <a:endParaRPr lang="zh-CN" altLang="en-US" sz="2200"/>
                    </a:p>
                  </a:txBody>
                  <a:tcPr anchor="ctr" anchorCtr="0"/>
                </a:tc>
                <a:tc>
                  <a:txBody>
                    <a:bodyPr/>
                    <a:p>
                      <a:pPr algn="ctr">
                        <a:buNone/>
                      </a:pPr>
                      <a:r>
                        <a:rPr lang="zh-CN" altLang="en-US" sz="2200"/>
                        <a:t>是【】否【】NA【】</a:t>
                      </a: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t>7</a:t>
                      </a:r>
                      <a:endParaRPr lang="en-US" altLang="zh-CN" sz="2200"/>
                    </a:p>
                  </a:txBody>
                  <a:tcPr anchor="ctr" anchorCtr="0"/>
                </a:tc>
                <a:tc>
                  <a:txBody>
                    <a:bodyPr/>
                    <a:p>
                      <a:pPr algn="ctr">
                        <a:buNone/>
                      </a:pPr>
                      <a:r>
                        <a:rPr lang="zh-CN" altLang="en-US" sz="2200"/>
                        <a:t>是否清楚地说明了软件的每个输入、输出格式，以及输入与输出之间的对应关系</a:t>
                      </a:r>
                      <a:endParaRPr lang="zh-CN" altLang="en-US" sz="2200"/>
                    </a:p>
                  </a:txBody>
                  <a:tcPr anchor="ctr" anchorCtr="0"/>
                </a:tc>
                <a:tc>
                  <a:txBody>
                    <a:bodyPr/>
                    <a:p>
                      <a:pPr algn="ctr">
                        <a:buNone/>
                      </a:pPr>
                      <a:r>
                        <a:rPr lang="zh-CN" altLang="en-US" sz="2200"/>
                        <a:t>是【】否【】NA【】</a:t>
                      </a: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t>8</a:t>
                      </a:r>
                      <a:endParaRPr lang="en-US" altLang="zh-CN" sz="2200"/>
                    </a:p>
                  </a:txBody>
                  <a:tcPr anchor="ctr" anchorCtr="0"/>
                </a:tc>
                <a:tc>
                  <a:txBody>
                    <a:bodyPr/>
                    <a:p>
                      <a:pPr algn="ctr">
                        <a:buNone/>
                      </a:pPr>
                      <a:r>
                        <a:rPr lang="zh-CN" altLang="en-US" sz="2200"/>
                        <a:t>是否清晰地描述了软件系统的性能要求</a:t>
                      </a:r>
                      <a:endParaRPr lang="zh-CN" altLang="en-US" sz="2200"/>
                    </a:p>
                  </a:txBody>
                  <a:tcPr anchor="ctr" anchorCtr="0"/>
                </a:tc>
                <a:tc>
                  <a:txBody>
                    <a:bodyPr/>
                    <a:p>
                      <a:pPr algn="ctr">
                        <a:buNone/>
                      </a:pPr>
                      <a:r>
                        <a:rPr lang="zh-CN" altLang="en-US" sz="2200"/>
                        <a:t>是【】否【】NA【】</a:t>
                      </a: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t>9</a:t>
                      </a:r>
                      <a:endParaRPr lang="en-US" altLang="zh-CN" sz="2200"/>
                    </a:p>
                  </a:txBody>
                  <a:tcPr anchor="ctr" anchorCtr="0"/>
                </a:tc>
                <a:tc>
                  <a:txBody>
                    <a:bodyPr/>
                    <a:p>
                      <a:pPr algn="ctr">
                        <a:buNone/>
                      </a:pPr>
                      <a:r>
                        <a:rPr lang="zh-CN" altLang="en-US" sz="2200"/>
                        <a:t>需求的优先级是否合理分配</a:t>
                      </a:r>
                      <a:endParaRPr lang="zh-CN" altLang="en-US" sz="2200"/>
                    </a:p>
                  </a:txBody>
                  <a:tcPr anchor="ctr" anchorCtr="0"/>
                </a:tc>
                <a:tc>
                  <a:txBody>
                    <a:bodyPr/>
                    <a:p>
                      <a:pPr algn="ctr">
                        <a:buNone/>
                      </a:pPr>
                      <a:r>
                        <a:rPr lang="zh-CN" altLang="en-US" sz="2200"/>
                        <a:t>是【】否【】NA【】</a:t>
                      </a: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t>10</a:t>
                      </a:r>
                      <a:endParaRPr lang="en-US" altLang="zh-CN" sz="2200"/>
                    </a:p>
                  </a:txBody>
                  <a:tcPr anchor="ctr" anchorCtr="0"/>
                </a:tc>
                <a:tc>
                  <a:txBody>
                    <a:bodyPr/>
                    <a:p>
                      <a:pPr algn="ctr">
                        <a:buNone/>
                      </a:pPr>
                      <a:r>
                        <a:rPr lang="zh-CN" altLang="en-US" sz="2200"/>
                        <a:t>是否描述了各种约束条件</a:t>
                      </a:r>
                      <a:endParaRPr lang="zh-CN" altLang="en-US" sz="2200"/>
                    </a:p>
                  </a:txBody>
                  <a:tcPr anchor="ctr" anchorCtr="0"/>
                </a:tc>
                <a:tc>
                  <a:txBody>
                    <a:bodyPr/>
                    <a:p>
                      <a:pPr algn="ctr">
                        <a:buNone/>
                      </a:pPr>
                      <a:r>
                        <a:rPr lang="zh-CN" altLang="en-US" sz="2200"/>
                        <a:t>是【】否【】NA【】</a:t>
                      </a:r>
                      <a:endParaRPr lang="zh-CN" altLang="en-US" sz="2200"/>
                    </a:p>
                  </a:txBody>
                  <a:tcPr anchor="ctr" anchorCtr="0"/>
                </a:tc>
                <a:tc>
                  <a:txBody>
                    <a:bodyPr/>
                    <a:p>
                      <a:pPr algn="ctr">
                        <a:buNone/>
                      </a:pPr>
                      <a:endParaRPr lang="zh-CN" altLang="en-US" sz="2200"/>
                    </a:p>
                  </a:txBody>
                  <a:tcPr anchor="ctr" anchorCtr="0"/>
                </a:tc>
              </a:tr>
            </a:tbl>
          </a:graphicData>
        </a:graphic>
      </p:graphicFrame>
      <p:sp>
        <p:nvSpPr>
          <p:cNvPr id="4" name="文本框 3"/>
          <p:cNvSpPr txBox="1"/>
          <p:nvPr/>
        </p:nvSpPr>
        <p:spPr>
          <a:xfrm>
            <a:off x="4014470" y="6244590"/>
            <a:ext cx="5816600" cy="521970"/>
          </a:xfrm>
          <a:prstGeom prst="rect">
            <a:avLst/>
          </a:prstGeom>
          <a:noFill/>
        </p:spPr>
        <p:txBody>
          <a:bodyPr wrap="square" rtlCol="0">
            <a:spAutoFit/>
          </a:bodyPr>
          <a:p>
            <a:r>
              <a:rPr lang="zh-CN" altLang="en-US" sz="2800">
                <a:latin typeface="微软雅黑" charset="0"/>
                <a:ea typeface="微软雅黑" charset="0"/>
              </a:rPr>
              <a:t>软件需求规格说明书检查列表</a:t>
            </a:r>
            <a:endParaRPr lang="zh-CN" altLang="en-US" sz="2800">
              <a:latin typeface="微软雅黑" charset="0"/>
              <a:ea typeface="微软雅黑" charset="0"/>
            </a:endParaRPr>
          </a:p>
        </p:txBody>
      </p:sp>
    </p:spTree>
  </p:cSld>
  <p:clrMapOvr>
    <a:masterClrMapping/>
  </p:clrMapOvr>
  <p:transition advTm="36034"/>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598170" y="3626485"/>
            <a:ext cx="3231515" cy="3231515"/>
          </a:xfrm>
          <a:prstGeom prst="rect">
            <a:avLst/>
          </a:prstGeom>
        </p:spPr>
      </p:pic>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2.1</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需求分析</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9" name="矩形 8"/>
          <p:cNvSpPr/>
          <p:nvPr/>
        </p:nvSpPr>
        <p:spPr>
          <a:xfrm>
            <a:off x="2247900" y="1266190"/>
            <a:ext cx="8599170" cy="3489325"/>
          </a:xfrm>
          <a:prstGeom prst="rect">
            <a:avLst/>
          </a:prstGeom>
        </p:spPr>
        <p:txBody>
          <a:bodyPr wrap="square">
            <a:spAutoFit/>
          </a:bodyPr>
          <a:p>
            <a:pPr marL="457200" lvl="0" indent="-457200" algn="just">
              <a:lnSpc>
                <a:spcPct val="170000"/>
              </a:lnSpc>
              <a:buClr>
                <a:srgbClr val="2E75B6"/>
              </a:buClr>
              <a:buFont typeface="Wingdings" panose="05000000000000000000" charset="0"/>
              <a:buChar char=""/>
            </a:pPr>
            <a:r>
              <a:rPr lang="zh-CN" altLang="en-US" sz="2600">
                <a:latin typeface="微软雅黑" charset="-122"/>
                <a:ea typeface="微软雅黑" charset="-122"/>
              </a:rPr>
              <a:t>被确定的测试需求</a:t>
            </a:r>
            <a:r>
              <a:rPr lang="zh-CN" altLang="en-US" sz="2600">
                <a:solidFill>
                  <a:schemeClr val="accent1"/>
                </a:solidFill>
                <a:latin typeface="微软雅黑" charset="-122"/>
                <a:ea typeface="微软雅黑" charset="-122"/>
              </a:rPr>
              <a:t>必须</a:t>
            </a:r>
            <a:r>
              <a:rPr lang="zh-CN" altLang="en-US" sz="2600">
                <a:solidFill>
                  <a:schemeClr val="tx1"/>
                </a:solidFill>
                <a:latin typeface="微软雅黑" charset="-122"/>
                <a:ea typeface="微软雅黑" charset="-122"/>
              </a:rPr>
              <a:t>是</a:t>
            </a:r>
            <a:r>
              <a:rPr lang="zh-CN" altLang="en-US" sz="2600">
                <a:solidFill>
                  <a:schemeClr val="accent1"/>
                </a:solidFill>
                <a:latin typeface="微软雅黑" charset="-122"/>
                <a:ea typeface="微软雅黑" charset="-122"/>
              </a:rPr>
              <a:t>明确</a:t>
            </a:r>
            <a:r>
              <a:rPr lang="zh-CN" altLang="en-US" sz="2600">
                <a:solidFill>
                  <a:schemeClr val="tx1"/>
                </a:solidFill>
                <a:latin typeface="微软雅黑" charset="-122"/>
                <a:ea typeface="微软雅黑" charset="-122"/>
              </a:rPr>
              <a:t>的</a:t>
            </a:r>
            <a:r>
              <a:rPr lang="zh-CN" altLang="en-US" sz="2600">
                <a:solidFill>
                  <a:schemeClr val="accent1"/>
                </a:solidFill>
                <a:latin typeface="微软雅黑" charset="-122"/>
                <a:ea typeface="微软雅黑" charset="-122"/>
              </a:rPr>
              <a:t>、可核实</a:t>
            </a:r>
            <a:r>
              <a:rPr lang="zh-CN" altLang="en-US" sz="2600">
                <a:latin typeface="微软雅黑" charset="-122"/>
                <a:ea typeface="微软雅黑" charset="-122"/>
              </a:rPr>
              <a:t>的，测试需求必须有一个可观察、可评测的结果。</a:t>
            </a:r>
            <a:endParaRPr lang="zh-CN" altLang="en-US" sz="2600">
              <a:latin typeface="微软雅黑" charset="-122"/>
              <a:ea typeface="微软雅黑" charset="-122"/>
            </a:endParaRPr>
          </a:p>
          <a:p>
            <a:pPr marL="457200" lvl="0" indent="-457200" algn="just">
              <a:lnSpc>
                <a:spcPct val="170000"/>
              </a:lnSpc>
              <a:buClr>
                <a:srgbClr val="2E75B6"/>
              </a:buClr>
              <a:buFont typeface="Wingdings" panose="05000000000000000000" charset="0"/>
              <a:buChar char=""/>
            </a:pPr>
            <a:r>
              <a:rPr lang="zh-CN" altLang="en-US" sz="2600">
                <a:latin typeface="微软雅黑" charset="-122"/>
                <a:ea typeface="微软雅黑" charset="-122"/>
              </a:rPr>
              <a:t>无法核实的需求就不是测试需求。</a:t>
            </a:r>
            <a:endParaRPr lang="zh-CN" altLang="en-US" sz="2600">
              <a:latin typeface="微软雅黑" charset="-122"/>
              <a:ea typeface="微软雅黑" charset="-122"/>
            </a:endParaRPr>
          </a:p>
          <a:p>
            <a:pPr marL="457200" lvl="0" indent="-457200" algn="just">
              <a:lnSpc>
                <a:spcPct val="170000"/>
              </a:lnSpc>
              <a:buClr>
                <a:srgbClr val="2E75B6"/>
              </a:buClr>
              <a:buFont typeface="Wingdings" panose="05000000000000000000" charset="0"/>
              <a:buChar char=""/>
            </a:pPr>
            <a:r>
              <a:rPr lang="zh-CN" altLang="en-US" sz="2600">
                <a:latin typeface="微软雅黑" charset="-122"/>
                <a:ea typeface="微软雅黑" charset="-122"/>
              </a:rPr>
              <a:t>测试需求分析还要与客户进行交流，以澄清某些混淆，确保测试人员与客户尽早地对项目达成共识。</a:t>
            </a:r>
            <a:endParaRPr lang="zh-CN" altLang="en-US" sz="2600">
              <a:latin typeface="微软雅黑" charset="-122"/>
              <a:ea typeface="微软雅黑" charset="-122"/>
            </a:endParaRPr>
          </a:p>
        </p:txBody>
      </p:sp>
      <p:sp>
        <p:nvSpPr>
          <p:cNvPr id="4" name="椭圆形标注 3"/>
          <p:cNvSpPr/>
          <p:nvPr/>
        </p:nvSpPr>
        <p:spPr>
          <a:xfrm flipH="1">
            <a:off x="897255" y="2883535"/>
            <a:ext cx="936625" cy="844550"/>
          </a:xfrm>
          <a:prstGeom prst="wedgeEllipseCallout">
            <a:avLst/>
          </a:prstGeom>
          <a:ln>
            <a:solidFill>
              <a:srgbClr val="FF0000"/>
            </a:solidFill>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7" name="文本框 6"/>
          <p:cNvSpPr txBox="1"/>
          <p:nvPr/>
        </p:nvSpPr>
        <p:spPr>
          <a:xfrm>
            <a:off x="897255" y="3067685"/>
            <a:ext cx="970915" cy="553085"/>
          </a:xfrm>
          <a:prstGeom prst="rect">
            <a:avLst/>
          </a:prstGeom>
          <a:noFill/>
        </p:spPr>
        <p:txBody>
          <a:bodyPr wrap="square" rtlCol="0">
            <a:spAutoFit/>
          </a:bodyPr>
          <a:p>
            <a:r>
              <a:rPr lang="zh-CN" altLang="en-US" sz="3000">
                <a:solidFill>
                  <a:srgbClr val="FFC000"/>
                </a:solidFill>
                <a:latin typeface="黑体" charset="0"/>
                <a:ea typeface="黑体" charset="0"/>
              </a:rPr>
              <a:t>注意</a:t>
            </a:r>
            <a:endParaRPr lang="zh-CN" altLang="en-US" sz="3000">
              <a:solidFill>
                <a:srgbClr val="FFC000"/>
              </a:solidFill>
              <a:latin typeface="黑体" charset="0"/>
              <a:ea typeface="黑体" charset="0"/>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2.1</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需求分析</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9" name="矩形 8"/>
          <p:cNvSpPr/>
          <p:nvPr/>
        </p:nvSpPr>
        <p:spPr>
          <a:xfrm>
            <a:off x="2226945" y="2269490"/>
            <a:ext cx="8599170" cy="2287905"/>
          </a:xfrm>
          <a:prstGeom prst="rect">
            <a:avLst/>
          </a:prstGeom>
        </p:spPr>
        <p:txBody>
          <a:bodyPr wrap="square">
            <a:spAutoFit/>
          </a:bodyPr>
          <a:p>
            <a:pPr marL="457200" lvl="0" indent="-457200" algn="just">
              <a:lnSpc>
                <a:spcPct val="170000"/>
              </a:lnSpc>
              <a:buClr>
                <a:srgbClr val="2E75B6"/>
              </a:buClr>
              <a:buFont typeface="Wingdings" panose="05000000000000000000" charset="0"/>
              <a:buChar char=""/>
            </a:pPr>
            <a:r>
              <a:rPr lang="zh-CN" altLang="en-US" sz="2800">
                <a:latin typeface="微软雅黑" charset="-122"/>
                <a:ea typeface="微软雅黑" charset="-122"/>
              </a:rPr>
              <a:t>软件界面应该</a:t>
            </a:r>
            <a:r>
              <a:rPr lang="zh-CN" altLang="en-US" sz="2800">
                <a:latin typeface="微软雅黑" charset="-122"/>
                <a:ea typeface="微软雅黑" charset="-122"/>
              </a:rPr>
              <a:t>友好</a:t>
            </a:r>
            <a:endParaRPr lang="zh-CN" altLang="en-US" sz="2800">
              <a:latin typeface="微软雅黑" charset="-122"/>
              <a:ea typeface="微软雅黑" charset="-122"/>
            </a:endParaRPr>
          </a:p>
          <a:p>
            <a:pPr marL="457200" lvl="0" indent="-457200" algn="just">
              <a:lnSpc>
                <a:spcPct val="170000"/>
              </a:lnSpc>
              <a:buClr>
                <a:srgbClr val="2E75B6"/>
              </a:buClr>
              <a:buFont typeface="Wingdings" panose="05000000000000000000" charset="0"/>
              <a:buChar char=""/>
            </a:pPr>
            <a:r>
              <a:rPr lang="zh-CN" altLang="en-US" sz="2800">
                <a:latin typeface="微软雅黑" charset="-122"/>
                <a:ea typeface="微软雅黑" charset="-122"/>
              </a:rPr>
              <a:t>系统应该快速响应</a:t>
            </a:r>
            <a:endParaRPr lang="zh-CN" altLang="en-US" sz="2800">
              <a:latin typeface="微软雅黑" charset="-122"/>
              <a:ea typeface="微软雅黑" charset="-122"/>
            </a:endParaRPr>
          </a:p>
          <a:p>
            <a:pPr marL="457200" lvl="0" indent="-457200" algn="just">
              <a:lnSpc>
                <a:spcPct val="170000"/>
              </a:lnSpc>
              <a:buClr>
                <a:srgbClr val="2E75B6"/>
              </a:buClr>
              <a:buFont typeface="Wingdings" panose="05000000000000000000" charset="0"/>
              <a:buChar char=""/>
            </a:pPr>
            <a:r>
              <a:rPr lang="zh-CN" altLang="en-US" sz="2800">
                <a:latin typeface="微软雅黑" charset="-122"/>
                <a:ea typeface="微软雅黑" charset="-122"/>
              </a:rPr>
              <a:t>成功登录后在主页顶部区域显示</a:t>
            </a:r>
            <a:r>
              <a:rPr lang="en-US" altLang="zh-CN" sz="2800">
                <a:latin typeface="微软雅黑" charset="-122"/>
                <a:ea typeface="微软雅黑" charset="-122"/>
              </a:rPr>
              <a:t>3s</a:t>
            </a:r>
            <a:r>
              <a:rPr lang="zh-CN" altLang="en-US" sz="2800">
                <a:latin typeface="微软雅黑" charset="-122"/>
                <a:ea typeface="微软雅黑" charset="-122"/>
              </a:rPr>
              <a:t>公告栏</a:t>
            </a:r>
            <a:endParaRPr lang="zh-CN" altLang="en-US" sz="2800">
              <a:latin typeface="微软雅黑" charset="-122"/>
              <a:ea typeface="微软雅黑" charset="-122"/>
            </a:endParaRPr>
          </a:p>
        </p:txBody>
      </p:sp>
      <p:sp>
        <p:nvSpPr>
          <p:cNvPr id="5" name="矩形 4"/>
          <p:cNvSpPr/>
          <p:nvPr>
            <p:custDataLst>
              <p:tags r:id="rId1"/>
            </p:custDataLst>
          </p:nvPr>
        </p:nvSpPr>
        <p:spPr>
          <a:xfrm>
            <a:off x="2226945" y="1162050"/>
            <a:ext cx="8369935" cy="737235"/>
          </a:xfrm>
          <a:prstGeom prst="rect">
            <a:avLst/>
          </a:prstGeom>
        </p:spPr>
        <p:txBody>
          <a:bodyPr wrap="square">
            <a:spAutoFit/>
          </a:bodyPr>
          <a:p>
            <a:pPr lvl="0" indent="0" algn="just">
              <a:lnSpc>
                <a:spcPct val="150000"/>
              </a:lnSpc>
              <a:buFont typeface="Arial" panose="020B0704020202020204" pitchFamily="34" charset="0"/>
              <a:buNone/>
            </a:pPr>
            <a:r>
              <a:rPr lang="zh-CN" altLang="en-US" sz="2800">
                <a:latin typeface="微软雅黑" charset="-122"/>
                <a:ea typeface="微软雅黑" charset="-122"/>
              </a:rPr>
              <a:t>判断下列测试需求</a:t>
            </a:r>
            <a:r>
              <a:rPr lang="zh-CN" altLang="en-US" sz="2800">
                <a:latin typeface="微软雅黑" charset="-122"/>
                <a:ea typeface="微软雅黑" charset="-122"/>
              </a:rPr>
              <a:t>是否合格：</a:t>
            </a:r>
            <a:endParaRPr lang="zh-CN" altLang="en-US" sz="2800">
              <a:latin typeface="微软雅黑" charset="-122"/>
              <a:ea typeface="微软雅黑" charset="-122"/>
            </a:endParaRPr>
          </a:p>
        </p:txBody>
      </p:sp>
      <p:sp>
        <p:nvSpPr>
          <p:cNvPr id="3" name="文本框 2"/>
          <p:cNvSpPr txBox="1"/>
          <p:nvPr/>
        </p:nvSpPr>
        <p:spPr>
          <a:xfrm>
            <a:off x="5752465" y="2187575"/>
            <a:ext cx="988060" cy="737235"/>
          </a:xfrm>
          <a:prstGeom prst="rect">
            <a:avLst/>
          </a:prstGeom>
          <a:noFill/>
        </p:spPr>
        <p:txBody>
          <a:bodyPr wrap="square" rtlCol="0" anchor="t">
            <a:noAutofit/>
          </a:bodyPr>
          <a:p>
            <a:r>
              <a:rPr lang="en-US" altLang="zh-CN" sz="5000" b="1">
                <a:solidFill>
                  <a:srgbClr val="FF0000"/>
                </a:solidFill>
                <a:latin typeface="Arial" panose="020B0704020202020204" pitchFamily="34" charset="0"/>
                <a:ea typeface="微软雅黑" charset="-122"/>
                <a:sym typeface="+mn-ea"/>
              </a:rPr>
              <a:t>×</a:t>
            </a:r>
            <a:endParaRPr lang="en-US" altLang="zh-CN" sz="5000" b="1">
              <a:solidFill>
                <a:srgbClr val="FF0000"/>
              </a:solidFill>
              <a:latin typeface="Arial" panose="020B0704020202020204" pitchFamily="34" charset="0"/>
              <a:ea typeface="微软雅黑" charset="-122"/>
              <a:sym typeface="+mn-ea"/>
            </a:endParaRPr>
          </a:p>
        </p:txBody>
      </p:sp>
      <p:sp>
        <p:nvSpPr>
          <p:cNvPr id="4" name="文本框 3"/>
          <p:cNvSpPr txBox="1"/>
          <p:nvPr/>
        </p:nvSpPr>
        <p:spPr>
          <a:xfrm>
            <a:off x="5752465" y="2924810"/>
            <a:ext cx="988060" cy="737235"/>
          </a:xfrm>
          <a:prstGeom prst="rect">
            <a:avLst/>
          </a:prstGeom>
          <a:noFill/>
        </p:spPr>
        <p:txBody>
          <a:bodyPr wrap="square" rtlCol="0" anchor="t">
            <a:noAutofit/>
          </a:bodyPr>
          <a:p>
            <a:r>
              <a:rPr lang="en-US" altLang="zh-CN" sz="5000" b="1">
                <a:solidFill>
                  <a:srgbClr val="FF0000"/>
                </a:solidFill>
                <a:latin typeface="Arial" panose="020B0704020202020204" pitchFamily="34" charset="0"/>
                <a:ea typeface="微软雅黑" charset="-122"/>
                <a:sym typeface="+mn-ea"/>
              </a:rPr>
              <a:t>×</a:t>
            </a:r>
            <a:endParaRPr lang="en-US" altLang="zh-CN" sz="5000" b="1">
              <a:solidFill>
                <a:srgbClr val="FF0000"/>
              </a:solidFill>
              <a:latin typeface="Arial" panose="020B0704020202020204" pitchFamily="34" charset="0"/>
              <a:ea typeface="微软雅黑" charset="-122"/>
              <a:sym typeface="+mn-ea"/>
            </a:endParaRPr>
          </a:p>
        </p:txBody>
      </p:sp>
      <p:sp>
        <p:nvSpPr>
          <p:cNvPr id="7" name="文本框 6"/>
          <p:cNvSpPr txBox="1"/>
          <p:nvPr/>
        </p:nvSpPr>
        <p:spPr>
          <a:xfrm>
            <a:off x="8126095" y="3820160"/>
            <a:ext cx="988060" cy="737235"/>
          </a:xfrm>
          <a:prstGeom prst="rect">
            <a:avLst/>
          </a:prstGeom>
          <a:noFill/>
        </p:spPr>
        <p:txBody>
          <a:bodyPr wrap="square" rtlCol="0" anchor="t">
            <a:noAutofit/>
          </a:bodyPr>
          <a:p>
            <a:r>
              <a:rPr lang="zh-CN" altLang="en-US" sz="5000" b="1">
                <a:solidFill>
                  <a:srgbClr val="FF0000"/>
                </a:solidFill>
                <a:latin typeface="Arial Bold" panose="020B0704020202020204" charset="0"/>
                <a:ea typeface="微软雅黑" charset="-122"/>
                <a:cs typeface="Arial Bold" panose="020B0704020202020204" charset="0"/>
                <a:sym typeface="+mn-ea"/>
              </a:rPr>
              <a:t>√</a:t>
            </a:r>
            <a:r>
              <a:rPr lang="zh-CN" altLang="en-US" sz="5000" b="1">
                <a:solidFill>
                  <a:srgbClr val="FF0000"/>
                </a:solidFill>
                <a:latin typeface="微软雅黑" charset="-122"/>
                <a:ea typeface="微软雅黑" charset="-122"/>
                <a:sym typeface="+mn-ea"/>
              </a:rPr>
              <a:t>️</a:t>
            </a:r>
            <a:endParaRPr lang="zh-CN" altLang="en-US" sz="5000" b="1">
              <a:solidFill>
                <a:srgbClr val="FF0000"/>
              </a:solidFill>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blinds(horizontal)">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b="1633"/>
          <a:stretch>
            <a:fillRect/>
          </a:stretch>
        </p:blipFill>
        <p:spPr>
          <a:xfrm>
            <a:off x="10160" y="0"/>
            <a:ext cx="12181840" cy="3880485"/>
          </a:xfrm>
          <a:prstGeom prst="rect">
            <a:avLst/>
          </a:prstGeom>
        </p:spPr>
      </p:pic>
      <p:sp>
        <p:nvSpPr>
          <p:cNvPr id="2" name="Rectangle 1"/>
          <p:cNvSpPr/>
          <p:nvPr/>
        </p:nvSpPr>
        <p:spPr bwMode="auto">
          <a:xfrm>
            <a:off x="2853690" y="2096770"/>
            <a:ext cx="6482080" cy="178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2860" rIns="22860">
            <a:spAutoFit/>
          </a:bodyPr>
          <a:lstStyle>
            <a:lvl1pPr>
              <a:defRPr sz="4800">
                <a:solidFill>
                  <a:srgbClr val="27282D"/>
                </a:solidFill>
                <a:latin typeface="Calibri" charset="0"/>
                <a:cs typeface="Calibri" charset="0"/>
                <a:sym typeface="Calibri" charset="0"/>
              </a:defRPr>
            </a:lvl1pPr>
            <a:lvl2pPr marL="742950" indent="-285750">
              <a:defRPr sz="4800">
                <a:solidFill>
                  <a:srgbClr val="27282D"/>
                </a:solidFill>
                <a:latin typeface="Calibri" charset="0"/>
                <a:cs typeface="Calibri" charset="0"/>
                <a:sym typeface="Calibri" charset="0"/>
              </a:defRPr>
            </a:lvl2pPr>
            <a:lvl3pPr marL="1143000" indent="-228600">
              <a:defRPr sz="4800">
                <a:solidFill>
                  <a:srgbClr val="27282D"/>
                </a:solidFill>
                <a:latin typeface="Calibri" charset="0"/>
                <a:cs typeface="Calibri" charset="0"/>
                <a:sym typeface="Calibri" charset="0"/>
              </a:defRPr>
            </a:lvl3pPr>
            <a:lvl4pPr marL="1600200" indent="-228600">
              <a:defRPr sz="4800">
                <a:solidFill>
                  <a:srgbClr val="27282D"/>
                </a:solidFill>
                <a:latin typeface="Calibri" charset="0"/>
                <a:cs typeface="Calibri" charset="0"/>
                <a:sym typeface="Calibri" charset="0"/>
              </a:defRPr>
            </a:lvl4pPr>
            <a:lvl5pPr marL="2057400" indent="-228600">
              <a:defRPr sz="4800">
                <a:solidFill>
                  <a:srgbClr val="27282D"/>
                </a:solidFill>
                <a:latin typeface="Calibri" charset="0"/>
                <a:cs typeface="Calibri" charset="0"/>
                <a:sym typeface="Calibri" charset="0"/>
              </a:defRPr>
            </a:lvl5pPr>
            <a:lvl6pPr marL="25146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6pPr>
            <a:lvl7pPr marL="29718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7pPr>
            <a:lvl8pPr marL="34290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8pPr>
            <a:lvl9pPr marL="38862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9pPr>
          </a:lstStyle>
          <a:p>
            <a:pPr lvl="0" algn="ctr" defTabSz="1218565" fontAlgn="base" hangingPunct="0">
              <a:lnSpc>
                <a:spcPct val="110000"/>
              </a:lnSpc>
              <a:spcBef>
                <a:spcPct val="0"/>
              </a:spcBef>
              <a:spcAft>
                <a:spcPct val="0"/>
              </a:spcAft>
              <a:defRPr/>
            </a:pPr>
            <a:r>
              <a:rPr lang="zh-CN" altLang="en-US" sz="5000" b="1">
                <a:solidFill>
                  <a:schemeClr val="accent1">
                    <a:lumMod val="75000"/>
                  </a:schemeClr>
                </a:solidFill>
                <a:latin typeface="Kaiti SC Bold" panose="02010600040101010101" charset="-122"/>
                <a:ea typeface="Kaiti SC Bold" panose="02010600040101010101" charset="-122"/>
                <a:cs typeface="Kaiti SC Bold" panose="02010600040101010101" charset="-122"/>
                <a:sym typeface="Helvetica" pitchFamily="34" charset="0"/>
              </a:rPr>
              <a:t>第</a:t>
            </a:r>
            <a:r>
              <a:rPr lang="en-US" altLang="zh-CN" sz="5000" b="1">
                <a:solidFill>
                  <a:schemeClr val="accent1">
                    <a:lumMod val="75000"/>
                  </a:schemeClr>
                </a:solidFill>
                <a:latin typeface="Kaiti SC Bold" panose="02010600040101010101" charset="-122"/>
                <a:ea typeface="Kaiti SC Bold" panose="02010600040101010101" charset="-122"/>
                <a:cs typeface="Kaiti SC Bold" panose="02010600040101010101" charset="-122"/>
                <a:sym typeface="Helvetica" pitchFamily="34" charset="0"/>
              </a:rPr>
              <a:t>2</a:t>
            </a:r>
            <a:r>
              <a:rPr lang="zh-CN" altLang="en-US" sz="5000" b="1">
                <a:solidFill>
                  <a:schemeClr val="accent1">
                    <a:lumMod val="75000"/>
                  </a:schemeClr>
                </a:solidFill>
                <a:latin typeface="Kaiti SC Bold" panose="02010600040101010101" charset="-122"/>
                <a:ea typeface="Kaiti SC Bold" panose="02010600040101010101" charset="-122"/>
                <a:cs typeface="Kaiti SC Bold" panose="02010600040101010101" charset="-122"/>
                <a:sym typeface="Helvetica" pitchFamily="34" charset="0"/>
              </a:rPr>
              <a:t>讲</a:t>
            </a:r>
            <a:r>
              <a:rPr lang="en-US" altLang="zh-CN" sz="5000" b="1">
                <a:solidFill>
                  <a:schemeClr val="accent1">
                    <a:lumMod val="75000"/>
                  </a:schemeClr>
                </a:solidFill>
                <a:latin typeface="Kaiti SC Bold" panose="02010600040101010101" charset="-122"/>
                <a:ea typeface="Kaiti SC Bold" panose="02010600040101010101" charset="-122"/>
                <a:cs typeface="Kaiti SC Bold" panose="02010600040101010101" charset="-122"/>
                <a:sym typeface="Helvetica" pitchFamily="34" charset="0"/>
              </a:rPr>
              <a:t> </a:t>
            </a:r>
            <a:endParaRPr lang="en-US" altLang="zh-CN" sz="5000" b="1">
              <a:solidFill>
                <a:schemeClr val="accent1">
                  <a:lumMod val="75000"/>
                </a:schemeClr>
              </a:solidFill>
              <a:latin typeface="Kaiti SC Bold" panose="02010600040101010101" charset="-122"/>
              <a:ea typeface="Kaiti SC Bold" panose="02010600040101010101" charset="-122"/>
              <a:cs typeface="Kaiti SC Bold" panose="02010600040101010101" charset="-122"/>
              <a:sym typeface="Helvetica" pitchFamily="34" charset="0"/>
            </a:endParaRPr>
          </a:p>
          <a:p>
            <a:pPr lvl="0" algn="ctr" defTabSz="1218565" fontAlgn="base" hangingPunct="0">
              <a:lnSpc>
                <a:spcPct val="110000"/>
              </a:lnSpc>
              <a:spcBef>
                <a:spcPct val="0"/>
              </a:spcBef>
              <a:spcAft>
                <a:spcPct val="0"/>
              </a:spcAft>
              <a:defRPr/>
            </a:pPr>
            <a:r>
              <a:rPr lang="zh-CN" altLang="en-US" sz="5000" b="1">
                <a:solidFill>
                  <a:schemeClr val="accent1">
                    <a:lumMod val="75000"/>
                  </a:schemeClr>
                </a:solidFill>
                <a:latin typeface="Kaiti SC Bold" panose="02010600040101010101" charset="-122"/>
                <a:ea typeface="Kaiti SC Bold" panose="02010600040101010101" charset="-122"/>
                <a:cs typeface="Kaiti SC Bold" panose="02010600040101010101" charset="-122"/>
                <a:sym typeface="Helvetica" pitchFamily="34" charset="0"/>
              </a:rPr>
              <a:t>软件测试分类与</a:t>
            </a:r>
            <a:r>
              <a:rPr lang="zh-CN" altLang="en-US" sz="5000" b="1">
                <a:solidFill>
                  <a:schemeClr val="accent1">
                    <a:lumMod val="75000"/>
                  </a:schemeClr>
                </a:solidFill>
                <a:latin typeface="Kaiti SC Bold" panose="02010600040101010101" charset="-122"/>
                <a:ea typeface="Kaiti SC Bold" panose="02010600040101010101" charset="-122"/>
                <a:cs typeface="Kaiti SC Bold" panose="02010600040101010101" charset="-122"/>
                <a:sym typeface="Helvetica" pitchFamily="34" charset="0"/>
              </a:rPr>
              <a:t>流程</a:t>
            </a:r>
            <a:endParaRPr lang="zh-CN" altLang="en-US" sz="5000" b="1">
              <a:solidFill>
                <a:schemeClr val="accent1">
                  <a:lumMod val="75000"/>
                </a:schemeClr>
              </a:solidFill>
              <a:latin typeface="Kaiti SC Bold" panose="02010600040101010101" charset="-122"/>
              <a:ea typeface="Kaiti SC Bold" panose="02010600040101010101" charset="-122"/>
              <a:cs typeface="Kaiti SC Bold" panose="02010600040101010101" charset="-122"/>
              <a:sym typeface="Helvetica" pitchFamily="34" charset="0"/>
            </a:endParaRPr>
          </a:p>
        </p:txBody>
      </p:sp>
      <p:grpSp>
        <p:nvGrpSpPr>
          <p:cNvPr id="5" name="组合 4"/>
          <p:cNvGrpSpPr/>
          <p:nvPr/>
        </p:nvGrpSpPr>
        <p:grpSpPr>
          <a:xfrm>
            <a:off x="3180080" y="5875655"/>
            <a:ext cx="5829300" cy="797560"/>
            <a:chOff x="5008" y="9253"/>
            <a:chExt cx="9180" cy="1256"/>
          </a:xfrm>
        </p:grpSpPr>
        <p:sp>
          <p:nvSpPr>
            <p:cNvPr id="3" name="文本框 2"/>
            <p:cNvSpPr txBox="1"/>
            <p:nvPr/>
          </p:nvSpPr>
          <p:spPr>
            <a:xfrm>
              <a:off x="5008" y="9881"/>
              <a:ext cx="9180" cy="628"/>
            </a:xfrm>
            <a:prstGeom prst="rect">
              <a:avLst/>
            </a:prstGeom>
            <a:noFill/>
          </p:spPr>
          <p:txBody>
            <a:bodyPr wrap="square" rtlCol="0" anchor="t">
              <a:spAutoFit/>
            </a:bodyPr>
            <a:p>
              <a:pPr algn="ctr"/>
              <a:r>
                <a:rPr lang="zh-CN" altLang="en-US" sz="2000" i="1">
                  <a:solidFill>
                    <a:schemeClr val="accent1">
                      <a:lumMod val="75000"/>
                    </a:schemeClr>
                  </a:solidFill>
                  <a:latin typeface="Times New Roman Italic" panose="02020603050405020304" charset="0"/>
                  <a:ea typeface="微软雅黑" charset="0"/>
                  <a:cs typeface="Times New Roman Italic" panose="02020603050405020304" charset="0"/>
                  <a:sym typeface="Helvetica" pitchFamily="34" charset="0"/>
                </a:rPr>
                <a:t>Software Quality and Testing</a:t>
              </a:r>
              <a:endParaRPr lang="zh-CN" altLang="en-US" sz="2000" i="1">
                <a:solidFill>
                  <a:schemeClr val="accent1">
                    <a:lumMod val="75000"/>
                  </a:schemeClr>
                </a:solidFill>
                <a:latin typeface="Times New Roman Italic" panose="02020603050405020304" charset="0"/>
                <a:ea typeface="微软雅黑" charset="0"/>
                <a:cs typeface="Times New Roman Italic" panose="02020603050405020304" charset="0"/>
                <a:sym typeface="Helvetica" pitchFamily="34" charset="0"/>
              </a:endParaRPr>
            </a:p>
          </p:txBody>
        </p:sp>
        <p:sp>
          <p:nvSpPr>
            <p:cNvPr id="4" name="文本框 3"/>
            <p:cNvSpPr txBox="1"/>
            <p:nvPr/>
          </p:nvSpPr>
          <p:spPr>
            <a:xfrm>
              <a:off x="5008" y="9253"/>
              <a:ext cx="9180" cy="628"/>
            </a:xfrm>
            <a:prstGeom prst="rect">
              <a:avLst/>
            </a:prstGeom>
            <a:noFill/>
          </p:spPr>
          <p:txBody>
            <a:bodyPr wrap="square" rtlCol="0" anchor="t">
              <a:spAutoFit/>
            </a:bodyPr>
            <a:p>
              <a:pPr algn="ctr"/>
              <a:r>
                <a:rPr lang="zh-CN" altLang="en-US" sz="2000">
                  <a:solidFill>
                    <a:schemeClr val="accent1">
                      <a:lumMod val="75000"/>
                    </a:schemeClr>
                  </a:solidFill>
                  <a:latin typeface="Kaiti SC Regular" panose="02010600040101010101" charset="-122"/>
                  <a:ea typeface="Kaiti SC Regular" panose="02010600040101010101" charset="-122"/>
                  <a:cs typeface="Baskerville Regular" panose="02020502070401020303" charset="0"/>
                  <a:sym typeface="Helvetica" pitchFamily="34" charset="0"/>
                </a:rPr>
                <a:t>软件质量与测试</a:t>
              </a:r>
              <a:endParaRPr lang="zh-CN" altLang="en-US" sz="2000">
                <a:solidFill>
                  <a:schemeClr val="accent1">
                    <a:lumMod val="75000"/>
                  </a:schemeClr>
                </a:solidFill>
                <a:latin typeface="Kaiti SC Regular" panose="02010600040101010101" charset="-122"/>
                <a:ea typeface="Kaiti SC Regular" panose="02010600040101010101" charset="-122"/>
                <a:cs typeface="Baskerville Regular" panose="02020502070401020303" charset="0"/>
                <a:sym typeface="Helvetica" pitchFamily="34" charset="0"/>
              </a:endParaRPr>
            </a:p>
          </p:txBody>
        </p:sp>
      </p:grpSp>
    </p:spTree>
  </p:cSld>
  <p:clrMapOvr>
    <a:masterClrMapping/>
  </p:clrMapOvr>
  <p:transition advTm="63169"/>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软件测试基本</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流程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流程图: 联系 4"/>
          <p:cNvSpPr/>
          <p:nvPr/>
        </p:nvSpPr>
        <p:spPr>
          <a:xfrm>
            <a:off x="5474335" y="398145"/>
            <a:ext cx="354965" cy="365760"/>
          </a:xfrm>
          <a:prstGeom prst="flowChartConnec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7" name="直接箭头连接符 6"/>
          <p:cNvCxnSpPr>
            <a:stCxn id="5" idx="4"/>
          </p:cNvCxnSpPr>
          <p:nvPr/>
        </p:nvCxnSpPr>
        <p:spPr>
          <a:xfrm>
            <a:off x="5652135" y="763905"/>
            <a:ext cx="0" cy="1936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8" name="组合 7"/>
          <p:cNvGrpSpPr/>
          <p:nvPr/>
        </p:nvGrpSpPr>
        <p:grpSpPr>
          <a:xfrm>
            <a:off x="4944745" y="948690"/>
            <a:ext cx="1414780" cy="502920"/>
            <a:chOff x="7787" y="1494"/>
            <a:chExt cx="2228" cy="792"/>
          </a:xfrm>
        </p:grpSpPr>
        <p:sp>
          <p:nvSpPr>
            <p:cNvPr id="35853"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35854"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需求分析</a:t>
              </a:r>
              <a:endParaRPr lang="zh-CN" altLang="en-US" sz="2400" dirty="0">
                <a:solidFill>
                  <a:srgbClr val="000000"/>
                </a:solidFill>
                <a:latin typeface="Kaiti SC Regular" panose="02010600040101010101" charset="-122"/>
                <a:ea typeface="Kaiti SC Regular" panose="02010600040101010101" charset="-122"/>
              </a:endParaRPr>
            </a:p>
          </p:txBody>
        </p:sp>
      </p:grpSp>
      <p:cxnSp>
        <p:nvCxnSpPr>
          <p:cNvPr id="10" name="直接箭头连接符 9"/>
          <p:cNvCxnSpPr/>
          <p:nvPr/>
        </p:nvCxnSpPr>
        <p:spPr>
          <a:xfrm>
            <a:off x="5652135" y="144399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11" name="组合 10"/>
          <p:cNvGrpSpPr/>
          <p:nvPr/>
        </p:nvGrpSpPr>
        <p:grpSpPr>
          <a:xfrm>
            <a:off x="4650105" y="1715135"/>
            <a:ext cx="2005330" cy="503555"/>
            <a:chOff x="7787" y="1494"/>
            <a:chExt cx="3158" cy="793"/>
          </a:xfrm>
        </p:grpSpPr>
        <p:sp>
          <p:nvSpPr>
            <p:cNvPr id="12" name="Rectangle 15"/>
            <p:cNvSpPr/>
            <p:nvPr/>
          </p:nvSpPr>
          <p:spPr>
            <a:xfrm>
              <a:off x="7787" y="1494"/>
              <a:ext cx="3158"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13" name="Rectangle 16"/>
            <p:cNvSpPr/>
            <p:nvPr/>
          </p:nvSpPr>
          <p:spPr>
            <a:xfrm>
              <a:off x="7938" y="1592"/>
              <a:ext cx="288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制定测试</a:t>
              </a:r>
              <a:r>
                <a:rPr lang="zh-CN" altLang="en-US" sz="2400" dirty="0">
                  <a:solidFill>
                    <a:srgbClr val="000000"/>
                  </a:solidFill>
                  <a:latin typeface="Kaiti SC Regular" panose="02010600040101010101" charset="-122"/>
                  <a:ea typeface="Kaiti SC Regular" panose="02010600040101010101" charset="-122"/>
                </a:rPr>
                <a:t>计划</a:t>
              </a:r>
              <a:endParaRPr lang="zh-CN" altLang="en-US" sz="2400" dirty="0">
                <a:solidFill>
                  <a:srgbClr val="000000"/>
                </a:solidFill>
                <a:latin typeface="Kaiti SC Regular" panose="02010600040101010101" charset="-122"/>
                <a:ea typeface="Kaiti SC Regular" panose="02010600040101010101" charset="-122"/>
              </a:endParaRPr>
            </a:p>
          </p:txBody>
        </p:sp>
      </p:grpSp>
      <p:grpSp>
        <p:nvGrpSpPr>
          <p:cNvPr id="14" name="组合 13"/>
          <p:cNvGrpSpPr/>
          <p:nvPr/>
        </p:nvGrpSpPr>
        <p:grpSpPr>
          <a:xfrm>
            <a:off x="4650105" y="2504440"/>
            <a:ext cx="2005330" cy="503555"/>
            <a:chOff x="7787" y="1494"/>
            <a:chExt cx="3158" cy="793"/>
          </a:xfrm>
        </p:grpSpPr>
        <p:sp>
          <p:nvSpPr>
            <p:cNvPr id="16" name="Rectangle 15"/>
            <p:cNvSpPr/>
            <p:nvPr/>
          </p:nvSpPr>
          <p:spPr>
            <a:xfrm>
              <a:off x="7787" y="1494"/>
              <a:ext cx="3158"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17" name="Rectangle 16"/>
            <p:cNvSpPr/>
            <p:nvPr/>
          </p:nvSpPr>
          <p:spPr>
            <a:xfrm>
              <a:off x="7938" y="1592"/>
              <a:ext cx="288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设计测试</a:t>
              </a:r>
              <a:r>
                <a:rPr lang="zh-CN" altLang="en-US" sz="2400" dirty="0">
                  <a:solidFill>
                    <a:srgbClr val="000000"/>
                  </a:solidFill>
                  <a:latin typeface="Kaiti SC Regular" panose="02010600040101010101" charset="-122"/>
                  <a:ea typeface="Kaiti SC Regular" panose="02010600040101010101" charset="-122"/>
                </a:rPr>
                <a:t>方案</a:t>
              </a:r>
              <a:endParaRPr lang="zh-CN" altLang="en-US" sz="2400" dirty="0">
                <a:solidFill>
                  <a:srgbClr val="000000"/>
                </a:solidFill>
                <a:latin typeface="Kaiti SC Regular" panose="02010600040101010101" charset="-122"/>
                <a:ea typeface="Kaiti SC Regular" panose="02010600040101010101" charset="-122"/>
              </a:endParaRPr>
            </a:p>
          </p:txBody>
        </p:sp>
      </p:grpSp>
      <p:grpSp>
        <p:nvGrpSpPr>
          <p:cNvPr id="18" name="组合 17"/>
          <p:cNvGrpSpPr/>
          <p:nvPr/>
        </p:nvGrpSpPr>
        <p:grpSpPr>
          <a:xfrm>
            <a:off x="3735705" y="3293745"/>
            <a:ext cx="3849370" cy="503555"/>
            <a:chOff x="7787" y="1494"/>
            <a:chExt cx="6062" cy="793"/>
          </a:xfrm>
        </p:grpSpPr>
        <p:sp>
          <p:nvSpPr>
            <p:cNvPr id="19" name="Rectangle 15"/>
            <p:cNvSpPr/>
            <p:nvPr/>
          </p:nvSpPr>
          <p:spPr>
            <a:xfrm>
              <a:off x="7787" y="1494"/>
              <a:ext cx="6062"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20" name="Rectangle 16"/>
            <p:cNvSpPr/>
            <p:nvPr/>
          </p:nvSpPr>
          <p:spPr>
            <a:xfrm>
              <a:off x="7938" y="1592"/>
              <a:ext cx="576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测试准备和测试环境的</a:t>
              </a:r>
              <a:r>
                <a:rPr lang="zh-CN" altLang="en-US" sz="2400" dirty="0">
                  <a:solidFill>
                    <a:srgbClr val="000000"/>
                  </a:solidFill>
                  <a:latin typeface="Kaiti SC Regular" panose="02010600040101010101" charset="-122"/>
                  <a:ea typeface="Kaiti SC Regular" panose="02010600040101010101" charset="-122"/>
                </a:rPr>
                <a:t>建立</a:t>
              </a:r>
              <a:endParaRPr lang="zh-CN" altLang="en-US" sz="2400" dirty="0">
                <a:solidFill>
                  <a:srgbClr val="000000"/>
                </a:solidFill>
                <a:latin typeface="Kaiti SC Regular" panose="02010600040101010101" charset="-122"/>
                <a:ea typeface="Kaiti SC Regular" panose="02010600040101010101" charset="-122"/>
              </a:endParaRPr>
            </a:p>
          </p:txBody>
        </p:sp>
      </p:grpSp>
      <p:sp>
        <p:nvSpPr>
          <p:cNvPr id="35862" name="Rectangle 30"/>
          <p:cNvSpPr/>
          <p:nvPr/>
        </p:nvSpPr>
        <p:spPr>
          <a:xfrm>
            <a:off x="3571875" y="4050030"/>
            <a:ext cx="4335780" cy="50800"/>
          </a:xfrm>
          <a:prstGeom prst="rect">
            <a:avLst/>
          </a:prstGeom>
          <a:solidFill>
            <a:srgbClr val="000000"/>
          </a:solidFill>
          <a:ln w="9525">
            <a:noFill/>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1800" dirty="0">
              <a:ea typeface="宋体" pitchFamily="2" charset="-122"/>
            </a:endParaRPr>
          </a:p>
        </p:txBody>
      </p:sp>
      <p:cxnSp>
        <p:nvCxnSpPr>
          <p:cNvPr id="21" name="直接箭头连接符 20"/>
          <p:cNvCxnSpPr/>
          <p:nvPr/>
        </p:nvCxnSpPr>
        <p:spPr>
          <a:xfrm>
            <a:off x="5652135" y="222377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2" name="直接箭头连接符 21"/>
          <p:cNvCxnSpPr/>
          <p:nvPr/>
        </p:nvCxnSpPr>
        <p:spPr>
          <a:xfrm>
            <a:off x="5652135" y="300228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3" name="直接箭头连接符 22"/>
          <p:cNvCxnSpPr/>
          <p:nvPr/>
        </p:nvCxnSpPr>
        <p:spPr>
          <a:xfrm>
            <a:off x="5652135" y="378079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24" name="组合 23"/>
          <p:cNvGrpSpPr/>
          <p:nvPr/>
        </p:nvGrpSpPr>
        <p:grpSpPr>
          <a:xfrm>
            <a:off x="3916680" y="4353560"/>
            <a:ext cx="1415415" cy="503555"/>
            <a:chOff x="7787" y="1494"/>
            <a:chExt cx="2229" cy="793"/>
          </a:xfrm>
        </p:grpSpPr>
        <p:sp>
          <p:nvSpPr>
            <p:cNvPr id="25"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26"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执行</a:t>
              </a:r>
              <a:r>
                <a:rPr lang="zh-CN" altLang="en-US" sz="2400" dirty="0">
                  <a:solidFill>
                    <a:srgbClr val="000000"/>
                  </a:solidFill>
                  <a:latin typeface="Kaiti SC Regular" panose="02010600040101010101" charset="-122"/>
                  <a:ea typeface="Kaiti SC Regular" panose="02010600040101010101" charset="-122"/>
                </a:rPr>
                <a:t>测试</a:t>
              </a:r>
              <a:endParaRPr lang="zh-CN" altLang="en-US" sz="2400" dirty="0">
                <a:solidFill>
                  <a:srgbClr val="000000"/>
                </a:solidFill>
                <a:latin typeface="Kaiti SC Regular" panose="02010600040101010101" charset="-122"/>
                <a:ea typeface="Kaiti SC Regular" panose="02010600040101010101" charset="-122"/>
              </a:endParaRPr>
            </a:p>
          </p:txBody>
        </p:sp>
      </p:grpSp>
      <p:cxnSp>
        <p:nvCxnSpPr>
          <p:cNvPr id="27" name="直接箭头连接符 26"/>
          <p:cNvCxnSpPr/>
          <p:nvPr/>
        </p:nvCxnSpPr>
        <p:spPr>
          <a:xfrm>
            <a:off x="4650105" y="406019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8" name="直接箭头连接符 27"/>
          <p:cNvCxnSpPr/>
          <p:nvPr/>
        </p:nvCxnSpPr>
        <p:spPr>
          <a:xfrm>
            <a:off x="4650105" y="4872355"/>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9" name="菱形 28"/>
          <p:cNvSpPr/>
          <p:nvPr/>
        </p:nvSpPr>
        <p:spPr>
          <a:xfrm>
            <a:off x="4391660" y="5142865"/>
            <a:ext cx="553085" cy="320040"/>
          </a:xfrm>
          <a:prstGeom prst="diamond">
            <a:avLst/>
          </a:prstGeom>
          <a:ln>
            <a:solidFill>
              <a:schemeClr val="tx1"/>
            </a:solidFill>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cxnSp>
        <p:nvCxnSpPr>
          <p:cNvPr id="31" name="肘形连接符 30"/>
          <p:cNvCxnSpPr>
            <a:stCxn id="29" idx="1"/>
          </p:cNvCxnSpPr>
          <p:nvPr/>
        </p:nvCxnSpPr>
        <p:spPr>
          <a:xfrm rot="10800000">
            <a:off x="3040380" y="2346325"/>
            <a:ext cx="1350645" cy="2956560"/>
          </a:xfrm>
          <a:prstGeom prst="bentConnector2">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32" name="直接箭头连接符 31"/>
          <p:cNvCxnSpPr/>
          <p:nvPr/>
        </p:nvCxnSpPr>
        <p:spPr>
          <a:xfrm>
            <a:off x="3041015" y="2359025"/>
            <a:ext cx="260604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3" name="Rectangle 16"/>
          <p:cNvSpPr/>
          <p:nvPr/>
        </p:nvSpPr>
        <p:spPr>
          <a:xfrm>
            <a:off x="2442845" y="4886960"/>
            <a:ext cx="1219200" cy="368935"/>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回归测试</a:t>
            </a:r>
            <a:endParaRPr lang="zh-CN" altLang="en-US" sz="2400" dirty="0">
              <a:solidFill>
                <a:srgbClr val="000000"/>
              </a:solidFill>
              <a:latin typeface="Kaiti SC Regular" panose="02010600040101010101" charset="-122"/>
              <a:ea typeface="Kaiti SC Regular" panose="02010600040101010101" charset="-122"/>
            </a:endParaRPr>
          </a:p>
        </p:txBody>
      </p:sp>
      <p:cxnSp>
        <p:nvCxnSpPr>
          <p:cNvPr id="34" name="直接箭头连接符 33"/>
          <p:cNvCxnSpPr/>
          <p:nvPr/>
        </p:nvCxnSpPr>
        <p:spPr>
          <a:xfrm>
            <a:off x="4650105" y="544195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35" name="组合 34"/>
          <p:cNvGrpSpPr/>
          <p:nvPr/>
        </p:nvGrpSpPr>
        <p:grpSpPr>
          <a:xfrm>
            <a:off x="6073775" y="4710430"/>
            <a:ext cx="1415415" cy="503555"/>
            <a:chOff x="7787" y="1494"/>
            <a:chExt cx="2229" cy="793"/>
          </a:xfrm>
        </p:grpSpPr>
        <p:sp>
          <p:nvSpPr>
            <p:cNvPr id="36"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37"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测试</a:t>
              </a:r>
              <a:r>
                <a:rPr lang="zh-CN" altLang="en-US" sz="2400" dirty="0">
                  <a:solidFill>
                    <a:srgbClr val="000000"/>
                  </a:solidFill>
                  <a:latin typeface="Kaiti SC Regular" panose="02010600040101010101" charset="-122"/>
                  <a:ea typeface="Kaiti SC Regular" panose="02010600040101010101" charset="-122"/>
                </a:rPr>
                <a:t>评估</a:t>
              </a:r>
              <a:endParaRPr lang="zh-CN" altLang="en-US" sz="2400" dirty="0">
                <a:solidFill>
                  <a:srgbClr val="000000"/>
                </a:solidFill>
                <a:latin typeface="Kaiti SC Regular" panose="02010600040101010101" charset="-122"/>
                <a:ea typeface="Kaiti SC Regular" panose="02010600040101010101" charset="-122"/>
              </a:endParaRPr>
            </a:p>
          </p:txBody>
        </p:sp>
      </p:grpSp>
      <p:cxnSp>
        <p:nvCxnSpPr>
          <p:cNvPr id="38" name="直接箭头连接符 37"/>
          <p:cNvCxnSpPr/>
          <p:nvPr/>
        </p:nvCxnSpPr>
        <p:spPr>
          <a:xfrm>
            <a:off x="6779260" y="4079875"/>
            <a:ext cx="0" cy="62928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3" name="Rectangle 30"/>
          <p:cNvSpPr/>
          <p:nvPr/>
        </p:nvSpPr>
        <p:spPr>
          <a:xfrm>
            <a:off x="3571875" y="5711190"/>
            <a:ext cx="4335780" cy="50800"/>
          </a:xfrm>
          <a:prstGeom prst="rect">
            <a:avLst/>
          </a:prstGeom>
          <a:solidFill>
            <a:srgbClr val="000000"/>
          </a:solidFill>
          <a:ln w="9525">
            <a:noFill/>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1800" dirty="0">
              <a:ea typeface="宋体" pitchFamily="2" charset="-122"/>
            </a:endParaRPr>
          </a:p>
        </p:txBody>
      </p:sp>
      <p:cxnSp>
        <p:nvCxnSpPr>
          <p:cNvPr id="44" name="直接箭头连接符 43"/>
          <p:cNvCxnSpPr/>
          <p:nvPr/>
        </p:nvCxnSpPr>
        <p:spPr>
          <a:xfrm>
            <a:off x="6779260" y="5235575"/>
            <a:ext cx="0" cy="49784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5" name="直接箭头连接符 44"/>
          <p:cNvCxnSpPr/>
          <p:nvPr/>
        </p:nvCxnSpPr>
        <p:spPr>
          <a:xfrm>
            <a:off x="5557520" y="575183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46" name="组合 45"/>
          <p:cNvGrpSpPr/>
          <p:nvPr/>
        </p:nvGrpSpPr>
        <p:grpSpPr>
          <a:xfrm>
            <a:off x="4866640" y="6029325"/>
            <a:ext cx="1415415" cy="503555"/>
            <a:chOff x="7787" y="1494"/>
            <a:chExt cx="2229" cy="793"/>
          </a:xfrm>
        </p:grpSpPr>
        <p:sp>
          <p:nvSpPr>
            <p:cNvPr id="47"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48"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测试</a:t>
              </a:r>
              <a:r>
                <a:rPr lang="zh-CN" altLang="en-US" sz="2400" dirty="0">
                  <a:solidFill>
                    <a:srgbClr val="000000"/>
                  </a:solidFill>
                  <a:latin typeface="Kaiti SC Regular" panose="02010600040101010101" charset="-122"/>
                  <a:ea typeface="Kaiti SC Regular" panose="02010600040101010101" charset="-122"/>
                </a:rPr>
                <a:t>总结</a:t>
              </a:r>
              <a:endParaRPr lang="zh-CN" altLang="en-US" sz="2400" dirty="0">
                <a:solidFill>
                  <a:srgbClr val="000000"/>
                </a:solidFill>
                <a:latin typeface="Kaiti SC Regular" panose="02010600040101010101" charset="-122"/>
                <a:ea typeface="Kaiti SC Regular" panose="02010600040101010101" charset="-122"/>
              </a:endParaRPr>
            </a:p>
          </p:txBody>
        </p:sp>
      </p:grpSp>
      <p:grpSp>
        <p:nvGrpSpPr>
          <p:cNvPr id="53" name="组合 52"/>
          <p:cNvGrpSpPr/>
          <p:nvPr/>
        </p:nvGrpSpPr>
        <p:grpSpPr>
          <a:xfrm>
            <a:off x="6688455" y="6032500"/>
            <a:ext cx="1415415" cy="503555"/>
            <a:chOff x="7787" y="1494"/>
            <a:chExt cx="2229" cy="793"/>
          </a:xfrm>
        </p:grpSpPr>
        <p:sp>
          <p:nvSpPr>
            <p:cNvPr id="54"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55"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测试</a:t>
              </a:r>
              <a:r>
                <a:rPr lang="zh-CN" altLang="en-US" sz="2400" dirty="0">
                  <a:solidFill>
                    <a:srgbClr val="000000"/>
                  </a:solidFill>
                  <a:latin typeface="Kaiti SC Regular" panose="02010600040101010101" charset="-122"/>
                  <a:ea typeface="Kaiti SC Regular" panose="02010600040101010101" charset="-122"/>
                </a:rPr>
                <a:t>维护</a:t>
              </a:r>
              <a:endParaRPr lang="zh-CN" altLang="en-US" sz="2400" dirty="0">
                <a:solidFill>
                  <a:srgbClr val="000000"/>
                </a:solidFill>
                <a:latin typeface="Kaiti SC Regular" panose="02010600040101010101" charset="-122"/>
                <a:ea typeface="Kaiti SC Regular" panose="02010600040101010101" charset="-122"/>
              </a:endParaRPr>
            </a:p>
          </p:txBody>
        </p:sp>
      </p:grpSp>
      <p:cxnSp>
        <p:nvCxnSpPr>
          <p:cNvPr id="56" name="直接箭头连接符 55"/>
          <p:cNvCxnSpPr>
            <a:stCxn id="47" idx="3"/>
            <a:endCxn id="54" idx="1"/>
          </p:cNvCxnSpPr>
          <p:nvPr/>
        </p:nvCxnSpPr>
        <p:spPr>
          <a:xfrm>
            <a:off x="6282055" y="6281420"/>
            <a:ext cx="406400" cy="31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7" name="直接箭头连接符 56"/>
          <p:cNvCxnSpPr/>
          <p:nvPr/>
        </p:nvCxnSpPr>
        <p:spPr>
          <a:xfrm>
            <a:off x="8103870" y="6275070"/>
            <a:ext cx="406400" cy="31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58" name="流程图: 联系 57"/>
          <p:cNvSpPr/>
          <p:nvPr/>
        </p:nvSpPr>
        <p:spPr>
          <a:xfrm>
            <a:off x="8610600" y="6103620"/>
            <a:ext cx="360000" cy="360000"/>
          </a:xfrm>
          <a:prstGeom prst="flowChartConnec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2" name="流程图: 联系 61"/>
          <p:cNvSpPr/>
          <p:nvPr/>
        </p:nvSpPr>
        <p:spPr>
          <a:xfrm>
            <a:off x="8510270" y="6029325"/>
            <a:ext cx="540000" cy="540000"/>
          </a:xfrm>
          <a:prstGeom prst="flowChartConnector">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Tree>
  </p:cSld>
  <p:clrMapOvr>
    <a:masterClrMapping/>
  </p:clrMapOvr>
  <p:transition advTm="36034"/>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2.2</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制定测试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计划</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9" name="矩形 8"/>
          <p:cNvSpPr/>
          <p:nvPr/>
        </p:nvSpPr>
        <p:spPr>
          <a:xfrm>
            <a:off x="2470150" y="1453515"/>
            <a:ext cx="8369935" cy="691515"/>
          </a:xfrm>
          <a:prstGeom prst="rect">
            <a:avLst/>
          </a:prstGeom>
        </p:spPr>
        <p:txBody>
          <a:bodyPr wrap="square">
            <a:spAutoFit/>
          </a:bodyPr>
          <a:p>
            <a:pPr lvl="0" indent="0" algn="just">
              <a:lnSpc>
                <a:spcPct val="150000"/>
              </a:lnSpc>
              <a:buFont typeface="Arial" panose="020B0704020202020204" pitchFamily="34" charset="0"/>
              <a:buNone/>
            </a:pPr>
            <a:r>
              <a:rPr lang="zh-CN" altLang="en-US" sz="2600">
                <a:latin typeface="微软雅黑" charset="-122"/>
                <a:ea typeface="微软雅黑" charset="-122"/>
              </a:rPr>
              <a:t>制定测试计划是开始测试工作的第一项任务。</a:t>
            </a:r>
            <a:endParaRPr lang="zh-CN" altLang="en-US" sz="2600">
              <a:latin typeface="微软雅黑" charset="-122"/>
              <a:ea typeface="微软雅黑" charset="-122"/>
            </a:endParaRPr>
          </a:p>
        </p:txBody>
      </p:sp>
      <p:sp>
        <p:nvSpPr>
          <p:cNvPr id="15" name="燕尾形 14"/>
          <p:cNvSpPr/>
          <p:nvPr/>
        </p:nvSpPr>
        <p:spPr>
          <a:xfrm>
            <a:off x="1814830" y="16014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燕尾形 4"/>
          <p:cNvSpPr/>
          <p:nvPr/>
        </p:nvSpPr>
        <p:spPr>
          <a:xfrm>
            <a:off x="1814830" y="280860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470150" y="2716530"/>
            <a:ext cx="7845425" cy="1291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一般来说制定测试计划的目的是用来</a:t>
            </a:r>
            <a:r>
              <a:rPr lang="zh-CN" altLang="en-US" sz="2600">
                <a:solidFill>
                  <a:schemeClr val="accent1"/>
                </a:solidFill>
                <a:latin typeface="微软雅黑" charset="-122"/>
                <a:ea typeface="微软雅黑" charset="-122"/>
                <a:sym typeface="+mn-ea"/>
              </a:rPr>
              <a:t>识别任务</a:t>
            </a:r>
            <a:r>
              <a:rPr lang="zh-CN" altLang="en-US" sz="2600">
                <a:latin typeface="微软雅黑" charset="-122"/>
                <a:ea typeface="微软雅黑" charset="-122"/>
                <a:sym typeface="+mn-ea"/>
              </a:rPr>
              <a:t>、</a:t>
            </a:r>
            <a:r>
              <a:rPr lang="zh-CN" altLang="en-US" sz="2600">
                <a:solidFill>
                  <a:schemeClr val="accent1"/>
                </a:solidFill>
                <a:latin typeface="微软雅黑" charset="-122"/>
                <a:ea typeface="微软雅黑" charset="-122"/>
                <a:sym typeface="+mn-ea"/>
              </a:rPr>
              <a:t>分析风险</a:t>
            </a:r>
            <a:r>
              <a:rPr lang="zh-CN" altLang="en-US" sz="2600">
                <a:latin typeface="微软雅黑" charset="-122"/>
                <a:ea typeface="微软雅黑" charset="-122"/>
                <a:sym typeface="+mn-ea"/>
              </a:rPr>
              <a:t>、</a:t>
            </a:r>
            <a:r>
              <a:rPr lang="zh-CN" altLang="en-US" sz="2600">
                <a:solidFill>
                  <a:schemeClr val="accent1"/>
                </a:solidFill>
                <a:latin typeface="微软雅黑" charset="-122"/>
                <a:ea typeface="微软雅黑" charset="-122"/>
                <a:sym typeface="+mn-ea"/>
              </a:rPr>
              <a:t>规划资源</a:t>
            </a:r>
            <a:r>
              <a:rPr lang="zh-CN" altLang="en-US" sz="2600">
                <a:latin typeface="微软雅黑" charset="-122"/>
                <a:ea typeface="微软雅黑" charset="-122"/>
                <a:sym typeface="+mn-ea"/>
              </a:rPr>
              <a:t>和</a:t>
            </a:r>
            <a:r>
              <a:rPr lang="zh-CN" altLang="en-US" sz="2600">
                <a:solidFill>
                  <a:schemeClr val="accent1"/>
                </a:solidFill>
                <a:latin typeface="微软雅黑" charset="-122"/>
                <a:ea typeface="微软雅黑" charset="-122"/>
                <a:sym typeface="+mn-ea"/>
              </a:rPr>
              <a:t>确定进度</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p:txBody>
      </p:sp>
      <p:sp>
        <p:nvSpPr>
          <p:cNvPr id="4" name="燕尾形 3"/>
          <p:cNvSpPr/>
          <p:nvPr/>
        </p:nvSpPr>
        <p:spPr>
          <a:xfrm>
            <a:off x="1894205" y="443801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7" name="文本框 6"/>
          <p:cNvSpPr txBox="1"/>
          <p:nvPr/>
        </p:nvSpPr>
        <p:spPr>
          <a:xfrm>
            <a:off x="2549525" y="4274820"/>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测试计划是一个</a:t>
            </a:r>
            <a:r>
              <a:rPr lang="zh-CN" altLang="en-US" sz="2600">
                <a:solidFill>
                  <a:schemeClr val="accent1">
                    <a:lumMod val="75000"/>
                  </a:schemeClr>
                </a:solidFill>
                <a:latin typeface="微软雅黑" charset="-122"/>
                <a:ea typeface="微软雅黑" charset="-122"/>
                <a:sym typeface="+mn-ea"/>
              </a:rPr>
              <a:t>动态</a:t>
            </a:r>
            <a:r>
              <a:rPr lang="zh-CN" altLang="en-US" sz="2600">
                <a:latin typeface="微软雅黑" charset="-122"/>
                <a:ea typeface="微软雅黑" charset="-122"/>
                <a:sym typeface="+mn-ea"/>
              </a:rPr>
              <a:t>的</a:t>
            </a:r>
            <a:r>
              <a:rPr lang="zh-CN" altLang="en-US" sz="2600">
                <a:latin typeface="微软雅黑" charset="-122"/>
                <a:ea typeface="微软雅黑" charset="-122"/>
                <a:sym typeface="+mn-ea"/>
              </a:rPr>
              <a:t>过程。</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4" grpId="0" animBg="1"/>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2.2</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制定测试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计划</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9" name="矩形 8"/>
          <p:cNvSpPr/>
          <p:nvPr/>
        </p:nvSpPr>
        <p:spPr>
          <a:xfrm>
            <a:off x="1564640" y="1039495"/>
            <a:ext cx="8369935" cy="691515"/>
          </a:xfrm>
          <a:prstGeom prst="rect">
            <a:avLst/>
          </a:prstGeom>
        </p:spPr>
        <p:txBody>
          <a:bodyPr wrap="square">
            <a:spAutoFit/>
          </a:bodyPr>
          <a:p>
            <a:pPr lvl="0" indent="0" algn="just">
              <a:lnSpc>
                <a:spcPct val="150000"/>
              </a:lnSpc>
              <a:buFont typeface="Arial" panose="020B0704020202020204" pitchFamily="34" charset="0"/>
              <a:buNone/>
            </a:pPr>
            <a:r>
              <a:rPr lang="zh-CN" altLang="en-US" sz="2600">
                <a:latin typeface="微软雅黑" charset="-122"/>
                <a:ea typeface="微软雅黑" charset="-122"/>
              </a:rPr>
              <a:t>测试计划一般包括以下几个</a:t>
            </a:r>
            <a:r>
              <a:rPr lang="zh-CN" altLang="en-US" sz="2600">
                <a:latin typeface="微软雅黑" charset="-122"/>
                <a:ea typeface="微软雅黑" charset="-122"/>
              </a:rPr>
              <a:t>方面。</a:t>
            </a:r>
            <a:endParaRPr lang="zh-CN" altLang="en-US" sz="2600">
              <a:latin typeface="微软雅黑" charset="-122"/>
              <a:ea typeface="微软雅黑" charset="-122"/>
            </a:endParaRPr>
          </a:p>
        </p:txBody>
      </p:sp>
      <p:sp>
        <p:nvSpPr>
          <p:cNvPr id="15" name="燕尾形 14"/>
          <p:cNvSpPr/>
          <p:nvPr/>
        </p:nvSpPr>
        <p:spPr>
          <a:xfrm>
            <a:off x="1564640" y="207073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089150" y="1907540"/>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solidFill>
                  <a:srgbClr val="3366FF"/>
                </a:solidFill>
                <a:latin typeface="微软雅黑" charset="-122"/>
                <a:ea typeface="微软雅黑" charset="-122"/>
                <a:sym typeface="+mn-ea"/>
              </a:rPr>
              <a:t>软件测试背景</a:t>
            </a:r>
            <a:endParaRPr lang="zh-CN" altLang="en-US" sz="2600">
              <a:solidFill>
                <a:srgbClr val="3366FF"/>
              </a:solidFill>
              <a:latin typeface="微软雅黑" charset="-122"/>
              <a:ea typeface="微软雅黑" charset="-122"/>
              <a:sym typeface="+mn-ea"/>
            </a:endParaRPr>
          </a:p>
        </p:txBody>
      </p:sp>
      <p:sp>
        <p:nvSpPr>
          <p:cNvPr id="8" name="文本框 7"/>
          <p:cNvSpPr txBox="1"/>
          <p:nvPr/>
        </p:nvSpPr>
        <p:spPr>
          <a:xfrm>
            <a:off x="2287270" y="2701290"/>
            <a:ext cx="7845425" cy="1291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主要包括软件项目介绍、项目涉及人员（如项目负责人等）介绍及相应联系方式</a:t>
            </a:r>
            <a:r>
              <a:rPr lang="zh-CN" altLang="en-US" sz="2600">
                <a:latin typeface="微软雅黑" charset="-122"/>
                <a:ea typeface="微软雅黑" charset="-122"/>
                <a:sym typeface="+mn-ea"/>
              </a:rPr>
              <a:t>等。</a:t>
            </a:r>
            <a:endParaRPr lang="zh-CN" altLang="en-US" sz="2600">
              <a:latin typeface="微软雅黑" charset="-122"/>
              <a:ea typeface="微软雅黑" charset="-122"/>
              <a:sym typeface="+mn-ea"/>
            </a:endParaRPr>
          </a:p>
        </p:txBody>
      </p:sp>
      <p:sp>
        <p:nvSpPr>
          <p:cNvPr id="10" name="燕尾形 9"/>
          <p:cNvSpPr/>
          <p:nvPr/>
        </p:nvSpPr>
        <p:spPr>
          <a:xfrm>
            <a:off x="1564640" y="429514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1" name="文本框 10"/>
          <p:cNvSpPr txBox="1"/>
          <p:nvPr/>
        </p:nvSpPr>
        <p:spPr>
          <a:xfrm>
            <a:off x="2089150" y="4131945"/>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solidFill>
                  <a:srgbClr val="3366FF"/>
                </a:solidFill>
                <a:latin typeface="微软雅黑" charset="-122"/>
                <a:ea typeface="微软雅黑" charset="-122"/>
                <a:sym typeface="+mn-ea"/>
              </a:rPr>
              <a:t>软件测试依据</a:t>
            </a:r>
            <a:endParaRPr lang="zh-CN" altLang="en-US" sz="2600">
              <a:solidFill>
                <a:srgbClr val="3366FF"/>
              </a:solidFill>
              <a:latin typeface="微软雅黑" charset="-122"/>
              <a:ea typeface="微软雅黑" charset="-122"/>
              <a:sym typeface="+mn-ea"/>
            </a:endParaRPr>
          </a:p>
        </p:txBody>
      </p:sp>
      <p:sp>
        <p:nvSpPr>
          <p:cNvPr id="12" name="文本框 11"/>
          <p:cNvSpPr txBox="1"/>
          <p:nvPr/>
        </p:nvSpPr>
        <p:spPr>
          <a:xfrm>
            <a:off x="2287270" y="4925695"/>
            <a:ext cx="7845425" cy="1291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软件测试的依据主要包括软件需求文档、软件设计文档</a:t>
            </a:r>
            <a:r>
              <a:rPr lang="zh-CN" altLang="en-US" sz="2600">
                <a:latin typeface="微软雅黑" charset="-122"/>
                <a:ea typeface="微软雅黑" charset="-122"/>
                <a:sym typeface="+mn-ea"/>
              </a:rPr>
              <a:t>等。</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2.2</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制定测试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计划</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5" name="燕尾形 14"/>
          <p:cNvSpPr/>
          <p:nvPr/>
        </p:nvSpPr>
        <p:spPr>
          <a:xfrm>
            <a:off x="1564640" y="136461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089150" y="1201420"/>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solidFill>
                  <a:srgbClr val="3366FF"/>
                </a:solidFill>
                <a:latin typeface="微软雅黑" charset="-122"/>
                <a:ea typeface="微软雅黑" charset="-122"/>
                <a:sym typeface="+mn-ea"/>
              </a:rPr>
              <a:t>测试范围的</a:t>
            </a:r>
            <a:r>
              <a:rPr lang="zh-CN" altLang="en-US" sz="2600">
                <a:solidFill>
                  <a:srgbClr val="3366FF"/>
                </a:solidFill>
                <a:latin typeface="微软雅黑" charset="-122"/>
                <a:ea typeface="微软雅黑" charset="-122"/>
                <a:sym typeface="+mn-ea"/>
              </a:rPr>
              <a:t>界定</a:t>
            </a:r>
            <a:endParaRPr lang="zh-CN" altLang="en-US" sz="2600">
              <a:solidFill>
                <a:srgbClr val="3366FF"/>
              </a:solidFill>
              <a:latin typeface="微软雅黑" charset="-122"/>
              <a:ea typeface="微软雅黑" charset="-122"/>
              <a:sym typeface="+mn-ea"/>
            </a:endParaRPr>
          </a:p>
        </p:txBody>
      </p:sp>
      <p:sp>
        <p:nvSpPr>
          <p:cNvPr id="8" name="文本框 7"/>
          <p:cNvSpPr txBox="1"/>
          <p:nvPr/>
        </p:nvSpPr>
        <p:spPr>
          <a:xfrm>
            <a:off x="2089150" y="1995170"/>
            <a:ext cx="7845425" cy="4292600"/>
          </a:xfrm>
          <a:prstGeom prst="rect">
            <a:avLst/>
          </a:prstGeom>
          <a:noFill/>
        </p:spPr>
        <p:txBody>
          <a:bodyPr wrap="square" rtlCol="0" anchor="t">
            <a:spAutoFit/>
          </a:bodyPr>
          <a:p>
            <a:pPr marL="457200" lvl="0" indent="-457200" algn="just">
              <a:lnSpc>
                <a:spcPct val="150000"/>
              </a:lnSpc>
              <a:buClr>
                <a:srgbClr val="1691B5"/>
              </a:buClr>
              <a:buFont typeface="Wingdings" panose="05000000000000000000" charset="0"/>
              <a:buChar char=""/>
            </a:pPr>
            <a:r>
              <a:rPr lang="zh-CN" altLang="en-US" sz="2600">
                <a:latin typeface="微软雅黑" charset="-122"/>
                <a:ea typeface="微软雅黑" charset="-122"/>
                <a:sym typeface="+mn-ea"/>
              </a:rPr>
              <a:t>测试范围的界定就是确定测试工作需要覆盖的范围。明确哪些对象是需要测试的，哪些</a:t>
            </a:r>
            <a:r>
              <a:rPr lang="zh-CN" altLang="en-US" sz="2600">
                <a:latin typeface="微软雅黑" charset="-122"/>
                <a:ea typeface="微软雅黑" charset="-122"/>
                <a:sym typeface="+mn-ea"/>
              </a:rPr>
              <a:t>不需要</a:t>
            </a:r>
            <a:endParaRPr lang="zh-CN" altLang="en-US" sz="2600">
              <a:latin typeface="微软雅黑" charset="-122"/>
              <a:ea typeface="微软雅黑" charset="-122"/>
              <a:sym typeface="+mn-ea"/>
            </a:endParaRPr>
          </a:p>
          <a:p>
            <a:pPr marL="457200" lvl="0" indent="-457200" algn="just">
              <a:lnSpc>
                <a:spcPct val="150000"/>
              </a:lnSpc>
              <a:buClr>
                <a:srgbClr val="1691B5"/>
              </a:buClr>
              <a:buFont typeface="Wingdings" panose="05000000000000000000" charset="0"/>
              <a:buChar char=""/>
            </a:pPr>
            <a:endParaRPr lang="zh-CN" altLang="en-US" sz="2600">
              <a:latin typeface="微软雅黑" charset="-122"/>
              <a:ea typeface="微软雅黑" charset="-122"/>
              <a:sym typeface="+mn-ea"/>
            </a:endParaRPr>
          </a:p>
          <a:p>
            <a:pPr marL="457200" lvl="0" indent="-457200" algn="just">
              <a:lnSpc>
                <a:spcPct val="150000"/>
              </a:lnSpc>
              <a:buClr>
                <a:srgbClr val="1691B5"/>
              </a:buClr>
              <a:buFont typeface="Wingdings" panose="05000000000000000000" charset="0"/>
              <a:buChar char=""/>
            </a:pPr>
            <a:r>
              <a:rPr lang="zh-CN" altLang="en-US" sz="2600">
                <a:latin typeface="微软雅黑" charset="-122"/>
                <a:ea typeface="微软雅黑" charset="-122"/>
                <a:sym typeface="+mn-ea"/>
              </a:rPr>
              <a:t>需要根据主项目计划的时间来确定测试</a:t>
            </a:r>
            <a:r>
              <a:rPr lang="zh-CN" altLang="en-US" sz="2600">
                <a:latin typeface="微软雅黑" charset="-122"/>
                <a:ea typeface="微软雅黑" charset="-122"/>
                <a:sym typeface="+mn-ea"/>
              </a:rPr>
              <a:t>范围</a:t>
            </a:r>
            <a:endParaRPr lang="zh-CN" altLang="en-US" sz="2600">
              <a:latin typeface="微软雅黑" charset="-122"/>
              <a:ea typeface="微软雅黑" charset="-122"/>
              <a:sym typeface="+mn-ea"/>
            </a:endParaRPr>
          </a:p>
          <a:p>
            <a:pPr marL="457200" lvl="0" indent="-457200" algn="just">
              <a:lnSpc>
                <a:spcPct val="150000"/>
              </a:lnSpc>
              <a:buClr>
                <a:srgbClr val="1691B5"/>
              </a:buClr>
              <a:buFont typeface="Wingdings" panose="05000000000000000000" charset="0"/>
              <a:buChar char=""/>
            </a:pPr>
            <a:endParaRPr lang="zh-CN" altLang="en-US" sz="2600">
              <a:latin typeface="微软雅黑" charset="-122"/>
              <a:ea typeface="微软雅黑" charset="-122"/>
              <a:sym typeface="+mn-ea"/>
            </a:endParaRPr>
          </a:p>
          <a:p>
            <a:pPr marL="457200" lvl="0" indent="-457200" algn="just">
              <a:lnSpc>
                <a:spcPct val="150000"/>
              </a:lnSpc>
              <a:buClr>
                <a:srgbClr val="1691B5"/>
              </a:buClr>
              <a:buFont typeface="Wingdings" panose="05000000000000000000" charset="0"/>
              <a:buChar char=""/>
            </a:pPr>
            <a:r>
              <a:rPr lang="zh-CN" altLang="en-US" sz="2600">
                <a:latin typeface="微软雅黑" charset="-122"/>
                <a:ea typeface="微软雅黑" charset="-122"/>
                <a:sym typeface="+mn-ea"/>
              </a:rPr>
              <a:t>确定范围前需要分解测试任务。目的：一是识别子任务，二是方便估算对测试资源的</a:t>
            </a:r>
            <a:r>
              <a:rPr lang="zh-CN" altLang="en-US" sz="2600">
                <a:latin typeface="微软雅黑" charset="-122"/>
                <a:ea typeface="微软雅黑" charset="-122"/>
                <a:sym typeface="+mn-ea"/>
              </a:rPr>
              <a:t>需求。</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blinds(horizontal)">
                                      <p:cBhvr>
                                        <p:cTn id="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2.2</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制定测试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计划</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5" name="燕尾形 14"/>
          <p:cNvSpPr/>
          <p:nvPr/>
        </p:nvSpPr>
        <p:spPr>
          <a:xfrm>
            <a:off x="1564640" y="11950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089150" y="1031875"/>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solidFill>
                  <a:srgbClr val="3366FF"/>
                </a:solidFill>
                <a:latin typeface="微软雅黑" charset="-122"/>
                <a:ea typeface="微软雅黑" charset="-122"/>
                <a:sym typeface="+mn-ea"/>
              </a:rPr>
              <a:t>制定测试</a:t>
            </a:r>
            <a:r>
              <a:rPr lang="zh-CN" altLang="en-US" sz="2600">
                <a:solidFill>
                  <a:srgbClr val="3366FF"/>
                </a:solidFill>
                <a:latin typeface="微软雅黑" charset="-122"/>
                <a:ea typeface="微软雅黑" charset="-122"/>
                <a:sym typeface="+mn-ea"/>
              </a:rPr>
              <a:t>策略</a:t>
            </a:r>
            <a:endParaRPr lang="zh-CN" altLang="en-US" sz="2600">
              <a:solidFill>
                <a:srgbClr val="3366FF"/>
              </a:solidFill>
              <a:latin typeface="微软雅黑" charset="-122"/>
              <a:ea typeface="微软雅黑" charset="-122"/>
              <a:sym typeface="+mn-ea"/>
            </a:endParaRPr>
          </a:p>
        </p:txBody>
      </p:sp>
      <p:sp>
        <p:nvSpPr>
          <p:cNvPr id="8" name="文本框 7"/>
          <p:cNvSpPr txBox="1"/>
          <p:nvPr/>
        </p:nvSpPr>
        <p:spPr>
          <a:xfrm>
            <a:off x="1994535" y="1756410"/>
            <a:ext cx="8609330" cy="4369435"/>
          </a:xfrm>
          <a:prstGeom prst="rect">
            <a:avLst/>
          </a:prstGeom>
          <a:noFill/>
        </p:spPr>
        <p:txBody>
          <a:bodyPr wrap="square" rtlCol="0" anchor="t">
            <a:spAutoFit/>
          </a:bodyPr>
          <a:p>
            <a:pPr marL="457200" lvl="0" indent="-457200" algn="just" fontAlgn="auto">
              <a:lnSpc>
                <a:spcPct val="150000"/>
              </a:lnSpc>
              <a:spcAft>
                <a:spcPts val="600"/>
              </a:spcAft>
              <a:buClr>
                <a:srgbClr val="1691B5"/>
              </a:buClr>
              <a:buFont typeface="Wingdings" panose="05000000000000000000" charset="0"/>
              <a:buChar char=""/>
            </a:pPr>
            <a:r>
              <a:rPr lang="zh-CN" altLang="en-US" sz="2600">
                <a:latin typeface="微软雅黑" charset="-122"/>
                <a:ea typeface="微软雅黑" charset="-122"/>
                <a:sym typeface="+mn-ea"/>
              </a:rPr>
              <a:t>测试策略主要包括采取</a:t>
            </a:r>
            <a:r>
              <a:rPr lang="zh-CN" altLang="en-US" sz="2600">
                <a:solidFill>
                  <a:schemeClr val="accent1"/>
                </a:solidFill>
                <a:latin typeface="微软雅黑" charset="-122"/>
                <a:ea typeface="微软雅黑" charset="-122"/>
                <a:sym typeface="+mn-ea"/>
              </a:rPr>
              <a:t>测试的方法</a:t>
            </a:r>
            <a:r>
              <a:rPr lang="zh-CN" altLang="en-US" sz="2600">
                <a:latin typeface="微软雅黑" charset="-122"/>
                <a:ea typeface="微软雅黑" charset="-122"/>
                <a:sym typeface="+mn-ea"/>
              </a:rPr>
              <a:t>、搭建哪些测试环境、采用哪些</a:t>
            </a:r>
            <a:r>
              <a:rPr lang="zh-CN" altLang="en-US" sz="2600">
                <a:solidFill>
                  <a:schemeClr val="accent1"/>
                </a:solidFill>
                <a:latin typeface="微软雅黑" charset="-122"/>
                <a:ea typeface="微软雅黑" charset="-122"/>
                <a:sym typeface="+mn-ea"/>
              </a:rPr>
              <a:t>测试工具</a:t>
            </a:r>
            <a:r>
              <a:rPr lang="zh-CN" altLang="en-US" sz="2600">
                <a:latin typeface="微软雅黑" charset="-122"/>
                <a:ea typeface="微软雅黑" charset="-122"/>
                <a:sym typeface="+mn-ea"/>
              </a:rPr>
              <a:t>和测试管理工具、对测试人员进行培训等。</a:t>
            </a:r>
            <a:endParaRPr lang="zh-CN" altLang="en-US" sz="2600">
              <a:latin typeface="微软雅黑" charset="-122"/>
              <a:ea typeface="微软雅黑" charset="-122"/>
              <a:sym typeface="+mn-ea"/>
            </a:endParaRPr>
          </a:p>
          <a:p>
            <a:pPr marL="457200" lvl="0" indent="-457200" algn="just" fontAlgn="auto">
              <a:lnSpc>
                <a:spcPct val="150000"/>
              </a:lnSpc>
              <a:spcAft>
                <a:spcPts val="600"/>
              </a:spcAft>
              <a:buClr>
                <a:srgbClr val="1691B5"/>
              </a:buClr>
              <a:buFont typeface="Wingdings" panose="05000000000000000000" charset="0"/>
              <a:buChar char=""/>
            </a:pPr>
            <a:r>
              <a:rPr lang="zh-CN" altLang="en-US" sz="2600">
                <a:latin typeface="微软雅黑" charset="-122"/>
                <a:ea typeface="微软雅黑" charset="-122"/>
                <a:sym typeface="+mn-ea"/>
              </a:rPr>
              <a:t>测试策略很重要，它将要测试的内容</a:t>
            </a:r>
            <a:r>
              <a:rPr lang="zh-CN" altLang="en-US" sz="2600">
                <a:solidFill>
                  <a:srgbClr val="FF0000"/>
                </a:solidFill>
                <a:latin typeface="微软雅黑" charset="-122"/>
                <a:ea typeface="微软雅黑" charset="-122"/>
                <a:sym typeface="+mn-ea"/>
              </a:rPr>
              <a:t>划分出不同的优先级</a:t>
            </a:r>
            <a:r>
              <a:rPr lang="zh-CN" altLang="en-US" sz="2600">
                <a:latin typeface="微软雅黑" charset="-122"/>
                <a:ea typeface="微软雅黑" charset="-122"/>
                <a:sym typeface="+mn-ea"/>
              </a:rPr>
              <a:t>，并</a:t>
            </a:r>
            <a:r>
              <a:rPr lang="zh-CN" altLang="en-US" sz="2600">
                <a:solidFill>
                  <a:srgbClr val="FF0000"/>
                </a:solidFill>
                <a:latin typeface="微软雅黑" charset="-122"/>
                <a:ea typeface="微软雅黑" charset="-122"/>
                <a:sym typeface="+mn-ea"/>
              </a:rPr>
              <a:t>确定测试重点</a:t>
            </a:r>
            <a:r>
              <a:rPr lang="zh-CN" altLang="en-US" sz="2600">
                <a:latin typeface="微软雅黑" charset="-122"/>
                <a:ea typeface="微软雅黑" charset="-122"/>
                <a:sym typeface="+mn-ea"/>
              </a:rPr>
              <a:t>。根据模块的特点和测试类型（如</a:t>
            </a:r>
            <a:r>
              <a:rPr lang="zh-CN" altLang="en-US" sz="2600" u="sng">
                <a:latin typeface="微软雅黑" charset="-122"/>
                <a:ea typeface="微软雅黑" charset="-122"/>
                <a:sym typeface="+mn-ea"/>
              </a:rPr>
              <a:t>功能测试</a:t>
            </a:r>
            <a:r>
              <a:rPr lang="zh-CN" altLang="en-US" sz="2600">
                <a:latin typeface="微软雅黑" charset="-122"/>
                <a:ea typeface="微软雅黑" charset="-122"/>
                <a:sym typeface="+mn-ea"/>
              </a:rPr>
              <a:t>、</a:t>
            </a:r>
            <a:r>
              <a:rPr lang="zh-CN" altLang="en-US" sz="2600" u="sng">
                <a:latin typeface="微软雅黑" charset="-122"/>
                <a:ea typeface="微软雅黑" charset="-122"/>
                <a:sym typeface="+mn-ea"/>
              </a:rPr>
              <a:t>性能测试</a:t>
            </a:r>
            <a:r>
              <a:rPr lang="zh-CN" altLang="en-US" sz="2600">
                <a:latin typeface="微软雅黑" charset="-122"/>
                <a:ea typeface="微软雅黑" charset="-122"/>
                <a:sym typeface="+mn-ea"/>
              </a:rPr>
              <a:t>）选定测试环境和测试方法（</a:t>
            </a:r>
            <a:r>
              <a:rPr lang="zh-CN" altLang="en-US" sz="2600" u="sng">
                <a:latin typeface="微软雅黑" charset="-122"/>
                <a:ea typeface="微软雅黑" charset="-122"/>
                <a:sym typeface="+mn-ea"/>
              </a:rPr>
              <a:t>人工、自动化</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2.2</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制定测试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计划</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5" name="燕尾形 14"/>
          <p:cNvSpPr/>
          <p:nvPr/>
        </p:nvSpPr>
        <p:spPr>
          <a:xfrm>
            <a:off x="1564640" y="11950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089150" y="1031875"/>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solidFill>
                  <a:srgbClr val="3366FF"/>
                </a:solidFill>
                <a:latin typeface="微软雅黑" charset="-122"/>
                <a:ea typeface="微软雅黑" charset="-122"/>
                <a:sym typeface="+mn-ea"/>
              </a:rPr>
              <a:t>安排测试</a:t>
            </a:r>
            <a:r>
              <a:rPr lang="zh-CN" altLang="en-US" sz="2600">
                <a:solidFill>
                  <a:srgbClr val="3366FF"/>
                </a:solidFill>
                <a:latin typeface="微软雅黑" charset="-122"/>
                <a:ea typeface="微软雅黑" charset="-122"/>
                <a:sym typeface="+mn-ea"/>
              </a:rPr>
              <a:t>资源</a:t>
            </a:r>
            <a:endParaRPr lang="zh-CN" altLang="en-US" sz="2600">
              <a:solidFill>
                <a:srgbClr val="3366FF"/>
              </a:solidFill>
              <a:latin typeface="微软雅黑" charset="-122"/>
              <a:ea typeface="微软雅黑" charset="-122"/>
              <a:sym typeface="+mn-ea"/>
            </a:endParaRPr>
          </a:p>
        </p:txBody>
      </p:sp>
      <p:sp>
        <p:nvSpPr>
          <p:cNvPr id="8" name="文本框 7"/>
          <p:cNvSpPr txBox="1"/>
          <p:nvPr/>
        </p:nvSpPr>
        <p:spPr>
          <a:xfrm>
            <a:off x="2287270" y="1756410"/>
            <a:ext cx="7845425" cy="3692525"/>
          </a:xfrm>
          <a:prstGeom prst="rect">
            <a:avLst/>
          </a:prstGeom>
          <a:noFill/>
        </p:spPr>
        <p:txBody>
          <a:bodyPr wrap="square" rtlCol="0" anchor="t">
            <a:spAutoFit/>
          </a:bodyPr>
          <a:p>
            <a:pPr marL="457200" lvl="0" indent="-457200" algn="just">
              <a:lnSpc>
                <a:spcPct val="150000"/>
              </a:lnSpc>
              <a:buClr>
                <a:srgbClr val="5B9BD5"/>
              </a:buClr>
              <a:buFont typeface="Wingdings" panose="05000000000000000000" charset="0"/>
              <a:buChar char=""/>
            </a:pPr>
            <a:r>
              <a:rPr lang="zh-CN" altLang="en-US" sz="2600">
                <a:latin typeface="微软雅黑" charset="-122"/>
                <a:ea typeface="微软雅黑" charset="-122"/>
                <a:sym typeface="+mn-ea"/>
              </a:rPr>
              <a:t>通过考虑测试难度、时间、工作量等因素，对测试资源进行合理的</a:t>
            </a:r>
            <a:r>
              <a:rPr lang="zh-CN" altLang="en-US" sz="2600">
                <a:latin typeface="微软雅黑" charset="-122"/>
                <a:ea typeface="微软雅黑" charset="-122"/>
                <a:sym typeface="+mn-ea"/>
              </a:rPr>
              <a:t>安排</a:t>
            </a:r>
            <a:endParaRPr lang="zh-CN" altLang="en-US" sz="2600">
              <a:latin typeface="微软雅黑" charset="-122"/>
              <a:ea typeface="微软雅黑" charset="-122"/>
              <a:sym typeface="+mn-ea"/>
            </a:endParaRPr>
          </a:p>
          <a:p>
            <a:pPr marL="457200" lvl="0" indent="-457200" algn="just">
              <a:lnSpc>
                <a:spcPct val="150000"/>
              </a:lnSpc>
              <a:buClr>
                <a:srgbClr val="5B9BD5"/>
              </a:buClr>
              <a:buFont typeface="Wingdings" panose="05000000000000000000" charset="0"/>
              <a:buChar char=""/>
            </a:pPr>
            <a:endParaRPr lang="zh-CN" altLang="en-US" sz="2600">
              <a:latin typeface="微软雅黑" charset="-122"/>
              <a:ea typeface="微软雅黑" charset="-122"/>
              <a:sym typeface="+mn-ea"/>
            </a:endParaRPr>
          </a:p>
          <a:p>
            <a:pPr marL="457200" lvl="0" indent="-457200" algn="just">
              <a:lnSpc>
                <a:spcPct val="150000"/>
              </a:lnSpc>
              <a:buClr>
                <a:srgbClr val="5B9BD5"/>
              </a:buClr>
              <a:buFont typeface="Wingdings" panose="05000000000000000000" charset="0"/>
              <a:buChar char=""/>
            </a:pPr>
            <a:r>
              <a:rPr lang="zh-CN" altLang="en-US" sz="2600">
                <a:latin typeface="微软雅黑" charset="-122"/>
                <a:ea typeface="微软雅黑" charset="-122"/>
                <a:sym typeface="+mn-ea"/>
              </a:rPr>
              <a:t>确定完成任务需要依托的人力资源、物资资源，主要包括测试设备需求、测试人员需求、测试环境需求及其他资源需求</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2.2</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制定测试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计划</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5" name="燕尾形 14"/>
          <p:cNvSpPr/>
          <p:nvPr/>
        </p:nvSpPr>
        <p:spPr>
          <a:xfrm>
            <a:off x="1564640" y="11950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1" name="文本框 10"/>
          <p:cNvSpPr txBox="1"/>
          <p:nvPr/>
        </p:nvSpPr>
        <p:spPr>
          <a:xfrm>
            <a:off x="2089150" y="1032510"/>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solidFill>
                  <a:srgbClr val="3366FF"/>
                </a:solidFill>
                <a:latin typeface="微软雅黑" charset="-122"/>
                <a:ea typeface="微软雅黑" charset="-122"/>
                <a:sym typeface="+mn-ea"/>
              </a:rPr>
              <a:t>安排测试进度</a:t>
            </a:r>
            <a:r>
              <a:rPr lang="en-US" altLang="zh-CN" sz="2600">
                <a:solidFill>
                  <a:srgbClr val="3366FF"/>
                </a:solidFill>
                <a:latin typeface="微软雅黑" charset="-122"/>
                <a:ea typeface="微软雅黑" charset="-122"/>
                <a:sym typeface="+mn-ea"/>
              </a:rPr>
              <a:t>/</a:t>
            </a:r>
            <a:r>
              <a:rPr lang="zh-CN" altLang="en-US" sz="2600">
                <a:solidFill>
                  <a:srgbClr val="3366FF"/>
                </a:solidFill>
                <a:latin typeface="微软雅黑" charset="-122"/>
                <a:ea typeface="微软雅黑" charset="-122"/>
                <a:sym typeface="+mn-ea"/>
              </a:rPr>
              <a:t>时间表的</a:t>
            </a:r>
            <a:r>
              <a:rPr lang="zh-CN" altLang="en-US" sz="2600">
                <a:solidFill>
                  <a:srgbClr val="3366FF"/>
                </a:solidFill>
                <a:latin typeface="微软雅黑" charset="-122"/>
                <a:ea typeface="微软雅黑" charset="-122"/>
                <a:sym typeface="+mn-ea"/>
              </a:rPr>
              <a:t>制定</a:t>
            </a:r>
            <a:endParaRPr lang="zh-CN" altLang="en-US" sz="2600">
              <a:solidFill>
                <a:srgbClr val="3366FF"/>
              </a:solidFill>
              <a:latin typeface="微软雅黑" charset="-122"/>
              <a:ea typeface="微软雅黑" charset="-122"/>
              <a:sym typeface="+mn-ea"/>
            </a:endParaRPr>
          </a:p>
        </p:txBody>
      </p:sp>
      <p:sp>
        <p:nvSpPr>
          <p:cNvPr id="12" name="文本框 11"/>
          <p:cNvSpPr txBox="1"/>
          <p:nvPr/>
        </p:nvSpPr>
        <p:spPr>
          <a:xfrm>
            <a:off x="2287270" y="1964690"/>
            <a:ext cx="7845425" cy="1291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在识别出子任务和估计出测试资源之后，可以将任务、资源与时间关联起来形成测试时间</a:t>
            </a:r>
            <a:r>
              <a:rPr lang="zh-CN" altLang="en-US" sz="2600">
                <a:latin typeface="微软雅黑" charset="-122"/>
                <a:ea typeface="微软雅黑" charset="-122"/>
                <a:sym typeface="+mn-ea"/>
              </a:rPr>
              <a:t>进度表</a:t>
            </a:r>
            <a:endParaRPr lang="zh-CN" altLang="en-US" sz="2600">
              <a:latin typeface="微软雅黑" charset="-122"/>
              <a:ea typeface="微软雅黑" charset="-122"/>
              <a:sym typeface="+mn-ea"/>
            </a:endParaRPr>
          </a:p>
        </p:txBody>
      </p:sp>
      <p:sp>
        <p:nvSpPr>
          <p:cNvPr id="4" name="燕尾形 3"/>
          <p:cNvSpPr/>
          <p:nvPr/>
        </p:nvSpPr>
        <p:spPr>
          <a:xfrm>
            <a:off x="1564640" y="399605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文本框 4"/>
          <p:cNvSpPr txBox="1"/>
          <p:nvPr/>
        </p:nvSpPr>
        <p:spPr>
          <a:xfrm>
            <a:off x="2160270" y="3808095"/>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solidFill>
                  <a:srgbClr val="3366FF"/>
                </a:solidFill>
                <a:latin typeface="微软雅黑" charset="-122"/>
                <a:ea typeface="微软雅黑" charset="-122"/>
                <a:sym typeface="+mn-ea"/>
              </a:rPr>
              <a:t>预估测试风险</a:t>
            </a:r>
            <a:endParaRPr lang="zh-CN" altLang="en-US" sz="2600">
              <a:solidFill>
                <a:srgbClr val="3366FF"/>
              </a:solidFill>
              <a:latin typeface="微软雅黑" charset="-122"/>
              <a:ea typeface="微软雅黑" charset="-122"/>
              <a:sym typeface="+mn-ea"/>
            </a:endParaRPr>
          </a:p>
        </p:txBody>
      </p:sp>
      <p:sp>
        <p:nvSpPr>
          <p:cNvPr id="7" name="文本框 6"/>
          <p:cNvSpPr txBox="1"/>
          <p:nvPr/>
        </p:nvSpPr>
        <p:spPr>
          <a:xfrm>
            <a:off x="2160270" y="4499610"/>
            <a:ext cx="7845425" cy="1891665"/>
          </a:xfrm>
          <a:prstGeom prst="rect">
            <a:avLst/>
          </a:prstGeom>
          <a:noFill/>
        </p:spPr>
        <p:txBody>
          <a:bodyPr wrap="square" rtlCol="0" anchor="t">
            <a:spAutoFit/>
          </a:bodyPr>
          <a:p>
            <a:pPr marL="457200" lvl="0" indent="-457200" algn="just">
              <a:lnSpc>
                <a:spcPct val="150000"/>
              </a:lnSpc>
              <a:buClr>
                <a:srgbClr val="1691B5"/>
              </a:buClr>
              <a:buFont typeface="Wingdings" panose="05000000000000000000" charset="0"/>
              <a:buChar char=""/>
            </a:pPr>
            <a:r>
              <a:rPr lang="zh-CN" altLang="en-US" sz="2600">
                <a:latin typeface="微软雅黑" charset="-122"/>
                <a:ea typeface="微软雅黑" charset="-122"/>
                <a:sym typeface="+mn-ea"/>
              </a:rPr>
              <a:t>项目中总有不确定的</a:t>
            </a:r>
            <a:r>
              <a:rPr lang="zh-CN" altLang="en-US" sz="2600">
                <a:latin typeface="微软雅黑" charset="-122"/>
                <a:ea typeface="微软雅黑" charset="-122"/>
                <a:sym typeface="+mn-ea"/>
              </a:rPr>
              <a:t>因素</a:t>
            </a:r>
            <a:endParaRPr lang="zh-CN" altLang="en-US" sz="2600">
              <a:latin typeface="微软雅黑" charset="-122"/>
              <a:ea typeface="微软雅黑" charset="-122"/>
              <a:sym typeface="+mn-ea"/>
            </a:endParaRPr>
          </a:p>
          <a:p>
            <a:pPr marL="457200" lvl="0" indent="-457200" algn="just">
              <a:lnSpc>
                <a:spcPct val="150000"/>
              </a:lnSpc>
              <a:buClr>
                <a:srgbClr val="1691B5"/>
              </a:buClr>
              <a:buFont typeface="Wingdings" panose="05000000000000000000" charset="0"/>
              <a:buChar char=""/>
            </a:pPr>
            <a:r>
              <a:rPr lang="zh-CN" altLang="en-US" sz="2600">
                <a:latin typeface="微软雅黑" charset="-122"/>
                <a:ea typeface="微软雅黑" charset="-122"/>
                <a:sym typeface="+mn-ea"/>
              </a:rPr>
              <a:t>首先需要识别出存在的风险，之后需要对照这些风险制定出规避风险的</a:t>
            </a:r>
            <a:r>
              <a:rPr lang="zh-CN" altLang="en-US" sz="2600">
                <a:latin typeface="微软雅黑" charset="-122"/>
                <a:ea typeface="微软雅黑" charset="-122"/>
                <a:sym typeface="+mn-ea"/>
              </a:rPr>
              <a:t>方法</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2.2</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制定测试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计划</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5" name="燕尾形 14"/>
          <p:cNvSpPr/>
          <p:nvPr/>
        </p:nvSpPr>
        <p:spPr>
          <a:xfrm>
            <a:off x="1564640" y="11950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089150" y="1031875"/>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solidFill>
                  <a:srgbClr val="3366FF"/>
                </a:solidFill>
                <a:latin typeface="微软雅黑" charset="-122"/>
                <a:ea typeface="微软雅黑" charset="-122"/>
                <a:sym typeface="+mn-ea"/>
              </a:rPr>
              <a:t>其他</a:t>
            </a:r>
            <a:endParaRPr lang="zh-CN" altLang="en-US" sz="2600">
              <a:solidFill>
                <a:srgbClr val="3366FF"/>
              </a:solidFill>
              <a:latin typeface="微软雅黑" charset="-122"/>
              <a:ea typeface="微软雅黑" charset="-122"/>
              <a:sym typeface="+mn-ea"/>
            </a:endParaRPr>
          </a:p>
        </p:txBody>
      </p:sp>
      <p:sp>
        <p:nvSpPr>
          <p:cNvPr id="8" name="文本框 7"/>
          <p:cNvSpPr txBox="1"/>
          <p:nvPr/>
        </p:nvSpPr>
        <p:spPr>
          <a:xfrm>
            <a:off x="2287270" y="1825625"/>
            <a:ext cx="7845425" cy="691515"/>
          </a:xfrm>
          <a:prstGeom prst="rect">
            <a:avLst/>
          </a:prstGeom>
          <a:noFill/>
        </p:spPr>
        <p:txBody>
          <a:bodyPr wrap="square" rtlCol="0" anchor="t">
            <a:spAutoFit/>
          </a:bodyPr>
          <a:p>
            <a:pPr lvl="0" indent="0" algn="just">
              <a:lnSpc>
                <a:spcPct val="150000"/>
              </a:lnSpc>
              <a:buClr>
                <a:srgbClr val="1691B5"/>
              </a:buClr>
              <a:buFont typeface="Wingdings" panose="05000000000000000000" charset="0"/>
              <a:buNone/>
            </a:pPr>
            <a:r>
              <a:rPr lang="zh-CN" altLang="en-US" sz="2600">
                <a:latin typeface="微软雅黑" charset="-122"/>
                <a:ea typeface="微软雅黑" charset="-122"/>
                <a:sym typeface="+mn-ea"/>
              </a:rPr>
              <a:t>测试计划编写日期、作者信息等</a:t>
            </a:r>
            <a:r>
              <a:rPr lang="zh-CN" altLang="en-US" sz="2600">
                <a:latin typeface="微软雅黑" charset="-122"/>
                <a:ea typeface="微软雅黑" charset="-122"/>
                <a:sym typeface="+mn-ea"/>
              </a:rPr>
              <a:t>内容</a:t>
            </a:r>
            <a:endParaRPr lang="zh-CN" altLang="en-US" sz="2600">
              <a:latin typeface="微软雅黑" charset="-122"/>
              <a:ea typeface="微软雅黑" charset="-122"/>
              <a:sym typeface="+mn-ea"/>
            </a:endParaRPr>
          </a:p>
        </p:txBody>
      </p:sp>
      <p:sp>
        <p:nvSpPr>
          <p:cNvPr id="12" name="文本框 11"/>
          <p:cNvSpPr txBox="1"/>
          <p:nvPr/>
        </p:nvSpPr>
        <p:spPr>
          <a:xfrm>
            <a:off x="1905000" y="3611880"/>
            <a:ext cx="8382000" cy="2030095"/>
          </a:xfrm>
          <a:prstGeom prst="rect">
            <a:avLst/>
          </a:prstGeom>
          <a:noFill/>
        </p:spPr>
        <p:txBody>
          <a:bodyPr wrap="square" rtlCol="0" anchor="t">
            <a:spAutoFit/>
          </a:bodyPr>
          <a:p>
            <a:pPr lvl="0" indent="457200" algn="just">
              <a:lnSpc>
                <a:spcPct val="150000"/>
              </a:lnSpc>
              <a:buFont typeface="Arial" panose="020B0704020202020204" pitchFamily="34" charset="0"/>
              <a:buNone/>
            </a:pPr>
            <a:r>
              <a:rPr lang="zh-CN" altLang="en-US" sz="2800">
                <a:latin typeface="微软雅黑" charset="-122"/>
                <a:ea typeface="微软雅黑" charset="-122"/>
                <a:sym typeface="+mn-ea"/>
              </a:rPr>
              <a:t>测试计划在实际实施中往往</a:t>
            </a:r>
            <a:r>
              <a:rPr lang="zh-CN" altLang="en-US" sz="2800">
                <a:solidFill>
                  <a:schemeClr val="accent1">
                    <a:lumMod val="75000"/>
                  </a:schemeClr>
                </a:solidFill>
                <a:latin typeface="微软雅黑" charset="-122"/>
                <a:ea typeface="微软雅黑" charset="-122"/>
                <a:sym typeface="+mn-ea"/>
              </a:rPr>
              <a:t>很难按照原计划开展</a:t>
            </a:r>
            <a:r>
              <a:rPr lang="zh-CN" altLang="en-US" sz="2800">
                <a:latin typeface="微软雅黑" charset="-122"/>
                <a:ea typeface="微软雅黑" charset="-122"/>
                <a:sym typeface="+mn-ea"/>
              </a:rPr>
              <a:t>工作。资源匮乏、人员流动等情况都会对测试产生一定影响。</a:t>
            </a:r>
            <a:endParaRPr lang="zh-CN" altLang="en-US" sz="28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软件测试基本</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流程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流程图: 联系 4"/>
          <p:cNvSpPr/>
          <p:nvPr/>
        </p:nvSpPr>
        <p:spPr>
          <a:xfrm>
            <a:off x="5474335" y="398145"/>
            <a:ext cx="354965" cy="365760"/>
          </a:xfrm>
          <a:prstGeom prst="flowChartConnec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7" name="直接箭头连接符 6"/>
          <p:cNvCxnSpPr>
            <a:stCxn id="5" idx="4"/>
          </p:cNvCxnSpPr>
          <p:nvPr/>
        </p:nvCxnSpPr>
        <p:spPr>
          <a:xfrm>
            <a:off x="5652135" y="763905"/>
            <a:ext cx="0" cy="1936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8" name="组合 7"/>
          <p:cNvGrpSpPr/>
          <p:nvPr/>
        </p:nvGrpSpPr>
        <p:grpSpPr>
          <a:xfrm>
            <a:off x="4944745" y="948690"/>
            <a:ext cx="1414780" cy="502920"/>
            <a:chOff x="7787" y="1494"/>
            <a:chExt cx="2228" cy="792"/>
          </a:xfrm>
        </p:grpSpPr>
        <p:sp>
          <p:nvSpPr>
            <p:cNvPr id="35853"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35854"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需求分析</a:t>
              </a:r>
              <a:endParaRPr lang="zh-CN" altLang="en-US" sz="2400" dirty="0">
                <a:solidFill>
                  <a:srgbClr val="000000"/>
                </a:solidFill>
                <a:latin typeface="Kaiti SC Regular" panose="02010600040101010101" charset="-122"/>
                <a:ea typeface="Kaiti SC Regular" panose="02010600040101010101" charset="-122"/>
              </a:endParaRPr>
            </a:p>
          </p:txBody>
        </p:sp>
      </p:grpSp>
      <p:cxnSp>
        <p:nvCxnSpPr>
          <p:cNvPr id="10" name="直接箭头连接符 9"/>
          <p:cNvCxnSpPr/>
          <p:nvPr/>
        </p:nvCxnSpPr>
        <p:spPr>
          <a:xfrm>
            <a:off x="5652135" y="144399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11" name="组合 10"/>
          <p:cNvGrpSpPr/>
          <p:nvPr/>
        </p:nvGrpSpPr>
        <p:grpSpPr>
          <a:xfrm>
            <a:off x="4650105" y="1715135"/>
            <a:ext cx="2005330" cy="503555"/>
            <a:chOff x="7787" y="1494"/>
            <a:chExt cx="3158" cy="793"/>
          </a:xfrm>
        </p:grpSpPr>
        <p:sp>
          <p:nvSpPr>
            <p:cNvPr id="12" name="Rectangle 15"/>
            <p:cNvSpPr/>
            <p:nvPr/>
          </p:nvSpPr>
          <p:spPr>
            <a:xfrm>
              <a:off x="7787" y="1494"/>
              <a:ext cx="3158"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13" name="Rectangle 16"/>
            <p:cNvSpPr/>
            <p:nvPr/>
          </p:nvSpPr>
          <p:spPr>
            <a:xfrm>
              <a:off x="7938" y="1592"/>
              <a:ext cx="288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制定测试</a:t>
              </a:r>
              <a:r>
                <a:rPr lang="zh-CN" altLang="en-US" sz="2400" dirty="0">
                  <a:solidFill>
                    <a:srgbClr val="000000"/>
                  </a:solidFill>
                  <a:latin typeface="Kaiti SC Regular" panose="02010600040101010101" charset="-122"/>
                  <a:ea typeface="Kaiti SC Regular" panose="02010600040101010101" charset="-122"/>
                </a:rPr>
                <a:t>计划</a:t>
              </a:r>
              <a:endParaRPr lang="zh-CN" altLang="en-US" sz="2400" dirty="0">
                <a:solidFill>
                  <a:srgbClr val="000000"/>
                </a:solidFill>
                <a:latin typeface="Kaiti SC Regular" panose="02010600040101010101" charset="-122"/>
                <a:ea typeface="Kaiti SC Regular" panose="02010600040101010101" charset="-122"/>
              </a:endParaRPr>
            </a:p>
          </p:txBody>
        </p:sp>
      </p:grpSp>
      <p:grpSp>
        <p:nvGrpSpPr>
          <p:cNvPr id="14" name="组合 13"/>
          <p:cNvGrpSpPr/>
          <p:nvPr/>
        </p:nvGrpSpPr>
        <p:grpSpPr>
          <a:xfrm>
            <a:off x="4650105" y="2504440"/>
            <a:ext cx="2005330" cy="503555"/>
            <a:chOff x="7787" y="1494"/>
            <a:chExt cx="3158" cy="793"/>
          </a:xfrm>
        </p:grpSpPr>
        <p:sp>
          <p:nvSpPr>
            <p:cNvPr id="16" name="Rectangle 15"/>
            <p:cNvSpPr/>
            <p:nvPr/>
          </p:nvSpPr>
          <p:spPr>
            <a:xfrm>
              <a:off x="7787" y="1494"/>
              <a:ext cx="3158"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17" name="Rectangle 16"/>
            <p:cNvSpPr/>
            <p:nvPr/>
          </p:nvSpPr>
          <p:spPr>
            <a:xfrm>
              <a:off x="7938" y="1592"/>
              <a:ext cx="288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设计测试</a:t>
              </a:r>
              <a:r>
                <a:rPr lang="zh-CN" altLang="en-US" sz="2400" dirty="0">
                  <a:solidFill>
                    <a:srgbClr val="000000"/>
                  </a:solidFill>
                  <a:latin typeface="Kaiti SC Regular" panose="02010600040101010101" charset="-122"/>
                  <a:ea typeface="Kaiti SC Regular" panose="02010600040101010101" charset="-122"/>
                </a:rPr>
                <a:t>方案</a:t>
              </a:r>
              <a:endParaRPr lang="zh-CN" altLang="en-US" sz="2400" dirty="0">
                <a:solidFill>
                  <a:srgbClr val="000000"/>
                </a:solidFill>
                <a:latin typeface="Kaiti SC Regular" panose="02010600040101010101" charset="-122"/>
                <a:ea typeface="Kaiti SC Regular" panose="02010600040101010101" charset="-122"/>
              </a:endParaRPr>
            </a:p>
          </p:txBody>
        </p:sp>
      </p:grpSp>
      <p:grpSp>
        <p:nvGrpSpPr>
          <p:cNvPr id="18" name="组合 17"/>
          <p:cNvGrpSpPr/>
          <p:nvPr/>
        </p:nvGrpSpPr>
        <p:grpSpPr>
          <a:xfrm>
            <a:off x="3735705" y="3293745"/>
            <a:ext cx="3849370" cy="503555"/>
            <a:chOff x="7787" y="1494"/>
            <a:chExt cx="6062" cy="793"/>
          </a:xfrm>
        </p:grpSpPr>
        <p:sp>
          <p:nvSpPr>
            <p:cNvPr id="19" name="Rectangle 15"/>
            <p:cNvSpPr/>
            <p:nvPr/>
          </p:nvSpPr>
          <p:spPr>
            <a:xfrm>
              <a:off x="7787" y="1494"/>
              <a:ext cx="6062"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20" name="Rectangle 16"/>
            <p:cNvSpPr/>
            <p:nvPr/>
          </p:nvSpPr>
          <p:spPr>
            <a:xfrm>
              <a:off x="7938" y="1592"/>
              <a:ext cx="576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测试准备和测试环境的</a:t>
              </a:r>
              <a:r>
                <a:rPr lang="zh-CN" altLang="en-US" sz="2400" dirty="0">
                  <a:solidFill>
                    <a:srgbClr val="000000"/>
                  </a:solidFill>
                  <a:latin typeface="Kaiti SC Regular" panose="02010600040101010101" charset="-122"/>
                  <a:ea typeface="Kaiti SC Regular" panose="02010600040101010101" charset="-122"/>
                </a:rPr>
                <a:t>建立</a:t>
              </a:r>
              <a:endParaRPr lang="zh-CN" altLang="en-US" sz="2400" dirty="0">
                <a:solidFill>
                  <a:srgbClr val="000000"/>
                </a:solidFill>
                <a:latin typeface="Kaiti SC Regular" panose="02010600040101010101" charset="-122"/>
                <a:ea typeface="Kaiti SC Regular" panose="02010600040101010101" charset="-122"/>
              </a:endParaRPr>
            </a:p>
          </p:txBody>
        </p:sp>
      </p:grpSp>
      <p:sp>
        <p:nvSpPr>
          <p:cNvPr id="35862" name="Rectangle 30"/>
          <p:cNvSpPr/>
          <p:nvPr/>
        </p:nvSpPr>
        <p:spPr>
          <a:xfrm>
            <a:off x="3571875" y="4050030"/>
            <a:ext cx="4335780" cy="50800"/>
          </a:xfrm>
          <a:prstGeom prst="rect">
            <a:avLst/>
          </a:prstGeom>
          <a:solidFill>
            <a:srgbClr val="000000"/>
          </a:solidFill>
          <a:ln w="9525">
            <a:noFill/>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1800" dirty="0">
              <a:ea typeface="宋体" pitchFamily="2" charset="-122"/>
            </a:endParaRPr>
          </a:p>
        </p:txBody>
      </p:sp>
      <p:cxnSp>
        <p:nvCxnSpPr>
          <p:cNvPr id="21" name="直接箭头连接符 20"/>
          <p:cNvCxnSpPr/>
          <p:nvPr/>
        </p:nvCxnSpPr>
        <p:spPr>
          <a:xfrm>
            <a:off x="5652135" y="222377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2" name="直接箭头连接符 21"/>
          <p:cNvCxnSpPr/>
          <p:nvPr/>
        </p:nvCxnSpPr>
        <p:spPr>
          <a:xfrm>
            <a:off x="5652135" y="300228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3" name="直接箭头连接符 22"/>
          <p:cNvCxnSpPr/>
          <p:nvPr/>
        </p:nvCxnSpPr>
        <p:spPr>
          <a:xfrm>
            <a:off x="5652135" y="378079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24" name="组合 23"/>
          <p:cNvGrpSpPr/>
          <p:nvPr/>
        </p:nvGrpSpPr>
        <p:grpSpPr>
          <a:xfrm>
            <a:off x="3916680" y="4353560"/>
            <a:ext cx="1415415" cy="503555"/>
            <a:chOff x="7787" y="1494"/>
            <a:chExt cx="2229" cy="793"/>
          </a:xfrm>
        </p:grpSpPr>
        <p:sp>
          <p:nvSpPr>
            <p:cNvPr id="25"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26"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执行</a:t>
              </a:r>
              <a:r>
                <a:rPr lang="zh-CN" altLang="en-US" sz="2400" dirty="0">
                  <a:solidFill>
                    <a:srgbClr val="000000"/>
                  </a:solidFill>
                  <a:latin typeface="Kaiti SC Regular" panose="02010600040101010101" charset="-122"/>
                  <a:ea typeface="Kaiti SC Regular" panose="02010600040101010101" charset="-122"/>
                </a:rPr>
                <a:t>测试</a:t>
              </a:r>
              <a:endParaRPr lang="zh-CN" altLang="en-US" sz="2400" dirty="0">
                <a:solidFill>
                  <a:srgbClr val="000000"/>
                </a:solidFill>
                <a:latin typeface="Kaiti SC Regular" panose="02010600040101010101" charset="-122"/>
                <a:ea typeface="Kaiti SC Regular" panose="02010600040101010101" charset="-122"/>
              </a:endParaRPr>
            </a:p>
          </p:txBody>
        </p:sp>
      </p:grpSp>
      <p:cxnSp>
        <p:nvCxnSpPr>
          <p:cNvPr id="27" name="直接箭头连接符 26"/>
          <p:cNvCxnSpPr/>
          <p:nvPr/>
        </p:nvCxnSpPr>
        <p:spPr>
          <a:xfrm>
            <a:off x="4650105" y="406019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8" name="直接箭头连接符 27"/>
          <p:cNvCxnSpPr/>
          <p:nvPr/>
        </p:nvCxnSpPr>
        <p:spPr>
          <a:xfrm>
            <a:off x="4650105" y="4872355"/>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9" name="菱形 28"/>
          <p:cNvSpPr/>
          <p:nvPr/>
        </p:nvSpPr>
        <p:spPr>
          <a:xfrm>
            <a:off x="4391660" y="5142865"/>
            <a:ext cx="553085" cy="320040"/>
          </a:xfrm>
          <a:prstGeom prst="diamond">
            <a:avLst/>
          </a:prstGeom>
          <a:ln>
            <a:solidFill>
              <a:schemeClr val="tx1"/>
            </a:solidFill>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cxnSp>
        <p:nvCxnSpPr>
          <p:cNvPr id="31" name="肘形连接符 30"/>
          <p:cNvCxnSpPr>
            <a:stCxn id="29" idx="1"/>
          </p:cNvCxnSpPr>
          <p:nvPr/>
        </p:nvCxnSpPr>
        <p:spPr>
          <a:xfrm rot="10800000">
            <a:off x="3040380" y="2346325"/>
            <a:ext cx="1350645" cy="2956560"/>
          </a:xfrm>
          <a:prstGeom prst="bentConnector2">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32" name="直接箭头连接符 31"/>
          <p:cNvCxnSpPr/>
          <p:nvPr/>
        </p:nvCxnSpPr>
        <p:spPr>
          <a:xfrm>
            <a:off x="3041015" y="2359025"/>
            <a:ext cx="260604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3" name="Rectangle 16"/>
          <p:cNvSpPr/>
          <p:nvPr/>
        </p:nvSpPr>
        <p:spPr>
          <a:xfrm>
            <a:off x="2442845" y="4886960"/>
            <a:ext cx="1219200" cy="368935"/>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回归测试</a:t>
            </a:r>
            <a:endParaRPr lang="zh-CN" altLang="en-US" sz="2400" dirty="0">
              <a:solidFill>
                <a:srgbClr val="000000"/>
              </a:solidFill>
              <a:latin typeface="Kaiti SC Regular" panose="02010600040101010101" charset="-122"/>
              <a:ea typeface="Kaiti SC Regular" panose="02010600040101010101" charset="-122"/>
            </a:endParaRPr>
          </a:p>
        </p:txBody>
      </p:sp>
      <p:cxnSp>
        <p:nvCxnSpPr>
          <p:cNvPr id="34" name="直接箭头连接符 33"/>
          <p:cNvCxnSpPr/>
          <p:nvPr/>
        </p:nvCxnSpPr>
        <p:spPr>
          <a:xfrm>
            <a:off x="4650105" y="544195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35" name="组合 34"/>
          <p:cNvGrpSpPr/>
          <p:nvPr/>
        </p:nvGrpSpPr>
        <p:grpSpPr>
          <a:xfrm>
            <a:off x="6073775" y="4710430"/>
            <a:ext cx="1415415" cy="503555"/>
            <a:chOff x="7787" y="1494"/>
            <a:chExt cx="2229" cy="793"/>
          </a:xfrm>
        </p:grpSpPr>
        <p:sp>
          <p:nvSpPr>
            <p:cNvPr id="36"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37"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测试</a:t>
              </a:r>
              <a:r>
                <a:rPr lang="zh-CN" altLang="en-US" sz="2400" dirty="0">
                  <a:solidFill>
                    <a:srgbClr val="000000"/>
                  </a:solidFill>
                  <a:latin typeface="Kaiti SC Regular" panose="02010600040101010101" charset="-122"/>
                  <a:ea typeface="Kaiti SC Regular" panose="02010600040101010101" charset="-122"/>
                </a:rPr>
                <a:t>评估</a:t>
              </a:r>
              <a:endParaRPr lang="zh-CN" altLang="en-US" sz="2400" dirty="0">
                <a:solidFill>
                  <a:srgbClr val="000000"/>
                </a:solidFill>
                <a:latin typeface="Kaiti SC Regular" panose="02010600040101010101" charset="-122"/>
                <a:ea typeface="Kaiti SC Regular" panose="02010600040101010101" charset="-122"/>
              </a:endParaRPr>
            </a:p>
          </p:txBody>
        </p:sp>
      </p:grpSp>
      <p:cxnSp>
        <p:nvCxnSpPr>
          <p:cNvPr id="38" name="直接箭头连接符 37"/>
          <p:cNvCxnSpPr/>
          <p:nvPr/>
        </p:nvCxnSpPr>
        <p:spPr>
          <a:xfrm>
            <a:off x="6779260" y="4079875"/>
            <a:ext cx="0" cy="62928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3" name="Rectangle 30"/>
          <p:cNvSpPr/>
          <p:nvPr/>
        </p:nvSpPr>
        <p:spPr>
          <a:xfrm>
            <a:off x="3571875" y="5711190"/>
            <a:ext cx="4335780" cy="50800"/>
          </a:xfrm>
          <a:prstGeom prst="rect">
            <a:avLst/>
          </a:prstGeom>
          <a:solidFill>
            <a:srgbClr val="000000"/>
          </a:solidFill>
          <a:ln w="9525">
            <a:noFill/>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1800" dirty="0">
              <a:ea typeface="宋体" pitchFamily="2" charset="-122"/>
            </a:endParaRPr>
          </a:p>
        </p:txBody>
      </p:sp>
      <p:cxnSp>
        <p:nvCxnSpPr>
          <p:cNvPr id="44" name="直接箭头连接符 43"/>
          <p:cNvCxnSpPr/>
          <p:nvPr/>
        </p:nvCxnSpPr>
        <p:spPr>
          <a:xfrm>
            <a:off x="6779260" y="5235575"/>
            <a:ext cx="0" cy="49784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5" name="直接箭头连接符 44"/>
          <p:cNvCxnSpPr/>
          <p:nvPr/>
        </p:nvCxnSpPr>
        <p:spPr>
          <a:xfrm>
            <a:off x="5557520" y="575183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46" name="组合 45"/>
          <p:cNvGrpSpPr/>
          <p:nvPr/>
        </p:nvGrpSpPr>
        <p:grpSpPr>
          <a:xfrm>
            <a:off x="4866640" y="6029325"/>
            <a:ext cx="1415415" cy="503555"/>
            <a:chOff x="7787" y="1494"/>
            <a:chExt cx="2229" cy="793"/>
          </a:xfrm>
        </p:grpSpPr>
        <p:sp>
          <p:nvSpPr>
            <p:cNvPr id="47"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48"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测试</a:t>
              </a:r>
              <a:r>
                <a:rPr lang="zh-CN" altLang="en-US" sz="2400" dirty="0">
                  <a:solidFill>
                    <a:srgbClr val="000000"/>
                  </a:solidFill>
                  <a:latin typeface="Kaiti SC Regular" panose="02010600040101010101" charset="-122"/>
                  <a:ea typeface="Kaiti SC Regular" panose="02010600040101010101" charset="-122"/>
                </a:rPr>
                <a:t>总结</a:t>
              </a:r>
              <a:endParaRPr lang="zh-CN" altLang="en-US" sz="2400" dirty="0">
                <a:solidFill>
                  <a:srgbClr val="000000"/>
                </a:solidFill>
                <a:latin typeface="Kaiti SC Regular" panose="02010600040101010101" charset="-122"/>
                <a:ea typeface="Kaiti SC Regular" panose="02010600040101010101" charset="-122"/>
              </a:endParaRPr>
            </a:p>
          </p:txBody>
        </p:sp>
      </p:grpSp>
      <p:grpSp>
        <p:nvGrpSpPr>
          <p:cNvPr id="53" name="组合 52"/>
          <p:cNvGrpSpPr/>
          <p:nvPr/>
        </p:nvGrpSpPr>
        <p:grpSpPr>
          <a:xfrm>
            <a:off x="6688455" y="6032500"/>
            <a:ext cx="1415415" cy="503555"/>
            <a:chOff x="7787" y="1494"/>
            <a:chExt cx="2229" cy="793"/>
          </a:xfrm>
        </p:grpSpPr>
        <p:sp>
          <p:nvSpPr>
            <p:cNvPr id="54"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55"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测试</a:t>
              </a:r>
              <a:r>
                <a:rPr lang="zh-CN" altLang="en-US" sz="2400" dirty="0">
                  <a:solidFill>
                    <a:srgbClr val="000000"/>
                  </a:solidFill>
                  <a:latin typeface="Kaiti SC Regular" panose="02010600040101010101" charset="-122"/>
                  <a:ea typeface="Kaiti SC Regular" panose="02010600040101010101" charset="-122"/>
                </a:rPr>
                <a:t>维护</a:t>
              </a:r>
              <a:endParaRPr lang="zh-CN" altLang="en-US" sz="2400" dirty="0">
                <a:solidFill>
                  <a:srgbClr val="000000"/>
                </a:solidFill>
                <a:latin typeface="Kaiti SC Regular" panose="02010600040101010101" charset="-122"/>
                <a:ea typeface="Kaiti SC Regular" panose="02010600040101010101" charset="-122"/>
              </a:endParaRPr>
            </a:p>
          </p:txBody>
        </p:sp>
      </p:grpSp>
      <p:cxnSp>
        <p:nvCxnSpPr>
          <p:cNvPr id="56" name="直接箭头连接符 55"/>
          <p:cNvCxnSpPr>
            <a:stCxn id="47" idx="3"/>
            <a:endCxn id="54" idx="1"/>
          </p:cNvCxnSpPr>
          <p:nvPr/>
        </p:nvCxnSpPr>
        <p:spPr>
          <a:xfrm>
            <a:off x="6282055" y="6281420"/>
            <a:ext cx="406400" cy="31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7" name="直接箭头连接符 56"/>
          <p:cNvCxnSpPr/>
          <p:nvPr/>
        </p:nvCxnSpPr>
        <p:spPr>
          <a:xfrm>
            <a:off x="8103870" y="6275070"/>
            <a:ext cx="406400" cy="31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58" name="流程图: 联系 57"/>
          <p:cNvSpPr/>
          <p:nvPr/>
        </p:nvSpPr>
        <p:spPr>
          <a:xfrm>
            <a:off x="8610600" y="6103620"/>
            <a:ext cx="360000" cy="360000"/>
          </a:xfrm>
          <a:prstGeom prst="flowChartConnec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2" name="流程图: 联系 61"/>
          <p:cNvSpPr/>
          <p:nvPr/>
        </p:nvSpPr>
        <p:spPr>
          <a:xfrm>
            <a:off x="8510270" y="6029325"/>
            <a:ext cx="540000" cy="540000"/>
          </a:xfrm>
          <a:prstGeom prst="flowChartConnector">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Tree>
  </p:cSld>
  <p:clrMapOvr>
    <a:masterClrMapping/>
  </p:clrMapOvr>
  <p:transition advTm="36034"/>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2.3</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设计测试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方案</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9" name="矩形 8"/>
          <p:cNvSpPr/>
          <p:nvPr/>
        </p:nvSpPr>
        <p:spPr>
          <a:xfrm>
            <a:off x="2470150" y="1038860"/>
            <a:ext cx="8369935" cy="1291590"/>
          </a:xfrm>
          <a:prstGeom prst="rect">
            <a:avLst/>
          </a:prstGeom>
        </p:spPr>
        <p:txBody>
          <a:bodyPr wrap="square">
            <a:spAutoFit/>
          </a:bodyPr>
          <a:p>
            <a:pPr lvl="0" indent="0" algn="just">
              <a:lnSpc>
                <a:spcPct val="150000"/>
              </a:lnSpc>
              <a:buFont typeface="Arial" panose="020B0704020202020204" pitchFamily="34" charset="0"/>
              <a:buNone/>
            </a:pPr>
            <a:r>
              <a:rPr lang="zh-CN" altLang="en-US" sz="2600">
                <a:latin typeface="微软雅黑" charset="-122"/>
                <a:ea typeface="微软雅黑" charset="-122"/>
              </a:rPr>
              <a:t>测试的设计阶段要设计测试用例和测试过程，要保证测试用例完全覆盖测试</a:t>
            </a:r>
            <a:r>
              <a:rPr lang="zh-CN" altLang="en-US" sz="2600">
                <a:latin typeface="微软雅黑" charset="-122"/>
                <a:ea typeface="微软雅黑" charset="-122"/>
              </a:rPr>
              <a:t>要求。</a:t>
            </a:r>
            <a:endParaRPr lang="zh-CN" altLang="en-US" sz="2600">
              <a:latin typeface="微软雅黑" charset="-122"/>
              <a:ea typeface="微软雅黑" charset="-122"/>
            </a:endParaRPr>
          </a:p>
        </p:txBody>
      </p:sp>
      <p:sp>
        <p:nvSpPr>
          <p:cNvPr id="15" name="燕尾形 14"/>
          <p:cNvSpPr/>
          <p:nvPr/>
        </p:nvSpPr>
        <p:spPr>
          <a:xfrm>
            <a:off x="1814830" y="125666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燕尾形 4"/>
          <p:cNvSpPr/>
          <p:nvPr/>
        </p:nvSpPr>
        <p:spPr>
          <a:xfrm>
            <a:off x="1814830" y="268605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470150" y="2485390"/>
            <a:ext cx="7845425" cy="1291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solidFill>
                  <a:schemeClr val="accent1">
                    <a:lumMod val="75000"/>
                  </a:schemeClr>
                </a:solidFill>
                <a:latin typeface="微软雅黑" charset="-122"/>
                <a:ea typeface="微软雅黑" charset="-122"/>
                <a:sym typeface="+mn-ea"/>
              </a:rPr>
              <a:t>测试用例</a:t>
            </a:r>
            <a:r>
              <a:rPr lang="zh-CN" altLang="en-US" sz="2600">
                <a:latin typeface="微软雅黑" charset="-122"/>
                <a:ea typeface="微软雅黑" charset="-122"/>
                <a:sym typeface="+mn-ea"/>
              </a:rPr>
              <a:t>是为特定目标开发的测试输入、执行条件和预期结果的</a:t>
            </a:r>
            <a:r>
              <a:rPr lang="zh-CN" altLang="en-US" sz="2600">
                <a:latin typeface="微软雅黑" charset="-122"/>
                <a:ea typeface="微软雅黑" charset="-122"/>
                <a:sym typeface="+mn-ea"/>
              </a:rPr>
              <a:t>集合。</a:t>
            </a:r>
            <a:endParaRPr lang="zh-CN" altLang="en-US" sz="2600">
              <a:latin typeface="微软雅黑" charset="-122"/>
              <a:ea typeface="微软雅黑" charset="-122"/>
              <a:sym typeface="+mn-ea"/>
            </a:endParaRPr>
          </a:p>
        </p:txBody>
      </p:sp>
      <p:sp>
        <p:nvSpPr>
          <p:cNvPr id="4" name="燕尾形 3"/>
          <p:cNvSpPr/>
          <p:nvPr/>
        </p:nvSpPr>
        <p:spPr>
          <a:xfrm>
            <a:off x="1814830" y="411543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7" name="文本框 6"/>
          <p:cNvSpPr txBox="1"/>
          <p:nvPr/>
        </p:nvSpPr>
        <p:spPr>
          <a:xfrm>
            <a:off x="2549525" y="3931920"/>
            <a:ext cx="7845425" cy="1291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设计测试用例就是</a:t>
            </a:r>
            <a:r>
              <a:rPr lang="zh-CN" altLang="en-US" sz="2600">
                <a:solidFill>
                  <a:schemeClr val="accent1"/>
                </a:solidFill>
                <a:latin typeface="微软雅黑" charset="-122"/>
                <a:ea typeface="微软雅黑" charset="-122"/>
                <a:sym typeface="+mn-ea"/>
              </a:rPr>
              <a:t>针对特定功能</a:t>
            </a:r>
            <a:r>
              <a:rPr lang="zh-CN" altLang="en-US" sz="2600">
                <a:latin typeface="微软雅黑" charset="-122"/>
                <a:ea typeface="微软雅黑" charset="-122"/>
                <a:sym typeface="+mn-ea"/>
              </a:rPr>
              <a:t>或</a:t>
            </a:r>
            <a:r>
              <a:rPr lang="zh-CN" altLang="en-US" sz="2600">
                <a:solidFill>
                  <a:schemeClr val="accent1"/>
                </a:solidFill>
                <a:latin typeface="微软雅黑" charset="-122"/>
                <a:ea typeface="微软雅黑" charset="-122"/>
                <a:sym typeface="+mn-ea"/>
              </a:rPr>
              <a:t>组合功能</a:t>
            </a:r>
            <a:r>
              <a:rPr lang="zh-CN" altLang="en-US" sz="2600">
                <a:latin typeface="微软雅黑" charset="-122"/>
                <a:ea typeface="微软雅黑" charset="-122"/>
                <a:sym typeface="+mn-ea"/>
              </a:rPr>
              <a:t>制定测试方案，并编写成</a:t>
            </a:r>
            <a:r>
              <a:rPr lang="zh-CN" altLang="en-US" sz="2600">
                <a:latin typeface="微软雅黑" charset="-122"/>
                <a:ea typeface="微软雅黑" charset="-122"/>
                <a:sym typeface="+mn-ea"/>
              </a:rPr>
              <a:t>文档。</a:t>
            </a:r>
            <a:endParaRPr lang="zh-CN" altLang="en-US" sz="2600">
              <a:latin typeface="微软雅黑" charset="-122"/>
              <a:ea typeface="微软雅黑" charset="-122"/>
              <a:sym typeface="+mn-ea"/>
            </a:endParaRPr>
          </a:p>
        </p:txBody>
      </p:sp>
      <p:sp>
        <p:nvSpPr>
          <p:cNvPr id="8" name="燕尾形 7"/>
          <p:cNvSpPr/>
          <p:nvPr/>
        </p:nvSpPr>
        <p:spPr>
          <a:xfrm>
            <a:off x="1814830" y="565404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文本框 9"/>
          <p:cNvSpPr txBox="1"/>
          <p:nvPr/>
        </p:nvSpPr>
        <p:spPr>
          <a:xfrm>
            <a:off x="2549525" y="5470525"/>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测试用例的完成并非是一劳永逸</a:t>
            </a:r>
            <a:r>
              <a:rPr lang="zh-CN" altLang="en-US" sz="2600">
                <a:latin typeface="微软雅黑" charset="-122"/>
                <a:ea typeface="微软雅黑" charset="-122"/>
                <a:sym typeface="+mn-ea"/>
              </a:rPr>
              <a:t>的。</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4" grpId="0" animBg="1"/>
      <p:bldP spid="7" grpId="0"/>
      <p:bldP spid="8"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b="1633"/>
          <a:stretch>
            <a:fillRect/>
          </a:stretch>
        </p:blipFill>
        <p:spPr>
          <a:xfrm>
            <a:off x="10795" y="-132080"/>
            <a:ext cx="12181840" cy="3880485"/>
          </a:xfrm>
          <a:prstGeom prst="rect">
            <a:avLst/>
          </a:prstGeom>
        </p:spPr>
      </p:pic>
      <p:sp>
        <p:nvSpPr>
          <p:cNvPr id="38" name="文本框 38"/>
          <p:cNvSpPr txBox="1"/>
          <p:nvPr/>
        </p:nvSpPr>
        <p:spPr>
          <a:xfrm>
            <a:off x="609220" y="542549"/>
            <a:ext cx="4859080" cy="64516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smtClean="0">
                <a:ln>
                  <a:noFill/>
                </a:ln>
                <a:solidFill>
                  <a:srgbClr val="000000">
                    <a:lumMod val="85000"/>
                    <a:lumOff val="15000"/>
                  </a:srgbClr>
                </a:solidFill>
                <a:effectLst/>
                <a:uLnTx/>
                <a:uFillTx/>
                <a:latin typeface="微软雅黑" charset="-122"/>
                <a:ea typeface="微软雅黑" charset="-122"/>
                <a:cs typeface="微软雅黑" charset="-122"/>
                <a:sym typeface="+mn-lt"/>
              </a:rPr>
              <a:t>CONTENTS</a:t>
            </a:r>
            <a:endParaRPr kumimoji="0" lang="en-US" altLang="zh-CN" sz="3600" b="0" i="0" u="none" strike="noStrike" kern="1200" cap="none" spc="0" normalizeH="0" baseline="0" noProof="0" dirty="0">
              <a:ln>
                <a:noFill/>
              </a:ln>
              <a:solidFill>
                <a:srgbClr val="000000">
                  <a:lumMod val="85000"/>
                  <a:lumOff val="15000"/>
                </a:srgbClr>
              </a:solidFill>
              <a:effectLst/>
              <a:uLnTx/>
              <a:uFillTx/>
              <a:latin typeface="微软雅黑" charset="-122"/>
              <a:ea typeface="微软雅黑" charset="-122"/>
              <a:cs typeface="微软雅黑" charset="-122"/>
              <a:sym typeface="+mn-lt"/>
            </a:endParaRPr>
          </a:p>
        </p:txBody>
      </p:sp>
      <p:cxnSp>
        <p:nvCxnSpPr>
          <p:cNvPr id="5" name="直接连接符 4"/>
          <p:cNvCxnSpPr/>
          <p:nvPr/>
        </p:nvCxnSpPr>
        <p:spPr>
          <a:xfrm rot="16200000">
            <a:off x="3038760" y="590949"/>
            <a:ext cx="0" cy="1546225"/>
          </a:xfrm>
          <a:prstGeom prst="line">
            <a:avLst/>
          </a:prstGeom>
          <a:ln>
            <a:solidFill>
              <a:srgbClr val="1D5D38"/>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0795" y="1764030"/>
            <a:ext cx="7256780" cy="454406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sym typeface="+mn-ea"/>
            </a:endParaRPr>
          </a:p>
        </p:txBody>
      </p:sp>
      <p:sp>
        <p:nvSpPr>
          <p:cNvPr id="108" name="矩形 107"/>
          <p:cNvSpPr/>
          <p:nvPr/>
        </p:nvSpPr>
        <p:spPr>
          <a:xfrm>
            <a:off x="1592517" y="2772007"/>
            <a:ext cx="606425" cy="75565"/>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111" name="文本框 110"/>
          <p:cNvSpPr txBox="1"/>
          <p:nvPr/>
        </p:nvSpPr>
        <p:spPr>
          <a:xfrm>
            <a:off x="1620520" y="2303780"/>
            <a:ext cx="5189220"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rPr>
              <a:t>01    </a:t>
            </a:r>
            <a:r>
              <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rPr>
              <a:t>软件测试</a:t>
            </a:r>
            <a:r>
              <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rPr>
              <a:t>分类</a:t>
            </a:r>
            <a:endPar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endParaRPr>
          </a:p>
        </p:txBody>
      </p:sp>
      <p:sp>
        <p:nvSpPr>
          <p:cNvPr id="114" name="矩形 113"/>
          <p:cNvSpPr/>
          <p:nvPr/>
        </p:nvSpPr>
        <p:spPr>
          <a:xfrm>
            <a:off x="1592517" y="3716951"/>
            <a:ext cx="606425" cy="75565"/>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115" name="文本框 114"/>
          <p:cNvSpPr txBox="1"/>
          <p:nvPr/>
        </p:nvSpPr>
        <p:spPr>
          <a:xfrm>
            <a:off x="1619885" y="3248660"/>
            <a:ext cx="5009515"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rPr>
              <a:t>02    </a:t>
            </a:r>
            <a:r>
              <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rPr>
              <a:t>软件测试</a:t>
            </a:r>
            <a:r>
              <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rPr>
              <a:t>基本流程</a:t>
            </a:r>
            <a:endPar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endParaRPr>
          </a:p>
        </p:txBody>
      </p:sp>
      <p:sp>
        <p:nvSpPr>
          <p:cNvPr id="118" name="矩形 117"/>
          <p:cNvSpPr/>
          <p:nvPr/>
        </p:nvSpPr>
        <p:spPr>
          <a:xfrm>
            <a:off x="1592517" y="4634175"/>
            <a:ext cx="606425" cy="76200"/>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119" name="文本框 118"/>
          <p:cNvSpPr txBox="1"/>
          <p:nvPr/>
        </p:nvSpPr>
        <p:spPr>
          <a:xfrm>
            <a:off x="1620520" y="4156710"/>
            <a:ext cx="5009515"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rPr>
              <a:t>03    </a:t>
            </a:r>
            <a:r>
              <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rPr>
              <a:t>测试</a:t>
            </a:r>
            <a:r>
              <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rPr>
              <a:t>用例</a:t>
            </a:r>
            <a:endPar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endParaRPr>
          </a:p>
        </p:txBody>
      </p:sp>
      <p:sp>
        <p:nvSpPr>
          <p:cNvPr id="26" name="矩形 25"/>
          <p:cNvSpPr/>
          <p:nvPr/>
        </p:nvSpPr>
        <p:spPr>
          <a:xfrm>
            <a:off x="1591200" y="5547523"/>
            <a:ext cx="606425" cy="75565"/>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27" name="文本框 26"/>
          <p:cNvSpPr txBox="1"/>
          <p:nvPr/>
        </p:nvSpPr>
        <p:spPr>
          <a:xfrm>
            <a:off x="1619885" y="5079365"/>
            <a:ext cx="5009515"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rPr>
              <a:t>04 </a:t>
            </a:r>
            <a:r>
              <a:rPr kumimoji="0" lang="en-US" altLang="zh-CN" sz="2600" b="1" i="0" u="none" strike="noStrike" kern="1200" cap="none" spc="0" normalizeH="0" baseline="0" noProof="0" dirty="0">
                <a:ln>
                  <a:noFill/>
                </a:ln>
                <a:solidFill>
                  <a:srgbClr val="FFFFFF"/>
                </a:solidFill>
                <a:effectLst/>
                <a:uLnTx/>
                <a:uFillTx/>
                <a:latin typeface="微软雅黑" charset="-122"/>
                <a:ea typeface="微软雅黑" charset="-122"/>
                <a:cs typeface="+mn-cs"/>
              </a:rPr>
              <a:t>   </a:t>
            </a:r>
            <a:r>
              <a:rPr kumimoji="0" lang="zh-CN" altLang="en-US" sz="2600" b="1" i="0" u="none" strike="noStrike" kern="1200" cap="none" spc="0" normalizeH="0" baseline="0" noProof="0" dirty="0">
                <a:ln>
                  <a:noFill/>
                </a:ln>
                <a:solidFill>
                  <a:srgbClr val="FFFFFF"/>
                </a:solidFill>
                <a:effectLst/>
                <a:uLnTx/>
                <a:uFillTx/>
                <a:latin typeface="微软雅黑" charset="-122"/>
                <a:ea typeface="微软雅黑" charset="-122"/>
                <a:cs typeface="+mn-cs"/>
              </a:rPr>
              <a:t>本章</a:t>
            </a:r>
            <a:r>
              <a:rPr kumimoji="0" lang="zh-CN" altLang="en-US" sz="2600" b="1" i="0" u="none" strike="noStrike" kern="1200" cap="none" spc="0" normalizeH="0" baseline="0" noProof="0" dirty="0">
                <a:ln>
                  <a:noFill/>
                </a:ln>
                <a:solidFill>
                  <a:srgbClr val="FFFFFF"/>
                </a:solidFill>
                <a:effectLst/>
                <a:uLnTx/>
                <a:uFillTx/>
                <a:latin typeface="微软雅黑" charset="-122"/>
                <a:ea typeface="微软雅黑" charset="-122"/>
                <a:cs typeface="+mn-cs"/>
              </a:rPr>
              <a:t>总结</a:t>
            </a:r>
            <a:endParaRPr kumimoji="0" lang="zh-CN" altLang="en-US" sz="2600" b="1" i="0" u="none" strike="noStrike" kern="1200" cap="none" spc="0" normalizeH="0" baseline="0" noProof="0" dirty="0">
              <a:ln>
                <a:noFill/>
              </a:ln>
              <a:solidFill>
                <a:srgbClr val="FFFFFF"/>
              </a:solidFill>
              <a:effectLst/>
              <a:uLnTx/>
              <a:uFillTx/>
              <a:latin typeface="微软雅黑" charset="-122"/>
              <a:ea typeface="微软雅黑" charset="-122"/>
              <a:cs typeface="+mn-cs"/>
            </a:endParaRPr>
          </a:p>
        </p:txBody>
      </p:sp>
      <p:sp>
        <p:nvSpPr>
          <p:cNvPr id="2" name="灯片编号占位符 1"/>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4" name="日期占位符 3"/>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Tree>
  </p:cSld>
  <p:clrMapOvr>
    <a:masterClrMapping/>
  </p:clrMapOvr>
  <p:transition advTm="574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2.3</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设计测试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方案</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9" name="矩形 8"/>
          <p:cNvSpPr/>
          <p:nvPr/>
        </p:nvSpPr>
        <p:spPr>
          <a:xfrm>
            <a:off x="2470150" y="1256665"/>
            <a:ext cx="8369935" cy="1891665"/>
          </a:xfrm>
          <a:prstGeom prst="rect">
            <a:avLst/>
          </a:prstGeom>
        </p:spPr>
        <p:txBody>
          <a:bodyPr wrap="square">
            <a:spAutoFit/>
          </a:bodyPr>
          <a:p>
            <a:pPr lvl="0" indent="0" algn="just">
              <a:lnSpc>
                <a:spcPct val="150000"/>
              </a:lnSpc>
              <a:buFont typeface="Arial" panose="020B0704020202020204" pitchFamily="34" charset="0"/>
              <a:buNone/>
            </a:pPr>
            <a:r>
              <a:rPr lang="zh-CN" altLang="en-US" sz="2600">
                <a:latin typeface="微软雅黑" charset="-122"/>
                <a:ea typeface="微软雅黑" charset="-122"/>
              </a:rPr>
              <a:t>不同的公司会有不同的测试用例模板，虽然它们在风格和样式上有所不同，但本质上是一样的，都包括了测试用例的基本要素。</a:t>
            </a:r>
            <a:endParaRPr lang="zh-CN" altLang="en-US" sz="2600">
              <a:latin typeface="微软雅黑" charset="-122"/>
              <a:ea typeface="微软雅黑" charset="-122"/>
            </a:endParaRPr>
          </a:p>
        </p:txBody>
      </p:sp>
      <p:sp>
        <p:nvSpPr>
          <p:cNvPr id="15" name="燕尾形 14"/>
          <p:cNvSpPr/>
          <p:nvPr/>
        </p:nvSpPr>
        <p:spPr>
          <a:xfrm>
            <a:off x="1814830" y="14744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4" name="燕尾形 3"/>
          <p:cNvSpPr/>
          <p:nvPr/>
        </p:nvSpPr>
        <p:spPr>
          <a:xfrm>
            <a:off x="1830070" y="393573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7" name="文本框 6"/>
          <p:cNvSpPr txBox="1"/>
          <p:nvPr/>
        </p:nvSpPr>
        <p:spPr>
          <a:xfrm>
            <a:off x="2564765" y="3752215"/>
            <a:ext cx="7845425" cy="1291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测试用例编写的原则是尽量以</a:t>
            </a:r>
            <a:r>
              <a:rPr lang="zh-CN" altLang="en-US" sz="2600">
                <a:solidFill>
                  <a:srgbClr val="FF0000"/>
                </a:solidFill>
                <a:latin typeface="微软雅黑" charset="-122"/>
                <a:ea typeface="微软雅黑" charset="-122"/>
                <a:sym typeface="+mn-ea"/>
              </a:rPr>
              <a:t>最少的测试用例达到最大测试覆盖率</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软件测试基本</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流程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流程图: 联系 4"/>
          <p:cNvSpPr/>
          <p:nvPr/>
        </p:nvSpPr>
        <p:spPr>
          <a:xfrm>
            <a:off x="5474335" y="398145"/>
            <a:ext cx="354965" cy="365760"/>
          </a:xfrm>
          <a:prstGeom prst="flowChartConnec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7" name="直接箭头连接符 6"/>
          <p:cNvCxnSpPr>
            <a:stCxn id="5" idx="4"/>
          </p:cNvCxnSpPr>
          <p:nvPr/>
        </p:nvCxnSpPr>
        <p:spPr>
          <a:xfrm>
            <a:off x="5652135" y="763905"/>
            <a:ext cx="0" cy="1936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8" name="组合 7"/>
          <p:cNvGrpSpPr/>
          <p:nvPr/>
        </p:nvGrpSpPr>
        <p:grpSpPr>
          <a:xfrm>
            <a:off x="4944745" y="948690"/>
            <a:ext cx="1414780" cy="502920"/>
            <a:chOff x="7787" y="1494"/>
            <a:chExt cx="2228" cy="792"/>
          </a:xfrm>
        </p:grpSpPr>
        <p:sp>
          <p:nvSpPr>
            <p:cNvPr id="35853"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35854"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需求分析</a:t>
              </a:r>
              <a:endParaRPr lang="zh-CN" altLang="en-US" sz="2400" dirty="0">
                <a:solidFill>
                  <a:srgbClr val="000000"/>
                </a:solidFill>
                <a:latin typeface="Kaiti SC Regular" panose="02010600040101010101" charset="-122"/>
                <a:ea typeface="Kaiti SC Regular" panose="02010600040101010101" charset="-122"/>
              </a:endParaRPr>
            </a:p>
          </p:txBody>
        </p:sp>
      </p:grpSp>
      <p:cxnSp>
        <p:nvCxnSpPr>
          <p:cNvPr id="10" name="直接箭头连接符 9"/>
          <p:cNvCxnSpPr/>
          <p:nvPr/>
        </p:nvCxnSpPr>
        <p:spPr>
          <a:xfrm>
            <a:off x="5652135" y="144399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11" name="组合 10"/>
          <p:cNvGrpSpPr/>
          <p:nvPr/>
        </p:nvGrpSpPr>
        <p:grpSpPr>
          <a:xfrm>
            <a:off x="4650105" y="1715135"/>
            <a:ext cx="2005330" cy="503555"/>
            <a:chOff x="7787" y="1494"/>
            <a:chExt cx="3158" cy="793"/>
          </a:xfrm>
        </p:grpSpPr>
        <p:sp>
          <p:nvSpPr>
            <p:cNvPr id="12" name="Rectangle 15"/>
            <p:cNvSpPr/>
            <p:nvPr/>
          </p:nvSpPr>
          <p:spPr>
            <a:xfrm>
              <a:off x="7787" y="1494"/>
              <a:ext cx="3158"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13" name="Rectangle 16"/>
            <p:cNvSpPr/>
            <p:nvPr/>
          </p:nvSpPr>
          <p:spPr>
            <a:xfrm>
              <a:off x="7938" y="1592"/>
              <a:ext cx="288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制定测试</a:t>
              </a:r>
              <a:r>
                <a:rPr lang="zh-CN" altLang="en-US" sz="2400" dirty="0">
                  <a:solidFill>
                    <a:srgbClr val="000000"/>
                  </a:solidFill>
                  <a:latin typeface="Kaiti SC Regular" panose="02010600040101010101" charset="-122"/>
                  <a:ea typeface="Kaiti SC Regular" panose="02010600040101010101" charset="-122"/>
                </a:rPr>
                <a:t>计划</a:t>
              </a:r>
              <a:endParaRPr lang="zh-CN" altLang="en-US" sz="2400" dirty="0">
                <a:solidFill>
                  <a:srgbClr val="000000"/>
                </a:solidFill>
                <a:latin typeface="Kaiti SC Regular" panose="02010600040101010101" charset="-122"/>
                <a:ea typeface="Kaiti SC Regular" panose="02010600040101010101" charset="-122"/>
              </a:endParaRPr>
            </a:p>
          </p:txBody>
        </p:sp>
      </p:grpSp>
      <p:grpSp>
        <p:nvGrpSpPr>
          <p:cNvPr id="14" name="组合 13"/>
          <p:cNvGrpSpPr/>
          <p:nvPr/>
        </p:nvGrpSpPr>
        <p:grpSpPr>
          <a:xfrm>
            <a:off x="4650105" y="2504440"/>
            <a:ext cx="2005330" cy="503555"/>
            <a:chOff x="7787" y="1494"/>
            <a:chExt cx="3158" cy="793"/>
          </a:xfrm>
        </p:grpSpPr>
        <p:sp>
          <p:nvSpPr>
            <p:cNvPr id="16" name="Rectangle 15"/>
            <p:cNvSpPr/>
            <p:nvPr/>
          </p:nvSpPr>
          <p:spPr>
            <a:xfrm>
              <a:off x="7787" y="1494"/>
              <a:ext cx="3158"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17" name="Rectangle 16"/>
            <p:cNvSpPr/>
            <p:nvPr/>
          </p:nvSpPr>
          <p:spPr>
            <a:xfrm>
              <a:off x="7938" y="1592"/>
              <a:ext cx="288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设计测试</a:t>
              </a:r>
              <a:r>
                <a:rPr lang="zh-CN" altLang="en-US" sz="2400" dirty="0">
                  <a:solidFill>
                    <a:srgbClr val="000000"/>
                  </a:solidFill>
                  <a:latin typeface="Kaiti SC Regular" panose="02010600040101010101" charset="-122"/>
                  <a:ea typeface="Kaiti SC Regular" panose="02010600040101010101" charset="-122"/>
                </a:rPr>
                <a:t>方案</a:t>
              </a:r>
              <a:endParaRPr lang="zh-CN" altLang="en-US" sz="2400" dirty="0">
                <a:solidFill>
                  <a:srgbClr val="000000"/>
                </a:solidFill>
                <a:latin typeface="Kaiti SC Regular" panose="02010600040101010101" charset="-122"/>
                <a:ea typeface="Kaiti SC Regular" panose="02010600040101010101" charset="-122"/>
              </a:endParaRPr>
            </a:p>
          </p:txBody>
        </p:sp>
      </p:grpSp>
      <p:grpSp>
        <p:nvGrpSpPr>
          <p:cNvPr id="18" name="组合 17"/>
          <p:cNvGrpSpPr/>
          <p:nvPr/>
        </p:nvGrpSpPr>
        <p:grpSpPr>
          <a:xfrm>
            <a:off x="3735705" y="3293745"/>
            <a:ext cx="3849370" cy="503555"/>
            <a:chOff x="7787" y="1494"/>
            <a:chExt cx="6062" cy="793"/>
          </a:xfrm>
        </p:grpSpPr>
        <p:sp>
          <p:nvSpPr>
            <p:cNvPr id="19" name="Rectangle 15"/>
            <p:cNvSpPr/>
            <p:nvPr/>
          </p:nvSpPr>
          <p:spPr>
            <a:xfrm>
              <a:off x="7787" y="1494"/>
              <a:ext cx="6062"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20" name="Rectangle 16"/>
            <p:cNvSpPr/>
            <p:nvPr/>
          </p:nvSpPr>
          <p:spPr>
            <a:xfrm>
              <a:off x="7938" y="1592"/>
              <a:ext cx="576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测试准备和测试环境的</a:t>
              </a:r>
              <a:r>
                <a:rPr lang="zh-CN" altLang="en-US" sz="2400" dirty="0">
                  <a:solidFill>
                    <a:srgbClr val="000000"/>
                  </a:solidFill>
                  <a:latin typeface="Kaiti SC Regular" panose="02010600040101010101" charset="-122"/>
                  <a:ea typeface="Kaiti SC Regular" panose="02010600040101010101" charset="-122"/>
                </a:rPr>
                <a:t>建立</a:t>
              </a:r>
              <a:endParaRPr lang="zh-CN" altLang="en-US" sz="2400" dirty="0">
                <a:solidFill>
                  <a:srgbClr val="000000"/>
                </a:solidFill>
                <a:latin typeface="Kaiti SC Regular" panose="02010600040101010101" charset="-122"/>
                <a:ea typeface="Kaiti SC Regular" panose="02010600040101010101" charset="-122"/>
              </a:endParaRPr>
            </a:p>
          </p:txBody>
        </p:sp>
      </p:grpSp>
      <p:sp>
        <p:nvSpPr>
          <p:cNvPr id="35862" name="Rectangle 30"/>
          <p:cNvSpPr/>
          <p:nvPr/>
        </p:nvSpPr>
        <p:spPr>
          <a:xfrm>
            <a:off x="3571875" y="4050030"/>
            <a:ext cx="4335780" cy="50800"/>
          </a:xfrm>
          <a:prstGeom prst="rect">
            <a:avLst/>
          </a:prstGeom>
          <a:solidFill>
            <a:srgbClr val="000000"/>
          </a:solidFill>
          <a:ln w="9525">
            <a:noFill/>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1800" dirty="0">
              <a:ea typeface="宋体" pitchFamily="2" charset="-122"/>
            </a:endParaRPr>
          </a:p>
        </p:txBody>
      </p:sp>
      <p:cxnSp>
        <p:nvCxnSpPr>
          <p:cNvPr id="21" name="直接箭头连接符 20"/>
          <p:cNvCxnSpPr/>
          <p:nvPr/>
        </p:nvCxnSpPr>
        <p:spPr>
          <a:xfrm>
            <a:off x="5652135" y="222377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2" name="直接箭头连接符 21"/>
          <p:cNvCxnSpPr/>
          <p:nvPr/>
        </p:nvCxnSpPr>
        <p:spPr>
          <a:xfrm>
            <a:off x="5652135" y="300228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3" name="直接箭头连接符 22"/>
          <p:cNvCxnSpPr/>
          <p:nvPr/>
        </p:nvCxnSpPr>
        <p:spPr>
          <a:xfrm>
            <a:off x="5652135" y="378079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24" name="组合 23"/>
          <p:cNvGrpSpPr/>
          <p:nvPr/>
        </p:nvGrpSpPr>
        <p:grpSpPr>
          <a:xfrm>
            <a:off x="3916680" y="4353560"/>
            <a:ext cx="1415415" cy="503555"/>
            <a:chOff x="7787" y="1494"/>
            <a:chExt cx="2229" cy="793"/>
          </a:xfrm>
        </p:grpSpPr>
        <p:sp>
          <p:nvSpPr>
            <p:cNvPr id="25"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26"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执行</a:t>
              </a:r>
              <a:r>
                <a:rPr lang="zh-CN" altLang="en-US" sz="2400" dirty="0">
                  <a:solidFill>
                    <a:srgbClr val="000000"/>
                  </a:solidFill>
                  <a:latin typeface="Kaiti SC Regular" panose="02010600040101010101" charset="-122"/>
                  <a:ea typeface="Kaiti SC Regular" panose="02010600040101010101" charset="-122"/>
                </a:rPr>
                <a:t>测试</a:t>
              </a:r>
              <a:endParaRPr lang="zh-CN" altLang="en-US" sz="2400" dirty="0">
                <a:solidFill>
                  <a:srgbClr val="000000"/>
                </a:solidFill>
                <a:latin typeface="Kaiti SC Regular" panose="02010600040101010101" charset="-122"/>
                <a:ea typeface="Kaiti SC Regular" panose="02010600040101010101" charset="-122"/>
              </a:endParaRPr>
            </a:p>
          </p:txBody>
        </p:sp>
      </p:grpSp>
      <p:cxnSp>
        <p:nvCxnSpPr>
          <p:cNvPr id="27" name="直接箭头连接符 26"/>
          <p:cNvCxnSpPr/>
          <p:nvPr/>
        </p:nvCxnSpPr>
        <p:spPr>
          <a:xfrm>
            <a:off x="4650105" y="406019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8" name="直接箭头连接符 27"/>
          <p:cNvCxnSpPr/>
          <p:nvPr/>
        </p:nvCxnSpPr>
        <p:spPr>
          <a:xfrm>
            <a:off x="4650105" y="4872355"/>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9" name="菱形 28"/>
          <p:cNvSpPr/>
          <p:nvPr/>
        </p:nvSpPr>
        <p:spPr>
          <a:xfrm>
            <a:off x="4391660" y="5142865"/>
            <a:ext cx="553085" cy="320040"/>
          </a:xfrm>
          <a:prstGeom prst="diamond">
            <a:avLst/>
          </a:prstGeom>
          <a:ln>
            <a:solidFill>
              <a:schemeClr val="tx1"/>
            </a:solidFill>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cxnSp>
        <p:nvCxnSpPr>
          <p:cNvPr id="31" name="肘形连接符 30"/>
          <p:cNvCxnSpPr>
            <a:stCxn id="29" idx="1"/>
          </p:cNvCxnSpPr>
          <p:nvPr/>
        </p:nvCxnSpPr>
        <p:spPr>
          <a:xfrm rot="10800000">
            <a:off x="3040380" y="2346325"/>
            <a:ext cx="1350645" cy="2956560"/>
          </a:xfrm>
          <a:prstGeom prst="bentConnector2">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32" name="直接箭头连接符 31"/>
          <p:cNvCxnSpPr/>
          <p:nvPr/>
        </p:nvCxnSpPr>
        <p:spPr>
          <a:xfrm>
            <a:off x="3041015" y="2359025"/>
            <a:ext cx="260604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3" name="Rectangle 16"/>
          <p:cNvSpPr/>
          <p:nvPr/>
        </p:nvSpPr>
        <p:spPr>
          <a:xfrm>
            <a:off x="2442845" y="4886960"/>
            <a:ext cx="1219200" cy="368935"/>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回归测试</a:t>
            </a:r>
            <a:endParaRPr lang="zh-CN" altLang="en-US" sz="2400" dirty="0">
              <a:solidFill>
                <a:srgbClr val="000000"/>
              </a:solidFill>
              <a:latin typeface="Kaiti SC Regular" panose="02010600040101010101" charset="-122"/>
              <a:ea typeface="Kaiti SC Regular" panose="02010600040101010101" charset="-122"/>
            </a:endParaRPr>
          </a:p>
        </p:txBody>
      </p:sp>
      <p:cxnSp>
        <p:nvCxnSpPr>
          <p:cNvPr id="34" name="直接箭头连接符 33"/>
          <p:cNvCxnSpPr/>
          <p:nvPr/>
        </p:nvCxnSpPr>
        <p:spPr>
          <a:xfrm>
            <a:off x="4650105" y="544195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35" name="组合 34"/>
          <p:cNvGrpSpPr/>
          <p:nvPr/>
        </p:nvGrpSpPr>
        <p:grpSpPr>
          <a:xfrm>
            <a:off x="6073775" y="4710430"/>
            <a:ext cx="1415415" cy="503555"/>
            <a:chOff x="7787" y="1494"/>
            <a:chExt cx="2229" cy="793"/>
          </a:xfrm>
        </p:grpSpPr>
        <p:sp>
          <p:nvSpPr>
            <p:cNvPr id="36"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37"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测试</a:t>
              </a:r>
              <a:r>
                <a:rPr lang="zh-CN" altLang="en-US" sz="2400" dirty="0">
                  <a:solidFill>
                    <a:srgbClr val="000000"/>
                  </a:solidFill>
                  <a:latin typeface="Kaiti SC Regular" panose="02010600040101010101" charset="-122"/>
                  <a:ea typeface="Kaiti SC Regular" panose="02010600040101010101" charset="-122"/>
                </a:rPr>
                <a:t>评估</a:t>
              </a:r>
              <a:endParaRPr lang="zh-CN" altLang="en-US" sz="2400" dirty="0">
                <a:solidFill>
                  <a:srgbClr val="000000"/>
                </a:solidFill>
                <a:latin typeface="Kaiti SC Regular" panose="02010600040101010101" charset="-122"/>
                <a:ea typeface="Kaiti SC Regular" panose="02010600040101010101" charset="-122"/>
              </a:endParaRPr>
            </a:p>
          </p:txBody>
        </p:sp>
      </p:grpSp>
      <p:cxnSp>
        <p:nvCxnSpPr>
          <p:cNvPr id="38" name="直接箭头连接符 37"/>
          <p:cNvCxnSpPr/>
          <p:nvPr/>
        </p:nvCxnSpPr>
        <p:spPr>
          <a:xfrm>
            <a:off x="6779260" y="4079875"/>
            <a:ext cx="0" cy="62928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3" name="Rectangle 30"/>
          <p:cNvSpPr/>
          <p:nvPr/>
        </p:nvSpPr>
        <p:spPr>
          <a:xfrm>
            <a:off x="3571875" y="5711190"/>
            <a:ext cx="4335780" cy="50800"/>
          </a:xfrm>
          <a:prstGeom prst="rect">
            <a:avLst/>
          </a:prstGeom>
          <a:solidFill>
            <a:srgbClr val="000000"/>
          </a:solidFill>
          <a:ln w="9525">
            <a:noFill/>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1800" dirty="0">
              <a:ea typeface="宋体" pitchFamily="2" charset="-122"/>
            </a:endParaRPr>
          </a:p>
        </p:txBody>
      </p:sp>
      <p:cxnSp>
        <p:nvCxnSpPr>
          <p:cNvPr id="44" name="直接箭头连接符 43"/>
          <p:cNvCxnSpPr/>
          <p:nvPr/>
        </p:nvCxnSpPr>
        <p:spPr>
          <a:xfrm>
            <a:off x="6779260" y="5235575"/>
            <a:ext cx="0" cy="49784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5" name="直接箭头连接符 44"/>
          <p:cNvCxnSpPr/>
          <p:nvPr/>
        </p:nvCxnSpPr>
        <p:spPr>
          <a:xfrm>
            <a:off x="5557520" y="575183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46" name="组合 45"/>
          <p:cNvGrpSpPr/>
          <p:nvPr/>
        </p:nvGrpSpPr>
        <p:grpSpPr>
          <a:xfrm>
            <a:off x="4866640" y="6029325"/>
            <a:ext cx="1415415" cy="503555"/>
            <a:chOff x="7787" y="1494"/>
            <a:chExt cx="2229" cy="793"/>
          </a:xfrm>
        </p:grpSpPr>
        <p:sp>
          <p:nvSpPr>
            <p:cNvPr id="47"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48"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测试</a:t>
              </a:r>
              <a:r>
                <a:rPr lang="zh-CN" altLang="en-US" sz="2400" dirty="0">
                  <a:solidFill>
                    <a:srgbClr val="000000"/>
                  </a:solidFill>
                  <a:latin typeface="Kaiti SC Regular" panose="02010600040101010101" charset="-122"/>
                  <a:ea typeface="Kaiti SC Regular" panose="02010600040101010101" charset="-122"/>
                </a:rPr>
                <a:t>总结</a:t>
              </a:r>
              <a:endParaRPr lang="zh-CN" altLang="en-US" sz="2400" dirty="0">
                <a:solidFill>
                  <a:srgbClr val="000000"/>
                </a:solidFill>
                <a:latin typeface="Kaiti SC Regular" panose="02010600040101010101" charset="-122"/>
                <a:ea typeface="Kaiti SC Regular" panose="02010600040101010101" charset="-122"/>
              </a:endParaRPr>
            </a:p>
          </p:txBody>
        </p:sp>
      </p:grpSp>
      <p:grpSp>
        <p:nvGrpSpPr>
          <p:cNvPr id="53" name="组合 52"/>
          <p:cNvGrpSpPr/>
          <p:nvPr/>
        </p:nvGrpSpPr>
        <p:grpSpPr>
          <a:xfrm>
            <a:off x="6688455" y="6032500"/>
            <a:ext cx="1415415" cy="503555"/>
            <a:chOff x="7787" y="1494"/>
            <a:chExt cx="2229" cy="793"/>
          </a:xfrm>
        </p:grpSpPr>
        <p:sp>
          <p:nvSpPr>
            <p:cNvPr id="54"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55"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测试</a:t>
              </a:r>
              <a:r>
                <a:rPr lang="zh-CN" altLang="en-US" sz="2400" dirty="0">
                  <a:solidFill>
                    <a:srgbClr val="000000"/>
                  </a:solidFill>
                  <a:latin typeface="Kaiti SC Regular" panose="02010600040101010101" charset="-122"/>
                  <a:ea typeface="Kaiti SC Regular" panose="02010600040101010101" charset="-122"/>
                </a:rPr>
                <a:t>维护</a:t>
              </a:r>
              <a:endParaRPr lang="zh-CN" altLang="en-US" sz="2400" dirty="0">
                <a:solidFill>
                  <a:srgbClr val="000000"/>
                </a:solidFill>
                <a:latin typeface="Kaiti SC Regular" panose="02010600040101010101" charset="-122"/>
                <a:ea typeface="Kaiti SC Regular" panose="02010600040101010101" charset="-122"/>
              </a:endParaRPr>
            </a:p>
          </p:txBody>
        </p:sp>
      </p:grpSp>
      <p:cxnSp>
        <p:nvCxnSpPr>
          <p:cNvPr id="56" name="直接箭头连接符 55"/>
          <p:cNvCxnSpPr>
            <a:stCxn id="47" idx="3"/>
            <a:endCxn id="54" idx="1"/>
          </p:cNvCxnSpPr>
          <p:nvPr/>
        </p:nvCxnSpPr>
        <p:spPr>
          <a:xfrm>
            <a:off x="6282055" y="6281420"/>
            <a:ext cx="406400" cy="31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7" name="直接箭头连接符 56"/>
          <p:cNvCxnSpPr/>
          <p:nvPr/>
        </p:nvCxnSpPr>
        <p:spPr>
          <a:xfrm>
            <a:off x="8103870" y="6275070"/>
            <a:ext cx="406400" cy="31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58" name="流程图: 联系 57"/>
          <p:cNvSpPr/>
          <p:nvPr/>
        </p:nvSpPr>
        <p:spPr>
          <a:xfrm>
            <a:off x="8610600" y="6103620"/>
            <a:ext cx="360000" cy="360000"/>
          </a:xfrm>
          <a:prstGeom prst="flowChartConnec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2" name="流程图: 联系 61"/>
          <p:cNvSpPr/>
          <p:nvPr/>
        </p:nvSpPr>
        <p:spPr>
          <a:xfrm>
            <a:off x="8510270" y="6029325"/>
            <a:ext cx="540000" cy="540000"/>
          </a:xfrm>
          <a:prstGeom prst="flowChartConnector">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Tree>
  </p:cSld>
  <p:clrMapOvr>
    <a:masterClrMapping/>
  </p:clrMapOvr>
  <p:transition advTm="36034"/>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6445885" cy="504190"/>
            <a:chOff x="0" y="287611"/>
            <a:chExt cx="6445885"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5548630"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2.4</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测试准备与环境的</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建立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5" name="燕尾形 14"/>
          <p:cNvSpPr/>
          <p:nvPr/>
        </p:nvSpPr>
        <p:spPr>
          <a:xfrm>
            <a:off x="1564640" y="11950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8" name="文本框 7"/>
          <p:cNvSpPr txBox="1"/>
          <p:nvPr/>
        </p:nvSpPr>
        <p:spPr>
          <a:xfrm>
            <a:off x="2287270" y="1059815"/>
            <a:ext cx="7845425" cy="2491740"/>
          </a:xfrm>
          <a:prstGeom prst="rect">
            <a:avLst/>
          </a:prstGeom>
          <a:noFill/>
        </p:spPr>
        <p:txBody>
          <a:bodyPr wrap="square" rtlCol="0" anchor="t">
            <a:spAutoFit/>
          </a:bodyPr>
          <a:p>
            <a:pPr lvl="0" indent="0" algn="just">
              <a:lnSpc>
                <a:spcPct val="150000"/>
              </a:lnSpc>
              <a:buClr>
                <a:srgbClr val="1691B5"/>
              </a:buClr>
              <a:buFont typeface="Wingdings" panose="05000000000000000000" charset="0"/>
              <a:buNone/>
            </a:pPr>
            <a:r>
              <a:rPr lang="zh-CN" altLang="en-US" sz="2600">
                <a:latin typeface="微软雅黑" charset="-122"/>
                <a:ea typeface="微软雅黑" charset="-122"/>
                <a:sym typeface="+mn-ea"/>
              </a:rPr>
              <a:t>准备阶段需要</a:t>
            </a:r>
            <a:r>
              <a:rPr lang="zh-CN" altLang="en-US" sz="2600" u="sng">
                <a:latin typeface="微软雅黑" charset="-122"/>
                <a:ea typeface="微软雅黑" charset="-122"/>
                <a:sym typeface="+mn-ea"/>
              </a:rPr>
              <a:t>完成测试前的各项准备工作</a:t>
            </a:r>
            <a:r>
              <a:rPr lang="zh-CN" altLang="en-US" sz="2600">
                <a:latin typeface="微软雅黑" charset="-122"/>
                <a:ea typeface="微软雅黑" charset="-122"/>
                <a:sym typeface="+mn-ea"/>
              </a:rPr>
              <a:t>，主要包括全面准确</a:t>
            </a:r>
            <a:r>
              <a:rPr lang="zh-CN" altLang="en-US" sz="2600">
                <a:solidFill>
                  <a:schemeClr val="accent1">
                    <a:lumMod val="75000"/>
                  </a:schemeClr>
                </a:solidFill>
                <a:latin typeface="微软雅黑" charset="-122"/>
                <a:ea typeface="微软雅黑" charset="-122"/>
                <a:sym typeface="+mn-ea"/>
              </a:rPr>
              <a:t>掌握</a:t>
            </a:r>
            <a:r>
              <a:rPr lang="zh-CN" altLang="en-US" sz="2600">
                <a:latin typeface="微软雅黑" charset="-122"/>
                <a:ea typeface="微软雅黑" charset="-122"/>
                <a:sym typeface="+mn-ea"/>
              </a:rPr>
              <a:t>各种</a:t>
            </a:r>
            <a:r>
              <a:rPr lang="zh-CN" altLang="en-US" sz="2600">
                <a:solidFill>
                  <a:schemeClr val="accent1">
                    <a:lumMod val="75000"/>
                  </a:schemeClr>
                </a:solidFill>
                <a:latin typeface="微软雅黑" charset="-122"/>
                <a:ea typeface="微软雅黑" charset="-122"/>
                <a:sym typeface="+mn-ea"/>
              </a:rPr>
              <a:t>测试资料</a:t>
            </a:r>
            <a:r>
              <a:rPr lang="zh-CN" altLang="en-US" sz="2600">
                <a:latin typeface="微软雅黑" charset="-122"/>
                <a:ea typeface="微软雅黑" charset="-122"/>
                <a:sym typeface="+mn-ea"/>
              </a:rPr>
              <a:t>，进一步了解、</a:t>
            </a:r>
            <a:r>
              <a:rPr lang="zh-CN" altLang="en-US" sz="2600">
                <a:solidFill>
                  <a:schemeClr val="accent1">
                    <a:lumMod val="75000"/>
                  </a:schemeClr>
                </a:solidFill>
                <a:latin typeface="微软雅黑" charset="-122"/>
                <a:ea typeface="微软雅黑" charset="-122"/>
                <a:sym typeface="+mn-ea"/>
              </a:rPr>
              <a:t>熟悉测试软件</a:t>
            </a:r>
            <a:r>
              <a:rPr lang="zh-CN" altLang="en-US" sz="2600">
                <a:latin typeface="微软雅黑" charset="-122"/>
                <a:ea typeface="微软雅黑" charset="-122"/>
                <a:sym typeface="+mn-ea"/>
              </a:rPr>
              <a:t>，</a:t>
            </a:r>
            <a:r>
              <a:rPr lang="zh-CN" altLang="en-US" sz="2600">
                <a:solidFill>
                  <a:schemeClr val="accent1">
                    <a:lumMod val="75000"/>
                  </a:schemeClr>
                </a:solidFill>
                <a:latin typeface="微软雅黑" charset="-122"/>
                <a:ea typeface="微软雅黑" charset="-122"/>
                <a:sym typeface="+mn-ea"/>
              </a:rPr>
              <a:t>配置</a:t>
            </a:r>
            <a:r>
              <a:rPr lang="zh-CN" altLang="en-US" sz="2600">
                <a:latin typeface="微软雅黑" charset="-122"/>
                <a:ea typeface="微软雅黑" charset="-122"/>
                <a:sym typeface="+mn-ea"/>
              </a:rPr>
              <a:t>测试的软硬件</a:t>
            </a:r>
            <a:r>
              <a:rPr lang="zh-CN" altLang="en-US" sz="2600">
                <a:solidFill>
                  <a:schemeClr val="accent1">
                    <a:lumMod val="75000"/>
                  </a:schemeClr>
                </a:solidFill>
                <a:latin typeface="微软雅黑" charset="-122"/>
                <a:ea typeface="微软雅黑" charset="-122"/>
                <a:sym typeface="+mn-ea"/>
              </a:rPr>
              <a:t>环境</a:t>
            </a:r>
            <a:r>
              <a:rPr lang="zh-CN" altLang="en-US" sz="2600">
                <a:latin typeface="微软雅黑" charset="-122"/>
                <a:ea typeface="微软雅黑" charset="-122"/>
                <a:sym typeface="+mn-ea"/>
              </a:rPr>
              <a:t>，搭建测试平台，充分熟悉和</a:t>
            </a:r>
            <a:r>
              <a:rPr lang="zh-CN" altLang="en-US" sz="2600">
                <a:solidFill>
                  <a:schemeClr val="accent1">
                    <a:lumMod val="75000"/>
                  </a:schemeClr>
                </a:solidFill>
                <a:latin typeface="微软雅黑" charset="-122"/>
                <a:ea typeface="微软雅黑" charset="-122"/>
                <a:sym typeface="+mn-ea"/>
              </a:rPr>
              <a:t>掌握测试工具</a:t>
            </a:r>
            <a:r>
              <a:rPr lang="zh-CN" altLang="en-US" sz="2600">
                <a:latin typeface="微软雅黑" charset="-122"/>
                <a:ea typeface="微软雅黑" charset="-122"/>
                <a:sym typeface="+mn-ea"/>
              </a:rPr>
              <a:t>等</a:t>
            </a:r>
            <a:r>
              <a:rPr lang="zh-CN" altLang="en-US" sz="2600">
                <a:latin typeface="微软雅黑" charset="-122"/>
                <a:ea typeface="微软雅黑" charset="-122"/>
                <a:sym typeface="+mn-ea"/>
              </a:rPr>
              <a:t>工作。</a:t>
            </a:r>
            <a:endParaRPr lang="zh-CN" altLang="en-US" sz="2600">
              <a:latin typeface="微软雅黑" charset="-122"/>
              <a:ea typeface="微软雅黑" charset="-122"/>
              <a:sym typeface="+mn-ea"/>
            </a:endParaRPr>
          </a:p>
        </p:txBody>
      </p:sp>
      <p:sp>
        <p:nvSpPr>
          <p:cNvPr id="10" name="燕尾形 9"/>
          <p:cNvSpPr/>
          <p:nvPr/>
        </p:nvSpPr>
        <p:spPr>
          <a:xfrm>
            <a:off x="1564640" y="409829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2" name="文本框 11"/>
          <p:cNvSpPr txBox="1"/>
          <p:nvPr/>
        </p:nvSpPr>
        <p:spPr>
          <a:xfrm>
            <a:off x="2287270" y="3819525"/>
            <a:ext cx="7845425" cy="249174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符合要求的测试环境能够帮助测试人员准确测出软件的问题。在资源环境允许的条件下</a:t>
            </a:r>
            <a:r>
              <a:rPr lang="zh-CN" altLang="en-US" sz="2600">
                <a:solidFill>
                  <a:schemeClr val="accent1"/>
                </a:solidFill>
                <a:latin typeface="微软雅黑" charset="-122"/>
                <a:ea typeface="微软雅黑" charset="-122"/>
                <a:sym typeface="+mn-ea"/>
              </a:rPr>
              <a:t>最好建立一个待测软件所需的最小硬件配置</a:t>
            </a:r>
            <a:r>
              <a:rPr lang="zh-CN" altLang="en-US" sz="2600">
                <a:latin typeface="微软雅黑" charset="-122"/>
                <a:ea typeface="微软雅黑" charset="-122"/>
                <a:sym typeface="+mn-ea"/>
              </a:rPr>
              <a:t>；如果条件允许，最好能配置几组不同的测试环境。</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软件测试基本</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流程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流程图: 联系 4"/>
          <p:cNvSpPr/>
          <p:nvPr/>
        </p:nvSpPr>
        <p:spPr>
          <a:xfrm>
            <a:off x="5474335" y="398145"/>
            <a:ext cx="354965" cy="365760"/>
          </a:xfrm>
          <a:prstGeom prst="flowChartConnec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7" name="直接箭头连接符 6"/>
          <p:cNvCxnSpPr>
            <a:stCxn id="5" idx="4"/>
          </p:cNvCxnSpPr>
          <p:nvPr/>
        </p:nvCxnSpPr>
        <p:spPr>
          <a:xfrm>
            <a:off x="5652135" y="763905"/>
            <a:ext cx="0" cy="1936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8" name="组合 7"/>
          <p:cNvGrpSpPr/>
          <p:nvPr/>
        </p:nvGrpSpPr>
        <p:grpSpPr>
          <a:xfrm>
            <a:off x="4944745" y="948690"/>
            <a:ext cx="1414780" cy="502920"/>
            <a:chOff x="7787" y="1494"/>
            <a:chExt cx="2228" cy="792"/>
          </a:xfrm>
        </p:grpSpPr>
        <p:sp>
          <p:nvSpPr>
            <p:cNvPr id="35853"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35854"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需求分析</a:t>
              </a:r>
              <a:endParaRPr lang="zh-CN" altLang="en-US" sz="2400" dirty="0">
                <a:solidFill>
                  <a:srgbClr val="000000"/>
                </a:solidFill>
                <a:latin typeface="Kaiti SC Regular" panose="02010600040101010101" charset="-122"/>
                <a:ea typeface="Kaiti SC Regular" panose="02010600040101010101" charset="-122"/>
              </a:endParaRPr>
            </a:p>
          </p:txBody>
        </p:sp>
      </p:grpSp>
      <p:cxnSp>
        <p:nvCxnSpPr>
          <p:cNvPr id="10" name="直接箭头连接符 9"/>
          <p:cNvCxnSpPr/>
          <p:nvPr/>
        </p:nvCxnSpPr>
        <p:spPr>
          <a:xfrm>
            <a:off x="5652135" y="144399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11" name="组合 10"/>
          <p:cNvGrpSpPr/>
          <p:nvPr/>
        </p:nvGrpSpPr>
        <p:grpSpPr>
          <a:xfrm>
            <a:off x="4650105" y="1715135"/>
            <a:ext cx="2005330" cy="503555"/>
            <a:chOff x="7787" y="1494"/>
            <a:chExt cx="3158" cy="793"/>
          </a:xfrm>
        </p:grpSpPr>
        <p:sp>
          <p:nvSpPr>
            <p:cNvPr id="12" name="Rectangle 15"/>
            <p:cNvSpPr/>
            <p:nvPr/>
          </p:nvSpPr>
          <p:spPr>
            <a:xfrm>
              <a:off x="7787" y="1494"/>
              <a:ext cx="3158"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13" name="Rectangle 16"/>
            <p:cNvSpPr/>
            <p:nvPr/>
          </p:nvSpPr>
          <p:spPr>
            <a:xfrm>
              <a:off x="7938" y="1592"/>
              <a:ext cx="288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制定测试</a:t>
              </a:r>
              <a:r>
                <a:rPr lang="zh-CN" altLang="en-US" sz="2400" dirty="0">
                  <a:solidFill>
                    <a:srgbClr val="000000"/>
                  </a:solidFill>
                  <a:latin typeface="Kaiti SC Regular" panose="02010600040101010101" charset="-122"/>
                  <a:ea typeface="Kaiti SC Regular" panose="02010600040101010101" charset="-122"/>
                </a:rPr>
                <a:t>计划</a:t>
              </a:r>
              <a:endParaRPr lang="zh-CN" altLang="en-US" sz="2400" dirty="0">
                <a:solidFill>
                  <a:srgbClr val="000000"/>
                </a:solidFill>
                <a:latin typeface="Kaiti SC Regular" panose="02010600040101010101" charset="-122"/>
                <a:ea typeface="Kaiti SC Regular" panose="02010600040101010101" charset="-122"/>
              </a:endParaRPr>
            </a:p>
          </p:txBody>
        </p:sp>
      </p:grpSp>
      <p:grpSp>
        <p:nvGrpSpPr>
          <p:cNvPr id="14" name="组合 13"/>
          <p:cNvGrpSpPr/>
          <p:nvPr/>
        </p:nvGrpSpPr>
        <p:grpSpPr>
          <a:xfrm>
            <a:off x="4650105" y="2504440"/>
            <a:ext cx="2005330" cy="503555"/>
            <a:chOff x="7787" y="1494"/>
            <a:chExt cx="3158" cy="793"/>
          </a:xfrm>
        </p:grpSpPr>
        <p:sp>
          <p:nvSpPr>
            <p:cNvPr id="16" name="Rectangle 15"/>
            <p:cNvSpPr/>
            <p:nvPr/>
          </p:nvSpPr>
          <p:spPr>
            <a:xfrm>
              <a:off x="7787" y="1494"/>
              <a:ext cx="3158"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17" name="Rectangle 16"/>
            <p:cNvSpPr/>
            <p:nvPr/>
          </p:nvSpPr>
          <p:spPr>
            <a:xfrm>
              <a:off x="7938" y="1592"/>
              <a:ext cx="288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设计测试</a:t>
              </a:r>
              <a:r>
                <a:rPr lang="zh-CN" altLang="en-US" sz="2400" dirty="0">
                  <a:solidFill>
                    <a:srgbClr val="000000"/>
                  </a:solidFill>
                  <a:latin typeface="Kaiti SC Regular" panose="02010600040101010101" charset="-122"/>
                  <a:ea typeface="Kaiti SC Regular" panose="02010600040101010101" charset="-122"/>
                </a:rPr>
                <a:t>方案</a:t>
              </a:r>
              <a:endParaRPr lang="zh-CN" altLang="en-US" sz="2400" dirty="0">
                <a:solidFill>
                  <a:srgbClr val="000000"/>
                </a:solidFill>
                <a:latin typeface="Kaiti SC Regular" panose="02010600040101010101" charset="-122"/>
                <a:ea typeface="Kaiti SC Regular" panose="02010600040101010101" charset="-122"/>
              </a:endParaRPr>
            </a:p>
          </p:txBody>
        </p:sp>
      </p:grpSp>
      <p:grpSp>
        <p:nvGrpSpPr>
          <p:cNvPr id="18" name="组合 17"/>
          <p:cNvGrpSpPr/>
          <p:nvPr/>
        </p:nvGrpSpPr>
        <p:grpSpPr>
          <a:xfrm>
            <a:off x="3735705" y="3293745"/>
            <a:ext cx="3849370" cy="503555"/>
            <a:chOff x="7787" y="1494"/>
            <a:chExt cx="6062" cy="793"/>
          </a:xfrm>
        </p:grpSpPr>
        <p:sp>
          <p:nvSpPr>
            <p:cNvPr id="19" name="Rectangle 15"/>
            <p:cNvSpPr/>
            <p:nvPr/>
          </p:nvSpPr>
          <p:spPr>
            <a:xfrm>
              <a:off x="7787" y="1494"/>
              <a:ext cx="6062"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20" name="Rectangle 16"/>
            <p:cNvSpPr/>
            <p:nvPr/>
          </p:nvSpPr>
          <p:spPr>
            <a:xfrm>
              <a:off x="7938" y="1592"/>
              <a:ext cx="576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测试准备和测试环境的</a:t>
              </a:r>
              <a:r>
                <a:rPr lang="zh-CN" altLang="en-US" sz="2400" dirty="0">
                  <a:solidFill>
                    <a:srgbClr val="000000"/>
                  </a:solidFill>
                  <a:latin typeface="Kaiti SC Regular" panose="02010600040101010101" charset="-122"/>
                  <a:ea typeface="Kaiti SC Regular" panose="02010600040101010101" charset="-122"/>
                </a:rPr>
                <a:t>建立</a:t>
              </a:r>
              <a:endParaRPr lang="zh-CN" altLang="en-US" sz="2400" dirty="0">
                <a:solidFill>
                  <a:srgbClr val="000000"/>
                </a:solidFill>
                <a:latin typeface="Kaiti SC Regular" panose="02010600040101010101" charset="-122"/>
                <a:ea typeface="Kaiti SC Regular" panose="02010600040101010101" charset="-122"/>
              </a:endParaRPr>
            </a:p>
          </p:txBody>
        </p:sp>
      </p:grpSp>
      <p:sp>
        <p:nvSpPr>
          <p:cNvPr id="35862" name="Rectangle 30"/>
          <p:cNvSpPr/>
          <p:nvPr/>
        </p:nvSpPr>
        <p:spPr>
          <a:xfrm>
            <a:off x="3571875" y="4050030"/>
            <a:ext cx="4335780" cy="50800"/>
          </a:xfrm>
          <a:prstGeom prst="rect">
            <a:avLst/>
          </a:prstGeom>
          <a:solidFill>
            <a:srgbClr val="000000"/>
          </a:solidFill>
          <a:ln w="9525">
            <a:noFill/>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1800" dirty="0">
              <a:ea typeface="宋体" pitchFamily="2" charset="-122"/>
            </a:endParaRPr>
          </a:p>
        </p:txBody>
      </p:sp>
      <p:cxnSp>
        <p:nvCxnSpPr>
          <p:cNvPr id="21" name="直接箭头连接符 20"/>
          <p:cNvCxnSpPr/>
          <p:nvPr/>
        </p:nvCxnSpPr>
        <p:spPr>
          <a:xfrm>
            <a:off x="5652135" y="222377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2" name="直接箭头连接符 21"/>
          <p:cNvCxnSpPr/>
          <p:nvPr/>
        </p:nvCxnSpPr>
        <p:spPr>
          <a:xfrm>
            <a:off x="5652135" y="300228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3" name="直接箭头连接符 22"/>
          <p:cNvCxnSpPr/>
          <p:nvPr/>
        </p:nvCxnSpPr>
        <p:spPr>
          <a:xfrm>
            <a:off x="5652135" y="378079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24" name="组合 23"/>
          <p:cNvGrpSpPr/>
          <p:nvPr/>
        </p:nvGrpSpPr>
        <p:grpSpPr>
          <a:xfrm>
            <a:off x="3916680" y="4353560"/>
            <a:ext cx="1415415" cy="503555"/>
            <a:chOff x="7787" y="1494"/>
            <a:chExt cx="2229" cy="793"/>
          </a:xfrm>
        </p:grpSpPr>
        <p:sp>
          <p:nvSpPr>
            <p:cNvPr id="25"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26"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执行</a:t>
              </a:r>
              <a:r>
                <a:rPr lang="zh-CN" altLang="en-US" sz="2400" dirty="0">
                  <a:solidFill>
                    <a:srgbClr val="000000"/>
                  </a:solidFill>
                  <a:latin typeface="Kaiti SC Regular" panose="02010600040101010101" charset="-122"/>
                  <a:ea typeface="Kaiti SC Regular" panose="02010600040101010101" charset="-122"/>
                </a:rPr>
                <a:t>测试</a:t>
              </a:r>
              <a:endParaRPr lang="zh-CN" altLang="en-US" sz="2400" dirty="0">
                <a:solidFill>
                  <a:srgbClr val="000000"/>
                </a:solidFill>
                <a:latin typeface="Kaiti SC Regular" panose="02010600040101010101" charset="-122"/>
                <a:ea typeface="Kaiti SC Regular" panose="02010600040101010101" charset="-122"/>
              </a:endParaRPr>
            </a:p>
          </p:txBody>
        </p:sp>
      </p:grpSp>
      <p:cxnSp>
        <p:nvCxnSpPr>
          <p:cNvPr id="27" name="直接箭头连接符 26"/>
          <p:cNvCxnSpPr/>
          <p:nvPr/>
        </p:nvCxnSpPr>
        <p:spPr>
          <a:xfrm>
            <a:off x="4650105" y="406019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8" name="直接箭头连接符 27"/>
          <p:cNvCxnSpPr/>
          <p:nvPr/>
        </p:nvCxnSpPr>
        <p:spPr>
          <a:xfrm>
            <a:off x="4650105" y="4872355"/>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9" name="菱形 28"/>
          <p:cNvSpPr/>
          <p:nvPr/>
        </p:nvSpPr>
        <p:spPr>
          <a:xfrm>
            <a:off x="4391660" y="5142865"/>
            <a:ext cx="553085" cy="320040"/>
          </a:xfrm>
          <a:prstGeom prst="diamond">
            <a:avLst/>
          </a:prstGeom>
          <a:ln>
            <a:solidFill>
              <a:schemeClr val="tx1"/>
            </a:solidFill>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cxnSp>
        <p:nvCxnSpPr>
          <p:cNvPr id="31" name="肘形连接符 30"/>
          <p:cNvCxnSpPr>
            <a:stCxn id="29" idx="1"/>
          </p:cNvCxnSpPr>
          <p:nvPr/>
        </p:nvCxnSpPr>
        <p:spPr>
          <a:xfrm rot="10800000">
            <a:off x="3040380" y="2346325"/>
            <a:ext cx="1350645" cy="2956560"/>
          </a:xfrm>
          <a:prstGeom prst="bentConnector2">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32" name="直接箭头连接符 31"/>
          <p:cNvCxnSpPr/>
          <p:nvPr/>
        </p:nvCxnSpPr>
        <p:spPr>
          <a:xfrm>
            <a:off x="3041015" y="2359025"/>
            <a:ext cx="260604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3" name="Rectangle 16"/>
          <p:cNvSpPr/>
          <p:nvPr/>
        </p:nvSpPr>
        <p:spPr>
          <a:xfrm>
            <a:off x="2442845" y="4886960"/>
            <a:ext cx="1219200" cy="368935"/>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回归测试</a:t>
            </a:r>
            <a:endParaRPr lang="zh-CN" altLang="en-US" sz="2400" dirty="0">
              <a:solidFill>
                <a:srgbClr val="000000"/>
              </a:solidFill>
              <a:latin typeface="Kaiti SC Regular" panose="02010600040101010101" charset="-122"/>
              <a:ea typeface="Kaiti SC Regular" panose="02010600040101010101" charset="-122"/>
            </a:endParaRPr>
          </a:p>
        </p:txBody>
      </p:sp>
      <p:cxnSp>
        <p:nvCxnSpPr>
          <p:cNvPr id="34" name="直接箭头连接符 33"/>
          <p:cNvCxnSpPr/>
          <p:nvPr/>
        </p:nvCxnSpPr>
        <p:spPr>
          <a:xfrm>
            <a:off x="4650105" y="544195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35" name="组合 34"/>
          <p:cNvGrpSpPr/>
          <p:nvPr/>
        </p:nvGrpSpPr>
        <p:grpSpPr>
          <a:xfrm>
            <a:off x="6073775" y="4710430"/>
            <a:ext cx="1415415" cy="503555"/>
            <a:chOff x="7787" y="1494"/>
            <a:chExt cx="2229" cy="793"/>
          </a:xfrm>
        </p:grpSpPr>
        <p:sp>
          <p:nvSpPr>
            <p:cNvPr id="36"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37"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测试</a:t>
              </a:r>
              <a:r>
                <a:rPr lang="zh-CN" altLang="en-US" sz="2400" dirty="0">
                  <a:solidFill>
                    <a:srgbClr val="000000"/>
                  </a:solidFill>
                  <a:latin typeface="Kaiti SC Regular" panose="02010600040101010101" charset="-122"/>
                  <a:ea typeface="Kaiti SC Regular" panose="02010600040101010101" charset="-122"/>
                </a:rPr>
                <a:t>评估</a:t>
              </a:r>
              <a:endParaRPr lang="zh-CN" altLang="en-US" sz="2400" dirty="0">
                <a:solidFill>
                  <a:srgbClr val="000000"/>
                </a:solidFill>
                <a:latin typeface="Kaiti SC Regular" panose="02010600040101010101" charset="-122"/>
                <a:ea typeface="Kaiti SC Regular" panose="02010600040101010101" charset="-122"/>
              </a:endParaRPr>
            </a:p>
          </p:txBody>
        </p:sp>
      </p:grpSp>
      <p:cxnSp>
        <p:nvCxnSpPr>
          <p:cNvPr id="38" name="直接箭头连接符 37"/>
          <p:cNvCxnSpPr/>
          <p:nvPr/>
        </p:nvCxnSpPr>
        <p:spPr>
          <a:xfrm>
            <a:off x="6779260" y="4079875"/>
            <a:ext cx="0" cy="62928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3" name="Rectangle 30"/>
          <p:cNvSpPr/>
          <p:nvPr/>
        </p:nvSpPr>
        <p:spPr>
          <a:xfrm>
            <a:off x="3571875" y="5711190"/>
            <a:ext cx="4335780" cy="50800"/>
          </a:xfrm>
          <a:prstGeom prst="rect">
            <a:avLst/>
          </a:prstGeom>
          <a:solidFill>
            <a:srgbClr val="000000"/>
          </a:solidFill>
          <a:ln w="9525">
            <a:noFill/>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1800" dirty="0">
              <a:ea typeface="宋体" pitchFamily="2" charset="-122"/>
            </a:endParaRPr>
          </a:p>
        </p:txBody>
      </p:sp>
      <p:cxnSp>
        <p:nvCxnSpPr>
          <p:cNvPr id="44" name="直接箭头连接符 43"/>
          <p:cNvCxnSpPr/>
          <p:nvPr/>
        </p:nvCxnSpPr>
        <p:spPr>
          <a:xfrm>
            <a:off x="6779260" y="5235575"/>
            <a:ext cx="0" cy="49784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5" name="直接箭头连接符 44"/>
          <p:cNvCxnSpPr/>
          <p:nvPr/>
        </p:nvCxnSpPr>
        <p:spPr>
          <a:xfrm>
            <a:off x="5557520" y="575183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46" name="组合 45"/>
          <p:cNvGrpSpPr/>
          <p:nvPr/>
        </p:nvGrpSpPr>
        <p:grpSpPr>
          <a:xfrm>
            <a:off x="4866640" y="6029325"/>
            <a:ext cx="1415415" cy="503555"/>
            <a:chOff x="7787" y="1494"/>
            <a:chExt cx="2229" cy="793"/>
          </a:xfrm>
        </p:grpSpPr>
        <p:sp>
          <p:nvSpPr>
            <p:cNvPr id="47"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48"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测试</a:t>
              </a:r>
              <a:r>
                <a:rPr lang="zh-CN" altLang="en-US" sz="2400" dirty="0">
                  <a:solidFill>
                    <a:srgbClr val="000000"/>
                  </a:solidFill>
                  <a:latin typeface="Kaiti SC Regular" panose="02010600040101010101" charset="-122"/>
                  <a:ea typeface="Kaiti SC Regular" panose="02010600040101010101" charset="-122"/>
                </a:rPr>
                <a:t>总结</a:t>
              </a:r>
              <a:endParaRPr lang="zh-CN" altLang="en-US" sz="2400" dirty="0">
                <a:solidFill>
                  <a:srgbClr val="000000"/>
                </a:solidFill>
                <a:latin typeface="Kaiti SC Regular" panose="02010600040101010101" charset="-122"/>
                <a:ea typeface="Kaiti SC Regular" panose="02010600040101010101" charset="-122"/>
              </a:endParaRPr>
            </a:p>
          </p:txBody>
        </p:sp>
      </p:grpSp>
      <p:grpSp>
        <p:nvGrpSpPr>
          <p:cNvPr id="53" name="组合 52"/>
          <p:cNvGrpSpPr/>
          <p:nvPr/>
        </p:nvGrpSpPr>
        <p:grpSpPr>
          <a:xfrm>
            <a:off x="6688455" y="6032500"/>
            <a:ext cx="1415415" cy="503555"/>
            <a:chOff x="7787" y="1494"/>
            <a:chExt cx="2229" cy="793"/>
          </a:xfrm>
        </p:grpSpPr>
        <p:sp>
          <p:nvSpPr>
            <p:cNvPr id="54"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55"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测试</a:t>
              </a:r>
              <a:r>
                <a:rPr lang="zh-CN" altLang="en-US" sz="2400" dirty="0">
                  <a:solidFill>
                    <a:srgbClr val="000000"/>
                  </a:solidFill>
                  <a:latin typeface="Kaiti SC Regular" panose="02010600040101010101" charset="-122"/>
                  <a:ea typeface="Kaiti SC Regular" panose="02010600040101010101" charset="-122"/>
                </a:rPr>
                <a:t>维护</a:t>
              </a:r>
              <a:endParaRPr lang="zh-CN" altLang="en-US" sz="2400" dirty="0">
                <a:solidFill>
                  <a:srgbClr val="000000"/>
                </a:solidFill>
                <a:latin typeface="Kaiti SC Regular" panose="02010600040101010101" charset="-122"/>
                <a:ea typeface="Kaiti SC Regular" panose="02010600040101010101" charset="-122"/>
              </a:endParaRPr>
            </a:p>
          </p:txBody>
        </p:sp>
      </p:grpSp>
      <p:cxnSp>
        <p:nvCxnSpPr>
          <p:cNvPr id="56" name="直接箭头连接符 55"/>
          <p:cNvCxnSpPr>
            <a:stCxn id="47" idx="3"/>
            <a:endCxn id="54" idx="1"/>
          </p:cNvCxnSpPr>
          <p:nvPr/>
        </p:nvCxnSpPr>
        <p:spPr>
          <a:xfrm>
            <a:off x="6282055" y="6281420"/>
            <a:ext cx="406400" cy="31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7" name="直接箭头连接符 56"/>
          <p:cNvCxnSpPr/>
          <p:nvPr/>
        </p:nvCxnSpPr>
        <p:spPr>
          <a:xfrm>
            <a:off x="8103870" y="6275070"/>
            <a:ext cx="406400" cy="31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58" name="流程图: 联系 57"/>
          <p:cNvSpPr/>
          <p:nvPr/>
        </p:nvSpPr>
        <p:spPr>
          <a:xfrm>
            <a:off x="8610600" y="6103620"/>
            <a:ext cx="360000" cy="360000"/>
          </a:xfrm>
          <a:prstGeom prst="flowChartConnec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2" name="流程图: 联系 61"/>
          <p:cNvSpPr/>
          <p:nvPr/>
        </p:nvSpPr>
        <p:spPr>
          <a:xfrm>
            <a:off x="8510270" y="6029325"/>
            <a:ext cx="540000" cy="540000"/>
          </a:xfrm>
          <a:prstGeom prst="flowChartConnector">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Tree>
  </p:cSld>
  <p:clrMapOvr>
    <a:masterClrMapping/>
  </p:clrMapOvr>
  <p:transition advTm="36034"/>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2.5</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执行</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9" name="矩形 8"/>
          <p:cNvSpPr/>
          <p:nvPr/>
        </p:nvSpPr>
        <p:spPr>
          <a:xfrm>
            <a:off x="2470150" y="1038860"/>
            <a:ext cx="8369935" cy="1291590"/>
          </a:xfrm>
          <a:prstGeom prst="rect">
            <a:avLst/>
          </a:prstGeom>
        </p:spPr>
        <p:txBody>
          <a:bodyPr wrap="square">
            <a:spAutoFit/>
          </a:bodyPr>
          <a:p>
            <a:pPr lvl="0" indent="0" algn="just">
              <a:lnSpc>
                <a:spcPct val="150000"/>
              </a:lnSpc>
              <a:buFont typeface="Arial" panose="020B0704020202020204" pitchFamily="34" charset="0"/>
              <a:buNone/>
            </a:pPr>
            <a:r>
              <a:rPr lang="zh-CN" altLang="en-US" sz="2600">
                <a:latin typeface="微软雅黑" charset="-122"/>
                <a:ea typeface="微软雅黑" charset="-122"/>
              </a:rPr>
              <a:t>执行测试是</a:t>
            </a:r>
            <a:r>
              <a:rPr lang="zh-CN" altLang="en-US" sz="2600">
                <a:solidFill>
                  <a:schemeClr val="accent1"/>
                </a:solidFill>
                <a:latin typeface="微软雅黑" charset="-122"/>
                <a:ea typeface="微软雅黑" charset="-122"/>
              </a:rPr>
              <a:t>执行</a:t>
            </a:r>
            <a:r>
              <a:rPr lang="zh-CN" altLang="en-US" sz="2600">
                <a:solidFill>
                  <a:schemeClr val="tx1"/>
                </a:solidFill>
                <a:latin typeface="微软雅黑" charset="-122"/>
                <a:ea typeface="微软雅黑" charset="-122"/>
              </a:rPr>
              <a:t>所有的或一些选定的</a:t>
            </a:r>
            <a:r>
              <a:rPr lang="zh-CN" altLang="en-US" sz="2600">
                <a:solidFill>
                  <a:schemeClr val="accent1"/>
                </a:solidFill>
                <a:latin typeface="微软雅黑" charset="-122"/>
                <a:ea typeface="微软雅黑" charset="-122"/>
              </a:rPr>
              <a:t>测试用例</a:t>
            </a:r>
            <a:r>
              <a:rPr lang="zh-CN" altLang="en-US" sz="2600">
                <a:latin typeface="微软雅黑" charset="-122"/>
                <a:ea typeface="微软雅黑" charset="-122"/>
              </a:rPr>
              <a:t>，并观察其测试结果。是测试人员最主要活动</a:t>
            </a:r>
            <a:r>
              <a:rPr lang="zh-CN" altLang="en-US" sz="2600">
                <a:latin typeface="微软雅黑" charset="-122"/>
                <a:ea typeface="微软雅黑" charset="-122"/>
              </a:rPr>
              <a:t>阶段。</a:t>
            </a:r>
            <a:endParaRPr lang="zh-CN" altLang="en-US" sz="2600">
              <a:latin typeface="微软雅黑" charset="-122"/>
              <a:ea typeface="微软雅黑" charset="-122"/>
            </a:endParaRPr>
          </a:p>
        </p:txBody>
      </p:sp>
      <p:sp>
        <p:nvSpPr>
          <p:cNvPr id="15" name="燕尾形 14"/>
          <p:cNvSpPr/>
          <p:nvPr/>
        </p:nvSpPr>
        <p:spPr>
          <a:xfrm>
            <a:off x="1814830" y="125666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燕尾形 4"/>
          <p:cNvSpPr/>
          <p:nvPr/>
        </p:nvSpPr>
        <p:spPr>
          <a:xfrm>
            <a:off x="1814830" y="268605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470150" y="2485390"/>
            <a:ext cx="7845425" cy="189166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执行测试的过程可以分为单元测试</a:t>
            </a:r>
            <a:r>
              <a:rPr lang="en-US" altLang="zh-CN" sz="2600">
                <a:latin typeface="微软雅黑" charset="-122"/>
                <a:ea typeface="微软雅黑" charset="-122"/>
                <a:sym typeface="+mn-ea"/>
              </a:rPr>
              <a:t>-&gt;</a:t>
            </a:r>
            <a:r>
              <a:rPr lang="zh-CN" altLang="en-US" sz="2600">
                <a:latin typeface="微软雅黑" charset="-122"/>
                <a:ea typeface="微软雅黑" charset="-122"/>
                <a:sym typeface="+mn-ea"/>
              </a:rPr>
              <a:t>集成测试</a:t>
            </a:r>
            <a:r>
              <a:rPr lang="en-US" altLang="zh-CN" sz="2600">
                <a:latin typeface="微软雅黑" charset="-122"/>
                <a:ea typeface="微软雅黑" charset="-122"/>
                <a:sym typeface="+mn-ea"/>
              </a:rPr>
              <a:t>-&gt;</a:t>
            </a:r>
            <a:r>
              <a:rPr lang="zh-CN" altLang="en-US" sz="2600">
                <a:latin typeface="微软雅黑" charset="-122"/>
                <a:ea typeface="微软雅黑" charset="-122"/>
                <a:sym typeface="+mn-ea"/>
              </a:rPr>
              <a:t>系统测试</a:t>
            </a:r>
            <a:r>
              <a:rPr lang="en-US" altLang="zh-CN" sz="2600">
                <a:latin typeface="微软雅黑" charset="-122"/>
                <a:ea typeface="微软雅黑" charset="-122"/>
                <a:sym typeface="+mn-ea"/>
              </a:rPr>
              <a:t>-&gt;</a:t>
            </a:r>
            <a:r>
              <a:rPr lang="zh-CN" altLang="en-US" sz="2600">
                <a:latin typeface="微软雅黑" charset="-122"/>
                <a:ea typeface="微软雅黑" charset="-122"/>
                <a:sym typeface="+mn-ea"/>
              </a:rPr>
              <a:t>验收测试这几个阶段，每个阶段都有回归测试、功能测试、性能</a:t>
            </a:r>
            <a:r>
              <a:rPr lang="zh-CN" altLang="en-US" sz="2600">
                <a:latin typeface="微软雅黑" charset="-122"/>
                <a:ea typeface="微软雅黑" charset="-122"/>
                <a:sym typeface="+mn-ea"/>
              </a:rPr>
              <a:t>测试等。</a:t>
            </a:r>
            <a:endParaRPr lang="zh-CN" altLang="en-US" sz="2600">
              <a:latin typeface="微软雅黑" charset="-122"/>
              <a:ea typeface="微软雅黑" charset="-122"/>
              <a:sym typeface="+mn-ea"/>
            </a:endParaRPr>
          </a:p>
        </p:txBody>
      </p:sp>
      <p:sp>
        <p:nvSpPr>
          <p:cNvPr id="8" name="燕尾形 7"/>
          <p:cNvSpPr/>
          <p:nvPr/>
        </p:nvSpPr>
        <p:spPr>
          <a:xfrm>
            <a:off x="1814830" y="471551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文本框 9"/>
          <p:cNvSpPr txBox="1"/>
          <p:nvPr/>
        </p:nvSpPr>
        <p:spPr>
          <a:xfrm>
            <a:off x="2549525" y="4531995"/>
            <a:ext cx="7845425" cy="189166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执行测试只占到测试工作量的</a:t>
            </a:r>
            <a:r>
              <a:rPr lang="en-US" altLang="zh-CN" sz="2600">
                <a:latin typeface="微软雅黑" charset="-122"/>
                <a:ea typeface="微软雅黑" charset="-122"/>
                <a:sym typeface="+mn-ea"/>
              </a:rPr>
              <a:t>40%</a:t>
            </a:r>
            <a:r>
              <a:rPr lang="zh-CN" altLang="en-US" sz="2600">
                <a:latin typeface="微软雅黑" charset="-122"/>
                <a:ea typeface="微软雅黑" charset="-122"/>
                <a:sym typeface="+mn-ea"/>
              </a:rPr>
              <a:t>左右。但是由于这项工作需要尽可能快结束，因此需要采用长时间连续工作的方式来完成很大工作量的</a:t>
            </a:r>
            <a:r>
              <a:rPr lang="zh-CN" altLang="en-US" sz="2600">
                <a:latin typeface="微软雅黑" charset="-122"/>
                <a:ea typeface="微软雅黑" charset="-122"/>
                <a:sym typeface="+mn-ea"/>
              </a:rPr>
              <a:t>工作。</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8" grpId="0" animBg="1"/>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2.5</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执行</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9" name="矩形 8"/>
          <p:cNvSpPr/>
          <p:nvPr/>
        </p:nvSpPr>
        <p:spPr>
          <a:xfrm>
            <a:off x="2470150" y="1038860"/>
            <a:ext cx="8369935" cy="691515"/>
          </a:xfrm>
          <a:prstGeom prst="rect">
            <a:avLst/>
          </a:prstGeom>
        </p:spPr>
        <p:txBody>
          <a:bodyPr wrap="square">
            <a:spAutoFit/>
          </a:bodyPr>
          <a:p>
            <a:pPr lvl="0" indent="0" algn="just">
              <a:lnSpc>
                <a:spcPct val="150000"/>
              </a:lnSpc>
              <a:buFont typeface="Arial" panose="020B0704020202020204" pitchFamily="34" charset="0"/>
              <a:buNone/>
            </a:pPr>
            <a:r>
              <a:rPr lang="zh-CN" altLang="en-US" sz="2600">
                <a:latin typeface="微软雅黑" charset="-122"/>
                <a:ea typeface="微软雅黑" charset="-122"/>
              </a:rPr>
              <a:t>执行测试的步骤由以下四个部分</a:t>
            </a:r>
            <a:r>
              <a:rPr lang="zh-CN" altLang="en-US" sz="2600">
                <a:latin typeface="微软雅黑" charset="-122"/>
                <a:ea typeface="微软雅黑" charset="-122"/>
              </a:rPr>
              <a:t>组成。</a:t>
            </a:r>
            <a:endParaRPr lang="zh-CN" altLang="en-US" sz="2600">
              <a:latin typeface="微软雅黑" charset="-122"/>
              <a:ea typeface="微软雅黑" charset="-122"/>
            </a:endParaRPr>
          </a:p>
        </p:txBody>
      </p:sp>
      <p:sp>
        <p:nvSpPr>
          <p:cNvPr id="15" name="燕尾形 14"/>
          <p:cNvSpPr/>
          <p:nvPr/>
        </p:nvSpPr>
        <p:spPr>
          <a:xfrm>
            <a:off x="1814830" y="125666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4" name="文本框 3"/>
          <p:cNvSpPr txBox="1"/>
          <p:nvPr/>
        </p:nvSpPr>
        <p:spPr>
          <a:xfrm>
            <a:off x="2089150" y="2010410"/>
            <a:ext cx="7845425" cy="2491740"/>
          </a:xfrm>
          <a:prstGeom prst="rect">
            <a:avLst/>
          </a:prstGeom>
          <a:noFill/>
        </p:spPr>
        <p:txBody>
          <a:bodyPr wrap="square" rtlCol="0" anchor="t">
            <a:spAutoFit/>
          </a:bodyPr>
          <a:p>
            <a:pPr marL="514350" lvl="0" indent="-514350" algn="just">
              <a:lnSpc>
                <a:spcPct val="150000"/>
              </a:lnSpc>
              <a:buClr>
                <a:srgbClr val="1691B5"/>
              </a:buClr>
              <a:buFont typeface="+mj-ea"/>
              <a:buAutoNum type="circleNumDbPlain"/>
            </a:pPr>
            <a:r>
              <a:rPr lang="zh-CN" altLang="en-US" sz="2600">
                <a:solidFill>
                  <a:schemeClr val="accent1">
                    <a:lumMod val="75000"/>
                  </a:schemeClr>
                </a:solidFill>
                <a:latin typeface="微软雅黑" charset="-122"/>
                <a:ea typeface="微软雅黑" charset="-122"/>
                <a:sym typeface="+mn-ea"/>
              </a:rPr>
              <a:t>输入</a:t>
            </a:r>
            <a:r>
              <a:rPr lang="zh-CN" altLang="en-US" sz="2600">
                <a:latin typeface="微软雅黑" charset="-122"/>
                <a:ea typeface="微软雅黑" charset="-122"/>
                <a:sym typeface="+mn-ea"/>
              </a:rPr>
              <a:t>，要完成工作所必须的入口</a:t>
            </a:r>
            <a:r>
              <a:rPr lang="zh-CN" altLang="en-US" sz="2600">
                <a:latin typeface="微软雅黑" charset="-122"/>
                <a:ea typeface="微软雅黑" charset="-122"/>
                <a:sym typeface="+mn-ea"/>
              </a:rPr>
              <a:t>标准；</a:t>
            </a:r>
            <a:endParaRPr lang="zh-CN" altLang="en-US" sz="2600">
              <a:latin typeface="微软雅黑" charset="-122"/>
              <a:ea typeface="微软雅黑" charset="-122"/>
              <a:sym typeface="+mn-ea"/>
            </a:endParaRPr>
          </a:p>
          <a:p>
            <a:pPr marL="514350" lvl="0" indent="-514350" algn="just">
              <a:lnSpc>
                <a:spcPct val="150000"/>
              </a:lnSpc>
              <a:buClr>
                <a:srgbClr val="1691B5"/>
              </a:buClr>
              <a:buFont typeface="+mj-ea"/>
              <a:buAutoNum type="circleNumDbPlain"/>
            </a:pPr>
            <a:r>
              <a:rPr lang="zh-CN" altLang="en-US" sz="2600">
                <a:solidFill>
                  <a:schemeClr val="accent1">
                    <a:lumMod val="75000"/>
                  </a:schemeClr>
                </a:solidFill>
                <a:latin typeface="微软雅黑" charset="-122"/>
                <a:ea typeface="微软雅黑" charset="-122"/>
                <a:sym typeface="+mn-ea"/>
              </a:rPr>
              <a:t>执行</a:t>
            </a:r>
            <a:r>
              <a:rPr lang="zh-CN" altLang="en-US" sz="2600">
                <a:latin typeface="微软雅黑" charset="-122"/>
                <a:ea typeface="微软雅黑" charset="-122"/>
                <a:sym typeface="+mn-ea"/>
              </a:rPr>
              <a:t>过程，从输入到输出的过程或工作</a:t>
            </a:r>
            <a:r>
              <a:rPr lang="zh-CN" altLang="en-US" sz="2600">
                <a:latin typeface="微软雅黑" charset="-122"/>
                <a:ea typeface="微软雅黑" charset="-122"/>
                <a:sym typeface="+mn-ea"/>
              </a:rPr>
              <a:t>任务；</a:t>
            </a:r>
            <a:endParaRPr lang="zh-CN" altLang="en-US" sz="2600">
              <a:latin typeface="微软雅黑" charset="-122"/>
              <a:ea typeface="微软雅黑" charset="-122"/>
              <a:sym typeface="+mn-ea"/>
            </a:endParaRPr>
          </a:p>
          <a:p>
            <a:pPr marL="514350" lvl="0" indent="-514350" algn="just">
              <a:lnSpc>
                <a:spcPct val="150000"/>
              </a:lnSpc>
              <a:buClr>
                <a:srgbClr val="1691B5"/>
              </a:buClr>
              <a:buFont typeface="+mj-ea"/>
              <a:buAutoNum type="circleNumDbPlain"/>
            </a:pPr>
            <a:r>
              <a:rPr lang="zh-CN" altLang="en-US" sz="2600">
                <a:solidFill>
                  <a:schemeClr val="accent1">
                    <a:lumMod val="75000"/>
                  </a:schemeClr>
                </a:solidFill>
                <a:latin typeface="微软雅黑" charset="-122"/>
                <a:ea typeface="微软雅黑" charset="-122"/>
                <a:sym typeface="+mn-ea"/>
              </a:rPr>
              <a:t>检查</a:t>
            </a:r>
            <a:r>
              <a:rPr lang="zh-CN" altLang="en-US" sz="2600">
                <a:latin typeface="微软雅黑" charset="-122"/>
                <a:ea typeface="微软雅黑" charset="-122"/>
                <a:sym typeface="+mn-ea"/>
              </a:rPr>
              <a:t>过程，确定输出是否满足标准的处理</a:t>
            </a:r>
            <a:r>
              <a:rPr lang="zh-CN" altLang="en-US" sz="2600">
                <a:latin typeface="微软雅黑" charset="-122"/>
                <a:ea typeface="微软雅黑" charset="-122"/>
                <a:sym typeface="+mn-ea"/>
              </a:rPr>
              <a:t>过程；</a:t>
            </a:r>
            <a:endParaRPr lang="zh-CN" altLang="en-US" sz="2600">
              <a:latin typeface="微软雅黑" charset="-122"/>
              <a:ea typeface="微软雅黑" charset="-122"/>
              <a:sym typeface="+mn-ea"/>
            </a:endParaRPr>
          </a:p>
          <a:p>
            <a:pPr marL="514350" lvl="0" indent="-514350" algn="just">
              <a:lnSpc>
                <a:spcPct val="150000"/>
              </a:lnSpc>
              <a:buClr>
                <a:srgbClr val="1691B5"/>
              </a:buClr>
              <a:buFont typeface="+mj-ea"/>
              <a:buAutoNum type="circleNumDbPlain"/>
            </a:pPr>
            <a:r>
              <a:rPr lang="zh-CN" altLang="en-US" sz="2600">
                <a:solidFill>
                  <a:schemeClr val="accent1">
                    <a:lumMod val="75000"/>
                  </a:schemeClr>
                </a:solidFill>
                <a:latin typeface="微软雅黑" charset="-122"/>
                <a:ea typeface="微软雅黑" charset="-122"/>
                <a:sym typeface="+mn-ea"/>
              </a:rPr>
              <a:t>输出</a:t>
            </a:r>
            <a:r>
              <a:rPr lang="zh-CN" altLang="en-US" sz="2600">
                <a:latin typeface="微软雅黑" charset="-122"/>
                <a:ea typeface="微软雅黑" charset="-122"/>
                <a:sym typeface="+mn-ea"/>
              </a:rPr>
              <a:t>，产生的可交付</a:t>
            </a:r>
            <a:r>
              <a:rPr lang="zh-CN" altLang="en-US" sz="2600">
                <a:latin typeface="微软雅黑" charset="-122"/>
                <a:ea typeface="微软雅黑" charset="-122"/>
                <a:sym typeface="+mn-ea"/>
              </a:rPr>
              <a:t>结果。</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2.5</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执行</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9" name="矩形 8"/>
          <p:cNvSpPr/>
          <p:nvPr/>
        </p:nvSpPr>
        <p:spPr>
          <a:xfrm>
            <a:off x="2470150" y="1038860"/>
            <a:ext cx="8369935" cy="691515"/>
          </a:xfrm>
          <a:prstGeom prst="rect">
            <a:avLst/>
          </a:prstGeom>
        </p:spPr>
        <p:txBody>
          <a:bodyPr wrap="square">
            <a:spAutoFit/>
          </a:bodyPr>
          <a:p>
            <a:pPr lvl="0" indent="0" algn="just">
              <a:lnSpc>
                <a:spcPct val="150000"/>
              </a:lnSpc>
              <a:buFont typeface="Arial" panose="020B0704020202020204" pitchFamily="34" charset="0"/>
              <a:buNone/>
            </a:pPr>
            <a:r>
              <a:rPr lang="zh-CN" altLang="en-US" sz="2600">
                <a:latin typeface="微软雅黑" charset="-122"/>
                <a:ea typeface="微软雅黑" charset="-122"/>
              </a:rPr>
              <a:t>例如，程序员的单元测试由以下四个步骤</a:t>
            </a:r>
            <a:r>
              <a:rPr lang="zh-CN" altLang="en-US" sz="2600">
                <a:latin typeface="微软雅黑" charset="-122"/>
                <a:ea typeface="微软雅黑" charset="-122"/>
              </a:rPr>
              <a:t>组成：</a:t>
            </a:r>
            <a:endParaRPr lang="zh-CN" altLang="en-US" sz="2600">
              <a:latin typeface="微软雅黑" charset="-122"/>
              <a:ea typeface="微软雅黑" charset="-122"/>
            </a:endParaRPr>
          </a:p>
        </p:txBody>
      </p:sp>
      <p:sp>
        <p:nvSpPr>
          <p:cNvPr id="15" name="燕尾形 14"/>
          <p:cNvSpPr/>
          <p:nvPr/>
        </p:nvSpPr>
        <p:spPr>
          <a:xfrm>
            <a:off x="1814830" y="125666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4" name="文本框 3"/>
          <p:cNvSpPr txBox="1"/>
          <p:nvPr/>
        </p:nvSpPr>
        <p:spPr>
          <a:xfrm>
            <a:off x="2089150" y="1730375"/>
            <a:ext cx="7845425" cy="4892675"/>
          </a:xfrm>
          <a:prstGeom prst="rect">
            <a:avLst/>
          </a:prstGeom>
          <a:noFill/>
        </p:spPr>
        <p:txBody>
          <a:bodyPr wrap="square" rtlCol="0" anchor="t">
            <a:spAutoFit/>
          </a:bodyPr>
          <a:p>
            <a:pPr marL="514350" lvl="0" indent="-514350" algn="just">
              <a:lnSpc>
                <a:spcPct val="150000"/>
              </a:lnSpc>
              <a:buClr>
                <a:srgbClr val="1691B5"/>
              </a:buClr>
              <a:buFont typeface="+mj-ea"/>
              <a:buAutoNum type="circleNumDbPlain"/>
            </a:pPr>
            <a:r>
              <a:rPr lang="zh-CN" altLang="en-US" sz="2600">
                <a:latin typeface="微软雅黑" charset="-122"/>
                <a:ea typeface="微软雅黑" charset="-122"/>
                <a:sym typeface="+mn-ea"/>
              </a:rPr>
              <a:t>输入程序代码和测试用例；</a:t>
            </a:r>
            <a:endParaRPr lang="zh-CN" altLang="en-US" sz="2600">
              <a:latin typeface="微软雅黑" charset="-122"/>
              <a:ea typeface="微软雅黑" charset="-122"/>
              <a:sym typeface="+mn-ea"/>
            </a:endParaRPr>
          </a:p>
          <a:p>
            <a:pPr marL="514350" lvl="0" indent="-514350" algn="just">
              <a:lnSpc>
                <a:spcPct val="150000"/>
              </a:lnSpc>
              <a:buClr>
                <a:srgbClr val="1691B5"/>
              </a:buClr>
              <a:buFont typeface="+mj-ea"/>
              <a:buAutoNum type="circleNumDbPlain"/>
            </a:pPr>
            <a:r>
              <a:rPr lang="zh-CN" altLang="en-US" sz="2600">
                <a:latin typeface="微软雅黑" charset="-122"/>
                <a:ea typeface="微软雅黑" charset="-122"/>
                <a:sym typeface="+mn-ea"/>
              </a:rPr>
              <a:t>执行测试，产生出某个产品或中间产品可交付的结果；</a:t>
            </a:r>
            <a:endParaRPr lang="zh-CN" altLang="en-US" sz="2600">
              <a:latin typeface="微软雅黑" charset="-122"/>
              <a:ea typeface="微软雅黑" charset="-122"/>
              <a:sym typeface="+mn-ea"/>
            </a:endParaRPr>
          </a:p>
          <a:p>
            <a:pPr marL="514350" lvl="0" indent="-514350" algn="just">
              <a:lnSpc>
                <a:spcPct val="150000"/>
              </a:lnSpc>
              <a:buClr>
                <a:srgbClr val="1691B5"/>
              </a:buClr>
              <a:buFont typeface="+mj-ea"/>
              <a:buAutoNum type="circleNumDbPlain"/>
            </a:pPr>
            <a:r>
              <a:rPr lang="zh-CN" altLang="en-US" sz="2600">
                <a:latin typeface="微软雅黑" charset="-122"/>
                <a:ea typeface="微软雅黑" charset="-122"/>
                <a:sym typeface="+mn-ea"/>
              </a:rPr>
              <a:t>检查工作，确保产品或中间产品可交付的结果符合规范说明和标准；</a:t>
            </a:r>
            <a:endParaRPr lang="zh-CN" altLang="en-US" sz="2600">
              <a:latin typeface="微软雅黑" charset="-122"/>
              <a:ea typeface="微软雅黑" charset="-122"/>
              <a:sym typeface="+mn-ea"/>
            </a:endParaRPr>
          </a:p>
          <a:p>
            <a:pPr marL="514350" lvl="0" indent="-514350" algn="just">
              <a:lnSpc>
                <a:spcPct val="150000"/>
              </a:lnSpc>
              <a:buClr>
                <a:srgbClr val="1691B5"/>
              </a:buClr>
              <a:buFont typeface="+mj-ea"/>
              <a:buAutoNum type="circleNumDbPlain"/>
            </a:pPr>
            <a:r>
              <a:rPr lang="zh-CN" altLang="en-US" sz="2600">
                <a:latin typeface="微软雅黑" charset="-122"/>
                <a:ea typeface="微软雅黑" charset="-122"/>
                <a:sym typeface="+mn-ea"/>
              </a:rPr>
              <a:t>如果检查过程没发现问题，则测试结果传递给下一个工作流程；如发现问题，产品将返回后重新处理。</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2.5</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执行</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9" name="矩形 8"/>
          <p:cNvSpPr/>
          <p:nvPr/>
        </p:nvSpPr>
        <p:spPr>
          <a:xfrm>
            <a:off x="2470150" y="1038860"/>
            <a:ext cx="8369935" cy="691515"/>
          </a:xfrm>
          <a:prstGeom prst="rect">
            <a:avLst/>
          </a:prstGeom>
        </p:spPr>
        <p:txBody>
          <a:bodyPr wrap="square">
            <a:spAutoFit/>
          </a:bodyPr>
          <a:p>
            <a:pPr lvl="0" indent="0" algn="just">
              <a:lnSpc>
                <a:spcPct val="150000"/>
              </a:lnSpc>
              <a:buFont typeface="Arial" panose="020B0704020202020204" pitchFamily="34" charset="0"/>
              <a:buNone/>
            </a:pPr>
            <a:r>
              <a:rPr lang="zh-CN" altLang="en-US" sz="2600">
                <a:latin typeface="微软雅黑" charset="-122"/>
                <a:ea typeface="微软雅黑" charset="-122"/>
              </a:rPr>
              <a:t>在执行测试过程中，每个</a:t>
            </a:r>
            <a:r>
              <a:rPr lang="zh-CN" altLang="en-US" sz="2600">
                <a:solidFill>
                  <a:schemeClr val="accent1"/>
                </a:solidFill>
                <a:latin typeface="微软雅黑" charset="-122"/>
                <a:ea typeface="微软雅黑" charset="-122"/>
              </a:rPr>
              <a:t>测试用例的结果</a:t>
            </a:r>
            <a:r>
              <a:rPr lang="zh-CN" altLang="en-US" sz="2600">
                <a:latin typeface="微软雅黑" charset="-122"/>
                <a:ea typeface="微软雅黑" charset="-122"/>
              </a:rPr>
              <a:t>都</a:t>
            </a:r>
            <a:r>
              <a:rPr lang="zh-CN" altLang="en-US" sz="2600">
                <a:solidFill>
                  <a:schemeClr val="accent1"/>
                </a:solidFill>
                <a:latin typeface="微软雅黑" charset="-122"/>
                <a:ea typeface="微软雅黑" charset="-122"/>
              </a:rPr>
              <a:t>必须记录</a:t>
            </a:r>
            <a:r>
              <a:rPr lang="zh-CN" altLang="en-US" sz="2600">
                <a:latin typeface="微软雅黑" charset="-122"/>
                <a:ea typeface="微软雅黑" charset="-122"/>
              </a:rPr>
              <a:t>。</a:t>
            </a:r>
            <a:endParaRPr lang="zh-CN" altLang="en-US" sz="2600">
              <a:latin typeface="微软雅黑" charset="-122"/>
              <a:ea typeface="微软雅黑" charset="-122"/>
            </a:endParaRPr>
          </a:p>
        </p:txBody>
      </p:sp>
      <p:sp>
        <p:nvSpPr>
          <p:cNvPr id="15" name="燕尾形 14"/>
          <p:cNvSpPr/>
          <p:nvPr/>
        </p:nvSpPr>
        <p:spPr>
          <a:xfrm>
            <a:off x="1814830" y="125666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燕尾形 4"/>
          <p:cNvSpPr/>
          <p:nvPr/>
        </p:nvSpPr>
        <p:spPr>
          <a:xfrm>
            <a:off x="1814830" y="268605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470150" y="2485390"/>
            <a:ext cx="7845425" cy="1291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如果测试是</a:t>
            </a:r>
            <a:r>
              <a:rPr lang="zh-CN" altLang="en-US" sz="2600">
                <a:solidFill>
                  <a:schemeClr val="accent1">
                    <a:lumMod val="75000"/>
                  </a:schemeClr>
                </a:solidFill>
                <a:latin typeface="微软雅黑" charset="-122"/>
                <a:ea typeface="微软雅黑" charset="-122"/>
                <a:sym typeface="+mn-ea"/>
              </a:rPr>
              <a:t>自动进行</a:t>
            </a:r>
            <a:r>
              <a:rPr lang="zh-CN" altLang="en-US" sz="2600">
                <a:latin typeface="微软雅黑" charset="-122"/>
                <a:ea typeface="微软雅黑" charset="-122"/>
                <a:sym typeface="+mn-ea"/>
              </a:rPr>
              <a:t>的，那么测试</a:t>
            </a:r>
            <a:r>
              <a:rPr lang="zh-CN" altLang="en-US" sz="2600">
                <a:solidFill>
                  <a:schemeClr val="accent1">
                    <a:lumMod val="75000"/>
                  </a:schemeClr>
                </a:solidFill>
                <a:latin typeface="微软雅黑" charset="-122"/>
                <a:ea typeface="微软雅黑" charset="-122"/>
                <a:sym typeface="+mn-ea"/>
              </a:rPr>
              <a:t>工具将同时记录</a:t>
            </a:r>
            <a:r>
              <a:rPr lang="zh-CN" altLang="en-US" sz="2600">
                <a:latin typeface="微软雅黑" charset="-122"/>
                <a:ea typeface="微软雅黑" charset="-122"/>
                <a:sym typeface="+mn-ea"/>
              </a:rPr>
              <a:t>输入信息和结果</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p:txBody>
      </p:sp>
      <p:sp>
        <p:nvSpPr>
          <p:cNvPr id="8" name="燕尾形 7"/>
          <p:cNvSpPr/>
          <p:nvPr/>
        </p:nvSpPr>
        <p:spPr>
          <a:xfrm>
            <a:off x="1814830" y="442404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文本框 9"/>
          <p:cNvSpPr txBox="1"/>
          <p:nvPr/>
        </p:nvSpPr>
        <p:spPr>
          <a:xfrm>
            <a:off x="2549525" y="4240530"/>
            <a:ext cx="7845425" cy="1291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如果测试是</a:t>
            </a:r>
            <a:r>
              <a:rPr lang="zh-CN" altLang="en-US" sz="2600">
                <a:solidFill>
                  <a:schemeClr val="accent1">
                    <a:lumMod val="75000"/>
                  </a:schemeClr>
                </a:solidFill>
                <a:latin typeface="微软雅黑" charset="-122"/>
                <a:ea typeface="微软雅黑" charset="-122"/>
                <a:sym typeface="+mn-ea"/>
              </a:rPr>
              <a:t>手工</a:t>
            </a:r>
            <a:r>
              <a:rPr lang="zh-CN" altLang="en-US" sz="2600">
                <a:latin typeface="微软雅黑" charset="-122"/>
                <a:ea typeface="微软雅黑" charset="-122"/>
                <a:sym typeface="+mn-ea"/>
              </a:rPr>
              <a:t>进行的，那么结果可以</a:t>
            </a:r>
            <a:r>
              <a:rPr lang="zh-CN" altLang="en-US" sz="2600">
                <a:solidFill>
                  <a:schemeClr val="accent1">
                    <a:lumMod val="75000"/>
                  </a:schemeClr>
                </a:solidFill>
                <a:latin typeface="微软雅黑" charset="-122"/>
                <a:ea typeface="微软雅黑" charset="-122"/>
                <a:sym typeface="+mn-ea"/>
              </a:rPr>
              <a:t>记录在</a:t>
            </a:r>
            <a:r>
              <a:rPr lang="zh-CN" altLang="en-US" sz="2600">
                <a:latin typeface="微软雅黑" charset="-122"/>
                <a:ea typeface="微软雅黑" charset="-122"/>
                <a:sym typeface="+mn-ea"/>
              </a:rPr>
              <a:t>测试用例的</a:t>
            </a:r>
            <a:r>
              <a:rPr lang="zh-CN" altLang="en-US" sz="2600">
                <a:solidFill>
                  <a:schemeClr val="accent1">
                    <a:lumMod val="75000"/>
                  </a:schemeClr>
                </a:solidFill>
                <a:latin typeface="微软雅黑" charset="-122"/>
                <a:ea typeface="微软雅黑" charset="-122"/>
                <a:sym typeface="+mn-ea"/>
              </a:rPr>
              <a:t>文档中</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8" grpId="0" animBg="1"/>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2.5</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执行测试</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缺陷</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记录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9" name="矩形 8"/>
          <p:cNvSpPr/>
          <p:nvPr/>
        </p:nvSpPr>
        <p:spPr>
          <a:xfrm>
            <a:off x="2470150" y="1038860"/>
            <a:ext cx="8369935" cy="1291590"/>
          </a:xfrm>
          <a:prstGeom prst="rect">
            <a:avLst/>
          </a:prstGeom>
        </p:spPr>
        <p:txBody>
          <a:bodyPr wrap="square">
            <a:spAutoFit/>
          </a:bodyPr>
          <a:p>
            <a:pPr lvl="0" indent="0" algn="just">
              <a:lnSpc>
                <a:spcPct val="150000"/>
              </a:lnSpc>
              <a:buFont typeface="Arial" panose="020B0704020202020204" pitchFamily="34" charset="0"/>
              <a:buNone/>
            </a:pPr>
            <a:r>
              <a:rPr lang="zh-CN" altLang="en-US" sz="2600">
                <a:latin typeface="微软雅黑" charset="-122"/>
                <a:ea typeface="微软雅黑" charset="-122"/>
              </a:rPr>
              <a:t>一般而言，</a:t>
            </a:r>
            <a:r>
              <a:rPr lang="zh-CN" altLang="en-US" sz="2600">
                <a:solidFill>
                  <a:schemeClr val="accent1">
                    <a:lumMod val="75000"/>
                  </a:schemeClr>
                </a:solidFill>
                <a:latin typeface="微软雅黑" charset="-122"/>
                <a:ea typeface="微软雅黑" charset="-122"/>
              </a:rPr>
              <a:t>缺陷都是谁测试谁提交</a:t>
            </a:r>
            <a:r>
              <a:rPr lang="zh-CN" altLang="en-US" sz="2600">
                <a:latin typeface="微软雅黑" charset="-122"/>
                <a:ea typeface="微软雅黑" charset="-122"/>
              </a:rPr>
              <a:t>，有的公司可能存在缺陷评估，以确保所</a:t>
            </a:r>
            <a:r>
              <a:rPr lang="zh-CN" altLang="en-US" sz="2600">
                <a:latin typeface="微软雅黑" charset="-122"/>
                <a:ea typeface="微软雅黑" charset="-122"/>
              </a:rPr>
              <a:t>提交缺陷的</a:t>
            </a:r>
            <a:r>
              <a:rPr lang="zh-CN" altLang="en-US" sz="2600">
                <a:latin typeface="微软雅黑" charset="-122"/>
                <a:ea typeface="微软雅黑" charset="-122"/>
              </a:rPr>
              <a:t>准确性。</a:t>
            </a:r>
            <a:endParaRPr lang="zh-CN" altLang="en-US" sz="2600">
              <a:latin typeface="微软雅黑" charset="-122"/>
              <a:ea typeface="微软雅黑" charset="-122"/>
            </a:endParaRPr>
          </a:p>
        </p:txBody>
      </p:sp>
      <p:sp>
        <p:nvSpPr>
          <p:cNvPr id="15" name="燕尾形 14"/>
          <p:cNvSpPr/>
          <p:nvPr/>
        </p:nvSpPr>
        <p:spPr>
          <a:xfrm>
            <a:off x="1814830" y="125666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燕尾形 4"/>
          <p:cNvSpPr/>
          <p:nvPr/>
        </p:nvSpPr>
        <p:spPr>
          <a:xfrm>
            <a:off x="1814830" y="268605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470150" y="2485390"/>
            <a:ext cx="7845425" cy="249174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在缺陷的描述中，至少要包括以下几个方面的</a:t>
            </a:r>
            <a:r>
              <a:rPr lang="zh-CN" altLang="en-US" sz="2600">
                <a:latin typeface="微软雅黑" charset="-122"/>
                <a:ea typeface="微软雅黑" charset="-122"/>
                <a:sym typeface="+mn-ea"/>
              </a:rPr>
              <a:t>内容：</a:t>
            </a:r>
            <a:endParaRPr lang="zh-CN" altLang="en-US" sz="2600">
              <a:latin typeface="微软雅黑" charset="-122"/>
              <a:ea typeface="微软雅黑" charset="-122"/>
              <a:sym typeface="+mn-ea"/>
            </a:endParaRPr>
          </a:p>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序号、标题、预置条件、操作步骤、预期结果、实际结果、注释、严重程度、概率、版本、测试者、测试日期</a:t>
            </a:r>
            <a:r>
              <a:rPr lang="zh-CN" altLang="en-US" sz="2600">
                <a:latin typeface="微软雅黑" charset="-122"/>
                <a:ea typeface="微软雅黑" charset="-122"/>
                <a:sym typeface="+mn-ea"/>
              </a:rPr>
              <a:t>等。</a:t>
            </a:r>
            <a:endParaRPr lang="zh-CN" altLang="en-US" sz="2600">
              <a:latin typeface="微软雅黑" charset="-122"/>
              <a:ea typeface="微软雅黑" charset="-122"/>
              <a:sym typeface="+mn-ea"/>
            </a:endParaRPr>
          </a:p>
        </p:txBody>
      </p:sp>
      <p:sp>
        <p:nvSpPr>
          <p:cNvPr id="8" name="燕尾形 7"/>
          <p:cNvSpPr/>
          <p:nvPr/>
        </p:nvSpPr>
        <p:spPr>
          <a:xfrm>
            <a:off x="1814830" y="531558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文本框 9"/>
          <p:cNvSpPr txBox="1"/>
          <p:nvPr/>
        </p:nvSpPr>
        <p:spPr>
          <a:xfrm>
            <a:off x="2549525" y="5132070"/>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没有通过测试的测试用例相应地</a:t>
            </a:r>
            <a:r>
              <a:rPr lang="zh-CN" altLang="en-US" sz="2600">
                <a:latin typeface="微软雅黑" charset="-122"/>
                <a:ea typeface="微软雅黑" charset="-122"/>
                <a:sym typeface="+mn-ea"/>
              </a:rPr>
              <a:t>要产生软件</a:t>
            </a:r>
            <a:r>
              <a:rPr lang="zh-CN" altLang="en-US" sz="2600">
                <a:latin typeface="微软雅黑" charset="-122"/>
                <a:ea typeface="微软雅黑" charset="-122"/>
                <a:sym typeface="+mn-ea"/>
              </a:rPr>
              <a:t>缺陷报告。</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8" grpId="0" animBg="1"/>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2.6</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评估</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9" name="矩形 8"/>
          <p:cNvSpPr/>
          <p:nvPr/>
        </p:nvSpPr>
        <p:spPr>
          <a:xfrm>
            <a:off x="1290320" y="1130935"/>
            <a:ext cx="9182100" cy="691515"/>
          </a:xfrm>
          <a:prstGeom prst="rect">
            <a:avLst/>
          </a:prstGeom>
        </p:spPr>
        <p:txBody>
          <a:bodyPr wrap="square">
            <a:spAutoFit/>
          </a:bodyPr>
          <a:p>
            <a:pPr lvl="0" indent="457200" algn="just">
              <a:lnSpc>
                <a:spcPct val="150000"/>
              </a:lnSpc>
              <a:buFont typeface="Arial" panose="020B0704020202020204" pitchFamily="34" charset="0"/>
              <a:buNone/>
            </a:pPr>
            <a:r>
              <a:rPr lang="zh-CN" altLang="en-US" sz="2600">
                <a:latin typeface="微软雅黑" charset="-122"/>
                <a:ea typeface="微软雅黑" charset="-122"/>
              </a:rPr>
              <a:t>测试评估的主要方法包括</a:t>
            </a:r>
            <a:r>
              <a:rPr lang="zh-CN" altLang="en-US" sz="2600" u="sng">
                <a:latin typeface="微软雅黑" charset="-122"/>
                <a:ea typeface="微软雅黑" charset="-122"/>
              </a:rPr>
              <a:t>缺陷评估</a:t>
            </a:r>
            <a:r>
              <a:rPr lang="zh-CN" altLang="en-US" sz="2600">
                <a:latin typeface="微软雅黑" charset="-122"/>
                <a:ea typeface="微软雅黑" charset="-122"/>
              </a:rPr>
              <a:t>、</a:t>
            </a:r>
            <a:r>
              <a:rPr lang="zh-CN" altLang="en-US" sz="2600" u="sng">
                <a:latin typeface="微软雅黑" charset="-122"/>
                <a:ea typeface="微软雅黑" charset="-122"/>
              </a:rPr>
              <a:t>覆盖评测</a:t>
            </a:r>
            <a:r>
              <a:rPr lang="zh-CN" altLang="en-US" sz="2600">
                <a:latin typeface="微软雅黑" charset="-122"/>
                <a:ea typeface="微软雅黑" charset="-122"/>
              </a:rPr>
              <a:t>和</a:t>
            </a:r>
            <a:r>
              <a:rPr lang="zh-CN" altLang="en-US" sz="2600" u="sng">
                <a:latin typeface="微软雅黑" charset="-122"/>
                <a:ea typeface="微软雅黑" charset="-122"/>
              </a:rPr>
              <a:t>质量评测</a:t>
            </a:r>
            <a:r>
              <a:rPr lang="zh-CN" altLang="en-US" sz="2600">
                <a:latin typeface="微软雅黑" charset="-122"/>
                <a:ea typeface="微软雅黑" charset="-122"/>
              </a:rPr>
              <a:t>。</a:t>
            </a:r>
            <a:endParaRPr lang="zh-CN" altLang="en-US" sz="2600">
              <a:latin typeface="微软雅黑" charset="-122"/>
              <a:ea typeface="微软雅黑" charset="-122"/>
            </a:endParaRPr>
          </a:p>
        </p:txBody>
      </p:sp>
      <p:sp>
        <p:nvSpPr>
          <p:cNvPr id="5" name="燕尾形 4"/>
          <p:cNvSpPr/>
          <p:nvPr/>
        </p:nvSpPr>
        <p:spPr>
          <a:xfrm>
            <a:off x="1814830" y="216154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470150" y="1998345"/>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覆盖</a:t>
            </a:r>
            <a:r>
              <a:rPr lang="zh-CN" altLang="en-US" sz="2600">
                <a:latin typeface="微软雅黑" charset="-122"/>
                <a:ea typeface="微软雅黑" charset="-122"/>
                <a:sym typeface="+mn-ea"/>
              </a:rPr>
              <a:t>评测</a:t>
            </a:r>
            <a:endParaRPr lang="zh-CN" altLang="en-US" sz="2600">
              <a:latin typeface="微软雅黑" charset="-122"/>
              <a:ea typeface="微软雅黑" charset="-122"/>
              <a:sym typeface="+mn-ea"/>
            </a:endParaRPr>
          </a:p>
        </p:txBody>
      </p:sp>
      <p:sp>
        <p:nvSpPr>
          <p:cNvPr id="4" name="文本框 3"/>
          <p:cNvSpPr txBox="1"/>
          <p:nvPr/>
        </p:nvSpPr>
        <p:spPr>
          <a:xfrm>
            <a:off x="2470150" y="2689860"/>
            <a:ext cx="7845425" cy="3091815"/>
          </a:xfrm>
          <a:prstGeom prst="rect">
            <a:avLst/>
          </a:prstGeom>
          <a:noFill/>
        </p:spPr>
        <p:txBody>
          <a:bodyPr wrap="square" rtlCol="0" anchor="t">
            <a:spAutoFit/>
          </a:bodyPr>
          <a:p>
            <a:pPr marL="457200" lvl="0" indent="-457200" algn="just">
              <a:lnSpc>
                <a:spcPct val="150000"/>
              </a:lnSpc>
              <a:buClr>
                <a:srgbClr val="1691B5"/>
              </a:buClr>
              <a:buFont typeface="Wingdings" panose="05000000000000000000" charset="0"/>
              <a:buChar char=""/>
            </a:pPr>
            <a:r>
              <a:rPr lang="zh-CN" altLang="en-US" sz="2600">
                <a:latin typeface="微软雅黑" charset="-122"/>
                <a:ea typeface="微软雅黑" charset="-122"/>
                <a:sym typeface="+mn-ea"/>
              </a:rPr>
              <a:t>覆盖评测是</a:t>
            </a:r>
            <a:r>
              <a:rPr lang="zh-CN" altLang="en-US" sz="2600">
                <a:latin typeface="微软雅黑" charset="-122"/>
                <a:ea typeface="微软雅黑" charset="-122"/>
                <a:sym typeface="+mn-ea"/>
              </a:rPr>
              <a:t>“测试的完全程度如何？”这一问题的答案。</a:t>
            </a:r>
            <a:endParaRPr lang="zh-CN" altLang="en-US" sz="2600">
              <a:latin typeface="微软雅黑" charset="-122"/>
              <a:ea typeface="微软雅黑" charset="-122"/>
              <a:sym typeface="+mn-ea"/>
            </a:endParaRPr>
          </a:p>
          <a:p>
            <a:pPr marL="457200" lvl="0" indent="-457200" algn="just">
              <a:lnSpc>
                <a:spcPct val="150000"/>
              </a:lnSpc>
              <a:buClr>
                <a:srgbClr val="1691B5"/>
              </a:buClr>
              <a:buFont typeface="Wingdings" panose="05000000000000000000" charset="0"/>
              <a:buChar char=""/>
            </a:pPr>
            <a:endParaRPr lang="zh-CN" altLang="en-US" sz="2600">
              <a:latin typeface="微软雅黑" charset="-122"/>
              <a:ea typeface="微软雅黑" charset="-122"/>
              <a:sym typeface="+mn-ea"/>
            </a:endParaRPr>
          </a:p>
          <a:p>
            <a:pPr marL="457200" lvl="0" indent="-457200" algn="just">
              <a:lnSpc>
                <a:spcPct val="150000"/>
              </a:lnSpc>
              <a:buClr>
                <a:srgbClr val="1691B5"/>
              </a:buClr>
              <a:buFont typeface="Wingdings" panose="05000000000000000000" charset="0"/>
              <a:buChar char=""/>
            </a:pPr>
            <a:r>
              <a:rPr lang="zh-CN" altLang="en-US" sz="2600">
                <a:latin typeface="微软雅黑" charset="-122"/>
                <a:ea typeface="微软雅黑" charset="-122"/>
                <a:sym typeface="+mn-ea"/>
              </a:rPr>
              <a:t>最常用的覆盖评测是</a:t>
            </a:r>
            <a:r>
              <a:rPr lang="zh-CN" altLang="en-US" sz="2600">
                <a:solidFill>
                  <a:srgbClr val="FF0000"/>
                </a:solidFill>
                <a:latin typeface="微软雅黑" charset="-122"/>
                <a:ea typeface="微软雅黑" charset="-122"/>
                <a:sym typeface="+mn-ea"/>
              </a:rPr>
              <a:t>基于需求</a:t>
            </a:r>
            <a:r>
              <a:rPr lang="zh-CN" altLang="en-US" sz="2600">
                <a:latin typeface="微软雅黑" charset="-122"/>
                <a:ea typeface="微软雅黑" charset="-122"/>
                <a:sym typeface="+mn-ea"/>
              </a:rPr>
              <a:t>（功能</a:t>
            </a:r>
            <a:r>
              <a:rPr lang="en-US" altLang="zh-CN" sz="2600">
                <a:latin typeface="微软雅黑" charset="-122"/>
                <a:ea typeface="微软雅黑" charset="-122"/>
                <a:sym typeface="+mn-ea"/>
              </a:rPr>
              <a:t>/</a:t>
            </a:r>
            <a:r>
              <a:rPr lang="zh-CN" altLang="en-US" sz="2600">
                <a:latin typeface="微软雅黑" charset="-122"/>
                <a:ea typeface="微软雅黑" charset="-122"/>
                <a:sym typeface="+mn-ea"/>
              </a:rPr>
              <a:t>非功能）</a:t>
            </a:r>
            <a:r>
              <a:rPr lang="zh-CN" altLang="en-US" sz="2600">
                <a:latin typeface="微软雅黑" charset="-122"/>
                <a:ea typeface="微软雅黑" charset="-122"/>
                <a:sym typeface="+mn-ea"/>
              </a:rPr>
              <a:t>的测试覆盖和</a:t>
            </a:r>
            <a:r>
              <a:rPr lang="zh-CN" altLang="en-US" sz="2600">
                <a:solidFill>
                  <a:srgbClr val="FF0000"/>
                </a:solidFill>
                <a:latin typeface="微软雅黑" charset="-122"/>
                <a:ea typeface="微软雅黑" charset="-122"/>
                <a:sym typeface="+mn-ea"/>
              </a:rPr>
              <a:t>基于代码</a:t>
            </a:r>
            <a:r>
              <a:rPr lang="zh-CN" altLang="en-US" sz="2600">
                <a:latin typeface="微软雅黑" charset="-122"/>
                <a:ea typeface="微软雅黑" charset="-122"/>
                <a:sym typeface="+mn-ea"/>
              </a:rPr>
              <a:t>的测试覆盖。</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r="43941" b="1633"/>
          <a:stretch>
            <a:fillRect/>
          </a:stretch>
        </p:blipFill>
        <p:spPr>
          <a:xfrm>
            <a:off x="10795" y="-47625"/>
            <a:ext cx="12181205" cy="6905625"/>
          </a:xfrm>
          <a:prstGeom prst="rect">
            <a:avLst/>
          </a:prstGeom>
        </p:spPr>
      </p:pic>
      <p:sp>
        <p:nvSpPr>
          <p:cNvPr id="1852" name="文本"/>
          <p:cNvSpPr>
            <a:spLocks noGrp="1"/>
          </p:cNvSpPr>
          <p:nvPr>
            <p:ph type="ctrTitle"/>
          </p:nvPr>
        </p:nvSpPr>
        <p:spPr>
          <a:xfrm>
            <a:off x="5918200" y="3790315"/>
            <a:ext cx="4447540" cy="504190"/>
          </a:xfrm>
          <a:prstGeom prst="rect">
            <a:avLst/>
          </a:prstGeom>
        </p:spPr>
        <p:txBody>
          <a:bodyPr lIns="0" tIns="0" rIns="0" bIns="0">
            <a:noAutofit/>
          </a:bodyPr>
          <a:lstStyle/>
          <a:p>
            <a:pPr>
              <a:lnSpc>
                <a:spcPts val="4075"/>
              </a:lnSpc>
            </a:pPr>
            <a:r>
              <a:rPr lang="zh-CN" altLang="en-US" sz="4000" dirty="0">
                <a:solidFill>
                  <a:schemeClr val="tx1"/>
                </a:solidFill>
                <a:latin typeface="微软雅黑" charset="-122"/>
                <a:sym typeface="+mn-ea"/>
              </a:rPr>
              <a:t>软件测试</a:t>
            </a:r>
            <a:r>
              <a:rPr lang="zh-CN" altLang="en-US" sz="4000" dirty="0">
                <a:solidFill>
                  <a:schemeClr val="tx1"/>
                </a:solidFill>
                <a:latin typeface="微软雅黑" charset="-122"/>
                <a:sym typeface="+mn-ea"/>
              </a:rPr>
              <a:t>分类</a:t>
            </a:r>
            <a:endParaRPr lang="zh-CN" altLang="en-US" sz="4000" dirty="0">
              <a:solidFill>
                <a:schemeClr val="tx1"/>
              </a:solidFill>
              <a:latin typeface="微软雅黑" charset="-122"/>
              <a:sym typeface="+mn-ea"/>
            </a:endParaRPr>
          </a:p>
        </p:txBody>
      </p:sp>
      <p:sp>
        <p:nvSpPr>
          <p:cNvPr id="8" name="文本框 7"/>
          <p:cNvSpPr txBox="1"/>
          <p:nvPr/>
        </p:nvSpPr>
        <p:spPr>
          <a:xfrm>
            <a:off x="5832475" y="2473124"/>
            <a:ext cx="272542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rPr>
              <a:t>PART 01</a:t>
            </a:r>
            <a:endPar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endParaRPr>
          </a:p>
        </p:txBody>
      </p:sp>
      <p:sp>
        <p:nvSpPr>
          <p:cNvPr id="17" name="矩形 16"/>
          <p:cNvSpPr/>
          <p:nvPr/>
        </p:nvSpPr>
        <p:spPr>
          <a:xfrm>
            <a:off x="5918200" y="1967119"/>
            <a:ext cx="355600" cy="400745"/>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Tree>
  </p:cSld>
  <p:clrMapOvr>
    <a:masterClrMapping/>
  </p:clrMapOvr>
  <p:transition advTm="573"/>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2.6</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评估</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燕尾形 4"/>
          <p:cNvSpPr/>
          <p:nvPr/>
        </p:nvSpPr>
        <p:spPr>
          <a:xfrm>
            <a:off x="1814830" y="15113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470150" y="1348105"/>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缺陷</a:t>
            </a:r>
            <a:r>
              <a:rPr lang="zh-CN" altLang="en-US" sz="2600">
                <a:latin typeface="微软雅黑" charset="-122"/>
                <a:ea typeface="微软雅黑" charset="-122"/>
                <a:sym typeface="+mn-ea"/>
              </a:rPr>
              <a:t>评估</a:t>
            </a:r>
            <a:endParaRPr lang="zh-CN" altLang="en-US" sz="2600">
              <a:latin typeface="微软雅黑" charset="-122"/>
              <a:ea typeface="微软雅黑" charset="-122"/>
              <a:sym typeface="+mn-ea"/>
            </a:endParaRPr>
          </a:p>
        </p:txBody>
      </p:sp>
      <p:sp>
        <p:nvSpPr>
          <p:cNvPr id="4" name="文本框 3"/>
          <p:cNvSpPr txBox="1"/>
          <p:nvPr/>
        </p:nvSpPr>
        <p:spPr>
          <a:xfrm>
            <a:off x="2470150" y="2039620"/>
            <a:ext cx="7845425" cy="3692525"/>
          </a:xfrm>
          <a:prstGeom prst="rect">
            <a:avLst/>
          </a:prstGeom>
          <a:noFill/>
        </p:spPr>
        <p:txBody>
          <a:bodyPr wrap="square" rtlCol="0" anchor="t">
            <a:spAutoFit/>
          </a:bodyPr>
          <a:p>
            <a:pPr marL="457200" lvl="0" indent="-457200" algn="just">
              <a:lnSpc>
                <a:spcPct val="150000"/>
              </a:lnSpc>
              <a:buClr>
                <a:srgbClr val="1691B5"/>
              </a:buClr>
              <a:buFont typeface="Wingdings" panose="05000000000000000000" charset="0"/>
              <a:buChar char=""/>
            </a:pPr>
            <a:r>
              <a:rPr lang="zh-CN" altLang="en-US" sz="2600">
                <a:latin typeface="微软雅黑" charset="-122"/>
                <a:ea typeface="微软雅黑" charset="-122"/>
                <a:sym typeface="+mn-ea"/>
              </a:rPr>
              <a:t>严格的评估是用测试过程中</a:t>
            </a:r>
            <a:r>
              <a:rPr lang="zh-CN" altLang="en-US" sz="2600">
                <a:solidFill>
                  <a:schemeClr val="accent1">
                    <a:lumMod val="75000"/>
                  </a:schemeClr>
                </a:solidFill>
                <a:latin typeface="微软雅黑" charset="-122"/>
                <a:ea typeface="微软雅黑" charset="-122"/>
                <a:sym typeface="+mn-ea"/>
              </a:rPr>
              <a:t>缺陷达到的比率</a:t>
            </a:r>
            <a:r>
              <a:rPr lang="zh-CN" altLang="en-US" sz="2600">
                <a:latin typeface="微软雅黑" charset="-122"/>
                <a:ea typeface="微软雅黑" charset="-122"/>
                <a:sym typeface="+mn-ea"/>
              </a:rPr>
              <a:t>或</a:t>
            </a:r>
            <a:r>
              <a:rPr lang="zh-CN" altLang="en-US" sz="2600">
                <a:solidFill>
                  <a:schemeClr val="accent1">
                    <a:lumMod val="75000"/>
                  </a:schemeClr>
                </a:solidFill>
                <a:latin typeface="微软雅黑" charset="-122"/>
                <a:ea typeface="微软雅黑" charset="-122"/>
                <a:sym typeface="+mn-ea"/>
              </a:rPr>
              <a:t>发现的比率</a:t>
            </a:r>
            <a:r>
              <a:rPr lang="zh-CN" altLang="en-US" sz="2600">
                <a:latin typeface="微软雅黑" charset="-122"/>
                <a:ea typeface="微软雅黑" charset="-122"/>
                <a:sym typeface="+mn-ea"/>
              </a:rPr>
              <a:t>表示。常用模型假定该比率符合</a:t>
            </a:r>
            <a:r>
              <a:rPr lang="zh-CN" altLang="en-US" sz="2600">
                <a:solidFill>
                  <a:schemeClr val="accent1">
                    <a:lumMod val="75000"/>
                  </a:schemeClr>
                </a:solidFill>
                <a:latin typeface="微软雅黑" charset="-122"/>
                <a:ea typeface="微软雅黑" charset="-122"/>
                <a:sym typeface="+mn-ea"/>
              </a:rPr>
              <a:t>泊松分布</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a:p>
            <a:pPr marL="457200" lvl="0" indent="-457200" algn="just">
              <a:lnSpc>
                <a:spcPct val="150000"/>
              </a:lnSpc>
              <a:buClr>
                <a:srgbClr val="1691B5"/>
              </a:buClr>
              <a:buFont typeface="Wingdings" panose="05000000000000000000" charset="0"/>
              <a:buChar char=""/>
            </a:pPr>
            <a:endParaRPr lang="zh-CN" altLang="en-US" sz="2600">
              <a:latin typeface="微软雅黑" charset="-122"/>
              <a:ea typeface="微软雅黑" charset="-122"/>
              <a:sym typeface="+mn-ea"/>
            </a:endParaRPr>
          </a:p>
          <a:p>
            <a:pPr marL="457200" lvl="0" indent="-457200" algn="just">
              <a:lnSpc>
                <a:spcPct val="150000"/>
              </a:lnSpc>
              <a:buClr>
                <a:srgbClr val="1691B5"/>
              </a:buClr>
              <a:buFont typeface="Wingdings" panose="05000000000000000000" charset="0"/>
              <a:buChar char=""/>
            </a:pPr>
            <a:r>
              <a:rPr lang="zh-CN" altLang="en-US" sz="2600">
                <a:latin typeface="微软雅黑" charset="-122"/>
                <a:ea typeface="微软雅黑" charset="-122"/>
                <a:sym typeface="+mn-ea"/>
              </a:rPr>
              <a:t>缺陷评估将评估当前软件的可靠性，并且预测当</a:t>
            </a:r>
            <a:r>
              <a:rPr lang="zh-CN" altLang="en-US" sz="2600" u="sng">
                <a:latin typeface="微软雅黑" charset="-122"/>
                <a:ea typeface="微软雅黑" charset="-122"/>
                <a:sym typeface="+mn-ea"/>
              </a:rPr>
              <a:t>继续测试</a:t>
            </a:r>
            <a:r>
              <a:rPr lang="zh-CN" altLang="en-US" sz="2600">
                <a:latin typeface="微软雅黑" charset="-122"/>
                <a:ea typeface="微软雅黑" charset="-122"/>
                <a:sym typeface="+mn-ea"/>
              </a:rPr>
              <a:t>或</a:t>
            </a:r>
            <a:r>
              <a:rPr lang="zh-CN" altLang="en-US" sz="2600" u="sng">
                <a:latin typeface="微软雅黑" charset="-122"/>
                <a:ea typeface="微软雅黑" charset="-122"/>
                <a:sym typeface="+mn-ea"/>
              </a:rPr>
              <a:t>排除缺陷时可靠性</a:t>
            </a:r>
            <a:r>
              <a:rPr lang="zh-CN" altLang="en-US" sz="2600">
                <a:latin typeface="微软雅黑" charset="-122"/>
                <a:ea typeface="微软雅黑" charset="-122"/>
                <a:sym typeface="+mn-ea"/>
              </a:rPr>
              <a:t>如何</a:t>
            </a:r>
            <a:r>
              <a:rPr lang="zh-CN" altLang="en-US" sz="2600">
                <a:latin typeface="微软雅黑" charset="-122"/>
                <a:ea typeface="微软雅黑" charset="-122"/>
                <a:sym typeface="+mn-ea"/>
              </a:rPr>
              <a:t>变化。</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2.6</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评估</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燕尾形 4"/>
          <p:cNvSpPr/>
          <p:nvPr/>
        </p:nvSpPr>
        <p:spPr>
          <a:xfrm>
            <a:off x="1814830" y="15113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470150" y="1348105"/>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质量评测</a:t>
            </a:r>
            <a:endParaRPr lang="zh-CN" altLang="en-US" sz="2600">
              <a:latin typeface="微软雅黑" charset="-122"/>
              <a:ea typeface="微软雅黑" charset="-122"/>
              <a:sym typeface="+mn-ea"/>
            </a:endParaRPr>
          </a:p>
        </p:txBody>
      </p:sp>
      <p:sp>
        <p:nvSpPr>
          <p:cNvPr id="4" name="文本框 3"/>
          <p:cNvSpPr txBox="1"/>
          <p:nvPr/>
        </p:nvSpPr>
        <p:spPr>
          <a:xfrm>
            <a:off x="2470150" y="2039620"/>
            <a:ext cx="7845425" cy="3091815"/>
          </a:xfrm>
          <a:prstGeom prst="rect">
            <a:avLst/>
          </a:prstGeom>
          <a:noFill/>
        </p:spPr>
        <p:txBody>
          <a:bodyPr wrap="square" rtlCol="0" anchor="t">
            <a:spAutoFit/>
          </a:bodyPr>
          <a:p>
            <a:pPr marL="457200" lvl="0" indent="-457200" algn="just">
              <a:lnSpc>
                <a:spcPct val="150000"/>
              </a:lnSpc>
              <a:buClr>
                <a:srgbClr val="1691B5"/>
              </a:buClr>
              <a:buFont typeface="Wingdings" panose="05000000000000000000" charset="0"/>
              <a:buChar char=""/>
            </a:pPr>
            <a:r>
              <a:rPr lang="zh-CN" altLang="en-US" sz="2600">
                <a:latin typeface="微软雅黑" charset="-122"/>
                <a:ea typeface="微软雅黑" charset="-122"/>
                <a:sym typeface="+mn-ea"/>
              </a:rPr>
              <a:t>质量评测是对软件的</a:t>
            </a:r>
            <a:r>
              <a:rPr lang="zh-CN" altLang="en-US" sz="2600" u="sng">
                <a:latin typeface="微软雅黑" charset="-122"/>
                <a:ea typeface="微软雅黑" charset="-122"/>
                <a:sym typeface="+mn-ea"/>
              </a:rPr>
              <a:t>可靠性、稳定性和性能</a:t>
            </a:r>
            <a:r>
              <a:rPr lang="zh-CN" altLang="en-US" sz="2600">
                <a:latin typeface="微软雅黑" charset="-122"/>
                <a:ea typeface="微软雅黑" charset="-122"/>
                <a:sym typeface="+mn-ea"/>
              </a:rPr>
              <a:t>的</a:t>
            </a:r>
            <a:r>
              <a:rPr lang="zh-CN" altLang="en-US" sz="2600">
                <a:latin typeface="微软雅黑" charset="-122"/>
                <a:ea typeface="微软雅黑" charset="-122"/>
                <a:sym typeface="+mn-ea"/>
              </a:rPr>
              <a:t>评测。</a:t>
            </a:r>
            <a:endParaRPr lang="zh-CN" altLang="en-US" sz="2600">
              <a:latin typeface="微软雅黑" charset="-122"/>
              <a:ea typeface="微软雅黑" charset="-122"/>
              <a:sym typeface="+mn-ea"/>
            </a:endParaRPr>
          </a:p>
          <a:p>
            <a:pPr marL="457200" lvl="0" indent="-457200" algn="just">
              <a:lnSpc>
                <a:spcPct val="150000"/>
              </a:lnSpc>
              <a:buClr>
                <a:srgbClr val="1691B5"/>
              </a:buClr>
              <a:buFont typeface="Wingdings" panose="05000000000000000000" charset="0"/>
              <a:buChar char=""/>
            </a:pPr>
            <a:endParaRPr lang="zh-CN" altLang="en-US" sz="2600">
              <a:latin typeface="微软雅黑" charset="-122"/>
              <a:ea typeface="微软雅黑" charset="-122"/>
              <a:sym typeface="+mn-ea"/>
            </a:endParaRPr>
          </a:p>
          <a:p>
            <a:pPr marL="457200" lvl="0" indent="-457200" algn="just">
              <a:lnSpc>
                <a:spcPct val="150000"/>
              </a:lnSpc>
              <a:buClr>
                <a:srgbClr val="1691B5"/>
              </a:buClr>
              <a:buFont typeface="Wingdings" panose="05000000000000000000" charset="0"/>
              <a:buChar char=""/>
            </a:pPr>
            <a:r>
              <a:rPr lang="zh-CN" altLang="en-US" sz="2600">
                <a:latin typeface="微软雅黑" charset="-122"/>
                <a:ea typeface="微软雅黑" charset="-122"/>
                <a:sym typeface="+mn-ea"/>
              </a:rPr>
              <a:t>它建立在对</a:t>
            </a:r>
            <a:r>
              <a:rPr lang="zh-CN" altLang="en-US" sz="2600">
                <a:solidFill>
                  <a:schemeClr val="accent1">
                    <a:lumMod val="75000"/>
                  </a:schemeClr>
                </a:solidFill>
                <a:latin typeface="微软雅黑" charset="-122"/>
                <a:ea typeface="微软雅黑" charset="-122"/>
                <a:sym typeface="+mn-ea"/>
              </a:rPr>
              <a:t>测试结果的评估</a:t>
            </a:r>
            <a:r>
              <a:rPr lang="zh-CN" altLang="en-US" sz="2600">
                <a:latin typeface="微软雅黑" charset="-122"/>
                <a:ea typeface="微软雅黑" charset="-122"/>
                <a:sym typeface="+mn-ea"/>
              </a:rPr>
              <a:t>和对测试过程中</a:t>
            </a:r>
            <a:r>
              <a:rPr lang="zh-CN" altLang="en-US" sz="2600">
                <a:solidFill>
                  <a:schemeClr val="accent1">
                    <a:lumMod val="75000"/>
                  </a:schemeClr>
                </a:solidFill>
                <a:latin typeface="微软雅黑" charset="-122"/>
                <a:ea typeface="微软雅黑" charset="-122"/>
                <a:sym typeface="+mn-ea"/>
              </a:rPr>
              <a:t>确定的缺陷分析的基础上</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软件测试基本</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流程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流程图: 联系 4"/>
          <p:cNvSpPr/>
          <p:nvPr/>
        </p:nvSpPr>
        <p:spPr>
          <a:xfrm>
            <a:off x="5474335" y="398145"/>
            <a:ext cx="354965" cy="365760"/>
          </a:xfrm>
          <a:prstGeom prst="flowChartConnec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7" name="直接箭头连接符 6"/>
          <p:cNvCxnSpPr>
            <a:stCxn id="5" idx="4"/>
          </p:cNvCxnSpPr>
          <p:nvPr/>
        </p:nvCxnSpPr>
        <p:spPr>
          <a:xfrm>
            <a:off x="5652135" y="763905"/>
            <a:ext cx="0" cy="1936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8" name="组合 7"/>
          <p:cNvGrpSpPr/>
          <p:nvPr/>
        </p:nvGrpSpPr>
        <p:grpSpPr>
          <a:xfrm>
            <a:off x="4944745" y="948690"/>
            <a:ext cx="1414780" cy="502920"/>
            <a:chOff x="7787" y="1494"/>
            <a:chExt cx="2228" cy="792"/>
          </a:xfrm>
        </p:grpSpPr>
        <p:sp>
          <p:nvSpPr>
            <p:cNvPr id="35853"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35854"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需求分析</a:t>
              </a:r>
              <a:endParaRPr lang="zh-CN" altLang="en-US" sz="2400" dirty="0">
                <a:solidFill>
                  <a:srgbClr val="000000"/>
                </a:solidFill>
                <a:latin typeface="Kaiti SC Regular" panose="02010600040101010101" charset="-122"/>
                <a:ea typeface="Kaiti SC Regular" panose="02010600040101010101" charset="-122"/>
              </a:endParaRPr>
            </a:p>
          </p:txBody>
        </p:sp>
      </p:grpSp>
      <p:cxnSp>
        <p:nvCxnSpPr>
          <p:cNvPr id="10" name="直接箭头连接符 9"/>
          <p:cNvCxnSpPr/>
          <p:nvPr/>
        </p:nvCxnSpPr>
        <p:spPr>
          <a:xfrm>
            <a:off x="5652135" y="144399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11" name="组合 10"/>
          <p:cNvGrpSpPr/>
          <p:nvPr/>
        </p:nvGrpSpPr>
        <p:grpSpPr>
          <a:xfrm>
            <a:off x="4650105" y="1715135"/>
            <a:ext cx="2005330" cy="503555"/>
            <a:chOff x="7787" y="1494"/>
            <a:chExt cx="3158" cy="793"/>
          </a:xfrm>
        </p:grpSpPr>
        <p:sp>
          <p:nvSpPr>
            <p:cNvPr id="12" name="Rectangle 15"/>
            <p:cNvSpPr/>
            <p:nvPr/>
          </p:nvSpPr>
          <p:spPr>
            <a:xfrm>
              <a:off x="7787" y="1494"/>
              <a:ext cx="3158"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13" name="Rectangle 16"/>
            <p:cNvSpPr/>
            <p:nvPr/>
          </p:nvSpPr>
          <p:spPr>
            <a:xfrm>
              <a:off x="7938" y="1592"/>
              <a:ext cx="288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制定测试</a:t>
              </a:r>
              <a:r>
                <a:rPr lang="zh-CN" altLang="en-US" sz="2400" dirty="0">
                  <a:solidFill>
                    <a:srgbClr val="000000"/>
                  </a:solidFill>
                  <a:latin typeface="Kaiti SC Regular" panose="02010600040101010101" charset="-122"/>
                  <a:ea typeface="Kaiti SC Regular" panose="02010600040101010101" charset="-122"/>
                </a:rPr>
                <a:t>计划</a:t>
              </a:r>
              <a:endParaRPr lang="zh-CN" altLang="en-US" sz="2400" dirty="0">
                <a:solidFill>
                  <a:srgbClr val="000000"/>
                </a:solidFill>
                <a:latin typeface="Kaiti SC Regular" panose="02010600040101010101" charset="-122"/>
                <a:ea typeface="Kaiti SC Regular" panose="02010600040101010101" charset="-122"/>
              </a:endParaRPr>
            </a:p>
          </p:txBody>
        </p:sp>
      </p:grpSp>
      <p:grpSp>
        <p:nvGrpSpPr>
          <p:cNvPr id="14" name="组合 13"/>
          <p:cNvGrpSpPr/>
          <p:nvPr/>
        </p:nvGrpSpPr>
        <p:grpSpPr>
          <a:xfrm>
            <a:off x="4650105" y="2504440"/>
            <a:ext cx="2005330" cy="503555"/>
            <a:chOff x="7787" y="1494"/>
            <a:chExt cx="3158" cy="793"/>
          </a:xfrm>
        </p:grpSpPr>
        <p:sp>
          <p:nvSpPr>
            <p:cNvPr id="16" name="Rectangle 15"/>
            <p:cNvSpPr/>
            <p:nvPr/>
          </p:nvSpPr>
          <p:spPr>
            <a:xfrm>
              <a:off x="7787" y="1494"/>
              <a:ext cx="3158"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17" name="Rectangle 16"/>
            <p:cNvSpPr/>
            <p:nvPr/>
          </p:nvSpPr>
          <p:spPr>
            <a:xfrm>
              <a:off x="7938" y="1592"/>
              <a:ext cx="288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设计测试</a:t>
              </a:r>
              <a:r>
                <a:rPr lang="zh-CN" altLang="en-US" sz="2400" dirty="0">
                  <a:solidFill>
                    <a:srgbClr val="000000"/>
                  </a:solidFill>
                  <a:latin typeface="Kaiti SC Regular" panose="02010600040101010101" charset="-122"/>
                  <a:ea typeface="Kaiti SC Regular" panose="02010600040101010101" charset="-122"/>
                </a:rPr>
                <a:t>方案</a:t>
              </a:r>
              <a:endParaRPr lang="zh-CN" altLang="en-US" sz="2400" dirty="0">
                <a:solidFill>
                  <a:srgbClr val="000000"/>
                </a:solidFill>
                <a:latin typeface="Kaiti SC Regular" panose="02010600040101010101" charset="-122"/>
                <a:ea typeface="Kaiti SC Regular" panose="02010600040101010101" charset="-122"/>
              </a:endParaRPr>
            </a:p>
          </p:txBody>
        </p:sp>
      </p:grpSp>
      <p:grpSp>
        <p:nvGrpSpPr>
          <p:cNvPr id="18" name="组合 17"/>
          <p:cNvGrpSpPr/>
          <p:nvPr/>
        </p:nvGrpSpPr>
        <p:grpSpPr>
          <a:xfrm>
            <a:off x="3735705" y="3293745"/>
            <a:ext cx="3849370" cy="503555"/>
            <a:chOff x="7787" y="1494"/>
            <a:chExt cx="6062" cy="793"/>
          </a:xfrm>
        </p:grpSpPr>
        <p:sp>
          <p:nvSpPr>
            <p:cNvPr id="19" name="Rectangle 15"/>
            <p:cNvSpPr/>
            <p:nvPr/>
          </p:nvSpPr>
          <p:spPr>
            <a:xfrm>
              <a:off x="7787" y="1494"/>
              <a:ext cx="6062"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20" name="Rectangle 16"/>
            <p:cNvSpPr/>
            <p:nvPr/>
          </p:nvSpPr>
          <p:spPr>
            <a:xfrm>
              <a:off x="7938" y="1592"/>
              <a:ext cx="576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测试准备和测试环境的</a:t>
              </a:r>
              <a:r>
                <a:rPr lang="zh-CN" altLang="en-US" sz="2400" dirty="0">
                  <a:solidFill>
                    <a:srgbClr val="000000"/>
                  </a:solidFill>
                  <a:latin typeface="Kaiti SC Regular" panose="02010600040101010101" charset="-122"/>
                  <a:ea typeface="Kaiti SC Regular" panose="02010600040101010101" charset="-122"/>
                </a:rPr>
                <a:t>建立</a:t>
              </a:r>
              <a:endParaRPr lang="zh-CN" altLang="en-US" sz="2400" dirty="0">
                <a:solidFill>
                  <a:srgbClr val="000000"/>
                </a:solidFill>
                <a:latin typeface="Kaiti SC Regular" panose="02010600040101010101" charset="-122"/>
                <a:ea typeface="Kaiti SC Regular" panose="02010600040101010101" charset="-122"/>
              </a:endParaRPr>
            </a:p>
          </p:txBody>
        </p:sp>
      </p:grpSp>
      <p:sp>
        <p:nvSpPr>
          <p:cNvPr id="35862" name="Rectangle 30"/>
          <p:cNvSpPr/>
          <p:nvPr/>
        </p:nvSpPr>
        <p:spPr>
          <a:xfrm>
            <a:off x="3571875" y="4050030"/>
            <a:ext cx="4335780" cy="50800"/>
          </a:xfrm>
          <a:prstGeom prst="rect">
            <a:avLst/>
          </a:prstGeom>
          <a:solidFill>
            <a:srgbClr val="000000"/>
          </a:solidFill>
          <a:ln w="9525">
            <a:noFill/>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1800" dirty="0">
              <a:ea typeface="宋体" pitchFamily="2" charset="-122"/>
            </a:endParaRPr>
          </a:p>
        </p:txBody>
      </p:sp>
      <p:cxnSp>
        <p:nvCxnSpPr>
          <p:cNvPr id="21" name="直接箭头连接符 20"/>
          <p:cNvCxnSpPr/>
          <p:nvPr/>
        </p:nvCxnSpPr>
        <p:spPr>
          <a:xfrm>
            <a:off x="5652135" y="222377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2" name="直接箭头连接符 21"/>
          <p:cNvCxnSpPr/>
          <p:nvPr/>
        </p:nvCxnSpPr>
        <p:spPr>
          <a:xfrm>
            <a:off x="5652135" y="300228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3" name="直接箭头连接符 22"/>
          <p:cNvCxnSpPr/>
          <p:nvPr/>
        </p:nvCxnSpPr>
        <p:spPr>
          <a:xfrm>
            <a:off x="5652135" y="378079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24" name="组合 23"/>
          <p:cNvGrpSpPr/>
          <p:nvPr/>
        </p:nvGrpSpPr>
        <p:grpSpPr>
          <a:xfrm>
            <a:off x="3916680" y="4353560"/>
            <a:ext cx="1415415" cy="503555"/>
            <a:chOff x="7787" y="1494"/>
            <a:chExt cx="2229" cy="793"/>
          </a:xfrm>
        </p:grpSpPr>
        <p:sp>
          <p:nvSpPr>
            <p:cNvPr id="25"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26"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执行</a:t>
              </a:r>
              <a:r>
                <a:rPr lang="zh-CN" altLang="en-US" sz="2400" dirty="0">
                  <a:solidFill>
                    <a:srgbClr val="000000"/>
                  </a:solidFill>
                  <a:latin typeface="Kaiti SC Regular" panose="02010600040101010101" charset="-122"/>
                  <a:ea typeface="Kaiti SC Regular" panose="02010600040101010101" charset="-122"/>
                </a:rPr>
                <a:t>测试</a:t>
              </a:r>
              <a:endParaRPr lang="zh-CN" altLang="en-US" sz="2400" dirty="0">
                <a:solidFill>
                  <a:srgbClr val="000000"/>
                </a:solidFill>
                <a:latin typeface="Kaiti SC Regular" panose="02010600040101010101" charset="-122"/>
                <a:ea typeface="Kaiti SC Regular" panose="02010600040101010101" charset="-122"/>
              </a:endParaRPr>
            </a:p>
          </p:txBody>
        </p:sp>
      </p:grpSp>
      <p:cxnSp>
        <p:nvCxnSpPr>
          <p:cNvPr id="27" name="直接箭头连接符 26"/>
          <p:cNvCxnSpPr/>
          <p:nvPr/>
        </p:nvCxnSpPr>
        <p:spPr>
          <a:xfrm>
            <a:off x="4650105" y="406019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8" name="直接箭头连接符 27"/>
          <p:cNvCxnSpPr/>
          <p:nvPr/>
        </p:nvCxnSpPr>
        <p:spPr>
          <a:xfrm>
            <a:off x="4650105" y="4872355"/>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9" name="菱形 28"/>
          <p:cNvSpPr/>
          <p:nvPr/>
        </p:nvSpPr>
        <p:spPr>
          <a:xfrm>
            <a:off x="4391660" y="5142865"/>
            <a:ext cx="553085" cy="320040"/>
          </a:xfrm>
          <a:prstGeom prst="diamond">
            <a:avLst/>
          </a:prstGeom>
          <a:ln>
            <a:solidFill>
              <a:schemeClr val="tx1"/>
            </a:solidFill>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cxnSp>
        <p:nvCxnSpPr>
          <p:cNvPr id="31" name="肘形连接符 30"/>
          <p:cNvCxnSpPr>
            <a:stCxn id="29" idx="1"/>
          </p:cNvCxnSpPr>
          <p:nvPr/>
        </p:nvCxnSpPr>
        <p:spPr>
          <a:xfrm rot="10800000">
            <a:off x="3040380" y="2346325"/>
            <a:ext cx="1350645" cy="2956560"/>
          </a:xfrm>
          <a:prstGeom prst="bentConnector2">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32" name="直接箭头连接符 31"/>
          <p:cNvCxnSpPr/>
          <p:nvPr/>
        </p:nvCxnSpPr>
        <p:spPr>
          <a:xfrm>
            <a:off x="3041015" y="2359025"/>
            <a:ext cx="260604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3" name="Rectangle 16"/>
          <p:cNvSpPr/>
          <p:nvPr/>
        </p:nvSpPr>
        <p:spPr>
          <a:xfrm>
            <a:off x="2442845" y="4886960"/>
            <a:ext cx="1219200" cy="368935"/>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回归测试</a:t>
            </a:r>
            <a:endParaRPr lang="zh-CN" altLang="en-US" sz="2400" dirty="0">
              <a:solidFill>
                <a:srgbClr val="000000"/>
              </a:solidFill>
              <a:latin typeface="Kaiti SC Regular" panose="02010600040101010101" charset="-122"/>
              <a:ea typeface="Kaiti SC Regular" panose="02010600040101010101" charset="-122"/>
            </a:endParaRPr>
          </a:p>
        </p:txBody>
      </p:sp>
      <p:cxnSp>
        <p:nvCxnSpPr>
          <p:cNvPr id="34" name="直接箭头连接符 33"/>
          <p:cNvCxnSpPr/>
          <p:nvPr/>
        </p:nvCxnSpPr>
        <p:spPr>
          <a:xfrm>
            <a:off x="4650105" y="544195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35" name="组合 34"/>
          <p:cNvGrpSpPr/>
          <p:nvPr/>
        </p:nvGrpSpPr>
        <p:grpSpPr>
          <a:xfrm>
            <a:off x="6073775" y="4710430"/>
            <a:ext cx="1415415" cy="503555"/>
            <a:chOff x="7787" y="1494"/>
            <a:chExt cx="2229" cy="793"/>
          </a:xfrm>
        </p:grpSpPr>
        <p:sp>
          <p:nvSpPr>
            <p:cNvPr id="36"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37"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测试</a:t>
              </a:r>
              <a:r>
                <a:rPr lang="zh-CN" altLang="en-US" sz="2400" dirty="0">
                  <a:solidFill>
                    <a:srgbClr val="000000"/>
                  </a:solidFill>
                  <a:latin typeface="Kaiti SC Regular" panose="02010600040101010101" charset="-122"/>
                  <a:ea typeface="Kaiti SC Regular" panose="02010600040101010101" charset="-122"/>
                </a:rPr>
                <a:t>评估</a:t>
              </a:r>
              <a:endParaRPr lang="zh-CN" altLang="en-US" sz="2400" dirty="0">
                <a:solidFill>
                  <a:srgbClr val="000000"/>
                </a:solidFill>
                <a:latin typeface="Kaiti SC Regular" panose="02010600040101010101" charset="-122"/>
                <a:ea typeface="Kaiti SC Regular" panose="02010600040101010101" charset="-122"/>
              </a:endParaRPr>
            </a:p>
          </p:txBody>
        </p:sp>
      </p:grpSp>
      <p:cxnSp>
        <p:nvCxnSpPr>
          <p:cNvPr id="38" name="直接箭头连接符 37"/>
          <p:cNvCxnSpPr/>
          <p:nvPr/>
        </p:nvCxnSpPr>
        <p:spPr>
          <a:xfrm>
            <a:off x="6779260" y="4079875"/>
            <a:ext cx="0" cy="62928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3" name="Rectangle 30"/>
          <p:cNvSpPr/>
          <p:nvPr/>
        </p:nvSpPr>
        <p:spPr>
          <a:xfrm>
            <a:off x="3571875" y="5711190"/>
            <a:ext cx="4335780" cy="50800"/>
          </a:xfrm>
          <a:prstGeom prst="rect">
            <a:avLst/>
          </a:prstGeom>
          <a:solidFill>
            <a:srgbClr val="000000"/>
          </a:solidFill>
          <a:ln w="9525">
            <a:noFill/>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1800" dirty="0">
              <a:ea typeface="宋体" pitchFamily="2" charset="-122"/>
            </a:endParaRPr>
          </a:p>
        </p:txBody>
      </p:sp>
      <p:cxnSp>
        <p:nvCxnSpPr>
          <p:cNvPr id="44" name="直接箭头连接符 43"/>
          <p:cNvCxnSpPr/>
          <p:nvPr/>
        </p:nvCxnSpPr>
        <p:spPr>
          <a:xfrm>
            <a:off x="6779260" y="5235575"/>
            <a:ext cx="0" cy="49784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5" name="直接箭头连接符 44"/>
          <p:cNvCxnSpPr/>
          <p:nvPr/>
        </p:nvCxnSpPr>
        <p:spPr>
          <a:xfrm>
            <a:off x="5557520" y="5751830"/>
            <a:ext cx="0" cy="2876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46" name="组合 45"/>
          <p:cNvGrpSpPr/>
          <p:nvPr/>
        </p:nvGrpSpPr>
        <p:grpSpPr>
          <a:xfrm>
            <a:off x="4866640" y="6029325"/>
            <a:ext cx="1415415" cy="503555"/>
            <a:chOff x="7787" y="1494"/>
            <a:chExt cx="2229" cy="793"/>
          </a:xfrm>
        </p:grpSpPr>
        <p:sp>
          <p:nvSpPr>
            <p:cNvPr id="47"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48"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测试</a:t>
              </a:r>
              <a:r>
                <a:rPr lang="zh-CN" altLang="en-US" sz="2400" dirty="0">
                  <a:solidFill>
                    <a:srgbClr val="000000"/>
                  </a:solidFill>
                  <a:latin typeface="Kaiti SC Regular" panose="02010600040101010101" charset="-122"/>
                  <a:ea typeface="Kaiti SC Regular" panose="02010600040101010101" charset="-122"/>
                </a:rPr>
                <a:t>总结</a:t>
              </a:r>
              <a:endParaRPr lang="zh-CN" altLang="en-US" sz="2400" dirty="0">
                <a:solidFill>
                  <a:srgbClr val="000000"/>
                </a:solidFill>
                <a:latin typeface="Kaiti SC Regular" panose="02010600040101010101" charset="-122"/>
                <a:ea typeface="Kaiti SC Regular" panose="02010600040101010101" charset="-122"/>
              </a:endParaRPr>
            </a:p>
          </p:txBody>
        </p:sp>
      </p:grpSp>
      <p:grpSp>
        <p:nvGrpSpPr>
          <p:cNvPr id="53" name="组合 52"/>
          <p:cNvGrpSpPr/>
          <p:nvPr/>
        </p:nvGrpSpPr>
        <p:grpSpPr>
          <a:xfrm>
            <a:off x="6688455" y="6032500"/>
            <a:ext cx="1415415" cy="503555"/>
            <a:chOff x="7787" y="1494"/>
            <a:chExt cx="2229" cy="793"/>
          </a:xfrm>
        </p:grpSpPr>
        <p:sp>
          <p:nvSpPr>
            <p:cNvPr id="54" name="Rectangle 15"/>
            <p:cNvSpPr/>
            <p:nvPr/>
          </p:nvSpPr>
          <p:spPr>
            <a:xfrm>
              <a:off x="7787" y="1494"/>
              <a:ext cx="2229" cy="793"/>
            </a:xfrm>
            <a:prstGeom prst="rect">
              <a:avLst/>
            </a:prstGeom>
            <a:solidFill>
              <a:srgbClr val="00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endParaRPr lang="zh-CN" altLang="en-US" sz="2200" dirty="0">
                <a:ea typeface="宋体" pitchFamily="2" charset="-122"/>
              </a:endParaRPr>
            </a:p>
          </p:txBody>
        </p:sp>
        <p:sp>
          <p:nvSpPr>
            <p:cNvPr id="55" name="Rectangle 16"/>
            <p:cNvSpPr/>
            <p:nvPr/>
          </p:nvSpPr>
          <p:spPr>
            <a:xfrm>
              <a:off x="7938" y="1592"/>
              <a:ext cx="1920" cy="581"/>
            </a:xfrm>
            <a:prstGeom prst="rect">
              <a:avLst/>
            </a:prstGeom>
            <a:noFill/>
            <a:ln w="9525">
              <a:noFill/>
            </a:ln>
          </p:spPr>
          <p:txBody>
            <a:bodyPr wrap="none" lIns="0" tIns="0" rIns="0" bIns="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400" dirty="0">
                  <a:solidFill>
                    <a:srgbClr val="000000"/>
                  </a:solidFill>
                  <a:latin typeface="Kaiti SC Regular" panose="02010600040101010101" charset="-122"/>
                  <a:ea typeface="Kaiti SC Regular" panose="02010600040101010101" charset="-122"/>
                </a:rPr>
                <a:t>测试</a:t>
              </a:r>
              <a:r>
                <a:rPr lang="zh-CN" altLang="en-US" sz="2400" dirty="0">
                  <a:solidFill>
                    <a:srgbClr val="000000"/>
                  </a:solidFill>
                  <a:latin typeface="Kaiti SC Regular" panose="02010600040101010101" charset="-122"/>
                  <a:ea typeface="Kaiti SC Regular" panose="02010600040101010101" charset="-122"/>
                </a:rPr>
                <a:t>维护</a:t>
              </a:r>
              <a:endParaRPr lang="zh-CN" altLang="en-US" sz="2400" dirty="0">
                <a:solidFill>
                  <a:srgbClr val="000000"/>
                </a:solidFill>
                <a:latin typeface="Kaiti SC Regular" panose="02010600040101010101" charset="-122"/>
                <a:ea typeface="Kaiti SC Regular" panose="02010600040101010101" charset="-122"/>
              </a:endParaRPr>
            </a:p>
          </p:txBody>
        </p:sp>
      </p:grpSp>
      <p:cxnSp>
        <p:nvCxnSpPr>
          <p:cNvPr id="56" name="直接箭头连接符 55"/>
          <p:cNvCxnSpPr>
            <a:stCxn id="47" idx="3"/>
            <a:endCxn id="54" idx="1"/>
          </p:cNvCxnSpPr>
          <p:nvPr/>
        </p:nvCxnSpPr>
        <p:spPr>
          <a:xfrm>
            <a:off x="6282055" y="6281420"/>
            <a:ext cx="406400" cy="31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7" name="直接箭头连接符 56"/>
          <p:cNvCxnSpPr/>
          <p:nvPr/>
        </p:nvCxnSpPr>
        <p:spPr>
          <a:xfrm>
            <a:off x="8103870" y="6275070"/>
            <a:ext cx="406400" cy="31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58" name="流程图: 联系 57"/>
          <p:cNvSpPr/>
          <p:nvPr/>
        </p:nvSpPr>
        <p:spPr>
          <a:xfrm>
            <a:off x="8610600" y="6103620"/>
            <a:ext cx="360000" cy="360000"/>
          </a:xfrm>
          <a:prstGeom prst="flowChartConnec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2" name="流程图: 联系 61"/>
          <p:cNvSpPr/>
          <p:nvPr/>
        </p:nvSpPr>
        <p:spPr>
          <a:xfrm>
            <a:off x="8510270" y="6029325"/>
            <a:ext cx="540000" cy="540000"/>
          </a:xfrm>
          <a:prstGeom prst="flowChartConnector">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Tree>
  </p:cSld>
  <p:clrMapOvr>
    <a:masterClrMapping/>
  </p:clrMapOvr>
  <p:transition advTm="36034"/>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5416550" cy="504190"/>
            <a:chOff x="0" y="287611"/>
            <a:chExt cx="541655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451929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2.7</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测试总结</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编写测试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报告</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燕尾形 4"/>
          <p:cNvSpPr/>
          <p:nvPr/>
        </p:nvSpPr>
        <p:spPr>
          <a:xfrm>
            <a:off x="1814830" y="15113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470150" y="1348105"/>
            <a:ext cx="7845425" cy="1291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测试工作的每一个阶段都应该有相应的测试总结，测试软件的每个版本也都应该有相应的测试</a:t>
            </a:r>
            <a:r>
              <a:rPr lang="zh-CN" altLang="en-US" sz="2600">
                <a:latin typeface="微软雅黑" charset="-122"/>
                <a:ea typeface="微软雅黑" charset="-122"/>
                <a:sym typeface="+mn-ea"/>
              </a:rPr>
              <a:t>总结。</a:t>
            </a:r>
            <a:endParaRPr lang="zh-CN" altLang="en-US" sz="2600">
              <a:latin typeface="微软雅黑" charset="-122"/>
              <a:ea typeface="微软雅黑" charset="-122"/>
              <a:sym typeface="+mn-ea"/>
            </a:endParaRPr>
          </a:p>
        </p:txBody>
      </p:sp>
      <p:sp>
        <p:nvSpPr>
          <p:cNvPr id="7" name="燕尾形 6"/>
          <p:cNvSpPr/>
          <p:nvPr/>
        </p:nvSpPr>
        <p:spPr>
          <a:xfrm>
            <a:off x="1814830" y="335915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8" name="文本框 7"/>
          <p:cNvSpPr txBox="1"/>
          <p:nvPr/>
        </p:nvSpPr>
        <p:spPr>
          <a:xfrm>
            <a:off x="2470150" y="3195955"/>
            <a:ext cx="7845425" cy="189166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测试报告是对一个测试活动的总结，对项目测试过程进行归纳，对测试数据进行统计，对项目的测试质量进行客观</a:t>
            </a:r>
            <a:r>
              <a:rPr lang="zh-CN" altLang="en-US" sz="2600">
                <a:latin typeface="微软雅黑" charset="-122"/>
                <a:ea typeface="微软雅黑" charset="-122"/>
                <a:sym typeface="+mn-ea"/>
              </a:rPr>
              <a:t>评价。</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5416550" cy="504190"/>
            <a:chOff x="0" y="287611"/>
            <a:chExt cx="541655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451929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2.7</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测试总结</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编写测试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报告</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燕尾形 4"/>
          <p:cNvSpPr/>
          <p:nvPr/>
        </p:nvSpPr>
        <p:spPr>
          <a:xfrm>
            <a:off x="1814830" y="15113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470150" y="1348105"/>
            <a:ext cx="7845425" cy="249174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不同公司的测试报告模板虽然不同，但测试报告的编写要点是一样的，一般都是先对软件进行简单介绍，然后说明这份报告是对该产品的测试过程进行总结，</a:t>
            </a:r>
            <a:r>
              <a:rPr lang="zh-CN" altLang="en-US" sz="2600">
                <a:latin typeface="微软雅黑" charset="-122"/>
                <a:ea typeface="微软雅黑" charset="-122"/>
                <a:sym typeface="+mn-ea"/>
              </a:rPr>
              <a:t>对测试质量进行</a:t>
            </a:r>
            <a:r>
              <a:rPr lang="zh-CN" altLang="en-US" sz="2600">
                <a:latin typeface="微软雅黑" charset="-122"/>
                <a:ea typeface="微软雅黑" charset="-122"/>
                <a:sym typeface="+mn-ea"/>
              </a:rPr>
              <a:t>评价。</a:t>
            </a:r>
            <a:endParaRPr lang="zh-CN" altLang="en-US" sz="2600">
              <a:latin typeface="微软雅黑" charset="-122"/>
              <a:ea typeface="微软雅黑" charset="-122"/>
              <a:sym typeface="+mn-ea"/>
            </a:endParaRPr>
          </a:p>
        </p:txBody>
      </p:sp>
      <p:sp>
        <p:nvSpPr>
          <p:cNvPr id="4" name="燕尾形 3"/>
          <p:cNvSpPr/>
          <p:nvPr/>
        </p:nvSpPr>
        <p:spPr>
          <a:xfrm>
            <a:off x="1814830" y="452945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9" name="文本框 8"/>
          <p:cNvSpPr txBox="1"/>
          <p:nvPr/>
        </p:nvSpPr>
        <p:spPr>
          <a:xfrm>
            <a:off x="2470150" y="4366260"/>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一份完整的测试报告包括以下几个</a:t>
            </a:r>
            <a:r>
              <a:rPr lang="zh-CN" altLang="en-US" sz="2600">
                <a:latin typeface="微软雅黑" charset="-122"/>
                <a:ea typeface="微软雅黑" charset="-122"/>
                <a:sym typeface="+mn-ea"/>
              </a:rPr>
              <a:t>要点：</a:t>
            </a:r>
            <a:endParaRPr lang="zh-CN" altLang="en-US" sz="2600">
              <a:latin typeface="微软雅黑" charset="-122"/>
              <a:ea typeface="微软雅黑" charset="-122"/>
              <a:sym typeface="+mn-ea"/>
            </a:endParaRPr>
          </a:p>
        </p:txBody>
      </p:sp>
      <p:sp>
        <p:nvSpPr>
          <p:cNvPr id="10" name="文本框 9"/>
          <p:cNvSpPr txBox="1"/>
          <p:nvPr/>
        </p:nvSpPr>
        <p:spPr>
          <a:xfrm>
            <a:off x="2470150" y="5293995"/>
            <a:ext cx="7845425" cy="1291590"/>
          </a:xfrm>
          <a:prstGeom prst="rect">
            <a:avLst/>
          </a:prstGeom>
          <a:noFill/>
        </p:spPr>
        <p:txBody>
          <a:bodyPr wrap="square" rtlCol="0" anchor="t">
            <a:spAutoFit/>
          </a:bodyPr>
          <a:p>
            <a:pPr marL="457200" lvl="0" indent="-457200" algn="just">
              <a:lnSpc>
                <a:spcPct val="150000"/>
              </a:lnSpc>
              <a:buClr>
                <a:srgbClr val="1691B5"/>
              </a:buClr>
              <a:buFont typeface="Wingdings" panose="05000000000000000000" charset="0"/>
              <a:buChar char=""/>
            </a:pPr>
            <a:r>
              <a:rPr lang="zh-CN" altLang="en-US" sz="2600">
                <a:solidFill>
                  <a:schemeClr val="accent1"/>
                </a:solidFill>
                <a:latin typeface="微软雅黑" charset="-122"/>
                <a:ea typeface="微软雅黑" charset="-122"/>
                <a:sym typeface="+mn-ea"/>
              </a:rPr>
              <a:t>引言：</a:t>
            </a:r>
            <a:r>
              <a:rPr lang="zh-CN" altLang="en-US" sz="2600">
                <a:latin typeface="楷体" charset="0"/>
                <a:ea typeface="楷体" charset="0"/>
                <a:sym typeface="+mn-ea"/>
              </a:rPr>
              <a:t>测试报告编写目的、报告中出现的专业术语解释及参考资料等。</a:t>
            </a:r>
            <a:endParaRPr lang="zh-CN" altLang="en-US" sz="2600">
              <a:latin typeface="楷体" charset="0"/>
              <a:ea typeface="楷体" charset="0"/>
              <a:sym typeface="+mn-ea"/>
            </a:endParaRPr>
          </a:p>
        </p:txBody>
      </p:sp>
    </p:spTree>
  </p:cSld>
  <p:clrMapOvr>
    <a:masterClrMapping/>
  </p:clrMapOvr>
  <p:transition advTm="36034"/>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5416550" cy="504190"/>
            <a:chOff x="0" y="287611"/>
            <a:chExt cx="541655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451929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2.7</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测试总结</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编写测试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报告</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燕尾形 3"/>
          <p:cNvSpPr/>
          <p:nvPr/>
        </p:nvSpPr>
        <p:spPr>
          <a:xfrm>
            <a:off x="1691640" y="13728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9" name="文本框 8"/>
          <p:cNvSpPr txBox="1"/>
          <p:nvPr/>
        </p:nvSpPr>
        <p:spPr>
          <a:xfrm>
            <a:off x="2346960" y="1209675"/>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一份完整的测试报告包括以下几个</a:t>
            </a:r>
            <a:r>
              <a:rPr lang="zh-CN" altLang="en-US" sz="2600">
                <a:latin typeface="微软雅黑" charset="-122"/>
                <a:ea typeface="微软雅黑" charset="-122"/>
                <a:sym typeface="+mn-ea"/>
              </a:rPr>
              <a:t>要点：</a:t>
            </a:r>
            <a:endParaRPr lang="zh-CN" altLang="en-US" sz="2600">
              <a:latin typeface="微软雅黑" charset="-122"/>
              <a:ea typeface="微软雅黑" charset="-122"/>
              <a:sym typeface="+mn-ea"/>
            </a:endParaRPr>
          </a:p>
        </p:txBody>
      </p:sp>
      <p:sp>
        <p:nvSpPr>
          <p:cNvPr id="10" name="文本框 9"/>
          <p:cNvSpPr txBox="1"/>
          <p:nvPr/>
        </p:nvSpPr>
        <p:spPr>
          <a:xfrm>
            <a:off x="2346960" y="1938020"/>
            <a:ext cx="7845425" cy="4570730"/>
          </a:xfrm>
          <a:prstGeom prst="rect">
            <a:avLst/>
          </a:prstGeom>
          <a:noFill/>
        </p:spPr>
        <p:txBody>
          <a:bodyPr wrap="square" rtlCol="0" anchor="t">
            <a:spAutoFit/>
          </a:bodyPr>
          <a:p>
            <a:pPr marL="457200" lvl="0" indent="-457200" algn="just">
              <a:lnSpc>
                <a:spcPct val="160000"/>
              </a:lnSpc>
              <a:buClr>
                <a:srgbClr val="1691B5"/>
              </a:buClr>
              <a:buFont typeface="Wingdings" panose="05000000000000000000" charset="0"/>
              <a:buChar char=""/>
            </a:pPr>
            <a:r>
              <a:rPr lang="zh-CN" altLang="en-US" sz="2600">
                <a:solidFill>
                  <a:schemeClr val="accent1"/>
                </a:solidFill>
                <a:latin typeface="微软雅黑" charset="-122"/>
                <a:ea typeface="微软雅黑" charset="-122"/>
                <a:sym typeface="+mn-ea"/>
              </a:rPr>
              <a:t>测试概要：</a:t>
            </a:r>
            <a:r>
              <a:rPr lang="zh-CN" altLang="en-US" sz="2600">
                <a:latin typeface="楷体" charset="0"/>
                <a:ea typeface="楷体" charset="0"/>
                <a:sym typeface="+mn-ea"/>
              </a:rPr>
              <a:t>介绍</a:t>
            </a:r>
            <a:r>
              <a:rPr lang="zh-CN" altLang="en-US" sz="2600" i="1" u="sng">
                <a:latin typeface="楷体" charset="0"/>
                <a:ea typeface="楷体" charset="0"/>
                <a:sym typeface="+mn-ea"/>
              </a:rPr>
              <a:t>项目背景</a:t>
            </a:r>
            <a:r>
              <a:rPr lang="zh-CN" altLang="en-US" sz="2600">
                <a:latin typeface="楷体" charset="0"/>
                <a:ea typeface="楷体" charset="0"/>
                <a:sym typeface="+mn-ea"/>
              </a:rPr>
              <a:t>、测试</a:t>
            </a:r>
            <a:r>
              <a:rPr lang="zh-CN" altLang="en-US" sz="2600" u="sng">
                <a:latin typeface="楷体" charset="0"/>
                <a:ea typeface="楷体" charset="0"/>
                <a:sym typeface="+mn-ea"/>
              </a:rPr>
              <a:t>时间</a:t>
            </a:r>
            <a:r>
              <a:rPr lang="zh-CN" altLang="en-US" sz="2600">
                <a:latin typeface="楷体" charset="0"/>
                <a:ea typeface="楷体" charset="0"/>
                <a:sym typeface="+mn-ea"/>
              </a:rPr>
              <a:t>、测试</a:t>
            </a:r>
            <a:r>
              <a:rPr lang="zh-CN" altLang="en-US" sz="2600" u="sng">
                <a:latin typeface="楷体" charset="0"/>
                <a:ea typeface="楷体" charset="0"/>
                <a:sym typeface="+mn-ea"/>
              </a:rPr>
              <a:t>地点</a:t>
            </a:r>
            <a:r>
              <a:rPr lang="zh-CN" altLang="en-US" sz="2600">
                <a:latin typeface="楷体" charset="0"/>
                <a:ea typeface="楷体" charset="0"/>
                <a:sym typeface="+mn-ea"/>
              </a:rPr>
              <a:t>及测试</a:t>
            </a:r>
            <a:r>
              <a:rPr lang="zh-CN" altLang="en-US" sz="2600" u="sng">
                <a:latin typeface="楷体" charset="0"/>
                <a:ea typeface="楷体" charset="0"/>
                <a:sym typeface="+mn-ea"/>
              </a:rPr>
              <a:t>人员</a:t>
            </a:r>
            <a:r>
              <a:rPr lang="zh-CN" altLang="en-US" sz="2600">
                <a:latin typeface="楷体" charset="0"/>
                <a:ea typeface="楷体" charset="0"/>
                <a:sym typeface="+mn-ea"/>
              </a:rPr>
              <a:t>等信息。</a:t>
            </a:r>
            <a:endParaRPr lang="zh-CN" altLang="en-US" sz="2600">
              <a:latin typeface="微软雅黑" charset="-122"/>
              <a:ea typeface="微软雅黑" charset="-122"/>
              <a:sym typeface="+mn-ea"/>
            </a:endParaRPr>
          </a:p>
          <a:p>
            <a:pPr marL="457200" lvl="0" indent="-457200" algn="just">
              <a:lnSpc>
                <a:spcPct val="160000"/>
              </a:lnSpc>
              <a:buClr>
                <a:srgbClr val="1691B5"/>
              </a:buClr>
              <a:buFont typeface="Wingdings" panose="05000000000000000000" charset="0"/>
              <a:buChar char=""/>
            </a:pPr>
            <a:r>
              <a:rPr lang="zh-CN" altLang="en-US" sz="2600">
                <a:solidFill>
                  <a:schemeClr val="accent1"/>
                </a:solidFill>
                <a:latin typeface="微软雅黑" charset="-122"/>
                <a:ea typeface="微软雅黑" charset="-122"/>
                <a:sym typeface="+mn-ea"/>
              </a:rPr>
              <a:t>测试内容及执行情况：</a:t>
            </a:r>
            <a:r>
              <a:rPr lang="zh-CN" altLang="en-US" sz="2600">
                <a:latin typeface="楷体" charset="0"/>
                <a:ea typeface="楷体" charset="0"/>
                <a:sym typeface="+mn-ea"/>
              </a:rPr>
              <a:t>描述本次</a:t>
            </a:r>
            <a:r>
              <a:rPr lang="zh-CN" altLang="en-US" sz="2600">
                <a:solidFill>
                  <a:srgbClr val="FF0000"/>
                </a:solidFill>
                <a:latin typeface="楷体" charset="0"/>
                <a:ea typeface="楷体" charset="0"/>
                <a:sym typeface="+mn-ea"/>
              </a:rPr>
              <a:t>测试模块</a:t>
            </a:r>
            <a:r>
              <a:rPr lang="zh-CN" altLang="en-US" sz="2600">
                <a:latin typeface="楷体" charset="0"/>
                <a:ea typeface="楷体" charset="0"/>
                <a:sym typeface="+mn-ea"/>
              </a:rPr>
              <a:t>的</a:t>
            </a:r>
            <a:r>
              <a:rPr lang="zh-CN" altLang="en-US" sz="2600">
                <a:solidFill>
                  <a:srgbClr val="FF0000"/>
                </a:solidFill>
                <a:latin typeface="楷体" charset="0"/>
                <a:ea typeface="楷体" charset="0"/>
                <a:sym typeface="+mn-ea"/>
              </a:rPr>
              <a:t>版本</a:t>
            </a:r>
            <a:r>
              <a:rPr lang="zh-CN" altLang="en-US" sz="2600">
                <a:latin typeface="楷体" charset="0"/>
                <a:ea typeface="楷体" charset="0"/>
                <a:sym typeface="+mn-ea"/>
              </a:rPr>
              <a:t>、</a:t>
            </a:r>
            <a:r>
              <a:rPr lang="zh-CN" altLang="en-US" sz="2600">
                <a:solidFill>
                  <a:srgbClr val="FF0000"/>
                </a:solidFill>
                <a:latin typeface="楷体" charset="0"/>
                <a:ea typeface="楷体" charset="0"/>
                <a:sym typeface="+mn-ea"/>
              </a:rPr>
              <a:t>测试类型</a:t>
            </a:r>
            <a:r>
              <a:rPr lang="zh-CN" altLang="en-US" sz="2600">
                <a:latin typeface="楷体" charset="0"/>
                <a:ea typeface="楷体" charset="0"/>
                <a:sym typeface="+mn-ea"/>
              </a:rPr>
              <a:t>，使用的</a:t>
            </a:r>
            <a:r>
              <a:rPr lang="zh-CN" altLang="en-US" sz="2600">
                <a:solidFill>
                  <a:srgbClr val="FF0000"/>
                </a:solidFill>
                <a:latin typeface="楷体" charset="0"/>
                <a:ea typeface="楷体" charset="0"/>
                <a:sym typeface="+mn-ea"/>
              </a:rPr>
              <a:t>测试用例</a:t>
            </a:r>
            <a:r>
              <a:rPr lang="zh-CN" altLang="en-US" sz="2600">
                <a:latin typeface="楷体" charset="0"/>
                <a:ea typeface="楷体" charset="0"/>
                <a:sym typeface="+mn-ea"/>
              </a:rPr>
              <a:t>设计方法及</a:t>
            </a:r>
            <a:r>
              <a:rPr lang="zh-CN" altLang="en-US" sz="2600">
                <a:solidFill>
                  <a:srgbClr val="FF0000"/>
                </a:solidFill>
                <a:latin typeface="楷体" charset="0"/>
                <a:ea typeface="楷体" charset="0"/>
                <a:sym typeface="+mn-ea"/>
              </a:rPr>
              <a:t>测试通过覆盖率</a:t>
            </a:r>
            <a:r>
              <a:rPr lang="zh-CN" altLang="en-US" sz="2600">
                <a:latin typeface="楷体" charset="0"/>
                <a:ea typeface="楷体" charset="0"/>
                <a:sym typeface="+mn-ea"/>
              </a:rPr>
              <a:t>，依据测试的通过情况提供对测试执行过程的</a:t>
            </a:r>
            <a:r>
              <a:rPr lang="zh-CN" altLang="en-US" sz="2600">
                <a:solidFill>
                  <a:srgbClr val="FF0000"/>
                </a:solidFill>
                <a:latin typeface="楷体" charset="0"/>
                <a:ea typeface="楷体" charset="0"/>
                <a:sym typeface="+mn-ea"/>
              </a:rPr>
              <a:t>评估结论</a:t>
            </a:r>
            <a:r>
              <a:rPr lang="zh-CN" altLang="en-US" sz="2600">
                <a:latin typeface="楷体" charset="0"/>
                <a:ea typeface="楷体" charset="0"/>
                <a:sym typeface="+mn-ea"/>
              </a:rPr>
              <a:t>，并给出测试执行活动的</a:t>
            </a:r>
            <a:r>
              <a:rPr lang="zh-CN" altLang="en-US" sz="2600">
                <a:solidFill>
                  <a:srgbClr val="FF0000"/>
                </a:solidFill>
                <a:latin typeface="楷体" charset="0"/>
                <a:ea typeface="楷体" charset="0"/>
                <a:sym typeface="+mn-ea"/>
              </a:rPr>
              <a:t>改进建议</a:t>
            </a:r>
            <a:r>
              <a:rPr lang="zh-CN" altLang="en-US" sz="2600">
                <a:latin typeface="楷体" charset="0"/>
                <a:ea typeface="楷体" charset="0"/>
                <a:sym typeface="+mn-ea"/>
              </a:rPr>
              <a:t>，以供后续测试执行活动借鉴参考</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5416550" cy="504190"/>
            <a:chOff x="0" y="287611"/>
            <a:chExt cx="541655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451929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2.7</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测试总结</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编写测试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报告</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燕尾形 3"/>
          <p:cNvSpPr/>
          <p:nvPr/>
        </p:nvSpPr>
        <p:spPr>
          <a:xfrm>
            <a:off x="1691640" y="100774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9" name="文本框 8"/>
          <p:cNvSpPr txBox="1"/>
          <p:nvPr/>
        </p:nvSpPr>
        <p:spPr>
          <a:xfrm>
            <a:off x="2346960" y="844550"/>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一份完整的测试报告包括以下几个</a:t>
            </a:r>
            <a:r>
              <a:rPr lang="zh-CN" altLang="en-US" sz="2600">
                <a:latin typeface="微软雅黑" charset="-122"/>
                <a:ea typeface="微软雅黑" charset="-122"/>
                <a:sym typeface="+mn-ea"/>
              </a:rPr>
              <a:t>要点：</a:t>
            </a:r>
            <a:endParaRPr lang="zh-CN" altLang="en-US" sz="2600">
              <a:latin typeface="微软雅黑" charset="-122"/>
              <a:ea typeface="微软雅黑" charset="-122"/>
              <a:sym typeface="+mn-ea"/>
            </a:endParaRPr>
          </a:p>
        </p:txBody>
      </p:sp>
      <p:sp>
        <p:nvSpPr>
          <p:cNvPr id="10" name="文本框 9"/>
          <p:cNvSpPr txBox="1"/>
          <p:nvPr/>
        </p:nvSpPr>
        <p:spPr>
          <a:xfrm>
            <a:off x="2346960" y="1536065"/>
            <a:ext cx="7845425" cy="5850890"/>
          </a:xfrm>
          <a:prstGeom prst="rect">
            <a:avLst/>
          </a:prstGeom>
          <a:noFill/>
        </p:spPr>
        <p:txBody>
          <a:bodyPr wrap="square" rtlCol="0" anchor="t">
            <a:spAutoFit/>
          </a:bodyPr>
          <a:p>
            <a:pPr marL="457200" lvl="0" indent="-457200" algn="just">
              <a:lnSpc>
                <a:spcPct val="160000"/>
              </a:lnSpc>
              <a:buClr>
                <a:srgbClr val="1691B5"/>
              </a:buClr>
              <a:buFont typeface="Wingdings" panose="05000000000000000000" charset="0"/>
              <a:buChar char=""/>
            </a:pPr>
            <a:r>
              <a:rPr lang="zh-CN" altLang="en-US" sz="2600">
                <a:solidFill>
                  <a:schemeClr val="accent1"/>
                </a:solidFill>
                <a:latin typeface="微软雅黑" charset="-122"/>
                <a:ea typeface="微软雅黑" charset="-122"/>
                <a:sym typeface="+mn-ea"/>
              </a:rPr>
              <a:t>缺陷统计与分析：</a:t>
            </a:r>
            <a:r>
              <a:rPr lang="zh-CN" altLang="en-US" sz="2600">
                <a:latin typeface="楷体" charset="0"/>
                <a:ea typeface="楷体" charset="0"/>
                <a:sym typeface="+mn-ea"/>
              </a:rPr>
              <a:t>统计本次测试所发现的</a:t>
            </a:r>
            <a:r>
              <a:rPr lang="zh-CN" altLang="en-US" sz="2600">
                <a:solidFill>
                  <a:srgbClr val="FF0000"/>
                </a:solidFill>
                <a:latin typeface="楷体" charset="0"/>
                <a:ea typeface="楷体" charset="0"/>
                <a:sym typeface="+mn-ea"/>
              </a:rPr>
              <a:t>缺陷数目、类型等</a:t>
            </a:r>
            <a:r>
              <a:rPr lang="zh-CN" altLang="en-US" sz="2600">
                <a:latin typeface="楷体" charset="0"/>
                <a:ea typeface="楷体" charset="0"/>
                <a:sym typeface="+mn-ea"/>
              </a:rPr>
              <a:t>，</a:t>
            </a:r>
            <a:r>
              <a:rPr lang="zh-CN" altLang="en-US" sz="2600">
                <a:solidFill>
                  <a:srgbClr val="FF0000"/>
                </a:solidFill>
                <a:latin typeface="楷体" charset="0"/>
                <a:ea typeface="楷体" charset="0"/>
                <a:sym typeface="+mn-ea"/>
              </a:rPr>
              <a:t>分析</a:t>
            </a:r>
            <a:r>
              <a:rPr lang="zh-CN" altLang="en-US" sz="2600">
                <a:latin typeface="楷体" charset="0"/>
                <a:ea typeface="楷体" charset="0"/>
                <a:sym typeface="+mn-ea"/>
              </a:rPr>
              <a:t>缺陷</a:t>
            </a:r>
            <a:r>
              <a:rPr lang="zh-CN" altLang="en-US" sz="2600">
                <a:solidFill>
                  <a:srgbClr val="FF0000"/>
                </a:solidFill>
                <a:latin typeface="楷体" charset="0"/>
                <a:ea typeface="楷体" charset="0"/>
                <a:sym typeface="+mn-ea"/>
              </a:rPr>
              <a:t>产生的原因</a:t>
            </a:r>
            <a:r>
              <a:rPr lang="zh-CN" altLang="en-US" sz="2600">
                <a:latin typeface="楷体" charset="0"/>
                <a:ea typeface="楷体" charset="0"/>
                <a:sym typeface="+mn-ea"/>
              </a:rPr>
              <a:t>给出规避措施等建议，同时还要</a:t>
            </a:r>
            <a:r>
              <a:rPr lang="zh-CN" altLang="en-US" sz="2600">
                <a:solidFill>
                  <a:srgbClr val="FF0000"/>
                </a:solidFill>
                <a:latin typeface="楷体" charset="0"/>
                <a:ea typeface="楷体" charset="0"/>
                <a:sym typeface="+mn-ea"/>
              </a:rPr>
              <a:t>记录残留</a:t>
            </a:r>
            <a:r>
              <a:rPr lang="zh-CN" altLang="en-US" sz="2600">
                <a:latin typeface="楷体" charset="0"/>
                <a:ea typeface="楷体" charset="0"/>
                <a:sym typeface="+mn-ea"/>
              </a:rPr>
              <a:t>缺陷与</a:t>
            </a:r>
            <a:r>
              <a:rPr lang="zh-CN" altLang="en-US" sz="2600">
                <a:solidFill>
                  <a:srgbClr val="FF0000"/>
                </a:solidFill>
                <a:latin typeface="楷体" charset="0"/>
                <a:ea typeface="楷体" charset="0"/>
                <a:sym typeface="+mn-ea"/>
              </a:rPr>
              <a:t>未解决</a:t>
            </a:r>
            <a:r>
              <a:rPr lang="zh-CN" altLang="en-US" sz="2600">
                <a:latin typeface="楷体" charset="0"/>
                <a:ea typeface="楷体" charset="0"/>
                <a:sym typeface="+mn-ea"/>
              </a:rPr>
              <a:t>问题</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a:p>
            <a:pPr marL="457200" lvl="0" indent="-457200" algn="just">
              <a:lnSpc>
                <a:spcPct val="160000"/>
              </a:lnSpc>
              <a:buClr>
                <a:srgbClr val="1691B5"/>
              </a:buClr>
              <a:buFont typeface="Wingdings" panose="05000000000000000000" charset="0"/>
              <a:buChar char=""/>
            </a:pPr>
            <a:r>
              <a:rPr lang="zh-CN" altLang="en-US" sz="2600">
                <a:solidFill>
                  <a:schemeClr val="accent1"/>
                </a:solidFill>
                <a:latin typeface="微软雅黑" charset="-122"/>
                <a:ea typeface="微软雅黑" charset="-122"/>
                <a:sym typeface="+mn-ea"/>
              </a:rPr>
              <a:t>测试结论与建议：</a:t>
            </a:r>
            <a:r>
              <a:rPr lang="zh-CN" altLang="en-US" sz="2600">
                <a:latin typeface="楷体" charset="0"/>
                <a:ea typeface="楷体" charset="0"/>
                <a:sym typeface="+mn-ea"/>
              </a:rPr>
              <a:t>从需求符合度、功能正确性、性能指标等多个维度对</a:t>
            </a:r>
            <a:r>
              <a:rPr lang="zh-CN" altLang="en-US" sz="2600">
                <a:solidFill>
                  <a:srgbClr val="FF0000"/>
                </a:solidFill>
                <a:latin typeface="楷体" charset="0"/>
                <a:ea typeface="楷体" charset="0"/>
                <a:sym typeface="+mn-ea"/>
              </a:rPr>
              <a:t>版本质量进行总体评价</a:t>
            </a:r>
            <a:r>
              <a:rPr lang="zh-CN" altLang="en-US" sz="2600">
                <a:latin typeface="楷体" charset="0"/>
                <a:ea typeface="楷体" charset="0"/>
                <a:sym typeface="+mn-ea"/>
              </a:rPr>
              <a:t>，给出具体明确的结论</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a:p>
            <a:pPr marL="457200" lvl="0" indent="-457200" algn="just">
              <a:lnSpc>
                <a:spcPct val="160000"/>
              </a:lnSpc>
              <a:buClr>
                <a:srgbClr val="1691B5"/>
              </a:buClr>
              <a:buFont typeface="Wingdings" panose="05000000000000000000" charset="0"/>
              <a:buChar char=""/>
            </a:pPr>
            <a:r>
              <a:rPr lang="zh-CN" altLang="en-US" sz="2600">
                <a:latin typeface="微软雅黑" charset="-122"/>
                <a:ea typeface="微软雅黑" charset="-122"/>
                <a:sym typeface="+mn-ea"/>
              </a:rPr>
              <a:t>测试报告的数据是真实的，每一条结论的得出都要有评价依据，</a:t>
            </a:r>
            <a:r>
              <a:rPr lang="zh-CN" altLang="en-US" sz="2600">
                <a:solidFill>
                  <a:srgbClr val="FF0000"/>
                </a:solidFill>
                <a:latin typeface="微软雅黑" charset="-122"/>
                <a:ea typeface="微软雅黑" charset="-122"/>
                <a:sym typeface="+mn-ea"/>
              </a:rPr>
              <a:t>不能是主观臆断的</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a:p>
            <a:pPr marL="457200" lvl="0" indent="-457200" algn="just">
              <a:lnSpc>
                <a:spcPct val="160000"/>
              </a:lnSpc>
              <a:buClr>
                <a:srgbClr val="1691B5"/>
              </a:buClr>
              <a:buFont typeface="Wingdings" panose="05000000000000000000" charset="0"/>
              <a:buChar char=""/>
            </a:pP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5416550" cy="504190"/>
            <a:chOff x="0" y="287611"/>
            <a:chExt cx="541655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451929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2.7 </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测试的准出（</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补充）</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燕尾形 4"/>
          <p:cNvSpPr/>
          <p:nvPr/>
        </p:nvSpPr>
        <p:spPr>
          <a:xfrm>
            <a:off x="1814830" y="134874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470150" y="1185545"/>
            <a:ext cx="7845425" cy="4292600"/>
          </a:xfrm>
          <a:prstGeom prst="rect">
            <a:avLst/>
          </a:prstGeom>
          <a:noFill/>
        </p:spPr>
        <p:txBody>
          <a:bodyPr wrap="square" rtlCol="0" anchor="t">
            <a:spAutoFit/>
          </a:bodyPr>
          <a:p>
            <a:pPr marL="514350" lvl="0" indent="-514350" algn="just">
              <a:lnSpc>
                <a:spcPct val="150000"/>
              </a:lnSpc>
              <a:buFont typeface="+mj-ea"/>
              <a:buAutoNum type="circleNumDbPlain"/>
            </a:pPr>
            <a:r>
              <a:rPr lang="zh-CN" altLang="en-US" sz="2600">
                <a:latin typeface="微软雅黑" charset="-122"/>
                <a:ea typeface="微软雅黑" charset="-122"/>
                <a:sym typeface="+mn-ea"/>
              </a:rPr>
              <a:t>测试项目满足用户需求（</a:t>
            </a:r>
            <a:r>
              <a:rPr lang="zh-CN" altLang="en-US" sz="2600">
                <a:latin typeface="微软雅黑" charset="-122"/>
                <a:ea typeface="微软雅黑" charset="-122"/>
                <a:sym typeface="+mn-ea"/>
              </a:rPr>
              <a:t>功能、性能、安全性等</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a:p>
            <a:pPr marL="514350" lvl="0" indent="-514350" algn="just">
              <a:lnSpc>
                <a:spcPct val="150000"/>
              </a:lnSpc>
              <a:buFont typeface="+mj-ea"/>
              <a:buAutoNum type="circleNumDbPlain"/>
            </a:pPr>
            <a:r>
              <a:rPr lang="zh-CN" altLang="en-US" sz="2600">
                <a:latin typeface="微软雅黑" charset="-122"/>
                <a:ea typeface="微软雅黑" charset="-122"/>
                <a:sym typeface="+mn-ea"/>
              </a:rPr>
              <a:t>所有测试用例都已经通过评审并成功</a:t>
            </a:r>
            <a:r>
              <a:rPr lang="zh-CN" altLang="en-US" sz="2600">
                <a:latin typeface="微软雅黑" charset="-122"/>
                <a:ea typeface="微软雅黑" charset="-122"/>
                <a:sym typeface="+mn-ea"/>
              </a:rPr>
              <a:t>执行</a:t>
            </a:r>
            <a:endParaRPr lang="zh-CN" altLang="en-US" sz="2600">
              <a:latin typeface="微软雅黑" charset="-122"/>
              <a:ea typeface="微软雅黑" charset="-122"/>
              <a:sym typeface="+mn-ea"/>
            </a:endParaRPr>
          </a:p>
          <a:p>
            <a:pPr marL="514350" lvl="0" indent="-514350" algn="just">
              <a:lnSpc>
                <a:spcPct val="150000"/>
              </a:lnSpc>
              <a:buFont typeface="+mj-ea"/>
              <a:buAutoNum type="circleNumDbPlain"/>
            </a:pPr>
            <a:r>
              <a:rPr lang="zh-CN" altLang="en-US" sz="2600">
                <a:latin typeface="微软雅黑" charset="-122"/>
                <a:ea typeface="微软雅黑" charset="-122"/>
                <a:sym typeface="+mn-ea"/>
              </a:rPr>
              <a:t>测试覆盖率已经达到</a:t>
            </a:r>
            <a:r>
              <a:rPr lang="zh-CN" altLang="en-US" sz="2600">
                <a:latin typeface="微软雅黑" charset="-122"/>
                <a:ea typeface="微软雅黑" charset="-122"/>
                <a:sym typeface="+mn-ea"/>
              </a:rPr>
              <a:t>要求</a:t>
            </a:r>
            <a:endParaRPr lang="zh-CN" altLang="en-US" sz="2600">
              <a:latin typeface="微软雅黑" charset="-122"/>
              <a:ea typeface="微软雅黑" charset="-122"/>
              <a:sym typeface="+mn-ea"/>
            </a:endParaRPr>
          </a:p>
          <a:p>
            <a:pPr marL="514350" lvl="0" indent="-514350" algn="just">
              <a:lnSpc>
                <a:spcPct val="150000"/>
              </a:lnSpc>
              <a:buFont typeface="+mj-ea"/>
              <a:buAutoNum type="circleNumDbPlain"/>
            </a:pPr>
            <a:r>
              <a:rPr lang="zh-CN" altLang="en-US" sz="2600">
                <a:latin typeface="微软雅黑" charset="-122"/>
                <a:ea typeface="微软雅黑" charset="-122"/>
                <a:sym typeface="+mn-ea"/>
              </a:rPr>
              <a:t>所有发现的缺陷都记录在缺陷管理</a:t>
            </a:r>
            <a:r>
              <a:rPr lang="zh-CN" altLang="en-US" sz="2600">
                <a:latin typeface="微软雅黑" charset="-122"/>
                <a:ea typeface="微软雅黑" charset="-122"/>
                <a:sym typeface="+mn-ea"/>
              </a:rPr>
              <a:t>系统</a:t>
            </a:r>
            <a:endParaRPr lang="zh-CN" altLang="en-US" sz="2600">
              <a:latin typeface="微软雅黑" charset="-122"/>
              <a:ea typeface="微软雅黑" charset="-122"/>
              <a:sym typeface="+mn-ea"/>
            </a:endParaRPr>
          </a:p>
          <a:p>
            <a:pPr marL="514350" lvl="0" indent="-514350" algn="just">
              <a:lnSpc>
                <a:spcPct val="150000"/>
              </a:lnSpc>
              <a:buFont typeface="+mj-ea"/>
              <a:buAutoNum type="circleNumDbPlain"/>
            </a:pPr>
            <a:r>
              <a:rPr lang="zh-CN" altLang="en-US" sz="2600">
                <a:latin typeface="微软雅黑" charset="-122"/>
                <a:ea typeface="微软雅黑" charset="-122"/>
                <a:sym typeface="+mn-ea"/>
              </a:rPr>
              <a:t>错误修复率达标（正常要求是</a:t>
            </a:r>
            <a:r>
              <a:rPr lang="en-US" altLang="zh-CN" sz="2600">
                <a:latin typeface="微软雅黑" charset="-122"/>
                <a:ea typeface="微软雅黑" charset="-122"/>
                <a:sym typeface="+mn-ea"/>
              </a:rPr>
              <a:t>100%</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a:p>
            <a:pPr marL="514350" lvl="0" indent="-514350" algn="just">
              <a:lnSpc>
                <a:spcPct val="150000"/>
              </a:lnSpc>
              <a:buFont typeface="+mj-ea"/>
              <a:buAutoNum type="circleNumDbPlain"/>
            </a:pPr>
            <a:r>
              <a:rPr lang="zh-CN" altLang="en-US" sz="2600">
                <a:latin typeface="微软雅黑" charset="-122"/>
                <a:ea typeface="微软雅黑" charset="-122"/>
                <a:sym typeface="+mn-ea"/>
              </a:rPr>
              <a:t>所有遗留问题都</a:t>
            </a:r>
            <a:r>
              <a:rPr lang="zh-CN" altLang="en-US" sz="2600">
                <a:latin typeface="微软雅黑" charset="-122"/>
                <a:ea typeface="微软雅黑" charset="-122"/>
                <a:sym typeface="+mn-ea"/>
              </a:rPr>
              <a:t>已经有解决</a:t>
            </a:r>
            <a:r>
              <a:rPr lang="zh-CN" altLang="en-US" sz="2600">
                <a:latin typeface="微软雅黑" charset="-122"/>
                <a:ea typeface="微软雅黑" charset="-122"/>
                <a:sym typeface="+mn-ea"/>
              </a:rPr>
              <a:t>方案</a:t>
            </a:r>
            <a:endParaRPr lang="zh-CN" altLang="en-US" sz="2600">
              <a:latin typeface="微软雅黑" charset="-122"/>
              <a:ea typeface="微软雅黑" charset="-122"/>
              <a:sym typeface="+mn-ea"/>
            </a:endParaRPr>
          </a:p>
          <a:p>
            <a:pPr marL="514350" lvl="0" indent="-514350" algn="just">
              <a:lnSpc>
                <a:spcPct val="150000"/>
              </a:lnSpc>
              <a:buFont typeface="+mj-ea"/>
              <a:buAutoNum type="circleNumDbPlain"/>
            </a:pPr>
            <a:r>
              <a:rPr lang="zh-CN" altLang="en-US" sz="2600">
                <a:latin typeface="微软雅黑" charset="-122"/>
                <a:ea typeface="微软雅黑" charset="-122"/>
                <a:sym typeface="+mn-ea"/>
              </a:rPr>
              <a:t>完成系统测试总结</a:t>
            </a:r>
            <a:r>
              <a:rPr lang="zh-CN" altLang="en-US" sz="2600">
                <a:latin typeface="微软雅黑" charset="-122"/>
                <a:ea typeface="微软雅黑" charset="-122"/>
                <a:sym typeface="+mn-ea"/>
              </a:rPr>
              <a:t>报告</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5416550" cy="504190"/>
            <a:chOff x="0" y="287611"/>
            <a:chExt cx="541655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451929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2.8</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维护</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燕尾形 4"/>
          <p:cNvSpPr/>
          <p:nvPr/>
        </p:nvSpPr>
        <p:spPr>
          <a:xfrm>
            <a:off x="1814830" y="192595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470150" y="1762760"/>
            <a:ext cx="7845425" cy="249174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由于</a:t>
            </a:r>
            <a:r>
              <a:rPr lang="zh-CN" altLang="en-US" sz="2600">
                <a:solidFill>
                  <a:schemeClr val="accent1"/>
                </a:solidFill>
                <a:latin typeface="微软雅黑" charset="-122"/>
                <a:ea typeface="微软雅黑" charset="-122"/>
                <a:sym typeface="+mn-ea"/>
              </a:rPr>
              <a:t>测试的不完全性</a:t>
            </a:r>
            <a:r>
              <a:rPr lang="zh-CN" altLang="en-US" sz="2600">
                <a:latin typeface="微软雅黑" charset="-122"/>
                <a:ea typeface="微软雅黑" charset="-122"/>
                <a:sym typeface="+mn-ea"/>
              </a:rPr>
              <a:t>，当软件正式发行后，客户在使用过程中，难免会遇到一些问题，有的甚至是严重性问题，这就</a:t>
            </a:r>
            <a:r>
              <a:rPr lang="zh-CN" altLang="en-US" sz="2600" u="sng">
                <a:latin typeface="微软雅黑" charset="-122"/>
                <a:ea typeface="微软雅黑" charset="-122"/>
                <a:sym typeface="+mn-ea"/>
              </a:rPr>
              <a:t>需要修改软件</a:t>
            </a:r>
            <a:r>
              <a:rPr lang="zh-CN" altLang="en-US" sz="2600">
                <a:latin typeface="微软雅黑" charset="-122"/>
                <a:ea typeface="微软雅黑" charset="-122"/>
                <a:sym typeface="+mn-ea"/>
              </a:rPr>
              <a:t>，修改后需要再次对软件进行测试、评估、</a:t>
            </a:r>
            <a:r>
              <a:rPr lang="zh-CN" altLang="en-US" sz="2600">
                <a:latin typeface="微软雅黑" charset="-122"/>
                <a:ea typeface="微软雅黑" charset="-122"/>
                <a:sym typeface="+mn-ea"/>
              </a:rPr>
              <a:t>发行。</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5416550" cy="504190"/>
            <a:chOff x="0" y="287611"/>
            <a:chExt cx="541655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451929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2.9</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实例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燕尾形 4"/>
          <p:cNvSpPr/>
          <p:nvPr/>
        </p:nvSpPr>
        <p:spPr>
          <a:xfrm>
            <a:off x="709930" y="114554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1365250" y="982345"/>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摩拜单</a:t>
            </a:r>
            <a:r>
              <a:rPr lang="zh-CN" altLang="en-US" sz="2600">
                <a:latin typeface="微软雅黑" charset="-122"/>
                <a:ea typeface="微软雅黑" charset="-122"/>
                <a:sym typeface="+mn-ea"/>
              </a:rPr>
              <a:t>车业务流程</a:t>
            </a:r>
            <a:r>
              <a:rPr lang="zh-CN" altLang="en-US" sz="2600">
                <a:latin typeface="微软雅黑" charset="-122"/>
                <a:ea typeface="微软雅黑" charset="-122"/>
                <a:sym typeface="+mn-ea"/>
              </a:rPr>
              <a:t>图</a:t>
            </a:r>
            <a:endParaRPr lang="zh-CN" altLang="en-US" sz="2600">
              <a:latin typeface="微软雅黑" charset="-122"/>
              <a:ea typeface="微软雅黑" charset="-122"/>
              <a:sym typeface="+mn-ea"/>
            </a:endParaRPr>
          </a:p>
        </p:txBody>
      </p:sp>
      <p:sp>
        <p:nvSpPr>
          <p:cNvPr id="7" name="矩形 6"/>
          <p:cNvSpPr/>
          <p:nvPr/>
        </p:nvSpPr>
        <p:spPr>
          <a:xfrm>
            <a:off x="5220970" y="652780"/>
            <a:ext cx="1750060" cy="567690"/>
          </a:xfrm>
          <a:prstGeom prst="rect">
            <a:avLst/>
          </a:prstGeom>
        </p:spPr>
        <p:style>
          <a:lnRef idx="0">
            <a:srgbClr val="FFFFFF"/>
          </a:lnRef>
          <a:fillRef idx="2">
            <a:schemeClr val="accent3"/>
          </a:fillRef>
          <a:effectRef idx="0">
            <a:srgbClr val="FFFFFF"/>
          </a:effectRef>
          <a:fontRef idx="minor">
            <a:schemeClr val="dk1"/>
          </a:fontRef>
        </p:style>
        <p:txBody>
          <a:bodyPr rtlCol="0" anchor="ctr"/>
          <a:p>
            <a:pPr algn="ctr"/>
            <a:r>
              <a:rPr lang="zh-CN" altLang="en-US" sz="2400"/>
              <a:t>注册</a:t>
            </a:r>
            <a:r>
              <a:rPr lang="en-US" altLang="zh-CN" sz="2400"/>
              <a:t>/</a:t>
            </a:r>
            <a:r>
              <a:rPr lang="zh-CN" altLang="en-US" sz="2400"/>
              <a:t>登录</a:t>
            </a:r>
            <a:endParaRPr lang="zh-CN" altLang="en-US" sz="2400"/>
          </a:p>
        </p:txBody>
      </p:sp>
      <p:cxnSp>
        <p:nvCxnSpPr>
          <p:cNvPr id="8" name="直接箭头连接符 7"/>
          <p:cNvCxnSpPr>
            <a:stCxn id="7" idx="2"/>
          </p:cNvCxnSpPr>
          <p:nvPr/>
        </p:nvCxnSpPr>
        <p:spPr>
          <a:xfrm>
            <a:off x="6096000" y="1220470"/>
            <a:ext cx="0" cy="2762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3" name="矩形 12"/>
          <p:cNvSpPr/>
          <p:nvPr/>
        </p:nvSpPr>
        <p:spPr>
          <a:xfrm>
            <a:off x="5220970" y="1477010"/>
            <a:ext cx="1750060" cy="567690"/>
          </a:xfrm>
          <a:prstGeom prst="rect">
            <a:avLst/>
          </a:prstGeom>
        </p:spPr>
        <p:style>
          <a:lnRef idx="0">
            <a:srgbClr val="FFFFFF"/>
          </a:lnRef>
          <a:fillRef idx="2">
            <a:schemeClr val="accent3"/>
          </a:fillRef>
          <a:effectRef idx="0">
            <a:srgbClr val="FFFFFF"/>
          </a:effectRef>
          <a:fontRef idx="minor">
            <a:schemeClr val="dk1"/>
          </a:fontRef>
        </p:style>
        <p:txBody>
          <a:bodyPr rtlCol="0" anchor="ctr"/>
          <a:p>
            <a:pPr algn="ctr"/>
            <a:r>
              <a:rPr lang="zh-CN" altLang="en-US" sz="2000"/>
              <a:t>搜索附近的车</a:t>
            </a:r>
            <a:endParaRPr lang="zh-CN" altLang="en-US" sz="2000"/>
          </a:p>
        </p:txBody>
      </p:sp>
      <p:sp>
        <p:nvSpPr>
          <p:cNvPr id="29" name="矩形 28"/>
          <p:cNvSpPr/>
          <p:nvPr/>
        </p:nvSpPr>
        <p:spPr>
          <a:xfrm>
            <a:off x="5220970" y="2301240"/>
            <a:ext cx="1750060" cy="567690"/>
          </a:xfrm>
          <a:prstGeom prst="rect">
            <a:avLst/>
          </a:prstGeom>
        </p:spPr>
        <p:style>
          <a:lnRef idx="0">
            <a:srgbClr val="FFFFFF"/>
          </a:lnRef>
          <a:fillRef idx="2">
            <a:schemeClr val="accent3"/>
          </a:fillRef>
          <a:effectRef idx="0">
            <a:srgbClr val="FFFFFF"/>
          </a:effectRef>
          <a:fontRef idx="minor">
            <a:schemeClr val="dk1"/>
          </a:fontRef>
        </p:style>
        <p:txBody>
          <a:bodyPr rtlCol="0" anchor="ctr"/>
          <a:p>
            <a:pPr algn="ctr"/>
            <a:r>
              <a:rPr lang="zh-CN" altLang="en-US" sz="2400"/>
              <a:t>开锁用</a:t>
            </a:r>
            <a:r>
              <a:rPr lang="zh-CN" altLang="en-US" sz="2400"/>
              <a:t>车</a:t>
            </a:r>
            <a:endParaRPr lang="zh-CN" altLang="en-US" sz="2400"/>
          </a:p>
        </p:txBody>
      </p:sp>
      <p:cxnSp>
        <p:nvCxnSpPr>
          <p:cNvPr id="30" name="直接箭头连接符 29"/>
          <p:cNvCxnSpPr/>
          <p:nvPr/>
        </p:nvCxnSpPr>
        <p:spPr>
          <a:xfrm>
            <a:off x="6096000" y="2044700"/>
            <a:ext cx="0" cy="2762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1" name="直接箭头连接符 30"/>
          <p:cNvCxnSpPr/>
          <p:nvPr/>
        </p:nvCxnSpPr>
        <p:spPr>
          <a:xfrm>
            <a:off x="6096000" y="2868930"/>
            <a:ext cx="0" cy="2762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2" name="矩形 31"/>
          <p:cNvSpPr/>
          <p:nvPr/>
        </p:nvSpPr>
        <p:spPr>
          <a:xfrm>
            <a:off x="5220970" y="3125470"/>
            <a:ext cx="1750060" cy="567690"/>
          </a:xfrm>
          <a:prstGeom prst="rect">
            <a:avLst/>
          </a:prstGeom>
        </p:spPr>
        <p:style>
          <a:lnRef idx="0">
            <a:srgbClr val="FFFFFF"/>
          </a:lnRef>
          <a:fillRef idx="2">
            <a:schemeClr val="accent3"/>
          </a:fillRef>
          <a:effectRef idx="0">
            <a:srgbClr val="FFFFFF"/>
          </a:effectRef>
          <a:fontRef idx="minor">
            <a:schemeClr val="dk1"/>
          </a:fontRef>
        </p:style>
        <p:txBody>
          <a:bodyPr rtlCol="0" anchor="ctr"/>
          <a:p>
            <a:pPr algn="ctr"/>
            <a:r>
              <a:rPr lang="zh-CN" altLang="en-US" sz="2400"/>
              <a:t>骑行</a:t>
            </a:r>
            <a:endParaRPr lang="zh-CN" altLang="en-US" sz="2400"/>
          </a:p>
        </p:txBody>
      </p:sp>
      <p:sp>
        <p:nvSpPr>
          <p:cNvPr id="33" name="矩形 32"/>
          <p:cNvSpPr/>
          <p:nvPr/>
        </p:nvSpPr>
        <p:spPr>
          <a:xfrm>
            <a:off x="5220970" y="3949700"/>
            <a:ext cx="1750060" cy="567690"/>
          </a:xfrm>
          <a:prstGeom prst="rect">
            <a:avLst/>
          </a:prstGeom>
        </p:spPr>
        <p:style>
          <a:lnRef idx="0">
            <a:srgbClr val="FFFFFF"/>
          </a:lnRef>
          <a:fillRef idx="2">
            <a:schemeClr val="accent3"/>
          </a:fillRef>
          <a:effectRef idx="0">
            <a:srgbClr val="FFFFFF"/>
          </a:effectRef>
          <a:fontRef idx="minor">
            <a:schemeClr val="dk1"/>
          </a:fontRef>
        </p:style>
        <p:txBody>
          <a:bodyPr rtlCol="0" anchor="ctr"/>
          <a:p>
            <a:pPr algn="ctr"/>
            <a:r>
              <a:rPr lang="zh-CN" altLang="en-US" sz="2400"/>
              <a:t>锁车</a:t>
            </a:r>
            <a:endParaRPr lang="zh-CN" altLang="en-US" sz="2400"/>
          </a:p>
        </p:txBody>
      </p:sp>
      <p:cxnSp>
        <p:nvCxnSpPr>
          <p:cNvPr id="34" name="直接箭头连接符 33"/>
          <p:cNvCxnSpPr/>
          <p:nvPr/>
        </p:nvCxnSpPr>
        <p:spPr>
          <a:xfrm>
            <a:off x="6096000" y="3693160"/>
            <a:ext cx="0" cy="2762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p:nvPr/>
        </p:nvCxnSpPr>
        <p:spPr>
          <a:xfrm>
            <a:off x="6096000" y="4497705"/>
            <a:ext cx="0" cy="2762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6" name="矩形 35"/>
          <p:cNvSpPr/>
          <p:nvPr/>
        </p:nvSpPr>
        <p:spPr>
          <a:xfrm>
            <a:off x="5220970" y="4754245"/>
            <a:ext cx="1750060" cy="567690"/>
          </a:xfrm>
          <a:prstGeom prst="rect">
            <a:avLst/>
          </a:prstGeom>
        </p:spPr>
        <p:style>
          <a:lnRef idx="0">
            <a:srgbClr val="FFFFFF"/>
          </a:lnRef>
          <a:fillRef idx="2">
            <a:schemeClr val="accent3"/>
          </a:fillRef>
          <a:effectRef idx="0">
            <a:srgbClr val="FFFFFF"/>
          </a:effectRef>
          <a:fontRef idx="minor">
            <a:schemeClr val="dk1"/>
          </a:fontRef>
        </p:style>
        <p:txBody>
          <a:bodyPr rtlCol="0" anchor="ctr"/>
          <a:p>
            <a:pPr algn="ctr"/>
            <a:r>
              <a:rPr lang="zh-CN" altLang="en-US" sz="2400"/>
              <a:t>支付</a:t>
            </a:r>
            <a:endParaRPr lang="zh-CN" altLang="en-US" sz="2400"/>
          </a:p>
        </p:txBody>
      </p:sp>
      <p:sp>
        <p:nvSpPr>
          <p:cNvPr id="37" name="矩形 36"/>
          <p:cNvSpPr/>
          <p:nvPr/>
        </p:nvSpPr>
        <p:spPr>
          <a:xfrm>
            <a:off x="5220970" y="5578475"/>
            <a:ext cx="1750060" cy="567690"/>
          </a:xfrm>
          <a:prstGeom prst="rect">
            <a:avLst/>
          </a:prstGeom>
        </p:spPr>
        <p:style>
          <a:lnRef idx="0">
            <a:srgbClr val="FFFFFF"/>
          </a:lnRef>
          <a:fillRef idx="2">
            <a:schemeClr val="accent3"/>
          </a:fillRef>
          <a:effectRef idx="0">
            <a:srgbClr val="FFFFFF"/>
          </a:effectRef>
          <a:fontRef idx="minor">
            <a:schemeClr val="dk1"/>
          </a:fontRef>
        </p:style>
        <p:txBody>
          <a:bodyPr rtlCol="0" anchor="ctr"/>
          <a:p>
            <a:pPr algn="ctr"/>
            <a:r>
              <a:rPr lang="zh-CN" altLang="en-US" sz="2400"/>
              <a:t>退出</a:t>
            </a:r>
            <a:endParaRPr lang="zh-CN" altLang="en-US" sz="2400"/>
          </a:p>
        </p:txBody>
      </p:sp>
      <p:cxnSp>
        <p:nvCxnSpPr>
          <p:cNvPr id="38" name="直接箭头连接符 37"/>
          <p:cNvCxnSpPr/>
          <p:nvPr/>
        </p:nvCxnSpPr>
        <p:spPr>
          <a:xfrm>
            <a:off x="6096000" y="5321935"/>
            <a:ext cx="0" cy="2762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5" name="肘形连接符 44"/>
          <p:cNvCxnSpPr>
            <a:stCxn id="36" idx="3"/>
          </p:cNvCxnSpPr>
          <p:nvPr/>
        </p:nvCxnSpPr>
        <p:spPr>
          <a:xfrm flipV="1">
            <a:off x="6971030" y="1739900"/>
            <a:ext cx="1250315" cy="3298190"/>
          </a:xfrm>
          <a:prstGeom prst="bentConnector2">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46" name="直接箭头连接符 45"/>
          <p:cNvCxnSpPr>
            <a:endCxn id="13" idx="3"/>
          </p:cNvCxnSpPr>
          <p:nvPr/>
        </p:nvCxnSpPr>
        <p:spPr>
          <a:xfrm flipH="1">
            <a:off x="6971030" y="1739900"/>
            <a:ext cx="1250315" cy="209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7" name="文本框 46"/>
          <p:cNvSpPr txBox="1"/>
          <p:nvPr/>
        </p:nvSpPr>
        <p:spPr>
          <a:xfrm>
            <a:off x="8543290" y="2446020"/>
            <a:ext cx="153035" cy="1568450"/>
          </a:xfrm>
          <a:prstGeom prst="rect">
            <a:avLst/>
          </a:prstGeom>
          <a:noFill/>
        </p:spPr>
        <p:txBody>
          <a:bodyPr wrap="square" rtlCol="0">
            <a:spAutoFit/>
          </a:bodyPr>
          <a:p>
            <a:r>
              <a:rPr lang="zh-CN" altLang="en-US" sz="2400"/>
              <a:t>下次用车</a:t>
            </a:r>
            <a:endParaRPr lang="zh-CN" altLang="en-US" sz="2400"/>
          </a:p>
        </p:txBody>
      </p:sp>
      <p:sp>
        <p:nvSpPr>
          <p:cNvPr id="48" name="十字星 47"/>
          <p:cNvSpPr/>
          <p:nvPr/>
        </p:nvSpPr>
        <p:spPr>
          <a:xfrm>
            <a:off x="4813935" y="2446020"/>
            <a:ext cx="407670" cy="349885"/>
          </a:xfrm>
          <a:prstGeom prst="star4">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5539" name="Group 40"/>
          <p:cNvGrpSpPr/>
          <p:nvPr/>
        </p:nvGrpSpPr>
        <p:grpSpPr>
          <a:xfrm>
            <a:off x="1660843" y="808038"/>
            <a:ext cx="7704137" cy="5329237"/>
            <a:chOff x="567" y="799"/>
            <a:chExt cx="4853" cy="3357"/>
          </a:xfrm>
        </p:grpSpPr>
        <p:sp>
          <p:nvSpPr>
            <p:cNvPr id="65541" name="Rectangle 4"/>
            <p:cNvSpPr/>
            <p:nvPr/>
          </p:nvSpPr>
          <p:spPr>
            <a:xfrm>
              <a:off x="567" y="1389"/>
              <a:ext cx="510" cy="2041"/>
            </a:xfrm>
            <a:prstGeom prst="rect">
              <a:avLst/>
            </a:prstGeom>
            <a:solidFill>
              <a:srgbClr val="333399"/>
            </a:solidFill>
            <a:ln w="9525" cap="flat" cmpd="sng">
              <a:solidFill>
                <a:srgbClr val="000000"/>
              </a:solidFill>
              <a:prstDash val="solid"/>
              <a:miter/>
              <a:headEnd type="none" w="med" len="med"/>
              <a:tailEnd type="none" w="med" len="med"/>
            </a:ln>
          </p:spPr>
          <p:txBody>
            <a:bodyPr lIns="0" rIns="0" anchor="ctr" anchorCtr="0"/>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dirty="0">
                  <a:solidFill>
                    <a:srgbClr val="FFFFFF"/>
                  </a:solidFill>
                  <a:latin typeface="Kaiti SC Regular" panose="02010600040101010101" charset="-122"/>
                  <a:ea typeface="Kaiti SC Regular" panose="02010600040101010101" charset="-122"/>
                </a:rPr>
                <a:t>软件测试</a:t>
              </a:r>
              <a:endParaRPr lang="zh-CN" altLang="en-US" dirty="0">
                <a:solidFill>
                  <a:srgbClr val="FFFFFF"/>
                </a:solidFill>
                <a:latin typeface="Kaiti SC Regular" panose="02010600040101010101" charset="-122"/>
                <a:ea typeface="Kaiti SC Regular" panose="02010600040101010101" charset="-122"/>
              </a:endParaRPr>
            </a:p>
          </p:txBody>
        </p:sp>
        <p:sp>
          <p:nvSpPr>
            <p:cNvPr id="65542" name="Rectangle 5"/>
            <p:cNvSpPr/>
            <p:nvPr/>
          </p:nvSpPr>
          <p:spPr>
            <a:xfrm>
              <a:off x="1538" y="3203"/>
              <a:ext cx="1378" cy="317"/>
            </a:xfrm>
            <a:prstGeom prst="rect">
              <a:avLst/>
            </a:prstGeom>
            <a:solidFill>
              <a:srgbClr val="CCFF33"/>
            </a:solidFill>
            <a:ln w="9525" cap="flat" cmpd="sng">
              <a:solidFill>
                <a:srgbClr val="000000"/>
              </a:solidFill>
              <a:prstDash val="solid"/>
              <a:miter/>
              <a:headEnd type="none" w="med" len="med"/>
              <a:tailEnd type="none" w="med" len="med"/>
            </a:ln>
          </p:spPr>
          <p:txBody>
            <a:bodyPr wrap="none" lIns="0" rIns="0" anchor="ctr" anchorCtr="0"/>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latin typeface="Kaiti SC Regular" panose="02010600040101010101" charset="-122"/>
                  <a:ea typeface="Kaiti SC Regular" panose="02010600040101010101" charset="-122"/>
                  <a:cs typeface="Arial" panose="020B0704020202020204" pitchFamily="34" charset="0"/>
                </a:rPr>
                <a:t>按阶段划分</a:t>
              </a:r>
              <a:endParaRPr lang="zh-CN" altLang="en-US" sz="3200" dirty="0">
                <a:latin typeface="Kaiti SC Regular" panose="02010600040101010101" charset="-122"/>
                <a:ea typeface="Kaiti SC Regular" panose="02010600040101010101" charset="-122"/>
              </a:endParaRPr>
            </a:p>
          </p:txBody>
        </p:sp>
        <p:sp>
          <p:nvSpPr>
            <p:cNvPr id="65543" name="Rectangle 6"/>
            <p:cNvSpPr/>
            <p:nvPr/>
          </p:nvSpPr>
          <p:spPr>
            <a:xfrm>
              <a:off x="3479" y="2636"/>
              <a:ext cx="1532" cy="295"/>
            </a:xfrm>
            <a:prstGeom prst="rect">
              <a:avLst/>
            </a:prstGeom>
            <a:solidFill>
              <a:srgbClr val="00FF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latin typeface="Kaiti SC Regular" panose="02010600040101010101" charset="-122"/>
                  <a:ea typeface="Kaiti SC Regular" panose="02010600040101010101" charset="-122"/>
                  <a:cs typeface="Arial" panose="020B0704020202020204" pitchFamily="34" charset="0"/>
                </a:rPr>
                <a:t>单元测试</a:t>
              </a:r>
              <a:endParaRPr lang="zh-CN" altLang="en-US" sz="3200" dirty="0">
                <a:latin typeface="Kaiti SC Regular" panose="02010600040101010101" charset="-122"/>
                <a:ea typeface="Kaiti SC Regular" panose="02010600040101010101" charset="-122"/>
              </a:endParaRPr>
            </a:p>
          </p:txBody>
        </p:sp>
        <p:sp>
          <p:nvSpPr>
            <p:cNvPr id="65544" name="Rectangle 8"/>
            <p:cNvSpPr/>
            <p:nvPr/>
          </p:nvSpPr>
          <p:spPr>
            <a:xfrm>
              <a:off x="3478" y="3452"/>
              <a:ext cx="1532" cy="295"/>
            </a:xfrm>
            <a:prstGeom prst="rect">
              <a:avLst/>
            </a:prstGeom>
            <a:solidFill>
              <a:srgbClr val="00FF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latin typeface="Kaiti SC Regular" panose="02010600040101010101" charset="-122"/>
                  <a:ea typeface="Kaiti SC Regular" panose="02010600040101010101" charset="-122"/>
                  <a:cs typeface="Arial" panose="020B0704020202020204" pitchFamily="34" charset="0"/>
                </a:rPr>
                <a:t>系统测试</a:t>
              </a:r>
              <a:endParaRPr lang="zh-CN" altLang="en-US" sz="3200" dirty="0">
                <a:latin typeface="Kaiti SC Regular" panose="02010600040101010101" charset="-122"/>
                <a:ea typeface="Kaiti SC Regular" panose="02010600040101010101" charset="-122"/>
              </a:endParaRPr>
            </a:p>
          </p:txBody>
        </p:sp>
        <p:sp>
          <p:nvSpPr>
            <p:cNvPr id="65545" name="Rectangle 9"/>
            <p:cNvSpPr/>
            <p:nvPr/>
          </p:nvSpPr>
          <p:spPr>
            <a:xfrm>
              <a:off x="3478" y="3861"/>
              <a:ext cx="1532" cy="295"/>
            </a:xfrm>
            <a:prstGeom prst="rect">
              <a:avLst/>
            </a:prstGeom>
            <a:solidFill>
              <a:srgbClr val="00FF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latin typeface="Kaiti SC Regular" panose="02010600040101010101" charset="-122"/>
                  <a:ea typeface="Kaiti SC Regular" panose="02010600040101010101" charset="-122"/>
                  <a:cs typeface="Arial" panose="020B0704020202020204" pitchFamily="34" charset="0"/>
                </a:rPr>
                <a:t>验收测试</a:t>
              </a:r>
              <a:endParaRPr lang="zh-CN" altLang="en-US" sz="3200" dirty="0">
                <a:latin typeface="Kaiti SC Regular" panose="02010600040101010101" charset="-122"/>
                <a:ea typeface="Kaiti SC Regular" panose="02010600040101010101" charset="-122"/>
              </a:endParaRPr>
            </a:p>
          </p:txBody>
        </p:sp>
        <p:sp>
          <p:nvSpPr>
            <p:cNvPr id="65546" name="Rectangle 10"/>
            <p:cNvSpPr/>
            <p:nvPr/>
          </p:nvSpPr>
          <p:spPr>
            <a:xfrm>
              <a:off x="1538" y="1117"/>
              <a:ext cx="1328" cy="345"/>
            </a:xfrm>
            <a:prstGeom prst="rect">
              <a:avLst/>
            </a:prstGeom>
            <a:solidFill>
              <a:srgbClr val="CCFFFF"/>
            </a:solidFill>
            <a:ln w="9525" cap="flat" cmpd="sng">
              <a:solidFill>
                <a:srgbClr val="000000"/>
              </a:solidFill>
              <a:prstDash val="solid"/>
              <a:miter/>
              <a:headEnd type="none" w="med" len="med"/>
              <a:tailEnd type="none" w="med" len="med"/>
            </a:ln>
          </p:spPr>
          <p:txBody>
            <a:bodyPr wrap="none" lIns="0" rIns="0" anchor="ctr" anchorCtr="0"/>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latin typeface="Kaiti SC Regular" panose="02010600040101010101" charset="-122"/>
                  <a:ea typeface="Kaiti SC Regular" panose="02010600040101010101" charset="-122"/>
                  <a:cs typeface="Arial" panose="020B0704020202020204" pitchFamily="34" charset="0"/>
                </a:rPr>
                <a:t>按测试技术</a:t>
              </a:r>
              <a:endParaRPr lang="zh-CN" altLang="en-US" sz="3200" dirty="0">
                <a:latin typeface="Kaiti SC Regular" panose="02010600040101010101" charset="-122"/>
                <a:ea typeface="Kaiti SC Regular" panose="02010600040101010101" charset="-122"/>
              </a:endParaRPr>
            </a:p>
          </p:txBody>
        </p:sp>
        <p:sp>
          <p:nvSpPr>
            <p:cNvPr id="65547" name="Rectangle 11"/>
            <p:cNvSpPr/>
            <p:nvPr/>
          </p:nvSpPr>
          <p:spPr>
            <a:xfrm>
              <a:off x="3479" y="1525"/>
              <a:ext cx="1533" cy="295"/>
            </a:xfrm>
            <a:prstGeom prst="rect">
              <a:avLst/>
            </a:prstGeom>
            <a:solidFill>
              <a:srgbClr val="FFFF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solidFill>
                    <a:srgbClr val="FF6600"/>
                  </a:solidFill>
                  <a:latin typeface="Kaiti SC Regular" panose="02010600040101010101" charset="-122"/>
                  <a:ea typeface="Kaiti SC Regular" panose="02010600040101010101" charset="-122"/>
                  <a:cs typeface="Arial" panose="020B0704020202020204" pitchFamily="34" charset="0"/>
                </a:rPr>
                <a:t>灰盒测试</a:t>
              </a:r>
              <a:endParaRPr lang="zh-CN" altLang="en-US" sz="3200" dirty="0">
                <a:solidFill>
                  <a:srgbClr val="FF6600"/>
                </a:solidFill>
                <a:latin typeface="Kaiti SC Regular" panose="02010600040101010101" charset="-122"/>
                <a:ea typeface="Kaiti SC Regular" panose="02010600040101010101" charset="-122"/>
              </a:endParaRPr>
            </a:p>
          </p:txBody>
        </p:sp>
        <p:sp>
          <p:nvSpPr>
            <p:cNvPr id="65548" name="Rectangle 12"/>
            <p:cNvSpPr/>
            <p:nvPr/>
          </p:nvSpPr>
          <p:spPr>
            <a:xfrm>
              <a:off x="3479" y="1162"/>
              <a:ext cx="1533" cy="295"/>
            </a:xfrm>
            <a:prstGeom prst="rect">
              <a:avLst/>
            </a:prstGeom>
            <a:solidFill>
              <a:srgbClr val="FFFF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solidFill>
                    <a:srgbClr val="FF6600"/>
                  </a:solidFill>
                  <a:latin typeface="Kaiti SC Regular" panose="02010600040101010101" charset="-122"/>
                  <a:ea typeface="Kaiti SC Regular" panose="02010600040101010101" charset="-122"/>
                  <a:cs typeface="Arial" panose="020B0704020202020204" pitchFamily="34" charset="0"/>
                </a:rPr>
                <a:t>白盒测试</a:t>
              </a:r>
              <a:endParaRPr lang="zh-CN" altLang="en-US" sz="3200" dirty="0">
                <a:solidFill>
                  <a:srgbClr val="FF6600"/>
                </a:solidFill>
                <a:latin typeface="Kaiti SC Regular" panose="02010600040101010101" charset="-122"/>
                <a:ea typeface="Kaiti SC Regular" panose="02010600040101010101" charset="-122"/>
              </a:endParaRPr>
            </a:p>
          </p:txBody>
        </p:sp>
        <p:sp>
          <p:nvSpPr>
            <p:cNvPr id="65549" name="Rectangle 13"/>
            <p:cNvSpPr/>
            <p:nvPr/>
          </p:nvSpPr>
          <p:spPr>
            <a:xfrm>
              <a:off x="3479" y="799"/>
              <a:ext cx="1533" cy="295"/>
            </a:xfrm>
            <a:prstGeom prst="rect">
              <a:avLst/>
            </a:prstGeom>
            <a:solidFill>
              <a:srgbClr val="FFFF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solidFill>
                    <a:srgbClr val="FF6600"/>
                  </a:solidFill>
                  <a:latin typeface="Kaiti SC Regular" panose="02010600040101010101" charset="-122"/>
                  <a:ea typeface="Kaiti SC Regular" panose="02010600040101010101" charset="-122"/>
                  <a:cs typeface="Arial" panose="020B0704020202020204" pitchFamily="34" charset="0"/>
                </a:rPr>
                <a:t>黑盒测试</a:t>
              </a:r>
              <a:endParaRPr lang="zh-CN" altLang="en-US" sz="3200" dirty="0">
                <a:solidFill>
                  <a:srgbClr val="FF6600"/>
                </a:solidFill>
                <a:latin typeface="Kaiti SC Regular" panose="02010600040101010101" charset="-122"/>
                <a:ea typeface="Kaiti SC Regular" panose="02010600040101010101" charset="-122"/>
              </a:endParaRPr>
            </a:p>
          </p:txBody>
        </p:sp>
        <p:sp>
          <p:nvSpPr>
            <p:cNvPr id="65550" name="Rectangle 14"/>
            <p:cNvSpPr/>
            <p:nvPr/>
          </p:nvSpPr>
          <p:spPr>
            <a:xfrm>
              <a:off x="1538" y="2024"/>
              <a:ext cx="1635" cy="345"/>
            </a:xfrm>
            <a:prstGeom prst="rect">
              <a:avLst/>
            </a:prstGeom>
            <a:solidFill>
              <a:srgbClr val="99CC00"/>
            </a:solidFill>
            <a:ln w="9525" cap="flat" cmpd="sng">
              <a:solidFill>
                <a:srgbClr val="000000"/>
              </a:solidFill>
              <a:prstDash val="solid"/>
              <a:miter/>
              <a:headEnd type="none" w="med" len="med"/>
              <a:tailEnd type="none" w="med" len="med"/>
            </a:ln>
          </p:spPr>
          <p:txBody>
            <a:bodyPr wrap="none" lIns="0" rIns="0" anchor="ctr" anchorCtr="0"/>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latin typeface="Kaiti SC Regular" panose="02010600040101010101" charset="-122"/>
                  <a:ea typeface="Kaiti SC Regular" panose="02010600040101010101" charset="-122"/>
                  <a:cs typeface="Arial" panose="020B0704020202020204" pitchFamily="34" charset="0"/>
                </a:rPr>
                <a:t>是否执行程序</a:t>
              </a:r>
              <a:endParaRPr lang="zh-CN" altLang="en-US" sz="3200" dirty="0">
                <a:latin typeface="Kaiti SC Regular" panose="02010600040101010101" charset="-122"/>
                <a:ea typeface="Kaiti SC Regular" panose="02010600040101010101" charset="-122"/>
              </a:endParaRPr>
            </a:p>
          </p:txBody>
        </p:sp>
        <p:sp>
          <p:nvSpPr>
            <p:cNvPr id="65551" name="Rectangle 15"/>
            <p:cNvSpPr/>
            <p:nvPr/>
          </p:nvSpPr>
          <p:spPr>
            <a:xfrm>
              <a:off x="3481" y="2251"/>
              <a:ext cx="1532" cy="295"/>
            </a:xfrm>
            <a:prstGeom prst="rect">
              <a:avLst/>
            </a:prstGeom>
            <a:solidFill>
              <a:srgbClr val="99CC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solidFill>
                    <a:srgbClr val="6600CC"/>
                  </a:solidFill>
                  <a:latin typeface="Kaiti SC Regular" panose="02010600040101010101" charset="-122"/>
                  <a:ea typeface="Kaiti SC Regular" panose="02010600040101010101" charset="-122"/>
                  <a:cs typeface="Arial" panose="020B0704020202020204" pitchFamily="34" charset="0"/>
                </a:rPr>
                <a:t>动态测试</a:t>
              </a:r>
              <a:endParaRPr lang="zh-CN" altLang="en-US" sz="3200" dirty="0">
                <a:solidFill>
                  <a:srgbClr val="6600CC"/>
                </a:solidFill>
                <a:latin typeface="Kaiti SC Regular" panose="02010600040101010101" charset="-122"/>
                <a:ea typeface="Kaiti SC Regular" panose="02010600040101010101" charset="-122"/>
              </a:endParaRPr>
            </a:p>
          </p:txBody>
        </p:sp>
        <p:sp>
          <p:nvSpPr>
            <p:cNvPr id="65552" name="Rectangle 16"/>
            <p:cNvSpPr/>
            <p:nvPr/>
          </p:nvSpPr>
          <p:spPr>
            <a:xfrm>
              <a:off x="3481" y="1888"/>
              <a:ext cx="1532" cy="295"/>
            </a:xfrm>
            <a:prstGeom prst="rect">
              <a:avLst/>
            </a:prstGeom>
            <a:solidFill>
              <a:srgbClr val="99CC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solidFill>
                    <a:srgbClr val="6600CC"/>
                  </a:solidFill>
                  <a:latin typeface="Kaiti SC Regular" panose="02010600040101010101" charset="-122"/>
                  <a:ea typeface="Kaiti SC Regular" panose="02010600040101010101" charset="-122"/>
                  <a:cs typeface="Arial" panose="020B0704020202020204" pitchFamily="34" charset="0"/>
                </a:rPr>
                <a:t>静态测试</a:t>
              </a:r>
              <a:endParaRPr lang="zh-CN" altLang="en-US" sz="3200" dirty="0">
                <a:solidFill>
                  <a:srgbClr val="6600CC"/>
                </a:solidFill>
                <a:latin typeface="Kaiti SC Regular" panose="02010600040101010101" charset="-122"/>
                <a:ea typeface="Kaiti SC Regular" panose="02010600040101010101" charset="-122"/>
              </a:endParaRPr>
            </a:p>
          </p:txBody>
        </p:sp>
        <p:sp>
          <p:nvSpPr>
            <p:cNvPr id="65553" name="Line 17"/>
            <p:cNvSpPr/>
            <p:nvPr/>
          </p:nvSpPr>
          <p:spPr>
            <a:xfrm>
              <a:off x="1282" y="1344"/>
              <a:ext cx="0" cy="2041"/>
            </a:xfrm>
            <a:prstGeom prst="line">
              <a:avLst/>
            </a:prstGeom>
            <a:ln w="28575" cap="flat" cmpd="sng">
              <a:solidFill>
                <a:srgbClr val="000000"/>
              </a:solidFill>
              <a:prstDash val="solid"/>
              <a:headEnd type="none" w="med" len="med"/>
              <a:tailEnd type="none" w="med" len="med"/>
            </a:ln>
          </p:spPr>
        </p:sp>
        <p:sp>
          <p:nvSpPr>
            <p:cNvPr id="65554" name="Line 18"/>
            <p:cNvSpPr/>
            <p:nvPr/>
          </p:nvSpPr>
          <p:spPr>
            <a:xfrm>
              <a:off x="1282" y="1344"/>
              <a:ext cx="256" cy="0"/>
            </a:xfrm>
            <a:prstGeom prst="line">
              <a:avLst/>
            </a:prstGeom>
            <a:ln w="28575" cap="flat" cmpd="sng">
              <a:solidFill>
                <a:srgbClr val="000000"/>
              </a:solidFill>
              <a:prstDash val="solid"/>
              <a:headEnd type="none" w="med" len="med"/>
              <a:tailEnd type="none" w="med" len="med"/>
            </a:ln>
          </p:spPr>
        </p:sp>
        <p:sp>
          <p:nvSpPr>
            <p:cNvPr id="65555" name="Line 19"/>
            <p:cNvSpPr/>
            <p:nvPr/>
          </p:nvSpPr>
          <p:spPr>
            <a:xfrm>
              <a:off x="1282" y="2205"/>
              <a:ext cx="256" cy="0"/>
            </a:xfrm>
            <a:prstGeom prst="line">
              <a:avLst/>
            </a:prstGeom>
            <a:ln w="28575" cap="flat" cmpd="sng">
              <a:solidFill>
                <a:srgbClr val="000000"/>
              </a:solidFill>
              <a:prstDash val="solid"/>
              <a:headEnd type="none" w="med" len="med"/>
              <a:tailEnd type="none" w="med" len="med"/>
            </a:ln>
          </p:spPr>
        </p:sp>
        <p:sp>
          <p:nvSpPr>
            <p:cNvPr id="65556" name="Line 20"/>
            <p:cNvSpPr/>
            <p:nvPr/>
          </p:nvSpPr>
          <p:spPr>
            <a:xfrm>
              <a:off x="1282" y="3385"/>
              <a:ext cx="256" cy="0"/>
            </a:xfrm>
            <a:prstGeom prst="line">
              <a:avLst/>
            </a:prstGeom>
            <a:ln w="28575" cap="flat" cmpd="sng">
              <a:solidFill>
                <a:srgbClr val="000000"/>
              </a:solidFill>
              <a:prstDash val="solid"/>
              <a:headEnd type="none" w="med" len="med"/>
              <a:tailEnd type="none" w="med" len="med"/>
            </a:ln>
          </p:spPr>
        </p:sp>
        <p:sp>
          <p:nvSpPr>
            <p:cNvPr id="65557" name="Line 21"/>
            <p:cNvSpPr/>
            <p:nvPr/>
          </p:nvSpPr>
          <p:spPr>
            <a:xfrm>
              <a:off x="3172" y="935"/>
              <a:ext cx="0" cy="726"/>
            </a:xfrm>
            <a:prstGeom prst="line">
              <a:avLst/>
            </a:prstGeom>
            <a:ln w="28575" cap="flat" cmpd="sng">
              <a:solidFill>
                <a:srgbClr val="000000"/>
              </a:solidFill>
              <a:prstDash val="solid"/>
              <a:headEnd type="none" w="med" len="med"/>
              <a:tailEnd type="none" w="med" len="med"/>
            </a:ln>
          </p:spPr>
        </p:sp>
        <p:sp>
          <p:nvSpPr>
            <p:cNvPr id="65558" name="Line 22"/>
            <p:cNvSpPr/>
            <p:nvPr/>
          </p:nvSpPr>
          <p:spPr>
            <a:xfrm>
              <a:off x="2866" y="1298"/>
              <a:ext cx="306" cy="0"/>
            </a:xfrm>
            <a:prstGeom prst="line">
              <a:avLst/>
            </a:prstGeom>
            <a:ln w="28575" cap="flat" cmpd="sng">
              <a:solidFill>
                <a:srgbClr val="000000"/>
              </a:solidFill>
              <a:prstDash val="solid"/>
              <a:headEnd type="none" w="med" len="med"/>
              <a:tailEnd type="none" w="med" len="med"/>
            </a:ln>
          </p:spPr>
        </p:sp>
        <p:sp>
          <p:nvSpPr>
            <p:cNvPr id="65559" name="Line 23"/>
            <p:cNvSpPr/>
            <p:nvPr/>
          </p:nvSpPr>
          <p:spPr>
            <a:xfrm>
              <a:off x="3172" y="935"/>
              <a:ext cx="306" cy="0"/>
            </a:xfrm>
            <a:prstGeom prst="line">
              <a:avLst/>
            </a:prstGeom>
            <a:ln w="28575" cap="flat" cmpd="sng">
              <a:solidFill>
                <a:srgbClr val="000000"/>
              </a:solidFill>
              <a:prstDash val="solid"/>
              <a:headEnd type="none" w="med" len="med"/>
              <a:tailEnd type="none" w="med" len="med"/>
            </a:ln>
          </p:spPr>
        </p:sp>
        <p:sp>
          <p:nvSpPr>
            <p:cNvPr id="65560" name="Line 24"/>
            <p:cNvSpPr/>
            <p:nvPr/>
          </p:nvSpPr>
          <p:spPr>
            <a:xfrm>
              <a:off x="3172" y="1298"/>
              <a:ext cx="306" cy="0"/>
            </a:xfrm>
            <a:prstGeom prst="line">
              <a:avLst/>
            </a:prstGeom>
            <a:ln w="28575" cap="flat" cmpd="sng">
              <a:solidFill>
                <a:srgbClr val="000000"/>
              </a:solidFill>
              <a:prstDash val="solid"/>
              <a:headEnd type="none" w="med" len="med"/>
              <a:tailEnd type="none" w="med" len="med"/>
            </a:ln>
          </p:spPr>
        </p:sp>
        <p:sp>
          <p:nvSpPr>
            <p:cNvPr id="65561" name="Line 25"/>
            <p:cNvSpPr/>
            <p:nvPr/>
          </p:nvSpPr>
          <p:spPr>
            <a:xfrm>
              <a:off x="3172" y="1661"/>
              <a:ext cx="306" cy="0"/>
            </a:xfrm>
            <a:prstGeom prst="line">
              <a:avLst/>
            </a:prstGeom>
            <a:ln w="28575" cap="flat" cmpd="sng">
              <a:solidFill>
                <a:srgbClr val="000000"/>
              </a:solidFill>
              <a:prstDash val="solid"/>
              <a:headEnd type="none" w="med" len="med"/>
              <a:tailEnd type="none" w="med" len="med"/>
            </a:ln>
          </p:spPr>
        </p:sp>
        <p:sp>
          <p:nvSpPr>
            <p:cNvPr id="65562" name="Line 26"/>
            <p:cNvSpPr/>
            <p:nvPr/>
          </p:nvSpPr>
          <p:spPr>
            <a:xfrm>
              <a:off x="3325" y="2024"/>
              <a:ext cx="0" cy="363"/>
            </a:xfrm>
            <a:prstGeom prst="line">
              <a:avLst/>
            </a:prstGeom>
            <a:ln w="28575" cap="flat" cmpd="sng">
              <a:solidFill>
                <a:srgbClr val="000000"/>
              </a:solidFill>
              <a:prstDash val="solid"/>
              <a:headEnd type="none" w="med" len="med"/>
              <a:tailEnd type="none" w="med" len="med"/>
            </a:ln>
          </p:spPr>
        </p:sp>
        <p:sp>
          <p:nvSpPr>
            <p:cNvPr id="65563" name="Line 27"/>
            <p:cNvSpPr/>
            <p:nvPr/>
          </p:nvSpPr>
          <p:spPr>
            <a:xfrm>
              <a:off x="3325" y="2024"/>
              <a:ext cx="153" cy="0"/>
            </a:xfrm>
            <a:prstGeom prst="line">
              <a:avLst/>
            </a:prstGeom>
            <a:ln w="28575" cap="flat" cmpd="sng">
              <a:solidFill>
                <a:srgbClr val="000000"/>
              </a:solidFill>
              <a:prstDash val="solid"/>
              <a:headEnd type="none" w="med" len="med"/>
              <a:tailEnd type="none" w="med" len="med"/>
            </a:ln>
          </p:spPr>
        </p:sp>
        <p:sp>
          <p:nvSpPr>
            <p:cNvPr id="65564" name="Line 28"/>
            <p:cNvSpPr/>
            <p:nvPr/>
          </p:nvSpPr>
          <p:spPr>
            <a:xfrm>
              <a:off x="3325" y="2387"/>
              <a:ext cx="153" cy="0"/>
            </a:xfrm>
            <a:prstGeom prst="line">
              <a:avLst/>
            </a:prstGeom>
            <a:ln w="28575" cap="flat" cmpd="sng">
              <a:solidFill>
                <a:srgbClr val="000000"/>
              </a:solidFill>
              <a:prstDash val="solid"/>
              <a:headEnd type="none" w="med" len="med"/>
              <a:tailEnd type="none" w="med" len="med"/>
            </a:ln>
          </p:spPr>
        </p:sp>
        <p:sp>
          <p:nvSpPr>
            <p:cNvPr id="65565" name="Line 29"/>
            <p:cNvSpPr/>
            <p:nvPr/>
          </p:nvSpPr>
          <p:spPr>
            <a:xfrm>
              <a:off x="3172" y="2205"/>
              <a:ext cx="153" cy="0"/>
            </a:xfrm>
            <a:prstGeom prst="line">
              <a:avLst/>
            </a:prstGeom>
            <a:ln w="28575" cap="flat" cmpd="sng">
              <a:solidFill>
                <a:srgbClr val="000000"/>
              </a:solidFill>
              <a:prstDash val="solid"/>
              <a:headEnd type="none" w="med" len="med"/>
              <a:tailEnd type="none" w="med" len="med"/>
            </a:ln>
          </p:spPr>
        </p:sp>
        <p:sp>
          <p:nvSpPr>
            <p:cNvPr id="65566" name="Line 30"/>
            <p:cNvSpPr/>
            <p:nvPr/>
          </p:nvSpPr>
          <p:spPr>
            <a:xfrm>
              <a:off x="3170" y="2750"/>
              <a:ext cx="2" cy="1272"/>
            </a:xfrm>
            <a:prstGeom prst="line">
              <a:avLst/>
            </a:prstGeom>
            <a:ln w="28575" cap="flat" cmpd="sng">
              <a:solidFill>
                <a:srgbClr val="000000"/>
              </a:solidFill>
              <a:prstDash val="solid"/>
              <a:headEnd type="none" w="med" len="med"/>
              <a:tailEnd type="none" w="med" len="med"/>
            </a:ln>
          </p:spPr>
        </p:sp>
        <p:sp>
          <p:nvSpPr>
            <p:cNvPr id="65567" name="Line 31"/>
            <p:cNvSpPr/>
            <p:nvPr/>
          </p:nvSpPr>
          <p:spPr>
            <a:xfrm>
              <a:off x="3172" y="2750"/>
              <a:ext cx="306" cy="0"/>
            </a:xfrm>
            <a:prstGeom prst="line">
              <a:avLst/>
            </a:prstGeom>
            <a:ln w="28575" cap="flat" cmpd="sng">
              <a:solidFill>
                <a:srgbClr val="000000"/>
              </a:solidFill>
              <a:prstDash val="solid"/>
              <a:headEnd type="none" w="med" len="med"/>
              <a:tailEnd type="none" w="med" len="med"/>
            </a:ln>
          </p:spPr>
        </p:sp>
        <p:sp>
          <p:nvSpPr>
            <p:cNvPr id="65568" name="Line 32"/>
            <p:cNvSpPr/>
            <p:nvPr/>
          </p:nvSpPr>
          <p:spPr>
            <a:xfrm>
              <a:off x="3172" y="3612"/>
              <a:ext cx="306" cy="0"/>
            </a:xfrm>
            <a:prstGeom prst="line">
              <a:avLst/>
            </a:prstGeom>
            <a:ln w="28575" cap="flat" cmpd="sng">
              <a:solidFill>
                <a:srgbClr val="000000"/>
              </a:solidFill>
              <a:prstDash val="solid"/>
              <a:headEnd type="none" w="med" len="med"/>
              <a:tailEnd type="none" w="med" len="med"/>
            </a:ln>
          </p:spPr>
        </p:sp>
        <p:sp>
          <p:nvSpPr>
            <p:cNvPr id="65569" name="Line 33"/>
            <p:cNvSpPr/>
            <p:nvPr/>
          </p:nvSpPr>
          <p:spPr>
            <a:xfrm>
              <a:off x="2916" y="3385"/>
              <a:ext cx="256" cy="0"/>
            </a:xfrm>
            <a:prstGeom prst="line">
              <a:avLst/>
            </a:prstGeom>
            <a:ln w="28575" cap="flat" cmpd="sng">
              <a:solidFill>
                <a:srgbClr val="000000"/>
              </a:solidFill>
              <a:prstDash val="solid"/>
              <a:headEnd type="none" w="med" len="med"/>
              <a:tailEnd type="none" w="med" len="med"/>
            </a:ln>
          </p:spPr>
        </p:sp>
        <p:sp>
          <p:nvSpPr>
            <p:cNvPr id="65570" name="Line 34"/>
            <p:cNvSpPr/>
            <p:nvPr/>
          </p:nvSpPr>
          <p:spPr>
            <a:xfrm>
              <a:off x="3172" y="4020"/>
              <a:ext cx="306" cy="0"/>
            </a:xfrm>
            <a:prstGeom prst="line">
              <a:avLst/>
            </a:prstGeom>
            <a:ln w="28575" cap="flat" cmpd="sng">
              <a:solidFill>
                <a:srgbClr val="000000"/>
              </a:solidFill>
              <a:prstDash val="solid"/>
              <a:headEnd type="none" w="med" len="med"/>
              <a:tailEnd type="none" w="med" len="med"/>
            </a:ln>
          </p:spPr>
        </p:sp>
        <p:sp>
          <p:nvSpPr>
            <p:cNvPr id="65571" name="Rectangle 36"/>
            <p:cNvSpPr/>
            <p:nvPr/>
          </p:nvSpPr>
          <p:spPr>
            <a:xfrm>
              <a:off x="5062" y="2636"/>
              <a:ext cx="358" cy="1520"/>
            </a:xfrm>
            <a:prstGeom prst="rect">
              <a:avLst/>
            </a:prstGeom>
            <a:solidFill>
              <a:srgbClr val="00FFFF"/>
            </a:solidFill>
            <a:ln w="9525" cap="flat" cmpd="sng">
              <a:solidFill>
                <a:srgbClr val="000000"/>
              </a:solidFill>
              <a:prstDash val="solid"/>
              <a:miter/>
              <a:headEnd type="none" w="med" len="med"/>
              <a:tailEnd type="none" w="med" len="med"/>
            </a:ln>
          </p:spPr>
          <p:txBody>
            <a:bodyPr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eaLnBrk="1" hangingPunct="1">
                <a:lnSpc>
                  <a:spcPct val="100000"/>
                </a:lnSpc>
                <a:spcBef>
                  <a:spcPct val="0"/>
                </a:spcBef>
                <a:buClrTx/>
                <a:buSzTx/>
                <a:buFontTx/>
                <a:buNone/>
              </a:pPr>
              <a:r>
                <a:rPr lang="zh-CN" altLang="en-US" sz="3200" dirty="0">
                  <a:latin typeface="Kaiti SC Regular" panose="02010600040101010101" charset="-122"/>
                  <a:ea typeface="Kaiti SC Regular" panose="02010600040101010101" charset="-122"/>
                  <a:cs typeface="Arial" panose="020B0704020202020204" pitchFamily="34" charset="0"/>
                </a:rPr>
                <a:t>回归测试</a:t>
              </a:r>
              <a:endParaRPr lang="zh-CN" altLang="en-US" sz="3200" dirty="0">
                <a:latin typeface="Kaiti SC Regular" panose="02010600040101010101" charset="-122"/>
                <a:ea typeface="Kaiti SC Regular" panose="02010600040101010101" charset="-122"/>
              </a:endParaRPr>
            </a:p>
          </p:txBody>
        </p:sp>
        <p:sp>
          <p:nvSpPr>
            <p:cNvPr id="65572" name="Line 37"/>
            <p:cNvSpPr/>
            <p:nvPr/>
          </p:nvSpPr>
          <p:spPr>
            <a:xfrm>
              <a:off x="1077" y="2432"/>
              <a:ext cx="205" cy="0"/>
            </a:xfrm>
            <a:prstGeom prst="line">
              <a:avLst/>
            </a:prstGeom>
            <a:ln w="28575" cap="flat" cmpd="sng">
              <a:solidFill>
                <a:srgbClr val="000000"/>
              </a:solidFill>
              <a:prstDash val="solid"/>
              <a:headEnd type="none" w="med" len="med"/>
              <a:tailEnd type="none" w="med" len="med"/>
            </a:ln>
          </p:spPr>
        </p:sp>
        <p:sp>
          <p:nvSpPr>
            <p:cNvPr id="65573" name="Rectangle 38"/>
            <p:cNvSpPr/>
            <p:nvPr/>
          </p:nvSpPr>
          <p:spPr>
            <a:xfrm>
              <a:off x="3478" y="3044"/>
              <a:ext cx="1532" cy="295"/>
            </a:xfrm>
            <a:prstGeom prst="rect">
              <a:avLst/>
            </a:prstGeom>
            <a:solidFill>
              <a:srgbClr val="00FFFF"/>
            </a:solidFill>
            <a:ln w="9525" cap="flat" cmpd="sng">
              <a:solidFill>
                <a:srgbClr val="000000"/>
              </a:solidFill>
              <a:prstDash val="solid"/>
              <a:miter/>
              <a:headEnd type="none" w="med" len="med"/>
              <a:tailEnd type="none" w="med" len="med"/>
            </a:ln>
          </p:spPr>
          <p:txBody>
            <a:bodyPr wrap="none" lIns="0" rIns="0" anchor="ctr" anchorCtr="1"/>
            <a:lstStyle>
              <a:lvl1pPr marL="342900" indent="-342900" algn="l" rtl="0" eaLnBrk="0" fontAlgn="base" hangingPunct="0">
                <a:lnSpc>
                  <a:spcPct val="120000"/>
                </a:lnSpc>
                <a:spcBef>
                  <a:spcPct val="20000"/>
                </a:spcBef>
                <a:spcAft>
                  <a:spcPct val="0"/>
                </a:spcAft>
                <a:buClr>
                  <a:srgbClr val="FF9933"/>
                </a:buClr>
                <a:buSzPct val="120000"/>
                <a:buFont typeface="Wingdings" panose="05000000000000000000" pitchFamily="2" charset="2"/>
                <a:buChar char="w"/>
                <a:defRPr sz="3600" b="0">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00CC00"/>
                </a:buClr>
                <a:buSzPct val="110000"/>
                <a:buFont typeface="Wingdings" panose="05000000000000000000" pitchFamily="2" charset="2"/>
                <a:buChar char="ª"/>
                <a:defRPr sz="3200">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0000FF"/>
                </a:buClr>
                <a:buSzPct val="130000"/>
                <a:buFont typeface="Wingdings" panose="05000000000000000000" pitchFamily="2" charset="2"/>
                <a:buChar char=""/>
                <a:defRPr sz="2800">
                  <a:solidFill>
                    <a:srgbClr val="000000"/>
                  </a:solidFill>
                  <a:latin typeface="+mj-lt"/>
                  <a:ea typeface="+mn-ea"/>
                </a:defRPr>
              </a:lvl3pPr>
              <a:lvl4pPr marL="1600200" indent="-228600" algn="l" rtl="0" eaLnBrk="0" fontAlgn="base" hangingPunct="0">
                <a:lnSpc>
                  <a:spcPct val="120000"/>
                </a:lnSpc>
                <a:spcBef>
                  <a:spcPct val="20000"/>
                </a:spcBef>
                <a:spcAft>
                  <a:spcPct val="0"/>
                </a:spcAft>
                <a:buClr>
                  <a:srgbClr val="FF6600"/>
                </a:buClr>
                <a:buSzPct val="120000"/>
                <a:buChar char="•"/>
                <a:defRPr sz="2400">
                  <a:solidFill>
                    <a:srgbClr val="000000"/>
                  </a:solidFill>
                  <a:latin typeface="+mj-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rgbClr val="000000"/>
                  </a:solidFill>
                  <a:latin typeface="+mj-lt"/>
                  <a:ea typeface="宋体" pitchFamily="2" charset="-122"/>
                </a:defRPr>
              </a:lvl5pPr>
            </a:lstStyle>
            <a:p>
              <a:pPr marL="0" lvl="0" indent="0" algn="ctr" eaLnBrk="1" hangingPunct="1">
                <a:lnSpc>
                  <a:spcPct val="100000"/>
                </a:lnSpc>
                <a:spcBef>
                  <a:spcPct val="0"/>
                </a:spcBef>
                <a:buClrTx/>
                <a:buSzTx/>
                <a:buFontTx/>
                <a:buNone/>
              </a:pPr>
              <a:r>
                <a:rPr lang="zh-CN" altLang="en-US" sz="3200" dirty="0">
                  <a:latin typeface="Kaiti SC Regular" panose="02010600040101010101" charset="-122"/>
                  <a:ea typeface="Kaiti SC Regular" panose="02010600040101010101" charset="-122"/>
                  <a:cs typeface="Arial" panose="020B0704020202020204" pitchFamily="34" charset="0"/>
                </a:rPr>
                <a:t>集成测试</a:t>
              </a:r>
              <a:endParaRPr lang="zh-CN" altLang="en-US" sz="3200" dirty="0">
                <a:latin typeface="Kaiti SC Regular" panose="02010600040101010101" charset="-122"/>
                <a:ea typeface="Kaiti SC Regular" panose="02010600040101010101" charset="-122"/>
              </a:endParaRPr>
            </a:p>
          </p:txBody>
        </p:sp>
        <p:sp>
          <p:nvSpPr>
            <p:cNvPr id="65574" name="Line 39"/>
            <p:cNvSpPr/>
            <p:nvPr/>
          </p:nvSpPr>
          <p:spPr>
            <a:xfrm>
              <a:off x="3172" y="3180"/>
              <a:ext cx="306" cy="0"/>
            </a:xfrm>
            <a:prstGeom prst="line">
              <a:avLst/>
            </a:prstGeom>
            <a:ln w="28575" cap="flat" cmpd="sng">
              <a:solidFill>
                <a:srgbClr val="000000"/>
              </a:solidFill>
              <a:prstDash val="solid"/>
              <a:headEnd type="none" w="med" len="med"/>
              <a:tailEnd type="none" w="med" len="med"/>
            </a:ln>
          </p:spPr>
        </p:sp>
      </p:gr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5416550" cy="504190"/>
            <a:chOff x="0" y="287611"/>
            <a:chExt cx="541655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451929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2.9</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实例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文本框 2"/>
          <p:cNvSpPr txBox="1"/>
          <p:nvPr/>
        </p:nvSpPr>
        <p:spPr>
          <a:xfrm>
            <a:off x="1549400" y="1246505"/>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1</a:t>
            </a:r>
            <a:r>
              <a:rPr lang="zh-CN" altLang="en-US" sz="2600">
                <a:latin typeface="微软雅黑" charset="-122"/>
                <a:ea typeface="微软雅黑" charset="-122"/>
                <a:sym typeface="+mn-ea"/>
              </a:rPr>
              <a:t>）分析测试</a:t>
            </a:r>
            <a:r>
              <a:rPr lang="zh-CN" altLang="en-US" sz="2600">
                <a:latin typeface="微软雅黑" charset="-122"/>
                <a:ea typeface="微软雅黑" charset="-122"/>
                <a:sym typeface="+mn-ea"/>
              </a:rPr>
              <a:t>需求</a:t>
            </a:r>
            <a:endParaRPr lang="zh-CN" altLang="en-US" sz="2600">
              <a:latin typeface="微软雅黑" charset="-122"/>
              <a:ea typeface="微软雅黑" charset="-122"/>
              <a:sym typeface="+mn-ea"/>
            </a:endParaRPr>
          </a:p>
        </p:txBody>
      </p:sp>
      <p:sp>
        <p:nvSpPr>
          <p:cNvPr id="10" name="文本框 9"/>
          <p:cNvSpPr txBox="1"/>
          <p:nvPr/>
        </p:nvSpPr>
        <p:spPr>
          <a:xfrm>
            <a:off x="2346960" y="3028315"/>
            <a:ext cx="7845425" cy="2011045"/>
          </a:xfrm>
          <a:prstGeom prst="rect">
            <a:avLst/>
          </a:prstGeom>
          <a:noFill/>
        </p:spPr>
        <p:txBody>
          <a:bodyPr wrap="square" rtlCol="0" anchor="t">
            <a:spAutoFit/>
          </a:bodyPr>
          <a:p>
            <a:pPr marL="457200" lvl="0" indent="-457200" algn="just">
              <a:lnSpc>
                <a:spcPct val="160000"/>
              </a:lnSpc>
              <a:buClr>
                <a:srgbClr val="1691B5"/>
              </a:buClr>
              <a:buFont typeface="Wingdings" panose="05000000000000000000" charset="0"/>
              <a:buChar char=""/>
            </a:pPr>
            <a:r>
              <a:rPr lang="zh-CN" altLang="en-US" sz="2600">
                <a:latin typeface="微软雅黑" charset="-122"/>
                <a:ea typeface="微软雅黑" charset="-122"/>
                <a:sym typeface="+mn-ea"/>
              </a:rPr>
              <a:t>扫描二维码</a:t>
            </a:r>
            <a:r>
              <a:rPr lang="zh-CN" altLang="en-US" sz="2600">
                <a:latin typeface="微软雅黑" charset="-122"/>
                <a:ea typeface="微软雅黑" charset="-122"/>
                <a:sym typeface="+mn-ea"/>
              </a:rPr>
              <a:t>开锁</a:t>
            </a:r>
            <a:endParaRPr lang="zh-CN" altLang="en-US" sz="2600">
              <a:latin typeface="微软雅黑" charset="-122"/>
              <a:ea typeface="微软雅黑" charset="-122"/>
              <a:sym typeface="+mn-ea"/>
            </a:endParaRPr>
          </a:p>
          <a:p>
            <a:pPr marL="457200" lvl="0" indent="-457200" algn="just">
              <a:lnSpc>
                <a:spcPct val="160000"/>
              </a:lnSpc>
              <a:buClr>
                <a:srgbClr val="1691B5"/>
              </a:buClr>
              <a:buFont typeface="Wingdings" panose="05000000000000000000" charset="0"/>
              <a:buChar char=""/>
            </a:pPr>
            <a:r>
              <a:rPr lang="zh-CN" altLang="en-US" sz="2600">
                <a:latin typeface="微软雅黑" charset="-122"/>
                <a:ea typeface="微软雅黑" charset="-122"/>
                <a:sym typeface="+mn-ea"/>
              </a:rPr>
              <a:t>手动输入车辆编号</a:t>
            </a:r>
            <a:r>
              <a:rPr lang="zh-CN" altLang="en-US" sz="2600">
                <a:latin typeface="微软雅黑" charset="-122"/>
                <a:ea typeface="微软雅黑" charset="-122"/>
                <a:sym typeface="+mn-ea"/>
              </a:rPr>
              <a:t>开锁</a:t>
            </a:r>
            <a:endParaRPr lang="zh-CN" altLang="en-US" sz="2600">
              <a:latin typeface="微软雅黑" charset="-122"/>
              <a:ea typeface="微软雅黑" charset="-122"/>
              <a:sym typeface="+mn-ea"/>
            </a:endParaRPr>
          </a:p>
          <a:p>
            <a:pPr marL="457200" lvl="0" indent="-457200" algn="just">
              <a:lnSpc>
                <a:spcPct val="160000"/>
              </a:lnSpc>
              <a:buClr>
                <a:srgbClr val="1691B5"/>
              </a:buClr>
              <a:buFont typeface="Wingdings" panose="05000000000000000000" charset="0"/>
              <a:buChar char=""/>
            </a:pPr>
            <a:r>
              <a:rPr lang="zh-CN" altLang="en-US" sz="2600">
                <a:latin typeface="微软雅黑" charset="-122"/>
                <a:ea typeface="微软雅黑" charset="-122"/>
                <a:sym typeface="+mn-ea"/>
              </a:rPr>
              <a:t>调取手机</a:t>
            </a:r>
            <a:r>
              <a:rPr lang="zh-CN" altLang="en-US" sz="2600">
                <a:latin typeface="微软雅黑" charset="-122"/>
                <a:ea typeface="微软雅黑" charset="-122"/>
                <a:sym typeface="+mn-ea"/>
              </a:rPr>
              <a:t>手电筒</a:t>
            </a:r>
            <a:endParaRPr lang="zh-CN" altLang="en-US" sz="2600">
              <a:latin typeface="微软雅黑" charset="-122"/>
              <a:ea typeface="微软雅黑" charset="-122"/>
              <a:sym typeface="+mn-ea"/>
            </a:endParaRPr>
          </a:p>
        </p:txBody>
      </p:sp>
      <p:sp>
        <p:nvSpPr>
          <p:cNvPr id="4" name="文本框 3"/>
          <p:cNvSpPr txBox="1"/>
          <p:nvPr/>
        </p:nvSpPr>
        <p:spPr>
          <a:xfrm>
            <a:off x="2346960" y="2030095"/>
            <a:ext cx="7845425" cy="730885"/>
          </a:xfrm>
          <a:prstGeom prst="rect">
            <a:avLst/>
          </a:prstGeom>
          <a:noFill/>
        </p:spPr>
        <p:txBody>
          <a:bodyPr wrap="square" rtlCol="0" anchor="t">
            <a:spAutoFit/>
          </a:bodyPr>
          <a:p>
            <a:pPr lvl="0" indent="0" algn="just">
              <a:lnSpc>
                <a:spcPct val="160000"/>
              </a:lnSpc>
              <a:buClr>
                <a:srgbClr val="1691B5"/>
              </a:buClr>
              <a:buFont typeface="Wingdings" panose="05000000000000000000" charset="0"/>
              <a:buNone/>
            </a:pPr>
            <a:r>
              <a:rPr lang="zh-CN" altLang="en-US" sz="2600">
                <a:latin typeface="微软雅黑" charset="-122"/>
                <a:ea typeface="微软雅黑" charset="-122"/>
                <a:sym typeface="+mn-ea"/>
              </a:rPr>
              <a:t>摩拜单车的</a:t>
            </a:r>
            <a:r>
              <a:rPr lang="zh-CN" altLang="en-US" sz="2600">
                <a:latin typeface="微软雅黑" charset="-122"/>
                <a:ea typeface="微软雅黑" charset="-122"/>
                <a:sym typeface="+mn-ea"/>
              </a:rPr>
              <a:t>开锁用车功能需要测试三个</a:t>
            </a:r>
            <a:r>
              <a:rPr lang="zh-CN" altLang="en-US" sz="2600">
                <a:latin typeface="微软雅黑" charset="-122"/>
                <a:ea typeface="微软雅黑" charset="-122"/>
                <a:sym typeface="+mn-ea"/>
              </a:rPr>
              <a:t>内容。</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2.9 </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实例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aphicFrame>
        <p:nvGraphicFramePr>
          <p:cNvPr id="3" name="表格 2"/>
          <p:cNvGraphicFramePr/>
          <p:nvPr/>
        </p:nvGraphicFramePr>
        <p:xfrm>
          <a:off x="709930" y="934085"/>
          <a:ext cx="10989945" cy="5029200"/>
        </p:xfrm>
        <a:graphic>
          <a:graphicData uri="http://schemas.openxmlformats.org/drawingml/2006/table">
            <a:tbl>
              <a:tblPr firstRow="1" bandRow="1">
                <a:tableStyleId>{5C22544A-7EE6-4342-B048-85BDC9FD1C3A}</a:tableStyleId>
              </a:tblPr>
              <a:tblGrid>
                <a:gridCol w="767715"/>
                <a:gridCol w="6108700"/>
                <a:gridCol w="2900680"/>
                <a:gridCol w="1212850"/>
              </a:tblGrid>
              <a:tr h="381000">
                <a:tc>
                  <a:txBody>
                    <a:bodyPr/>
                    <a:p>
                      <a:pPr algn="ctr">
                        <a:buNone/>
                      </a:pPr>
                      <a:r>
                        <a:rPr lang="zh-CN" altLang="en-US" sz="2200"/>
                        <a:t>序号</a:t>
                      </a:r>
                      <a:endParaRPr lang="zh-CN" altLang="en-US" sz="2200"/>
                    </a:p>
                  </a:txBody>
                  <a:tcPr anchor="ctr" anchorCtr="0"/>
                </a:tc>
                <a:tc>
                  <a:txBody>
                    <a:bodyPr/>
                    <a:p>
                      <a:pPr algn="ctr">
                        <a:buNone/>
                      </a:pPr>
                      <a:r>
                        <a:rPr lang="zh-CN" altLang="en-US" sz="2200"/>
                        <a:t>检查项</a:t>
                      </a:r>
                      <a:endParaRPr lang="zh-CN" altLang="en-US" sz="2200"/>
                    </a:p>
                  </a:txBody>
                  <a:tcPr anchor="ctr" anchorCtr="0"/>
                </a:tc>
                <a:tc>
                  <a:txBody>
                    <a:bodyPr/>
                    <a:p>
                      <a:pPr algn="ctr">
                        <a:buNone/>
                      </a:pPr>
                      <a:r>
                        <a:rPr lang="zh-CN" altLang="en-US" sz="2200"/>
                        <a:t>检查结果</a:t>
                      </a:r>
                      <a:endParaRPr lang="zh-CN" altLang="en-US" sz="2200"/>
                    </a:p>
                  </a:txBody>
                  <a:tcPr anchor="ctr" anchorCtr="0"/>
                </a:tc>
                <a:tc>
                  <a:txBody>
                    <a:bodyPr/>
                    <a:p>
                      <a:pPr algn="ctr">
                        <a:buNone/>
                      </a:pPr>
                      <a:r>
                        <a:rPr lang="zh-CN" altLang="en-US" sz="2200"/>
                        <a:t>说明</a:t>
                      </a:r>
                      <a:endParaRPr lang="zh-CN" altLang="en-US" sz="2200"/>
                    </a:p>
                  </a:txBody>
                  <a:tcPr anchor="ctr" anchorCtr="0"/>
                </a:tc>
              </a:tr>
              <a:tr h="381000">
                <a:tc>
                  <a:txBody>
                    <a:bodyPr/>
                    <a:p>
                      <a:pPr algn="ctr">
                        <a:buNone/>
                      </a:pPr>
                      <a:r>
                        <a:rPr lang="en-US" altLang="zh-CN" sz="2200"/>
                        <a:t>1</a:t>
                      </a:r>
                      <a:endParaRPr lang="en-US" altLang="zh-CN" sz="2200"/>
                    </a:p>
                  </a:txBody>
                  <a:tcPr anchor="ctr" anchorCtr="0"/>
                </a:tc>
                <a:tc>
                  <a:txBody>
                    <a:bodyPr/>
                    <a:p>
                      <a:pPr algn="ctr">
                        <a:buNone/>
                      </a:pPr>
                      <a:r>
                        <a:rPr lang="zh-CN" altLang="en-US" sz="2200"/>
                        <a:t>是否覆盖了客户提出的所有需求项</a:t>
                      </a:r>
                      <a:endParaRPr lang="zh-CN" altLang="en-US" sz="2200"/>
                    </a:p>
                  </a:txBody>
                  <a:tcPr anchor="ctr" anchorCtr="0"/>
                </a:tc>
                <a:tc>
                  <a:txBody>
                    <a:bodyPr/>
                    <a:p>
                      <a:pPr algn="ctr">
                        <a:buNone/>
                      </a:pPr>
                      <a:r>
                        <a:rPr lang="zh-CN" altLang="en-US" sz="2200"/>
                        <a:t>是【】否【】NA【】</a:t>
                      </a: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t>2</a:t>
                      </a:r>
                      <a:endParaRPr lang="en-US" altLang="zh-CN" sz="2200"/>
                    </a:p>
                  </a:txBody>
                  <a:tcPr anchor="ctr" anchorCtr="0"/>
                </a:tc>
                <a:tc>
                  <a:txBody>
                    <a:bodyPr/>
                    <a:p>
                      <a:pPr algn="ctr">
                        <a:buNone/>
                      </a:pPr>
                      <a:r>
                        <a:rPr lang="zh-CN" altLang="en-US" sz="2200"/>
                        <a:t>用词是否清晰、语义是否存在歧义</a:t>
                      </a:r>
                      <a:endParaRPr lang="zh-CN" altLang="en-US" sz="2200"/>
                    </a:p>
                  </a:txBody>
                  <a:tcPr anchor="ctr" anchorCtr="0"/>
                </a:tc>
                <a:tc>
                  <a:txBody>
                    <a:bodyPr/>
                    <a:p>
                      <a:pPr algn="ctr">
                        <a:buNone/>
                      </a:pPr>
                      <a:r>
                        <a:rPr lang="zh-CN" altLang="en-US" sz="2200"/>
                        <a:t>是【】否【】NA【】</a:t>
                      </a: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t>3</a:t>
                      </a:r>
                      <a:endParaRPr lang="en-US" altLang="zh-CN" sz="2200"/>
                    </a:p>
                  </a:txBody>
                  <a:tcPr anchor="ctr" anchorCtr="0"/>
                </a:tc>
                <a:tc>
                  <a:txBody>
                    <a:bodyPr/>
                    <a:p>
                      <a:pPr algn="ctr">
                        <a:buNone/>
                      </a:pPr>
                      <a:r>
                        <a:rPr lang="zh-CN" altLang="en-US" sz="2200"/>
                        <a:t>是否清楚地描述了软件需要做什么以及不做什么</a:t>
                      </a:r>
                      <a:endParaRPr lang="zh-CN" altLang="en-US" sz="2200"/>
                    </a:p>
                  </a:txBody>
                  <a:tcPr anchor="ctr" anchorCtr="0"/>
                </a:tc>
                <a:tc>
                  <a:txBody>
                    <a:bodyPr/>
                    <a:p>
                      <a:pPr algn="ctr">
                        <a:buNone/>
                      </a:pPr>
                      <a:r>
                        <a:rPr lang="zh-CN" altLang="en-US" sz="2200"/>
                        <a:t>是【】否【】NA【】</a:t>
                      </a: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t>4</a:t>
                      </a:r>
                      <a:endParaRPr lang="en-US" altLang="zh-CN" sz="2200"/>
                    </a:p>
                  </a:txBody>
                  <a:tcPr anchor="ctr" anchorCtr="0"/>
                </a:tc>
                <a:tc>
                  <a:txBody>
                    <a:bodyPr/>
                    <a:p>
                      <a:pPr algn="ctr">
                        <a:buNone/>
                      </a:pPr>
                      <a:r>
                        <a:rPr lang="zh-CN" altLang="en-US" sz="2200"/>
                        <a:t>是否描述了软件的目标环境，包括软硬件环境</a:t>
                      </a:r>
                      <a:endParaRPr lang="zh-CN" altLang="en-US" sz="2200"/>
                    </a:p>
                  </a:txBody>
                  <a:tcPr anchor="ctr" anchorCtr="0"/>
                </a:tc>
                <a:tc>
                  <a:txBody>
                    <a:bodyPr/>
                    <a:p>
                      <a:pPr algn="ctr">
                        <a:buNone/>
                      </a:pPr>
                      <a:r>
                        <a:rPr lang="zh-CN" altLang="en-US" sz="2200"/>
                        <a:t>是【】否【】NA【】</a:t>
                      </a: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t>5</a:t>
                      </a:r>
                      <a:endParaRPr lang="en-US" altLang="zh-CN" sz="2200"/>
                    </a:p>
                  </a:txBody>
                  <a:tcPr anchor="ctr" anchorCtr="0"/>
                </a:tc>
                <a:tc>
                  <a:txBody>
                    <a:bodyPr/>
                    <a:p>
                      <a:pPr algn="ctr">
                        <a:buNone/>
                      </a:pPr>
                      <a:r>
                        <a:rPr lang="zh-CN" altLang="en-US" sz="2200"/>
                        <a:t>是否对需求项进行了合理的编号</a:t>
                      </a:r>
                      <a:endParaRPr lang="zh-CN" altLang="en-US" sz="2200"/>
                    </a:p>
                  </a:txBody>
                  <a:tcPr anchor="ctr" anchorCtr="0"/>
                </a:tc>
                <a:tc>
                  <a:txBody>
                    <a:bodyPr/>
                    <a:p>
                      <a:pPr algn="ctr">
                        <a:buNone/>
                      </a:pPr>
                      <a:r>
                        <a:rPr lang="zh-CN" altLang="en-US" sz="2200"/>
                        <a:t>是【】否【】NA【】</a:t>
                      </a: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t>6</a:t>
                      </a:r>
                      <a:endParaRPr lang="en-US" altLang="zh-CN" sz="2200"/>
                    </a:p>
                  </a:txBody>
                  <a:tcPr anchor="ctr" anchorCtr="0"/>
                </a:tc>
                <a:tc>
                  <a:txBody>
                    <a:bodyPr/>
                    <a:p>
                      <a:pPr algn="ctr">
                        <a:buNone/>
                      </a:pPr>
                      <a:r>
                        <a:rPr lang="zh-CN" altLang="en-US" sz="2200"/>
                        <a:t>需求项是否前后一致、彼此不冲突</a:t>
                      </a:r>
                      <a:endParaRPr lang="zh-CN" altLang="en-US" sz="2200"/>
                    </a:p>
                  </a:txBody>
                  <a:tcPr anchor="ctr" anchorCtr="0"/>
                </a:tc>
                <a:tc>
                  <a:txBody>
                    <a:bodyPr/>
                    <a:p>
                      <a:pPr algn="ctr">
                        <a:buNone/>
                      </a:pPr>
                      <a:r>
                        <a:rPr lang="zh-CN" altLang="en-US" sz="2200"/>
                        <a:t>是【】否【】NA【】</a:t>
                      </a: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t>7</a:t>
                      </a:r>
                      <a:endParaRPr lang="en-US" altLang="zh-CN" sz="2200"/>
                    </a:p>
                  </a:txBody>
                  <a:tcPr anchor="ctr" anchorCtr="0"/>
                </a:tc>
                <a:tc>
                  <a:txBody>
                    <a:bodyPr/>
                    <a:p>
                      <a:pPr algn="ctr">
                        <a:buNone/>
                      </a:pPr>
                      <a:r>
                        <a:rPr lang="zh-CN" altLang="en-US" sz="2200"/>
                        <a:t>是否清楚地说明了软件的每个输入、输出格式，以及输入与输出之间的对应关系</a:t>
                      </a:r>
                      <a:endParaRPr lang="zh-CN" altLang="en-US" sz="2200"/>
                    </a:p>
                  </a:txBody>
                  <a:tcPr anchor="ctr" anchorCtr="0"/>
                </a:tc>
                <a:tc>
                  <a:txBody>
                    <a:bodyPr/>
                    <a:p>
                      <a:pPr algn="ctr">
                        <a:buNone/>
                      </a:pPr>
                      <a:r>
                        <a:rPr lang="zh-CN" altLang="en-US" sz="2200"/>
                        <a:t>是【】否【】NA【】</a:t>
                      </a: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t>8</a:t>
                      </a:r>
                      <a:endParaRPr lang="en-US" altLang="zh-CN" sz="2200"/>
                    </a:p>
                  </a:txBody>
                  <a:tcPr anchor="ctr" anchorCtr="0"/>
                </a:tc>
                <a:tc>
                  <a:txBody>
                    <a:bodyPr/>
                    <a:p>
                      <a:pPr algn="ctr">
                        <a:buNone/>
                      </a:pPr>
                      <a:r>
                        <a:rPr lang="zh-CN" altLang="en-US" sz="2200"/>
                        <a:t>是否清晰地描述了软件系统的性能要求</a:t>
                      </a:r>
                      <a:endParaRPr lang="zh-CN" altLang="en-US" sz="2200"/>
                    </a:p>
                  </a:txBody>
                  <a:tcPr anchor="ctr" anchorCtr="0"/>
                </a:tc>
                <a:tc>
                  <a:txBody>
                    <a:bodyPr/>
                    <a:p>
                      <a:pPr algn="ctr">
                        <a:buNone/>
                      </a:pPr>
                      <a:r>
                        <a:rPr lang="zh-CN" altLang="en-US" sz="2200"/>
                        <a:t>是【】否【】NA【】</a:t>
                      </a: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t>9</a:t>
                      </a:r>
                      <a:endParaRPr lang="en-US" altLang="zh-CN" sz="2200"/>
                    </a:p>
                  </a:txBody>
                  <a:tcPr anchor="ctr" anchorCtr="0"/>
                </a:tc>
                <a:tc>
                  <a:txBody>
                    <a:bodyPr/>
                    <a:p>
                      <a:pPr algn="ctr">
                        <a:buNone/>
                      </a:pPr>
                      <a:r>
                        <a:rPr lang="zh-CN" altLang="en-US" sz="2200"/>
                        <a:t>需求的优先级是否合理分配</a:t>
                      </a:r>
                      <a:endParaRPr lang="zh-CN" altLang="en-US" sz="2200"/>
                    </a:p>
                  </a:txBody>
                  <a:tcPr anchor="ctr" anchorCtr="0"/>
                </a:tc>
                <a:tc>
                  <a:txBody>
                    <a:bodyPr/>
                    <a:p>
                      <a:pPr algn="ctr">
                        <a:buNone/>
                      </a:pPr>
                      <a:r>
                        <a:rPr lang="zh-CN" altLang="en-US" sz="2200"/>
                        <a:t>是【】否【】NA【】</a:t>
                      </a:r>
                      <a:endParaRPr lang="zh-CN" altLang="en-US" sz="2200"/>
                    </a:p>
                  </a:txBody>
                  <a:tcPr anchor="ctr" anchorCtr="0"/>
                </a:tc>
                <a:tc>
                  <a:txBody>
                    <a:bodyPr/>
                    <a:p>
                      <a:pPr algn="ctr">
                        <a:buNone/>
                      </a:pPr>
                      <a:endParaRPr lang="zh-CN" altLang="en-US" sz="2200"/>
                    </a:p>
                  </a:txBody>
                  <a:tcPr anchor="ctr" anchorCtr="0"/>
                </a:tc>
              </a:tr>
              <a:tr h="381000">
                <a:tc>
                  <a:txBody>
                    <a:bodyPr/>
                    <a:p>
                      <a:pPr algn="ctr">
                        <a:buNone/>
                      </a:pPr>
                      <a:r>
                        <a:rPr lang="en-US" altLang="zh-CN" sz="2200"/>
                        <a:t>10</a:t>
                      </a:r>
                      <a:endParaRPr lang="en-US" altLang="zh-CN" sz="2200"/>
                    </a:p>
                  </a:txBody>
                  <a:tcPr anchor="ctr" anchorCtr="0"/>
                </a:tc>
                <a:tc>
                  <a:txBody>
                    <a:bodyPr/>
                    <a:p>
                      <a:pPr algn="ctr">
                        <a:buNone/>
                      </a:pPr>
                      <a:r>
                        <a:rPr lang="zh-CN" altLang="en-US" sz="2200"/>
                        <a:t>是否描述了各种约束条件</a:t>
                      </a:r>
                      <a:endParaRPr lang="zh-CN" altLang="en-US" sz="2200"/>
                    </a:p>
                  </a:txBody>
                  <a:tcPr anchor="ctr" anchorCtr="0"/>
                </a:tc>
                <a:tc>
                  <a:txBody>
                    <a:bodyPr/>
                    <a:p>
                      <a:pPr algn="ctr">
                        <a:buNone/>
                      </a:pPr>
                      <a:r>
                        <a:rPr lang="zh-CN" altLang="en-US" sz="2200"/>
                        <a:t>是【】否【】NA【】</a:t>
                      </a:r>
                      <a:endParaRPr lang="zh-CN" altLang="en-US" sz="2200"/>
                    </a:p>
                  </a:txBody>
                  <a:tcPr anchor="ctr" anchorCtr="0"/>
                </a:tc>
                <a:tc>
                  <a:txBody>
                    <a:bodyPr/>
                    <a:p>
                      <a:pPr algn="ctr">
                        <a:buNone/>
                      </a:pPr>
                      <a:endParaRPr lang="zh-CN" altLang="en-US" sz="2200"/>
                    </a:p>
                  </a:txBody>
                  <a:tcPr anchor="ctr" anchorCtr="0"/>
                </a:tc>
              </a:tr>
            </a:tbl>
          </a:graphicData>
        </a:graphic>
      </p:graphicFrame>
      <p:sp>
        <p:nvSpPr>
          <p:cNvPr id="4" name="文本框 3"/>
          <p:cNvSpPr txBox="1"/>
          <p:nvPr/>
        </p:nvSpPr>
        <p:spPr>
          <a:xfrm>
            <a:off x="4014470" y="6244590"/>
            <a:ext cx="5816600" cy="521970"/>
          </a:xfrm>
          <a:prstGeom prst="rect">
            <a:avLst/>
          </a:prstGeom>
          <a:noFill/>
        </p:spPr>
        <p:txBody>
          <a:bodyPr wrap="square" rtlCol="0">
            <a:spAutoFit/>
          </a:bodyPr>
          <a:p>
            <a:r>
              <a:rPr lang="zh-CN" altLang="en-US" sz="2800">
                <a:latin typeface="微软雅黑" charset="0"/>
                <a:ea typeface="微软雅黑" charset="0"/>
              </a:rPr>
              <a:t>软件需求规格说明书检查列表</a:t>
            </a:r>
            <a:endParaRPr lang="zh-CN" altLang="en-US" sz="2800">
              <a:latin typeface="微软雅黑" charset="0"/>
              <a:ea typeface="微软雅黑" charset="0"/>
            </a:endParaRPr>
          </a:p>
        </p:txBody>
      </p:sp>
    </p:spTree>
  </p:cSld>
  <p:clrMapOvr>
    <a:masterClrMapping/>
  </p:clrMapOvr>
  <p:transition advTm="36034"/>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5416550" cy="504190"/>
            <a:chOff x="0" y="287611"/>
            <a:chExt cx="541655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451929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2.9</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实例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文本框 2"/>
          <p:cNvSpPr txBox="1"/>
          <p:nvPr/>
        </p:nvSpPr>
        <p:spPr>
          <a:xfrm>
            <a:off x="1549400" y="1246505"/>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2</a:t>
            </a:r>
            <a:r>
              <a:rPr lang="zh-CN" altLang="en-US" sz="2600">
                <a:latin typeface="微软雅黑" charset="-122"/>
                <a:ea typeface="微软雅黑" charset="-122"/>
                <a:sym typeface="+mn-ea"/>
              </a:rPr>
              <a:t>）制定测试</a:t>
            </a:r>
            <a:r>
              <a:rPr lang="zh-CN" altLang="en-US" sz="2600">
                <a:latin typeface="微软雅黑" charset="-122"/>
                <a:ea typeface="微软雅黑" charset="-122"/>
                <a:sym typeface="+mn-ea"/>
              </a:rPr>
              <a:t>计划</a:t>
            </a:r>
            <a:endParaRPr lang="zh-CN" altLang="en-US" sz="2600">
              <a:latin typeface="微软雅黑" charset="-122"/>
              <a:ea typeface="微软雅黑" charset="-122"/>
              <a:sym typeface="+mn-ea"/>
            </a:endParaRPr>
          </a:p>
        </p:txBody>
      </p:sp>
      <p:graphicFrame>
        <p:nvGraphicFramePr>
          <p:cNvPr id="7" name="表格 6"/>
          <p:cNvGraphicFramePr/>
          <p:nvPr/>
        </p:nvGraphicFramePr>
        <p:xfrm>
          <a:off x="1828800" y="2095500"/>
          <a:ext cx="8534400" cy="2773680"/>
        </p:xfrm>
        <a:graphic>
          <a:graphicData uri="http://schemas.openxmlformats.org/drawingml/2006/table">
            <a:tbl>
              <a:tblPr firstRow="1" bandRow="1">
                <a:tableStyleId>{5C22544A-7EE6-4342-B048-85BDC9FD1C3A}</a:tableStyleId>
              </a:tblPr>
              <a:tblGrid>
                <a:gridCol w="2486660"/>
                <a:gridCol w="6047740"/>
              </a:tblGrid>
              <a:tr h="487680">
                <a:tc>
                  <a:txBody>
                    <a:bodyPr/>
                    <a:p>
                      <a:pPr algn="ctr">
                        <a:buNone/>
                      </a:pPr>
                      <a:r>
                        <a:rPr lang="zh-CN" altLang="en-US" sz="2600" b="0">
                          <a:latin typeface="Kaiti SC Regular" panose="02010600040101010101" charset="-122"/>
                          <a:ea typeface="Kaiti SC Regular" panose="02010600040101010101" charset="-122"/>
                        </a:rPr>
                        <a:t>软件版本</a:t>
                      </a:r>
                      <a:endParaRPr lang="zh-CN" altLang="en-US" sz="2600" b="0">
                        <a:latin typeface="Kaiti SC Regular" panose="02010600040101010101" charset="-122"/>
                        <a:ea typeface="Kaiti SC Regular" panose="02010600040101010101" charset="-122"/>
                      </a:endParaRPr>
                    </a:p>
                  </a:txBody>
                  <a:tcPr/>
                </a:tc>
                <a:tc>
                  <a:txBody>
                    <a:bodyPr/>
                    <a:p>
                      <a:pPr algn="ctr">
                        <a:buNone/>
                      </a:pPr>
                      <a:r>
                        <a:rPr lang="zh-CN" altLang="en-US" sz="2600" b="0">
                          <a:latin typeface="Kaiti SC Regular" panose="02010600040101010101" charset="-122"/>
                          <a:ea typeface="Kaiti SC Regular" panose="02010600040101010101" charset="-122"/>
                          <a:cs typeface="Kaiti SC Regular" panose="02010600040101010101" charset="-122"/>
                        </a:rPr>
                        <a:t>摩拜单车App 8.10.0版本</a:t>
                      </a:r>
                      <a:endParaRPr lang="zh-CN" altLang="en-US" sz="2600" b="0">
                        <a:latin typeface="Kaiti SC Regular" panose="02010600040101010101" charset="-122"/>
                        <a:ea typeface="Kaiti SC Regular" panose="02010600040101010101" charset="-122"/>
                        <a:cs typeface="Kaiti SC Regular" panose="02010600040101010101" charset="-122"/>
                      </a:endParaRPr>
                    </a:p>
                  </a:txBody>
                  <a:tcPr/>
                </a:tc>
              </a:tr>
              <a:tr h="381000">
                <a:tc>
                  <a:txBody>
                    <a:bodyPr/>
                    <a:p>
                      <a:pPr algn="ctr">
                        <a:buNone/>
                      </a:pPr>
                      <a:r>
                        <a:rPr lang="zh-CN" altLang="en-US" sz="2600" b="0">
                          <a:latin typeface="Kaiti SC Regular" panose="02010600040101010101" charset="-122"/>
                          <a:ea typeface="Kaiti SC Regular" panose="02010600040101010101" charset="-122"/>
                        </a:rPr>
                        <a:t>模块</a:t>
                      </a:r>
                      <a:endParaRPr lang="zh-CN" altLang="en-US" sz="2600" b="0">
                        <a:latin typeface="Kaiti SC Regular" panose="02010600040101010101" charset="-122"/>
                        <a:ea typeface="Kaiti SC Regular" panose="02010600040101010101" charset="-122"/>
                      </a:endParaRPr>
                    </a:p>
                  </a:txBody>
                  <a:tcPr/>
                </a:tc>
                <a:tc>
                  <a:txBody>
                    <a:bodyPr/>
                    <a:p>
                      <a:pPr algn="l">
                        <a:buNone/>
                      </a:pPr>
                      <a:r>
                        <a:rPr lang="zh-CN" altLang="en-US" sz="2600" b="0">
                          <a:latin typeface="Kaiti SC Regular" panose="02010600040101010101" charset="-122"/>
                          <a:ea typeface="Kaiti SC Regular" panose="02010600040101010101" charset="-122"/>
                        </a:rPr>
                        <a:t>开锁</a:t>
                      </a:r>
                      <a:r>
                        <a:rPr lang="zh-CN" altLang="en-US" sz="2600" b="0">
                          <a:latin typeface="Kaiti SC Regular" panose="02010600040101010101" charset="-122"/>
                          <a:ea typeface="Kaiti SC Regular" panose="02010600040101010101" charset="-122"/>
                        </a:rPr>
                        <a:t>用车</a:t>
                      </a:r>
                      <a:endParaRPr lang="zh-CN" altLang="en-US" sz="2600" b="0">
                        <a:latin typeface="Kaiti SC Regular" panose="02010600040101010101" charset="-122"/>
                        <a:ea typeface="Kaiti SC Regular" panose="02010600040101010101" charset="-122"/>
                      </a:endParaRPr>
                    </a:p>
                  </a:txBody>
                  <a:tcPr/>
                </a:tc>
              </a:tr>
              <a:tr h="381000">
                <a:tc>
                  <a:txBody>
                    <a:bodyPr/>
                    <a:p>
                      <a:pPr algn="ctr">
                        <a:buNone/>
                      </a:pPr>
                      <a:r>
                        <a:rPr lang="zh-CN" altLang="en-US" sz="2600" b="0">
                          <a:latin typeface="Kaiti SC Regular" panose="02010600040101010101" charset="-122"/>
                          <a:ea typeface="Kaiti SC Regular" panose="02010600040101010101" charset="-122"/>
                        </a:rPr>
                        <a:t>负责人</a:t>
                      </a:r>
                      <a:endParaRPr lang="zh-CN" altLang="en-US" sz="2600" b="0">
                        <a:latin typeface="Kaiti SC Regular" panose="02010600040101010101" charset="-122"/>
                        <a:ea typeface="Kaiti SC Regular" panose="02010600040101010101" charset="-122"/>
                      </a:endParaRPr>
                    </a:p>
                  </a:txBody>
                  <a:tcPr/>
                </a:tc>
                <a:tc>
                  <a:txBody>
                    <a:bodyPr/>
                    <a:p>
                      <a:pPr algn="l">
                        <a:buNone/>
                      </a:pPr>
                      <a:r>
                        <a:rPr lang="zh-CN" altLang="en-US" sz="2600" b="0">
                          <a:latin typeface="Kaiti SC Regular" panose="02010600040101010101" charset="-122"/>
                          <a:ea typeface="Kaiti SC Regular" panose="02010600040101010101" charset="-122"/>
                        </a:rPr>
                        <a:t>测试组</a:t>
                      </a:r>
                      <a:r>
                        <a:rPr lang="zh-CN" altLang="en-US" sz="2600" b="0">
                          <a:latin typeface="Kaiti SC Regular" panose="02010600040101010101" charset="-122"/>
                          <a:ea typeface="Kaiti SC Regular" panose="02010600040101010101" charset="-122"/>
                        </a:rPr>
                        <a:t>长</a:t>
                      </a:r>
                      <a:endParaRPr lang="zh-CN" altLang="en-US" sz="2600" b="0">
                        <a:latin typeface="Kaiti SC Regular" panose="02010600040101010101" charset="-122"/>
                        <a:ea typeface="Kaiti SC Regular" panose="02010600040101010101" charset="-122"/>
                      </a:endParaRPr>
                    </a:p>
                  </a:txBody>
                  <a:tcPr/>
                </a:tc>
              </a:tr>
              <a:tr h="381000">
                <a:tc>
                  <a:txBody>
                    <a:bodyPr/>
                    <a:p>
                      <a:pPr algn="ctr">
                        <a:buNone/>
                      </a:pPr>
                      <a:r>
                        <a:rPr lang="zh-CN" altLang="en-US" sz="2600" b="0">
                          <a:latin typeface="Kaiti SC Regular" panose="02010600040101010101" charset="-122"/>
                          <a:ea typeface="Kaiti SC Regular" panose="02010600040101010101" charset="-122"/>
                        </a:rPr>
                        <a:t>测试人员</a:t>
                      </a:r>
                      <a:endParaRPr lang="zh-CN" altLang="en-US" sz="2600" b="0">
                        <a:latin typeface="Kaiti SC Regular" panose="02010600040101010101" charset="-122"/>
                        <a:ea typeface="Kaiti SC Regular" panose="02010600040101010101" charset="-122"/>
                      </a:endParaRPr>
                    </a:p>
                  </a:txBody>
                  <a:tcPr/>
                </a:tc>
                <a:tc>
                  <a:txBody>
                    <a:bodyPr/>
                    <a:p>
                      <a:pPr algn="l">
                        <a:buNone/>
                      </a:pPr>
                      <a:r>
                        <a:rPr lang="zh-CN" altLang="en-US" sz="2600" b="0">
                          <a:latin typeface="Kaiti SC Regular" panose="02010600040101010101" charset="-122"/>
                          <a:ea typeface="Kaiti SC Regular" panose="02010600040101010101" charset="-122"/>
                        </a:rPr>
                        <a:t>测试员</a:t>
                      </a:r>
                      <a:r>
                        <a:rPr lang="en-US" altLang="zh-CN" sz="2600" b="0">
                          <a:latin typeface="Kaiti SC Regular" panose="02010600040101010101" charset="-122"/>
                          <a:ea typeface="Kaiti SC Regular" panose="02010600040101010101" charset="-122"/>
                        </a:rPr>
                        <a:t>1</a:t>
                      </a:r>
                      <a:r>
                        <a:rPr lang="zh-CN" altLang="en-US" sz="2600" b="0">
                          <a:latin typeface="Kaiti SC Regular" panose="02010600040101010101" charset="-122"/>
                          <a:ea typeface="Kaiti SC Regular" panose="02010600040101010101" charset="-122"/>
                        </a:rPr>
                        <a:t>、测试员</a:t>
                      </a:r>
                      <a:r>
                        <a:rPr lang="en-US" altLang="zh-CN" sz="2600" b="0">
                          <a:latin typeface="Kaiti SC Regular" panose="02010600040101010101" charset="-122"/>
                          <a:ea typeface="Kaiti SC Regular" panose="02010600040101010101" charset="-122"/>
                        </a:rPr>
                        <a:t>2</a:t>
                      </a:r>
                      <a:endParaRPr lang="en-US" altLang="zh-CN" sz="2600" b="0">
                        <a:latin typeface="Kaiti SC Regular" panose="02010600040101010101" charset="-122"/>
                        <a:ea typeface="Kaiti SC Regular" panose="02010600040101010101" charset="-122"/>
                      </a:endParaRPr>
                    </a:p>
                  </a:txBody>
                  <a:tcPr/>
                </a:tc>
              </a:tr>
              <a:tr h="381000">
                <a:tc>
                  <a:txBody>
                    <a:bodyPr/>
                    <a:p>
                      <a:pPr algn="ctr">
                        <a:buNone/>
                      </a:pPr>
                      <a:r>
                        <a:rPr lang="zh-CN" altLang="en-US" sz="2600" b="0">
                          <a:latin typeface="Kaiti SC Regular" panose="02010600040101010101" charset="-122"/>
                          <a:ea typeface="Kaiti SC Regular" panose="02010600040101010101" charset="-122"/>
                        </a:rPr>
                        <a:t>测试时间</a:t>
                      </a:r>
                      <a:endParaRPr lang="zh-CN" altLang="en-US" sz="2600" b="0">
                        <a:latin typeface="Kaiti SC Regular" panose="02010600040101010101" charset="-122"/>
                        <a:ea typeface="Kaiti SC Regular" panose="02010600040101010101" charset="-122"/>
                      </a:endParaRPr>
                    </a:p>
                  </a:txBody>
                  <a:tcPr/>
                </a:tc>
                <a:tc>
                  <a:txBody>
                    <a:bodyPr/>
                    <a:p>
                      <a:pPr algn="l">
                        <a:buNone/>
                      </a:pPr>
                      <a:r>
                        <a:rPr lang="en-US" altLang="zh-CN" sz="2600" b="0">
                          <a:latin typeface="Kaiti SC Regular" panose="02010600040101010101" charset="-122"/>
                          <a:ea typeface="Kaiti SC Regular" panose="02010600040101010101" charset="-122"/>
                        </a:rPr>
                        <a:t>2023.09.13 ~ 2023.09.14</a:t>
                      </a:r>
                      <a:endParaRPr lang="en-US" altLang="zh-CN" sz="2600" b="0">
                        <a:latin typeface="Kaiti SC Regular" panose="02010600040101010101" charset="-122"/>
                        <a:ea typeface="Kaiti SC Regular" panose="02010600040101010101" charset="-122"/>
                      </a:endParaRPr>
                    </a:p>
                  </a:txBody>
                  <a:tcPr/>
                </a:tc>
              </a:tr>
              <a:tr h="381000">
                <a:tc>
                  <a:txBody>
                    <a:bodyPr/>
                    <a:p>
                      <a:pPr algn="ctr">
                        <a:buNone/>
                      </a:pPr>
                      <a:r>
                        <a:rPr lang="zh-CN" altLang="en-US" sz="2600" b="0">
                          <a:latin typeface="Kaiti SC Regular" panose="02010600040101010101" charset="-122"/>
                          <a:ea typeface="Kaiti SC Regular" panose="02010600040101010101" charset="-122"/>
                        </a:rPr>
                        <a:t>测试用例</a:t>
                      </a:r>
                      <a:endParaRPr lang="zh-CN" altLang="en-US" sz="2600" b="0">
                        <a:latin typeface="Kaiti SC Regular" panose="02010600040101010101" charset="-122"/>
                        <a:ea typeface="Kaiti SC Regular" panose="02010600040101010101" charset="-122"/>
                      </a:endParaRPr>
                    </a:p>
                  </a:txBody>
                  <a:tcPr/>
                </a:tc>
                <a:tc>
                  <a:txBody>
                    <a:bodyPr/>
                    <a:p>
                      <a:pPr algn="l">
                        <a:buNone/>
                      </a:pPr>
                      <a:r>
                        <a:rPr lang="en-US" altLang="zh-CN" sz="2600" b="0">
                          <a:latin typeface="Kaiti SC Regular" panose="02010600040101010101" charset="-122"/>
                          <a:ea typeface="Kaiti SC Regular" panose="02010600040101010101" charset="-122"/>
                        </a:rPr>
                        <a:t>001~012</a:t>
                      </a:r>
                      <a:endParaRPr lang="en-US" altLang="zh-CN" sz="2600" b="0">
                        <a:latin typeface="Kaiti SC Regular" panose="02010600040101010101" charset="-122"/>
                        <a:ea typeface="Kaiti SC Regular" panose="02010600040101010101" charset="-122"/>
                      </a:endParaRPr>
                    </a:p>
                  </a:txBody>
                  <a:tcPr/>
                </a:tc>
              </a:tr>
              <a:tr h="381000">
                <a:tc>
                  <a:txBody>
                    <a:bodyPr/>
                    <a:p>
                      <a:pPr algn="ctr">
                        <a:buNone/>
                      </a:pPr>
                      <a:r>
                        <a:rPr lang="zh-CN" altLang="en-US" sz="2600" b="0">
                          <a:latin typeface="Kaiti SC Regular" panose="02010600040101010101" charset="-122"/>
                          <a:ea typeface="Kaiti SC Regular" panose="02010600040101010101" charset="-122"/>
                        </a:rPr>
                        <a:t>回归测试</a:t>
                      </a:r>
                      <a:endParaRPr lang="zh-CN" altLang="en-US" sz="2600" b="0">
                        <a:latin typeface="Kaiti SC Regular" panose="02010600040101010101" charset="-122"/>
                        <a:ea typeface="Kaiti SC Regular" panose="02010600040101010101" charset="-122"/>
                      </a:endParaRPr>
                    </a:p>
                  </a:txBody>
                  <a:tcPr/>
                </a:tc>
                <a:tc>
                  <a:txBody>
                    <a:bodyPr/>
                    <a:p>
                      <a:pPr algn="l">
                        <a:buNone/>
                      </a:pPr>
                      <a:r>
                        <a:rPr lang="en-US" altLang="zh-CN" sz="2600">
                          <a:latin typeface="Kaiti SC Regular" panose="02010600040101010101" charset="-122"/>
                          <a:ea typeface="Kaiti SC Regular" panose="02010600040101010101" charset="-122"/>
                          <a:sym typeface="+mn-ea"/>
                        </a:rPr>
                        <a:t>2023.10.08 ~ 2023.10.09</a:t>
                      </a:r>
                      <a:endParaRPr lang="zh-CN" altLang="en-US" sz="2600" b="0">
                        <a:latin typeface="Kaiti SC Regular" panose="02010600040101010101" charset="-122"/>
                        <a:ea typeface="Kaiti SC Regular" panose="02010600040101010101" charset="-122"/>
                      </a:endParaRPr>
                    </a:p>
                  </a:txBody>
                  <a:tcPr/>
                </a:tc>
              </a:tr>
            </a:tbl>
          </a:graphicData>
        </a:graphic>
      </p:graphicFrame>
    </p:spTree>
  </p:cSld>
  <p:clrMapOvr>
    <a:masterClrMapping/>
  </p:clrMapOvr>
  <p:transition advTm="36034"/>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5416550" cy="504190"/>
            <a:chOff x="0" y="287611"/>
            <a:chExt cx="541655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451929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2.9</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实例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文本框 2"/>
          <p:cNvSpPr txBox="1"/>
          <p:nvPr/>
        </p:nvSpPr>
        <p:spPr>
          <a:xfrm>
            <a:off x="1549400" y="1246505"/>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3</a:t>
            </a:r>
            <a:r>
              <a:rPr lang="zh-CN" altLang="en-US" sz="2600">
                <a:latin typeface="微软雅黑" charset="-122"/>
                <a:ea typeface="微软雅黑" charset="-122"/>
                <a:sym typeface="+mn-ea"/>
              </a:rPr>
              <a:t>）设计测试</a:t>
            </a:r>
            <a:r>
              <a:rPr lang="zh-CN" altLang="en-US" sz="2600">
                <a:latin typeface="微软雅黑" charset="-122"/>
                <a:ea typeface="微软雅黑" charset="-122"/>
                <a:sym typeface="+mn-ea"/>
              </a:rPr>
              <a:t>用例</a:t>
            </a:r>
            <a:endParaRPr lang="zh-CN" altLang="en-US" sz="2600">
              <a:latin typeface="微软雅黑" charset="-122"/>
              <a:ea typeface="微软雅黑" charset="-122"/>
              <a:sym typeface="+mn-ea"/>
            </a:endParaRPr>
          </a:p>
        </p:txBody>
      </p:sp>
      <p:sp>
        <p:nvSpPr>
          <p:cNvPr id="10" name="文本框 9"/>
          <p:cNvSpPr txBox="1"/>
          <p:nvPr/>
        </p:nvSpPr>
        <p:spPr>
          <a:xfrm>
            <a:off x="2346960" y="2245360"/>
            <a:ext cx="7845425" cy="1370965"/>
          </a:xfrm>
          <a:prstGeom prst="rect">
            <a:avLst/>
          </a:prstGeom>
          <a:noFill/>
        </p:spPr>
        <p:txBody>
          <a:bodyPr wrap="square" rtlCol="0" anchor="t">
            <a:spAutoFit/>
          </a:bodyPr>
          <a:p>
            <a:pPr marL="457200" lvl="0" indent="-457200" algn="just">
              <a:lnSpc>
                <a:spcPct val="160000"/>
              </a:lnSpc>
              <a:buClr>
                <a:srgbClr val="1691B5"/>
              </a:buClr>
              <a:buFont typeface="Wingdings" panose="05000000000000000000" charset="0"/>
              <a:buChar char=""/>
            </a:pPr>
            <a:r>
              <a:rPr lang="zh-CN" altLang="en-US" sz="2600">
                <a:latin typeface="微软雅黑" charset="-122"/>
                <a:ea typeface="微软雅黑" charset="-122"/>
                <a:sym typeface="+mn-ea"/>
              </a:rPr>
              <a:t>白天：扫码</a:t>
            </a:r>
            <a:r>
              <a:rPr lang="zh-CN" altLang="en-US" sz="2600">
                <a:latin typeface="微软雅黑" charset="-122"/>
                <a:ea typeface="微软雅黑" charset="-122"/>
                <a:sym typeface="+mn-ea"/>
              </a:rPr>
              <a:t>开锁</a:t>
            </a:r>
            <a:endParaRPr lang="zh-CN" altLang="en-US" sz="2600">
              <a:latin typeface="微软雅黑" charset="-122"/>
              <a:ea typeface="微软雅黑" charset="-122"/>
              <a:sym typeface="+mn-ea"/>
            </a:endParaRPr>
          </a:p>
          <a:p>
            <a:pPr marL="457200" lvl="0" indent="-457200" algn="just">
              <a:lnSpc>
                <a:spcPct val="160000"/>
              </a:lnSpc>
              <a:buClr>
                <a:srgbClr val="1691B5"/>
              </a:buClr>
              <a:buFont typeface="Wingdings" panose="05000000000000000000" charset="0"/>
              <a:buChar char=""/>
            </a:pPr>
            <a:r>
              <a:rPr lang="zh-CN" altLang="en-US" sz="2600">
                <a:latin typeface="微软雅黑" charset="-122"/>
                <a:ea typeface="微软雅黑" charset="-122"/>
                <a:sym typeface="+mn-ea"/>
              </a:rPr>
              <a:t>白天：手动输入车辆编号</a:t>
            </a:r>
            <a:r>
              <a:rPr lang="zh-CN" altLang="en-US" sz="2600">
                <a:latin typeface="微软雅黑" charset="-122"/>
                <a:ea typeface="微软雅黑" charset="-122"/>
                <a:sym typeface="+mn-ea"/>
              </a:rPr>
              <a:t>开锁</a:t>
            </a:r>
            <a:endParaRPr lang="zh-CN" altLang="en-US" sz="2600">
              <a:latin typeface="微软雅黑" charset="-122"/>
              <a:ea typeface="微软雅黑" charset="-122"/>
              <a:sym typeface="+mn-ea"/>
            </a:endParaRPr>
          </a:p>
        </p:txBody>
      </p:sp>
      <p:sp>
        <p:nvSpPr>
          <p:cNvPr id="5" name="文本框 4"/>
          <p:cNvSpPr txBox="1"/>
          <p:nvPr/>
        </p:nvSpPr>
        <p:spPr>
          <a:xfrm>
            <a:off x="2346960" y="3616325"/>
            <a:ext cx="7845425" cy="1370965"/>
          </a:xfrm>
          <a:prstGeom prst="rect">
            <a:avLst/>
          </a:prstGeom>
          <a:noFill/>
        </p:spPr>
        <p:txBody>
          <a:bodyPr wrap="square" rtlCol="0" anchor="t">
            <a:spAutoFit/>
          </a:bodyPr>
          <a:p>
            <a:pPr marL="457200" lvl="0" indent="-457200" algn="just">
              <a:lnSpc>
                <a:spcPct val="160000"/>
              </a:lnSpc>
              <a:buClr>
                <a:srgbClr val="1691B5"/>
              </a:buClr>
              <a:buFont typeface="Wingdings" panose="05000000000000000000" charset="0"/>
              <a:buChar char=""/>
            </a:pPr>
            <a:r>
              <a:rPr lang="zh-CN" altLang="en-US" sz="2600">
                <a:latin typeface="微软雅黑" charset="-122"/>
                <a:ea typeface="微软雅黑" charset="-122"/>
                <a:sym typeface="+mn-ea"/>
              </a:rPr>
              <a:t>晚上：手电筒</a:t>
            </a:r>
            <a:r>
              <a:rPr lang="en-US" altLang="zh-CN" sz="2600">
                <a:latin typeface="微软雅黑" charset="-122"/>
                <a:ea typeface="微软雅黑" charset="-122"/>
                <a:sym typeface="+mn-ea"/>
              </a:rPr>
              <a:t>+</a:t>
            </a:r>
            <a:r>
              <a:rPr lang="zh-CN" altLang="en-US" sz="2600">
                <a:latin typeface="微软雅黑" charset="-122"/>
                <a:ea typeface="微软雅黑" charset="-122"/>
                <a:sym typeface="+mn-ea"/>
              </a:rPr>
              <a:t>扫码</a:t>
            </a:r>
            <a:r>
              <a:rPr lang="zh-CN" altLang="en-US" sz="2600">
                <a:latin typeface="微软雅黑" charset="-122"/>
                <a:ea typeface="微软雅黑" charset="-122"/>
                <a:sym typeface="+mn-ea"/>
              </a:rPr>
              <a:t>开锁</a:t>
            </a:r>
            <a:endParaRPr lang="zh-CN" altLang="en-US" sz="2600">
              <a:latin typeface="微软雅黑" charset="-122"/>
              <a:ea typeface="微软雅黑" charset="-122"/>
              <a:sym typeface="+mn-ea"/>
            </a:endParaRPr>
          </a:p>
          <a:p>
            <a:pPr marL="457200" lvl="0" indent="-457200" algn="just">
              <a:lnSpc>
                <a:spcPct val="160000"/>
              </a:lnSpc>
              <a:buClr>
                <a:srgbClr val="1691B5"/>
              </a:buClr>
              <a:buFont typeface="Wingdings" panose="05000000000000000000" charset="0"/>
              <a:buChar char=""/>
            </a:pPr>
            <a:r>
              <a:rPr lang="zh-CN" altLang="en-US" sz="2600">
                <a:latin typeface="微软雅黑" charset="-122"/>
                <a:ea typeface="微软雅黑" charset="-122"/>
                <a:sym typeface="+mn-ea"/>
              </a:rPr>
              <a:t>晚上：手动输入车辆编号</a:t>
            </a:r>
            <a:r>
              <a:rPr lang="zh-CN" altLang="en-US" sz="2600">
                <a:latin typeface="微软雅黑" charset="-122"/>
                <a:ea typeface="微软雅黑" charset="-122"/>
                <a:sym typeface="+mn-ea"/>
              </a:rPr>
              <a:t>开锁</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5416550" cy="504190"/>
            <a:chOff x="0" y="287611"/>
            <a:chExt cx="541655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451929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2.9</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实例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文本框 2"/>
          <p:cNvSpPr txBox="1"/>
          <p:nvPr/>
        </p:nvSpPr>
        <p:spPr>
          <a:xfrm>
            <a:off x="1549400" y="1246505"/>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3</a:t>
            </a:r>
            <a:r>
              <a:rPr lang="zh-CN" altLang="en-US" sz="2600">
                <a:latin typeface="微软雅黑" charset="-122"/>
                <a:ea typeface="微软雅黑" charset="-122"/>
                <a:sym typeface="+mn-ea"/>
              </a:rPr>
              <a:t>）设计测试</a:t>
            </a:r>
            <a:r>
              <a:rPr lang="zh-CN" altLang="en-US" sz="2600">
                <a:latin typeface="微软雅黑" charset="-122"/>
                <a:ea typeface="微软雅黑" charset="-122"/>
                <a:sym typeface="+mn-ea"/>
              </a:rPr>
              <a:t>用例</a:t>
            </a:r>
            <a:endParaRPr lang="zh-CN" altLang="en-US" sz="2600">
              <a:latin typeface="微软雅黑" charset="-122"/>
              <a:ea typeface="微软雅黑" charset="-122"/>
              <a:sym typeface="+mn-ea"/>
            </a:endParaRPr>
          </a:p>
        </p:txBody>
      </p:sp>
      <p:sp>
        <p:nvSpPr>
          <p:cNvPr id="10" name="文本框 9"/>
          <p:cNvSpPr txBox="1"/>
          <p:nvPr/>
        </p:nvSpPr>
        <p:spPr>
          <a:xfrm>
            <a:off x="2346960" y="2245360"/>
            <a:ext cx="7845425" cy="2011045"/>
          </a:xfrm>
          <a:prstGeom prst="rect">
            <a:avLst/>
          </a:prstGeom>
          <a:noFill/>
        </p:spPr>
        <p:txBody>
          <a:bodyPr wrap="square" rtlCol="0" anchor="t">
            <a:spAutoFit/>
          </a:bodyPr>
          <a:p>
            <a:pPr marL="457200" lvl="0" indent="-457200" algn="just">
              <a:lnSpc>
                <a:spcPct val="160000"/>
              </a:lnSpc>
              <a:buClr>
                <a:srgbClr val="1691B5"/>
              </a:buClr>
              <a:buFont typeface="Wingdings" panose="05000000000000000000" charset="0"/>
              <a:buChar char=""/>
            </a:pPr>
            <a:r>
              <a:rPr lang="zh-CN" altLang="en-US" sz="2600">
                <a:latin typeface="微软雅黑" charset="-122"/>
                <a:ea typeface="微软雅黑" charset="-122"/>
                <a:sym typeface="+mn-ea"/>
              </a:rPr>
              <a:t>开锁用车模块与其他模块的关联，在开锁时，如果有正在运行的订单或者有未支付的订单，则无法开锁。</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5416550" cy="504190"/>
            <a:chOff x="0" y="287611"/>
            <a:chExt cx="541655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451929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2.9</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实例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燕尾形 4"/>
          <p:cNvSpPr/>
          <p:nvPr/>
        </p:nvSpPr>
        <p:spPr>
          <a:xfrm>
            <a:off x="709930" y="114554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1365250" y="982345"/>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摩拜单</a:t>
            </a:r>
            <a:r>
              <a:rPr lang="zh-CN" altLang="en-US" sz="2600">
                <a:latin typeface="微软雅黑" charset="-122"/>
                <a:ea typeface="微软雅黑" charset="-122"/>
                <a:sym typeface="+mn-ea"/>
              </a:rPr>
              <a:t>车业务流程</a:t>
            </a:r>
            <a:r>
              <a:rPr lang="zh-CN" altLang="en-US" sz="2600">
                <a:latin typeface="微软雅黑" charset="-122"/>
                <a:ea typeface="微软雅黑" charset="-122"/>
                <a:sym typeface="+mn-ea"/>
              </a:rPr>
              <a:t>图</a:t>
            </a:r>
            <a:endParaRPr lang="zh-CN" altLang="en-US" sz="2600">
              <a:latin typeface="微软雅黑" charset="-122"/>
              <a:ea typeface="微软雅黑" charset="-122"/>
              <a:sym typeface="+mn-ea"/>
            </a:endParaRPr>
          </a:p>
        </p:txBody>
      </p:sp>
      <p:sp>
        <p:nvSpPr>
          <p:cNvPr id="7" name="矩形 6"/>
          <p:cNvSpPr/>
          <p:nvPr/>
        </p:nvSpPr>
        <p:spPr>
          <a:xfrm>
            <a:off x="5220970" y="652780"/>
            <a:ext cx="1750060" cy="567690"/>
          </a:xfrm>
          <a:prstGeom prst="rect">
            <a:avLst/>
          </a:prstGeom>
        </p:spPr>
        <p:style>
          <a:lnRef idx="0">
            <a:srgbClr val="FFFFFF"/>
          </a:lnRef>
          <a:fillRef idx="2">
            <a:schemeClr val="accent3"/>
          </a:fillRef>
          <a:effectRef idx="0">
            <a:srgbClr val="FFFFFF"/>
          </a:effectRef>
          <a:fontRef idx="minor">
            <a:schemeClr val="dk1"/>
          </a:fontRef>
        </p:style>
        <p:txBody>
          <a:bodyPr rtlCol="0" anchor="ctr"/>
          <a:p>
            <a:pPr algn="ctr"/>
            <a:r>
              <a:rPr lang="zh-CN" altLang="en-US" sz="2400"/>
              <a:t>注册</a:t>
            </a:r>
            <a:r>
              <a:rPr lang="en-US" altLang="zh-CN" sz="2400"/>
              <a:t>/</a:t>
            </a:r>
            <a:r>
              <a:rPr lang="zh-CN" altLang="en-US" sz="2400"/>
              <a:t>登录</a:t>
            </a:r>
            <a:endParaRPr lang="zh-CN" altLang="en-US" sz="2400"/>
          </a:p>
        </p:txBody>
      </p:sp>
      <p:cxnSp>
        <p:nvCxnSpPr>
          <p:cNvPr id="8" name="直接箭头连接符 7"/>
          <p:cNvCxnSpPr>
            <a:stCxn id="7" idx="2"/>
          </p:cNvCxnSpPr>
          <p:nvPr/>
        </p:nvCxnSpPr>
        <p:spPr>
          <a:xfrm>
            <a:off x="6096000" y="1220470"/>
            <a:ext cx="0" cy="2762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3" name="矩形 12"/>
          <p:cNvSpPr/>
          <p:nvPr/>
        </p:nvSpPr>
        <p:spPr>
          <a:xfrm>
            <a:off x="5220970" y="1477010"/>
            <a:ext cx="1750060" cy="567690"/>
          </a:xfrm>
          <a:prstGeom prst="rect">
            <a:avLst/>
          </a:prstGeom>
        </p:spPr>
        <p:style>
          <a:lnRef idx="0">
            <a:srgbClr val="FFFFFF"/>
          </a:lnRef>
          <a:fillRef idx="2">
            <a:schemeClr val="accent3"/>
          </a:fillRef>
          <a:effectRef idx="0">
            <a:srgbClr val="FFFFFF"/>
          </a:effectRef>
          <a:fontRef idx="minor">
            <a:schemeClr val="dk1"/>
          </a:fontRef>
        </p:style>
        <p:txBody>
          <a:bodyPr rtlCol="0" anchor="ctr"/>
          <a:p>
            <a:pPr algn="ctr"/>
            <a:r>
              <a:rPr lang="zh-CN" altLang="en-US" sz="2000"/>
              <a:t>搜索附近的车</a:t>
            </a:r>
            <a:endParaRPr lang="zh-CN" altLang="en-US" sz="2000"/>
          </a:p>
        </p:txBody>
      </p:sp>
      <p:sp>
        <p:nvSpPr>
          <p:cNvPr id="29" name="矩形 28"/>
          <p:cNvSpPr/>
          <p:nvPr/>
        </p:nvSpPr>
        <p:spPr>
          <a:xfrm>
            <a:off x="5220970" y="2301240"/>
            <a:ext cx="1750060" cy="567690"/>
          </a:xfrm>
          <a:prstGeom prst="rect">
            <a:avLst/>
          </a:prstGeom>
        </p:spPr>
        <p:style>
          <a:lnRef idx="0">
            <a:srgbClr val="FFFFFF"/>
          </a:lnRef>
          <a:fillRef idx="2">
            <a:schemeClr val="accent3"/>
          </a:fillRef>
          <a:effectRef idx="0">
            <a:srgbClr val="FFFFFF"/>
          </a:effectRef>
          <a:fontRef idx="minor">
            <a:schemeClr val="dk1"/>
          </a:fontRef>
        </p:style>
        <p:txBody>
          <a:bodyPr rtlCol="0" anchor="ctr"/>
          <a:p>
            <a:pPr algn="ctr"/>
            <a:r>
              <a:rPr lang="zh-CN" altLang="en-US" sz="2400"/>
              <a:t>开锁用</a:t>
            </a:r>
            <a:r>
              <a:rPr lang="zh-CN" altLang="en-US" sz="2400"/>
              <a:t>车</a:t>
            </a:r>
            <a:endParaRPr lang="zh-CN" altLang="en-US" sz="2400"/>
          </a:p>
        </p:txBody>
      </p:sp>
      <p:cxnSp>
        <p:nvCxnSpPr>
          <p:cNvPr id="30" name="直接箭头连接符 29"/>
          <p:cNvCxnSpPr/>
          <p:nvPr/>
        </p:nvCxnSpPr>
        <p:spPr>
          <a:xfrm>
            <a:off x="6096000" y="2044700"/>
            <a:ext cx="0" cy="2762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1" name="直接箭头连接符 30"/>
          <p:cNvCxnSpPr/>
          <p:nvPr/>
        </p:nvCxnSpPr>
        <p:spPr>
          <a:xfrm>
            <a:off x="6096000" y="2868930"/>
            <a:ext cx="0" cy="2762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2" name="矩形 31"/>
          <p:cNvSpPr/>
          <p:nvPr/>
        </p:nvSpPr>
        <p:spPr>
          <a:xfrm>
            <a:off x="5220970" y="3125470"/>
            <a:ext cx="1750060" cy="567690"/>
          </a:xfrm>
          <a:prstGeom prst="rect">
            <a:avLst/>
          </a:prstGeom>
        </p:spPr>
        <p:style>
          <a:lnRef idx="0">
            <a:srgbClr val="FFFFFF"/>
          </a:lnRef>
          <a:fillRef idx="2">
            <a:schemeClr val="accent3"/>
          </a:fillRef>
          <a:effectRef idx="0">
            <a:srgbClr val="FFFFFF"/>
          </a:effectRef>
          <a:fontRef idx="minor">
            <a:schemeClr val="dk1"/>
          </a:fontRef>
        </p:style>
        <p:txBody>
          <a:bodyPr rtlCol="0" anchor="ctr"/>
          <a:p>
            <a:pPr algn="ctr"/>
            <a:r>
              <a:rPr lang="zh-CN" altLang="en-US" sz="2400"/>
              <a:t>骑行</a:t>
            </a:r>
            <a:endParaRPr lang="zh-CN" altLang="en-US" sz="2400"/>
          </a:p>
        </p:txBody>
      </p:sp>
      <p:sp>
        <p:nvSpPr>
          <p:cNvPr id="33" name="矩形 32"/>
          <p:cNvSpPr/>
          <p:nvPr/>
        </p:nvSpPr>
        <p:spPr>
          <a:xfrm>
            <a:off x="5220970" y="3949700"/>
            <a:ext cx="1750060" cy="567690"/>
          </a:xfrm>
          <a:prstGeom prst="rect">
            <a:avLst/>
          </a:prstGeom>
        </p:spPr>
        <p:style>
          <a:lnRef idx="0">
            <a:srgbClr val="FFFFFF"/>
          </a:lnRef>
          <a:fillRef idx="2">
            <a:schemeClr val="accent3"/>
          </a:fillRef>
          <a:effectRef idx="0">
            <a:srgbClr val="FFFFFF"/>
          </a:effectRef>
          <a:fontRef idx="minor">
            <a:schemeClr val="dk1"/>
          </a:fontRef>
        </p:style>
        <p:txBody>
          <a:bodyPr rtlCol="0" anchor="ctr"/>
          <a:p>
            <a:pPr algn="ctr"/>
            <a:r>
              <a:rPr lang="zh-CN" altLang="en-US" sz="2400"/>
              <a:t>锁车</a:t>
            </a:r>
            <a:endParaRPr lang="zh-CN" altLang="en-US" sz="2400"/>
          </a:p>
        </p:txBody>
      </p:sp>
      <p:cxnSp>
        <p:nvCxnSpPr>
          <p:cNvPr id="34" name="直接箭头连接符 33"/>
          <p:cNvCxnSpPr/>
          <p:nvPr/>
        </p:nvCxnSpPr>
        <p:spPr>
          <a:xfrm>
            <a:off x="6096000" y="3693160"/>
            <a:ext cx="0" cy="2762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p:nvPr/>
        </p:nvCxnSpPr>
        <p:spPr>
          <a:xfrm>
            <a:off x="6096000" y="4497705"/>
            <a:ext cx="0" cy="2762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6" name="矩形 35"/>
          <p:cNvSpPr/>
          <p:nvPr/>
        </p:nvSpPr>
        <p:spPr>
          <a:xfrm>
            <a:off x="5220970" y="4754245"/>
            <a:ext cx="1750060" cy="567690"/>
          </a:xfrm>
          <a:prstGeom prst="rect">
            <a:avLst/>
          </a:prstGeom>
        </p:spPr>
        <p:style>
          <a:lnRef idx="0">
            <a:srgbClr val="FFFFFF"/>
          </a:lnRef>
          <a:fillRef idx="2">
            <a:schemeClr val="accent3"/>
          </a:fillRef>
          <a:effectRef idx="0">
            <a:srgbClr val="FFFFFF"/>
          </a:effectRef>
          <a:fontRef idx="minor">
            <a:schemeClr val="dk1"/>
          </a:fontRef>
        </p:style>
        <p:txBody>
          <a:bodyPr rtlCol="0" anchor="ctr"/>
          <a:p>
            <a:pPr algn="ctr"/>
            <a:r>
              <a:rPr lang="zh-CN" altLang="en-US" sz="2400"/>
              <a:t>支付</a:t>
            </a:r>
            <a:endParaRPr lang="zh-CN" altLang="en-US" sz="2400"/>
          </a:p>
        </p:txBody>
      </p:sp>
      <p:sp>
        <p:nvSpPr>
          <p:cNvPr id="37" name="矩形 36"/>
          <p:cNvSpPr/>
          <p:nvPr/>
        </p:nvSpPr>
        <p:spPr>
          <a:xfrm>
            <a:off x="5220970" y="5578475"/>
            <a:ext cx="1750060" cy="567690"/>
          </a:xfrm>
          <a:prstGeom prst="rect">
            <a:avLst/>
          </a:prstGeom>
        </p:spPr>
        <p:style>
          <a:lnRef idx="0">
            <a:srgbClr val="FFFFFF"/>
          </a:lnRef>
          <a:fillRef idx="2">
            <a:schemeClr val="accent3"/>
          </a:fillRef>
          <a:effectRef idx="0">
            <a:srgbClr val="FFFFFF"/>
          </a:effectRef>
          <a:fontRef idx="minor">
            <a:schemeClr val="dk1"/>
          </a:fontRef>
        </p:style>
        <p:txBody>
          <a:bodyPr rtlCol="0" anchor="ctr"/>
          <a:p>
            <a:pPr algn="ctr"/>
            <a:r>
              <a:rPr lang="zh-CN" altLang="en-US" sz="2400"/>
              <a:t>退出</a:t>
            </a:r>
            <a:endParaRPr lang="zh-CN" altLang="en-US" sz="2400"/>
          </a:p>
        </p:txBody>
      </p:sp>
      <p:cxnSp>
        <p:nvCxnSpPr>
          <p:cNvPr id="38" name="直接箭头连接符 37"/>
          <p:cNvCxnSpPr/>
          <p:nvPr/>
        </p:nvCxnSpPr>
        <p:spPr>
          <a:xfrm>
            <a:off x="6096000" y="5321935"/>
            <a:ext cx="0" cy="2762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5" name="肘形连接符 44"/>
          <p:cNvCxnSpPr>
            <a:stCxn id="36" idx="3"/>
          </p:cNvCxnSpPr>
          <p:nvPr/>
        </p:nvCxnSpPr>
        <p:spPr>
          <a:xfrm flipV="1">
            <a:off x="6971030" y="1739900"/>
            <a:ext cx="1250315" cy="3298190"/>
          </a:xfrm>
          <a:prstGeom prst="bentConnector2">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46" name="直接箭头连接符 45"/>
          <p:cNvCxnSpPr>
            <a:endCxn id="13" idx="3"/>
          </p:cNvCxnSpPr>
          <p:nvPr/>
        </p:nvCxnSpPr>
        <p:spPr>
          <a:xfrm flipH="1">
            <a:off x="6971030" y="1739900"/>
            <a:ext cx="1250315" cy="209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7" name="文本框 46"/>
          <p:cNvSpPr txBox="1"/>
          <p:nvPr/>
        </p:nvSpPr>
        <p:spPr>
          <a:xfrm>
            <a:off x="8543290" y="2446020"/>
            <a:ext cx="153035" cy="1568450"/>
          </a:xfrm>
          <a:prstGeom prst="rect">
            <a:avLst/>
          </a:prstGeom>
          <a:noFill/>
        </p:spPr>
        <p:txBody>
          <a:bodyPr wrap="square" rtlCol="0">
            <a:spAutoFit/>
          </a:bodyPr>
          <a:p>
            <a:r>
              <a:rPr lang="zh-CN" altLang="en-US" sz="2400"/>
              <a:t>下次用车</a:t>
            </a:r>
            <a:endParaRPr lang="zh-CN" altLang="en-US" sz="2400"/>
          </a:p>
        </p:txBody>
      </p:sp>
    </p:spTree>
  </p:cSld>
  <p:clrMapOvr>
    <a:masterClrMapping/>
  </p:clrMapOvr>
  <p:transition advTm="36034"/>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5416550" cy="504190"/>
            <a:chOff x="0" y="287611"/>
            <a:chExt cx="541655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451929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2.9</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实例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aphicFrame>
        <p:nvGraphicFramePr>
          <p:cNvPr id="4" name="表格 3"/>
          <p:cNvGraphicFramePr/>
          <p:nvPr/>
        </p:nvGraphicFramePr>
        <p:xfrm>
          <a:off x="709930" y="1010920"/>
          <a:ext cx="10652760" cy="4480560"/>
        </p:xfrm>
        <a:graphic>
          <a:graphicData uri="http://schemas.openxmlformats.org/drawingml/2006/table">
            <a:tbl>
              <a:tblPr firstRow="1" bandRow="1">
                <a:tableStyleId>{5C22544A-7EE6-4342-B048-85BDC9FD1C3A}</a:tableStyleId>
              </a:tblPr>
              <a:tblGrid>
                <a:gridCol w="977265"/>
                <a:gridCol w="1468120"/>
                <a:gridCol w="3326130"/>
                <a:gridCol w="1591310"/>
                <a:gridCol w="2373630"/>
                <a:gridCol w="916305"/>
              </a:tblGrid>
              <a:tr h="457200">
                <a:tc>
                  <a:txBody>
                    <a:bodyPr/>
                    <a:p>
                      <a:pPr algn="ctr">
                        <a:buNone/>
                      </a:pPr>
                      <a:r>
                        <a:rPr lang="zh-CN" altLang="en-US" sz="2400" b="0">
                          <a:latin typeface="Kaiti SC Regular" panose="02010600040101010101" charset="-122"/>
                          <a:ea typeface="Kaiti SC Regular" panose="02010600040101010101" charset="-122"/>
                        </a:rPr>
                        <a:t>序号</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用例说明</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前置操作</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操作</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预期结果</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备注</a:t>
                      </a:r>
                      <a:endParaRPr lang="zh-CN" altLang="en-US" sz="2400" b="0">
                        <a:latin typeface="Kaiti SC Regular" panose="02010600040101010101" charset="-122"/>
                        <a:ea typeface="Kaiti SC Regular" panose="02010600040101010101" charset="-122"/>
                      </a:endParaRPr>
                    </a:p>
                  </a:txBody>
                  <a:tcPr anchor="ctr" anchorCtr="0"/>
                </a:tc>
              </a:tr>
              <a:tr h="381000">
                <a:tc>
                  <a:txBody>
                    <a:bodyPr/>
                    <a:p>
                      <a:pPr algn="ctr">
                        <a:buNone/>
                      </a:pPr>
                      <a:r>
                        <a:rPr lang="en-US" altLang="zh-CN" sz="2400" b="0">
                          <a:latin typeface="Kaiti SC Regular" panose="02010600040101010101" charset="-122"/>
                          <a:ea typeface="Kaiti SC Regular" panose="02010600040101010101" charset="-122"/>
                        </a:rPr>
                        <a:t>001</a:t>
                      </a:r>
                      <a:endParaRPr lang="en-US" altLang="zh-CN"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开锁</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没有正在运行的订单，也没有未支付的订单</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白天</a:t>
                      </a:r>
                      <a:r>
                        <a:rPr lang="zh-CN" altLang="en-US" sz="2400" b="0">
                          <a:latin typeface="Kaiti SC Regular" panose="02010600040101010101" charset="-122"/>
                          <a:ea typeface="Kaiti SC Regular" panose="02010600040101010101" charset="-122"/>
                        </a:rPr>
                        <a:t>扫码</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进入数码解锁页面</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endParaRPr lang="zh-CN" altLang="en-US" sz="2400" b="0">
                        <a:latin typeface="Kaiti SC Regular" panose="02010600040101010101" charset="-122"/>
                        <a:ea typeface="Kaiti SC Regular" panose="02010600040101010101" charset="-122"/>
                      </a:endParaRPr>
                    </a:p>
                  </a:txBody>
                  <a:tcPr anchor="ctr" anchorCtr="0"/>
                </a:tc>
              </a:tr>
              <a:tr h="381000">
                <a:tc>
                  <a:txBody>
                    <a:bodyPr/>
                    <a:p>
                      <a:pPr algn="ctr">
                        <a:buNone/>
                      </a:pPr>
                      <a:r>
                        <a:rPr lang="en-US" altLang="zh-CN" sz="2400" b="0">
                          <a:latin typeface="Kaiti SC Regular" panose="02010600040101010101" charset="-122"/>
                          <a:ea typeface="Kaiti SC Regular" panose="02010600040101010101" charset="-122"/>
                        </a:rPr>
                        <a:t>002</a:t>
                      </a:r>
                      <a:endParaRPr lang="en-US" altLang="zh-CN"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开锁</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有正在运行的订单</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a:latin typeface="Kaiti SC Regular" panose="02010600040101010101" charset="-122"/>
                          <a:ea typeface="Kaiti SC Regular" panose="02010600040101010101" charset="-122"/>
                          <a:sym typeface="+mn-ea"/>
                        </a:rPr>
                        <a:t>白天扫码</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无法开锁，提示正在骑行，需结束骑行并支付才能解锁</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endParaRPr lang="zh-CN" altLang="en-US" sz="2400" b="0">
                        <a:latin typeface="Kaiti SC Regular" panose="02010600040101010101" charset="-122"/>
                        <a:ea typeface="Kaiti SC Regular" panose="02010600040101010101" charset="-122"/>
                      </a:endParaRPr>
                    </a:p>
                  </a:txBody>
                  <a:tcPr anchor="ctr" anchorCtr="0"/>
                </a:tc>
              </a:tr>
              <a:tr h="381000">
                <a:tc>
                  <a:txBody>
                    <a:bodyPr/>
                    <a:p>
                      <a:pPr algn="ctr">
                        <a:buNone/>
                      </a:pPr>
                      <a:r>
                        <a:rPr lang="en-US" altLang="zh-CN" sz="2400" b="0">
                          <a:latin typeface="Kaiti SC Regular" panose="02010600040101010101" charset="-122"/>
                          <a:ea typeface="Kaiti SC Regular" panose="02010600040101010101" charset="-122"/>
                        </a:rPr>
                        <a:t>003</a:t>
                      </a:r>
                      <a:endParaRPr lang="en-US" altLang="zh-CN"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开锁</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有未支付的订单</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a:latin typeface="Kaiti SC Regular" panose="02010600040101010101" charset="-122"/>
                          <a:ea typeface="Kaiti SC Regular" panose="02010600040101010101" charset="-122"/>
                          <a:sym typeface="+mn-ea"/>
                        </a:rPr>
                        <a:t>白天扫码</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无法开锁，提示支付未支付</a:t>
                      </a:r>
                      <a:endParaRPr lang="zh-CN" altLang="en-US" sz="2400" b="0">
                        <a:latin typeface="Kaiti SC Regular" panose="02010600040101010101" charset="-122"/>
                        <a:ea typeface="Kaiti SC Regular" panose="02010600040101010101" charset="-122"/>
                      </a:endParaRPr>
                    </a:p>
                    <a:p>
                      <a:pPr algn="ctr">
                        <a:buNone/>
                      </a:pPr>
                      <a:r>
                        <a:rPr lang="zh-CN" altLang="en-US" sz="2400" b="0">
                          <a:latin typeface="Kaiti SC Regular" panose="02010600040101010101" charset="-122"/>
                          <a:ea typeface="Kaiti SC Regular" panose="02010600040101010101" charset="-122"/>
                        </a:rPr>
                        <a:t>订单才能解锁</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endParaRPr lang="zh-CN" altLang="en-US" sz="2400" b="0">
                        <a:latin typeface="Kaiti SC Regular" panose="02010600040101010101" charset="-122"/>
                        <a:ea typeface="Kaiti SC Regular" panose="02010600040101010101" charset="-122"/>
                      </a:endParaRPr>
                    </a:p>
                  </a:txBody>
                  <a:tcPr anchor="ctr" anchorCtr="0"/>
                </a:tc>
              </a:tr>
              <a:tr h="381000">
                <a:tc>
                  <a:txBody>
                    <a:bodyPr/>
                    <a:p>
                      <a:pPr algn="ctr">
                        <a:buNone/>
                      </a:pPr>
                      <a:r>
                        <a:rPr lang="en-US" altLang="zh-CN" sz="2400" b="0">
                          <a:latin typeface="Kaiti SC Regular" panose="02010600040101010101" charset="-122"/>
                          <a:ea typeface="Kaiti SC Regular" panose="02010600040101010101" charset="-122"/>
                        </a:rPr>
                        <a:t>004</a:t>
                      </a:r>
                      <a:endParaRPr lang="en-US" altLang="zh-CN"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开锁</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没有正在运行的订单，也没有未支付的订单</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白天</a:t>
                      </a:r>
                      <a:r>
                        <a:rPr lang="zh-CN" altLang="en-US" sz="2400" b="0">
                          <a:latin typeface="Kaiti SC Regular" panose="02010600040101010101" charset="-122"/>
                          <a:ea typeface="Kaiti SC Regular" panose="02010600040101010101" charset="-122"/>
                        </a:rPr>
                        <a:t>手动输入车辆</a:t>
                      </a:r>
                      <a:r>
                        <a:rPr lang="zh-CN" altLang="en-US" sz="2400" b="0">
                          <a:latin typeface="Kaiti SC Regular" panose="02010600040101010101" charset="-122"/>
                          <a:ea typeface="Kaiti SC Regular" panose="02010600040101010101" charset="-122"/>
                        </a:rPr>
                        <a:t>编号</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a:latin typeface="Kaiti SC Regular" panose="02010600040101010101" charset="-122"/>
                          <a:ea typeface="Kaiti SC Regular" panose="02010600040101010101" charset="-122"/>
                          <a:sym typeface="+mn-ea"/>
                        </a:rPr>
                        <a:t>进入数码解锁页面</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endParaRPr lang="zh-CN" altLang="en-US" sz="2400" b="0">
                        <a:latin typeface="Kaiti SC Regular" panose="02010600040101010101" charset="-122"/>
                        <a:ea typeface="Kaiti SC Regular" panose="02010600040101010101" charset="-122"/>
                      </a:endParaRPr>
                    </a:p>
                  </a:txBody>
                  <a:tcPr anchor="ctr" anchorCtr="0"/>
                </a:tc>
              </a:tr>
            </a:tbl>
          </a:graphicData>
        </a:graphic>
      </p:graphicFrame>
    </p:spTree>
  </p:cSld>
  <p:clrMapOvr>
    <a:masterClrMapping/>
  </p:clrMapOvr>
  <p:transition advTm="36034"/>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5416550" cy="504190"/>
            <a:chOff x="0" y="287611"/>
            <a:chExt cx="541655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451929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2.9</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实例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aphicFrame>
        <p:nvGraphicFramePr>
          <p:cNvPr id="4" name="表格 3"/>
          <p:cNvGraphicFramePr/>
          <p:nvPr/>
        </p:nvGraphicFramePr>
        <p:xfrm>
          <a:off x="798195" y="777875"/>
          <a:ext cx="10652760" cy="4480560"/>
        </p:xfrm>
        <a:graphic>
          <a:graphicData uri="http://schemas.openxmlformats.org/drawingml/2006/table">
            <a:tbl>
              <a:tblPr firstRow="1" bandRow="1">
                <a:tableStyleId>{5C22544A-7EE6-4342-B048-85BDC9FD1C3A}</a:tableStyleId>
              </a:tblPr>
              <a:tblGrid>
                <a:gridCol w="977265"/>
                <a:gridCol w="1468120"/>
                <a:gridCol w="3326130"/>
                <a:gridCol w="1591310"/>
                <a:gridCol w="2373630"/>
                <a:gridCol w="916305"/>
              </a:tblGrid>
              <a:tr h="457200">
                <a:tc>
                  <a:txBody>
                    <a:bodyPr/>
                    <a:p>
                      <a:pPr algn="ctr">
                        <a:buNone/>
                      </a:pPr>
                      <a:r>
                        <a:rPr lang="zh-CN" altLang="en-US" sz="2400" b="0">
                          <a:latin typeface="Kaiti SC Regular" panose="02010600040101010101" charset="-122"/>
                          <a:ea typeface="Kaiti SC Regular" panose="02010600040101010101" charset="-122"/>
                        </a:rPr>
                        <a:t>序号</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用例说明</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前置操作</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操作</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预期结果</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备注</a:t>
                      </a:r>
                      <a:endParaRPr lang="zh-CN" altLang="en-US" sz="2400" b="0">
                        <a:latin typeface="Kaiti SC Regular" panose="02010600040101010101" charset="-122"/>
                        <a:ea typeface="Kaiti SC Regular" panose="02010600040101010101" charset="-122"/>
                      </a:endParaRPr>
                    </a:p>
                  </a:txBody>
                  <a:tcPr anchor="ctr" anchorCtr="0"/>
                </a:tc>
              </a:tr>
              <a:tr h="381000">
                <a:tc>
                  <a:txBody>
                    <a:bodyPr/>
                    <a:p>
                      <a:pPr algn="ctr">
                        <a:buNone/>
                      </a:pPr>
                      <a:r>
                        <a:rPr lang="en-US" altLang="zh-CN" sz="2400" b="0">
                          <a:latin typeface="Kaiti SC Regular" panose="02010600040101010101" charset="-122"/>
                          <a:ea typeface="Kaiti SC Regular" panose="02010600040101010101" charset="-122"/>
                        </a:rPr>
                        <a:t>005</a:t>
                      </a:r>
                      <a:endParaRPr lang="en-US" altLang="zh-CN"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开锁</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有正在运行的订单</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a:latin typeface="Kaiti SC Regular" panose="02010600040101010101" charset="-122"/>
                          <a:ea typeface="Kaiti SC Regular" panose="02010600040101010101" charset="-122"/>
                          <a:sym typeface="+mn-ea"/>
                        </a:rPr>
                        <a:t>白天手动输入车辆编号</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无法开锁，提示正在骑行，需结束骑行并支付才能解锁</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endParaRPr lang="zh-CN" altLang="en-US" sz="2400" b="0">
                        <a:latin typeface="Kaiti SC Regular" panose="02010600040101010101" charset="-122"/>
                        <a:ea typeface="Kaiti SC Regular" panose="02010600040101010101" charset="-122"/>
                      </a:endParaRPr>
                    </a:p>
                  </a:txBody>
                  <a:tcPr anchor="ctr" anchorCtr="0"/>
                </a:tc>
              </a:tr>
              <a:tr h="381000">
                <a:tc>
                  <a:txBody>
                    <a:bodyPr/>
                    <a:p>
                      <a:pPr algn="ctr">
                        <a:buNone/>
                      </a:pPr>
                      <a:r>
                        <a:rPr lang="en-US" altLang="zh-CN" sz="2400" b="0">
                          <a:latin typeface="Kaiti SC Regular" panose="02010600040101010101" charset="-122"/>
                          <a:ea typeface="Kaiti SC Regular" panose="02010600040101010101" charset="-122"/>
                        </a:rPr>
                        <a:t>006</a:t>
                      </a:r>
                      <a:endParaRPr lang="en-US" altLang="zh-CN"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开锁</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有</a:t>
                      </a:r>
                      <a:r>
                        <a:rPr lang="zh-CN" altLang="en-US" sz="2400" b="0">
                          <a:latin typeface="Kaiti SC Regular" panose="02010600040101010101" charset="-122"/>
                          <a:ea typeface="Kaiti SC Regular" panose="02010600040101010101" charset="-122"/>
                        </a:rPr>
                        <a:t>未支付的订单</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a:latin typeface="Kaiti SC Regular" panose="02010600040101010101" charset="-122"/>
                          <a:ea typeface="Kaiti SC Regular" panose="02010600040101010101" charset="-122"/>
                          <a:sym typeface="+mn-ea"/>
                        </a:rPr>
                        <a:t>白天手动输入车辆编号</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无法开锁，提示支付未支付订单才能解锁</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endParaRPr lang="zh-CN" altLang="en-US" sz="2400" b="0">
                        <a:latin typeface="Kaiti SC Regular" panose="02010600040101010101" charset="-122"/>
                        <a:ea typeface="Kaiti SC Regular" panose="02010600040101010101" charset="-122"/>
                      </a:endParaRPr>
                    </a:p>
                  </a:txBody>
                  <a:tcPr anchor="ctr" anchorCtr="0"/>
                </a:tc>
              </a:tr>
              <a:tr h="381000">
                <a:tc>
                  <a:txBody>
                    <a:bodyPr/>
                    <a:p>
                      <a:pPr algn="ctr">
                        <a:buNone/>
                      </a:pPr>
                      <a:r>
                        <a:rPr lang="en-US" altLang="zh-CN" sz="2400" b="0">
                          <a:latin typeface="Kaiti SC Regular" panose="02010600040101010101" charset="-122"/>
                          <a:ea typeface="Kaiti SC Regular" panose="02010600040101010101" charset="-122"/>
                        </a:rPr>
                        <a:t>007</a:t>
                      </a:r>
                      <a:endParaRPr lang="en-US" altLang="zh-CN"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开锁</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a:latin typeface="Kaiti SC Regular" panose="02010600040101010101" charset="-122"/>
                          <a:ea typeface="Kaiti SC Regular" panose="02010600040101010101" charset="-122"/>
                          <a:sym typeface="+mn-ea"/>
                        </a:rPr>
                        <a:t>没有正在运行的订单，也没有未支付的订单</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a:latin typeface="Kaiti SC Regular" panose="02010600040101010101" charset="-122"/>
                          <a:ea typeface="Kaiti SC Regular" panose="02010600040101010101" charset="-122"/>
                          <a:sym typeface="+mn-ea"/>
                        </a:rPr>
                        <a:t>晚上扫码</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开启手机手电筒，扫码成功，进入数码解锁页面</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endParaRPr lang="zh-CN" altLang="en-US" sz="2400" b="0">
                        <a:latin typeface="Kaiti SC Regular" panose="02010600040101010101" charset="-122"/>
                        <a:ea typeface="Kaiti SC Regular" panose="02010600040101010101" charset="-122"/>
                      </a:endParaRPr>
                    </a:p>
                  </a:txBody>
                  <a:tcPr anchor="ctr" anchorCtr="0"/>
                </a:tc>
              </a:tr>
              <a:tr h="381000">
                <a:tc>
                  <a:txBody>
                    <a:bodyPr/>
                    <a:p>
                      <a:pPr algn="ctr">
                        <a:buNone/>
                      </a:pPr>
                      <a:r>
                        <a:rPr lang="en-US" altLang="zh-CN" sz="2400" b="0">
                          <a:latin typeface="Kaiti SC Regular" panose="02010600040101010101" charset="-122"/>
                          <a:ea typeface="Kaiti SC Regular" panose="02010600040101010101" charset="-122"/>
                        </a:rPr>
                        <a:t>008</a:t>
                      </a:r>
                      <a:endParaRPr lang="en-US" altLang="zh-CN"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开锁</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有正在运行的订单</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晚上</a:t>
                      </a:r>
                      <a:r>
                        <a:rPr lang="zh-CN" altLang="en-US" sz="2400" b="0">
                          <a:latin typeface="Kaiti SC Regular" panose="02010600040101010101" charset="-122"/>
                          <a:ea typeface="Kaiti SC Regular" panose="02010600040101010101" charset="-122"/>
                        </a:rPr>
                        <a:t>扫码</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a:latin typeface="Kaiti SC Regular" panose="02010600040101010101" charset="-122"/>
                          <a:ea typeface="Kaiti SC Regular" panose="02010600040101010101" charset="-122"/>
                          <a:sym typeface="+mn-ea"/>
                        </a:rPr>
                        <a:t>无法开锁，提示正在骑行，需结束骑行并支付才能解锁</a:t>
                      </a:r>
                      <a:endParaRPr lang="zh-CN" altLang="en-US" sz="2400">
                        <a:latin typeface="Kaiti SC Regular" panose="02010600040101010101" charset="-122"/>
                        <a:ea typeface="Kaiti SC Regular" panose="02010600040101010101" charset="-122"/>
                        <a:sym typeface="+mn-ea"/>
                      </a:endParaRPr>
                    </a:p>
                  </a:txBody>
                  <a:tcPr anchor="ctr" anchorCtr="0"/>
                </a:tc>
                <a:tc>
                  <a:txBody>
                    <a:bodyPr/>
                    <a:p>
                      <a:pPr algn="ctr">
                        <a:buNone/>
                      </a:pPr>
                      <a:endParaRPr lang="zh-CN" altLang="en-US" sz="2400" b="0">
                        <a:latin typeface="Kaiti SC Regular" panose="02010600040101010101" charset="-122"/>
                        <a:ea typeface="Kaiti SC Regular" panose="02010600040101010101" charset="-122"/>
                      </a:endParaRPr>
                    </a:p>
                  </a:txBody>
                  <a:tcPr anchor="ctr" anchorCtr="0"/>
                </a:tc>
              </a:tr>
            </a:tbl>
          </a:graphicData>
        </a:graphic>
      </p:graphicFrame>
    </p:spTree>
  </p:cSld>
  <p:clrMapOvr>
    <a:masterClrMapping/>
  </p:clrMapOvr>
  <p:transition advTm="36034"/>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5416550" cy="504190"/>
            <a:chOff x="0" y="287611"/>
            <a:chExt cx="541655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451929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2.9</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实例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aphicFrame>
        <p:nvGraphicFramePr>
          <p:cNvPr id="4" name="表格 3"/>
          <p:cNvGraphicFramePr/>
          <p:nvPr/>
        </p:nvGraphicFramePr>
        <p:xfrm>
          <a:off x="709930" y="1010920"/>
          <a:ext cx="10652760" cy="4480560"/>
        </p:xfrm>
        <a:graphic>
          <a:graphicData uri="http://schemas.openxmlformats.org/drawingml/2006/table">
            <a:tbl>
              <a:tblPr firstRow="1" bandRow="1">
                <a:tableStyleId>{5C22544A-7EE6-4342-B048-85BDC9FD1C3A}</a:tableStyleId>
              </a:tblPr>
              <a:tblGrid>
                <a:gridCol w="977265"/>
                <a:gridCol w="1468120"/>
                <a:gridCol w="3326130"/>
                <a:gridCol w="1591310"/>
                <a:gridCol w="2373630"/>
                <a:gridCol w="916305"/>
              </a:tblGrid>
              <a:tr h="457200">
                <a:tc>
                  <a:txBody>
                    <a:bodyPr/>
                    <a:p>
                      <a:pPr algn="ctr">
                        <a:buNone/>
                      </a:pPr>
                      <a:r>
                        <a:rPr lang="zh-CN" altLang="en-US" sz="2400" b="0">
                          <a:latin typeface="Kaiti SC Regular" panose="02010600040101010101" charset="-122"/>
                          <a:ea typeface="Kaiti SC Regular" panose="02010600040101010101" charset="-122"/>
                        </a:rPr>
                        <a:t>序号</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用例说明</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前置操作</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操作</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预期结果</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备注</a:t>
                      </a:r>
                      <a:endParaRPr lang="zh-CN" altLang="en-US" sz="2400" b="0">
                        <a:latin typeface="Kaiti SC Regular" panose="02010600040101010101" charset="-122"/>
                        <a:ea typeface="Kaiti SC Regular" panose="02010600040101010101" charset="-122"/>
                      </a:endParaRPr>
                    </a:p>
                  </a:txBody>
                  <a:tcPr anchor="ctr" anchorCtr="0"/>
                </a:tc>
              </a:tr>
              <a:tr h="381000">
                <a:tc>
                  <a:txBody>
                    <a:bodyPr/>
                    <a:p>
                      <a:pPr algn="ctr">
                        <a:buNone/>
                      </a:pPr>
                      <a:r>
                        <a:rPr lang="en-US" altLang="zh-CN" sz="2400" b="0">
                          <a:latin typeface="Kaiti SC Regular" panose="02010600040101010101" charset="-122"/>
                          <a:ea typeface="Kaiti SC Regular" panose="02010600040101010101" charset="-122"/>
                        </a:rPr>
                        <a:t>009</a:t>
                      </a:r>
                      <a:endParaRPr lang="en-US" altLang="zh-CN"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开锁</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有未支付的订单</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晚上扫码</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无法开启手电筒，提示支付未支付订单才能解锁</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endParaRPr lang="zh-CN" altLang="en-US" sz="2400" b="0">
                        <a:latin typeface="Kaiti SC Regular" panose="02010600040101010101" charset="-122"/>
                        <a:ea typeface="Kaiti SC Regular" panose="02010600040101010101" charset="-122"/>
                      </a:endParaRPr>
                    </a:p>
                  </a:txBody>
                  <a:tcPr anchor="ctr" anchorCtr="0"/>
                </a:tc>
              </a:tr>
              <a:tr h="381000">
                <a:tc>
                  <a:txBody>
                    <a:bodyPr/>
                    <a:p>
                      <a:pPr algn="ctr">
                        <a:buNone/>
                      </a:pPr>
                      <a:r>
                        <a:rPr lang="en-US" altLang="zh-CN" sz="2400" b="0">
                          <a:latin typeface="Kaiti SC Regular" panose="02010600040101010101" charset="-122"/>
                          <a:ea typeface="Kaiti SC Regular" panose="02010600040101010101" charset="-122"/>
                        </a:rPr>
                        <a:t>010</a:t>
                      </a:r>
                      <a:endParaRPr lang="en-US" altLang="zh-CN"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开锁</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a:latin typeface="Kaiti SC Regular" panose="02010600040101010101" charset="-122"/>
                          <a:ea typeface="Kaiti SC Regular" panose="02010600040101010101" charset="-122"/>
                          <a:sym typeface="+mn-ea"/>
                        </a:rPr>
                        <a:t>没有正在运行的订单，也没有未支付的订单</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a:latin typeface="Kaiti SC Regular" panose="02010600040101010101" charset="-122"/>
                          <a:ea typeface="Kaiti SC Regular" panose="02010600040101010101" charset="-122"/>
                          <a:sym typeface="+mn-ea"/>
                        </a:rPr>
                        <a:t>晚上手动输入车辆编号</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a:latin typeface="Kaiti SC Regular" panose="02010600040101010101" charset="-122"/>
                          <a:ea typeface="Kaiti SC Regular" panose="02010600040101010101" charset="-122"/>
                          <a:sym typeface="+mn-ea"/>
                        </a:rPr>
                        <a:t>进入数码解锁页面</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endParaRPr lang="zh-CN" altLang="en-US" sz="2400" b="0">
                        <a:latin typeface="Kaiti SC Regular" panose="02010600040101010101" charset="-122"/>
                        <a:ea typeface="Kaiti SC Regular" panose="02010600040101010101" charset="-122"/>
                      </a:endParaRPr>
                    </a:p>
                  </a:txBody>
                  <a:tcPr anchor="ctr" anchorCtr="0"/>
                </a:tc>
              </a:tr>
              <a:tr h="381000">
                <a:tc>
                  <a:txBody>
                    <a:bodyPr/>
                    <a:p>
                      <a:pPr algn="ctr">
                        <a:buNone/>
                      </a:pPr>
                      <a:r>
                        <a:rPr lang="en-US" altLang="zh-CN" sz="2400" b="0">
                          <a:latin typeface="Kaiti SC Regular" panose="02010600040101010101" charset="-122"/>
                          <a:ea typeface="Kaiti SC Regular" panose="02010600040101010101" charset="-122"/>
                        </a:rPr>
                        <a:t>011</a:t>
                      </a:r>
                      <a:endParaRPr lang="en-US" altLang="zh-CN"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开锁</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有正在</a:t>
                      </a:r>
                      <a:r>
                        <a:rPr lang="zh-CN" altLang="en-US" sz="2400" b="0">
                          <a:latin typeface="Kaiti SC Regular" panose="02010600040101010101" charset="-122"/>
                          <a:ea typeface="Kaiti SC Regular" panose="02010600040101010101" charset="-122"/>
                        </a:rPr>
                        <a:t>运行的订单</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a:latin typeface="Kaiti SC Regular" panose="02010600040101010101" charset="-122"/>
                          <a:ea typeface="Kaiti SC Regular" panose="02010600040101010101" charset="-122"/>
                          <a:sym typeface="+mn-ea"/>
                        </a:rPr>
                        <a:t>晚上手动输入车辆编号</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无法开锁，提示正在骑行，需结束骑行并支付才能解锁</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endParaRPr lang="zh-CN" altLang="en-US" sz="2400" b="0">
                        <a:latin typeface="Kaiti SC Regular" panose="02010600040101010101" charset="-122"/>
                        <a:ea typeface="Kaiti SC Regular" panose="02010600040101010101" charset="-122"/>
                      </a:endParaRPr>
                    </a:p>
                  </a:txBody>
                  <a:tcPr anchor="ctr" anchorCtr="0"/>
                </a:tc>
              </a:tr>
              <a:tr h="381000">
                <a:tc>
                  <a:txBody>
                    <a:bodyPr/>
                    <a:p>
                      <a:pPr algn="ctr">
                        <a:buNone/>
                      </a:pPr>
                      <a:r>
                        <a:rPr lang="en-US" altLang="zh-CN" sz="2400" b="0">
                          <a:latin typeface="Kaiti SC Regular" panose="02010600040101010101" charset="-122"/>
                          <a:ea typeface="Kaiti SC Regular" panose="02010600040101010101" charset="-122"/>
                        </a:rPr>
                        <a:t>012</a:t>
                      </a:r>
                      <a:endParaRPr lang="en-US" altLang="zh-CN"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开锁</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有未支付的订单</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b="0">
                          <a:latin typeface="Kaiti SC Regular" panose="02010600040101010101" charset="-122"/>
                          <a:ea typeface="Kaiti SC Regular" panose="02010600040101010101" charset="-122"/>
                        </a:rPr>
                        <a:t>晚上手动输入车辆</a:t>
                      </a:r>
                      <a:r>
                        <a:rPr lang="zh-CN" altLang="en-US" sz="2400" b="0">
                          <a:latin typeface="Kaiti SC Regular" panose="02010600040101010101" charset="-122"/>
                          <a:ea typeface="Kaiti SC Regular" panose="02010600040101010101" charset="-122"/>
                        </a:rPr>
                        <a:t>编号</a:t>
                      </a:r>
                      <a:endParaRPr lang="zh-CN" altLang="en-US" sz="2400" b="0">
                        <a:latin typeface="Kaiti SC Regular" panose="02010600040101010101" charset="-122"/>
                        <a:ea typeface="Kaiti SC Regular" panose="02010600040101010101" charset="-122"/>
                      </a:endParaRPr>
                    </a:p>
                  </a:txBody>
                  <a:tcPr anchor="ctr" anchorCtr="0"/>
                </a:tc>
                <a:tc>
                  <a:txBody>
                    <a:bodyPr/>
                    <a:p>
                      <a:pPr algn="ctr">
                        <a:buNone/>
                      </a:pPr>
                      <a:r>
                        <a:rPr lang="zh-CN" altLang="en-US" sz="2400">
                          <a:latin typeface="Kaiti SC Regular" panose="02010600040101010101" charset="-122"/>
                          <a:ea typeface="Kaiti SC Regular" panose="02010600040101010101" charset="-122"/>
                          <a:sym typeface="+mn-ea"/>
                        </a:rPr>
                        <a:t>无法开锁，提示支付未支付</a:t>
                      </a:r>
                      <a:endParaRPr lang="zh-CN" altLang="en-US" sz="2400">
                        <a:latin typeface="Kaiti SC Regular" panose="02010600040101010101" charset="-122"/>
                        <a:ea typeface="Kaiti SC Regular" panose="02010600040101010101" charset="-122"/>
                        <a:sym typeface="+mn-ea"/>
                      </a:endParaRPr>
                    </a:p>
                    <a:p>
                      <a:pPr algn="ctr">
                        <a:buNone/>
                      </a:pPr>
                      <a:r>
                        <a:rPr lang="zh-CN" altLang="en-US" sz="2400">
                          <a:latin typeface="Kaiti SC Regular" panose="02010600040101010101" charset="-122"/>
                          <a:ea typeface="Kaiti SC Regular" panose="02010600040101010101" charset="-122"/>
                          <a:sym typeface="+mn-ea"/>
                        </a:rPr>
                        <a:t>订单才能解锁</a:t>
                      </a:r>
                      <a:endParaRPr lang="zh-CN" altLang="en-US" sz="2400">
                        <a:latin typeface="Kaiti SC Regular" panose="02010600040101010101" charset="-122"/>
                        <a:ea typeface="Kaiti SC Regular" panose="02010600040101010101" charset="-122"/>
                        <a:sym typeface="+mn-ea"/>
                      </a:endParaRPr>
                    </a:p>
                  </a:txBody>
                  <a:tcPr anchor="ctr" anchorCtr="0"/>
                </a:tc>
                <a:tc>
                  <a:txBody>
                    <a:bodyPr/>
                    <a:p>
                      <a:pPr algn="ctr">
                        <a:buNone/>
                      </a:pPr>
                      <a:endParaRPr lang="zh-CN" altLang="en-US" sz="2400" b="0">
                        <a:latin typeface="Kaiti SC Regular" panose="02010600040101010101" charset="-122"/>
                        <a:ea typeface="Kaiti SC Regular" panose="02010600040101010101" charset="-122"/>
                      </a:endParaRPr>
                    </a:p>
                  </a:txBody>
                  <a:tcPr anchor="ctr" anchorCtr="0"/>
                </a:tc>
              </a:tr>
            </a:tbl>
          </a:graphicData>
        </a:graphic>
      </p:graphicFrame>
    </p:spTree>
  </p:cSld>
  <p:clrMapOvr>
    <a:masterClrMapping/>
  </p:clrMapOvr>
  <p:transition advTm="36034"/>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5416550" cy="504190"/>
            <a:chOff x="0" y="287611"/>
            <a:chExt cx="541655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451929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2.9</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实例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文本框 2"/>
          <p:cNvSpPr txBox="1"/>
          <p:nvPr/>
        </p:nvSpPr>
        <p:spPr>
          <a:xfrm>
            <a:off x="1365250" y="791845"/>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4</a:t>
            </a:r>
            <a:r>
              <a:rPr lang="zh-CN" altLang="en-US" sz="2600">
                <a:latin typeface="微软雅黑" charset="-122"/>
                <a:ea typeface="微软雅黑" charset="-122"/>
                <a:sym typeface="+mn-ea"/>
              </a:rPr>
              <a:t>）测试</a:t>
            </a:r>
            <a:r>
              <a:rPr lang="zh-CN" altLang="en-US" sz="2600">
                <a:latin typeface="微软雅黑" charset="-122"/>
                <a:ea typeface="微软雅黑" charset="-122"/>
                <a:sym typeface="+mn-ea"/>
              </a:rPr>
              <a:t>执行</a:t>
            </a:r>
            <a:endParaRPr lang="zh-CN" altLang="en-US" sz="2600">
              <a:latin typeface="微软雅黑" charset="-122"/>
              <a:ea typeface="微软雅黑" charset="-122"/>
              <a:sym typeface="+mn-ea"/>
            </a:endParaRPr>
          </a:p>
        </p:txBody>
      </p:sp>
      <p:sp>
        <p:nvSpPr>
          <p:cNvPr id="10" name="文本框 9"/>
          <p:cNvSpPr txBox="1"/>
          <p:nvPr/>
        </p:nvSpPr>
        <p:spPr>
          <a:xfrm>
            <a:off x="2172970" y="1268730"/>
            <a:ext cx="7845425" cy="1370965"/>
          </a:xfrm>
          <a:prstGeom prst="rect">
            <a:avLst/>
          </a:prstGeom>
          <a:noFill/>
        </p:spPr>
        <p:txBody>
          <a:bodyPr wrap="square" rtlCol="0" anchor="t">
            <a:spAutoFit/>
          </a:bodyPr>
          <a:p>
            <a:pPr marL="457200" lvl="0" indent="-457200" algn="just">
              <a:lnSpc>
                <a:spcPct val="160000"/>
              </a:lnSpc>
              <a:buClr>
                <a:srgbClr val="1691B5"/>
              </a:buClr>
              <a:buFont typeface="Wingdings" panose="05000000000000000000" charset="0"/>
              <a:buChar char=""/>
            </a:pPr>
            <a:r>
              <a:rPr lang="zh-CN" altLang="en-US" sz="2600">
                <a:latin typeface="微软雅黑" charset="-122"/>
                <a:ea typeface="微软雅黑" charset="-122"/>
                <a:sym typeface="+mn-ea"/>
              </a:rPr>
              <a:t>执行测试用例，对测试过程进行记录和跟踪。对于测试发现的缺陷整理成缺陷报告。</a:t>
            </a:r>
            <a:endParaRPr lang="zh-CN" altLang="en-US" sz="2600">
              <a:latin typeface="微软雅黑" charset="-122"/>
              <a:ea typeface="微软雅黑" charset="-122"/>
              <a:sym typeface="+mn-ea"/>
            </a:endParaRPr>
          </a:p>
        </p:txBody>
      </p:sp>
      <p:graphicFrame>
        <p:nvGraphicFramePr>
          <p:cNvPr id="7" name="表格 6"/>
          <p:cNvGraphicFramePr/>
          <p:nvPr/>
        </p:nvGraphicFramePr>
        <p:xfrm>
          <a:off x="1828165" y="2760980"/>
          <a:ext cx="8534400" cy="2773680"/>
        </p:xfrm>
        <a:graphic>
          <a:graphicData uri="http://schemas.openxmlformats.org/drawingml/2006/table">
            <a:tbl>
              <a:tblPr firstRow="1" bandRow="1">
                <a:tableStyleId>{5C22544A-7EE6-4342-B048-85BDC9FD1C3A}</a:tableStyleId>
              </a:tblPr>
              <a:tblGrid>
                <a:gridCol w="2486660"/>
                <a:gridCol w="6047740"/>
              </a:tblGrid>
              <a:tr h="381000">
                <a:tc>
                  <a:txBody>
                    <a:bodyPr/>
                    <a:p>
                      <a:pPr algn="ctr">
                        <a:buNone/>
                      </a:pPr>
                      <a:r>
                        <a:rPr lang="zh-CN" altLang="en-US" sz="2600" b="0">
                          <a:latin typeface="Kaiti SC Regular" panose="02010600040101010101" charset="-122"/>
                          <a:ea typeface="Kaiti SC Regular" panose="02010600040101010101" charset="-122"/>
                        </a:rPr>
                        <a:t>缺陷</a:t>
                      </a:r>
                      <a:r>
                        <a:rPr lang="en-US" altLang="zh-CN" sz="2600" b="0">
                          <a:latin typeface="Kaiti SC Regular" panose="02010600040101010101" charset="-122"/>
                          <a:ea typeface="Kaiti SC Regular" panose="02010600040101010101" charset="-122"/>
                        </a:rPr>
                        <a:t>ID</a:t>
                      </a:r>
                      <a:endParaRPr lang="en-US" altLang="zh-CN" sz="2600" b="0">
                        <a:latin typeface="Kaiti SC Regular" panose="02010600040101010101" charset="-122"/>
                        <a:ea typeface="Kaiti SC Regular" panose="02010600040101010101" charset="-122"/>
                      </a:endParaRPr>
                    </a:p>
                  </a:txBody>
                  <a:tcPr/>
                </a:tc>
                <a:tc>
                  <a:txBody>
                    <a:bodyPr/>
                    <a:p>
                      <a:pPr algn="l">
                        <a:buNone/>
                      </a:pPr>
                      <a:r>
                        <a:rPr lang="en-US" altLang="zh-CN" sz="2600" b="0">
                          <a:latin typeface="Kaiti SC Regular" panose="02010600040101010101" charset="-122"/>
                          <a:ea typeface="Kaiti SC Regular" panose="02010600040101010101" charset="-122"/>
                        </a:rPr>
                        <a:t>190021006</a:t>
                      </a:r>
                      <a:endParaRPr lang="en-US" altLang="zh-CN" sz="2600" b="0">
                        <a:latin typeface="Kaiti SC Regular" panose="02010600040101010101" charset="-122"/>
                        <a:ea typeface="Kaiti SC Regular" panose="02010600040101010101" charset="-122"/>
                      </a:endParaRPr>
                    </a:p>
                  </a:txBody>
                  <a:tcPr/>
                </a:tc>
              </a:tr>
              <a:tr h="381000">
                <a:tc>
                  <a:txBody>
                    <a:bodyPr/>
                    <a:p>
                      <a:pPr algn="ctr">
                        <a:buNone/>
                      </a:pPr>
                      <a:r>
                        <a:rPr lang="zh-CN" altLang="en-US" sz="2600" b="0">
                          <a:latin typeface="Kaiti SC Regular" panose="02010600040101010101" charset="-122"/>
                          <a:ea typeface="Kaiti SC Regular" panose="02010600040101010101" charset="-122"/>
                        </a:rPr>
                        <a:t>测试软件</a:t>
                      </a:r>
                      <a:r>
                        <a:rPr lang="zh-CN" altLang="en-US" sz="2600" b="0">
                          <a:latin typeface="Kaiti SC Regular" panose="02010600040101010101" charset="-122"/>
                          <a:ea typeface="Kaiti SC Regular" panose="02010600040101010101" charset="-122"/>
                        </a:rPr>
                        <a:t>名称</a:t>
                      </a:r>
                      <a:endParaRPr lang="zh-CN" altLang="en-US" sz="2600" b="0">
                        <a:latin typeface="Kaiti SC Regular" panose="02010600040101010101" charset="-122"/>
                        <a:ea typeface="Kaiti SC Regular" panose="02010600040101010101" charset="-122"/>
                      </a:endParaRPr>
                    </a:p>
                  </a:txBody>
                  <a:tcPr/>
                </a:tc>
                <a:tc>
                  <a:txBody>
                    <a:bodyPr/>
                    <a:p>
                      <a:pPr algn="l">
                        <a:buNone/>
                      </a:pPr>
                      <a:r>
                        <a:rPr lang="zh-CN" altLang="en-US" sz="2600" b="0">
                          <a:latin typeface="Kaiti SC Regular" panose="02010600040101010101" charset="-122"/>
                          <a:ea typeface="Kaiti SC Regular" panose="02010600040101010101" charset="-122"/>
                        </a:rPr>
                        <a:t>摩拜单车</a:t>
                      </a:r>
                      <a:r>
                        <a:rPr lang="en-US" altLang="zh-CN" sz="2600" b="0">
                          <a:latin typeface="Kaiti SC Regular" panose="02010600040101010101" charset="-122"/>
                          <a:ea typeface="Kaiti SC Regular" panose="02010600040101010101" charset="-122"/>
                        </a:rPr>
                        <a:t>app</a:t>
                      </a:r>
                      <a:endParaRPr lang="en-US" altLang="zh-CN" sz="2600" b="0">
                        <a:latin typeface="Kaiti SC Regular" panose="02010600040101010101" charset="-122"/>
                        <a:ea typeface="Kaiti SC Regular" panose="02010600040101010101" charset="-122"/>
                      </a:endParaRPr>
                    </a:p>
                  </a:txBody>
                  <a:tcPr/>
                </a:tc>
              </a:tr>
              <a:tr h="381000">
                <a:tc>
                  <a:txBody>
                    <a:bodyPr/>
                    <a:p>
                      <a:pPr algn="ctr">
                        <a:buNone/>
                      </a:pPr>
                      <a:r>
                        <a:rPr lang="zh-CN" altLang="en-US" sz="2600" b="0">
                          <a:latin typeface="Kaiti SC Regular" panose="02010600040101010101" charset="-122"/>
                          <a:ea typeface="Kaiti SC Regular" panose="02010600040101010101" charset="-122"/>
                        </a:rPr>
                        <a:t>测试软件</a:t>
                      </a:r>
                      <a:r>
                        <a:rPr lang="zh-CN" altLang="en-US" sz="2600" b="0">
                          <a:latin typeface="Kaiti SC Regular" panose="02010600040101010101" charset="-122"/>
                          <a:ea typeface="Kaiti SC Regular" panose="02010600040101010101" charset="-122"/>
                        </a:rPr>
                        <a:t>版本</a:t>
                      </a:r>
                      <a:endParaRPr lang="zh-CN" altLang="en-US" sz="2600" b="0">
                        <a:latin typeface="Kaiti SC Regular" panose="02010600040101010101" charset="-122"/>
                        <a:ea typeface="Kaiti SC Regular" panose="02010600040101010101" charset="-122"/>
                      </a:endParaRPr>
                    </a:p>
                  </a:txBody>
                  <a:tcPr/>
                </a:tc>
                <a:tc>
                  <a:txBody>
                    <a:bodyPr/>
                    <a:p>
                      <a:pPr algn="l">
                        <a:buNone/>
                      </a:pPr>
                      <a:r>
                        <a:rPr lang="en-US" sz="2600" b="0">
                          <a:latin typeface="Kaiti SC Regular" panose="02010600040101010101" charset="-122"/>
                          <a:ea typeface="Kaiti SC Regular" panose="02010600040101010101" charset="-122"/>
                        </a:rPr>
                        <a:t>8.10.0</a:t>
                      </a:r>
                      <a:endParaRPr lang="en-US" sz="2600" b="0">
                        <a:latin typeface="Kaiti SC Regular" panose="02010600040101010101" charset="-122"/>
                        <a:ea typeface="Kaiti SC Regular" panose="02010600040101010101" charset="-122"/>
                      </a:endParaRPr>
                    </a:p>
                  </a:txBody>
                  <a:tcPr/>
                </a:tc>
              </a:tr>
              <a:tr h="381000">
                <a:tc>
                  <a:txBody>
                    <a:bodyPr/>
                    <a:p>
                      <a:pPr algn="ctr">
                        <a:buNone/>
                      </a:pPr>
                      <a:r>
                        <a:rPr lang="zh-CN" altLang="en-US" sz="2600" b="0">
                          <a:latin typeface="Kaiti SC Regular" panose="02010600040101010101" charset="-122"/>
                          <a:ea typeface="Kaiti SC Regular" panose="02010600040101010101" charset="-122"/>
                        </a:rPr>
                        <a:t>缺陷发现</a:t>
                      </a:r>
                      <a:r>
                        <a:rPr lang="zh-CN" altLang="en-US" sz="2600" b="0">
                          <a:latin typeface="Kaiti SC Regular" panose="02010600040101010101" charset="-122"/>
                          <a:ea typeface="Kaiti SC Regular" panose="02010600040101010101" charset="-122"/>
                        </a:rPr>
                        <a:t>日期</a:t>
                      </a:r>
                      <a:endParaRPr lang="zh-CN" altLang="en-US" sz="2600" b="0">
                        <a:latin typeface="Kaiti SC Regular" panose="02010600040101010101" charset="-122"/>
                        <a:ea typeface="Kaiti SC Regular" panose="02010600040101010101" charset="-122"/>
                      </a:endParaRPr>
                    </a:p>
                  </a:txBody>
                  <a:tcPr/>
                </a:tc>
                <a:tc>
                  <a:txBody>
                    <a:bodyPr/>
                    <a:p>
                      <a:pPr algn="l">
                        <a:buNone/>
                      </a:pPr>
                      <a:r>
                        <a:rPr lang="en-US" altLang="zh-CN" sz="2600" b="0">
                          <a:latin typeface="Kaiti SC Regular" panose="02010600040101010101" charset="-122"/>
                          <a:ea typeface="Kaiti SC Regular" panose="02010600040101010101" charset="-122"/>
                        </a:rPr>
                        <a:t>2023.09.13</a:t>
                      </a:r>
                      <a:endParaRPr lang="en-US" altLang="zh-CN" sz="2600" b="0">
                        <a:latin typeface="Kaiti SC Regular" panose="02010600040101010101" charset="-122"/>
                        <a:ea typeface="Kaiti SC Regular" panose="02010600040101010101" charset="-122"/>
                      </a:endParaRPr>
                    </a:p>
                  </a:txBody>
                  <a:tcPr/>
                </a:tc>
              </a:tr>
              <a:tr h="381000">
                <a:tc>
                  <a:txBody>
                    <a:bodyPr/>
                    <a:p>
                      <a:pPr algn="ctr">
                        <a:buNone/>
                      </a:pPr>
                      <a:r>
                        <a:rPr lang="zh-CN" altLang="en-US" sz="2600" b="0">
                          <a:latin typeface="Kaiti SC Regular" panose="02010600040101010101" charset="-122"/>
                          <a:ea typeface="Kaiti SC Regular" panose="02010600040101010101" charset="-122"/>
                        </a:rPr>
                        <a:t>测试</a:t>
                      </a:r>
                      <a:r>
                        <a:rPr lang="zh-CN" altLang="en-US" sz="2600" b="0">
                          <a:latin typeface="Kaiti SC Regular" panose="02010600040101010101" charset="-122"/>
                          <a:ea typeface="Kaiti SC Regular" panose="02010600040101010101" charset="-122"/>
                        </a:rPr>
                        <a:t>人员</a:t>
                      </a:r>
                      <a:endParaRPr lang="zh-CN" altLang="en-US" sz="2600" b="0">
                        <a:latin typeface="Kaiti SC Regular" panose="02010600040101010101" charset="-122"/>
                        <a:ea typeface="Kaiti SC Regular" panose="02010600040101010101" charset="-122"/>
                      </a:endParaRPr>
                    </a:p>
                  </a:txBody>
                  <a:tcPr/>
                </a:tc>
                <a:tc>
                  <a:txBody>
                    <a:bodyPr/>
                    <a:p>
                      <a:pPr algn="l">
                        <a:buNone/>
                      </a:pPr>
                      <a:r>
                        <a:rPr lang="zh-CN" altLang="en-US" sz="2600" b="0">
                          <a:latin typeface="Kaiti SC Regular" panose="02010600040101010101" charset="-122"/>
                          <a:ea typeface="Kaiti SC Regular" panose="02010600040101010101" charset="-122"/>
                        </a:rPr>
                        <a:t>测试员</a:t>
                      </a:r>
                      <a:r>
                        <a:rPr lang="en-US" altLang="zh-CN" sz="2600" b="0">
                          <a:latin typeface="Kaiti SC Regular" panose="02010600040101010101" charset="-122"/>
                          <a:ea typeface="Kaiti SC Regular" panose="02010600040101010101" charset="-122"/>
                        </a:rPr>
                        <a:t>1</a:t>
                      </a:r>
                      <a:r>
                        <a:rPr lang="zh-CN" altLang="en-US" sz="2600" b="0">
                          <a:latin typeface="Kaiti SC Regular" panose="02010600040101010101" charset="-122"/>
                          <a:ea typeface="Kaiti SC Regular" panose="02010600040101010101" charset="-122"/>
                        </a:rPr>
                        <a:t>、测试员</a:t>
                      </a:r>
                      <a:r>
                        <a:rPr lang="en-US" altLang="zh-CN" sz="2600" b="0">
                          <a:latin typeface="Kaiti SC Regular" panose="02010600040101010101" charset="-122"/>
                          <a:ea typeface="Kaiti SC Regular" panose="02010600040101010101" charset="-122"/>
                        </a:rPr>
                        <a:t>2</a:t>
                      </a:r>
                      <a:endParaRPr lang="en-US" altLang="zh-CN" sz="2600" b="0">
                        <a:latin typeface="Kaiti SC Regular" panose="02010600040101010101" charset="-122"/>
                        <a:ea typeface="Kaiti SC Regular" panose="02010600040101010101" charset="-122"/>
                      </a:endParaRPr>
                    </a:p>
                  </a:txBody>
                  <a:tcPr/>
                </a:tc>
              </a:tr>
              <a:tr h="381000">
                <a:tc>
                  <a:txBody>
                    <a:bodyPr/>
                    <a:p>
                      <a:pPr algn="ctr">
                        <a:buNone/>
                      </a:pPr>
                      <a:r>
                        <a:rPr lang="zh-CN" altLang="en-US" sz="2600" b="0">
                          <a:latin typeface="Kaiti SC Regular" panose="02010600040101010101" charset="-122"/>
                          <a:ea typeface="Kaiti SC Regular" panose="02010600040101010101" charset="-122"/>
                        </a:rPr>
                        <a:t>缺陷</a:t>
                      </a:r>
                      <a:r>
                        <a:rPr lang="zh-CN" altLang="en-US" sz="2600" b="0">
                          <a:latin typeface="Kaiti SC Regular" panose="02010600040101010101" charset="-122"/>
                          <a:ea typeface="Kaiti SC Regular" panose="02010600040101010101" charset="-122"/>
                        </a:rPr>
                        <a:t>描述</a:t>
                      </a:r>
                      <a:endParaRPr lang="zh-CN" altLang="en-US" sz="2600" b="0">
                        <a:latin typeface="Kaiti SC Regular" panose="02010600040101010101" charset="-122"/>
                        <a:ea typeface="Kaiti SC Regular" panose="02010600040101010101" charset="-122"/>
                      </a:endParaRPr>
                    </a:p>
                  </a:txBody>
                  <a:tcPr/>
                </a:tc>
                <a:tc>
                  <a:txBody>
                    <a:bodyPr/>
                    <a:p>
                      <a:pPr algn="l">
                        <a:buNone/>
                      </a:pPr>
                      <a:r>
                        <a:rPr lang="en-US" altLang="zh-CN" sz="2600">
                          <a:latin typeface="Kaiti SC Regular" panose="02010600040101010101" charset="-122"/>
                          <a:ea typeface="Kaiti SC Regular" panose="02010600040101010101" charset="-122"/>
                          <a:sym typeface="+mn-ea"/>
                        </a:rPr>
                        <a:t>该版本的开锁用车功能在晚上扫码开锁时，无法启动手电筒，导致扫码不成功而无法完成开锁功能。</a:t>
                      </a:r>
                      <a:endParaRPr lang="en-US" altLang="zh-CN" sz="2600">
                        <a:latin typeface="Kaiti SC Regular" panose="02010600040101010101" charset="-122"/>
                        <a:ea typeface="Kaiti SC Regular" panose="02010600040101010101" charset="-122"/>
                        <a:sym typeface="+mn-ea"/>
                      </a:endParaRPr>
                    </a:p>
                  </a:txBody>
                  <a:tcPr/>
                </a:tc>
              </a:tr>
            </a:tbl>
          </a:graphicData>
        </a:graphic>
      </p:graphicFrame>
    </p:spTree>
  </p:cSld>
  <p:clrMapOvr>
    <a:masterClrMapping/>
  </p:clrMapOvr>
  <p:transition advTm="36034"/>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rcRect l="-565" t="-4194" r="60" b="50360"/>
          <a:stretch>
            <a:fillRect/>
          </a:stretch>
        </p:blipFill>
        <p:spPr>
          <a:xfrm>
            <a:off x="3153410" y="2060575"/>
            <a:ext cx="5457190" cy="1953260"/>
          </a:xfrm>
          <a:prstGeom prst="rect">
            <a:avLst/>
          </a:prstGeom>
        </p:spPr>
      </p:pic>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软件测试分类——按测试方法</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技术分类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2334895" y="1000760"/>
            <a:ext cx="6934200" cy="737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黑盒测试</a:t>
            </a:r>
            <a:r>
              <a:rPr lang="zh-CN" altLang="en-US" sz="2800" dirty="0">
                <a:solidFill>
                  <a:srgbClr val="3366FF"/>
                </a:solidFill>
                <a:latin typeface="Arial" panose="020B0704020202020204" pitchFamily="34" charset="0"/>
                <a:sym typeface="+mn-ea"/>
              </a:rPr>
              <a:t>（</a:t>
            </a:r>
            <a:r>
              <a:rPr lang="en-US" altLang="zh-CN" sz="2800" dirty="0">
                <a:solidFill>
                  <a:srgbClr val="3366FF"/>
                </a:solidFill>
                <a:latin typeface="Arial" panose="020B0704020202020204" pitchFamily="34" charset="0"/>
                <a:sym typeface="+mn-ea"/>
              </a:rPr>
              <a:t>Black-Box Testing</a:t>
            </a:r>
            <a:r>
              <a:rPr lang="zh-CN" altLang="en-US" sz="2800" dirty="0">
                <a:latin typeface="Arial" panose="020B0704020202020204" pitchFamily="34" charset="0"/>
                <a:sym typeface="+mn-ea"/>
              </a:rPr>
              <a:t>）</a:t>
            </a:r>
            <a:endParaRPr lang="zh-CN" altLang="en-US" sz="2800">
              <a:latin typeface="微软雅黑" charset="-122"/>
              <a:ea typeface="微软雅黑" charset="-122"/>
              <a:sym typeface="+mn-ea"/>
            </a:endParaRPr>
          </a:p>
        </p:txBody>
      </p:sp>
      <p:sp>
        <p:nvSpPr>
          <p:cNvPr id="7" name="燕尾形 6"/>
          <p:cNvSpPr/>
          <p:nvPr/>
        </p:nvSpPr>
        <p:spPr>
          <a:xfrm>
            <a:off x="1822450" y="12299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414905" y="4235450"/>
            <a:ext cx="6934200" cy="2306955"/>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黑盒测试又称功能测试或数据驱动</a:t>
            </a:r>
            <a:r>
              <a:rPr lang="zh-CN" altLang="en-US" sz="2400">
                <a:latin typeface="微软雅黑" charset="-122"/>
                <a:ea typeface="微软雅黑" charset="-122"/>
              </a:rPr>
              <a:t>测试</a:t>
            </a:r>
            <a:endParaRPr lang="zh-CN" altLang="en-US" sz="24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400" u="sng">
                <a:latin typeface="微软雅黑" charset="-122"/>
                <a:ea typeface="微软雅黑" charset="-122"/>
              </a:rPr>
              <a:t>完全不考虑</a:t>
            </a:r>
            <a:r>
              <a:rPr lang="zh-CN" altLang="en-US" sz="2400">
                <a:latin typeface="微软雅黑" charset="-122"/>
                <a:ea typeface="微软雅黑" charset="-122"/>
              </a:rPr>
              <a:t>程序</a:t>
            </a:r>
            <a:r>
              <a:rPr lang="zh-CN" altLang="en-US" sz="2400" u="sng">
                <a:latin typeface="微软雅黑" charset="-122"/>
                <a:ea typeface="微软雅黑" charset="-122"/>
              </a:rPr>
              <a:t>内部结构</a:t>
            </a:r>
            <a:r>
              <a:rPr lang="zh-CN" altLang="en-US" sz="2400">
                <a:latin typeface="微软雅黑" charset="-122"/>
                <a:ea typeface="微软雅黑" charset="-122"/>
              </a:rPr>
              <a:t>和</a:t>
            </a:r>
            <a:r>
              <a:rPr lang="zh-CN" altLang="en-US" sz="2400" u="sng">
                <a:latin typeface="微软雅黑" charset="-122"/>
                <a:ea typeface="微软雅黑" charset="-122"/>
              </a:rPr>
              <a:t>处理过程</a:t>
            </a:r>
            <a:endParaRPr lang="zh-CN" altLang="en-US" sz="24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400" u="sng">
                <a:latin typeface="微软雅黑" charset="-122"/>
                <a:ea typeface="微软雅黑" charset="-122"/>
              </a:rPr>
              <a:t>仅依据</a:t>
            </a:r>
            <a:r>
              <a:rPr lang="zh-CN" altLang="en-US" sz="2400">
                <a:latin typeface="微软雅黑" charset="-122"/>
                <a:ea typeface="微软雅黑" charset="-122"/>
              </a:rPr>
              <a:t>程序</a:t>
            </a:r>
            <a:r>
              <a:rPr lang="zh-CN" altLang="en-US" sz="2400" u="sng">
                <a:latin typeface="微软雅黑" charset="-122"/>
                <a:ea typeface="微软雅黑" charset="-122"/>
              </a:rPr>
              <a:t>功能需求规范</a:t>
            </a:r>
            <a:r>
              <a:rPr lang="zh-CN" altLang="en-US" sz="2400">
                <a:latin typeface="微软雅黑" charset="-122"/>
                <a:ea typeface="微软雅黑" charset="-122"/>
              </a:rPr>
              <a:t>考虑，从输入与输出的对应关系出发进行的</a:t>
            </a:r>
            <a:r>
              <a:rPr lang="zh-CN" altLang="en-US" sz="2400">
                <a:latin typeface="微软雅黑" charset="-122"/>
                <a:ea typeface="微软雅黑" charset="-122"/>
              </a:rPr>
              <a:t>测试</a:t>
            </a:r>
            <a:endParaRPr lang="zh-CN" altLang="en-US" sz="2400">
              <a:latin typeface="微软雅黑" charset="-122"/>
              <a:ea typeface="微软雅黑" charset="-122"/>
            </a:endParaRPr>
          </a:p>
        </p:txBody>
      </p:sp>
      <p:sp>
        <p:nvSpPr>
          <p:cNvPr id="12" name="文本框 11"/>
          <p:cNvSpPr txBox="1"/>
          <p:nvPr/>
        </p:nvSpPr>
        <p:spPr>
          <a:xfrm>
            <a:off x="3601085" y="2357755"/>
            <a:ext cx="1161415" cy="460375"/>
          </a:xfrm>
          <a:prstGeom prst="rect">
            <a:avLst/>
          </a:prstGeom>
          <a:noFill/>
        </p:spPr>
        <p:txBody>
          <a:bodyPr wrap="square" rtlCol="0">
            <a:spAutoFit/>
          </a:bodyPr>
          <a:p>
            <a:r>
              <a:rPr lang="en-US" altLang="zh-CN" sz="2400">
                <a:solidFill>
                  <a:srgbClr val="FF0000"/>
                </a:solidFill>
              </a:rPr>
              <a:t>X=4</a:t>
            </a:r>
            <a:endParaRPr lang="en-US" altLang="zh-CN" sz="2400">
              <a:solidFill>
                <a:srgbClr val="FF0000"/>
              </a:solidFill>
            </a:endParaRPr>
          </a:p>
        </p:txBody>
      </p:sp>
      <p:sp>
        <p:nvSpPr>
          <p:cNvPr id="13" name="文本框 12"/>
          <p:cNvSpPr txBox="1"/>
          <p:nvPr/>
        </p:nvSpPr>
        <p:spPr>
          <a:xfrm>
            <a:off x="7112000" y="2357755"/>
            <a:ext cx="1161415" cy="460375"/>
          </a:xfrm>
          <a:prstGeom prst="rect">
            <a:avLst/>
          </a:prstGeom>
          <a:noFill/>
        </p:spPr>
        <p:txBody>
          <a:bodyPr wrap="square" rtlCol="0">
            <a:spAutoFit/>
          </a:bodyPr>
          <a:p>
            <a:r>
              <a:rPr lang="en-US" altLang="zh-CN" sz="2400">
                <a:solidFill>
                  <a:srgbClr val="FF0000"/>
                </a:solidFill>
              </a:rPr>
              <a:t>Y=7</a:t>
            </a:r>
            <a:endParaRPr lang="en-US" altLang="zh-CN" sz="2400">
              <a:solidFill>
                <a:srgbClr val="FF0000"/>
              </a:solidFill>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5416550" cy="504190"/>
            <a:chOff x="0" y="287611"/>
            <a:chExt cx="541655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451929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2.9</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实例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文本框 2"/>
          <p:cNvSpPr txBox="1"/>
          <p:nvPr/>
        </p:nvSpPr>
        <p:spPr>
          <a:xfrm>
            <a:off x="1365250" y="791845"/>
            <a:ext cx="7845425"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a:t>
            </a:r>
            <a:r>
              <a:rPr lang="en-US" altLang="zh-CN" sz="2600">
                <a:latin typeface="微软雅黑" charset="-122"/>
                <a:ea typeface="微软雅黑" charset="-122"/>
                <a:sym typeface="+mn-ea"/>
              </a:rPr>
              <a:t>4</a:t>
            </a:r>
            <a:r>
              <a:rPr lang="zh-CN" altLang="en-US" sz="2600">
                <a:latin typeface="微软雅黑" charset="-122"/>
                <a:ea typeface="微软雅黑" charset="-122"/>
                <a:sym typeface="+mn-ea"/>
              </a:rPr>
              <a:t>）测试</a:t>
            </a:r>
            <a:r>
              <a:rPr lang="zh-CN" altLang="en-US" sz="2600">
                <a:latin typeface="微软雅黑" charset="-122"/>
                <a:ea typeface="微软雅黑" charset="-122"/>
                <a:sym typeface="+mn-ea"/>
              </a:rPr>
              <a:t>执行</a:t>
            </a:r>
            <a:endParaRPr lang="zh-CN" altLang="en-US" sz="2600">
              <a:latin typeface="微软雅黑" charset="-122"/>
              <a:ea typeface="微软雅黑" charset="-122"/>
              <a:sym typeface="+mn-ea"/>
            </a:endParaRPr>
          </a:p>
        </p:txBody>
      </p:sp>
      <p:graphicFrame>
        <p:nvGraphicFramePr>
          <p:cNvPr id="7" name="表格 6"/>
          <p:cNvGraphicFramePr/>
          <p:nvPr/>
        </p:nvGraphicFramePr>
        <p:xfrm>
          <a:off x="1644015" y="1532890"/>
          <a:ext cx="9409430" cy="4998720"/>
        </p:xfrm>
        <a:graphic>
          <a:graphicData uri="http://schemas.openxmlformats.org/drawingml/2006/table">
            <a:tbl>
              <a:tblPr firstRow="1" bandRow="1">
                <a:tableStyleId>{5C22544A-7EE6-4342-B048-85BDC9FD1C3A}</a:tableStyleId>
              </a:tblPr>
              <a:tblGrid>
                <a:gridCol w="2486660"/>
                <a:gridCol w="6922770"/>
              </a:tblGrid>
              <a:tr h="381000">
                <a:tc>
                  <a:txBody>
                    <a:bodyPr/>
                    <a:p>
                      <a:pPr algn="ctr">
                        <a:buNone/>
                      </a:pPr>
                      <a:r>
                        <a:rPr lang="zh-CN" altLang="en-US" sz="2600" b="0">
                          <a:latin typeface="Kaiti SC Regular" panose="02010600040101010101" charset="-122"/>
                          <a:ea typeface="Kaiti SC Regular" panose="02010600040101010101" charset="-122"/>
                        </a:rPr>
                        <a:t>附件（可</a:t>
                      </a:r>
                      <a:r>
                        <a:rPr lang="zh-CN" altLang="en-US" sz="2600" b="0">
                          <a:latin typeface="Kaiti SC Regular" panose="02010600040101010101" charset="-122"/>
                          <a:ea typeface="Kaiti SC Regular" panose="02010600040101010101" charset="-122"/>
                        </a:rPr>
                        <a:t>附图）</a:t>
                      </a:r>
                      <a:endParaRPr lang="zh-CN" altLang="en-US" sz="2600" b="0">
                        <a:latin typeface="Kaiti SC Regular" panose="02010600040101010101" charset="-122"/>
                        <a:ea typeface="Kaiti SC Regular" panose="02010600040101010101" charset="-122"/>
                      </a:endParaRPr>
                    </a:p>
                  </a:txBody>
                  <a:tcPr/>
                </a:tc>
                <a:tc>
                  <a:txBody>
                    <a:bodyPr/>
                    <a:p>
                      <a:pPr algn="ctr">
                        <a:buNone/>
                      </a:pPr>
                      <a:r>
                        <a:rPr lang="zh-CN" altLang="en-US" sz="2600" b="0">
                          <a:latin typeface="Kaiti SC Regular" panose="02010600040101010101" charset="-122"/>
                          <a:ea typeface="Kaiti SC Regular" panose="02010600040101010101" charset="-122"/>
                        </a:rPr>
                        <a:t>附图（</a:t>
                      </a:r>
                      <a:r>
                        <a:rPr lang="zh-CN" altLang="en-US" sz="2600" b="0">
                          <a:latin typeface="Kaiti SC Regular" panose="02010600040101010101" charset="-122"/>
                          <a:ea typeface="Kaiti SC Regular" panose="02010600040101010101" charset="-122"/>
                        </a:rPr>
                        <a:t>链接）</a:t>
                      </a:r>
                      <a:endParaRPr lang="zh-CN" altLang="en-US" sz="2600" b="0">
                        <a:latin typeface="Kaiti SC Regular" panose="02010600040101010101" charset="-122"/>
                        <a:ea typeface="Kaiti SC Regular" panose="02010600040101010101" charset="-122"/>
                      </a:endParaRPr>
                    </a:p>
                  </a:txBody>
                  <a:tcPr/>
                </a:tc>
              </a:tr>
              <a:tr h="381000">
                <a:tc>
                  <a:txBody>
                    <a:bodyPr/>
                    <a:p>
                      <a:pPr algn="ctr">
                        <a:buNone/>
                      </a:pPr>
                      <a:r>
                        <a:rPr lang="zh-CN" altLang="en-US" sz="2600" b="0">
                          <a:latin typeface="Kaiti SC Regular" panose="02010600040101010101" charset="-122"/>
                          <a:ea typeface="Kaiti SC Regular" panose="02010600040101010101" charset="-122"/>
                        </a:rPr>
                        <a:t>缺陷</a:t>
                      </a:r>
                      <a:r>
                        <a:rPr lang="zh-CN" altLang="en-US" sz="2600" b="0">
                          <a:latin typeface="Kaiti SC Regular" panose="02010600040101010101" charset="-122"/>
                          <a:ea typeface="Kaiti SC Regular" panose="02010600040101010101" charset="-122"/>
                        </a:rPr>
                        <a:t>类型</a:t>
                      </a:r>
                      <a:endParaRPr lang="zh-CN" altLang="en-US" sz="2600" b="0">
                        <a:latin typeface="Kaiti SC Regular" panose="02010600040101010101" charset="-122"/>
                        <a:ea typeface="Kaiti SC Regular" panose="02010600040101010101" charset="-122"/>
                      </a:endParaRPr>
                    </a:p>
                  </a:txBody>
                  <a:tcPr/>
                </a:tc>
                <a:tc>
                  <a:txBody>
                    <a:bodyPr/>
                    <a:p>
                      <a:pPr algn="ctr">
                        <a:buNone/>
                      </a:pPr>
                      <a:r>
                        <a:rPr lang="zh-CN" altLang="en-US" sz="2600" b="0">
                          <a:latin typeface="Kaiti SC Regular" panose="02010600040101010101" charset="-122"/>
                          <a:ea typeface="Kaiti SC Regular" panose="02010600040101010101" charset="-122"/>
                        </a:rPr>
                        <a:t>功能类型</a:t>
                      </a:r>
                      <a:r>
                        <a:rPr lang="zh-CN" altLang="en-US" sz="2600" b="0">
                          <a:latin typeface="Kaiti SC Regular" panose="02010600040101010101" charset="-122"/>
                          <a:ea typeface="Kaiti SC Regular" panose="02010600040101010101" charset="-122"/>
                        </a:rPr>
                        <a:t>缺陷</a:t>
                      </a:r>
                      <a:endParaRPr lang="zh-CN" altLang="en-US" sz="2600" b="0">
                        <a:latin typeface="Kaiti SC Regular" panose="02010600040101010101" charset="-122"/>
                        <a:ea typeface="Kaiti SC Regular" panose="02010600040101010101" charset="-122"/>
                      </a:endParaRPr>
                    </a:p>
                  </a:txBody>
                  <a:tcPr/>
                </a:tc>
              </a:tr>
              <a:tr h="381000">
                <a:tc>
                  <a:txBody>
                    <a:bodyPr/>
                    <a:p>
                      <a:pPr algn="ctr">
                        <a:buNone/>
                      </a:pPr>
                      <a:r>
                        <a:rPr lang="zh-CN" altLang="en-US" sz="2600" b="0">
                          <a:latin typeface="Kaiti SC Regular" panose="02010600040101010101" charset="-122"/>
                          <a:ea typeface="Kaiti SC Regular" panose="02010600040101010101" charset="-122"/>
                        </a:rPr>
                        <a:t>缺陷严重</a:t>
                      </a:r>
                      <a:r>
                        <a:rPr lang="zh-CN" altLang="en-US" sz="2600" b="0">
                          <a:latin typeface="Kaiti SC Regular" panose="02010600040101010101" charset="-122"/>
                          <a:ea typeface="Kaiti SC Regular" panose="02010600040101010101" charset="-122"/>
                        </a:rPr>
                        <a:t>程度</a:t>
                      </a:r>
                      <a:endParaRPr lang="zh-CN" altLang="en-US" sz="2600" b="0">
                        <a:latin typeface="Kaiti SC Regular" panose="02010600040101010101" charset="-122"/>
                        <a:ea typeface="Kaiti SC Regular" panose="02010600040101010101" charset="-122"/>
                      </a:endParaRPr>
                    </a:p>
                  </a:txBody>
                  <a:tcPr/>
                </a:tc>
                <a:tc>
                  <a:txBody>
                    <a:bodyPr/>
                    <a:p>
                      <a:pPr algn="ctr">
                        <a:buNone/>
                      </a:pPr>
                      <a:r>
                        <a:rPr lang="zh-CN" altLang="en-US" sz="2600" b="0">
                          <a:latin typeface="Kaiti SC Regular" panose="02010600040101010101" charset="-122"/>
                          <a:ea typeface="Kaiti SC Regular" panose="02010600040101010101" charset="-122"/>
                        </a:rPr>
                        <a:t>严重</a:t>
                      </a:r>
                      <a:endParaRPr lang="zh-CN" altLang="en-US" sz="2600" b="0">
                        <a:latin typeface="Kaiti SC Regular" panose="02010600040101010101" charset="-122"/>
                        <a:ea typeface="Kaiti SC Regular" panose="02010600040101010101" charset="-122"/>
                      </a:endParaRPr>
                    </a:p>
                  </a:txBody>
                  <a:tcPr/>
                </a:tc>
              </a:tr>
              <a:tr h="381000">
                <a:tc>
                  <a:txBody>
                    <a:bodyPr/>
                    <a:p>
                      <a:pPr algn="ctr">
                        <a:buNone/>
                      </a:pPr>
                      <a:r>
                        <a:rPr lang="zh-CN" altLang="en-US" sz="2600" b="0">
                          <a:latin typeface="Kaiti SC Regular" panose="02010600040101010101" charset="-122"/>
                          <a:ea typeface="Kaiti SC Regular" panose="02010600040101010101" charset="-122"/>
                        </a:rPr>
                        <a:t>缺陷</a:t>
                      </a:r>
                      <a:r>
                        <a:rPr lang="zh-CN" altLang="en-US" sz="2600" b="0">
                          <a:latin typeface="Kaiti SC Regular" panose="02010600040101010101" charset="-122"/>
                          <a:ea typeface="Kaiti SC Regular" panose="02010600040101010101" charset="-122"/>
                        </a:rPr>
                        <a:t>优先级</a:t>
                      </a:r>
                      <a:endParaRPr lang="zh-CN" altLang="en-US" sz="2600" b="0">
                        <a:latin typeface="Kaiti SC Regular" panose="02010600040101010101" charset="-122"/>
                        <a:ea typeface="Kaiti SC Regular" panose="02010600040101010101" charset="-122"/>
                      </a:endParaRPr>
                    </a:p>
                  </a:txBody>
                  <a:tcPr/>
                </a:tc>
                <a:tc>
                  <a:txBody>
                    <a:bodyPr/>
                    <a:p>
                      <a:pPr algn="ctr">
                        <a:buNone/>
                      </a:pPr>
                      <a:r>
                        <a:rPr lang="zh-CN" altLang="en-US" sz="2600" b="0">
                          <a:latin typeface="Kaiti SC Regular" panose="02010600040101010101" charset="-122"/>
                          <a:ea typeface="Kaiti SC Regular" panose="02010600040101010101" charset="-122"/>
                        </a:rPr>
                        <a:t>立即</a:t>
                      </a:r>
                      <a:r>
                        <a:rPr lang="zh-CN" altLang="en-US" sz="2600" b="0">
                          <a:latin typeface="Kaiti SC Regular" panose="02010600040101010101" charset="-122"/>
                          <a:ea typeface="Kaiti SC Regular" panose="02010600040101010101" charset="-122"/>
                        </a:rPr>
                        <a:t>解决</a:t>
                      </a:r>
                      <a:endParaRPr lang="zh-CN" altLang="en-US" sz="2600" b="0">
                        <a:latin typeface="Kaiti SC Regular" panose="02010600040101010101" charset="-122"/>
                        <a:ea typeface="Kaiti SC Regular" panose="02010600040101010101" charset="-122"/>
                      </a:endParaRPr>
                    </a:p>
                  </a:txBody>
                  <a:tcPr/>
                </a:tc>
              </a:tr>
              <a:tr h="381000">
                <a:tc>
                  <a:txBody>
                    <a:bodyPr/>
                    <a:p>
                      <a:pPr algn="ctr">
                        <a:buNone/>
                      </a:pPr>
                      <a:r>
                        <a:rPr lang="zh-CN" altLang="en-US" sz="2600" b="0">
                          <a:latin typeface="Kaiti SC Regular" panose="02010600040101010101" charset="-122"/>
                          <a:ea typeface="Kaiti SC Regular" panose="02010600040101010101" charset="-122"/>
                        </a:rPr>
                        <a:t>测试</a:t>
                      </a:r>
                      <a:r>
                        <a:rPr lang="zh-CN" altLang="en-US" sz="2600" b="0">
                          <a:latin typeface="Kaiti SC Regular" panose="02010600040101010101" charset="-122"/>
                          <a:ea typeface="Kaiti SC Regular" panose="02010600040101010101" charset="-122"/>
                        </a:rPr>
                        <a:t>环境</a:t>
                      </a:r>
                      <a:endParaRPr lang="zh-CN" altLang="en-US" sz="2600" b="0">
                        <a:latin typeface="Kaiti SC Regular" panose="02010600040101010101" charset="-122"/>
                        <a:ea typeface="Kaiti SC Regular" panose="02010600040101010101" charset="-122"/>
                      </a:endParaRPr>
                    </a:p>
                  </a:txBody>
                  <a:tcPr/>
                </a:tc>
                <a:tc>
                  <a:txBody>
                    <a:bodyPr/>
                    <a:p>
                      <a:pPr algn="ctr">
                        <a:buNone/>
                      </a:pPr>
                      <a:r>
                        <a:rPr sz="2600" b="0">
                          <a:latin typeface="Kaiti SC Regular" panose="02010600040101010101" charset="-122"/>
                          <a:ea typeface="Kaiti SC Regular" panose="02010600040101010101" charset="-122"/>
                        </a:rPr>
                        <a:t>手机信息：华为 honor </a:t>
                      </a:r>
                      <a:r>
                        <a:rPr lang="en-US" sz="2600" b="0">
                          <a:latin typeface="Kaiti SC Regular" panose="02010600040101010101" charset="-122"/>
                          <a:ea typeface="Kaiti SC Regular" panose="02010600040101010101" charset="-122"/>
                        </a:rPr>
                        <a:t>XXXXX</a:t>
                      </a:r>
                      <a:endParaRPr sz="2600" b="0">
                        <a:latin typeface="Kaiti SC Regular" panose="02010600040101010101" charset="-122"/>
                        <a:ea typeface="Kaiti SC Regular" panose="02010600040101010101" charset="-122"/>
                      </a:endParaRPr>
                    </a:p>
                    <a:p>
                      <a:pPr algn="ctr">
                        <a:buNone/>
                      </a:pPr>
                      <a:r>
                        <a:rPr sz="2600" b="0">
                          <a:latin typeface="Kaiti SC Regular" panose="02010600040101010101" charset="-122"/>
                          <a:ea typeface="Kaiti SC Regular" panose="02010600040101010101" charset="-122"/>
                        </a:rPr>
                        <a:t>内存：4.0GB</a:t>
                      </a:r>
                      <a:endParaRPr sz="2600" b="0">
                        <a:latin typeface="Kaiti SC Regular" panose="02010600040101010101" charset="-122"/>
                        <a:ea typeface="Kaiti SC Regular" panose="02010600040101010101" charset="-122"/>
                      </a:endParaRPr>
                    </a:p>
                    <a:p>
                      <a:pPr algn="ctr">
                        <a:buNone/>
                      </a:pPr>
                      <a:r>
                        <a:rPr sz="2600" b="0">
                          <a:latin typeface="Kaiti SC Regular" panose="02010600040101010101" charset="-122"/>
                          <a:ea typeface="Kaiti SC Regular" panose="02010600040101010101" charset="-122"/>
                        </a:rPr>
                        <a:t>系统类型：Android8.0.0操作系统</a:t>
                      </a:r>
                      <a:endParaRPr sz="2600" b="0">
                        <a:latin typeface="Kaiti SC Regular" panose="02010600040101010101" charset="-122"/>
                        <a:ea typeface="Kaiti SC Regular" panose="02010600040101010101" charset="-122"/>
                      </a:endParaRPr>
                    </a:p>
                  </a:txBody>
                  <a:tcPr/>
                </a:tc>
              </a:tr>
              <a:tr h="381000">
                <a:tc>
                  <a:txBody>
                    <a:bodyPr/>
                    <a:p>
                      <a:pPr algn="ctr">
                        <a:buNone/>
                      </a:pPr>
                      <a:r>
                        <a:rPr lang="zh-CN" altLang="en-US" sz="2600" b="0">
                          <a:latin typeface="Kaiti SC Regular" panose="02010600040101010101" charset="-122"/>
                          <a:ea typeface="Kaiti SC Regular" panose="02010600040101010101" charset="-122"/>
                        </a:rPr>
                        <a:t>重</a:t>
                      </a:r>
                      <a:r>
                        <a:rPr lang="zh-CN" altLang="en-US" sz="2600" b="0">
                          <a:latin typeface="Kaiti SC Regular" panose="02010600040101010101" charset="-122"/>
                          <a:ea typeface="Kaiti SC Regular" panose="02010600040101010101" charset="-122"/>
                        </a:rPr>
                        <a:t>现步骤</a:t>
                      </a:r>
                      <a:endParaRPr lang="zh-CN" altLang="en-US" sz="2600" b="0">
                        <a:latin typeface="Kaiti SC Regular" panose="02010600040101010101" charset="-122"/>
                        <a:ea typeface="Kaiti SC Regular" panose="02010600040101010101" charset="-122"/>
                      </a:endParaRPr>
                    </a:p>
                  </a:txBody>
                  <a:tcPr/>
                </a:tc>
                <a:tc>
                  <a:txBody>
                    <a:bodyPr/>
                    <a:p>
                      <a:pPr algn="ctr">
                        <a:buNone/>
                      </a:pPr>
                      <a:r>
                        <a:rPr lang="en-US" altLang="zh-CN" sz="2600">
                          <a:latin typeface="Kaiti SC Regular" panose="02010600040101010101" charset="-122"/>
                          <a:ea typeface="Kaiti SC Regular" panose="02010600040101010101" charset="-122"/>
                          <a:sym typeface="+mn-ea"/>
                        </a:rPr>
                        <a:t>1.</a:t>
                      </a:r>
                      <a:r>
                        <a:rPr lang="zh-CN" altLang="en-US" sz="2600">
                          <a:latin typeface="Kaiti SC Regular" panose="02010600040101010101" charset="-122"/>
                          <a:ea typeface="Kaiti SC Regular" panose="02010600040101010101" charset="-122"/>
                          <a:sym typeface="+mn-ea"/>
                        </a:rPr>
                        <a:t>进入摩拜单车</a:t>
                      </a:r>
                      <a:r>
                        <a:rPr lang="en-US" altLang="zh-CN" sz="2600">
                          <a:latin typeface="Kaiti SC Regular" panose="02010600040101010101" charset="-122"/>
                          <a:ea typeface="Kaiti SC Regular" panose="02010600040101010101" charset="-122"/>
                          <a:sym typeface="+mn-ea"/>
                        </a:rPr>
                        <a:t>app</a:t>
                      </a:r>
                      <a:r>
                        <a:rPr lang="zh-CN" altLang="en-US" sz="2600">
                          <a:latin typeface="Kaiti SC Regular" panose="02010600040101010101" charset="-122"/>
                          <a:ea typeface="Kaiti SC Regular" panose="02010600040101010101" charset="-122"/>
                          <a:sym typeface="+mn-ea"/>
                        </a:rPr>
                        <a:t>界面，点击扫码开锁</a:t>
                      </a:r>
                      <a:r>
                        <a:rPr lang="zh-CN" altLang="en-US" sz="2600">
                          <a:latin typeface="Kaiti SC Regular" panose="02010600040101010101" charset="-122"/>
                          <a:ea typeface="Kaiti SC Regular" panose="02010600040101010101" charset="-122"/>
                          <a:sym typeface="+mn-ea"/>
                        </a:rPr>
                        <a:t>按钮</a:t>
                      </a:r>
                      <a:endParaRPr lang="zh-CN" altLang="en-US" sz="2600">
                        <a:latin typeface="Kaiti SC Regular" panose="02010600040101010101" charset="-122"/>
                        <a:ea typeface="Kaiti SC Regular" panose="02010600040101010101" charset="-122"/>
                        <a:sym typeface="+mn-ea"/>
                      </a:endParaRPr>
                    </a:p>
                    <a:p>
                      <a:pPr algn="ctr">
                        <a:buNone/>
                      </a:pPr>
                      <a:r>
                        <a:rPr lang="en-US" altLang="zh-CN" sz="2600">
                          <a:latin typeface="Kaiti SC Regular" panose="02010600040101010101" charset="-122"/>
                          <a:ea typeface="Kaiti SC Regular" panose="02010600040101010101" charset="-122"/>
                          <a:sym typeface="+mn-ea"/>
                        </a:rPr>
                        <a:t>2.</a:t>
                      </a:r>
                      <a:r>
                        <a:rPr lang="zh-CN" altLang="en-US" sz="2600">
                          <a:latin typeface="Kaiti SC Regular" panose="02010600040101010101" charset="-122"/>
                          <a:ea typeface="Kaiti SC Regular" panose="02010600040101010101" charset="-122"/>
                          <a:sym typeface="+mn-ea"/>
                        </a:rPr>
                        <a:t>手电筒未打开，扫取摩拜单车二维码，扫码</a:t>
                      </a:r>
                      <a:r>
                        <a:rPr lang="zh-CN" altLang="en-US" sz="2600">
                          <a:latin typeface="Kaiti SC Regular" panose="02010600040101010101" charset="-122"/>
                          <a:ea typeface="Kaiti SC Regular" panose="02010600040101010101" charset="-122"/>
                          <a:sym typeface="+mn-ea"/>
                        </a:rPr>
                        <a:t>失败</a:t>
                      </a:r>
                      <a:endParaRPr lang="zh-CN" altLang="en-US" sz="2600">
                        <a:latin typeface="Kaiti SC Regular" panose="02010600040101010101" charset="-122"/>
                        <a:ea typeface="Kaiti SC Regular" panose="02010600040101010101" charset="-122"/>
                        <a:sym typeface="+mn-ea"/>
                      </a:endParaRPr>
                    </a:p>
                  </a:txBody>
                  <a:tcPr/>
                </a:tc>
              </a:tr>
              <a:tr h="381000">
                <a:tc>
                  <a:txBody>
                    <a:bodyPr/>
                    <a:p>
                      <a:pPr algn="ctr">
                        <a:buNone/>
                      </a:pPr>
                      <a:r>
                        <a:rPr lang="zh-CN" altLang="en-US" sz="2600" b="0">
                          <a:latin typeface="Kaiti SC Regular" panose="02010600040101010101" charset="-122"/>
                          <a:ea typeface="Kaiti SC Regular" panose="02010600040101010101" charset="-122"/>
                        </a:rPr>
                        <a:t>备注</a:t>
                      </a:r>
                      <a:endParaRPr lang="zh-CN" altLang="en-US" sz="2600" b="0">
                        <a:latin typeface="Kaiti SC Regular" panose="02010600040101010101" charset="-122"/>
                        <a:ea typeface="Kaiti SC Regular" panose="02010600040101010101" charset="-122"/>
                      </a:endParaRPr>
                    </a:p>
                  </a:txBody>
                  <a:tcPr/>
                </a:tc>
                <a:tc>
                  <a:txBody>
                    <a:bodyPr/>
                    <a:p>
                      <a:pPr algn="ctr">
                        <a:buNone/>
                      </a:pPr>
                      <a:r>
                        <a:rPr lang="zh-CN" altLang="en-US" sz="2600">
                          <a:latin typeface="Kaiti SC Regular" panose="02010600040101010101" charset="-122"/>
                          <a:ea typeface="Kaiti SC Regular" panose="02010600040101010101" charset="-122"/>
                          <a:sym typeface="+mn-ea"/>
                        </a:rPr>
                        <a:t>无</a:t>
                      </a:r>
                      <a:endParaRPr lang="zh-CN" altLang="en-US" sz="2600">
                        <a:latin typeface="Kaiti SC Regular" panose="02010600040101010101" charset="-122"/>
                        <a:ea typeface="Kaiti SC Regular" panose="02010600040101010101" charset="-122"/>
                        <a:sym typeface="+mn-ea"/>
                      </a:endParaRPr>
                    </a:p>
                  </a:txBody>
                  <a:tcPr/>
                </a:tc>
              </a:tr>
            </a:tbl>
          </a:graphicData>
        </a:graphic>
      </p:graphicFrame>
    </p:spTree>
  </p:cSld>
  <p:clrMapOvr>
    <a:masterClrMapping/>
  </p:clrMapOvr>
  <p:transition advTm="36034"/>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55"/>
            <a:ext cx="6677025" cy="504190"/>
            <a:chOff x="0" y="287611"/>
            <a:chExt cx="5570729"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462" y="287611"/>
              <a:ext cx="4673267"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回顾：软件缺陷的严重等级</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划分</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pSp>
        <p:nvGrpSpPr>
          <p:cNvPr id="7" name="组合 6"/>
          <p:cNvGrpSpPr/>
          <p:nvPr/>
        </p:nvGrpSpPr>
        <p:grpSpPr>
          <a:xfrm>
            <a:off x="1492885" y="1109345"/>
            <a:ext cx="9171940" cy="645160"/>
            <a:chOff x="3001" y="1941"/>
            <a:chExt cx="14444" cy="1016"/>
          </a:xfrm>
        </p:grpSpPr>
        <p:sp>
          <p:nvSpPr>
            <p:cNvPr id="9" name="矩形 8"/>
            <p:cNvSpPr/>
            <p:nvPr/>
          </p:nvSpPr>
          <p:spPr>
            <a:xfrm>
              <a:off x="4033" y="1941"/>
              <a:ext cx="13412" cy="1016"/>
            </a:xfrm>
            <a:prstGeom prst="rect">
              <a:avLst/>
            </a:prstGeom>
          </p:spPr>
          <p:txBody>
            <a:bodyPr wrap="square">
              <a:spAutoFit/>
            </a:bodyPr>
            <a:p>
              <a:pPr lvl="0" indent="0" algn="just">
                <a:lnSpc>
                  <a:spcPct val="150000"/>
                </a:lnSpc>
                <a:buFont typeface="Arial" panose="020B0704020202020204" pitchFamily="34" charset="0"/>
                <a:buNone/>
              </a:pPr>
              <a:r>
                <a:rPr lang="zh-CN" altLang="en-US" sz="2400" dirty="0">
                  <a:latin typeface="黑体" pitchFamily="49" charset="-122"/>
                  <a:ea typeface="黑体" pitchFamily="49" charset="-122"/>
                  <a:sym typeface="+mn-ea"/>
                </a:rPr>
                <a:t>按照严重性级别的定义不尽相同，但一般可以概括为</a:t>
              </a:r>
              <a:r>
                <a:rPr lang="en-US" altLang="zh-CN" sz="2400" b="1">
                  <a:solidFill>
                    <a:srgbClr val="0033CC"/>
                  </a:solidFill>
                  <a:latin typeface="黑体" pitchFamily="49" charset="-122"/>
                  <a:ea typeface="黑体" pitchFamily="49" charset="-122"/>
                  <a:sym typeface="+mn-ea"/>
                </a:rPr>
                <a:t>4</a:t>
              </a:r>
              <a:r>
                <a:rPr lang="zh-CN" altLang="en-US" sz="2400" b="1" dirty="0">
                  <a:solidFill>
                    <a:srgbClr val="0033CC"/>
                  </a:solidFill>
                  <a:latin typeface="黑体" pitchFamily="49" charset="-122"/>
                  <a:ea typeface="黑体" pitchFamily="49" charset="-122"/>
                  <a:sym typeface="+mn-ea"/>
                </a:rPr>
                <a:t>种类型</a:t>
              </a:r>
              <a:r>
                <a:rPr lang="zh-CN" altLang="en-US" sz="2400" dirty="0">
                  <a:latin typeface="黑体" pitchFamily="49" charset="-122"/>
                  <a:ea typeface="黑体" pitchFamily="49" charset="-122"/>
                  <a:sym typeface="+mn-ea"/>
                </a:rPr>
                <a:t>：</a:t>
              </a:r>
              <a:endParaRPr lang="zh-CN" altLang="en-US" sz="2400">
                <a:latin typeface="微软雅黑" charset="-122"/>
                <a:ea typeface="微软雅黑" charset="-122"/>
              </a:endParaRPr>
            </a:p>
          </p:txBody>
        </p:sp>
        <p:sp>
          <p:nvSpPr>
            <p:cNvPr id="15" name="燕尾形 14"/>
            <p:cNvSpPr/>
            <p:nvPr/>
          </p:nvSpPr>
          <p:spPr>
            <a:xfrm>
              <a:off x="3001" y="2165"/>
              <a:ext cx="676" cy="576"/>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grpSp>
      <p:sp>
        <p:nvSpPr>
          <p:cNvPr id="5" name="文本框 4"/>
          <p:cNvSpPr txBox="1"/>
          <p:nvPr/>
        </p:nvSpPr>
        <p:spPr>
          <a:xfrm>
            <a:off x="1492250" y="1863725"/>
            <a:ext cx="9366250" cy="4859020"/>
          </a:xfrm>
          <a:prstGeom prst="rect">
            <a:avLst/>
          </a:prstGeom>
          <a:noFill/>
        </p:spPr>
        <p:txBody>
          <a:bodyPr wrap="square" rtlCol="0" anchor="t">
            <a:spAutoFit/>
          </a:bodyPr>
          <a:p>
            <a:pPr marL="114300" indent="-114300" algn="l">
              <a:lnSpc>
                <a:spcPct val="110000"/>
              </a:lnSpc>
              <a:spcBef>
                <a:spcPct val="50000"/>
              </a:spcBef>
              <a:buClr>
                <a:srgbClr val="FF3300"/>
              </a:buClr>
              <a:buFont typeface="Wingdings" panose="05000000000000000000" pitchFamily="2" charset="2"/>
              <a:buChar char="Ø"/>
            </a:pPr>
            <a:r>
              <a:rPr lang="en-US" altLang="zh-CN" sz="2200" b="1" dirty="0">
                <a:solidFill>
                  <a:srgbClr val="FF3300"/>
                </a:solidFill>
                <a:latin typeface="微软雅黑" charset="0"/>
                <a:ea typeface="微软雅黑" charset="0"/>
                <a:cs typeface="微软雅黑" charset="0"/>
                <a:sym typeface="+mn-ea"/>
              </a:rPr>
              <a:t>0</a:t>
            </a:r>
            <a:r>
              <a:rPr lang="zh-CN" altLang="en-US" sz="2200" b="1" dirty="0">
                <a:solidFill>
                  <a:srgbClr val="FF3300"/>
                </a:solidFill>
                <a:latin typeface="微软雅黑" charset="0"/>
                <a:ea typeface="微软雅黑" charset="0"/>
                <a:cs typeface="微软雅黑" charset="0"/>
                <a:sym typeface="+mn-ea"/>
              </a:rPr>
              <a:t>级</a:t>
            </a:r>
            <a:r>
              <a:rPr lang="en-US" altLang="zh-CN" sz="2200" b="1" dirty="0">
                <a:solidFill>
                  <a:srgbClr val="FF3300"/>
                </a:solidFill>
                <a:latin typeface="微软雅黑" charset="0"/>
                <a:ea typeface="微软雅黑" charset="0"/>
                <a:cs typeface="微软雅黑" charset="0"/>
                <a:sym typeface="+mn-ea"/>
              </a:rPr>
              <a:t> </a:t>
            </a:r>
            <a:r>
              <a:rPr lang="zh-CN" altLang="en-US" sz="2200" b="1" dirty="0">
                <a:solidFill>
                  <a:srgbClr val="FF3300"/>
                </a:solidFill>
                <a:latin typeface="微软雅黑" charset="0"/>
                <a:ea typeface="微软雅黑" charset="0"/>
                <a:cs typeface="微软雅黑" charset="0"/>
                <a:sym typeface="+mn-ea"/>
              </a:rPr>
              <a:t>致命的</a:t>
            </a:r>
            <a:r>
              <a:rPr lang="en-US" altLang="zh-CN" sz="2200" b="1">
                <a:solidFill>
                  <a:srgbClr val="FF3300"/>
                </a:solidFill>
                <a:latin typeface="微软雅黑" charset="0"/>
                <a:ea typeface="微软雅黑" charset="0"/>
                <a:cs typeface="微软雅黑" charset="0"/>
                <a:sym typeface="+mn-ea"/>
              </a:rPr>
              <a:t>(fatal)</a:t>
            </a:r>
            <a:r>
              <a:rPr lang="zh-CN" altLang="en-US" sz="2200" dirty="0">
                <a:latin typeface="微软雅黑" charset="0"/>
                <a:ea typeface="微软雅黑" charset="0"/>
                <a:cs typeface="微软雅黑" charset="0"/>
                <a:sym typeface="+mn-ea"/>
              </a:rPr>
              <a:t>：最严重等级，此等级的缺陷将导致系统的主要功能完全丧失、用户数据受到破坏、系统崩溃、悬挂、死机</a:t>
            </a:r>
            <a:r>
              <a:rPr lang="zh-CN" altLang="en-US" sz="2200" dirty="0">
                <a:latin typeface="微软雅黑" charset="0"/>
                <a:ea typeface="微软雅黑" charset="0"/>
                <a:cs typeface="微软雅黑" charset="0"/>
                <a:sym typeface="+mn-ea"/>
              </a:rPr>
              <a:t>等。</a:t>
            </a:r>
            <a:endParaRPr lang="zh-CN" altLang="en-US" sz="2200" dirty="0">
              <a:latin typeface="微软雅黑" charset="0"/>
              <a:ea typeface="微软雅黑" charset="0"/>
              <a:cs typeface="微软雅黑" charset="0"/>
            </a:endParaRPr>
          </a:p>
          <a:p>
            <a:pPr marL="114300" indent="-114300" algn="l">
              <a:lnSpc>
                <a:spcPct val="110000"/>
              </a:lnSpc>
              <a:spcBef>
                <a:spcPct val="50000"/>
              </a:spcBef>
              <a:buClr>
                <a:srgbClr val="FF3300"/>
              </a:buClr>
              <a:buFont typeface="Wingdings" panose="05000000000000000000" pitchFamily="2" charset="2"/>
              <a:buChar char="Ø"/>
            </a:pPr>
            <a:r>
              <a:rPr lang="en-US" altLang="zh-CN" sz="2200" b="1" dirty="0">
                <a:solidFill>
                  <a:srgbClr val="FF3300"/>
                </a:solidFill>
                <a:latin typeface="微软雅黑" charset="0"/>
                <a:ea typeface="微软雅黑" charset="0"/>
                <a:cs typeface="微软雅黑" charset="0"/>
                <a:sym typeface="+mn-ea"/>
              </a:rPr>
              <a:t>1</a:t>
            </a:r>
            <a:r>
              <a:rPr lang="zh-CN" altLang="en-US" sz="2200" b="1" dirty="0">
                <a:solidFill>
                  <a:srgbClr val="FF3300"/>
                </a:solidFill>
                <a:latin typeface="微软雅黑" charset="0"/>
                <a:ea typeface="微软雅黑" charset="0"/>
                <a:cs typeface="微软雅黑" charset="0"/>
                <a:sym typeface="+mn-ea"/>
              </a:rPr>
              <a:t>级</a:t>
            </a:r>
            <a:r>
              <a:rPr lang="en-US" altLang="zh-CN" sz="2200" b="1" dirty="0">
                <a:solidFill>
                  <a:srgbClr val="FF3300"/>
                </a:solidFill>
                <a:latin typeface="微软雅黑" charset="0"/>
                <a:ea typeface="微软雅黑" charset="0"/>
                <a:cs typeface="微软雅黑" charset="0"/>
                <a:sym typeface="+mn-ea"/>
              </a:rPr>
              <a:t> </a:t>
            </a:r>
            <a:r>
              <a:rPr lang="zh-CN" altLang="en-US" sz="2200" b="1" dirty="0">
                <a:solidFill>
                  <a:srgbClr val="FF3300"/>
                </a:solidFill>
                <a:latin typeface="微软雅黑" charset="0"/>
                <a:ea typeface="微软雅黑" charset="0"/>
                <a:cs typeface="微软雅黑" charset="0"/>
                <a:sym typeface="+mn-ea"/>
              </a:rPr>
              <a:t>严重的</a:t>
            </a:r>
            <a:r>
              <a:rPr lang="en-US" altLang="zh-CN" sz="2200" b="1">
                <a:solidFill>
                  <a:srgbClr val="FF3300"/>
                </a:solidFill>
                <a:latin typeface="微软雅黑" charset="0"/>
                <a:ea typeface="微软雅黑" charset="0"/>
                <a:cs typeface="微软雅黑" charset="0"/>
                <a:sym typeface="+mn-ea"/>
              </a:rPr>
              <a:t>(critical)</a:t>
            </a:r>
            <a:r>
              <a:rPr lang="zh-CN" altLang="en-US" sz="2200" dirty="0">
                <a:latin typeface="微软雅黑" charset="0"/>
                <a:ea typeface="微软雅黑" charset="0"/>
                <a:cs typeface="微软雅黑" charset="0"/>
                <a:sym typeface="+mn-ea"/>
              </a:rPr>
              <a:t>：系统的主要功能部分丧失，数据不能完整保存，系统的次要功能完全丧失，系统所提供的功能或服务受到明显影响</a:t>
            </a:r>
            <a:endParaRPr lang="zh-CN" altLang="en-US" sz="2200" dirty="0">
              <a:latin typeface="微软雅黑" charset="0"/>
              <a:ea typeface="微软雅黑" charset="0"/>
              <a:cs typeface="微软雅黑" charset="0"/>
            </a:endParaRPr>
          </a:p>
          <a:p>
            <a:pPr marL="114300" indent="-114300" algn="l">
              <a:lnSpc>
                <a:spcPct val="110000"/>
              </a:lnSpc>
              <a:spcBef>
                <a:spcPct val="50000"/>
              </a:spcBef>
              <a:buClr>
                <a:srgbClr val="FF3300"/>
              </a:buClr>
              <a:buFont typeface="Wingdings" panose="05000000000000000000" pitchFamily="2" charset="2"/>
              <a:buChar char="Ø"/>
            </a:pPr>
            <a:r>
              <a:rPr lang="en-US" altLang="zh-CN" sz="2200" b="1" dirty="0">
                <a:solidFill>
                  <a:srgbClr val="FF3300"/>
                </a:solidFill>
                <a:latin typeface="微软雅黑" charset="0"/>
                <a:ea typeface="微软雅黑" charset="0"/>
                <a:cs typeface="微软雅黑" charset="0"/>
                <a:sym typeface="+mn-ea"/>
              </a:rPr>
              <a:t>2</a:t>
            </a:r>
            <a:r>
              <a:rPr lang="zh-CN" altLang="en-US" sz="2200" b="1" dirty="0">
                <a:solidFill>
                  <a:srgbClr val="FF3300"/>
                </a:solidFill>
                <a:latin typeface="微软雅黑" charset="0"/>
                <a:ea typeface="微软雅黑" charset="0"/>
                <a:cs typeface="微软雅黑" charset="0"/>
                <a:sym typeface="+mn-ea"/>
              </a:rPr>
              <a:t>级</a:t>
            </a:r>
            <a:r>
              <a:rPr lang="en-US" altLang="zh-CN" sz="2200" b="1" dirty="0">
                <a:solidFill>
                  <a:srgbClr val="FF3300"/>
                </a:solidFill>
                <a:latin typeface="微软雅黑" charset="0"/>
                <a:ea typeface="微软雅黑" charset="0"/>
                <a:cs typeface="微软雅黑" charset="0"/>
                <a:sym typeface="+mn-ea"/>
              </a:rPr>
              <a:t> </a:t>
            </a:r>
            <a:r>
              <a:rPr lang="zh-CN" altLang="en-US" sz="2200" b="1" dirty="0">
                <a:solidFill>
                  <a:srgbClr val="FF3300"/>
                </a:solidFill>
                <a:latin typeface="微软雅黑" charset="0"/>
                <a:ea typeface="微软雅黑" charset="0"/>
                <a:cs typeface="微软雅黑" charset="0"/>
                <a:sym typeface="+mn-ea"/>
              </a:rPr>
              <a:t>一般的</a:t>
            </a:r>
            <a:r>
              <a:rPr lang="en-US" altLang="zh-CN" sz="2200" b="1">
                <a:solidFill>
                  <a:srgbClr val="FF3300"/>
                </a:solidFill>
                <a:latin typeface="微软雅黑" charset="0"/>
                <a:ea typeface="微软雅黑" charset="0"/>
                <a:cs typeface="微软雅黑" charset="0"/>
                <a:sym typeface="+mn-ea"/>
              </a:rPr>
              <a:t>(major)</a:t>
            </a:r>
            <a:r>
              <a:rPr lang="zh-CN" altLang="en-US" sz="2200" dirty="0">
                <a:latin typeface="微软雅黑" charset="0"/>
                <a:ea typeface="微软雅黑" charset="0"/>
                <a:cs typeface="微软雅黑" charset="0"/>
                <a:sym typeface="+mn-ea"/>
              </a:rPr>
              <a:t>：系统的次要功能没有完全实现，但不影响用户的正常使用。如提示信息不太准确，或用户界面差，操作时间稍长等问题。</a:t>
            </a:r>
            <a:endParaRPr lang="zh-CN" altLang="en-US" sz="2200" dirty="0">
              <a:latin typeface="微软雅黑" charset="0"/>
              <a:ea typeface="微软雅黑" charset="0"/>
              <a:cs typeface="微软雅黑" charset="0"/>
            </a:endParaRPr>
          </a:p>
          <a:p>
            <a:pPr marL="114300" indent="-114300" algn="l">
              <a:lnSpc>
                <a:spcPct val="110000"/>
              </a:lnSpc>
              <a:spcBef>
                <a:spcPct val="50000"/>
              </a:spcBef>
              <a:buClr>
                <a:srgbClr val="FF3300"/>
              </a:buClr>
              <a:buFont typeface="Wingdings" panose="05000000000000000000" pitchFamily="2" charset="2"/>
              <a:buChar char="Ø"/>
            </a:pPr>
            <a:r>
              <a:rPr lang="en-US" altLang="zh-CN" sz="2200" b="1" dirty="0">
                <a:solidFill>
                  <a:srgbClr val="FF3300"/>
                </a:solidFill>
                <a:latin typeface="微软雅黑" charset="0"/>
                <a:ea typeface="微软雅黑" charset="0"/>
                <a:cs typeface="微软雅黑" charset="0"/>
                <a:sym typeface="+mn-ea"/>
              </a:rPr>
              <a:t>3</a:t>
            </a:r>
            <a:r>
              <a:rPr lang="zh-CN" altLang="en-US" sz="2200" b="1" dirty="0">
                <a:solidFill>
                  <a:srgbClr val="FF3300"/>
                </a:solidFill>
                <a:latin typeface="微软雅黑" charset="0"/>
                <a:ea typeface="微软雅黑" charset="0"/>
                <a:cs typeface="微软雅黑" charset="0"/>
                <a:sym typeface="+mn-ea"/>
              </a:rPr>
              <a:t>级</a:t>
            </a:r>
            <a:r>
              <a:rPr lang="en-US" altLang="zh-CN" sz="2200" b="1" dirty="0">
                <a:solidFill>
                  <a:srgbClr val="FF3300"/>
                </a:solidFill>
                <a:latin typeface="微软雅黑" charset="0"/>
                <a:ea typeface="微软雅黑" charset="0"/>
                <a:cs typeface="微软雅黑" charset="0"/>
                <a:sym typeface="+mn-ea"/>
              </a:rPr>
              <a:t> </a:t>
            </a:r>
            <a:r>
              <a:rPr lang="zh-CN" altLang="en-US" sz="2200" b="1" dirty="0">
                <a:solidFill>
                  <a:srgbClr val="FF3300"/>
                </a:solidFill>
                <a:latin typeface="微软雅黑" charset="0"/>
                <a:ea typeface="微软雅黑" charset="0"/>
                <a:cs typeface="微软雅黑" charset="0"/>
                <a:sym typeface="+mn-ea"/>
              </a:rPr>
              <a:t>微小的</a:t>
            </a:r>
            <a:r>
              <a:rPr lang="en-US" altLang="zh-CN" sz="2200" b="1">
                <a:solidFill>
                  <a:srgbClr val="FF3300"/>
                </a:solidFill>
                <a:latin typeface="微软雅黑" charset="0"/>
                <a:ea typeface="微软雅黑" charset="0"/>
                <a:cs typeface="微软雅黑" charset="0"/>
                <a:sym typeface="+mn-ea"/>
              </a:rPr>
              <a:t>(minor)</a:t>
            </a:r>
            <a:r>
              <a:rPr lang="zh-CN" altLang="en-US" sz="2200" dirty="0">
                <a:latin typeface="微软雅黑" charset="0"/>
                <a:ea typeface="微软雅黑" charset="0"/>
                <a:cs typeface="微软雅黑" charset="0"/>
                <a:sym typeface="+mn-ea"/>
              </a:rPr>
              <a:t>：操作时不方便或遇到麻烦，但不影响功能的操作和执行，产品或属性仍可使用，如文字不美观、按钮大小不合适、文字排列不整齐等</a:t>
            </a:r>
            <a:r>
              <a:rPr lang="zh-CN" altLang="en-US" sz="2200" dirty="0">
                <a:latin typeface="微软雅黑" charset="0"/>
                <a:ea typeface="微软雅黑" charset="0"/>
                <a:cs typeface="微软雅黑" charset="0"/>
                <a:sym typeface="+mn-ea"/>
              </a:rPr>
              <a:t>小问题。</a:t>
            </a:r>
            <a:endParaRPr lang="zh-CN" altLang="en-US" sz="2200" dirty="0">
              <a:latin typeface="微软雅黑" charset="0"/>
              <a:ea typeface="微软雅黑" charset="0"/>
              <a:cs typeface="微软雅黑" charset="0"/>
            </a:endParaRPr>
          </a:p>
          <a:p>
            <a:pPr marL="114300" indent="-114300" algn="l">
              <a:lnSpc>
                <a:spcPct val="110000"/>
              </a:lnSpc>
              <a:spcBef>
                <a:spcPct val="50000"/>
              </a:spcBef>
              <a:buClr>
                <a:srgbClr val="FF3300"/>
              </a:buClr>
              <a:buFont typeface="Wingdings" panose="05000000000000000000" pitchFamily="2" charset="2"/>
              <a:buChar char="Ø"/>
            </a:pPr>
            <a:r>
              <a:rPr lang="zh-CN" altLang="en-US" sz="2200" dirty="0">
                <a:latin typeface="微软雅黑" charset="0"/>
                <a:ea typeface="微软雅黑" charset="0"/>
                <a:cs typeface="微软雅黑" charset="0"/>
                <a:sym typeface="+mn-ea"/>
              </a:rPr>
              <a:t>此外，有时还需要“</a:t>
            </a:r>
            <a:r>
              <a:rPr lang="zh-CN" altLang="en-US" sz="2200" b="1" dirty="0">
                <a:solidFill>
                  <a:srgbClr val="FF3300"/>
                </a:solidFill>
                <a:latin typeface="微软雅黑" charset="0"/>
                <a:ea typeface="微软雅黑" charset="0"/>
                <a:cs typeface="微软雅黑" charset="0"/>
                <a:sym typeface="+mn-ea"/>
              </a:rPr>
              <a:t>建议</a:t>
            </a:r>
            <a:r>
              <a:rPr lang="en-US" altLang="zh-CN" sz="2200" b="1">
                <a:solidFill>
                  <a:srgbClr val="FF3300"/>
                </a:solidFill>
                <a:latin typeface="微软雅黑" charset="0"/>
                <a:ea typeface="微软雅黑" charset="0"/>
                <a:cs typeface="微软雅黑" charset="0"/>
                <a:sym typeface="+mn-ea"/>
              </a:rPr>
              <a:t>(Suggestion)”</a:t>
            </a:r>
            <a:r>
              <a:rPr lang="zh-CN" altLang="en-US" sz="2200" dirty="0">
                <a:latin typeface="微软雅黑" charset="0"/>
                <a:ea typeface="微软雅黑" charset="0"/>
                <a:cs typeface="微软雅黑" charset="0"/>
                <a:sym typeface="+mn-ea"/>
              </a:rPr>
              <a:t>级别来处理测试人员所提出的建议或质疑。</a:t>
            </a:r>
            <a:endParaRPr lang="zh-CN" altLang="en-US" sz="2200" dirty="0">
              <a:latin typeface="微软雅黑" charset="0"/>
              <a:ea typeface="微软雅黑" charset="0"/>
              <a:cs typeface="微软雅黑" charset="0"/>
              <a:sym typeface="+mn-ea"/>
            </a:endParaRPr>
          </a:p>
        </p:txBody>
      </p:sp>
    </p:spTree>
  </p:cSld>
  <p:clrMapOvr>
    <a:masterClrMapping/>
  </p:clrMapOvr>
  <p:transition advTm="36034"/>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5278120" cy="504190"/>
            <a:chOff x="0" y="287611"/>
            <a:chExt cx="527812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438086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补充：软件缺陷的</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优先级</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pSp>
        <p:nvGrpSpPr>
          <p:cNvPr id="7" name="组合 6"/>
          <p:cNvGrpSpPr/>
          <p:nvPr/>
        </p:nvGrpSpPr>
        <p:grpSpPr>
          <a:xfrm>
            <a:off x="1492885" y="1109345"/>
            <a:ext cx="9171940" cy="1198880"/>
            <a:chOff x="3001" y="1941"/>
            <a:chExt cx="14444" cy="1888"/>
          </a:xfrm>
        </p:grpSpPr>
        <p:sp>
          <p:nvSpPr>
            <p:cNvPr id="9" name="矩形 8"/>
            <p:cNvSpPr/>
            <p:nvPr/>
          </p:nvSpPr>
          <p:spPr>
            <a:xfrm>
              <a:off x="4033" y="1941"/>
              <a:ext cx="13412" cy="1888"/>
            </a:xfrm>
            <a:prstGeom prst="rect">
              <a:avLst/>
            </a:prstGeom>
          </p:spPr>
          <p:txBody>
            <a:bodyPr wrap="square">
              <a:spAutoFit/>
            </a:bodyPr>
            <a:p>
              <a:pPr lvl="0" indent="0" algn="just">
                <a:lnSpc>
                  <a:spcPct val="150000"/>
                </a:lnSpc>
                <a:buFont typeface="Arial" panose="020B0704020202020204" pitchFamily="34" charset="0"/>
                <a:buNone/>
              </a:pPr>
              <a:r>
                <a:rPr lang="zh-CN" altLang="en-US" sz="2400" dirty="0">
                  <a:latin typeface="黑体" pitchFamily="49" charset="-122"/>
                  <a:ea typeface="黑体" pitchFamily="49" charset="-122"/>
                  <a:sym typeface="+mn-ea"/>
                </a:rPr>
                <a:t>与缺陷优先级严重性密切相关的是</a:t>
              </a:r>
              <a:r>
                <a:rPr lang="zh-CN" altLang="en-US" sz="2400" dirty="0">
                  <a:solidFill>
                    <a:schemeClr val="accent1"/>
                  </a:solidFill>
                  <a:latin typeface="黑体" pitchFamily="49" charset="-122"/>
                  <a:ea typeface="黑体" pitchFamily="49" charset="-122"/>
                  <a:sym typeface="+mn-ea"/>
                </a:rPr>
                <a:t>缺陷优先级</a:t>
              </a:r>
              <a:r>
                <a:rPr lang="zh-CN" altLang="en-US" sz="2400" dirty="0">
                  <a:latin typeface="黑体" pitchFamily="49" charset="-122"/>
                  <a:ea typeface="黑体" pitchFamily="49" charset="-122"/>
                  <a:sym typeface="+mn-ea"/>
                </a:rPr>
                <a:t>及</a:t>
              </a:r>
              <a:r>
                <a:rPr lang="zh-CN" altLang="en-US" sz="2400" dirty="0">
                  <a:solidFill>
                    <a:schemeClr val="accent1"/>
                  </a:solidFill>
                  <a:latin typeface="黑体" pitchFamily="49" charset="-122"/>
                  <a:ea typeface="黑体" pitchFamily="49" charset="-122"/>
                  <a:sym typeface="+mn-ea"/>
                </a:rPr>
                <a:t>缺陷必须被修复的紧急程度</a:t>
              </a:r>
              <a:r>
                <a:rPr lang="zh-CN" altLang="en-US" sz="2400" dirty="0">
                  <a:latin typeface="黑体" pitchFamily="49" charset="-122"/>
                  <a:ea typeface="黑体" pitchFamily="49" charset="-122"/>
                  <a:sym typeface="+mn-ea"/>
                </a:rPr>
                <a:t>。</a:t>
              </a:r>
              <a:endParaRPr lang="zh-CN" altLang="en-US" sz="2400" dirty="0">
                <a:latin typeface="黑体" pitchFamily="49" charset="-122"/>
                <a:ea typeface="黑体" pitchFamily="49" charset="-122"/>
                <a:sym typeface="+mn-ea"/>
              </a:endParaRPr>
            </a:p>
          </p:txBody>
        </p:sp>
        <p:sp>
          <p:nvSpPr>
            <p:cNvPr id="15" name="燕尾形 14"/>
            <p:cNvSpPr/>
            <p:nvPr/>
          </p:nvSpPr>
          <p:spPr>
            <a:xfrm>
              <a:off x="3001" y="2165"/>
              <a:ext cx="676" cy="576"/>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grpSp>
      <p:sp>
        <p:nvSpPr>
          <p:cNvPr id="3" name="矩形 2"/>
          <p:cNvSpPr/>
          <p:nvPr/>
        </p:nvSpPr>
        <p:spPr>
          <a:xfrm>
            <a:off x="2147570" y="2588260"/>
            <a:ext cx="8516620" cy="1198880"/>
          </a:xfrm>
          <a:prstGeom prst="rect">
            <a:avLst/>
          </a:prstGeom>
        </p:spPr>
        <p:txBody>
          <a:bodyPr wrap="square">
            <a:spAutoFit/>
          </a:bodyPr>
          <a:p>
            <a:pPr lvl="0" indent="0" algn="just">
              <a:lnSpc>
                <a:spcPct val="150000"/>
              </a:lnSpc>
              <a:buFont typeface="Arial" panose="020B0704020202020204" pitchFamily="34" charset="0"/>
              <a:buNone/>
            </a:pPr>
            <a:r>
              <a:rPr lang="zh-CN" altLang="en-US" sz="2400" dirty="0">
                <a:latin typeface="黑体" pitchFamily="49" charset="-122"/>
                <a:ea typeface="黑体" pitchFamily="49" charset="-122"/>
                <a:sym typeface="+mn-ea"/>
              </a:rPr>
              <a:t>一般来说，缺陷越严重越要优先得到修正，缺陷严重等级和缺陷优先级的相关性很强，但也有</a:t>
            </a:r>
            <a:r>
              <a:rPr lang="zh-CN" altLang="en-US" sz="2400" dirty="0">
                <a:latin typeface="黑体" pitchFamily="49" charset="-122"/>
                <a:ea typeface="黑体" pitchFamily="49" charset="-122"/>
                <a:sym typeface="+mn-ea"/>
              </a:rPr>
              <a:t>例外</a:t>
            </a:r>
            <a:endParaRPr lang="zh-CN" altLang="en-US" sz="2400" dirty="0">
              <a:latin typeface="黑体" pitchFamily="49" charset="-122"/>
              <a:ea typeface="黑体" pitchFamily="49" charset="-122"/>
              <a:sym typeface="+mn-ea"/>
            </a:endParaRPr>
          </a:p>
        </p:txBody>
      </p:sp>
      <p:sp>
        <p:nvSpPr>
          <p:cNvPr id="4" name="燕尾形 3"/>
          <p:cNvSpPr/>
          <p:nvPr/>
        </p:nvSpPr>
        <p:spPr>
          <a:xfrm>
            <a:off x="1492250" y="27305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8" name="矩形 7"/>
          <p:cNvSpPr/>
          <p:nvPr/>
        </p:nvSpPr>
        <p:spPr>
          <a:xfrm>
            <a:off x="2147570" y="4067175"/>
            <a:ext cx="8516620" cy="2306955"/>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400" dirty="0">
                <a:latin typeface="黑体" pitchFamily="49" charset="-122"/>
                <a:ea typeface="黑体" pitchFamily="49" charset="-122"/>
                <a:sym typeface="+mn-ea"/>
              </a:rPr>
              <a:t>从客户角度看，缺陷不是很严重，但是会影响后续测试执行的，这时虽然缺陷严重性低，但优先级高，需要尽快</a:t>
            </a:r>
            <a:r>
              <a:rPr lang="zh-CN" altLang="en-US" sz="2400" dirty="0">
                <a:latin typeface="黑体" pitchFamily="49" charset="-122"/>
                <a:ea typeface="黑体" pitchFamily="49" charset="-122"/>
                <a:sym typeface="+mn-ea"/>
              </a:rPr>
              <a:t>修正。</a:t>
            </a:r>
            <a:endParaRPr lang="zh-CN" altLang="en-US" sz="2400" dirty="0">
              <a:latin typeface="黑体" pitchFamily="49" charset="-122"/>
              <a:ea typeface="黑体" pitchFamily="49" charset="-122"/>
              <a:sym typeface="+mn-ea"/>
            </a:endParaRPr>
          </a:p>
          <a:p>
            <a:pPr marL="342900" lvl="0" indent="-342900" algn="just">
              <a:lnSpc>
                <a:spcPct val="150000"/>
              </a:lnSpc>
              <a:buFont typeface="Arial" panose="020B0704020202020204" pitchFamily="34" charset="0"/>
              <a:buChar char="•"/>
            </a:pPr>
            <a:r>
              <a:rPr lang="zh-CN" altLang="en-US" sz="2400" dirty="0">
                <a:latin typeface="黑体" pitchFamily="49" charset="-122"/>
                <a:ea typeface="黑体" pitchFamily="49" charset="-122"/>
                <a:sym typeface="+mn-ea"/>
              </a:rPr>
              <a:t>有些缺陷比较严重，但发生概率很低，可以适当降低其</a:t>
            </a:r>
            <a:r>
              <a:rPr lang="zh-CN" altLang="en-US" sz="2400" dirty="0">
                <a:latin typeface="黑体" pitchFamily="49" charset="-122"/>
                <a:ea typeface="黑体" pitchFamily="49" charset="-122"/>
                <a:sym typeface="+mn-ea"/>
              </a:rPr>
              <a:t>优先级</a:t>
            </a:r>
            <a:endParaRPr lang="zh-CN" altLang="en-US" sz="2400" dirty="0">
              <a:latin typeface="黑体" pitchFamily="49" charset="-122"/>
              <a:ea typeface="黑体" pitchFamily="49" charset="-122"/>
              <a:sym typeface="+mn-ea"/>
            </a:endParaRPr>
          </a:p>
        </p:txBody>
      </p:sp>
    </p:spTree>
  </p:cSld>
  <p:clrMapOvr>
    <a:masterClrMapping/>
  </p:clrMapOvr>
  <p:transition advTm="36034"/>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5278120" cy="504190"/>
            <a:chOff x="0" y="287611"/>
            <a:chExt cx="527812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438086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补充：软件缺陷的</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优先级</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aphicFrame>
        <p:nvGraphicFramePr>
          <p:cNvPr id="5" name="表格 4"/>
          <p:cNvGraphicFramePr/>
          <p:nvPr/>
        </p:nvGraphicFramePr>
        <p:xfrm>
          <a:off x="1108075" y="1524000"/>
          <a:ext cx="9854565" cy="2286000"/>
        </p:xfrm>
        <a:graphic>
          <a:graphicData uri="http://schemas.openxmlformats.org/drawingml/2006/table">
            <a:tbl>
              <a:tblPr firstRow="1" bandRow="1">
                <a:tableStyleId>{5C22544A-7EE6-4342-B048-85BDC9FD1C3A}</a:tableStyleId>
              </a:tblPr>
              <a:tblGrid>
                <a:gridCol w="3039110"/>
                <a:gridCol w="6815455"/>
              </a:tblGrid>
              <a:tr h="381000">
                <a:tc>
                  <a:txBody>
                    <a:bodyPr/>
                    <a:p>
                      <a:pPr algn="ctr">
                        <a:buNone/>
                      </a:pPr>
                      <a:r>
                        <a:rPr lang="zh-CN" altLang="en-US" sz="2400" b="0">
                          <a:latin typeface="Kaiti SC Regular" panose="02010600040101010101" charset="-122"/>
                          <a:ea typeface="Kaiti SC Regular" panose="02010600040101010101" charset="-122"/>
                        </a:rPr>
                        <a:t>缺陷优先级</a:t>
                      </a:r>
                      <a:endParaRPr lang="zh-CN" altLang="en-US" sz="2400" b="0">
                        <a:latin typeface="Kaiti SC Regular" panose="02010600040101010101" charset="-122"/>
                        <a:ea typeface="Kaiti SC Regular" panose="02010600040101010101" charset="-122"/>
                      </a:endParaRPr>
                    </a:p>
                  </a:txBody>
                  <a:tcPr/>
                </a:tc>
                <a:tc>
                  <a:txBody>
                    <a:bodyPr/>
                    <a:p>
                      <a:pPr algn="ctr">
                        <a:buNone/>
                      </a:pPr>
                      <a:r>
                        <a:rPr lang="zh-CN" altLang="en-US" sz="2400" b="0">
                          <a:latin typeface="Kaiti SC Regular" panose="02010600040101010101" charset="-122"/>
                          <a:ea typeface="Kaiti SC Regular" panose="02010600040101010101" charset="-122"/>
                        </a:rPr>
                        <a:t>描述</a:t>
                      </a:r>
                      <a:endParaRPr lang="zh-CN" altLang="en-US" sz="2400" b="0">
                        <a:latin typeface="Kaiti SC Regular" panose="02010600040101010101" charset="-122"/>
                        <a:ea typeface="Kaiti SC Regular" panose="02010600040101010101" charset="-122"/>
                      </a:endParaRPr>
                    </a:p>
                  </a:txBody>
                  <a:tcPr/>
                </a:tc>
              </a:tr>
              <a:tr h="381000">
                <a:tc>
                  <a:txBody>
                    <a:bodyPr/>
                    <a:p>
                      <a:pPr algn="ctr">
                        <a:buNone/>
                      </a:pPr>
                      <a:r>
                        <a:rPr lang="zh-CN" altLang="en-US" sz="2600" b="0">
                          <a:latin typeface="Kaiti SC Regular" panose="02010600040101010101" charset="-122"/>
                          <a:ea typeface="Kaiti SC Regular" panose="02010600040101010101" charset="-122"/>
                        </a:rPr>
                        <a:t>立即解决（</a:t>
                      </a:r>
                      <a:r>
                        <a:rPr lang="en-US" altLang="zh-CN" sz="2600" b="0">
                          <a:latin typeface="Kaiti SC Regular" panose="02010600040101010101" charset="-122"/>
                          <a:ea typeface="Kaiti SC Regular" panose="02010600040101010101" charset="-122"/>
                        </a:rPr>
                        <a:t>P1</a:t>
                      </a:r>
                      <a:r>
                        <a:rPr lang="zh-CN" altLang="en-US" sz="2600" b="0">
                          <a:latin typeface="Kaiti SC Regular" panose="02010600040101010101" charset="-122"/>
                          <a:ea typeface="Kaiti SC Regular" panose="02010600040101010101" charset="-122"/>
                        </a:rPr>
                        <a:t>级）</a:t>
                      </a:r>
                      <a:endParaRPr lang="zh-CN" altLang="en-US" sz="2600" b="0">
                        <a:latin typeface="Kaiti SC Regular" panose="02010600040101010101" charset="-122"/>
                        <a:ea typeface="Kaiti SC Regular" panose="02010600040101010101" charset="-122"/>
                      </a:endParaRPr>
                    </a:p>
                  </a:txBody>
                  <a:tcPr/>
                </a:tc>
                <a:tc>
                  <a:txBody>
                    <a:bodyPr/>
                    <a:p>
                      <a:pPr algn="ctr">
                        <a:buNone/>
                      </a:pPr>
                      <a:r>
                        <a:rPr lang="zh-CN" altLang="en-US" sz="2600" b="0">
                          <a:latin typeface="Kaiti SC Regular" panose="02010600040101010101" charset="-122"/>
                          <a:ea typeface="Kaiti SC Regular" panose="02010600040101010101" charset="-122"/>
                        </a:rPr>
                        <a:t>缺陷导致系统几乎不能运行、使用，或严重妨碍测试的执行，须立即、尽快修正</a:t>
                      </a:r>
                      <a:endParaRPr lang="zh-CN" altLang="en-US" sz="2600" b="0">
                        <a:latin typeface="Kaiti SC Regular" panose="02010600040101010101" charset="-122"/>
                        <a:ea typeface="Kaiti SC Regular" panose="02010600040101010101" charset="-122"/>
                      </a:endParaRPr>
                    </a:p>
                  </a:txBody>
                  <a:tcPr/>
                </a:tc>
              </a:tr>
              <a:tr h="381000">
                <a:tc>
                  <a:txBody>
                    <a:bodyPr/>
                    <a:p>
                      <a:pPr algn="ctr">
                        <a:buNone/>
                      </a:pPr>
                      <a:r>
                        <a:rPr lang="zh-CN" altLang="en-US" sz="2600" b="0">
                          <a:latin typeface="Kaiti SC Regular" panose="02010600040101010101" charset="-122"/>
                          <a:ea typeface="Kaiti SC Regular" panose="02010600040101010101" charset="-122"/>
                        </a:rPr>
                        <a:t>高优先级（</a:t>
                      </a:r>
                      <a:r>
                        <a:rPr lang="en-US" altLang="zh-CN" sz="2600" b="0">
                          <a:latin typeface="Kaiti SC Regular" panose="02010600040101010101" charset="-122"/>
                          <a:ea typeface="Kaiti SC Regular" panose="02010600040101010101" charset="-122"/>
                        </a:rPr>
                        <a:t>P2</a:t>
                      </a:r>
                      <a:r>
                        <a:rPr lang="zh-CN" altLang="en-US" sz="2600" b="0">
                          <a:latin typeface="Kaiti SC Regular" panose="02010600040101010101" charset="-122"/>
                          <a:ea typeface="Kaiti SC Regular" panose="02010600040101010101" charset="-122"/>
                        </a:rPr>
                        <a:t>级）</a:t>
                      </a:r>
                      <a:endParaRPr lang="zh-CN" altLang="en-US" sz="2600" b="0">
                        <a:latin typeface="Kaiti SC Regular" panose="02010600040101010101" charset="-122"/>
                        <a:ea typeface="Kaiti SC Regular" panose="02010600040101010101" charset="-122"/>
                      </a:endParaRPr>
                    </a:p>
                  </a:txBody>
                  <a:tcPr/>
                </a:tc>
                <a:tc>
                  <a:txBody>
                    <a:bodyPr/>
                    <a:p>
                      <a:pPr algn="ctr">
                        <a:buNone/>
                      </a:pPr>
                      <a:r>
                        <a:rPr lang="zh-CN" altLang="en-US" sz="2600" b="0">
                          <a:latin typeface="Kaiti SC Regular" panose="02010600040101010101" charset="-122"/>
                          <a:ea typeface="Kaiti SC Regular" panose="02010600040101010101" charset="-122"/>
                        </a:rPr>
                        <a:t>缺陷严重影响测试，需要优先考虑修正，如在</a:t>
                      </a:r>
                      <a:r>
                        <a:rPr lang="en-US" altLang="zh-CN" sz="2600" b="0">
                          <a:latin typeface="Kaiti SC Regular" panose="02010600040101010101" charset="-122"/>
                          <a:ea typeface="Kaiti SC Regular" panose="02010600040101010101" charset="-122"/>
                        </a:rPr>
                        <a:t>24</a:t>
                      </a:r>
                      <a:r>
                        <a:rPr lang="zh-CN" altLang="en-US" sz="2600" b="0">
                          <a:latin typeface="Kaiti SC Regular" panose="02010600040101010101" charset="-122"/>
                          <a:ea typeface="Kaiti SC Regular" panose="02010600040101010101" charset="-122"/>
                        </a:rPr>
                        <a:t>小时内修正</a:t>
                      </a:r>
                      <a:endParaRPr lang="zh-CN" altLang="en-US" sz="2600" b="0">
                        <a:latin typeface="Kaiti SC Regular" panose="02010600040101010101" charset="-122"/>
                        <a:ea typeface="Kaiti SC Regular" panose="02010600040101010101" charset="-122"/>
                      </a:endParaRPr>
                    </a:p>
                  </a:txBody>
                  <a:tcPr/>
                </a:tc>
              </a:tr>
              <a:tr h="381000">
                <a:tc>
                  <a:txBody>
                    <a:bodyPr/>
                    <a:p>
                      <a:pPr algn="ctr">
                        <a:buNone/>
                      </a:pPr>
                      <a:r>
                        <a:rPr lang="zh-CN" altLang="en-US" sz="2600" b="0">
                          <a:latin typeface="Kaiti SC Regular" panose="02010600040101010101" charset="-122"/>
                          <a:ea typeface="Kaiti SC Regular" panose="02010600040101010101" charset="-122"/>
                        </a:rPr>
                        <a:t>正常排队（</a:t>
                      </a:r>
                      <a:r>
                        <a:rPr lang="en-US" altLang="zh-CN" sz="2600" b="0">
                          <a:latin typeface="Kaiti SC Regular" panose="02010600040101010101" charset="-122"/>
                          <a:ea typeface="Kaiti SC Regular" panose="02010600040101010101" charset="-122"/>
                        </a:rPr>
                        <a:t>P3</a:t>
                      </a:r>
                      <a:r>
                        <a:rPr lang="zh-CN" altLang="en-US" sz="2600" b="0">
                          <a:latin typeface="Kaiti SC Regular" panose="02010600040101010101" charset="-122"/>
                          <a:ea typeface="Kaiti SC Regular" panose="02010600040101010101" charset="-122"/>
                        </a:rPr>
                        <a:t>级）</a:t>
                      </a:r>
                      <a:endParaRPr lang="zh-CN" altLang="en-US" sz="2600" b="0">
                        <a:latin typeface="Kaiti SC Regular" panose="02010600040101010101" charset="-122"/>
                        <a:ea typeface="Kaiti SC Regular" panose="02010600040101010101" charset="-122"/>
                      </a:endParaRPr>
                    </a:p>
                  </a:txBody>
                  <a:tcPr/>
                </a:tc>
                <a:tc>
                  <a:txBody>
                    <a:bodyPr/>
                    <a:p>
                      <a:pPr algn="ctr">
                        <a:buNone/>
                      </a:pPr>
                      <a:r>
                        <a:rPr lang="zh-CN" altLang="en-US" sz="2600" b="0">
                          <a:latin typeface="Kaiti SC Regular" panose="02010600040101010101" charset="-122"/>
                          <a:ea typeface="Kaiti SC Regular" panose="02010600040101010101" charset="-122"/>
                        </a:rPr>
                        <a:t>缺陷需要修正，但可以正常排队等待修正</a:t>
                      </a:r>
                      <a:endParaRPr lang="zh-CN" altLang="en-US" sz="2600" b="0">
                        <a:latin typeface="Kaiti SC Regular" panose="02010600040101010101" charset="-122"/>
                        <a:ea typeface="Kaiti SC Regular" panose="02010600040101010101" charset="-122"/>
                      </a:endParaRPr>
                    </a:p>
                  </a:txBody>
                  <a:tcPr/>
                </a:tc>
              </a:tr>
              <a:tr h="381000">
                <a:tc>
                  <a:txBody>
                    <a:bodyPr/>
                    <a:p>
                      <a:pPr algn="ctr">
                        <a:buNone/>
                      </a:pPr>
                      <a:r>
                        <a:rPr lang="zh-CN" altLang="en-US" sz="2600" b="0">
                          <a:latin typeface="Kaiti SC Regular" panose="02010600040101010101" charset="-122"/>
                          <a:ea typeface="Kaiti SC Regular" panose="02010600040101010101" charset="-122"/>
                        </a:rPr>
                        <a:t>低优先级（</a:t>
                      </a:r>
                      <a:r>
                        <a:rPr lang="en-US" altLang="zh-CN" sz="2600" b="0">
                          <a:latin typeface="Kaiti SC Regular" panose="02010600040101010101" charset="-122"/>
                          <a:ea typeface="Kaiti SC Regular" panose="02010600040101010101" charset="-122"/>
                        </a:rPr>
                        <a:t>P4</a:t>
                      </a:r>
                      <a:r>
                        <a:rPr lang="zh-CN" altLang="en-US" sz="2600" b="0">
                          <a:latin typeface="Kaiti SC Regular" panose="02010600040101010101" charset="-122"/>
                          <a:ea typeface="Kaiti SC Regular" panose="02010600040101010101" charset="-122"/>
                        </a:rPr>
                        <a:t>级）</a:t>
                      </a:r>
                      <a:endParaRPr lang="zh-CN" altLang="en-US" sz="2600" b="0">
                        <a:latin typeface="Kaiti SC Regular" panose="02010600040101010101" charset="-122"/>
                        <a:ea typeface="Kaiti SC Regular" panose="02010600040101010101" charset="-122"/>
                      </a:endParaRPr>
                    </a:p>
                  </a:txBody>
                  <a:tcPr/>
                </a:tc>
                <a:tc>
                  <a:txBody>
                    <a:bodyPr/>
                    <a:p>
                      <a:pPr algn="ctr">
                        <a:buNone/>
                      </a:pPr>
                      <a:r>
                        <a:rPr lang="zh-CN" altLang="en-US" sz="2600" b="0">
                          <a:latin typeface="Kaiti SC Regular" panose="02010600040101010101" charset="-122"/>
                          <a:ea typeface="Kaiti SC Regular" panose="02010600040101010101" charset="-122"/>
                        </a:rPr>
                        <a:t>缺陷可以在开发人员有时间的时候被修正，如果没有时间，可以不修正</a:t>
                      </a:r>
                      <a:endParaRPr lang="zh-CN" altLang="en-US" sz="2600" b="0">
                        <a:latin typeface="Kaiti SC Regular" panose="02010600040101010101" charset="-122"/>
                        <a:ea typeface="Kaiti SC Regular" panose="02010600040101010101" charset="-122"/>
                      </a:endParaRPr>
                    </a:p>
                  </a:txBody>
                  <a:tcPr/>
                </a:tc>
              </a:tr>
            </a:tbl>
          </a:graphicData>
        </a:graphic>
      </p:graphicFrame>
    </p:spTree>
  </p:cSld>
  <p:clrMapOvr>
    <a:masterClrMapping/>
  </p:clrMapOvr>
  <p:transition advTm="36034"/>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5416550" cy="504190"/>
            <a:chOff x="0" y="287611"/>
            <a:chExt cx="541655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451929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2.9</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实例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文本框 2"/>
          <p:cNvSpPr txBox="1"/>
          <p:nvPr/>
        </p:nvSpPr>
        <p:spPr>
          <a:xfrm>
            <a:off x="1549400" y="1246505"/>
            <a:ext cx="7845425" cy="73723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800">
                <a:latin typeface="微软雅黑" charset="-122"/>
                <a:ea typeface="微软雅黑" charset="-122"/>
                <a:sym typeface="+mn-ea"/>
              </a:rPr>
              <a:t>（</a:t>
            </a:r>
            <a:r>
              <a:rPr lang="en-US" altLang="zh-CN" sz="2800">
                <a:latin typeface="微软雅黑" charset="-122"/>
                <a:ea typeface="微软雅黑" charset="-122"/>
                <a:sym typeface="+mn-ea"/>
              </a:rPr>
              <a:t>5</a:t>
            </a:r>
            <a:r>
              <a:rPr lang="zh-CN" altLang="en-US" sz="2800">
                <a:latin typeface="微软雅黑" charset="-122"/>
                <a:ea typeface="微软雅黑" charset="-122"/>
                <a:sym typeface="+mn-ea"/>
              </a:rPr>
              <a:t>）编写测试</a:t>
            </a:r>
            <a:r>
              <a:rPr lang="zh-CN" altLang="en-US" sz="2800">
                <a:latin typeface="微软雅黑" charset="-122"/>
                <a:ea typeface="微软雅黑" charset="-122"/>
                <a:sym typeface="+mn-ea"/>
              </a:rPr>
              <a:t>报告</a:t>
            </a:r>
            <a:endParaRPr lang="zh-CN" altLang="en-US" sz="2800">
              <a:latin typeface="微软雅黑" charset="-122"/>
              <a:ea typeface="微软雅黑" charset="-122"/>
              <a:sym typeface="+mn-ea"/>
            </a:endParaRPr>
          </a:p>
        </p:txBody>
      </p:sp>
      <p:sp>
        <p:nvSpPr>
          <p:cNvPr id="10" name="文本框 9"/>
          <p:cNvSpPr txBox="1"/>
          <p:nvPr/>
        </p:nvSpPr>
        <p:spPr>
          <a:xfrm>
            <a:off x="2346960" y="2245360"/>
            <a:ext cx="7845425" cy="3444875"/>
          </a:xfrm>
          <a:prstGeom prst="rect">
            <a:avLst/>
          </a:prstGeom>
          <a:noFill/>
        </p:spPr>
        <p:txBody>
          <a:bodyPr wrap="square" rtlCol="0" anchor="t">
            <a:spAutoFit/>
          </a:bodyPr>
          <a:p>
            <a:pPr marL="457200" lvl="0" indent="-457200" algn="just" fontAlgn="auto">
              <a:lnSpc>
                <a:spcPct val="160000"/>
              </a:lnSpc>
              <a:spcAft>
                <a:spcPts val="1200"/>
              </a:spcAft>
              <a:buClr>
                <a:srgbClr val="1691B5"/>
              </a:buClr>
              <a:buFont typeface="Wingdings" panose="05000000000000000000" charset="0"/>
              <a:buChar char=""/>
            </a:pPr>
            <a:r>
              <a:rPr lang="zh-CN" altLang="en-US" sz="2600">
                <a:latin typeface="微软雅黑" charset="-122"/>
                <a:ea typeface="微软雅黑" charset="-122"/>
                <a:sym typeface="+mn-ea"/>
              </a:rPr>
              <a:t>测试结束之后（包括回归测试），编写一个完整的测试报告，测试报告的内容非常多，一般都是长达十几页甚至几十页的word文档，或者是在相应的软件测试管理工具中编写。</a:t>
            </a:r>
            <a:endParaRPr lang="zh-CN" altLang="en-US" sz="2600">
              <a:latin typeface="微软雅黑" charset="-122"/>
              <a:ea typeface="微软雅黑" charset="-122"/>
              <a:sym typeface="+mn-ea"/>
            </a:endParaRPr>
          </a:p>
          <a:p>
            <a:pPr marL="457200" lvl="0" indent="-457200" algn="just" fontAlgn="auto">
              <a:lnSpc>
                <a:spcPct val="160000"/>
              </a:lnSpc>
              <a:spcAft>
                <a:spcPts val="1200"/>
              </a:spcAft>
              <a:buClr>
                <a:srgbClr val="1691B5"/>
              </a:buClr>
              <a:buFont typeface="Wingdings" panose="05000000000000000000" charset="0"/>
              <a:buChar char=""/>
            </a:pPr>
            <a:r>
              <a:rPr lang="zh-CN" altLang="en-US" sz="2600">
                <a:latin typeface="微软雅黑" charset="-122"/>
                <a:ea typeface="微软雅黑" charset="-122"/>
                <a:sym typeface="+mn-ea"/>
              </a:rPr>
              <a:t>在测试报告中详细描述本次</a:t>
            </a:r>
            <a:r>
              <a:rPr lang="zh-CN" altLang="en-US" sz="2600">
                <a:solidFill>
                  <a:schemeClr val="accent1"/>
                </a:solidFill>
                <a:latin typeface="微软雅黑" charset="-122"/>
                <a:ea typeface="微软雅黑" charset="-122"/>
                <a:sym typeface="+mn-ea"/>
              </a:rPr>
              <a:t>测试过程</a:t>
            </a:r>
            <a:r>
              <a:rPr lang="zh-CN" altLang="en-US" sz="2600">
                <a:latin typeface="微软雅黑" charset="-122"/>
                <a:ea typeface="微软雅黑" charset="-122"/>
                <a:sym typeface="+mn-ea"/>
              </a:rPr>
              <a:t>及</a:t>
            </a:r>
            <a:r>
              <a:rPr lang="zh-CN" altLang="en-US" sz="2600">
                <a:solidFill>
                  <a:schemeClr val="accent1"/>
                </a:solidFill>
                <a:latin typeface="微软雅黑" charset="-122"/>
                <a:ea typeface="微软雅黑" charset="-122"/>
                <a:sym typeface="+mn-ea"/>
              </a:rPr>
              <a:t>结论</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5416550" cy="504190"/>
            <a:chOff x="0" y="287611"/>
            <a:chExt cx="541655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451929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2.9</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实例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文本框 2"/>
          <p:cNvSpPr txBox="1"/>
          <p:nvPr/>
        </p:nvSpPr>
        <p:spPr>
          <a:xfrm>
            <a:off x="2363470" y="652780"/>
            <a:ext cx="7263130" cy="6139180"/>
          </a:xfrm>
          <a:prstGeom prst="rect">
            <a:avLst/>
          </a:prstGeom>
        </p:spPr>
        <p:style>
          <a:lnRef idx="2">
            <a:schemeClr val="accent1"/>
          </a:lnRef>
          <a:fillRef idx="0">
            <a:srgbClr val="FFFFFF"/>
          </a:fillRef>
          <a:effectRef idx="0">
            <a:srgbClr val="FFFFFF"/>
          </a:effectRef>
          <a:fontRef idx="minor">
            <a:schemeClr val="dk1"/>
          </a:fontRef>
        </p:style>
        <p:txBody>
          <a:bodyPr wrap="square" rtlCol="0" anchor="t">
            <a:spAutoFit/>
          </a:bodyPr>
          <a:p>
            <a:pPr lvl="0" indent="0" algn="ctr">
              <a:lnSpc>
                <a:spcPct val="150000"/>
              </a:lnSpc>
              <a:buFont typeface="Arial" panose="020B0704020202020204" pitchFamily="34" charset="0"/>
              <a:buNone/>
            </a:pPr>
            <a:r>
              <a:rPr lang="zh-CN" altLang="en-US" sz="2200">
                <a:latin typeface="微软雅黑" charset="-122"/>
                <a:ea typeface="微软雅黑" charset="-122"/>
                <a:sym typeface="+mn-ea"/>
              </a:rPr>
              <a:t>摩拜单车App开锁用车的完整测试报告</a:t>
            </a:r>
            <a:endParaRPr lang="zh-CN" altLang="en-US" sz="2200">
              <a:latin typeface="微软雅黑" charset="-122"/>
              <a:ea typeface="微软雅黑" charset="-122"/>
              <a:sym typeface="+mn-ea"/>
            </a:endParaRPr>
          </a:p>
          <a:p>
            <a:pPr lvl="0" indent="0" algn="just">
              <a:lnSpc>
                <a:spcPct val="150000"/>
              </a:lnSpc>
              <a:buFont typeface="Arial" panose="020B0704020202020204" pitchFamily="34" charset="0"/>
              <a:buNone/>
            </a:pPr>
            <a:r>
              <a:rPr lang="zh-CN" altLang="en-US" sz="2000" b="1">
                <a:latin typeface="微软雅黑" charset="-122"/>
                <a:ea typeface="微软雅黑" charset="-122"/>
                <a:sym typeface="+mn-ea"/>
              </a:rPr>
              <a:t>一、引言</a:t>
            </a:r>
            <a:endParaRPr lang="zh-CN" altLang="en-US" sz="2000" b="1">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a:latin typeface="微软雅黑" charset="-122"/>
                <a:ea typeface="微软雅黑" charset="-122"/>
                <a:sym typeface="+mn-ea"/>
              </a:rPr>
              <a:t>1.</a:t>
            </a:r>
            <a:r>
              <a:rPr lang="zh-CN" altLang="en-US">
                <a:latin typeface="微软雅黑" charset="-122"/>
                <a:ea typeface="微软雅黑" charset="-122"/>
                <a:sym typeface="+mn-ea"/>
              </a:rPr>
              <a:t>目的</a:t>
            </a:r>
            <a:endParaRPr lang="zh-CN" altLang="en-US">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a:latin typeface="微软雅黑" charset="-122"/>
                <a:ea typeface="微软雅黑" charset="-122"/>
                <a:sym typeface="+mn-ea"/>
              </a:rPr>
              <a:t>2.</a:t>
            </a:r>
            <a:r>
              <a:rPr lang="zh-CN" altLang="en-US">
                <a:latin typeface="微软雅黑" charset="-122"/>
                <a:ea typeface="微软雅黑" charset="-122"/>
                <a:sym typeface="+mn-ea"/>
              </a:rPr>
              <a:t>术语</a:t>
            </a:r>
            <a:r>
              <a:rPr lang="zh-CN" altLang="en-US">
                <a:latin typeface="微软雅黑" charset="-122"/>
                <a:ea typeface="微软雅黑" charset="-122"/>
                <a:sym typeface="+mn-ea"/>
              </a:rPr>
              <a:t>解释</a:t>
            </a:r>
            <a:endParaRPr lang="zh-CN" altLang="en-US">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a:latin typeface="微软雅黑" charset="-122"/>
                <a:ea typeface="微软雅黑" charset="-122"/>
                <a:sym typeface="+mn-ea"/>
              </a:rPr>
              <a:t>3.</a:t>
            </a:r>
            <a:r>
              <a:rPr lang="zh-CN" altLang="en-US">
                <a:latin typeface="微软雅黑" charset="-122"/>
                <a:ea typeface="微软雅黑" charset="-122"/>
                <a:sym typeface="+mn-ea"/>
              </a:rPr>
              <a:t>参考</a:t>
            </a:r>
            <a:r>
              <a:rPr lang="zh-CN" altLang="en-US">
                <a:latin typeface="微软雅黑" charset="-122"/>
                <a:ea typeface="微软雅黑" charset="-122"/>
                <a:sym typeface="+mn-ea"/>
              </a:rPr>
              <a:t>资料</a:t>
            </a:r>
            <a:endParaRPr lang="zh-CN" altLang="en-US">
              <a:latin typeface="微软雅黑" charset="-122"/>
              <a:ea typeface="微软雅黑" charset="-122"/>
              <a:sym typeface="+mn-ea"/>
            </a:endParaRPr>
          </a:p>
          <a:p>
            <a:pPr lvl="0" indent="0" algn="just">
              <a:lnSpc>
                <a:spcPct val="150000"/>
              </a:lnSpc>
              <a:buFont typeface="Arial" panose="020B0704020202020204" pitchFamily="34" charset="0"/>
              <a:buNone/>
            </a:pPr>
            <a:r>
              <a:rPr lang="zh-CN" altLang="en-US" sz="2000" b="1">
                <a:latin typeface="微软雅黑" charset="-122"/>
                <a:ea typeface="微软雅黑" charset="-122"/>
                <a:sym typeface="+mn-ea"/>
              </a:rPr>
              <a:t>二、测试概要</a:t>
            </a:r>
            <a:endParaRPr lang="zh-CN" altLang="en-US" sz="2000" b="1">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a:latin typeface="微软雅黑" charset="-122"/>
                <a:ea typeface="微软雅黑" charset="-122"/>
                <a:sym typeface="+mn-ea"/>
              </a:rPr>
              <a:t>1.</a:t>
            </a:r>
            <a:r>
              <a:rPr lang="zh-CN" altLang="en-US">
                <a:latin typeface="微软雅黑" charset="-122"/>
                <a:ea typeface="微软雅黑" charset="-122"/>
                <a:sym typeface="+mn-ea"/>
              </a:rPr>
              <a:t>项目简介</a:t>
            </a:r>
            <a:endParaRPr lang="zh-CN" altLang="en-US">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a:latin typeface="微软雅黑" charset="-122"/>
                <a:ea typeface="微软雅黑" charset="-122"/>
                <a:sym typeface="+mn-ea"/>
              </a:rPr>
              <a:t>2.</a:t>
            </a:r>
            <a:r>
              <a:rPr lang="zh-CN" altLang="en-US">
                <a:latin typeface="微软雅黑" charset="-122"/>
                <a:ea typeface="微软雅黑" charset="-122"/>
                <a:sym typeface="+mn-ea"/>
              </a:rPr>
              <a:t>测试</a:t>
            </a:r>
            <a:r>
              <a:rPr lang="zh-CN" altLang="en-US">
                <a:latin typeface="微软雅黑" charset="-122"/>
                <a:ea typeface="微软雅黑" charset="-122"/>
                <a:sym typeface="+mn-ea"/>
              </a:rPr>
              <a:t>环境</a:t>
            </a:r>
            <a:endParaRPr lang="zh-CN" altLang="en-US">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a:latin typeface="微软雅黑" charset="-122"/>
                <a:ea typeface="微软雅黑" charset="-122"/>
                <a:sym typeface="+mn-ea"/>
              </a:rPr>
              <a:t>3.</a:t>
            </a:r>
            <a:r>
              <a:rPr lang="zh-CN" altLang="en-US">
                <a:latin typeface="微软雅黑" charset="-122"/>
                <a:ea typeface="微软雅黑" charset="-122"/>
                <a:sym typeface="+mn-ea"/>
              </a:rPr>
              <a:t>测试时间、地点及</a:t>
            </a:r>
            <a:r>
              <a:rPr lang="zh-CN" altLang="en-US">
                <a:latin typeface="微软雅黑" charset="-122"/>
                <a:ea typeface="微软雅黑" charset="-122"/>
                <a:sym typeface="+mn-ea"/>
              </a:rPr>
              <a:t>人员</a:t>
            </a:r>
            <a:endParaRPr lang="zh-CN" altLang="en-US">
              <a:latin typeface="微软雅黑" charset="-122"/>
              <a:ea typeface="微软雅黑" charset="-122"/>
              <a:sym typeface="+mn-ea"/>
            </a:endParaRPr>
          </a:p>
          <a:p>
            <a:pPr lvl="0" indent="0" algn="just">
              <a:lnSpc>
                <a:spcPct val="150000"/>
              </a:lnSpc>
              <a:buFont typeface="Arial" panose="020B0704020202020204" pitchFamily="34" charset="0"/>
              <a:buNone/>
            </a:pPr>
            <a:r>
              <a:rPr lang="zh-CN" altLang="en-US" sz="2000" b="1">
                <a:latin typeface="微软雅黑" charset="-122"/>
                <a:ea typeface="微软雅黑" charset="-122"/>
                <a:sym typeface="+mn-ea"/>
              </a:rPr>
              <a:t>三、测试内容及执行情况</a:t>
            </a:r>
            <a:endParaRPr lang="zh-CN" altLang="en-US" sz="2000" b="1">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a:latin typeface="微软雅黑" charset="-122"/>
                <a:ea typeface="微软雅黑" charset="-122"/>
                <a:sym typeface="+mn-ea"/>
              </a:rPr>
              <a:t>1.</a:t>
            </a:r>
            <a:r>
              <a:rPr lang="zh-CN" altLang="en-US">
                <a:latin typeface="微软雅黑" charset="-122"/>
                <a:ea typeface="微软雅黑" charset="-122"/>
                <a:sym typeface="+mn-ea"/>
              </a:rPr>
              <a:t>测试</a:t>
            </a:r>
            <a:r>
              <a:rPr lang="zh-CN" altLang="en-US">
                <a:latin typeface="微软雅黑" charset="-122"/>
                <a:ea typeface="微软雅黑" charset="-122"/>
                <a:sym typeface="+mn-ea"/>
              </a:rPr>
              <a:t>目标</a:t>
            </a:r>
            <a:endParaRPr lang="zh-CN" altLang="en-US">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a:latin typeface="微软雅黑" charset="-122"/>
                <a:ea typeface="微软雅黑" charset="-122"/>
                <a:sym typeface="+mn-ea"/>
              </a:rPr>
              <a:t>2.</a:t>
            </a:r>
            <a:r>
              <a:rPr lang="zh-CN" altLang="en-US">
                <a:latin typeface="微软雅黑" charset="-122"/>
                <a:ea typeface="微软雅黑" charset="-122"/>
                <a:sym typeface="+mn-ea"/>
              </a:rPr>
              <a:t>测试</a:t>
            </a:r>
            <a:r>
              <a:rPr lang="zh-CN" altLang="en-US">
                <a:latin typeface="微软雅黑" charset="-122"/>
                <a:ea typeface="微软雅黑" charset="-122"/>
                <a:sym typeface="+mn-ea"/>
              </a:rPr>
              <a:t>范围</a:t>
            </a:r>
            <a:endParaRPr lang="zh-CN" altLang="en-US">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a:latin typeface="微软雅黑" charset="-122"/>
                <a:ea typeface="微软雅黑" charset="-122"/>
                <a:sym typeface="+mn-ea"/>
              </a:rPr>
              <a:t>3.</a:t>
            </a:r>
            <a:r>
              <a:rPr lang="zh-CN" altLang="en-US">
                <a:latin typeface="微软雅黑" charset="-122"/>
                <a:ea typeface="微软雅黑" charset="-122"/>
                <a:sym typeface="+mn-ea"/>
              </a:rPr>
              <a:t>测试用例使用</a:t>
            </a:r>
            <a:r>
              <a:rPr lang="zh-CN" altLang="en-US">
                <a:latin typeface="微软雅黑" charset="-122"/>
                <a:ea typeface="微软雅黑" charset="-122"/>
                <a:sym typeface="+mn-ea"/>
              </a:rPr>
              <a:t>情况</a:t>
            </a:r>
            <a:endParaRPr lang="zh-CN" altLang="en-US">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a:latin typeface="微软雅黑" charset="-122"/>
                <a:ea typeface="微软雅黑" charset="-122"/>
                <a:sym typeface="+mn-ea"/>
              </a:rPr>
              <a:t>4.</a:t>
            </a:r>
            <a:r>
              <a:rPr lang="zh-CN" altLang="en-US">
                <a:latin typeface="微软雅黑" charset="-122"/>
                <a:ea typeface="微软雅黑" charset="-122"/>
                <a:sym typeface="+mn-ea"/>
              </a:rPr>
              <a:t>回归</a:t>
            </a:r>
            <a:r>
              <a:rPr lang="zh-CN" altLang="en-US">
                <a:latin typeface="微软雅黑" charset="-122"/>
                <a:ea typeface="微软雅黑" charset="-122"/>
                <a:sym typeface="+mn-ea"/>
              </a:rPr>
              <a:t>测试</a:t>
            </a:r>
            <a:endParaRPr lang="zh-CN" altLang="en-US">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5416550" cy="504190"/>
            <a:chOff x="0" y="287611"/>
            <a:chExt cx="541655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451929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2.9</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实例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文本框 2"/>
          <p:cNvSpPr txBox="1"/>
          <p:nvPr/>
        </p:nvSpPr>
        <p:spPr>
          <a:xfrm>
            <a:off x="1841500" y="714375"/>
            <a:ext cx="3575050" cy="6092825"/>
          </a:xfrm>
          <a:prstGeom prst="rect">
            <a:avLst/>
          </a:prstGeom>
        </p:spPr>
        <p:style>
          <a:lnRef idx="2">
            <a:schemeClr val="accent1"/>
          </a:lnRef>
          <a:fillRef idx="0">
            <a:srgbClr val="FFFFFF"/>
          </a:fillRef>
          <a:effectRef idx="0">
            <a:srgbClr val="FFFFFF"/>
          </a:effectRef>
          <a:fontRef idx="minor">
            <a:schemeClr val="dk1"/>
          </a:fontRef>
        </p:style>
        <p:txBody>
          <a:bodyPr wrap="square" rtlCol="0" anchor="t">
            <a:spAutoFit/>
          </a:bodyPr>
          <a:p>
            <a:pPr lvl="0" indent="0" algn="just">
              <a:lnSpc>
                <a:spcPct val="150000"/>
              </a:lnSpc>
              <a:buFont typeface="Arial" panose="020B0704020202020204" pitchFamily="34" charset="0"/>
              <a:buNone/>
            </a:pPr>
            <a:r>
              <a:rPr lang="zh-CN" altLang="en-US" sz="2000" b="1">
                <a:latin typeface="微软雅黑" charset="-122"/>
                <a:ea typeface="微软雅黑" charset="-122"/>
                <a:sym typeface="+mn-ea"/>
              </a:rPr>
              <a:t>四、缺陷</a:t>
            </a:r>
            <a:r>
              <a:rPr lang="zh-CN" altLang="en-US" sz="2000" b="1">
                <a:latin typeface="微软雅黑" charset="-122"/>
                <a:ea typeface="微软雅黑" charset="-122"/>
                <a:sym typeface="+mn-ea"/>
              </a:rPr>
              <a:t>统计与</a:t>
            </a:r>
            <a:r>
              <a:rPr lang="zh-CN" altLang="en-US" sz="2000" b="1">
                <a:latin typeface="微软雅黑" charset="-122"/>
                <a:ea typeface="微软雅黑" charset="-122"/>
                <a:sym typeface="+mn-ea"/>
              </a:rPr>
              <a:t>分析</a:t>
            </a:r>
            <a:endParaRPr lang="zh-CN" altLang="en-US" sz="2000" b="1">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a:latin typeface="微软雅黑" charset="-122"/>
                <a:ea typeface="微软雅黑" charset="-122"/>
                <a:sym typeface="+mn-ea"/>
              </a:rPr>
              <a:t>1.</a:t>
            </a:r>
            <a:r>
              <a:rPr lang="zh-CN" altLang="en-US">
                <a:latin typeface="微软雅黑" charset="-122"/>
                <a:ea typeface="微软雅黑" charset="-122"/>
                <a:sym typeface="+mn-ea"/>
              </a:rPr>
              <a:t>缺陷数目与</a:t>
            </a:r>
            <a:r>
              <a:rPr lang="zh-CN" altLang="en-US">
                <a:latin typeface="微软雅黑" charset="-122"/>
                <a:ea typeface="微软雅黑" charset="-122"/>
                <a:sym typeface="+mn-ea"/>
              </a:rPr>
              <a:t>类型</a:t>
            </a:r>
            <a:endParaRPr lang="zh-CN" altLang="en-US">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a:latin typeface="微软雅黑" charset="-122"/>
                <a:ea typeface="微软雅黑" charset="-122"/>
                <a:sym typeface="+mn-ea"/>
              </a:rPr>
              <a:t>2.</a:t>
            </a:r>
            <a:r>
              <a:rPr lang="zh-CN" altLang="en-US">
                <a:latin typeface="微软雅黑" charset="-122"/>
                <a:ea typeface="微软雅黑" charset="-122"/>
                <a:sym typeface="+mn-ea"/>
              </a:rPr>
              <a:t>缺陷的解决</a:t>
            </a:r>
            <a:r>
              <a:rPr lang="zh-CN" altLang="en-US">
                <a:latin typeface="微软雅黑" charset="-122"/>
                <a:ea typeface="微软雅黑" charset="-122"/>
                <a:sym typeface="+mn-ea"/>
              </a:rPr>
              <a:t>情况</a:t>
            </a:r>
            <a:endParaRPr lang="zh-CN" altLang="en-US">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a:latin typeface="微软雅黑" charset="-122"/>
                <a:ea typeface="微软雅黑" charset="-122"/>
                <a:sym typeface="+mn-ea"/>
              </a:rPr>
              <a:t>3.</a:t>
            </a:r>
            <a:r>
              <a:rPr lang="zh-CN" altLang="en-US">
                <a:latin typeface="微软雅黑" charset="-122"/>
                <a:ea typeface="微软雅黑" charset="-122"/>
                <a:sym typeface="+mn-ea"/>
              </a:rPr>
              <a:t>缺陷的趋势</a:t>
            </a:r>
            <a:r>
              <a:rPr lang="zh-CN" altLang="en-US">
                <a:latin typeface="微软雅黑" charset="-122"/>
                <a:ea typeface="微软雅黑" charset="-122"/>
                <a:sym typeface="+mn-ea"/>
              </a:rPr>
              <a:t>分析</a:t>
            </a:r>
            <a:endParaRPr lang="zh-CN" altLang="en-US">
              <a:latin typeface="微软雅黑" charset="-122"/>
              <a:ea typeface="微软雅黑" charset="-122"/>
              <a:sym typeface="+mn-ea"/>
            </a:endParaRPr>
          </a:p>
          <a:p>
            <a:pPr lvl="0" indent="0" algn="just">
              <a:lnSpc>
                <a:spcPct val="150000"/>
              </a:lnSpc>
              <a:buFont typeface="Arial" panose="020B0704020202020204" pitchFamily="34" charset="0"/>
              <a:buNone/>
            </a:pPr>
            <a:r>
              <a:rPr lang="zh-CN" altLang="en-US" sz="2000" b="1">
                <a:latin typeface="微软雅黑" charset="-122"/>
                <a:ea typeface="微软雅黑" charset="-122"/>
                <a:sym typeface="+mn-ea"/>
              </a:rPr>
              <a:t>五、测试</a:t>
            </a:r>
            <a:r>
              <a:rPr lang="zh-CN" altLang="en-US" sz="2000" b="1">
                <a:latin typeface="微软雅黑" charset="-122"/>
                <a:ea typeface="微软雅黑" charset="-122"/>
                <a:sym typeface="+mn-ea"/>
              </a:rPr>
              <a:t>分析</a:t>
            </a:r>
            <a:endParaRPr lang="zh-CN" altLang="en-US" sz="2000" b="1">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a:latin typeface="微软雅黑" charset="-122"/>
                <a:ea typeface="微软雅黑" charset="-122"/>
                <a:sym typeface="+mn-ea"/>
              </a:rPr>
              <a:t>1.</a:t>
            </a:r>
            <a:r>
              <a:rPr lang="zh-CN" altLang="en-US">
                <a:latin typeface="微软雅黑" charset="-122"/>
                <a:ea typeface="微软雅黑" charset="-122"/>
                <a:sym typeface="+mn-ea"/>
              </a:rPr>
              <a:t>测试覆盖率</a:t>
            </a:r>
            <a:r>
              <a:rPr lang="zh-CN" altLang="en-US">
                <a:latin typeface="微软雅黑" charset="-122"/>
                <a:ea typeface="微软雅黑" charset="-122"/>
                <a:sym typeface="+mn-ea"/>
              </a:rPr>
              <a:t>分析</a:t>
            </a:r>
            <a:endParaRPr lang="zh-CN" altLang="en-US">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a:latin typeface="微软雅黑" charset="-122"/>
                <a:ea typeface="微软雅黑" charset="-122"/>
                <a:sym typeface="+mn-ea"/>
              </a:rPr>
              <a:t>2.</a:t>
            </a:r>
            <a:r>
              <a:rPr lang="zh-CN" altLang="en-US">
                <a:latin typeface="微软雅黑" charset="-122"/>
                <a:ea typeface="微软雅黑" charset="-122"/>
                <a:sym typeface="+mn-ea"/>
              </a:rPr>
              <a:t>需求符合度</a:t>
            </a:r>
            <a:r>
              <a:rPr lang="zh-CN" altLang="en-US">
                <a:latin typeface="微软雅黑" charset="-122"/>
                <a:ea typeface="微软雅黑" charset="-122"/>
                <a:sym typeface="+mn-ea"/>
              </a:rPr>
              <a:t>分析</a:t>
            </a:r>
            <a:endParaRPr lang="zh-CN" altLang="en-US">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a:latin typeface="微软雅黑" charset="-122"/>
                <a:ea typeface="微软雅黑" charset="-122"/>
                <a:sym typeface="+mn-ea"/>
              </a:rPr>
              <a:t>3.</a:t>
            </a:r>
            <a:r>
              <a:rPr lang="zh-CN" altLang="en-US">
                <a:latin typeface="微软雅黑" charset="-122"/>
                <a:ea typeface="微软雅黑" charset="-122"/>
                <a:sym typeface="+mn-ea"/>
              </a:rPr>
              <a:t>功能正确性</a:t>
            </a:r>
            <a:r>
              <a:rPr lang="zh-CN" altLang="en-US">
                <a:latin typeface="微软雅黑" charset="-122"/>
                <a:ea typeface="微软雅黑" charset="-122"/>
                <a:sym typeface="+mn-ea"/>
              </a:rPr>
              <a:t>分析</a:t>
            </a:r>
            <a:endParaRPr lang="zh-CN" altLang="en-US">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a:latin typeface="微软雅黑" charset="-122"/>
                <a:ea typeface="微软雅黑" charset="-122"/>
                <a:sym typeface="+mn-ea"/>
              </a:rPr>
              <a:t>4.</a:t>
            </a:r>
            <a:r>
              <a:rPr lang="zh-CN" altLang="en-US">
                <a:latin typeface="微软雅黑" charset="-122"/>
                <a:ea typeface="微软雅黑" charset="-122"/>
                <a:sym typeface="+mn-ea"/>
              </a:rPr>
              <a:t>产品质量</a:t>
            </a:r>
            <a:r>
              <a:rPr lang="zh-CN" altLang="en-US">
                <a:latin typeface="微软雅黑" charset="-122"/>
                <a:ea typeface="微软雅黑" charset="-122"/>
                <a:sym typeface="+mn-ea"/>
              </a:rPr>
              <a:t>分析</a:t>
            </a:r>
            <a:endParaRPr lang="zh-CN" altLang="en-US">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a:latin typeface="微软雅黑" charset="-122"/>
                <a:ea typeface="微软雅黑" charset="-122"/>
                <a:sym typeface="+mn-ea"/>
              </a:rPr>
              <a:t>5.</a:t>
            </a:r>
            <a:r>
              <a:rPr lang="zh-CN" altLang="en-US">
                <a:latin typeface="微软雅黑" charset="-122"/>
                <a:ea typeface="微软雅黑" charset="-122"/>
                <a:sym typeface="+mn-ea"/>
              </a:rPr>
              <a:t>测试</a:t>
            </a:r>
            <a:r>
              <a:rPr lang="zh-CN" altLang="en-US">
                <a:latin typeface="微软雅黑" charset="-122"/>
                <a:ea typeface="微软雅黑" charset="-122"/>
                <a:sym typeface="+mn-ea"/>
              </a:rPr>
              <a:t>局限性</a:t>
            </a:r>
            <a:endParaRPr lang="zh-CN" altLang="en-US">
              <a:latin typeface="微软雅黑" charset="-122"/>
              <a:ea typeface="微软雅黑" charset="-122"/>
              <a:sym typeface="+mn-ea"/>
            </a:endParaRPr>
          </a:p>
          <a:p>
            <a:pPr lvl="0" indent="0" algn="just">
              <a:lnSpc>
                <a:spcPct val="150000"/>
              </a:lnSpc>
              <a:buFont typeface="Arial" panose="020B0704020202020204" pitchFamily="34" charset="0"/>
              <a:buNone/>
            </a:pPr>
            <a:r>
              <a:rPr lang="zh-CN" altLang="en-US" sz="2000" b="1">
                <a:latin typeface="微软雅黑" charset="-122"/>
                <a:ea typeface="微软雅黑" charset="-122"/>
                <a:sym typeface="+mn-ea"/>
              </a:rPr>
              <a:t>六、测试</a:t>
            </a:r>
            <a:r>
              <a:rPr lang="zh-CN" altLang="en-US" sz="2000" b="1">
                <a:latin typeface="微软雅黑" charset="-122"/>
                <a:ea typeface="微软雅黑" charset="-122"/>
                <a:sym typeface="+mn-ea"/>
              </a:rPr>
              <a:t>总结</a:t>
            </a:r>
            <a:endParaRPr lang="zh-CN" altLang="en-US" sz="2000" b="1">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a:latin typeface="微软雅黑" charset="-122"/>
                <a:ea typeface="微软雅黑" charset="-122"/>
                <a:sym typeface="+mn-ea"/>
              </a:rPr>
              <a:t>1.</a:t>
            </a:r>
            <a:r>
              <a:rPr lang="zh-CN" altLang="en-US">
                <a:latin typeface="微软雅黑" charset="-122"/>
                <a:ea typeface="微软雅黑" charset="-122"/>
                <a:sym typeface="+mn-ea"/>
              </a:rPr>
              <a:t>遗留</a:t>
            </a:r>
            <a:r>
              <a:rPr lang="zh-CN" altLang="en-US">
                <a:latin typeface="微软雅黑" charset="-122"/>
                <a:ea typeface="微软雅黑" charset="-122"/>
                <a:sym typeface="+mn-ea"/>
              </a:rPr>
              <a:t>问题</a:t>
            </a:r>
            <a:endParaRPr lang="zh-CN" altLang="en-US">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a:latin typeface="微软雅黑" charset="-122"/>
                <a:ea typeface="微软雅黑" charset="-122"/>
                <a:sym typeface="+mn-ea"/>
              </a:rPr>
              <a:t>2.</a:t>
            </a:r>
            <a:r>
              <a:rPr lang="zh-CN" altLang="en-US">
                <a:latin typeface="微软雅黑" charset="-122"/>
                <a:ea typeface="微软雅黑" charset="-122"/>
                <a:sym typeface="+mn-ea"/>
              </a:rPr>
              <a:t>测试经验</a:t>
            </a:r>
            <a:r>
              <a:rPr lang="zh-CN" altLang="en-US">
                <a:latin typeface="微软雅黑" charset="-122"/>
                <a:ea typeface="微软雅黑" charset="-122"/>
                <a:sym typeface="+mn-ea"/>
              </a:rPr>
              <a:t>总结</a:t>
            </a:r>
            <a:endParaRPr lang="zh-CN" altLang="en-US">
              <a:latin typeface="微软雅黑" charset="-122"/>
              <a:ea typeface="微软雅黑" charset="-122"/>
              <a:sym typeface="+mn-ea"/>
            </a:endParaRPr>
          </a:p>
          <a:p>
            <a:pPr lvl="0" indent="0" algn="just">
              <a:lnSpc>
                <a:spcPct val="150000"/>
              </a:lnSpc>
              <a:buFont typeface="Arial" panose="020B0704020202020204" pitchFamily="34" charset="0"/>
              <a:buNone/>
            </a:pPr>
            <a:r>
              <a:rPr lang="zh-CN" altLang="en-US" sz="2000" b="1">
                <a:latin typeface="微软雅黑" charset="-122"/>
                <a:ea typeface="微软雅黑" charset="-122"/>
                <a:sym typeface="+mn-ea"/>
              </a:rPr>
              <a:t>七、附件</a:t>
            </a:r>
            <a:endParaRPr lang="zh-CN" altLang="en-US" sz="2000" b="1">
              <a:latin typeface="微软雅黑" charset="-122"/>
              <a:ea typeface="微软雅黑" charset="-122"/>
              <a:sym typeface="+mn-ea"/>
            </a:endParaRPr>
          </a:p>
        </p:txBody>
      </p:sp>
      <p:sp>
        <p:nvSpPr>
          <p:cNvPr id="4" name="文本框 3"/>
          <p:cNvSpPr txBox="1"/>
          <p:nvPr/>
        </p:nvSpPr>
        <p:spPr>
          <a:xfrm>
            <a:off x="5884545" y="714375"/>
            <a:ext cx="3575050" cy="2214880"/>
          </a:xfrm>
          <a:prstGeom prst="rect">
            <a:avLst/>
          </a:prstGeom>
        </p:spPr>
        <p:style>
          <a:lnRef idx="2">
            <a:schemeClr val="accent1"/>
          </a:lnRef>
          <a:fillRef idx="0">
            <a:srgbClr val="FFFFFF"/>
          </a:fillRef>
          <a:effectRef idx="0">
            <a:srgbClr val="FFFFFF"/>
          </a:effectRef>
          <a:fontRef idx="minor">
            <a:schemeClr val="dk1"/>
          </a:fontRef>
        </p:style>
        <p:txBody>
          <a:bodyPr wrap="square" rtlCol="0" anchor="t">
            <a:spAutoFit/>
          </a:bodyPr>
          <a:p>
            <a:pPr lvl="0" indent="0" algn="just">
              <a:lnSpc>
                <a:spcPct val="150000"/>
              </a:lnSpc>
              <a:buFont typeface="Arial" panose="020B0704020202020204" pitchFamily="34" charset="0"/>
              <a:buNone/>
            </a:pPr>
            <a:r>
              <a:rPr lang="en-US" altLang="zh-CN">
                <a:latin typeface="微软雅黑" charset="-122"/>
                <a:ea typeface="微软雅黑" charset="-122"/>
                <a:sym typeface="+mn-ea"/>
              </a:rPr>
              <a:t>1.</a:t>
            </a:r>
            <a:r>
              <a:rPr lang="zh-CN" altLang="en-US">
                <a:latin typeface="微软雅黑" charset="-122"/>
                <a:ea typeface="微软雅黑" charset="-122"/>
                <a:sym typeface="+mn-ea"/>
              </a:rPr>
              <a:t>测试用例</a:t>
            </a:r>
            <a:r>
              <a:rPr lang="zh-CN" altLang="en-US">
                <a:latin typeface="微软雅黑" charset="-122"/>
                <a:ea typeface="微软雅黑" charset="-122"/>
                <a:sym typeface="+mn-ea"/>
              </a:rPr>
              <a:t>清单</a:t>
            </a:r>
            <a:endParaRPr lang="zh-CN" altLang="en-US">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a:latin typeface="微软雅黑" charset="-122"/>
                <a:ea typeface="微软雅黑" charset="-122"/>
                <a:sym typeface="+mn-ea"/>
              </a:rPr>
              <a:t>2.</a:t>
            </a:r>
            <a:r>
              <a:rPr lang="zh-CN" altLang="en-US">
                <a:latin typeface="微软雅黑" charset="-122"/>
                <a:ea typeface="微软雅黑" charset="-122"/>
                <a:sym typeface="+mn-ea"/>
              </a:rPr>
              <a:t>缺陷</a:t>
            </a:r>
            <a:r>
              <a:rPr lang="zh-CN" altLang="en-US">
                <a:latin typeface="微软雅黑" charset="-122"/>
                <a:ea typeface="微软雅黑" charset="-122"/>
                <a:sym typeface="+mn-ea"/>
              </a:rPr>
              <a:t>清单</a:t>
            </a:r>
            <a:endParaRPr lang="zh-CN" altLang="en-US">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a:latin typeface="微软雅黑" charset="-122"/>
                <a:ea typeface="微软雅黑" charset="-122"/>
                <a:sym typeface="+mn-ea"/>
              </a:rPr>
              <a:t>3.</a:t>
            </a:r>
            <a:r>
              <a:rPr lang="zh-CN" altLang="en-US">
                <a:latin typeface="微软雅黑" charset="-122"/>
                <a:ea typeface="微软雅黑" charset="-122"/>
                <a:sym typeface="+mn-ea"/>
              </a:rPr>
              <a:t>交付的测试工作</a:t>
            </a:r>
            <a:r>
              <a:rPr lang="zh-CN" altLang="en-US">
                <a:latin typeface="微软雅黑" charset="-122"/>
                <a:ea typeface="微软雅黑" charset="-122"/>
                <a:sym typeface="+mn-ea"/>
              </a:rPr>
              <a:t>产品</a:t>
            </a:r>
            <a:endParaRPr lang="zh-CN" altLang="en-US">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a:latin typeface="微软雅黑" charset="-122"/>
                <a:ea typeface="微软雅黑" charset="-122"/>
                <a:sym typeface="+mn-ea"/>
              </a:rPr>
              <a:t>4.</a:t>
            </a:r>
            <a:r>
              <a:rPr lang="zh-CN" altLang="en-US">
                <a:latin typeface="微软雅黑" charset="-122"/>
                <a:ea typeface="微软雅黑" charset="-122"/>
                <a:sym typeface="+mn-ea"/>
              </a:rPr>
              <a:t>遗留问题</a:t>
            </a:r>
            <a:r>
              <a:rPr lang="zh-CN" altLang="en-US">
                <a:latin typeface="微软雅黑" charset="-122"/>
                <a:ea typeface="微软雅黑" charset="-122"/>
                <a:sym typeface="+mn-ea"/>
              </a:rPr>
              <a:t>报告</a:t>
            </a:r>
            <a:endParaRPr lang="zh-CN" altLang="en-US">
              <a:latin typeface="微软雅黑" charset="-122"/>
              <a:ea typeface="微软雅黑" charset="-122"/>
              <a:sym typeface="+mn-ea"/>
            </a:endParaRPr>
          </a:p>
          <a:p>
            <a:pPr lvl="0" indent="0" algn="just">
              <a:lnSpc>
                <a:spcPct val="150000"/>
              </a:lnSpc>
              <a:buFont typeface="Arial" panose="020B0704020202020204" pitchFamily="34" charset="0"/>
              <a:buNone/>
            </a:pPr>
            <a:endParaRPr lang="zh-CN" altLang="en-US" sz="2000" b="1">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r="43941" b="1633"/>
          <a:stretch>
            <a:fillRect/>
          </a:stretch>
        </p:blipFill>
        <p:spPr>
          <a:xfrm>
            <a:off x="10795" y="-47625"/>
            <a:ext cx="12181205" cy="6905625"/>
          </a:xfrm>
          <a:prstGeom prst="rect">
            <a:avLst/>
          </a:prstGeom>
        </p:spPr>
      </p:pic>
      <p:sp>
        <p:nvSpPr>
          <p:cNvPr id="1852" name="文本"/>
          <p:cNvSpPr>
            <a:spLocks noGrp="1"/>
          </p:cNvSpPr>
          <p:nvPr>
            <p:ph type="ctrTitle"/>
          </p:nvPr>
        </p:nvSpPr>
        <p:spPr>
          <a:xfrm>
            <a:off x="5918200" y="3790315"/>
            <a:ext cx="4644390" cy="504190"/>
          </a:xfrm>
          <a:prstGeom prst="rect">
            <a:avLst/>
          </a:prstGeom>
        </p:spPr>
        <p:txBody>
          <a:bodyPr lIns="0" tIns="0" rIns="0" bIns="0">
            <a:noAutofit/>
          </a:bodyPr>
          <a:lstStyle/>
          <a:p>
            <a:pPr>
              <a:lnSpc>
                <a:spcPts val="4075"/>
              </a:lnSpc>
            </a:pPr>
            <a:r>
              <a:rPr lang="zh-CN" altLang="en-US" sz="4000" dirty="0">
                <a:solidFill>
                  <a:schemeClr val="tx1"/>
                </a:solidFill>
                <a:latin typeface="微软雅黑" charset="-122"/>
                <a:sym typeface="+mn-ea"/>
              </a:rPr>
              <a:t>测试</a:t>
            </a:r>
            <a:r>
              <a:rPr lang="zh-CN" altLang="en-US" sz="4000" dirty="0">
                <a:solidFill>
                  <a:schemeClr val="tx1"/>
                </a:solidFill>
                <a:latin typeface="微软雅黑" charset="-122"/>
                <a:sym typeface="+mn-ea"/>
              </a:rPr>
              <a:t>用例</a:t>
            </a:r>
            <a:endParaRPr lang="zh-CN" altLang="en-US" sz="4000" dirty="0">
              <a:solidFill>
                <a:schemeClr val="tx1"/>
              </a:solidFill>
              <a:latin typeface="微软雅黑" charset="-122"/>
              <a:sym typeface="+mn-ea"/>
            </a:endParaRPr>
          </a:p>
        </p:txBody>
      </p:sp>
      <p:sp>
        <p:nvSpPr>
          <p:cNvPr id="8" name="文本框 7"/>
          <p:cNvSpPr txBox="1"/>
          <p:nvPr/>
        </p:nvSpPr>
        <p:spPr>
          <a:xfrm>
            <a:off x="5832475" y="2473124"/>
            <a:ext cx="272542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rPr>
              <a:t>PART 03</a:t>
            </a:r>
            <a:endPar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endParaRPr>
          </a:p>
        </p:txBody>
      </p:sp>
      <p:sp>
        <p:nvSpPr>
          <p:cNvPr id="17" name="矩形 16"/>
          <p:cNvSpPr/>
          <p:nvPr/>
        </p:nvSpPr>
        <p:spPr>
          <a:xfrm>
            <a:off x="5918200" y="1967119"/>
            <a:ext cx="355600" cy="400745"/>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Tree>
  </p:cSld>
  <p:clrMapOvr>
    <a:masterClrMapping/>
  </p:clrMapOvr>
  <p:transition advTm="573"/>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3.1</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测试用例</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定义</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9" name="矩形 8"/>
          <p:cNvSpPr/>
          <p:nvPr/>
        </p:nvSpPr>
        <p:spPr>
          <a:xfrm>
            <a:off x="2470150" y="3677285"/>
            <a:ext cx="8019415" cy="1291590"/>
          </a:xfrm>
          <a:prstGeom prst="rect">
            <a:avLst/>
          </a:prstGeom>
        </p:spPr>
        <p:txBody>
          <a:bodyPr wrap="square">
            <a:spAutoFit/>
          </a:bodyPr>
          <a:p>
            <a:pPr lvl="0" indent="0" algn="just">
              <a:lnSpc>
                <a:spcPct val="150000"/>
              </a:lnSpc>
              <a:buFont typeface="Arial" panose="020B0704020202020204" pitchFamily="34" charset="0"/>
              <a:buNone/>
            </a:pPr>
            <a:r>
              <a:rPr lang="zh-CN" altLang="en-US" sz="2600">
                <a:latin typeface="微软雅黑" charset="-122"/>
                <a:ea typeface="微软雅黑" charset="-122"/>
              </a:rPr>
              <a:t>测试用例作为测试工作的指导，是软件测试必须遵守的</a:t>
            </a:r>
            <a:r>
              <a:rPr lang="zh-CN" altLang="en-US" sz="2600">
                <a:solidFill>
                  <a:srgbClr val="FF0000"/>
                </a:solidFill>
                <a:latin typeface="微软雅黑" charset="-122"/>
                <a:ea typeface="微软雅黑" charset="-122"/>
              </a:rPr>
              <a:t>准则</a:t>
            </a:r>
            <a:r>
              <a:rPr lang="zh-CN" altLang="en-US" sz="2600">
                <a:latin typeface="微软雅黑" charset="-122"/>
                <a:ea typeface="微软雅黑" charset="-122"/>
              </a:rPr>
              <a:t>，是软件测试稳定的</a:t>
            </a:r>
            <a:r>
              <a:rPr lang="zh-CN" altLang="en-US" sz="2600">
                <a:solidFill>
                  <a:srgbClr val="FF0000"/>
                </a:solidFill>
                <a:latin typeface="微软雅黑" charset="-122"/>
                <a:ea typeface="微软雅黑" charset="-122"/>
              </a:rPr>
              <a:t>根本保障</a:t>
            </a:r>
            <a:r>
              <a:rPr lang="zh-CN" altLang="en-US" sz="2600">
                <a:latin typeface="微软雅黑" charset="-122"/>
                <a:ea typeface="微软雅黑" charset="-122"/>
              </a:rPr>
              <a:t>。</a:t>
            </a:r>
            <a:endParaRPr lang="zh-CN" altLang="en-US" sz="2600">
              <a:latin typeface="微软雅黑" charset="-122"/>
              <a:ea typeface="微软雅黑" charset="-122"/>
            </a:endParaRPr>
          </a:p>
        </p:txBody>
      </p:sp>
      <p:sp>
        <p:nvSpPr>
          <p:cNvPr id="15" name="燕尾形 14"/>
          <p:cNvSpPr/>
          <p:nvPr/>
        </p:nvSpPr>
        <p:spPr>
          <a:xfrm>
            <a:off x="1814830" y="387604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燕尾形 4"/>
          <p:cNvSpPr/>
          <p:nvPr/>
        </p:nvSpPr>
        <p:spPr>
          <a:xfrm>
            <a:off x="1814830" y="131572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470150" y="1130935"/>
            <a:ext cx="7845425" cy="189166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测试用例目前没有经典的定义。简单来说，测试用例就是设计一个情况，软件程序在这种情况下，必须能够正常运行并且达到程序所设计的执行</a:t>
            </a:r>
            <a:r>
              <a:rPr lang="zh-CN" altLang="en-US" sz="2600">
                <a:latin typeface="微软雅黑" charset="-122"/>
                <a:ea typeface="微软雅黑" charset="-122"/>
                <a:sym typeface="+mn-ea"/>
              </a:rPr>
              <a:t>结果。</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3.2</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测试用例的</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好处</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9" name="矩形 8"/>
          <p:cNvSpPr/>
          <p:nvPr/>
        </p:nvSpPr>
        <p:spPr>
          <a:xfrm>
            <a:off x="2470150" y="1415415"/>
            <a:ext cx="8369935" cy="737235"/>
          </a:xfrm>
          <a:prstGeom prst="rect">
            <a:avLst/>
          </a:prstGeom>
        </p:spPr>
        <p:txBody>
          <a:bodyPr wrap="square">
            <a:spAutoFit/>
          </a:bodyPr>
          <a:p>
            <a:pPr lvl="0" indent="0" algn="just">
              <a:lnSpc>
                <a:spcPct val="150000"/>
              </a:lnSpc>
              <a:buFont typeface="Arial" panose="020B0704020202020204" pitchFamily="34" charset="0"/>
              <a:buNone/>
            </a:pPr>
            <a:r>
              <a:rPr lang="zh-CN" altLang="en-US" sz="2800">
                <a:latin typeface="微软雅黑" charset="-122"/>
                <a:ea typeface="微软雅黑" charset="-122"/>
              </a:rPr>
              <a:t>使用测试用例的好处：</a:t>
            </a:r>
            <a:endParaRPr lang="zh-CN" altLang="en-US" sz="2800">
              <a:latin typeface="微软雅黑" charset="-122"/>
              <a:ea typeface="微软雅黑" charset="-122"/>
            </a:endParaRPr>
          </a:p>
        </p:txBody>
      </p:sp>
      <p:sp>
        <p:nvSpPr>
          <p:cNvPr id="15" name="燕尾形 14"/>
          <p:cNvSpPr/>
          <p:nvPr/>
        </p:nvSpPr>
        <p:spPr>
          <a:xfrm>
            <a:off x="1814830" y="16014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470150" y="2264410"/>
            <a:ext cx="7845425" cy="3291840"/>
          </a:xfrm>
          <a:prstGeom prst="rect">
            <a:avLst/>
          </a:prstGeom>
          <a:noFill/>
        </p:spPr>
        <p:txBody>
          <a:bodyPr wrap="square" rtlCol="0" anchor="t">
            <a:spAutoFit/>
          </a:bodyPr>
          <a:p>
            <a:pPr marL="457200" lvl="0" indent="-457200" algn="just">
              <a:lnSpc>
                <a:spcPct val="200000"/>
              </a:lnSpc>
              <a:buFont typeface="Arial" panose="020B0704020202020204" pitchFamily="34" charset="0"/>
              <a:buChar char="•"/>
            </a:pPr>
            <a:r>
              <a:rPr lang="zh-CN" altLang="en-US" sz="2600">
                <a:latin typeface="微软雅黑" charset="-122"/>
                <a:ea typeface="微软雅黑" charset="-122"/>
                <a:sym typeface="+mn-ea"/>
              </a:rPr>
              <a:t>避免盲目测试，提高测试效率；</a:t>
            </a:r>
            <a:endParaRPr lang="zh-CN" altLang="en-US" sz="2600">
              <a:latin typeface="微软雅黑" charset="-122"/>
              <a:ea typeface="微软雅黑" charset="-122"/>
              <a:sym typeface="+mn-ea"/>
            </a:endParaRPr>
          </a:p>
          <a:p>
            <a:pPr marL="457200" lvl="0" indent="-457200" algn="just">
              <a:lnSpc>
                <a:spcPct val="200000"/>
              </a:lnSpc>
              <a:buFont typeface="Arial" panose="020B0704020202020204" pitchFamily="34" charset="0"/>
              <a:buChar char="•"/>
            </a:pPr>
            <a:r>
              <a:rPr lang="zh-CN" altLang="en-US" sz="2600">
                <a:latin typeface="微软雅黑" charset="-122"/>
                <a:ea typeface="微软雅黑" charset="-122"/>
                <a:sym typeface="+mn-ea"/>
              </a:rPr>
              <a:t>估算测试工作量；</a:t>
            </a:r>
            <a:endParaRPr lang="zh-CN" altLang="en-US" sz="2600">
              <a:latin typeface="微软雅黑" charset="-122"/>
              <a:ea typeface="微软雅黑" charset="-122"/>
              <a:sym typeface="+mn-ea"/>
            </a:endParaRPr>
          </a:p>
          <a:p>
            <a:pPr marL="457200" lvl="0" indent="-457200" algn="just">
              <a:lnSpc>
                <a:spcPct val="200000"/>
              </a:lnSpc>
              <a:buFont typeface="Arial" panose="020B0704020202020204" pitchFamily="34" charset="0"/>
              <a:buChar char="•"/>
            </a:pPr>
            <a:r>
              <a:rPr lang="zh-CN" altLang="en-US" sz="2600">
                <a:latin typeface="微软雅黑" charset="-122"/>
                <a:ea typeface="微软雅黑" charset="-122"/>
                <a:sym typeface="+mn-ea"/>
              </a:rPr>
              <a:t>降低工作强度、缩短项目周期；</a:t>
            </a:r>
            <a:endParaRPr lang="zh-CN" altLang="en-US" sz="2600">
              <a:latin typeface="微软雅黑" charset="-122"/>
              <a:ea typeface="微软雅黑" charset="-122"/>
              <a:sym typeface="+mn-ea"/>
            </a:endParaRPr>
          </a:p>
          <a:p>
            <a:pPr marL="457200" lvl="0" indent="-457200" algn="just">
              <a:lnSpc>
                <a:spcPct val="200000"/>
              </a:lnSpc>
              <a:buFont typeface="Arial" panose="020B0704020202020204" pitchFamily="34" charset="0"/>
              <a:buChar char="•"/>
            </a:pPr>
            <a:r>
              <a:rPr lang="zh-CN" altLang="en-US" sz="2600">
                <a:latin typeface="微软雅黑" charset="-122"/>
                <a:ea typeface="微软雅黑" charset="-122"/>
                <a:sym typeface="+mn-ea"/>
              </a:rPr>
              <a:t>方便书写软件测试缺陷报告。</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软件测试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2334895" y="1000760"/>
            <a:ext cx="8821420" cy="737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800">
                <a:latin typeface="微软雅黑" charset="-122"/>
                <a:ea typeface="微软雅黑" charset="-122"/>
                <a:sym typeface="+mn-ea"/>
              </a:rPr>
              <a:t>根据设计用例的不同，黑盒测试包括：</a:t>
            </a:r>
            <a:endParaRPr lang="zh-CN" altLang="en-US" sz="2800" dirty="0">
              <a:latin typeface="Arial" panose="020B0704020202020204" pitchFamily="34" charset="0"/>
              <a:sym typeface="+mn-ea"/>
            </a:endParaRPr>
          </a:p>
        </p:txBody>
      </p:sp>
      <p:sp>
        <p:nvSpPr>
          <p:cNvPr id="7" name="燕尾形 6"/>
          <p:cNvSpPr/>
          <p:nvPr/>
        </p:nvSpPr>
        <p:spPr>
          <a:xfrm>
            <a:off x="1822450" y="12299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4895" y="1946910"/>
            <a:ext cx="6934200" cy="4292600"/>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边界值分析</a:t>
            </a:r>
            <a:r>
              <a:rPr lang="zh-CN" altLang="en-US" sz="2600">
                <a:latin typeface="微软雅黑" charset="-122"/>
                <a:ea typeface="微软雅黑" charset="-122"/>
              </a:rPr>
              <a:t>；</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等价类划分；</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因果图；</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判定表；</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正交试验设计；</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状态测试；</a:t>
            </a:r>
            <a:endParaRPr lang="zh-CN" altLang="en-US" sz="26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600">
                <a:latin typeface="微软雅黑" charset="-122"/>
                <a:ea typeface="微软雅黑" charset="-122"/>
              </a:rPr>
              <a:t>场景测试；</a:t>
            </a:r>
            <a:endParaRPr lang="zh-CN" altLang="en-US" sz="2600">
              <a:latin typeface="微软雅黑" charset="-122"/>
              <a:ea typeface="微软雅黑" charset="-122"/>
            </a:endParaRPr>
          </a:p>
        </p:txBody>
      </p:sp>
    </p:spTree>
  </p:cSld>
  <p:clrMapOvr>
    <a:masterClrMapping/>
  </p:clrMapOvr>
  <p:transition advTm="36034"/>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3.3</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测试用例</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组成</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9" name="矩形 8"/>
          <p:cNvSpPr/>
          <p:nvPr/>
        </p:nvSpPr>
        <p:spPr>
          <a:xfrm>
            <a:off x="2470150" y="1016635"/>
            <a:ext cx="8369935" cy="691515"/>
          </a:xfrm>
          <a:prstGeom prst="rect">
            <a:avLst/>
          </a:prstGeom>
        </p:spPr>
        <p:txBody>
          <a:bodyPr wrap="square">
            <a:spAutoFit/>
          </a:bodyPr>
          <a:p>
            <a:pPr lvl="0" indent="0" algn="just">
              <a:lnSpc>
                <a:spcPct val="150000"/>
              </a:lnSpc>
              <a:buFont typeface="Arial" panose="020B0704020202020204" pitchFamily="34" charset="0"/>
              <a:buNone/>
            </a:pPr>
            <a:r>
              <a:rPr lang="zh-CN" altLang="en-US" sz="2600">
                <a:latin typeface="微软雅黑" charset="-122"/>
                <a:ea typeface="微软雅黑" charset="-122"/>
              </a:rPr>
              <a:t>测试用例</a:t>
            </a:r>
            <a:r>
              <a:rPr lang="zh-CN" altLang="en-US" sz="2600">
                <a:latin typeface="微软雅黑" charset="-122"/>
                <a:ea typeface="微软雅黑" charset="-122"/>
              </a:rPr>
              <a:t>包括：</a:t>
            </a:r>
            <a:endParaRPr lang="zh-CN" altLang="en-US" sz="2600">
              <a:latin typeface="微软雅黑" charset="-122"/>
              <a:ea typeface="微软雅黑" charset="-122"/>
            </a:endParaRPr>
          </a:p>
        </p:txBody>
      </p:sp>
      <p:sp>
        <p:nvSpPr>
          <p:cNvPr id="15" name="燕尾形 14"/>
          <p:cNvSpPr/>
          <p:nvPr/>
        </p:nvSpPr>
        <p:spPr>
          <a:xfrm>
            <a:off x="1814830" y="123571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470150" y="1786890"/>
            <a:ext cx="7845425" cy="4848860"/>
          </a:xfrm>
          <a:prstGeom prst="rect">
            <a:avLst/>
          </a:prstGeom>
          <a:noFill/>
        </p:spPr>
        <p:txBody>
          <a:bodyPr wrap="square" rtlCol="0" anchor="t">
            <a:spAutoFit/>
          </a:bodyPr>
          <a:p>
            <a:pPr marL="457200" lvl="0" indent="-457200" algn="just" fontAlgn="auto">
              <a:lnSpc>
                <a:spcPct val="170000"/>
              </a:lnSpc>
              <a:buFont typeface="Arial" panose="020B0704020202020204" pitchFamily="34" charset="0"/>
              <a:buChar char="•"/>
            </a:pPr>
            <a:r>
              <a:rPr lang="zh-CN" altLang="en-US" sz="2600">
                <a:latin typeface="微软雅黑" charset="-122"/>
                <a:ea typeface="微软雅黑" charset="-122"/>
                <a:sym typeface="+mn-ea"/>
              </a:rPr>
              <a:t>测试目标：为什么测试</a:t>
            </a:r>
            <a:endParaRPr lang="zh-CN" altLang="en-US" sz="2600">
              <a:latin typeface="微软雅黑" charset="-122"/>
              <a:ea typeface="微软雅黑" charset="-122"/>
              <a:sym typeface="+mn-ea"/>
            </a:endParaRPr>
          </a:p>
          <a:p>
            <a:pPr marL="457200" lvl="0" indent="-457200" algn="just" fontAlgn="auto">
              <a:lnSpc>
                <a:spcPct val="170000"/>
              </a:lnSpc>
              <a:buFont typeface="Arial" panose="020B0704020202020204" pitchFamily="34" charset="0"/>
              <a:buChar char="•"/>
            </a:pPr>
            <a:r>
              <a:rPr lang="zh-CN" altLang="en-US" sz="2600">
                <a:latin typeface="微软雅黑" charset="-122"/>
                <a:ea typeface="微软雅黑" charset="-122"/>
                <a:sym typeface="+mn-ea"/>
              </a:rPr>
              <a:t>测试对象：测什么</a:t>
            </a:r>
            <a:endParaRPr lang="zh-CN" altLang="en-US" sz="2600">
              <a:latin typeface="微软雅黑" charset="-122"/>
              <a:ea typeface="微软雅黑" charset="-122"/>
              <a:sym typeface="+mn-ea"/>
            </a:endParaRPr>
          </a:p>
          <a:p>
            <a:pPr marL="457200" lvl="0" indent="-457200" algn="just" fontAlgn="auto">
              <a:lnSpc>
                <a:spcPct val="170000"/>
              </a:lnSpc>
              <a:buFont typeface="Arial" panose="020B0704020202020204" pitchFamily="34" charset="0"/>
              <a:buChar char="•"/>
            </a:pPr>
            <a:r>
              <a:rPr lang="zh-CN" altLang="en-US" sz="2600">
                <a:latin typeface="微软雅黑" charset="-122"/>
                <a:ea typeface="微软雅黑" charset="-122"/>
                <a:sym typeface="+mn-ea"/>
              </a:rPr>
              <a:t>测试环境：执行测试用例运行的环境</a:t>
            </a:r>
            <a:endParaRPr lang="zh-CN" altLang="en-US" sz="2600">
              <a:latin typeface="微软雅黑" charset="-122"/>
              <a:ea typeface="微软雅黑" charset="-122"/>
              <a:sym typeface="+mn-ea"/>
            </a:endParaRPr>
          </a:p>
          <a:p>
            <a:pPr marL="457200" lvl="0" indent="-457200" algn="just" fontAlgn="auto">
              <a:lnSpc>
                <a:spcPct val="170000"/>
              </a:lnSpc>
              <a:buFont typeface="Arial" panose="020B0704020202020204" pitchFamily="34" charset="0"/>
              <a:buChar char="•"/>
            </a:pPr>
            <a:r>
              <a:rPr lang="zh-CN" altLang="en-US" sz="2600">
                <a:latin typeface="微软雅黑" charset="-122"/>
                <a:ea typeface="微软雅黑" charset="-122"/>
                <a:sym typeface="+mn-ea"/>
              </a:rPr>
              <a:t>测试前提：什么条件下测试</a:t>
            </a:r>
            <a:endParaRPr lang="zh-CN" altLang="en-US" sz="2600">
              <a:latin typeface="微软雅黑" charset="-122"/>
              <a:ea typeface="微软雅黑" charset="-122"/>
              <a:sym typeface="+mn-ea"/>
            </a:endParaRPr>
          </a:p>
          <a:p>
            <a:pPr marL="457200" lvl="0" indent="-457200" algn="just" fontAlgn="auto">
              <a:lnSpc>
                <a:spcPct val="170000"/>
              </a:lnSpc>
              <a:buFont typeface="Arial" panose="020B0704020202020204" pitchFamily="34" charset="0"/>
              <a:buChar char="•"/>
            </a:pPr>
            <a:r>
              <a:rPr lang="zh-CN" altLang="en-US" sz="2600">
                <a:solidFill>
                  <a:srgbClr val="FF0000"/>
                </a:solidFill>
                <a:latin typeface="微软雅黑" charset="-122"/>
                <a:ea typeface="微软雅黑" charset="-122"/>
                <a:sym typeface="+mn-ea"/>
              </a:rPr>
              <a:t>输入数据</a:t>
            </a:r>
            <a:endParaRPr lang="zh-CN" altLang="en-US" sz="2600">
              <a:solidFill>
                <a:srgbClr val="FF0000"/>
              </a:solidFill>
              <a:latin typeface="微软雅黑" charset="-122"/>
              <a:ea typeface="微软雅黑" charset="-122"/>
              <a:sym typeface="+mn-ea"/>
            </a:endParaRPr>
          </a:p>
          <a:p>
            <a:pPr marL="457200" lvl="0" indent="-457200" algn="just" fontAlgn="auto">
              <a:lnSpc>
                <a:spcPct val="170000"/>
              </a:lnSpc>
              <a:buFont typeface="Arial" panose="020B0704020202020204" pitchFamily="34" charset="0"/>
              <a:buChar char="•"/>
            </a:pPr>
            <a:r>
              <a:rPr lang="zh-CN" altLang="en-US" sz="2600">
                <a:latin typeface="微软雅黑" charset="-122"/>
                <a:ea typeface="微软雅黑" charset="-122"/>
                <a:sym typeface="+mn-ea"/>
              </a:rPr>
              <a:t>操作步骤</a:t>
            </a:r>
            <a:endParaRPr lang="zh-CN" altLang="en-US" sz="2600">
              <a:latin typeface="微软雅黑" charset="-122"/>
              <a:ea typeface="微软雅黑" charset="-122"/>
              <a:sym typeface="+mn-ea"/>
            </a:endParaRPr>
          </a:p>
          <a:p>
            <a:pPr marL="457200" lvl="0" indent="-457200" algn="just" fontAlgn="auto">
              <a:lnSpc>
                <a:spcPct val="170000"/>
              </a:lnSpc>
              <a:buFont typeface="Arial" panose="020B0704020202020204" pitchFamily="34" charset="0"/>
              <a:buChar char="•"/>
            </a:pPr>
            <a:r>
              <a:rPr lang="zh-CN" altLang="en-US" sz="2600">
                <a:solidFill>
                  <a:srgbClr val="FF0000"/>
                </a:solidFill>
                <a:latin typeface="微软雅黑" charset="-122"/>
                <a:ea typeface="微软雅黑" charset="-122"/>
                <a:sym typeface="+mn-ea"/>
              </a:rPr>
              <a:t>预期结果</a:t>
            </a:r>
            <a:endParaRPr lang="zh-CN" altLang="en-US" sz="2600">
              <a:solidFill>
                <a:srgbClr val="FF0000"/>
              </a:solidFill>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6140450" cy="504190"/>
            <a:chOff x="0" y="287611"/>
            <a:chExt cx="614045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524319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3.4</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测试用例设计书写</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标准</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9" name="矩形 8"/>
          <p:cNvSpPr/>
          <p:nvPr/>
        </p:nvSpPr>
        <p:spPr>
          <a:xfrm>
            <a:off x="2470150" y="918845"/>
            <a:ext cx="8369935" cy="1198880"/>
          </a:xfrm>
          <a:prstGeom prst="rect">
            <a:avLst/>
          </a:prstGeom>
        </p:spPr>
        <p:txBody>
          <a:bodyPr wrap="square">
            <a:spAutoFit/>
          </a:bodyPr>
          <a:p>
            <a:pPr lvl="0" indent="0" algn="just">
              <a:lnSpc>
                <a:spcPct val="150000"/>
              </a:lnSpc>
              <a:buFont typeface="Arial" panose="020B0704020202020204" pitchFamily="34" charset="0"/>
              <a:buNone/>
            </a:pPr>
            <a:r>
              <a:rPr lang="zh-CN" altLang="en-US" sz="2400">
                <a:latin typeface="微软雅黑" charset="-122"/>
                <a:ea typeface="微软雅黑" charset="-122"/>
              </a:rPr>
              <a:t>在ANSI/IEEE829-1983标准中列出了和测试设计相关的测试用例编写规范和模板。标准模板中主要元素如下：</a:t>
            </a:r>
            <a:endParaRPr lang="zh-CN" altLang="en-US" sz="2400">
              <a:latin typeface="微软雅黑" charset="-122"/>
              <a:ea typeface="微软雅黑" charset="-122"/>
            </a:endParaRPr>
          </a:p>
        </p:txBody>
      </p:sp>
      <p:sp>
        <p:nvSpPr>
          <p:cNvPr id="15" name="燕尾形 14"/>
          <p:cNvSpPr/>
          <p:nvPr/>
        </p:nvSpPr>
        <p:spPr>
          <a:xfrm>
            <a:off x="1814830" y="10668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470150" y="1932305"/>
            <a:ext cx="7845425" cy="4869815"/>
          </a:xfrm>
          <a:prstGeom prst="rect">
            <a:avLst/>
          </a:prstGeom>
          <a:noFill/>
        </p:spPr>
        <p:txBody>
          <a:bodyPr wrap="square" rtlCol="0" anchor="t">
            <a:spAutoFit/>
          </a:bodyPr>
          <a:p>
            <a:pPr marL="457200" lvl="0" indent="-457200" algn="just">
              <a:lnSpc>
                <a:spcPct val="150000"/>
              </a:lnSpc>
              <a:buFont typeface="Arial" panose="020B0704020202020204" pitchFamily="34" charset="0"/>
              <a:buChar char="•"/>
            </a:pPr>
            <a:r>
              <a:rPr lang="zh-CN" altLang="en-US" sz="2300">
                <a:solidFill>
                  <a:schemeClr val="accent1">
                    <a:lumMod val="75000"/>
                  </a:schemeClr>
                </a:solidFill>
                <a:latin typeface="微软雅黑" charset="-122"/>
                <a:ea typeface="微软雅黑" charset="-122"/>
                <a:sym typeface="+mn-ea"/>
              </a:rPr>
              <a:t>标识符</a:t>
            </a:r>
            <a:r>
              <a:rPr lang="zh-CN" altLang="en-US" sz="2300">
                <a:latin typeface="微软雅黑" charset="-122"/>
                <a:ea typeface="微软雅黑" charset="-122"/>
                <a:sym typeface="+mn-ea"/>
              </a:rPr>
              <a:t>——</a:t>
            </a:r>
            <a:r>
              <a:rPr lang="zh-CN" altLang="en-US" sz="2300">
                <a:solidFill>
                  <a:srgbClr val="BF1229"/>
                </a:solidFill>
                <a:latin typeface="微软雅黑" charset="-122"/>
                <a:ea typeface="微软雅黑" charset="-122"/>
                <a:sym typeface="+mn-ea"/>
              </a:rPr>
              <a:t>唯一标识</a:t>
            </a:r>
            <a:r>
              <a:rPr lang="zh-CN" altLang="en-US" sz="2300">
                <a:latin typeface="微软雅黑" charset="-122"/>
                <a:ea typeface="微软雅黑" charset="-122"/>
                <a:sym typeface="+mn-ea"/>
              </a:rPr>
              <a:t>每一个测试用例</a:t>
            </a:r>
            <a:endParaRPr lang="zh-CN" altLang="en-US" sz="23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r>
              <a:rPr lang="zh-CN" altLang="en-US" sz="2300">
                <a:solidFill>
                  <a:schemeClr val="accent1">
                    <a:lumMod val="75000"/>
                  </a:schemeClr>
                </a:solidFill>
                <a:latin typeface="微软雅黑" charset="-122"/>
                <a:ea typeface="微软雅黑" charset="-122"/>
                <a:sym typeface="+mn-ea"/>
              </a:rPr>
              <a:t>测试项</a:t>
            </a:r>
            <a:r>
              <a:rPr lang="zh-CN" altLang="en-US" sz="2300">
                <a:latin typeface="微软雅黑" charset="-122"/>
                <a:ea typeface="微软雅黑" charset="-122"/>
                <a:sym typeface="+mn-ea"/>
              </a:rPr>
              <a:t>——准确的描述所需要测试的项及其特征</a:t>
            </a:r>
            <a:endParaRPr lang="zh-CN" altLang="en-US" sz="23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r>
              <a:rPr lang="zh-CN" altLang="en-US" sz="2300">
                <a:solidFill>
                  <a:schemeClr val="accent1">
                    <a:lumMod val="75000"/>
                  </a:schemeClr>
                </a:solidFill>
                <a:latin typeface="微软雅黑" charset="-122"/>
                <a:ea typeface="微软雅黑" charset="-122"/>
                <a:sym typeface="+mn-ea"/>
              </a:rPr>
              <a:t>测试环境要求</a:t>
            </a:r>
            <a:r>
              <a:rPr lang="zh-CN" altLang="en-US" sz="2300">
                <a:latin typeface="微软雅黑" charset="-122"/>
                <a:ea typeface="微软雅黑" charset="-122"/>
                <a:sym typeface="+mn-ea"/>
              </a:rPr>
              <a:t>——表征执行该测试用例需要的测试环境</a:t>
            </a:r>
            <a:endParaRPr lang="zh-CN" altLang="en-US" sz="23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r>
              <a:rPr lang="zh-CN" altLang="en-US" sz="2300">
                <a:solidFill>
                  <a:schemeClr val="accent1">
                    <a:lumMod val="75000"/>
                  </a:schemeClr>
                </a:solidFill>
                <a:latin typeface="微软雅黑" charset="-122"/>
                <a:ea typeface="微软雅黑" charset="-122"/>
                <a:sym typeface="+mn-ea"/>
              </a:rPr>
              <a:t>输入标准</a:t>
            </a:r>
            <a:r>
              <a:rPr lang="zh-CN" altLang="en-US" sz="2300">
                <a:latin typeface="微软雅黑" charset="-122"/>
                <a:ea typeface="微软雅黑" charset="-122"/>
                <a:sym typeface="+mn-ea"/>
              </a:rPr>
              <a:t>——执行测试用例的输入需求（这些输入可能包括数据、文件或者操作）</a:t>
            </a:r>
            <a:endParaRPr lang="zh-CN" altLang="en-US" sz="23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r>
              <a:rPr lang="zh-CN" altLang="en-US" sz="2300">
                <a:latin typeface="微软雅黑" charset="-122"/>
                <a:ea typeface="微软雅黑" charset="-122"/>
                <a:sym typeface="+mn-ea"/>
              </a:rPr>
              <a:t>输出标准——按照指定的环境和输入标准得到的</a:t>
            </a:r>
            <a:r>
              <a:rPr lang="zh-CN" altLang="en-US" sz="2300">
                <a:solidFill>
                  <a:schemeClr val="accent1">
                    <a:lumMod val="75000"/>
                  </a:schemeClr>
                </a:solidFill>
                <a:latin typeface="微软雅黑" charset="-122"/>
                <a:ea typeface="微软雅黑" charset="-122"/>
                <a:sym typeface="+mn-ea"/>
              </a:rPr>
              <a:t>期望输出结果</a:t>
            </a:r>
            <a:endParaRPr lang="zh-CN" altLang="en-US" sz="2300">
              <a:latin typeface="微软雅黑" charset="-122"/>
              <a:ea typeface="微软雅黑" charset="-122"/>
              <a:sym typeface="+mn-ea"/>
            </a:endParaRPr>
          </a:p>
          <a:p>
            <a:pPr marL="457200" lvl="0" indent="-457200" algn="just">
              <a:lnSpc>
                <a:spcPct val="150000"/>
              </a:lnSpc>
              <a:buFont typeface="Arial" panose="020B0704020202020204" pitchFamily="34" charset="0"/>
              <a:buChar char="•"/>
            </a:pPr>
            <a:r>
              <a:rPr lang="zh-CN" altLang="en-US" sz="2300">
                <a:solidFill>
                  <a:schemeClr val="accent1">
                    <a:lumMod val="75000"/>
                  </a:schemeClr>
                </a:solidFill>
                <a:latin typeface="微软雅黑" charset="-122"/>
                <a:ea typeface="微软雅黑" charset="-122"/>
                <a:sym typeface="+mn-ea"/>
              </a:rPr>
              <a:t>测试用例之间的关联</a:t>
            </a:r>
            <a:r>
              <a:rPr lang="zh-CN" altLang="en-US" sz="2300">
                <a:latin typeface="微软雅黑" charset="-122"/>
                <a:ea typeface="微软雅黑" charset="-122"/>
                <a:sym typeface="+mn-ea"/>
              </a:rPr>
              <a:t>——标识该测试用例与其它的测试（或其它测试用例）之间的依赖关系</a:t>
            </a:r>
            <a:endParaRPr lang="zh-CN" altLang="en-US" sz="23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1" name="Rectangle 3"/>
          <p:cNvSpPr>
            <a:spLocks noGrp="1" noRot="1"/>
          </p:cNvSpPr>
          <p:nvPr>
            <p:ph idx="1"/>
          </p:nvPr>
        </p:nvSpPr>
        <p:spPr>
          <a:xfrm>
            <a:off x="2056765" y="1284605"/>
            <a:ext cx="7921625" cy="576580"/>
          </a:xfrm>
        </p:spPr>
        <p:txBody>
          <a:bodyPr vert="horz" wrap="square" lIns="91440" tIns="45720" rIns="91440" bIns="45720" anchor="t" anchorCtr="0"/>
          <a:p>
            <a:pPr marL="0" indent="0" eaLnBrk="1" hangingPunct="1">
              <a:spcAft>
                <a:spcPts val="600"/>
              </a:spcAft>
              <a:buNone/>
            </a:pPr>
            <a:r>
              <a:rPr lang="en-US" altLang="zh-CN" b="1" dirty="0">
                <a:solidFill>
                  <a:schemeClr val="accent1">
                    <a:lumMod val="75000"/>
                  </a:schemeClr>
                </a:solidFill>
                <a:latin typeface="微软雅黑" charset="0"/>
                <a:ea typeface="微软雅黑" charset="0"/>
                <a:cs typeface="微软雅黑" charset="0"/>
              </a:rPr>
              <a:t>1. </a:t>
            </a:r>
            <a:r>
              <a:rPr lang="zh-CN" altLang="en-US" b="1" dirty="0">
                <a:solidFill>
                  <a:schemeClr val="accent1">
                    <a:lumMod val="75000"/>
                  </a:schemeClr>
                </a:solidFill>
                <a:latin typeface="微软雅黑" charset="0"/>
                <a:ea typeface="微软雅黑" charset="0"/>
                <a:cs typeface="微软雅黑" charset="0"/>
              </a:rPr>
              <a:t>基于测试</a:t>
            </a:r>
            <a:r>
              <a:rPr lang="zh-CN" altLang="en-US" b="1" dirty="0">
                <a:solidFill>
                  <a:schemeClr val="accent1">
                    <a:lumMod val="75000"/>
                  </a:schemeClr>
                </a:solidFill>
                <a:latin typeface="微软雅黑" charset="0"/>
                <a:ea typeface="微软雅黑" charset="0"/>
                <a:cs typeface="微软雅黑" charset="0"/>
              </a:rPr>
              <a:t>需求</a:t>
            </a:r>
            <a:endParaRPr lang="zh-CN" altLang="en-US" b="1" dirty="0">
              <a:solidFill>
                <a:schemeClr val="accent1">
                  <a:lumMod val="75000"/>
                </a:schemeClr>
              </a:solidFill>
              <a:latin typeface="微软雅黑" charset="0"/>
              <a:ea typeface="微软雅黑" charset="0"/>
              <a:cs typeface="微软雅黑" charset="0"/>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3.5</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测试用例</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设计原则</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文本框 4"/>
          <p:cNvSpPr txBox="1"/>
          <p:nvPr/>
        </p:nvSpPr>
        <p:spPr>
          <a:xfrm>
            <a:off x="1930400" y="2141855"/>
            <a:ext cx="8202295" cy="2691130"/>
          </a:xfrm>
          <a:prstGeom prst="rect">
            <a:avLst/>
          </a:prstGeom>
          <a:noFill/>
        </p:spPr>
        <p:txBody>
          <a:bodyPr wrap="square" rtlCol="0" anchor="t">
            <a:spAutoFit/>
          </a:bodyPr>
          <a:p>
            <a:pPr marL="800100" lvl="1" indent="-342900" eaLnBrk="1" hangingPunct="1">
              <a:lnSpc>
                <a:spcPct val="130000"/>
              </a:lnSpc>
              <a:buFont typeface="Arial" panose="020B0704020202020204" pitchFamily="34" charset="0"/>
              <a:buChar char="•"/>
            </a:pPr>
            <a:r>
              <a:rPr lang="zh-CN" altLang="en-US" sz="2600" dirty="0">
                <a:latin typeface="微软雅黑" charset="0"/>
                <a:ea typeface="微软雅黑" charset="0"/>
                <a:cs typeface="微软雅黑" charset="0"/>
                <a:sym typeface="+mn-ea"/>
              </a:rPr>
              <a:t>按照测试类别的不同要求设计测试</a:t>
            </a:r>
            <a:r>
              <a:rPr lang="zh-CN" altLang="en-US" sz="2600" dirty="0">
                <a:latin typeface="微软雅黑" charset="0"/>
                <a:ea typeface="微软雅黑" charset="0"/>
                <a:cs typeface="微软雅黑" charset="0"/>
                <a:sym typeface="+mn-ea"/>
              </a:rPr>
              <a:t>用例</a:t>
            </a:r>
            <a:endParaRPr lang="zh-CN" altLang="en-US" sz="2600" dirty="0">
              <a:latin typeface="微软雅黑" charset="0"/>
              <a:ea typeface="微软雅黑" charset="0"/>
              <a:cs typeface="微软雅黑" charset="0"/>
              <a:sym typeface="+mn-ea"/>
            </a:endParaRPr>
          </a:p>
          <a:p>
            <a:pPr marL="800100" lvl="1" indent="-342900" eaLnBrk="1" hangingPunct="1">
              <a:lnSpc>
                <a:spcPct val="130000"/>
              </a:lnSpc>
              <a:buFont typeface="Arial" panose="020B0704020202020204" pitchFamily="34" charset="0"/>
              <a:buChar char="•"/>
            </a:pPr>
            <a:endParaRPr lang="zh-CN" altLang="en-US" sz="2600" dirty="0">
              <a:latin typeface="微软雅黑" charset="0"/>
              <a:ea typeface="微软雅黑" charset="0"/>
              <a:cs typeface="微软雅黑" charset="0"/>
              <a:sym typeface="+mn-ea"/>
            </a:endParaRPr>
          </a:p>
          <a:p>
            <a:pPr marL="800100" lvl="1" indent="-342900" eaLnBrk="1" hangingPunct="1">
              <a:lnSpc>
                <a:spcPct val="130000"/>
              </a:lnSpc>
              <a:buFont typeface="Arial" panose="020B0704020202020204" pitchFamily="34" charset="0"/>
              <a:buChar char="•"/>
            </a:pPr>
            <a:r>
              <a:rPr lang="zh-CN" altLang="en-US" sz="2600" dirty="0">
                <a:latin typeface="微软雅黑" charset="0"/>
                <a:ea typeface="微软雅黑" charset="0"/>
                <a:cs typeface="微软雅黑" charset="0"/>
                <a:sym typeface="+mn-ea"/>
              </a:rPr>
              <a:t>例如，</a:t>
            </a:r>
            <a:r>
              <a:rPr lang="zh-CN" altLang="en-US" sz="2600" dirty="0">
                <a:solidFill>
                  <a:schemeClr val="accent2"/>
                </a:solidFill>
                <a:latin typeface="微软雅黑" charset="0"/>
                <a:ea typeface="微软雅黑" charset="0"/>
                <a:cs typeface="微软雅黑" charset="0"/>
                <a:sym typeface="+mn-ea"/>
              </a:rPr>
              <a:t>单元测试</a:t>
            </a:r>
            <a:r>
              <a:rPr lang="zh-CN" altLang="en-US" sz="2600" dirty="0">
                <a:latin typeface="微软雅黑" charset="0"/>
                <a:ea typeface="微软雅黑" charset="0"/>
                <a:cs typeface="微软雅黑" charset="0"/>
                <a:sym typeface="+mn-ea"/>
              </a:rPr>
              <a:t>依据</a:t>
            </a:r>
            <a:r>
              <a:rPr lang="zh-CN" altLang="en-US" sz="2600" dirty="0">
                <a:solidFill>
                  <a:schemeClr val="accent2"/>
                </a:solidFill>
                <a:latin typeface="微软雅黑" charset="0"/>
                <a:ea typeface="微软雅黑" charset="0"/>
                <a:cs typeface="微软雅黑" charset="0"/>
                <a:sym typeface="+mn-ea"/>
              </a:rPr>
              <a:t>详细设计说明</a:t>
            </a:r>
            <a:r>
              <a:rPr lang="zh-CN" altLang="en-US" sz="2600" dirty="0">
                <a:latin typeface="微软雅黑" charset="0"/>
                <a:ea typeface="微软雅黑" charset="0"/>
                <a:cs typeface="微软雅黑" charset="0"/>
                <a:sym typeface="+mn-ea"/>
              </a:rPr>
              <a:t>，</a:t>
            </a:r>
            <a:r>
              <a:rPr lang="zh-CN" altLang="en-US" sz="2600" dirty="0">
                <a:solidFill>
                  <a:srgbClr val="00B050"/>
                </a:solidFill>
                <a:latin typeface="微软雅黑" charset="0"/>
                <a:ea typeface="微软雅黑" charset="0"/>
                <a:cs typeface="微软雅黑" charset="0"/>
                <a:sym typeface="+mn-ea"/>
              </a:rPr>
              <a:t>集成测试</a:t>
            </a:r>
            <a:r>
              <a:rPr lang="zh-CN" altLang="en-US" sz="2600" dirty="0">
                <a:latin typeface="微软雅黑" charset="0"/>
                <a:ea typeface="微软雅黑" charset="0"/>
                <a:cs typeface="微软雅黑" charset="0"/>
                <a:sym typeface="+mn-ea"/>
              </a:rPr>
              <a:t>依据</a:t>
            </a:r>
            <a:r>
              <a:rPr lang="zh-CN" altLang="en-US" sz="2600" dirty="0">
                <a:solidFill>
                  <a:srgbClr val="00B050"/>
                </a:solidFill>
                <a:latin typeface="微软雅黑" charset="0"/>
                <a:ea typeface="微软雅黑" charset="0"/>
                <a:cs typeface="微软雅黑" charset="0"/>
                <a:sym typeface="+mn-ea"/>
              </a:rPr>
              <a:t>概要设计说明</a:t>
            </a:r>
            <a:r>
              <a:rPr lang="zh-CN" altLang="en-US" sz="2600" dirty="0">
                <a:latin typeface="微软雅黑" charset="0"/>
                <a:ea typeface="微软雅黑" charset="0"/>
                <a:cs typeface="微软雅黑" charset="0"/>
                <a:sym typeface="+mn-ea"/>
              </a:rPr>
              <a:t>，</a:t>
            </a:r>
            <a:r>
              <a:rPr lang="zh-CN" altLang="en-US" sz="2600" dirty="0">
                <a:solidFill>
                  <a:schemeClr val="accent1"/>
                </a:solidFill>
                <a:latin typeface="微软雅黑" charset="0"/>
                <a:ea typeface="微软雅黑" charset="0"/>
                <a:cs typeface="微软雅黑" charset="0"/>
                <a:sym typeface="+mn-ea"/>
              </a:rPr>
              <a:t>系统测试</a:t>
            </a:r>
            <a:r>
              <a:rPr lang="zh-CN" altLang="en-US" sz="2600" dirty="0">
                <a:latin typeface="微软雅黑" charset="0"/>
                <a:ea typeface="微软雅黑" charset="0"/>
                <a:cs typeface="微软雅黑" charset="0"/>
                <a:sym typeface="+mn-ea"/>
              </a:rPr>
              <a:t>依据</a:t>
            </a:r>
            <a:r>
              <a:rPr lang="zh-CN" altLang="en-US" sz="2600" dirty="0">
                <a:solidFill>
                  <a:schemeClr val="accent1"/>
                </a:solidFill>
                <a:latin typeface="微软雅黑" charset="0"/>
                <a:ea typeface="微软雅黑" charset="0"/>
                <a:cs typeface="微软雅黑" charset="0"/>
                <a:sym typeface="+mn-ea"/>
              </a:rPr>
              <a:t>用户需求</a:t>
            </a:r>
            <a:r>
              <a:rPr lang="zh-CN" altLang="en-US" sz="2600" dirty="0">
                <a:latin typeface="微软雅黑" charset="0"/>
                <a:ea typeface="微软雅黑" charset="0"/>
                <a:cs typeface="微软雅黑" charset="0"/>
                <a:sym typeface="+mn-ea"/>
              </a:rPr>
              <a:t>（系统设计说明、软件开发计划</a:t>
            </a:r>
            <a:r>
              <a:rPr lang="zh-CN" altLang="en-US" sz="2600" dirty="0">
                <a:latin typeface="微软雅黑" charset="0"/>
                <a:ea typeface="微软雅黑" charset="0"/>
                <a:cs typeface="微软雅黑" charset="0"/>
                <a:sym typeface="+mn-ea"/>
              </a:rPr>
              <a:t>等）</a:t>
            </a:r>
            <a:endParaRPr lang="zh-CN" altLang="en-US" sz="2600" dirty="0">
              <a:latin typeface="微软雅黑" charset="0"/>
              <a:ea typeface="微软雅黑" charset="0"/>
              <a:cs typeface="微软雅黑" charset="0"/>
              <a:sym typeface="+mn-ea"/>
            </a:endParaRPr>
          </a:p>
        </p:txBody>
      </p:sp>
      <p:sp>
        <p:nvSpPr>
          <p:cNvPr id="7" name="燕尾形 6"/>
          <p:cNvSpPr/>
          <p:nvPr/>
        </p:nvSpPr>
        <p:spPr>
          <a:xfrm>
            <a:off x="1526540" y="12839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1" name="Rectangle 3"/>
          <p:cNvSpPr>
            <a:spLocks noGrp="1" noRot="1"/>
          </p:cNvSpPr>
          <p:nvPr>
            <p:ph idx="1"/>
          </p:nvPr>
        </p:nvSpPr>
        <p:spPr>
          <a:xfrm>
            <a:off x="2056765" y="1284605"/>
            <a:ext cx="7921625" cy="576580"/>
          </a:xfrm>
        </p:spPr>
        <p:txBody>
          <a:bodyPr vert="horz" wrap="square" lIns="91440" tIns="45720" rIns="91440" bIns="45720" anchor="t" anchorCtr="0"/>
          <a:p>
            <a:pPr marL="0" indent="0" eaLnBrk="1" hangingPunct="1">
              <a:spcAft>
                <a:spcPts val="600"/>
              </a:spcAft>
              <a:buNone/>
            </a:pPr>
            <a:r>
              <a:rPr lang="en-US" altLang="zh-CN" b="1" dirty="0">
                <a:solidFill>
                  <a:schemeClr val="accent1">
                    <a:lumMod val="75000"/>
                  </a:schemeClr>
                </a:solidFill>
                <a:latin typeface="微软雅黑" charset="0"/>
                <a:ea typeface="微软雅黑" charset="0"/>
                <a:cs typeface="微软雅黑" charset="0"/>
              </a:rPr>
              <a:t>2. </a:t>
            </a:r>
            <a:r>
              <a:rPr lang="zh-CN" altLang="en-US" b="1" dirty="0">
                <a:solidFill>
                  <a:schemeClr val="accent1">
                    <a:lumMod val="75000"/>
                  </a:schemeClr>
                </a:solidFill>
                <a:latin typeface="微软雅黑" charset="0"/>
                <a:ea typeface="微软雅黑" charset="0"/>
                <a:cs typeface="微软雅黑" charset="0"/>
              </a:rPr>
              <a:t>用成熟测试用例设计方法来</a:t>
            </a:r>
            <a:r>
              <a:rPr lang="zh-CN" altLang="en-US" b="1" dirty="0">
                <a:solidFill>
                  <a:schemeClr val="accent1">
                    <a:lumMod val="75000"/>
                  </a:schemeClr>
                </a:solidFill>
                <a:latin typeface="微软雅黑" charset="0"/>
                <a:ea typeface="微软雅黑" charset="0"/>
                <a:cs typeface="微软雅黑" charset="0"/>
              </a:rPr>
              <a:t>指导</a:t>
            </a:r>
            <a:endParaRPr lang="zh-CN" altLang="en-US" b="1" dirty="0">
              <a:solidFill>
                <a:schemeClr val="accent1">
                  <a:lumMod val="75000"/>
                </a:schemeClr>
              </a:solidFill>
              <a:latin typeface="微软雅黑" charset="0"/>
              <a:ea typeface="微软雅黑" charset="0"/>
              <a:cs typeface="微软雅黑" charset="0"/>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3.5</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测试用例</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设计原则</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文本框 4"/>
          <p:cNvSpPr txBox="1"/>
          <p:nvPr/>
        </p:nvSpPr>
        <p:spPr>
          <a:xfrm>
            <a:off x="1930400" y="2072640"/>
            <a:ext cx="8202295" cy="1130935"/>
          </a:xfrm>
          <a:prstGeom prst="rect">
            <a:avLst/>
          </a:prstGeom>
          <a:noFill/>
        </p:spPr>
        <p:txBody>
          <a:bodyPr wrap="square" rtlCol="0" anchor="t">
            <a:spAutoFit/>
          </a:bodyPr>
          <a:p>
            <a:pPr marL="800100" lvl="1" indent="-342900" eaLnBrk="1" hangingPunct="1">
              <a:lnSpc>
                <a:spcPct val="130000"/>
              </a:lnSpc>
              <a:buFont typeface="Arial" panose="020B0704020202020204" pitchFamily="34" charset="0"/>
              <a:buChar char="•"/>
            </a:pPr>
            <a:r>
              <a:rPr lang="zh-CN" altLang="en-US" sz="2600" dirty="0">
                <a:latin typeface="微软雅黑" charset="0"/>
                <a:ea typeface="微软雅黑" charset="0"/>
                <a:cs typeface="微软雅黑" charset="0"/>
                <a:sym typeface="+mn-ea"/>
              </a:rPr>
              <a:t>不能只凭借一些主观或直观的想法来设计测试</a:t>
            </a:r>
            <a:r>
              <a:rPr lang="zh-CN" altLang="en-US" sz="2600" dirty="0">
                <a:latin typeface="微软雅黑" charset="0"/>
                <a:ea typeface="微软雅黑" charset="0"/>
                <a:cs typeface="微软雅黑" charset="0"/>
                <a:sym typeface="+mn-ea"/>
              </a:rPr>
              <a:t>用例</a:t>
            </a:r>
            <a:endParaRPr lang="zh-CN" altLang="en-US" sz="2600" dirty="0">
              <a:latin typeface="微软雅黑" charset="0"/>
              <a:ea typeface="微软雅黑" charset="0"/>
              <a:cs typeface="微软雅黑" charset="0"/>
              <a:sym typeface="+mn-ea"/>
            </a:endParaRPr>
          </a:p>
        </p:txBody>
      </p:sp>
      <p:sp>
        <p:nvSpPr>
          <p:cNvPr id="7" name="燕尾形 6"/>
          <p:cNvSpPr/>
          <p:nvPr/>
        </p:nvSpPr>
        <p:spPr>
          <a:xfrm>
            <a:off x="1526540" y="12839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2" name="Rectangle 3"/>
          <p:cNvSpPr>
            <a:spLocks noGrp="1" noRot="1"/>
          </p:cNvSpPr>
          <p:nvPr/>
        </p:nvSpPr>
        <p:spPr>
          <a:xfrm>
            <a:off x="2082165" y="3765550"/>
            <a:ext cx="7921625" cy="576580"/>
          </a:xfrm>
          <a:prstGeom prst="rect">
            <a:avLst/>
          </a:prstGeom>
        </p:spPr>
        <p:txBody>
          <a:bodyPr vert="horz" wrap="square"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a:lstStyle>
          <a:p>
            <a:pPr marL="0" indent="0" eaLnBrk="1" hangingPunct="1">
              <a:spcAft>
                <a:spcPts val="600"/>
              </a:spcAft>
              <a:buNone/>
            </a:pPr>
            <a:r>
              <a:rPr lang="en-US" altLang="zh-CN" b="1" dirty="0">
                <a:solidFill>
                  <a:schemeClr val="accent1">
                    <a:lumMod val="75000"/>
                  </a:schemeClr>
                </a:solidFill>
                <a:latin typeface="微软雅黑" charset="0"/>
                <a:ea typeface="微软雅黑" charset="0"/>
                <a:cs typeface="微软雅黑" charset="0"/>
              </a:rPr>
              <a:t>3. </a:t>
            </a:r>
            <a:r>
              <a:rPr lang="zh-CN" altLang="en-US" b="1" dirty="0">
                <a:solidFill>
                  <a:schemeClr val="accent1">
                    <a:lumMod val="75000"/>
                  </a:schemeClr>
                </a:solidFill>
                <a:latin typeface="微软雅黑" charset="0"/>
                <a:ea typeface="微软雅黑" charset="0"/>
                <a:cs typeface="微软雅黑" charset="0"/>
              </a:rPr>
              <a:t>兼顾测试充分性和</a:t>
            </a:r>
            <a:r>
              <a:rPr lang="zh-CN" altLang="en-US" b="1" dirty="0">
                <a:solidFill>
                  <a:schemeClr val="accent1">
                    <a:lumMod val="75000"/>
                  </a:schemeClr>
                </a:solidFill>
                <a:latin typeface="微软雅黑" charset="0"/>
                <a:ea typeface="微软雅黑" charset="0"/>
                <a:cs typeface="微软雅黑" charset="0"/>
              </a:rPr>
              <a:t>效率</a:t>
            </a:r>
            <a:endParaRPr lang="zh-CN" altLang="en-US" b="1" dirty="0">
              <a:solidFill>
                <a:schemeClr val="accent1">
                  <a:lumMod val="75000"/>
                </a:schemeClr>
              </a:solidFill>
              <a:latin typeface="微软雅黑" charset="0"/>
              <a:ea typeface="微软雅黑" charset="0"/>
              <a:cs typeface="微软雅黑" charset="0"/>
            </a:endParaRPr>
          </a:p>
        </p:txBody>
      </p:sp>
      <p:sp>
        <p:nvSpPr>
          <p:cNvPr id="3" name="文本框 2"/>
          <p:cNvSpPr txBox="1"/>
          <p:nvPr/>
        </p:nvSpPr>
        <p:spPr>
          <a:xfrm>
            <a:off x="1955800" y="4622800"/>
            <a:ext cx="8202295" cy="610870"/>
          </a:xfrm>
          <a:prstGeom prst="rect">
            <a:avLst/>
          </a:prstGeom>
          <a:noFill/>
        </p:spPr>
        <p:txBody>
          <a:bodyPr wrap="square" rtlCol="0" anchor="t">
            <a:spAutoFit/>
          </a:bodyPr>
          <a:p>
            <a:pPr marL="800100" lvl="1" indent="-342900" eaLnBrk="1" hangingPunct="1">
              <a:lnSpc>
                <a:spcPct val="130000"/>
              </a:lnSpc>
              <a:buFont typeface="Arial" panose="020B0704020202020204" pitchFamily="34" charset="0"/>
              <a:buChar char="•"/>
            </a:pPr>
            <a:r>
              <a:rPr lang="zh-CN" altLang="en-US" sz="2600" dirty="0">
                <a:latin typeface="微软雅黑" charset="0"/>
                <a:ea typeface="微软雅黑" charset="0"/>
                <a:cs typeface="微软雅黑" charset="0"/>
                <a:sym typeface="+mn-ea"/>
              </a:rPr>
              <a:t>测试用例的内容都应该完整，具有</a:t>
            </a:r>
            <a:r>
              <a:rPr lang="zh-CN" altLang="en-US" sz="2600" dirty="0">
                <a:latin typeface="微软雅黑" charset="0"/>
                <a:ea typeface="微软雅黑" charset="0"/>
                <a:cs typeface="微软雅黑" charset="0"/>
                <a:sym typeface="+mn-ea"/>
              </a:rPr>
              <a:t>可操作性</a:t>
            </a:r>
            <a:endParaRPr lang="zh-CN" altLang="en-US" sz="2600" dirty="0">
              <a:latin typeface="微软雅黑" charset="0"/>
              <a:ea typeface="微软雅黑" charset="0"/>
              <a:cs typeface="微软雅黑" charset="0"/>
              <a:sym typeface="+mn-ea"/>
            </a:endParaRPr>
          </a:p>
        </p:txBody>
      </p:sp>
      <p:sp>
        <p:nvSpPr>
          <p:cNvPr id="8" name="燕尾形 7"/>
          <p:cNvSpPr/>
          <p:nvPr/>
        </p:nvSpPr>
        <p:spPr>
          <a:xfrm>
            <a:off x="1551940" y="376491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1" name="Rectangle 3"/>
          <p:cNvSpPr>
            <a:spLocks noGrp="1" noRot="1"/>
          </p:cNvSpPr>
          <p:nvPr>
            <p:ph idx="1"/>
          </p:nvPr>
        </p:nvSpPr>
        <p:spPr>
          <a:xfrm>
            <a:off x="2056765" y="1284605"/>
            <a:ext cx="7921625" cy="576580"/>
          </a:xfrm>
        </p:spPr>
        <p:txBody>
          <a:bodyPr vert="horz" wrap="square" lIns="91440" tIns="45720" rIns="91440" bIns="45720" anchor="t" anchorCtr="0"/>
          <a:p>
            <a:pPr marL="0" indent="0" eaLnBrk="1" hangingPunct="1">
              <a:spcAft>
                <a:spcPts val="600"/>
              </a:spcAft>
              <a:buNone/>
            </a:pPr>
            <a:r>
              <a:rPr lang="en-US" altLang="zh-CN" b="1" dirty="0">
                <a:solidFill>
                  <a:schemeClr val="accent1">
                    <a:lumMod val="75000"/>
                  </a:schemeClr>
                </a:solidFill>
                <a:latin typeface="微软雅黑" charset="0"/>
                <a:ea typeface="微软雅黑" charset="0"/>
                <a:cs typeface="微软雅黑" charset="0"/>
              </a:rPr>
              <a:t>4. </a:t>
            </a:r>
            <a:r>
              <a:rPr lang="zh-CN" altLang="en-US" b="1" dirty="0">
                <a:solidFill>
                  <a:schemeClr val="accent1">
                    <a:lumMod val="75000"/>
                  </a:schemeClr>
                </a:solidFill>
                <a:latin typeface="微软雅黑" charset="0"/>
                <a:ea typeface="微软雅黑" charset="0"/>
                <a:cs typeface="微软雅黑" charset="0"/>
              </a:rPr>
              <a:t>测试执行的可再现</a:t>
            </a:r>
            <a:r>
              <a:rPr lang="zh-CN" altLang="en-US" b="1" dirty="0">
                <a:solidFill>
                  <a:schemeClr val="accent1">
                    <a:lumMod val="75000"/>
                  </a:schemeClr>
                </a:solidFill>
                <a:latin typeface="微软雅黑" charset="0"/>
                <a:ea typeface="微软雅黑" charset="0"/>
                <a:cs typeface="微软雅黑" charset="0"/>
              </a:rPr>
              <a:t>性</a:t>
            </a:r>
            <a:endParaRPr lang="zh-CN" altLang="en-US" b="1" dirty="0">
              <a:solidFill>
                <a:schemeClr val="accent1">
                  <a:lumMod val="75000"/>
                </a:schemeClr>
              </a:solidFill>
              <a:latin typeface="微软雅黑" charset="0"/>
              <a:ea typeface="微软雅黑" charset="0"/>
              <a:cs typeface="微软雅黑" charset="0"/>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3.5</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测试用例</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设计原则</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文本框 4"/>
          <p:cNvSpPr txBox="1"/>
          <p:nvPr/>
        </p:nvSpPr>
        <p:spPr>
          <a:xfrm>
            <a:off x="1930400" y="2141855"/>
            <a:ext cx="8202295" cy="610870"/>
          </a:xfrm>
          <a:prstGeom prst="rect">
            <a:avLst/>
          </a:prstGeom>
          <a:noFill/>
        </p:spPr>
        <p:txBody>
          <a:bodyPr wrap="square" rtlCol="0" anchor="t">
            <a:spAutoFit/>
          </a:bodyPr>
          <a:p>
            <a:pPr marL="800100" lvl="1" indent="-342900" eaLnBrk="1" hangingPunct="1">
              <a:lnSpc>
                <a:spcPct val="130000"/>
              </a:lnSpc>
              <a:buFont typeface="Arial" panose="020B0704020202020204" pitchFamily="34" charset="0"/>
              <a:buChar char="•"/>
            </a:pPr>
            <a:r>
              <a:rPr lang="zh-CN" altLang="en-US" sz="2600" dirty="0">
                <a:latin typeface="微软雅黑" charset="0"/>
                <a:ea typeface="微软雅黑" charset="0"/>
                <a:cs typeface="微软雅黑" charset="0"/>
                <a:sym typeface="+mn-ea"/>
              </a:rPr>
              <a:t>应该保证测试用例执行的可</a:t>
            </a:r>
            <a:r>
              <a:rPr lang="zh-CN" altLang="en-US" sz="2600" dirty="0">
                <a:latin typeface="微软雅黑" charset="0"/>
                <a:ea typeface="微软雅黑" charset="0"/>
                <a:cs typeface="微软雅黑" charset="0"/>
                <a:sym typeface="+mn-ea"/>
              </a:rPr>
              <a:t>再现性</a:t>
            </a:r>
            <a:endParaRPr lang="zh-CN" altLang="en-US" sz="2600" dirty="0">
              <a:latin typeface="微软雅黑" charset="0"/>
              <a:ea typeface="微软雅黑" charset="0"/>
              <a:cs typeface="微软雅黑" charset="0"/>
              <a:sym typeface="+mn-ea"/>
            </a:endParaRPr>
          </a:p>
        </p:txBody>
      </p:sp>
      <p:sp>
        <p:nvSpPr>
          <p:cNvPr id="7" name="燕尾形 6"/>
          <p:cNvSpPr/>
          <p:nvPr/>
        </p:nvSpPr>
        <p:spPr>
          <a:xfrm>
            <a:off x="1526540" y="12839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2" name="Rectangle 3"/>
          <p:cNvSpPr>
            <a:spLocks noGrp="1" noRot="1"/>
          </p:cNvSpPr>
          <p:nvPr/>
        </p:nvSpPr>
        <p:spPr>
          <a:xfrm>
            <a:off x="2082165" y="3765550"/>
            <a:ext cx="7921625" cy="576580"/>
          </a:xfrm>
          <a:prstGeom prst="rect">
            <a:avLst/>
          </a:prstGeom>
        </p:spPr>
        <p:txBody>
          <a:bodyPr vert="horz" wrap="square"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a:lstStyle>
          <a:p>
            <a:pPr marL="0" indent="0" eaLnBrk="1" hangingPunct="1">
              <a:spcAft>
                <a:spcPts val="600"/>
              </a:spcAft>
              <a:buNone/>
            </a:pPr>
            <a:r>
              <a:rPr lang="en-US" altLang="zh-CN" b="1" dirty="0">
                <a:solidFill>
                  <a:schemeClr val="accent1">
                    <a:lumMod val="75000"/>
                  </a:schemeClr>
                </a:solidFill>
                <a:latin typeface="微软雅黑" charset="0"/>
                <a:ea typeface="微软雅黑" charset="0"/>
                <a:cs typeface="微软雅黑" charset="0"/>
              </a:rPr>
              <a:t>5. </a:t>
            </a:r>
            <a:r>
              <a:rPr lang="zh-CN" altLang="en-US" b="1" dirty="0">
                <a:solidFill>
                  <a:schemeClr val="accent1">
                    <a:lumMod val="75000"/>
                  </a:schemeClr>
                </a:solidFill>
                <a:latin typeface="微软雅黑" charset="0"/>
                <a:ea typeface="微软雅黑" charset="0"/>
                <a:cs typeface="微软雅黑" charset="0"/>
              </a:rPr>
              <a:t>足够详细、准确、清晰的</a:t>
            </a:r>
            <a:r>
              <a:rPr lang="zh-CN" altLang="en-US" b="1" dirty="0">
                <a:solidFill>
                  <a:schemeClr val="accent1">
                    <a:lumMod val="75000"/>
                  </a:schemeClr>
                </a:solidFill>
                <a:latin typeface="微软雅黑" charset="0"/>
                <a:ea typeface="微软雅黑" charset="0"/>
                <a:cs typeface="微软雅黑" charset="0"/>
              </a:rPr>
              <a:t>步骤</a:t>
            </a:r>
            <a:endParaRPr lang="zh-CN" altLang="en-US" b="1" dirty="0">
              <a:solidFill>
                <a:schemeClr val="accent1">
                  <a:lumMod val="75000"/>
                </a:schemeClr>
              </a:solidFill>
              <a:latin typeface="微软雅黑" charset="0"/>
              <a:ea typeface="微软雅黑" charset="0"/>
              <a:cs typeface="微软雅黑" charset="0"/>
            </a:endParaRPr>
          </a:p>
        </p:txBody>
      </p:sp>
      <p:sp>
        <p:nvSpPr>
          <p:cNvPr id="3" name="文本框 2"/>
          <p:cNvSpPr txBox="1"/>
          <p:nvPr/>
        </p:nvSpPr>
        <p:spPr>
          <a:xfrm>
            <a:off x="1955800" y="4622800"/>
            <a:ext cx="8202295" cy="1130935"/>
          </a:xfrm>
          <a:prstGeom prst="rect">
            <a:avLst/>
          </a:prstGeom>
          <a:noFill/>
        </p:spPr>
        <p:txBody>
          <a:bodyPr wrap="square" rtlCol="0" anchor="t">
            <a:spAutoFit/>
          </a:bodyPr>
          <a:p>
            <a:pPr marL="800100" lvl="1" indent="-342900" eaLnBrk="1" hangingPunct="1">
              <a:lnSpc>
                <a:spcPct val="130000"/>
              </a:lnSpc>
              <a:buFont typeface="Arial" panose="020B0704020202020204" pitchFamily="34" charset="0"/>
              <a:buChar char="•"/>
            </a:pPr>
            <a:r>
              <a:rPr lang="zh-CN" altLang="en-US" sz="2600" dirty="0">
                <a:latin typeface="微软雅黑" charset="0"/>
                <a:ea typeface="微软雅黑" charset="0"/>
                <a:cs typeface="微软雅黑" charset="0"/>
                <a:sym typeface="+mn-ea"/>
              </a:rPr>
              <a:t>即使是一个对测试内容根本不了解的新手，也能准确的按照所写的测试用例</a:t>
            </a:r>
            <a:r>
              <a:rPr lang="zh-CN" altLang="en-US" sz="2600" dirty="0">
                <a:latin typeface="微软雅黑" charset="0"/>
                <a:ea typeface="微软雅黑" charset="0"/>
                <a:cs typeface="微软雅黑" charset="0"/>
                <a:sym typeface="+mn-ea"/>
              </a:rPr>
              <a:t>完成测试</a:t>
            </a:r>
            <a:endParaRPr lang="zh-CN" altLang="en-US" sz="2600" dirty="0">
              <a:latin typeface="微软雅黑" charset="0"/>
              <a:ea typeface="微软雅黑" charset="0"/>
              <a:cs typeface="微软雅黑" charset="0"/>
              <a:sym typeface="+mn-ea"/>
            </a:endParaRPr>
          </a:p>
        </p:txBody>
      </p:sp>
      <p:sp>
        <p:nvSpPr>
          <p:cNvPr id="8" name="燕尾形 7"/>
          <p:cNvSpPr/>
          <p:nvPr/>
        </p:nvSpPr>
        <p:spPr>
          <a:xfrm>
            <a:off x="1551940" y="376491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1" name="Rectangle 3"/>
          <p:cNvSpPr>
            <a:spLocks noGrp="1" noRot="1"/>
          </p:cNvSpPr>
          <p:nvPr>
            <p:ph idx="1"/>
          </p:nvPr>
        </p:nvSpPr>
        <p:spPr>
          <a:xfrm>
            <a:off x="2056765" y="1284605"/>
            <a:ext cx="7921625" cy="576580"/>
          </a:xfrm>
        </p:spPr>
        <p:txBody>
          <a:bodyPr vert="horz" wrap="square" lIns="91440" tIns="45720" rIns="91440" bIns="45720" anchor="t" anchorCtr="0"/>
          <a:p>
            <a:pPr marL="0" indent="0" eaLnBrk="1" hangingPunct="1">
              <a:spcAft>
                <a:spcPts val="600"/>
              </a:spcAft>
              <a:buNone/>
            </a:pPr>
            <a:r>
              <a:rPr lang="zh-CN" altLang="en-US" b="1" dirty="0">
                <a:solidFill>
                  <a:schemeClr val="accent1">
                    <a:lumMod val="75000"/>
                  </a:schemeClr>
                </a:solidFill>
                <a:latin typeface="微软雅黑" charset="0"/>
                <a:ea typeface="微软雅黑" charset="0"/>
                <a:cs typeface="微软雅黑" charset="0"/>
              </a:rPr>
              <a:t>测试用例</a:t>
            </a:r>
            <a:r>
              <a:rPr lang="zh-CN" altLang="en-US" b="1" dirty="0">
                <a:solidFill>
                  <a:schemeClr val="accent1">
                    <a:lumMod val="75000"/>
                  </a:schemeClr>
                </a:solidFill>
                <a:latin typeface="微软雅黑" charset="0"/>
                <a:ea typeface="微软雅黑" charset="0"/>
                <a:cs typeface="微软雅黑" charset="0"/>
              </a:rPr>
              <a:t>设计应该避免的</a:t>
            </a:r>
            <a:r>
              <a:rPr lang="zh-CN" altLang="en-US" b="1" dirty="0">
                <a:solidFill>
                  <a:schemeClr val="accent1">
                    <a:lumMod val="75000"/>
                  </a:schemeClr>
                </a:solidFill>
                <a:latin typeface="微软雅黑" charset="0"/>
                <a:ea typeface="微软雅黑" charset="0"/>
                <a:cs typeface="微软雅黑" charset="0"/>
              </a:rPr>
              <a:t>问题</a:t>
            </a:r>
            <a:endParaRPr lang="zh-CN" altLang="en-US" b="1" dirty="0">
              <a:solidFill>
                <a:schemeClr val="accent1">
                  <a:lumMod val="75000"/>
                </a:schemeClr>
              </a:solidFill>
              <a:latin typeface="微软雅黑" charset="0"/>
              <a:ea typeface="微软雅黑" charset="0"/>
              <a:cs typeface="微软雅黑" charset="0"/>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3.5</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测试用例</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设计原则</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文本框 4"/>
          <p:cNvSpPr txBox="1"/>
          <p:nvPr/>
        </p:nvSpPr>
        <p:spPr>
          <a:xfrm>
            <a:off x="1930400" y="2141855"/>
            <a:ext cx="8202295" cy="2809875"/>
          </a:xfrm>
          <a:prstGeom prst="rect">
            <a:avLst/>
          </a:prstGeom>
          <a:noFill/>
        </p:spPr>
        <p:txBody>
          <a:bodyPr wrap="square" rtlCol="0" anchor="t">
            <a:spAutoFit/>
          </a:bodyPr>
          <a:p>
            <a:pPr marL="971550" lvl="1" indent="-514350" eaLnBrk="1" hangingPunct="1">
              <a:lnSpc>
                <a:spcPct val="170000"/>
              </a:lnSpc>
              <a:buFont typeface="+mj-lt"/>
              <a:buAutoNum type="arabicPeriod"/>
            </a:pPr>
            <a:r>
              <a:rPr lang="zh-CN" altLang="en-US" sz="2600" dirty="0">
                <a:latin typeface="微软雅黑" charset="0"/>
                <a:ea typeface="微软雅黑" charset="0"/>
                <a:cs typeface="微软雅黑" charset="0"/>
                <a:sym typeface="+mn-ea"/>
              </a:rPr>
              <a:t>把测试用例等同于测试输入数据的</a:t>
            </a:r>
            <a:r>
              <a:rPr lang="zh-CN" altLang="en-US" sz="2600" dirty="0">
                <a:latin typeface="微软雅黑" charset="0"/>
                <a:ea typeface="微软雅黑" charset="0"/>
                <a:cs typeface="微软雅黑" charset="0"/>
                <a:sym typeface="+mn-ea"/>
              </a:rPr>
              <a:t>设计</a:t>
            </a:r>
            <a:endParaRPr lang="zh-CN" altLang="en-US" sz="2600" dirty="0">
              <a:latin typeface="微软雅黑" charset="0"/>
              <a:ea typeface="微软雅黑" charset="0"/>
              <a:cs typeface="微软雅黑" charset="0"/>
              <a:sym typeface="+mn-ea"/>
            </a:endParaRPr>
          </a:p>
          <a:p>
            <a:pPr marL="971550" lvl="1" indent="-514350" eaLnBrk="1" hangingPunct="1">
              <a:lnSpc>
                <a:spcPct val="170000"/>
              </a:lnSpc>
              <a:buFont typeface="+mj-lt"/>
              <a:buAutoNum type="arabicPeriod"/>
            </a:pPr>
            <a:r>
              <a:rPr lang="zh-CN" altLang="en-US" sz="2600" dirty="0">
                <a:latin typeface="微软雅黑" charset="0"/>
                <a:ea typeface="微软雅黑" charset="0"/>
                <a:cs typeface="微软雅黑" charset="0"/>
                <a:sym typeface="+mn-ea"/>
              </a:rPr>
              <a:t>强调测试用例“越详细</a:t>
            </a:r>
            <a:r>
              <a:rPr lang="zh-CN" altLang="en-US" sz="2600" dirty="0">
                <a:latin typeface="微软雅黑" charset="0"/>
                <a:ea typeface="微软雅黑" charset="0"/>
                <a:cs typeface="微软雅黑" charset="0"/>
                <a:sym typeface="+mn-ea"/>
              </a:rPr>
              <a:t>越好”</a:t>
            </a:r>
            <a:endParaRPr lang="zh-CN" altLang="en-US" sz="2600" dirty="0">
              <a:latin typeface="微软雅黑" charset="0"/>
              <a:ea typeface="微软雅黑" charset="0"/>
              <a:cs typeface="微软雅黑" charset="0"/>
              <a:sym typeface="+mn-ea"/>
            </a:endParaRPr>
          </a:p>
          <a:p>
            <a:pPr marL="971550" lvl="1" indent="-514350" eaLnBrk="1" hangingPunct="1">
              <a:lnSpc>
                <a:spcPct val="170000"/>
              </a:lnSpc>
              <a:buFont typeface="+mj-lt"/>
              <a:buAutoNum type="arabicPeriod"/>
            </a:pPr>
            <a:r>
              <a:rPr lang="zh-CN" altLang="en-US" sz="2600" dirty="0">
                <a:latin typeface="微软雅黑" charset="0"/>
                <a:ea typeface="微软雅黑" charset="0"/>
                <a:cs typeface="微软雅黑" charset="0"/>
                <a:sym typeface="+mn-ea"/>
              </a:rPr>
              <a:t>追求测试用例设计的“</a:t>
            </a:r>
            <a:r>
              <a:rPr lang="zh-CN" altLang="en-US" sz="2600" dirty="0">
                <a:latin typeface="微软雅黑" charset="0"/>
                <a:ea typeface="微软雅黑" charset="0"/>
                <a:cs typeface="微软雅黑" charset="0"/>
                <a:sym typeface="+mn-ea"/>
              </a:rPr>
              <a:t>一步到位”</a:t>
            </a:r>
            <a:endParaRPr lang="zh-CN" altLang="en-US" sz="2600" dirty="0">
              <a:latin typeface="微软雅黑" charset="0"/>
              <a:ea typeface="微软雅黑" charset="0"/>
              <a:cs typeface="微软雅黑" charset="0"/>
              <a:sym typeface="+mn-ea"/>
            </a:endParaRPr>
          </a:p>
          <a:p>
            <a:pPr marL="971550" lvl="1" indent="-514350" eaLnBrk="1" hangingPunct="1">
              <a:lnSpc>
                <a:spcPct val="170000"/>
              </a:lnSpc>
              <a:buFont typeface="+mj-lt"/>
              <a:buAutoNum type="arabicPeriod"/>
            </a:pPr>
            <a:r>
              <a:rPr lang="zh-CN" altLang="en-US" sz="2600" dirty="0">
                <a:latin typeface="微软雅黑" charset="0"/>
                <a:ea typeface="微软雅黑" charset="0"/>
                <a:cs typeface="微软雅黑" charset="0"/>
                <a:sym typeface="+mn-ea"/>
              </a:rPr>
              <a:t>将多个测试用例混在一个用例</a:t>
            </a:r>
            <a:r>
              <a:rPr lang="zh-CN" altLang="en-US" sz="2600" dirty="0">
                <a:latin typeface="微软雅黑" charset="0"/>
                <a:ea typeface="微软雅黑" charset="0"/>
                <a:cs typeface="微软雅黑" charset="0"/>
                <a:sym typeface="+mn-ea"/>
              </a:rPr>
              <a:t>中</a:t>
            </a:r>
            <a:endParaRPr lang="zh-CN" altLang="en-US" sz="2600" dirty="0">
              <a:latin typeface="微软雅黑" charset="0"/>
              <a:ea typeface="微软雅黑" charset="0"/>
              <a:cs typeface="微软雅黑" charset="0"/>
              <a:sym typeface="+mn-ea"/>
            </a:endParaRPr>
          </a:p>
        </p:txBody>
      </p:sp>
      <p:sp>
        <p:nvSpPr>
          <p:cNvPr id="7" name="燕尾形 6"/>
          <p:cNvSpPr/>
          <p:nvPr/>
        </p:nvSpPr>
        <p:spPr>
          <a:xfrm>
            <a:off x="1526540" y="12839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1" name="Rectangle 3"/>
          <p:cNvSpPr>
            <a:spLocks noGrp="1" noRot="1"/>
          </p:cNvSpPr>
          <p:nvPr>
            <p:ph idx="1"/>
          </p:nvPr>
        </p:nvSpPr>
        <p:spPr>
          <a:xfrm>
            <a:off x="2056765" y="1284605"/>
            <a:ext cx="7921625" cy="576580"/>
          </a:xfrm>
        </p:spPr>
        <p:txBody>
          <a:bodyPr vert="horz" wrap="square" lIns="91440" tIns="45720" rIns="91440" bIns="45720" anchor="t" anchorCtr="0"/>
          <a:p>
            <a:pPr marL="0" indent="0" eaLnBrk="1" hangingPunct="1">
              <a:spcAft>
                <a:spcPts val="600"/>
              </a:spcAft>
              <a:buNone/>
            </a:pPr>
            <a:r>
              <a:rPr lang="zh-CN" altLang="en-US" b="1" dirty="0">
                <a:solidFill>
                  <a:schemeClr val="accent1">
                    <a:lumMod val="75000"/>
                  </a:schemeClr>
                </a:solidFill>
                <a:latin typeface="微软雅黑" charset="0"/>
                <a:ea typeface="微软雅黑" charset="0"/>
                <a:cs typeface="微软雅黑" charset="0"/>
              </a:rPr>
              <a:t>测试用例与阶段对应</a:t>
            </a:r>
            <a:r>
              <a:rPr lang="zh-CN" altLang="en-US" b="1" dirty="0">
                <a:solidFill>
                  <a:schemeClr val="accent1">
                    <a:lumMod val="75000"/>
                  </a:schemeClr>
                </a:solidFill>
                <a:latin typeface="微软雅黑" charset="0"/>
                <a:ea typeface="微软雅黑" charset="0"/>
                <a:cs typeface="微软雅黑" charset="0"/>
              </a:rPr>
              <a:t>关系：</a:t>
            </a:r>
            <a:endParaRPr lang="zh-CN" altLang="en-US" b="1" dirty="0">
              <a:solidFill>
                <a:schemeClr val="accent1">
                  <a:lumMod val="75000"/>
                </a:schemeClr>
              </a:solidFill>
              <a:latin typeface="微软雅黑" charset="0"/>
              <a:ea typeface="微软雅黑" charset="0"/>
              <a:cs typeface="微软雅黑" charset="0"/>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3.6</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测试用例</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分类</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526540" y="12839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graphicFrame>
        <p:nvGraphicFramePr>
          <p:cNvPr id="2" name="表格 1"/>
          <p:cNvGraphicFramePr/>
          <p:nvPr>
            <p:custDataLst>
              <p:tags r:id="rId1"/>
            </p:custDataLst>
          </p:nvPr>
        </p:nvGraphicFramePr>
        <p:xfrm>
          <a:off x="1018540" y="1877695"/>
          <a:ext cx="10154920" cy="4333240"/>
        </p:xfrm>
        <a:graphic>
          <a:graphicData uri="http://schemas.openxmlformats.org/drawingml/2006/table">
            <a:tbl>
              <a:tblPr firstRow="1" bandRow="1">
                <a:tableStyleId>{5C22544A-7EE6-4342-B048-85BDC9FD1C3A}</a:tableStyleId>
              </a:tblPr>
              <a:tblGrid>
                <a:gridCol w="1814830"/>
                <a:gridCol w="4955540"/>
                <a:gridCol w="3384550"/>
              </a:tblGrid>
              <a:tr h="862330">
                <a:tc>
                  <a:txBody>
                    <a:bodyPr/>
                    <a:p>
                      <a:pPr algn="ctr">
                        <a:buNone/>
                      </a:pPr>
                      <a:r>
                        <a:rPr lang="zh-CN" altLang="en-US" sz="2600"/>
                        <a:t>测试阶段</a:t>
                      </a:r>
                      <a:endParaRPr lang="zh-CN" altLang="en-US" sz="2600"/>
                    </a:p>
                  </a:txBody>
                  <a:tcPr anchor="ctr" anchorCtr="0"/>
                </a:tc>
                <a:tc>
                  <a:txBody>
                    <a:bodyPr/>
                    <a:p>
                      <a:pPr algn="ctr">
                        <a:buNone/>
                      </a:pPr>
                      <a:r>
                        <a:rPr lang="zh-CN" altLang="en-US" sz="2600"/>
                        <a:t>测试类型</a:t>
                      </a:r>
                      <a:endParaRPr lang="zh-CN" altLang="en-US" sz="2600"/>
                    </a:p>
                  </a:txBody>
                  <a:tcPr anchor="ctr" anchorCtr="0"/>
                </a:tc>
                <a:tc>
                  <a:txBody>
                    <a:bodyPr/>
                    <a:p>
                      <a:pPr algn="ctr">
                        <a:buNone/>
                      </a:pPr>
                      <a:r>
                        <a:rPr lang="zh-CN" altLang="en-US" sz="2600"/>
                        <a:t>执行人员</a:t>
                      </a:r>
                      <a:endParaRPr lang="zh-CN" altLang="en-US" sz="2600"/>
                    </a:p>
                  </a:txBody>
                  <a:tcPr anchor="ctr" anchorCtr="0"/>
                </a:tc>
              </a:tr>
              <a:tr h="862330">
                <a:tc>
                  <a:txBody>
                    <a:bodyPr/>
                    <a:p>
                      <a:pPr algn="ctr">
                        <a:buNone/>
                      </a:pPr>
                      <a:r>
                        <a:rPr lang="zh-CN" altLang="en-US" sz="2600"/>
                        <a:t>单元测试</a:t>
                      </a:r>
                      <a:endParaRPr lang="zh-CN" altLang="en-US" sz="2600"/>
                    </a:p>
                  </a:txBody>
                  <a:tcPr anchor="ctr" anchorCtr="0"/>
                </a:tc>
                <a:tc>
                  <a:txBody>
                    <a:bodyPr/>
                    <a:p>
                      <a:pPr>
                        <a:buNone/>
                      </a:pPr>
                      <a:r>
                        <a:rPr lang="zh-CN" altLang="en-US" sz="2400">
                          <a:solidFill>
                            <a:srgbClr val="FF0000"/>
                          </a:solidFill>
                        </a:rPr>
                        <a:t>模块功能测试</a:t>
                      </a:r>
                      <a:r>
                        <a:rPr lang="zh-CN" altLang="en-US" sz="2400"/>
                        <a:t>，包含部分接口测试、</a:t>
                      </a:r>
                      <a:r>
                        <a:rPr lang="zh-CN" altLang="en-US" sz="2400">
                          <a:solidFill>
                            <a:srgbClr val="FF0000"/>
                          </a:solidFill>
                        </a:rPr>
                        <a:t>路径测试</a:t>
                      </a:r>
                      <a:endParaRPr lang="zh-CN" altLang="en-US" sz="2400">
                        <a:solidFill>
                          <a:srgbClr val="FF0000"/>
                        </a:solidFill>
                      </a:endParaRPr>
                    </a:p>
                  </a:txBody>
                  <a:tcPr anchor="ctr" anchorCtr="0"/>
                </a:tc>
                <a:tc>
                  <a:txBody>
                    <a:bodyPr/>
                    <a:p>
                      <a:pPr>
                        <a:buNone/>
                      </a:pPr>
                      <a:r>
                        <a:rPr lang="zh-CN" altLang="en-US" sz="2400"/>
                        <a:t>开发人员、开发与测试结合</a:t>
                      </a:r>
                      <a:endParaRPr lang="zh-CN" altLang="en-US" sz="2400"/>
                    </a:p>
                  </a:txBody>
                  <a:tcPr anchor="ctr" anchorCtr="0"/>
                </a:tc>
              </a:tr>
              <a:tr h="883920">
                <a:tc>
                  <a:txBody>
                    <a:bodyPr/>
                    <a:p>
                      <a:pPr algn="ctr">
                        <a:buNone/>
                      </a:pPr>
                      <a:r>
                        <a:rPr lang="zh-CN" altLang="en-US" sz="2600"/>
                        <a:t>集成测试</a:t>
                      </a:r>
                      <a:endParaRPr lang="zh-CN" altLang="en-US" sz="2600"/>
                    </a:p>
                  </a:txBody>
                  <a:tcPr anchor="ctr" anchorCtr="0"/>
                </a:tc>
                <a:tc>
                  <a:txBody>
                    <a:bodyPr/>
                    <a:p>
                      <a:pPr>
                        <a:buNone/>
                      </a:pPr>
                      <a:r>
                        <a:rPr lang="zh-CN" altLang="en-US" sz="2400">
                          <a:solidFill>
                            <a:srgbClr val="FF0000"/>
                          </a:solidFill>
                        </a:rPr>
                        <a:t>接口测试</a:t>
                      </a:r>
                      <a:r>
                        <a:rPr lang="zh-CN" altLang="en-US" sz="2400"/>
                        <a:t>、路径测试，含部分功能测试</a:t>
                      </a:r>
                      <a:endParaRPr lang="zh-CN" altLang="en-US" sz="2400"/>
                    </a:p>
                  </a:txBody>
                  <a:tcPr anchor="ctr" anchorCtr="0"/>
                </a:tc>
                <a:tc>
                  <a:txBody>
                    <a:bodyPr/>
                    <a:p>
                      <a:pPr>
                        <a:buNone/>
                      </a:pPr>
                      <a:r>
                        <a:rPr lang="zh-CN" altLang="en-US" sz="2400"/>
                        <a:t>开发与测试结合、测试</a:t>
                      </a:r>
                      <a:endParaRPr lang="zh-CN" altLang="en-US" sz="2400"/>
                    </a:p>
                  </a:txBody>
                  <a:tcPr anchor="ctr" anchorCtr="0"/>
                </a:tc>
              </a:tr>
              <a:tr h="862330">
                <a:tc>
                  <a:txBody>
                    <a:bodyPr/>
                    <a:p>
                      <a:pPr algn="ctr">
                        <a:buNone/>
                      </a:pPr>
                      <a:r>
                        <a:rPr lang="zh-CN" altLang="en-US" sz="2600"/>
                        <a:t>系统测试</a:t>
                      </a:r>
                      <a:endParaRPr lang="zh-CN" altLang="en-US" sz="2600"/>
                    </a:p>
                  </a:txBody>
                  <a:tcPr anchor="ctr" anchorCtr="0"/>
                </a:tc>
                <a:tc>
                  <a:txBody>
                    <a:bodyPr/>
                    <a:p>
                      <a:pPr>
                        <a:buNone/>
                      </a:pPr>
                      <a:r>
                        <a:rPr lang="zh-CN" altLang="en-US" sz="2400">
                          <a:solidFill>
                            <a:srgbClr val="FF0000"/>
                          </a:solidFill>
                        </a:rPr>
                        <a:t>功能测试</a:t>
                      </a:r>
                      <a:r>
                        <a:rPr lang="zh-CN" altLang="en-US" sz="2400"/>
                        <a:t>、健壮性测试、</a:t>
                      </a:r>
                      <a:r>
                        <a:rPr lang="zh-CN" altLang="en-US" sz="2400">
                          <a:solidFill>
                            <a:srgbClr val="FF0000"/>
                          </a:solidFill>
                        </a:rPr>
                        <a:t>性能测试</a:t>
                      </a:r>
                      <a:r>
                        <a:rPr lang="zh-CN" altLang="en-US" sz="2400"/>
                        <a:t>、安装测试、可靠性测试等</a:t>
                      </a:r>
                      <a:endParaRPr lang="zh-CN" altLang="en-US" sz="2400"/>
                    </a:p>
                  </a:txBody>
                  <a:tcPr anchor="ctr" anchorCtr="0"/>
                </a:tc>
                <a:tc>
                  <a:txBody>
                    <a:bodyPr/>
                    <a:p>
                      <a:pPr>
                        <a:buNone/>
                      </a:pPr>
                      <a:r>
                        <a:rPr lang="zh-CN" altLang="en-US" sz="2400"/>
                        <a:t>测试人员</a:t>
                      </a:r>
                      <a:endParaRPr lang="zh-CN" altLang="en-US" sz="2400"/>
                    </a:p>
                  </a:txBody>
                  <a:tcPr anchor="ctr" anchorCtr="0"/>
                </a:tc>
              </a:tr>
              <a:tr h="862330">
                <a:tc>
                  <a:txBody>
                    <a:bodyPr/>
                    <a:p>
                      <a:pPr algn="ctr">
                        <a:buNone/>
                      </a:pPr>
                      <a:r>
                        <a:rPr lang="zh-CN" altLang="en-US" sz="2600"/>
                        <a:t>验收测试</a:t>
                      </a:r>
                      <a:endParaRPr lang="zh-CN" altLang="en-US" sz="2600"/>
                    </a:p>
                  </a:txBody>
                  <a:tcPr anchor="ctr" anchorCtr="0"/>
                </a:tc>
                <a:tc>
                  <a:txBody>
                    <a:bodyPr/>
                    <a:p>
                      <a:pPr>
                        <a:buNone/>
                      </a:pPr>
                      <a:r>
                        <a:rPr lang="zh-CN" altLang="en-US" sz="2400"/>
                        <a:t>对于实际项目</a:t>
                      </a:r>
                      <a:r>
                        <a:rPr lang="zh-CN" altLang="en-US" sz="2400">
                          <a:solidFill>
                            <a:srgbClr val="FF0000"/>
                          </a:solidFill>
                        </a:rPr>
                        <a:t>同上</a:t>
                      </a:r>
                      <a:r>
                        <a:rPr lang="zh-CN" altLang="en-US" sz="2400"/>
                        <a:t>，并包含</a:t>
                      </a:r>
                      <a:r>
                        <a:rPr lang="zh-CN" altLang="en-US" sz="2400">
                          <a:solidFill>
                            <a:srgbClr val="FF0000"/>
                          </a:solidFill>
                        </a:rPr>
                        <a:t>文档测试</a:t>
                      </a:r>
                      <a:r>
                        <a:rPr lang="zh-CN" altLang="en-US" sz="2400"/>
                        <a:t>；对于软件产品主要测试相关技术文档</a:t>
                      </a:r>
                      <a:endParaRPr lang="zh-CN" altLang="en-US" sz="2400"/>
                    </a:p>
                  </a:txBody>
                  <a:tcPr anchor="ctr" anchorCtr="0"/>
                </a:tc>
                <a:tc>
                  <a:txBody>
                    <a:bodyPr/>
                    <a:p>
                      <a:pPr>
                        <a:buNone/>
                      </a:pPr>
                      <a:r>
                        <a:rPr lang="zh-CN" altLang="en-US" sz="2400"/>
                        <a:t>测试人员，</a:t>
                      </a:r>
                      <a:r>
                        <a:rPr lang="zh-CN" altLang="en-US" sz="2400">
                          <a:solidFill>
                            <a:srgbClr val="FF0000"/>
                          </a:solidFill>
                        </a:rPr>
                        <a:t>可能包含用户</a:t>
                      </a:r>
                      <a:endParaRPr lang="zh-CN" altLang="en-US" sz="2400">
                        <a:solidFill>
                          <a:srgbClr val="FF0000"/>
                        </a:solidFill>
                      </a:endParaRPr>
                    </a:p>
                  </a:txBody>
                  <a:tcPr anchor="ctr" anchorCtr="0"/>
                </a:tc>
              </a:tr>
            </a:tbl>
          </a:graphicData>
        </a:graphic>
      </p:graphicFrame>
      <p:pic>
        <p:nvPicPr>
          <p:cNvPr id="3" name="图片 2"/>
          <p:cNvPicPr>
            <a:picLocks noChangeAspect="1"/>
          </p:cNvPicPr>
          <p:nvPr/>
        </p:nvPicPr>
        <p:blipFill>
          <a:blip r:embed="rId2"/>
          <a:stretch>
            <a:fillRect/>
          </a:stretch>
        </p:blipFill>
        <p:spPr>
          <a:xfrm>
            <a:off x="1282065" y="2866390"/>
            <a:ext cx="1318895" cy="3390900"/>
          </a:xfrm>
          <a:prstGeom prst="rect">
            <a:avLst/>
          </a:prstGeom>
        </p:spPr>
      </p:pic>
      <p:pic>
        <p:nvPicPr>
          <p:cNvPr id="8" name="图片 7"/>
          <p:cNvPicPr>
            <a:picLocks noChangeAspect="1"/>
          </p:cNvPicPr>
          <p:nvPr>
            <p:custDataLst>
              <p:tags r:id="rId3"/>
            </p:custDataLst>
          </p:nvPr>
        </p:nvPicPr>
        <p:blipFill>
          <a:blip r:embed="rId2"/>
          <a:stretch>
            <a:fillRect/>
          </a:stretch>
        </p:blipFill>
        <p:spPr>
          <a:xfrm>
            <a:off x="2943860" y="2865755"/>
            <a:ext cx="8049260" cy="700405"/>
          </a:xfrm>
          <a:prstGeom prst="rect">
            <a:avLst/>
          </a:prstGeom>
        </p:spPr>
      </p:pic>
      <p:pic>
        <p:nvPicPr>
          <p:cNvPr id="9" name="图片 8"/>
          <p:cNvPicPr>
            <a:picLocks noChangeAspect="1"/>
          </p:cNvPicPr>
          <p:nvPr>
            <p:custDataLst>
              <p:tags r:id="rId4"/>
            </p:custDataLst>
          </p:nvPr>
        </p:nvPicPr>
        <p:blipFill>
          <a:blip r:embed="rId2"/>
          <a:stretch>
            <a:fillRect/>
          </a:stretch>
        </p:blipFill>
        <p:spPr>
          <a:xfrm>
            <a:off x="2943860" y="3719830"/>
            <a:ext cx="8049260" cy="699770"/>
          </a:xfrm>
          <a:prstGeom prst="rect">
            <a:avLst/>
          </a:prstGeom>
        </p:spPr>
      </p:pic>
      <p:pic>
        <p:nvPicPr>
          <p:cNvPr id="10" name="图片 9"/>
          <p:cNvPicPr>
            <a:picLocks noChangeAspect="1"/>
          </p:cNvPicPr>
          <p:nvPr>
            <p:custDataLst>
              <p:tags r:id="rId5"/>
            </p:custDataLst>
          </p:nvPr>
        </p:nvPicPr>
        <p:blipFill>
          <a:blip r:embed="rId2"/>
          <a:stretch>
            <a:fillRect/>
          </a:stretch>
        </p:blipFill>
        <p:spPr>
          <a:xfrm>
            <a:off x="2943860" y="4573270"/>
            <a:ext cx="8049260" cy="699770"/>
          </a:xfrm>
          <a:prstGeom prst="rect">
            <a:avLst/>
          </a:prstGeom>
        </p:spPr>
      </p:pic>
      <p:pic>
        <p:nvPicPr>
          <p:cNvPr id="11" name="图片 10"/>
          <p:cNvPicPr>
            <a:picLocks noChangeAspect="1"/>
          </p:cNvPicPr>
          <p:nvPr>
            <p:custDataLst>
              <p:tags r:id="rId6"/>
            </p:custDataLst>
          </p:nvPr>
        </p:nvPicPr>
        <p:blipFill>
          <a:blip r:embed="rId2"/>
          <a:stretch>
            <a:fillRect/>
          </a:stretch>
        </p:blipFill>
        <p:spPr>
          <a:xfrm>
            <a:off x="2943860" y="5426710"/>
            <a:ext cx="8049260" cy="10623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nodeType="clickEffect">
                                  <p:stCondLst>
                                    <p:cond delay="0"/>
                                  </p:stCondLst>
                                  <p:childTnLst>
                                    <p:animEffect transition="out" filter="blinds(horizontal)">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nodeType="clickEffect">
                                  <p:stCondLst>
                                    <p:cond delay="0"/>
                                  </p:stCondLst>
                                  <p:childTnLst>
                                    <p:animEffect transition="out" filter="blinds(horizontal)">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r="43941" b="1633"/>
          <a:stretch>
            <a:fillRect/>
          </a:stretch>
        </p:blipFill>
        <p:spPr>
          <a:xfrm>
            <a:off x="10795" y="-47625"/>
            <a:ext cx="12181205" cy="6905625"/>
          </a:xfrm>
          <a:prstGeom prst="rect">
            <a:avLst/>
          </a:prstGeom>
        </p:spPr>
      </p:pic>
      <p:sp>
        <p:nvSpPr>
          <p:cNvPr id="1852" name="文本"/>
          <p:cNvSpPr>
            <a:spLocks noGrp="1"/>
          </p:cNvSpPr>
          <p:nvPr>
            <p:ph type="ctrTitle"/>
          </p:nvPr>
        </p:nvSpPr>
        <p:spPr>
          <a:xfrm>
            <a:off x="5918200" y="3790315"/>
            <a:ext cx="4447540" cy="504190"/>
          </a:xfrm>
          <a:prstGeom prst="rect">
            <a:avLst/>
          </a:prstGeom>
        </p:spPr>
        <p:txBody>
          <a:bodyPr lIns="0" tIns="0" rIns="0" bIns="0">
            <a:noAutofit/>
          </a:bodyPr>
          <a:lstStyle/>
          <a:p>
            <a:pPr>
              <a:lnSpc>
                <a:spcPts val="4075"/>
              </a:lnSpc>
            </a:pPr>
            <a:r>
              <a:rPr lang="zh-CN" altLang="en-US" sz="4000" dirty="0">
                <a:solidFill>
                  <a:schemeClr val="tx1"/>
                </a:solidFill>
                <a:latin typeface="微软雅黑" charset="-122"/>
                <a:sym typeface="+mn-ea"/>
              </a:rPr>
              <a:t>课堂总结</a:t>
            </a:r>
            <a:endParaRPr lang="zh-CN" altLang="en-US" sz="4000" dirty="0">
              <a:solidFill>
                <a:schemeClr val="tx1"/>
              </a:solidFill>
              <a:latin typeface="微软雅黑" charset="-122"/>
              <a:sym typeface="+mn-ea"/>
            </a:endParaRPr>
          </a:p>
        </p:txBody>
      </p:sp>
      <p:sp>
        <p:nvSpPr>
          <p:cNvPr id="8" name="文本框 7"/>
          <p:cNvSpPr txBox="1"/>
          <p:nvPr/>
        </p:nvSpPr>
        <p:spPr>
          <a:xfrm>
            <a:off x="5832475" y="2473124"/>
            <a:ext cx="272542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rPr>
              <a:t>PART 04</a:t>
            </a:r>
            <a:endPar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endParaRPr>
          </a:p>
        </p:txBody>
      </p:sp>
      <p:sp>
        <p:nvSpPr>
          <p:cNvPr id="17" name="矩形 16"/>
          <p:cNvSpPr/>
          <p:nvPr/>
        </p:nvSpPr>
        <p:spPr>
          <a:xfrm>
            <a:off x="5918200" y="1967119"/>
            <a:ext cx="355600" cy="400745"/>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Tree>
  </p:cSld>
  <p:clrMapOvr>
    <a:masterClrMapping/>
  </p:clrMapOvr>
  <p:transition advTm="573"/>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1" name="Rectangle 3"/>
          <p:cNvSpPr>
            <a:spLocks noGrp="1" noRot="1"/>
          </p:cNvSpPr>
          <p:nvPr>
            <p:ph idx="1"/>
          </p:nvPr>
        </p:nvSpPr>
        <p:spPr>
          <a:xfrm>
            <a:off x="2056765" y="1284605"/>
            <a:ext cx="7921625" cy="576580"/>
          </a:xfrm>
        </p:spPr>
        <p:txBody>
          <a:bodyPr vert="horz" wrap="square" lIns="91440" tIns="45720" rIns="91440" bIns="45720" anchor="t" anchorCtr="0"/>
          <a:p>
            <a:pPr marL="0" indent="0" eaLnBrk="1" hangingPunct="1">
              <a:spcAft>
                <a:spcPts val="600"/>
              </a:spcAft>
              <a:buNone/>
            </a:pPr>
            <a:r>
              <a:rPr lang="zh-CN" altLang="en-US" b="1" dirty="0">
                <a:solidFill>
                  <a:schemeClr val="accent1">
                    <a:lumMod val="75000"/>
                  </a:schemeClr>
                </a:solidFill>
                <a:latin typeface="微软雅黑" charset="0"/>
                <a:ea typeface="微软雅黑" charset="0"/>
                <a:cs typeface="微软雅黑" charset="0"/>
              </a:rPr>
              <a:t>软件测试的分</a:t>
            </a:r>
            <a:r>
              <a:rPr lang="zh-CN" altLang="en-US" b="1" dirty="0">
                <a:solidFill>
                  <a:schemeClr val="accent1">
                    <a:lumMod val="75000"/>
                  </a:schemeClr>
                </a:solidFill>
                <a:latin typeface="微软雅黑" charset="0"/>
                <a:ea typeface="微软雅黑" charset="0"/>
                <a:cs typeface="微软雅黑" charset="0"/>
              </a:rPr>
              <a:t>类</a:t>
            </a:r>
            <a:endParaRPr lang="zh-CN" altLang="en-US" b="1" dirty="0">
              <a:solidFill>
                <a:schemeClr val="accent1">
                  <a:lumMod val="75000"/>
                </a:schemeClr>
              </a:solidFill>
              <a:latin typeface="微软雅黑" charset="0"/>
              <a:ea typeface="微软雅黑" charset="0"/>
              <a:cs typeface="微软雅黑" charset="0"/>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课堂</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总结</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526540" y="12839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2" name="Rectangle 3"/>
          <p:cNvSpPr>
            <a:spLocks noGrp="1" noRot="1"/>
          </p:cNvSpPr>
          <p:nvPr/>
        </p:nvSpPr>
        <p:spPr>
          <a:xfrm>
            <a:off x="2056765" y="2607945"/>
            <a:ext cx="7921625" cy="576580"/>
          </a:xfrm>
          <a:prstGeom prst="rect">
            <a:avLst/>
          </a:prstGeom>
        </p:spPr>
        <p:txBody>
          <a:bodyPr vert="horz" wrap="square"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a:lstStyle>
          <a:p>
            <a:pPr marL="0" indent="0" eaLnBrk="1" hangingPunct="1">
              <a:spcAft>
                <a:spcPts val="600"/>
              </a:spcAft>
              <a:buNone/>
            </a:pPr>
            <a:r>
              <a:rPr lang="zh-CN" altLang="en-US" b="1" dirty="0">
                <a:solidFill>
                  <a:schemeClr val="accent1">
                    <a:lumMod val="75000"/>
                  </a:schemeClr>
                </a:solidFill>
                <a:latin typeface="微软雅黑" charset="0"/>
                <a:ea typeface="微软雅黑" charset="0"/>
                <a:cs typeface="微软雅黑" charset="0"/>
              </a:rPr>
              <a:t>软件测试的基本</a:t>
            </a:r>
            <a:r>
              <a:rPr lang="zh-CN" altLang="en-US" b="1" dirty="0">
                <a:solidFill>
                  <a:schemeClr val="accent1">
                    <a:lumMod val="75000"/>
                  </a:schemeClr>
                </a:solidFill>
                <a:latin typeface="微软雅黑" charset="0"/>
                <a:ea typeface="微软雅黑" charset="0"/>
                <a:cs typeface="微软雅黑" charset="0"/>
              </a:rPr>
              <a:t>流程</a:t>
            </a:r>
            <a:endParaRPr lang="zh-CN" altLang="en-US" b="1" dirty="0">
              <a:solidFill>
                <a:schemeClr val="accent1">
                  <a:lumMod val="75000"/>
                </a:schemeClr>
              </a:solidFill>
              <a:latin typeface="微软雅黑" charset="0"/>
              <a:ea typeface="微软雅黑" charset="0"/>
              <a:cs typeface="微软雅黑" charset="0"/>
            </a:endParaRPr>
          </a:p>
        </p:txBody>
      </p:sp>
      <p:sp>
        <p:nvSpPr>
          <p:cNvPr id="3" name="燕尾形 2"/>
          <p:cNvSpPr/>
          <p:nvPr/>
        </p:nvSpPr>
        <p:spPr>
          <a:xfrm>
            <a:off x="1526540" y="260731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8" name="Rectangle 3"/>
          <p:cNvSpPr>
            <a:spLocks noGrp="1" noRot="1"/>
          </p:cNvSpPr>
          <p:nvPr/>
        </p:nvSpPr>
        <p:spPr>
          <a:xfrm>
            <a:off x="2056765" y="5337810"/>
            <a:ext cx="7921625" cy="576580"/>
          </a:xfrm>
          <a:prstGeom prst="rect">
            <a:avLst/>
          </a:prstGeom>
        </p:spPr>
        <p:txBody>
          <a:bodyPr vert="horz" wrap="square"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a:lstStyle>
          <a:p>
            <a:pPr marL="0" indent="0" eaLnBrk="1" hangingPunct="1">
              <a:spcAft>
                <a:spcPts val="600"/>
              </a:spcAft>
              <a:buNone/>
            </a:pPr>
            <a:r>
              <a:rPr lang="zh-CN" altLang="en-US" b="1" dirty="0">
                <a:solidFill>
                  <a:schemeClr val="accent1">
                    <a:lumMod val="75000"/>
                  </a:schemeClr>
                </a:solidFill>
                <a:latin typeface="微软雅黑" charset="0"/>
                <a:ea typeface="微软雅黑" charset="0"/>
                <a:cs typeface="微软雅黑" charset="0"/>
              </a:rPr>
              <a:t>测试</a:t>
            </a:r>
            <a:r>
              <a:rPr lang="zh-CN" altLang="en-US" b="1" dirty="0">
                <a:solidFill>
                  <a:schemeClr val="accent1">
                    <a:lumMod val="75000"/>
                  </a:schemeClr>
                </a:solidFill>
                <a:latin typeface="微软雅黑" charset="0"/>
                <a:ea typeface="微软雅黑" charset="0"/>
                <a:cs typeface="微软雅黑" charset="0"/>
              </a:rPr>
              <a:t>用例</a:t>
            </a:r>
            <a:endParaRPr lang="zh-CN" altLang="en-US" b="1" dirty="0">
              <a:solidFill>
                <a:schemeClr val="accent1">
                  <a:lumMod val="75000"/>
                </a:schemeClr>
              </a:solidFill>
              <a:latin typeface="微软雅黑" charset="0"/>
              <a:ea typeface="微软雅黑" charset="0"/>
              <a:cs typeface="微软雅黑" charset="0"/>
            </a:endParaRPr>
          </a:p>
        </p:txBody>
      </p:sp>
      <p:sp>
        <p:nvSpPr>
          <p:cNvPr id="9" name="燕尾形 8"/>
          <p:cNvSpPr/>
          <p:nvPr/>
        </p:nvSpPr>
        <p:spPr>
          <a:xfrm>
            <a:off x="1526540" y="533717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文本框 9"/>
          <p:cNvSpPr txBox="1"/>
          <p:nvPr/>
        </p:nvSpPr>
        <p:spPr>
          <a:xfrm>
            <a:off x="1955800" y="3244850"/>
            <a:ext cx="8202295" cy="1651000"/>
          </a:xfrm>
          <a:prstGeom prst="rect">
            <a:avLst/>
          </a:prstGeom>
          <a:noFill/>
        </p:spPr>
        <p:txBody>
          <a:bodyPr wrap="square" rtlCol="0" anchor="t">
            <a:spAutoFit/>
          </a:bodyPr>
          <a:p>
            <a:pPr lvl="1" indent="0" eaLnBrk="1" hangingPunct="1">
              <a:lnSpc>
                <a:spcPct val="130000"/>
              </a:lnSpc>
              <a:buFont typeface="Arial" panose="020B0704020202020204" pitchFamily="34" charset="0"/>
              <a:buNone/>
            </a:pPr>
            <a:r>
              <a:rPr lang="zh-CN" altLang="en-US" sz="2600" dirty="0">
                <a:latin typeface="微软雅黑" charset="0"/>
                <a:ea typeface="微软雅黑" charset="0"/>
                <a:cs typeface="微软雅黑" charset="0"/>
                <a:sym typeface="+mn-ea"/>
              </a:rPr>
              <a:t>需求分析、制定测试计划、设计测试方案、测试准备和测试环境的建立、执行测试、测试评估、测试</a:t>
            </a:r>
            <a:r>
              <a:rPr lang="zh-CN" altLang="en-US" sz="2600" dirty="0">
                <a:latin typeface="微软雅黑" charset="0"/>
                <a:ea typeface="微软雅黑" charset="0"/>
                <a:cs typeface="微软雅黑" charset="0"/>
                <a:sym typeface="+mn-ea"/>
              </a:rPr>
              <a:t>总结</a:t>
            </a:r>
            <a:endParaRPr lang="zh-CN" altLang="en-US" sz="2600" dirty="0">
              <a:latin typeface="微软雅黑" charset="0"/>
              <a:ea typeface="微软雅黑" charset="0"/>
              <a:cs typeface="微软雅黑" charset="0"/>
              <a:sym typeface="+mn-ea"/>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1" name="Rectangle 3"/>
          <p:cNvSpPr>
            <a:spLocks noGrp="1" noRot="1"/>
          </p:cNvSpPr>
          <p:nvPr>
            <p:ph idx="1"/>
          </p:nvPr>
        </p:nvSpPr>
        <p:spPr>
          <a:xfrm>
            <a:off x="2056765" y="945515"/>
            <a:ext cx="7921625" cy="576580"/>
          </a:xfrm>
        </p:spPr>
        <p:txBody>
          <a:bodyPr vert="horz" wrap="square" lIns="91440" tIns="45720" rIns="91440" bIns="45720" anchor="t" anchorCtr="0"/>
          <a:p>
            <a:pPr marL="0" indent="0" eaLnBrk="1" hangingPunct="1">
              <a:spcAft>
                <a:spcPts val="600"/>
              </a:spcAft>
              <a:buNone/>
            </a:pPr>
            <a:r>
              <a:rPr lang="zh-CN" altLang="en-US" b="1" dirty="0">
                <a:solidFill>
                  <a:schemeClr val="accent1">
                    <a:lumMod val="75000"/>
                  </a:schemeClr>
                </a:solidFill>
                <a:latin typeface="微软雅黑" charset="0"/>
                <a:ea typeface="微软雅黑" charset="0"/>
                <a:cs typeface="微软雅黑" charset="0"/>
              </a:rPr>
              <a:t>作业</a:t>
            </a:r>
            <a:endParaRPr lang="zh-CN" altLang="en-US" b="1" dirty="0">
              <a:solidFill>
                <a:schemeClr val="accent1">
                  <a:lumMod val="75000"/>
                </a:schemeClr>
              </a:solidFill>
              <a:latin typeface="微软雅黑" charset="0"/>
              <a:ea typeface="微软雅黑" charset="0"/>
              <a:cs typeface="微软雅黑" charset="0"/>
            </a:endParaRPr>
          </a:p>
        </p:txBody>
      </p:sp>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作业</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526540" y="94551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文本框 9"/>
          <p:cNvSpPr txBox="1"/>
          <p:nvPr/>
        </p:nvSpPr>
        <p:spPr>
          <a:xfrm>
            <a:off x="2056765" y="1760855"/>
            <a:ext cx="8202295" cy="3731260"/>
          </a:xfrm>
          <a:prstGeom prst="rect">
            <a:avLst/>
          </a:prstGeom>
          <a:noFill/>
        </p:spPr>
        <p:txBody>
          <a:bodyPr wrap="square" rtlCol="0" anchor="t">
            <a:spAutoFit/>
          </a:bodyPr>
          <a:p>
            <a:pPr lvl="1" indent="0" eaLnBrk="1" hangingPunct="1">
              <a:lnSpc>
                <a:spcPct val="130000"/>
              </a:lnSpc>
              <a:buFont typeface="Arial" panose="020B0704020202020204" pitchFamily="34" charset="0"/>
              <a:buNone/>
            </a:pPr>
            <a:r>
              <a:rPr lang="zh-CN" altLang="en-US" sz="2600" dirty="0">
                <a:latin typeface="微软雅黑" charset="0"/>
                <a:ea typeface="微软雅黑" charset="0"/>
                <a:cs typeface="微软雅黑" charset="0"/>
                <a:sym typeface="+mn-ea"/>
              </a:rPr>
              <a:t>任意挑选一个</a:t>
            </a:r>
            <a:r>
              <a:rPr lang="en-US" altLang="zh-CN" sz="2600" dirty="0">
                <a:latin typeface="微软雅黑" charset="0"/>
                <a:ea typeface="微软雅黑" charset="0"/>
                <a:cs typeface="微软雅黑" charset="0"/>
                <a:sym typeface="+mn-ea"/>
              </a:rPr>
              <a:t>app</a:t>
            </a:r>
            <a:r>
              <a:rPr lang="zh-CN" altLang="en-US" sz="2600" dirty="0">
                <a:latin typeface="微软雅黑" charset="0"/>
                <a:ea typeface="微软雅黑" charset="0"/>
                <a:cs typeface="微软雅黑" charset="0"/>
                <a:sym typeface="+mn-ea"/>
              </a:rPr>
              <a:t>，选择它的一个功能，模仿摩拜单车的案例，记录测试的</a:t>
            </a:r>
            <a:r>
              <a:rPr lang="zh-CN" altLang="en-US" sz="2600" dirty="0">
                <a:latin typeface="微软雅黑" charset="0"/>
                <a:ea typeface="微软雅黑" charset="0"/>
                <a:cs typeface="微软雅黑" charset="0"/>
                <a:sym typeface="+mn-ea"/>
              </a:rPr>
              <a:t>流程。</a:t>
            </a:r>
            <a:endParaRPr lang="zh-CN" altLang="en-US" sz="2600" dirty="0">
              <a:latin typeface="微软雅黑" charset="0"/>
              <a:ea typeface="微软雅黑" charset="0"/>
              <a:cs typeface="微软雅黑" charset="0"/>
              <a:sym typeface="+mn-ea"/>
            </a:endParaRPr>
          </a:p>
          <a:p>
            <a:pPr lvl="1" indent="0" eaLnBrk="1" hangingPunct="1">
              <a:lnSpc>
                <a:spcPct val="130000"/>
              </a:lnSpc>
              <a:buFont typeface="Arial" panose="020B0704020202020204" pitchFamily="34" charset="0"/>
              <a:buNone/>
            </a:pPr>
            <a:endParaRPr lang="zh-CN" altLang="en-US" sz="2600" dirty="0">
              <a:latin typeface="微软雅黑" charset="0"/>
              <a:ea typeface="微软雅黑" charset="0"/>
              <a:cs typeface="微软雅黑" charset="0"/>
              <a:sym typeface="+mn-ea"/>
            </a:endParaRPr>
          </a:p>
          <a:p>
            <a:pPr marL="971550" lvl="1" indent="-514350" eaLnBrk="1" hangingPunct="1">
              <a:lnSpc>
                <a:spcPct val="130000"/>
              </a:lnSpc>
              <a:buFont typeface="+mj-ea"/>
              <a:buAutoNum type="circleNumDbPlain"/>
            </a:pPr>
            <a:r>
              <a:rPr lang="zh-CN" altLang="en-US" sz="2600" dirty="0">
                <a:latin typeface="微软雅黑" charset="0"/>
                <a:ea typeface="微软雅黑" charset="0"/>
                <a:cs typeface="微软雅黑" charset="0"/>
                <a:sym typeface="+mn-ea"/>
              </a:rPr>
              <a:t>以</a:t>
            </a:r>
            <a:r>
              <a:rPr lang="en-US" altLang="zh-CN" sz="2600" dirty="0">
                <a:latin typeface="微软雅黑" charset="0"/>
                <a:ea typeface="微软雅黑" charset="0"/>
                <a:cs typeface="微软雅黑" charset="0"/>
                <a:sym typeface="+mn-ea"/>
              </a:rPr>
              <a:t>word/pdf</a:t>
            </a:r>
            <a:r>
              <a:rPr lang="zh-CN" altLang="en-US" sz="2600" dirty="0">
                <a:latin typeface="微软雅黑" charset="0"/>
                <a:ea typeface="微软雅黑" charset="0"/>
                <a:cs typeface="微软雅黑" charset="0"/>
                <a:sym typeface="+mn-ea"/>
              </a:rPr>
              <a:t>形式</a:t>
            </a:r>
            <a:r>
              <a:rPr lang="zh-CN" altLang="en-US" sz="2600" dirty="0">
                <a:latin typeface="微软雅黑" charset="0"/>
                <a:ea typeface="微软雅黑" charset="0"/>
                <a:cs typeface="微软雅黑" charset="0"/>
                <a:sym typeface="+mn-ea"/>
              </a:rPr>
              <a:t>提交</a:t>
            </a:r>
            <a:endParaRPr lang="zh-CN" altLang="en-US" sz="2600" dirty="0">
              <a:latin typeface="微软雅黑" charset="0"/>
              <a:ea typeface="微软雅黑" charset="0"/>
              <a:cs typeface="微软雅黑" charset="0"/>
              <a:sym typeface="+mn-ea"/>
            </a:endParaRPr>
          </a:p>
          <a:p>
            <a:pPr marL="971550" lvl="1" indent="-514350" eaLnBrk="1" hangingPunct="1">
              <a:lnSpc>
                <a:spcPct val="130000"/>
              </a:lnSpc>
              <a:buFont typeface="+mj-ea"/>
              <a:buAutoNum type="circleNumDbPlain"/>
            </a:pPr>
            <a:r>
              <a:rPr lang="zh-CN" altLang="en-US" sz="2600" dirty="0">
                <a:latin typeface="微软雅黑" charset="0"/>
                <a:ea typeface="微软雅黑" charset="0"/>
                <a:cs typeface="微软雅黑" charset="0"/>
                <a:sym typeface="+mn-ea"/>
              </a:rPr>
              <a:t>内容需要包括：业务流程</a:t>
            </a:r>
            <a:r>
              <a:rPr lang="zh-CN" altLang="en-US" sz="2600" dirty="0">
                <a:latin typeface="微软雅黑" charset="0"/>
                <a:ea typeface="微软雅黑" charset="0"/>
                <a:cs typeface="微软雅黑" charset="0"/>
                <a:sym typeface="+mn-ea"/>
              </a:rPr>
              <a:t>图、需求分析、制定测试计划、设计测试用例、测试执行（简易缺陷</a:t>
            </a:r>
            <a:r>
              <a:rPr lang="zh-CN" altLang="en-US" sz="2600" dirty="0">
                <a:latin typeface="微软雅黑" charset="0"/>
                <a:ea typeface="微软雅黑" charset="0"/>
                <a:cs typeface="微软雅黑" charset="0"/>
                <a:sym typeface="+mn-ea"/>
              </a:rPr>
              <a:t>报告）</a:t>
            </a:r>
            <a:endParaRPr lang="zh-CN" altLang="en-US" sz="2600" dirty="0">
              <a:latin typeface="微软雅黑" charset="0"/>
              <a:ea typeface="微软雅黑" charset="0"/>
              <a:cs typeface="微软雅黑" charset="0"/>
              <a:sym typeface="+mn-ea"/>
            </a:endParaRPr>
          </a:p>
        </p:txBody>
      </p:sp>
      <p:sp>
        <p:nvSpPr>
          <p:cNvPr id="5" name="文本框 4"/>
          <p:cNvSpPr txBox="1"/>
          <p:nvPr/>
        </p:nvSpPr>
        <p:spPr>
          <a:xfrm>
            <a:off x="3248660" y="5831205"/>
            <a:ext cx="8202295" cy="730885"/>
          </a:xfrm>
          <a:prstGeom prst="rect">
            <a:avLst/>
          </a:prstGeom>
          <a:noFill/>
        </p:spPr>
        <p:txBody>
          <a:bodyPr wrap="square" rtlCol="0" anchor="t">
            <a:spAutoFit/>
          </a:bodyPr>
          <a:p>
            <a:pPr lvl="1" indent="0" eaLnBrk="1" hangingPunct="1">
              <a:lnSpc>
                <a:spcPct val="130000"/>
              </a:lnSpc>
              <a:buFont typeface="Arial" panose="020B0704020202020204" pitchFamily="34" charset="0"/>
              <a:buNone/>
            </a:pPr>
            <a:r>
              <a:rPr lang="zh-CN" altLang="en-US" sz="3200" dirty="0">
                <a:solidFill>
                  <a:srgbClr val="FF0000"/>
                </a:solidFill>
                <a:latin typeface="微软雅黑" charset="0"/>
                <a:ea typeface="微软雅黑" charset="0"/>
                <a:cs typeface="微软雅黑" charset="0"/>
                <a:sym typeface="+mn-ea"/>
              </a:rPr>
              <a:t>下周三</a:t>
            </a:r>
            <a:r>
              <a:rPr lang="zh-CN" altLang="en-US" sz="3200" dirty="0">
                <a:solidFill>
                  <a:srgbClr val="FF0000"/>
                </a:solidFill>
                <a:latin typeface="微软雅黑" charset="0"/>
                <a:ea typeface="微软雅黑" charset="0"/>
                <a:cs typeface="微软雅黑" charset="0"/>
                <a:sym typeface="+mn-ea"/>
              </a:rPr>
              <a:t>截止</a:t>
            </a:r>
            <a:endParaRPr lang="zh-CN" altLang="en-US" sz="3200" dirty="0">
              <a:solidFill>
                <a:srgbClr val="FF0000"/>
              </a:solidFill>
              <a:latin typeface="微软雅黑" charset="0"/>
              <a:ea typeface="微软雅黑" charset="0"/>
              <a:cs typeface="微软雅黑" charset="0"/>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TABLE_ENDDRAG_ORIGIN_RECT" val="799*339"/>
  <p:tag name="TABLE_ENDDRAG_RECT" val="42*146*799*339"/>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10998</Words>
  <Application>WPS 演示</Application>
  <PresentationFormat>宽屏</PresentationFormat>
  <Paragraphs>1798</Paragraphs>
  <Slides>100</Slides>
  <Notes>0</Notes>
  <HiddenSlides>0</HiddenSlides>
  <MMClips>0</MMClips>
  <ScaleCrop>false</ScaleCrop>
  <HeadingPairs>
    <vt:vector size="8" baseType="variant">
      <vt:variant>
        <vt:lpstr>已用的字体</vt:lpstr>
      </vt:variant>
      <vt:variant>
        <vt:i4>36</vt:i4>
      </vt:variant>
      <vt:variant>
        <vt:lpstr>主题</vt:lpstr>
      </vt:variant>
      <vt:variant>
        <vt:i4>1</vt:i4>
      </vt:variant>
      <vt:variant>
        <vt:lpstr>嵌入 OLE 服务器</vt:lpstr>
      </vt:variant>
      <vt:variant>
        <vt:i4>1</vt:i4>
      </vt:variant>
      <vt:variant>
        <vt:lpstr>幻灯片标题</vt:lpstr>
      </vt:variant>
      <vt:variant>
        <vt:i4>100</vt:i4>
      </vt:variant>
    </vt:vector>
  </HeadingPairs>
  <TitlesOfParts>
    <vt:vector size="138" baseType="lpstr">
      <vt:lpstr>Arial</vt:lpstr>
      <vt:lpstr>宋体</vt:lpstr>
      <vt:lpstr>Wingdings</vt:lpstr>
      <vt:lpstr>Calibri</vt:lpstr>
      <vt:lpstr>Helvetica Neue</vt:lpstr>
      <vt:lpstr>Kaiti SC Bold</vt:lpstr>
      <vt:lpstr>华文宋体</vt:lpstr>
      <vt:lpstr>Xingkai TC Light</vt:lpstr>
      <vt:lpstr>Helvetica</vt:lpstr>
      <vt:lpstr>Arial Regular</vt:lpstr>
      <vt:lpstr>Times New Roman Italic</vt:lpstr>
      <vt:lpstr>微软雅黑</vt:lpstr>
      <vt:lpstr>华文隶书</vt:lpstr>
      <vt:lpstr>Calibri</vt:lpstr>
      <vt:lpstr>Arial</vt:lpstr>
      <vt:lpstr>微软雅黑</vt:lpstr>
      <vt:lpstr>汉仪旗黑</vt:lpstr>
      <vt:lpstr>Noto Sans S Chinese Regular</vt:lpstr>
      <vt:lpstr>微软雅黑</vt:lpstr>
      <vt:lpstr>Kaiti SC Regular</vt:lpstr>
      <vt:lpstr>Baskerville Regular</vt:lpstr>
      <vt:lpstr>汉仪书宋二KW</vt:lpstr>
      <vt:lpstr>宋体-简</vt:lpstr>
      <vt:lpstr>宋体</vt:lpstr>
      <vt:lpstr>Arial Unicode MS</vt:lpstr>
      <vt:lpstr>Calibri Light</vt:lpstr>
      <vt:lpstr>苹方-简</vt:lpstr>
      <vt:lpstr>Wingdings</vt:lpstr>
      <vt:lpstr>黑体</vt:lpstr>
      <vt:lpstr>Arial Bold</vt:lpstr>
      <vt:lpstr>楷体</vt:lpstr>
      <vt:lpstr>黑体</vt:lpstr>
      <vt:lpstr>思源黑体 CN Bold</vt:lpstr>
      <vt:lpstr>汉仪中黑KW</vt:lpstr>
      <vt:lpstr>汉仪楷体KW</vt:lpstr>
      <vt:lpstr>Apple Color Emoji</vt:lpstr>
      <vt:lpstr>Office 主题</vt:lpstr>
      <vt:lpstr>MS_ClipArt_Gallery.2</vt:lpstr>
      <vt:lpstr>PowerPoint 演示文稿</vt:lpstr>
      <vt:lpstr>PowerPoint 演示文稿</vt:lpstr>
      <vt:lpstr>PowerPoint 演示文稿</vt:lpstr>
      <vt:lpstr>PowerPoint 演示文稿</vt:lpstr>
      <vt:lpstr>PowerPoint 演示文稿</vt:lpstr>
      <vt:lpstr>软件测试分类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软件测试基本流程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测试用例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课堂总结</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linyaowei</dc:creator>
  <cp:lastModifiedBy>linyaowei</cp:lastModifiedBy>
  <cp:revision>698</cp:revision>
  <dcterms:created xsi:type="dcterms:W3CDTF">2025-02-27T05:23:02Z</dcterms:created>
  <dcterms:modified xsi:type="dcterms:W3CDTF">2025-02-27T05:23:02Z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2052-6.5.2.8766</vt:lpwstr>
  </property>
  <property fmtid="{D5CDD505-2E9C-101B-9397-08002B2CF9AE}" pid="3" name="ICV">
    <vt:lpwstr>FAA72FF36A2A38551036ED641FB672C8_42</vt:lpwstr>
  </property>
</Properties>
</file>