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8"/>
  </p:handoutMasterIdLst>
  <p:sldIdLst>
    <p:sldId id="282" r:id="rId3"/>
    <p:sldId id="259" r:id="rId5"/>
    <p:sldId id="907" r:id="rId6"/>
    <p:sldId id="908" r:id="rId7"/>
    <p:sldId id="905" r:id="rId8"/>
    <p:sldId id="906" r:id="rId9"/>
    <p:sldId id="275" r:id="rId10"/>
    <p:sldId id="509" r:id="rId11"/>
    <p:sldId id="661" r:id="rId12"/>
    <p:sldId id="507" r:id="rId13"/>
    <p:sldId id="570" r:id="rId14"/>
    <p:sldId id="506" r:id="rId15"/>
    <p:sldId id="512" r:id="rId16"/>
    <p:sldId id="538" r:id="rId17"/>
    <p:sldId id="511" r:id="rId18"/>
    <p:sldId id="513" r:id="rId19"/>
    <p:sldId id="516" r:id="rId20"/>
    <p:sldId id="518" r:id="rId21"/>
    <p:sldId id="514" r:id="rId22"/>
    <p:sldId id="540" r:id="rId23"/>
    <p:sldId id="541" r:id="rId24"/>
    <p:sldId id="520" r:id="rId25"/>
    <p:sldId id="522" r:id="rId26"/>
    <p:sldId id="523" r:id="rId27"/>
    <p:sldId id="524" r:id="rId28"/>
    <p:sldId id="525" r:id="rId29"/>
    <p:sldId id="837" r:id="rId30"/>
    <p:sldId id="770" r:id="rId31"/>
    <p:sldId id="771" r:id="rId32"/>
    <p:sldId id="772" r:id="rId33"/>
    <p:sldId id="543" r:id="rId34"/>
    <p:sldId id="526" r:id="rId35"/>
    <p:sldId id="644" r:id="rId36"/>
    <p:sldId id="645" r:id="rId37"/>
    <p:sldId id="646" r:id="rId38"/>
    <p:sldId id="647" r:id="rId39"/>
    <p:sldId id="698" r:id="rId40"/>
    <p:sldId id="699" r:id="rId41"/>
    <p:sldId id="700" r:id="rId42"/>
    <p:sldId id="701" r:id="rId43"/>
    <p:sldId id="702" r:id="rId44"/>
    <p:sldId id="703" r:id="rId45"/>
    <p:sldId id="836" r:id="rId46"/>
    <p:sldId id="704" r:id="rId47"/>
    <p:sldId id="705" r:id="rId48"/>
    <p:sldId id="706" r:id="rId49"/>
    <p:sldId id="707" r:id="rId50"/>
    <p:sldId id="708" r:id="rId51"/>
    <p:sldId id="709" r:id="rId52"/>
    <p:sldId id="745" r:id="rId53"/>
    <p:sldId id="746" r:id="rId54"/>
    <p:sldId id="747" r:id="rId55"/>
    <p:sldId id="748" r:id="rId56"/>
    <p:sldId id="764" r:id="rId57"/>
    <p:sldId id="765" r:id="rId58"/>
    <p:sldId id="766" r:id="rId59"/>
    <p:sldId id="767" r:id="rId60"/>
    <p:sldId id="768" r:id="rId61"/>
    <p:sldId id="769" r:id="rId62"/>
    <p:sldId id="773" r:id="rId63"/>
    <p:sldId id="774" r:id="rId64"/>
    <p:sldId id="775" r:id="rId65"/>
    <p:sldId id="776" r:id="rId66"/>
    <p:sldId id="744" r:id="rId67"/>
    <p:sldId id="751" r:id="rId68"/>
    <p:sldId id="752" r:id="rId69"/>
    <p:sldId id="753" r:id="rId70"/>
    <p:sldId id="754" r:id="rId71"/>
    <p:sldId id="755" r:id="rId72"/>
    <p:sldId id="756" r:id="rId73"/>
    <p:sldId id="757" r:id="rId74"/>
    <p:sldId id="759" r:id="rId75"/>
    <p:sldId id="760" r:id="rId76"/>
    <p:sldId id="761" r:id="rId77"/>
    <p:sldId id="762" r:id="rId78"/>
    <p:sldId id="763" r:id="rId79"/>
    <p:sldId id="710" r:id="rId80"/>
    <p:sldId id="711" r:id="rId81"/>
    <p:sldId id="712" r:id="rId82"/>
    <p:sldId id="713" r:id="rId83"/>
    <p:sldId id="714" r:id="rId84"/>
    <p:sldId id="715" r:id="rId85"/>
    <p:sldId id="716" r:id="rId86"/>
    <p:sldId id="717" r:id="rId87"/>
    <p:sldId id="718" r:id="rId88"/>
    <p:sldId id="719" r:id="rId89"/>
    <p:sldId id="720" r:id="rId90"/>
    <p:sldId id="726" r:id="rId91"/>
    <p:sldId id="727" r:id="rId92"/>
    <p:sldId id="728" r:id="rId93"/>
    <p:sldId id="729" r:id="rId94"/>
    <p:sldId id="750" r:id="rId95"/>
    <p:sldId id="730" r:id="rId96"/>
    <p:sldId id="732" r:id="rId97"/>
  </p:sldIdLst>
  <p:sldSz cx="12192000" cy="6858000"/>
  <p:notesSz cx="6858000" cy="9144000"/>
  <p:custDataLst>
    <p:tags r:id="rId10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8" userDrawn="1">
          <p15:clr>
            <a:srgbClr val="A4A3A4"/>
          </p15:clr>
        </p15:guide>
        <p15:guide id="2" pos="3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CC"/>
    <a:srgbClr val="E2E2E2"/>
    <a:srgbClr val="7AB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6" autoAdjust="0"/>
    <p:restoredTop sz="86909" autoAdjust="0"/>
  </p:normalViewPr>
  <p:slideViewPr>
    <p:cSldViewPr snapToGrid="0" showGuides="1">
      <p:cViewPr varScale="1">
        <p:scale>
          <a:sx n="100" d="100"/>
          <a:sy n="100" d="100"/>
        </p:scale>
        <p:origin x="810" y="78"/>
      </p:cViewPr>
      <p:guideLst>
        <p:guide orient="horz" pos="548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952" y="-102"/>
      </p:cViewPr>
      <p:guideLst>
        <p:guide orient="horz" pos="2928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handoutMaster" Target="handoutMasters/handoutMaster1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2" Type="http://schemas.openxmlformats.org/officeDocument/2006/relationships/tags" Target="tags/tag321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421FD-9159-4387-9034-9D3548C19B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6635E-8524-405D-BC49-CA71E74BFB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B005A-7FAB-47D4-835F-628B143353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71052-D2CD-4509-9529-09D0CAC893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这是指营销活动当时的经济状况。</a:t>
            </a:r>
            <a:endParaRPr lang="zh-CN" altLang="en-US" dirty="0"/>
          </a:p>
          <a:p>
            <a:r>
              <a:rPr lang="zh-CN" altLang="en-US" dirty="0"/>
              <a:t>在原先的旧数据集中是没有这些经济数据的，为了进一步提高精度，数据集贡献者整合了葡萄牙中央银行公布的公开统计数据。这些统计数据丰富了营销记录的信息量，进一步提高了营销预测的精确度。经济数据特征非常多，最开始考虑的时候有</a:t>
            </a:r>
            <a:r>
              <a:rPr lang="en-US" altLang="zh-CN" dirty="0"/>
              <a:t>150</a:t>
            </a:r>
            <a:r>
              <a:rPr lang="zh-CN" altLang="en-US" dirty="0"/>
              <a:t>个经济数据，最后经过分析、计算只留下了</a:t>
            </a:r>
            <a:r>
              <a:rPr lang="en-US" altLang="zh-CN" dirty="0"/>
              <a:t>5</a:t>
            </a:r>
            <a:r>
              <a:rPr lang="zh-CN" altLang="en-US" dirty="0"/>
              <a:t>个最相关的经济指标。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预备知识中的代码和数据，参考</a:t>
            </a:r>
            <a:r>
              <a:rPr lang="en-US" altLang="zh-CN" dirty="0" err="1"/>
              <a:t>RefCode</a:t>
            </a:r>
            <a:r>
              <a:rPr lang="zh-CN" altLang="en-US" dirty="0"/>
              <a:t>目录下的文件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16C3CE-5415-4391-856E-C0C5662EC6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D960AB-EE8E-474A-AFD8-12B3F76E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16C3CE-5415-4391-856E-C0C5662EC6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D960AB-EE8E-474A-AFD8-12B3F76E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16C3CE-5415-4391-856E-C0C5662EC6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D960AB-EE8E-474A-AFD8-12B3F76E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7209"/>
            <a:ext cx="10515600" cy="87200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16C3CE-5415-4391-856E-C0C5662EC6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16C3CE-5415-4391-856E-C0C5662EC6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D960AB-EE8E-474A-AFD8-12B3F76E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16C3CE-5415-4391-856E-C0C5662EC6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D960AB-EE8E-474A-AFD8-12B3F76E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16C3CE-5415-4391-856E-C0C5662EC6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D960AB-EE8E-474A-AFD8-12B3F76E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16C3CE-5415-4391-856E-C0C5662EC6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D960AB-EE8E-474A-AFD8-12B3F76E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16C3CE-5415-4391-856E-C0C5662EC6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D960AB-EE8E-474A-AFD8-12B3F76E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16C3CE-5415-4391-856E-C0C5662EC6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D960AB-EE8E-474A-AFD8-12B3F76E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16C3CE-5415-4391-856E-C0C5662EC6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D960AB-EE8E-474A-AFD8-12B3F76E16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hyperlink" Target="http://101.33.242.194:8888/lab/workspaces/auto-o/tree/intelligent-apps-course-repo/%E6%95%B0%E6%8D%AE%E5%8F%AF%E8%A7%86%E5%8C%96/%E5%8F%82%E8%80%83%E4%BB%A3%E7%A0%81/tips.ipynb" TargetMode="Externa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image" Target="../media/image5.png"/><Relationship Id="rId5" Type="http://schemas.openxmlformats.org/officeDocument/2006/relationships/tags" Target="../tags/tag22.xml"/><Relationship Id="rId4" Type="http://schemas.openxmlformats.org/officeDocument/2006/relationships/image" Target="../media/image4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image" Target="../media/image6.png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.xml"/><Relationship Id="rId4" Type="http://schemas.openxmlformats.org/officeDocument/2006/relationships/image" Target="../media/image7.png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image" Target="../media/image9.png"/><Relationship Id="rId1" Type="http://schemas.openxmlformats.org/officeDocument/2006/relationships/tags" Target="../tags/tag50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0.xml"/><Relationship Id="rId5" Type="http://schemas.openxmlformats.org/officeDocument/2006/relationships/image" Target="../media/image10.png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image" Target="../media/image11.png"/><Relationship Id="rId1" Type="http://schemas.openxmlformats.org/officeDocument/2006/relationships/tags" Target="../tags/tag6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12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3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tags" Target="../tags/tag72.xml"/><Relationship Id="rId4" Type="http://schemas.openxmlformats.org/officeDocument/2006/relationships/image" Target="../media/image13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image" Target="../media/image18.png"/><Relationship Id="rId1" Type="http://schemas.openxmlformats.org/officeDocument/2006/relationships/tags" Target="../tags/tag81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image" Target="../media/image19.png"/><Relationship Id="rId1" Type="http://schemas.openxmlformats.org/officeDocument/2006/relationships/tags" Target="../tags/tag86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3.xml"/><Relationship Id="rId5" Type="http://schemas.openxmlformats.org/officeDocument/2006/relationships/hyperlink" Target="http://101.33.242.194:8888/lab/tree/%E6%95%B0%E6%8D%AE%E5%8F%AF%E8%A7%86%E5%8C%96/Steam.ipynb" TargetMode="External"/><Relationship Id="rId4" Type="http://schemas.openxmlformats.org/officeDocument/2006/relationships/image" Target="../media/image20.png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image" Target="../media/image23.png"/><Relationship Id="rId5" Type="http://schemas.openxmlformats.org/officeDocument/2006/relationships/tags" Target="../tags/tag112.xml"/><Relationship Id="rId4" Type="http://schemas.openxmlformats.org/officeDocument/2006/relationships/image" Target="../media/image22.png"/><Relationship Id="rId3" Type="http://schemas.openxmlformats.org/officeDocument/2006/relationships/tags" Target="../tags/tag111.xml"/><Relationship Id="rId2" Type="http://schemas.openxmlformats.org/officeDocument/2006/relationships/image" Target="../media/image21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image" Target="../media/image25.png"/><Relationship Id="rId1" Type="http://schemas.openxmlformats.org/officeDocument/2006/relationships/tags" Target="../tags/tag119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4.xml"/><Relationship Id="rId3" Type="http://schemas.openxmlformats.org/officeDocument/2006/relationships/image" Target="../media/image26.png"/><Relationship Id="rId2" Type="http://schemas.openxmlformats.org/officeDocument/2006/relationships/hyperlink" Target="http://101.33.242.194:8888/lab/tree/intelligent-apps-course-repo/%E6%95%B0%E6%8D%AE%E5%8F%AF%E8%A7%86%E5%8C%96/%E5%8F%82%E8%80%83%E4%BB%A3%E7%A0%81/Steam-Preprocess.ipynb" TargetMode="External"/><Relationship Id="rId1" Type="http://schemas.openxmlformats.org/officeDocument/2006/relationships/tags" Target="../tags/tag1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1.xml"/><Relationship Id="rId3" Type="http://schemas.openxmlformats.org/officeDocument/2006/relationships/image" Target="../media/image29.png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5.xml"/><Relationship Id="rId4" Type="http://schemas.openxmlformats.org/officeDocument/2006/relationships/image" Target="../media/image30.png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3.xml"/><Relationship Id="rId4" Type="http://schemas.openxmlformats.org/officeDocument/2006/relationships/image" Target="../media/image31.png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image" Target="../media/image33.png"/><Relationship Id="rId4" Type="http://schemas.openxmlformats.org/officeDocument/2006/relationships/tags" Target="../tags/tag156.xml"/><Relationship Id="rId3" Type="http://schemas.openxmlformats.org/officeDocument/2006/relationships/image" Target="../media/image32.png"/><Relationship Id="rId2" Type="http://schemas.openxmlformats.org/officeDocument/2006/relationships/tags" Target="../tags/tag155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64.xml"/><Relationship Id="rId13" Type="http://schemas.openxmlformats.org/officeDocument/2006/relationships/image" Target="../media/image34.png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tags" Target="../tags/tag154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image" Target="../media/image36.png"/><Relationship Id="rId7" Type="http://schemas.openxmlformats.org/officeDocument/2006/relationships/tags" Target="../tags/tag169.xml"/><Relationship Id="rId6" Type="http://schemas.openxmlformats.org/officeDocument/2006/relationships/image" Target="../media/image35.png"/><Relationship Id="rId5" Type="http://schemas.openxmlformats.org/officeDocument/2006/relationships/tags" Target="../tags/tag168.xml"/><Relationship Id="rId4" Type="http://schemas.openxmlformats.org/officeDocument/2006/relationships/image" Target="../media/image32.png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65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tags" Target="../tags/tag171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image" Target="../media/image41.png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image" Target="../media/image42.png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01.xml"/><Relationship Id="rId6" Type="http://schemas.openxmlformats.org/officeDocument/2006/relationships/image" Target="../media/image44.png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image" Target="../media/image43.png"/><Relationship Id="rId1" Type="http://schemas.openxmlformats.org/officeDocument/2006/relationships/tags" Target="../tags/tag197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image" Target="../media/image46.png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image" Target="../media/image45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15.xml"/><Relationship Id="rId1" Type="http://schemas.openxmlformats.org/officeDocument/2006/relationships/tags" Target="../tags/tag208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20.xml"/><Relationship Id="rId6" Type="http://schemas.openxmlformats.org/officeDocument/2006/relationships/image" Target="../media/image20.png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image" Target="../media/image47.png"/><Relationship Id="rId1" Type="http://schemas.openxmlformats.org/officeDocument/2006/relationships/tags" Target="../tags/tag216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27.xml"/><Relationship Id="rId5" Type="http://schemas.openxmlformats.org/officeDocument/2006/relationships/image" Target="../media/image48.png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hyperlink" Target="http://101.33.242.194:8888/lab/tree/%E6%95%B0%E6%8D%AE%E5%8F%AF%E8%A7%86%E5%8C%96/%E5%8F%82%E8%80%83%E4%BB%A3%E7%A0%81/Steam.ipynb&#13;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image" Target="../media/image50.png"/><Relationship Id="rId2" Type="http://schemas.openxmlformats.org/officeDocument/2006/relationships/tags" Target="../tags/tag234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245.xml"/><Relationship Id="rId14" Type="http://schemas.openxmlformats.org/officeDocument/2006/relationships/tags" Target="../tags/tag244.xml"/><Relationship Id="rId13" Type="http://schemas.openxmlformats.org/officeDocument/2006/relationships/tags" Target="../tags/tag243.xml"/><Relationship Id="rId12" Type="http://schemas.openxmlformats.org/officeDocument/2006/relationships/image" Target="../media/image51.png"/><Relationship Id="rId11" Type="http://schemas.openxmlformats.org/officeDocument/2006/relationships/tags" Target="../tags/tag242.xml"/><Relationship Id="rId10" Type="http://schemas.openxmlformats.org/officeDocument/2006/relationships/tags" Target="../tags/tag241.xml"/><Relationship Id="rId1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tags" Target="../tags/tag252.xml"/><Relationship Id="rId8" Type="http://schemas.openxmlformats.org/officeDocument/2006/relationships/tags" Target="../tags/tag251.xml"/><Relationship Id="rId7" Type="http://schemas.openxmlformats.org/officeDocument/2006/relationships/image" Target="../media/image52.png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image" Target="../media/image50.png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255.xml"/><Relationship Id="rId12" Type="http://schemas.openxmlformats.org/officeDocument/2006/relationships/tags" Target="../tags/tag254.xml"/><Relationship Id="rId11" Type="http://schemas.openxmlformats.org/officeDocument/2006/relationships/tags" Target="../tags/tag253.xml"/><Relationship Id="rId10" Type="http://schemas.openxmlformats.org/officeDocument/2006/relationships/image" Target="../media/image53.png"/><Relationship Id="rId1" Type="http://schemas.openxmlformats.org/officeDocument/2006/relationships/tags" Target="../tags/tag246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7.xml"/><Relationship Id="rId1" Type="http://schemas.openxmlformats.org/officeDocument/2006/relationships/tags" Target="../tags/tag25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2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image" Target="../media/image3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3.xml"/><Relationship Id="rId1" Type="http://schemas.openxmlformats.org/officeDocument/2006/relationships/image" Target="../media/image5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4.xml"/><Relationship Id="rId1" Type="http://schemas.openxmlformats.org/officeDocument/2006/relationships/image" Target="../media/image55.png"/></Relationships>
</file>

<file path=ppt/slides/_rels/slide7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image" Target="../media/image56.png"/><Relationship Id="rId1" Type="http://schemas.openxmlformats.org/officeDocument/2006/relationships/tags" Target="../tags/tag275.xml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image" Target="../media/image57.pn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image" Target="../media/image5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image" Target="../media/image59.pn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image" Target="../media/image6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9.xml"/><Relationship Id="rId1" Type="http://schemas.openxmlformats.org/officeDocument/2006/relationships/tags" Target="../tags/tag288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image" Target="../media/image61.pn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image" Target="../media/image6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99.xml"/><Relationship Id="rId7" Type="http://schemas.openxmlformats.org/officeDocument/2006/relationships/tags" Target="../tags/tag298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image" Target="../media/image69.png"/></Relationships>
</file>

<file path=ppt/slides/_rels/slide8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4.xml"/><Relationship Id="rId3" Type="http://schemas.openxmlformats.org/officeDocument/2006/relationships/tags" Target="../tags/tag303.xml"/><Relationship Id="rId2" Type="http://schemas.openxmlformats.org/officeDocument/2006/relationships/image" Target="../media/image70.png"/><Relationship Id="rId1" Type="http://schemas.openxmlformats.org/officeDocument/2006/relationships/tags" Target="../tags/tag30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6.xml"/><Relationship Id="rId1" Type="http://schemas.openxmlformats.org/officeDocument/2006/relationships/tags" Target="../tags/tag305.xml"/></Relationships>
</file>

<file path=ppt/slides/_rels/slide9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9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9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94.xml.rels><?xml version="1.0" encoding="UTF-8" standalone="yes"?>
<Relationships xmlns="http://schemas.openxmlformats.org/package/2006/relationships"><Relationship Id="rId9" Type="http://schemas.openxmlformats.org/officeDocument/2006/relationships/tags" Target="../tags/tag319.xml"/><Relationship Id="rId8" Type="http://schemas.openxmlformats.org/officeDocument/2006/relationships/tags" Target="../tags/tag318.xml"/><Relationship Id="rId7" Type="http://schemas.openxmlformats.org/officeDocument/2006/relationships/tags" Target="../tags/tag317.xml"/><Relationship Id="rId6" Type="http://schemas.openxmlformats.org/officeDocument/2006/relationships/tags" Target="../tags/tag316.xml"/><Relationship Id="rId5" Type="http://schemas.openxmlformats.org/officeDocument/2006/relationships/tags" Target="../tags/tag315.xml"/><Relationship Id="rId4" Type="http://schemas.openxmlformats.org/officeDocument/2006/relationships/image" Target="../media/image77.png"/><Relationship Id="rId3" Type="http://schemas.openxmlformats.org/officeDocument/2006/relationships/tags" Target="../tags/tag314.xml"/><Relationship Id="rId2" Type="http://schemas.openxmlformats.org/officeDocument/2006/relationships/image" Target="../media/image45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20.xml"/><Relationship Id="rId1" Type="http://schemas.openxmlformats.org/officeDocument/2006/relationships/tags" Target="../tags/tag3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6482536"/>
            <a:ext cx="12192000" cy="114839"/>
          </a:xfrm>
          <a:prstGeom prst="rect">
            <a:avLst/>
          </a:prstGeom>
          <a:solidFill>
            <a:srgbClr val="7AB00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0"/>
            <a:ext cx="1223426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31219" y="2627630"/>
            <a:ext cx="77978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《智能应用</a:t>
            </a:r>
            <a:r>
              <a:rPr lang="zh-CN" altLang="en-US" sz="6000" b="1" spc="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开发》</a:t>
            </a:r>
            <a:endParaRPr lang="zh-CN" altLang="en-US" sz="6000" b="1" spc="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250" advClick="0" advTm="0">
        <p15:prstTrans prst="curtains"/>
      </p:transition>
    </mc:Choice>
    <mc:Fallback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22795" y="2829560"/>
            <a:ext cx="41186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请根据定义以及数据实际观察结果，给出哪些是分类变量，哪些是连续变量？</a:t>
            </a:r>
            <a:endParaRPr lang="zh-CN" altLang="en-US" sz="2400" b="1"/>
          </a:p>
        </p:txBody>
      </p:sp>
      <p:sp>
        <p:nvSpPr>
          <p:cNvPr id="8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识别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3420" y="1076960"/>
            <a:ext cx="9540240" cy="14281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33400" y="2505075"/>
            <a:ext cx="5305425" cy="4187825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620395" y="5216525"/>
            <a:ext cx="5066665" cy="11042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4516120" y="1203960"/>
            <a:ext cx="4669155" cy="13011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305040" y="4352925"/>
            <a:ext cx="18802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9"/>
              </a:rPr>
              <a:t>小费数据集探索</a:t>
            </a:r>
            <a:r>
              <a:rPr lang="zh-CN" altLang="en-US"/>
              <a:t>（数据可视化/tips.ipynb）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772910" y="5431155"/>
            <a:ext cx="4344035" cy="6756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zh-CN" altLang="en-US" sz="1900" b="1" i="0">
                <a:solidFill>
                  <a:srgbClr val="FF0000"/>
                </a:solidFill>
                <a:latin typeface="Inter"/>
                <a:ea typeface="Inter"/>
              </a:rPr>
              <a:t>“虽然</a:t>
            </a:r>
            <a:r>
              <a:rPr lang="en-US" altLang="zh-CN" sz="1900" b="1" i="0">
                <a:solidFill>
                  <a:srgbClr val="FF0000"/>
                </a:solidFill>
                <a:latin typeface="Inter"/>
                <a:ea typeface="Inter"/>
              </a:rPr>
              <a:t> </a:t>
            </a:r>
            <a:r>
              <a:rPr lang="en-US" altLang="zh-CN" sz="1600" b="1" i="0">
                <a:solidFill>
                  <a:srgbClr val="FF0000"/>
                </a:solidFill>
                <a:latin typeface="ui-monospace"/>
                <a:ea typeface="ui-monospace"/>
              </a:rPr>
              <a:t>size</a:t>
            </a:r>
            <a:r>
              <a:rPr lang="en-US" altLang="zh-CN" sz="1900" b="1" i="0">
                <a:solidFill>
                  <a:srgbClr val="FF0000"/>
                </a:solidFill>
                <a:latin typeface="Inter"/>
                <a:ea typeface="Inter"/>
              </a:rPr>
              <a:t> </a:t>
            </a:r>
            <a:r>
              <a:rPr lang="zh-CN" altLang="en-US" sz="1900" b="1" i="0">
                <a:solidFill>
                  <a:srgbClr val="FF0000"/>
                </a:solidFill>
                <a:latin typeface="Inter"/>
                <a:ea typeface="Inter"/>
              </a:rPr>
              <a:t>是离散型变量，但在分析时可视为连续变量处理”</a:t>
            </a:r>
            <a:endParaRPr lang="zh-CN" altLang="en-US" sz="1900" b="1" i="0">
              <a:solidFill>
                <a:srgbClr val="FF0000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animBg="1"/>
      <p:bldP spid="16" grpId="0" bldLvl="0" animBg="1"/>
      <p:bldP spid="1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1244" y="647383"/>
            <a:ext cx="108204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2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概念：平均值、中位数、众数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atinLnBrk="1">
              <a:lnSpc>
                <a:spcPct val="250000"/>
              </a:lnSpc>
            </a:pP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20395" y="1623695"/>
            <a:ext cx="4361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23,</a:t>
            </a:r>
            <a:r>
              <a:rPr lang="zh-CN" altLang="en-US" sz="2400" dirty="0"/>
              <a:t> </a:t>
            </a:r>
            <a:r>
              <a:rPr lang="en-US" altLang="zh-CN" sz="2400" dirty="0"/>
              <a:t>29,</a:t>
            </a:r>
            <a:r>
              <a:rPr lang="zh-CN" altLang="en-US" sz="2400" dirty="0"/>
              <a:t> </a:t>
            </a:r>
            <a:r>
              <a:rPr lang="en-US" altLang="zh-CN" sz="2400" dirty="0"/>
              <a:t>20,32,23,21,33,25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71244" y="2519038"/>
            <a:ext cx="716568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平均值（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mean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=(</a:t>
            </a:r>
            <a:r>
              <a:rPr lang="en-US" altLang="zh-CN" sz="2400" dirty="0"/>
              <a:t>23+29+20+32+23+21+33+25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)÷8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71244" y="3323187"/>
            <a:ext cx="11029374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中位数（</a:t>
            </a:r>
            <a:r>
              <a:rPr lang="en-US" altLang="zh-CN" sz="2400" dirty="0"/>
              <a:t> median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① 排序：</a:t>
            </a:r>
            <a:r>
              <a:rPr lang="en-US" altLang="zh-CN" sz="2400" dirty="0"/>
              <a:t>20, 21,23,</a:t>
            </a:r>
            <a:r>
              <a:rPr lang="zh-CN" altLang="en-US" sz="2400" dirty="0"/>
              <a:t> </a:t>
            </a:r>
            <a:r>
              <a:rPr lang="en-US" altLang="zh-CN" sz="2400" dirty="0"/>
              <a:t>23, 25,29,</a:t>
            </a:r>
            <a:r>
              <a:rPr lang="zh-CN" altLang="en-US" sz="2400" dirty="0"/>
              <a:t> </a:t>
            </a:r>
            <a:r>
              <a:rPr lang="en-US" altLang="zh-CN" sz="2400" dirty="0"/>
              <a:t>32, 33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</a:t>
            </a:r>
            <a:r>
              <a:rPr lang="zh-CN" altLang="en-US" sz="2400" dirty="0"/>
              <a:t>② 找出位置在中间的那个数。因为是偶数（奇数就没有问题了），所以在</a:t>
            </a:r>
            <a:r>
              <a:rPr lang="en-US" altLang="zh-CN" sz="2400" dirty="0"/>
              <a:t>23</a:t>
            </a:r>
            <a:r>
              <a:rPr lang="zh-CN" altLang="en-US" sz="2400" dirty="0"/>
              <a:t>和</a:t>
            </a:r>
            <a:r>
              <a:rPr lang="en-US" altLang="zh-CN" sz="2400" dirty="0"/>
              <a:t>25</a:t>
            </a:r>
            <a:r>
              <a:rPr lang="zh-CN" altLang="en-US" sz="2400" dirty="0"/>
              <a:t>之间，取平均值：</a:t>
            </a:r>
            <a:r>
              <a:rPr lang="en-US" altLang="zh-CN" sz="2400" dirty="0"/>
              <a:t>24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10" name="箭头: 下 9"/>
          <p:cNvSpPr/>
          <p:nvPr/>
        </p:nvSpPr>
        <p:spPr>
          <a:xfrm>
            <a:off x="3618576" y="3747943"/>
            <a:ext cx="233796" cy="314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0163" y="5726545"/>
            <a:ext cx="786187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众数（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mode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zh-CN" altLang="en-US" sz="2400" dirty="0"/>
              <a:t>序列中，出现频率最多的那个数：</a:t>
            </a:r>
            <a:r>
              <a:rPr lang="en-US" altLang="zh-CN" sz="2400" dirty="0"/>
              <a:t>23</a:t>
            </a:r>
            <a:endParaRPr lang="zh-CN" altLang="en-US" sz="2400" dirty="0"/>
          </a:p>
        </p:txBody>
      </p:sp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bldLvl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82258" y="841058"/>
            <a:ext cx="108204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单变量分析（连续型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变量）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 latinLnBrk="1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altLang="zh-CN" sz="1600"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54100" y="1655071"/>
            <a:ext cx="8482677" cy="23187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1475" y="3973830"/>
            <a:ext cx="11581130" cy="230695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00"/>
                </a:solidFill>
                <a:latin typeface="Helvetica Neue"/>
              </a:rPr>
              <a:t>第一四分位数（下四分位数，箱子底部），在</a:t>
            </a:r>
            <a:r>
              <a:rPr lang="en-US" altLang="zh-CN" sz="2400" b="1" dirty="0">
                <a:solidFill>
                  <a:srgbClr val="000000"/>
                </a:solidFill>
                <a:latin typeface="Helvetica Neue"/>
              </a:rPr>
              <a:t>32</a:t>
            </a:r>
            <a:r>
              <a:rPr lang="zh-CN" altLang="en-US" sz="2400" b="1" dirty="0">
                <a:solidFill>
                  <a:srgbClr val="000000"/>
                </a:solidFill>
                <a:latin typeface="Helvetica Neue"/>
              </a:rPr>
              <a:t>左右</a:t>
            </a:r>
            <a:endParaRPr lang="zh-CN" altLang="en-US" sz="2400" b="1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00"/>
                </a:solidFill>
                <a:latin typeface="Helvetica Neue"/>
              </a:rPr>
              <a:t>第三四分位数（上四分位数，箱子顶部）</a:t>
            </a:r>
            <a:r>
              <a:rPr lang="en-US" altLang="zh-CN" sz="2400" b="1" dirty="0">
                <a:solidFill>
                  <a:srgbClr val="000000"/>
                </a:solidFill>
                <a:latin typeface="Helvetica Neue"/>
              </a:rPr>
              <a:t>47</a:t>
            </a:r>
            <a:r>
              <a:rPr lang="zh-CN" altLang="en-US" sz="2400" b="1" dirty="0">
                <a:solidFill>
                  <a:srgbClr val="000000"/>
                </a:solidFill>
                <a:latin typeface="Helvetica Neue"/>
              </a:rPr>
              <a:t>左右。</a:t>
            </a:r>
            <a:endParaRPr lang="zh-CN" altLang="en-US" sz="2400" b="1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00"/>
                </a:solidFill>
                <a:latin typeface="Helvetica Neue"/>
              </a:rPr>
              <a:t>这是大部分群体的年龄范围。可以看出从上下四分位数差距不大，年龄分布基本比较集中。</a:t>
            </a:r>
            <a:endParaRPr lang="zh-CN" altLang="en-US" sz="24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1475" y="2334260"/>
            <a:ext cx="1764030" cy="824230"/>
          </a:xfrm>
          <a:prstGeom prst="wedgeRoundRectCallout">
            <a:avLst>
              <a:gd name="adj1" fmla="val 91936"/>
              <a:gd name="adj2" fmla="val 54930"/>
              <a:gd name="adj3" fmla="val 1666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Helvetica Neue"/>
                <a:sym typeface="+mn-ea"/>
              </a:rPr>
              <a:t>中位线平均年龄为</a:t>
            </a:r>
            <a:r>
              <a:rPr lang="en-US" altLang="zh-CN" sz="2000" b="1" dirty="0">
                <a:solidFill>
                  <a:schemeClr val="bg1"/>
                </a:solidFill>
                <a:latin typeface="Helvetica Neue"/>
                <a:sym typeface="+mn-ea"/>
              </a:rPr>
              <a:t>40</a:t>
            </a:r>
            <a:r>
              <a:rPr lang="zh-CN" altLang="en-US" sz="2000" b="1" dirty="0">
                <a:solidFill>
                  <a:schemeClr val="bg1"/>
                </a:solidFill>
                <a:latin typeface="Helvetica Neue"/>
                <a:sym typeface="+mn-ea"/>
              </a:rPr>
              <a:t>岁</a:t>
            </a:r>
            <a:endParaRPr lang="zh-CN" altLang="en-US" sz="2000" b="1" dirty="0">
              <a:solidFill>
                <a:schemeClr val="bg1"/>
              </a:solidFill>
              <a:latin typeface="Helvetica Neue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4090035" y="1911350"/>
            <a:ext cx="599440" cy="6299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>
            <p:custDataLst>
              <p:tags r:id="rId7"/>
            </p:custDataLst>
          </p:nvPr>
        </p:nvSpPr>
        <p:spPr>
          <a:xfrm>
            <a:off x="4689475" y="1654810"/>
            <a:ext cx="1561465" cy="572135"/>
          </a:xfrm>
          <a:prstGeom prst="wedgeRoundRectCallout">
            <a:avLst>
              <a:gd name="adj1" fmla="val -51439"/>
              <a:gd name="adj2" fmla="val 84360"/>
              <a:gd name="adj3" fmla="val 1666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Helvetica Neue"/>
                <a:sym typeface="+mn-ea"/>
              </a:rPr>
              <a:t>离群点（年龄</a:t>
            </a:r>
            <a:r>
              <a:rPr lang="zh-CN" altLang="en-US" sz="2000" b="1" dirty="0">
                <a:solidFill>
                  <a:schemeClr val="bg1"/>
                </a:solidFill>
                <a:latin typeface="Helvetica Neue"/>
                <a:sym typeface="+mn-ea"/>
              </a:rPr>
              <a:t>偏大）</a:t>
            </a:r>
            <a:endParaRPr lang="zh-CN" altLang="en-US" sz="2000" b="1" dirty="0">
              <a:solidFill>
                <a:schemeClr val="bg1"/>
              </a:solidFill>
              <a:latin typeface="Helvetica Neue"/>
              <a:sym typeface="+mn-ea"/>
            </a:endParaRPr>
          </a:p>
        </p:txBody>
      </p:sp>
      <p:sp>
        <p:nvSpPr>
          <p:cNvPr id="13" name="圆角矩形标注 12"/>
          <p:cNvSpPr/>
          <p:nvPr>
            <p:custDataLst>
              <p:tags r:id="rId8"/>
            </p:custDataLst>
          </p:nvPr>
        </p:nvSpPr>
        <p:spPr>
          <a:xfrm>
            <a:off x="8567420" y="2682875"/>
            <a:ext cx="1561465" cy="572135"/>
          </a:xfrm>
          <a:prstGeom prst="wedgeRoundRectCallout">
            <a:avLst>
              <a:gd name="adj1" fmla="val -51439"/>
              <a:gd name="adj2" fmla="val 84360"/>
              <a:gd name="adj3" fmla="val 1666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Helvetica Neue"/>
                <a:sym typeface="+mn-ea"/>
              </a:rPr>
              <a:t>60</a:t>
            </a:r>
            <a:r>
              <a:rPr lang="zh-CN" altLang="en-US" sz="2000" b="1" dirty="0">
                <a:solidFill>
                  <a:schemeClr val="bg1"/>
                </a:solidFill>
                <a:latin typeface="Helvetica Neue"/>
                <a:sym typeface="+mn-ea"/>
              </a:rPr>
              <a:t>岁后样本数大幅</a:t>
            </a:r>
            <a:r>
              <a:rPr lang="zh-CN" altLang="en-US" sz="2000" b="1" dirty="0">
                <a:solidFill>
                  <a:schemeClr val="bg1"/>
                </a:solidFill>
                <a:latin typeface="Helvetica Neue"/>
                <a:sym typeface="+mn-ea"/>
              </a:rPr>
              <a:t>下滑</a:t>
            </a:r>
            <a:endParaRPr lang="zh-CN" altLang="en-US" sz="2000" b="1" dirty="0">
              <a:solidFill>
                <a:schemeClr val="bg1"/>
              </a:solidFill>
              <a:latin typeface="Helvetica Neue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bldLvl="0" animBg="1"/>
      <p:bldP spid="10" grpId="1" animBg="1"/>
      <p:bldP spid="12" grpId="0" bldLvl="0" animBg="1"/>
      <p:bldP spid="12" grpId="1" animBg="1"/>
      <p:bldP spid="13" grpId="0" bldLvl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1176" y="869633"/>
            <a:ext cx="10820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 latinLnBrk="1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 dirty="0"/>
              <a:t>快速浏览数值型变量分布情况</a:t>
            </a:r>
            <a:endParaRPr lang="zh-CN" altLang="en-US" sz="2400" b="1" dirty="0"/>
          </a:p>
          <a:p>
            <a:pPr indent="0" fontAlgn="auto" latinLnBrk="1">
              <a:lnSpc>
                <a:spcPct val="150000"/>
              </a:lnSpc>
            </a:pPr>
            <a:r>
              <a:rPr lang="zh-CN" altLang="en-US" sz="2400" dirty="0"/>
              <a:t>通过</a:t>
            </a:r>
            <a:r>
              <a:rPr lang="en-US" altLang="zh-CN" sz="2400" dirty="0"/>
              <a:t>describe()</a:t>
            </a:r>
            <a:r>
              <a:rPr lang="zh-CN" altLang="en-US" sz="2400" dirty="0"/>
              <a:t>方法快速浏览数据集中数值变量的分布情况。</a:t>
            </a:r>
            <a:endParaRPr lang="zh-CN" altLang="en-US" sz="2400" dirty="0">
              <a:sym typeface="+mn-ea"/>
            </a:endParaRPr>
          </a:p>
        </p:txBody>
      </p:sp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10640" y="2097405"/>
            <a:ext cx="6654800" cy="42468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9439" y="869417"/>
            <a:ext cx="108204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2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Dataframe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某些列的数值分布状况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767" y="1821953"/>
            <a:ext cx="4165133" cy="4681717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513931" y="2283538"/>
            <a:ext cx="4765398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Count: 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记录总数为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953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5554208" y="2799421"/>
            <a:ext cx="345139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均值为：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2011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左右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5554208" y="3315303"/>
            <a:ext cx="345139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标准差为：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.27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5554208" y="3885575"/>
            <a:ext cx="345139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最小值为：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1984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5554208" y="4451237"/>
            <a:ext cx="6012541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（从小到大排序）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位置上的记录为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2011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5554208" y="4969424"/>
            <a:ext cx="5396221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（从小到大排序）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50%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位置上的记录为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2012</a:t>
            </a:r>
            <a:endParaRPr lang="zh-CN" alt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5554208" y="5422545"/>
            <a:ext cx="5396221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（从小到大排序）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75%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位置上的记录为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2012</a:t>
            </a:r>
            <a:endParaRPr lang="zh-CN" alt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5554208" y="5967612"/>
            <a:ext cx="345139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最大值为：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2015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6"/>
          <p:cNvSpPr txBox="1"/>
          <p:nvPr>
            <p:custDataLst>
              <p:tags r:id="rId10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6210" y="1520190"/>
            <a:ext cx="9642475" cy="3097530"/>
          </a:xfrm>
          <a:prstGeom prst="rect">
            <a:avLst/>
          </a:prstGeom>
        </p:spPr>
      </p:pic>
      <p:sp>
        <p:nvSpPr>
          <p:cNvPr id="2" name="文本框 6"/>
          <p:cNvSpPr txBox="1"/>
          <p:nvPr>
            <p:custDataLst>
              <p:tags r:id="rId3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4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282258" y="841058"/>
            <a:ext cx="108204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单变量分析（类别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型变量）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 latinLnBrk="1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altLang="zh-CN" sz="1600" dirty="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6565" y="4720590"/>
            <a:ext cx="11581130" cy="1198880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Helvetica Neue"/>
              </a:rPr>
              <a:t>类别型单变量分析可以采用条形图展示每个类别的数量</a:t>
            </a:r>
            <a:r>
              <a:rPr lang="zh-CN" altLang="en-US" sz="2400" b="1" dirty="0">
                <a:solidFill>
                  <a:srgbClr val="000000"/>
                </a:solidFill>
                <a:latin typeface="Helvetica Neue"/>
              </a:rPr>
              <a:t>分布</a:t>
            </a:r>
            <a:endParaRPr lang="zh-CN" altLang="en-US" sz="2400" b="1" dirty="0">
              <a:solidFill>
                <a:srgbClr val="000000"/>
              </a:solidFill>
              <a:latin typeface="Helvetica Neue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24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82575" y="2585720"/>
            <a:ext cx="1260475" cy="572770"/>
          </a:xfrm>
          <a:prstGeom prst="wedgeRoundRectCallout">
            <a:avLst>
              <a:gd name="adj1" fmla="val 71813"/>
              <a:gd name="adj2" fmla="val 57317"/>
              <a:gd name="adj3" fmla="val 1666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Helvetica Neue"/>
                <a:sym typeface="+mn-ea"/>
              </a:rPr>
              <a:t>样本数量</a:t>
            </a:r>
            <a:endParaRPr lang="zh-CN" altLang="en-US" sz="2000" b="1" dirty="0">
              <a:solidFill>
                <a:schemeClr val="bg1"/>
              </a:solidFill>
              <a:latin typeface="Helvetica Neue"/>
              <a:sym typeface="+mn-ea"/>
            </a:endParaRPr>
          </a:p>
        </p:txBody>
      </p:sp>
      <p:sp>
        <p:nvSpPr>
          <p:cNvPr id="13" name="圆角矩形标注 12"/>
          <p:cNvSpPr/>
          <p:nvPr>
            <p:custDataLst>
              <p:tags r:id="rId6"/>
            </p:custDataLst>
          </p:nvPr>
        </p:nvSpPr>
        <p:spPr>
          <a:xfrm>
            <a:off x="10312400" y="3429000"/>
            <a:ext cx="1018540" cy="572135"/>
          </a:xfrm>
          <a:prstGeom prst="wedgeRoundRectCallout">
            <a:avLst>
              <a:gd name="adj1" fmla="val -19201"/>
              <a:gd name="adj2" fmla="val 82741"/>
              <a:gd name="adj3" fmla="val 1666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Helvetica Neue"/>
                <a:sym typeface="+mn-ea"/>
              </a:rPr>
              <a:t>缺失值</a:t>
            </a:r>
            <a:endParaRPr lang="zh-CN" altLang="en-US" sz="2000" b="1" dirty="0">
              <a:solidFill>
                <a:schemeClr val="bg1"/>
              </a:solidFill>
              <a:latin typeface="Helvetica Neue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animBg="1"/>
      <p:bldP spid="13" grpId="0" bldLvl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82258" y="841058"/>
            <a:ext cx="108204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双变量分析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fontAlgn="auto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连续型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连续型（散点图）：反映变量之间是线性还是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非线性。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 latinLnBrk="1">
              <a:lnSpc>
                <a:spcPct val="200000"/>
              </a:lnSpc>
              <a:buFont typeface="Arial" panose="020B0604020202020204" pitchFamily="34" charset="0"/>
              <a:buNone/>
            </a:pP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60145" y="2882265"/>
            <a:ext cx="9420225" cy="34194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85405" y="2280285"/>
            <a:ext cx="3255010" cy="624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本图的观察有什么结论？</a:t>
            </a:r>
            <a:endParaRPr lang="zh-CN" altLang="en-US" sz="2400" b="1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1475" y="1027430"/>
            <a:ext cx="6229350" cy="524827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3"/>
          <p:cNvSpPr txBox="1"/>
          <p:nvPr>
            <p:custDataLst>
              <p:tags r:id="rId4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85405" y="3618865"/>
            <a:ext cx="3322955" cy="5276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noAutofit/>
          </a:bodyPr>
          <a:p>
            <a:r>
              <a:rPr lang="zh-CN" altLang="en-US" sz="2400" b="1"/>
              <a:t>小费和消费额</a:t>
            </a:r>
            <a:r>
              <a:rPr lang="zh-CN" altLang="en-US" sz="2400" b="1"/>
              <a:t>正相关</a:t>
            </a:r>
            <a:endParaRPr lang="zh-CN" altLang="en-US" sz="2400" b="1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85405" y="2280285"/>
            <a:ext cx="3255010" cy="1148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是否吸烟和小费数量有关系</a:t>
            </a:r>
            <a:r>
              <a:rPr lang="zh-CN" altLang="en-US" sz="2400" b="1"/>
              <a:t>吗？</a:t>
            </a:r>
            <a:endParaRPr lang="zh-CN" altLang="en-US" sz="2400" b="1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475" y="1038860"/>
            <a:ext cx="87223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sns.scatterplot(x = 'total_bill', y = 'tip',</a:t>
            </a:r>
            <a:r>
              <a:rPr lang="zh-CN" altLang="en-US" sz="2400" b="1">
                <a:highlight>
                  <a:srgbClr val="FFFF00"/>
                </a:highlight>
              </a:rPr>
              <a:t>hue='smoker'</a:t>
            </a:r>
            <a:r>
              <a:rPr lang="zh-CN" altLang="en-US" sz="2400" b="1"/>
              <a:t>, data = df)</a:t>
            </a:r>
            <a:endParaRPr lang="zh-CN" altLang="en-US" sz="2400" b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1030" y="1696720"/>
            <a:ext cx="6219825" cy="48006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82258" y="868998"/>
            <a:ext cx="108204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双变量分析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fontAlgn="auto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连续型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类别型：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小提琴图、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箱型图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7410" y="24657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sns.boxplot(x = 'day', y = 'total_bill', data = tips)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2750820"/>
            <a:ext cx="5154295" cy="39071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23685" y="2298700"/>
            <a:ext cx="4749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sns.violinplot(x = 'day', y = 'total_bill',data = df)</a:t>
            </a:r>
            <a:endParaRPr lang="zh-CN" altLang="en-US" b="1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49950" y="2667000"/>
            <a:ext cx="5565140" cy="4191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5020" y="2298700"/>
            <a:ext cx="6042025" cy="44754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454140" y="1431925"/>
            <a:ext cx="50888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sns.violinplot(x = 'day', y = 'total_bill',</a:t>
            </a:r>
            <a:r>
              <a:rPr lang="zh-CN" altLang="en-US" b="1">
                <a:highlight>
                  <a:srgbClr val="FFFF00"/>
                </a:highlight>
              </a:rPr>
              <a:t>hue='sex'</a:t>
            </a:r>
            <a:r>
              <a:rPr lang="zh-CN" altLang="en-US" b="1"/>
              <a:t>, split=True, data = df)</a:t>
            </a:r>
            <a:endParaRPr lang="zh-CN" altLang="en-US" b="1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H_Entry_1"/>
          <p:cNvSpPr/>
          <p:nvPr>
            <p:custDataLst>
              <p:tags r:id="rId1"/>
            </p:custDataLst>
          </p:nvPr>
        </p:nvSpPr>
        <p:spPr>
          <a:xfrm>
            <a:off x="0" y="931545"/>
            <a:ext cx="3805555" cy="83058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 fontAlgn="auto"/>
            <a:r>
              <a:rPr lang="zh-CN" altLang="en-US" sz="5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课程</a:t>
            </a:r>
            <a:r>
              <a:rPr lang="zh-CN" altLang="en-US" sz="5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介绍</a:t>
            </a:r>
            <a:endParaRPr lang="zh-CN" altLang="en-US" sz="54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340" y="2192020"/>
            <a:ext cx="6532245" cy="2910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/>
              <a:t>32</a:t>
            </a:r>
            <a:r>
              <a:rPr lang="zh-CN" altLang="en-US" sz="2800" b="1"/>
              <a:t>学时理论课（</a:t>
            </a:r>
            <a:r>
              <a:rPr lang="en-US" altLang="zh-CN" sz="2800" b="1"/>
              <a:t>16</a:t>
            </a:r>
            <a:r>
              <a:rPr lang="zh-CN" altLang="en-US" sz="2800" b="1"/>
              <a:t>学时实验课）</a:t>
            </a:r>
            <a:endParaRPr lang="zh-CN" altLang="en-US" sz="28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/>
              <a:t>安排一次</a:t>
            </a:r>
            <a:r>
              <a:rPr lang="zh-CN" altLang="en-US" sz="2800" b="1"/>
              <a:t>大作业</a:t>
            </a:r>
            <a:endParaRPr lang="zh-CN" altLang="en-US" sz="28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/>
              <a:t>期末</a:t>
            </a:r>
            <a:r>
              <a:rPr lang="zh-CN" altLang="en-US" sz="2800" b="1"/>
              <a:t>笔试</a:t>
            </a:r>
            <a:endParaRPr lang="zh-CN" altLang="en-US" sz="28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/>
              <a:t>实践课（</a:t>
            </a:r>
            <a:r>
              <a:rPr lang="en-US" altLang="zh-CN" sz="2800" b="1"/>
              <a:t>20</a:t>
            </a:r>
            <a:r>
              <a:rPr lang="zh-CN" altLang="en-US" sz="2800" b="1"/>
              <a:t>学时，</a:t>
            </a:r>
            <a:r>
              <a:rPr lang="zh-CN" altLang="en-US" sz="2800" b="1"/>
              <a:t>答辩）</a:t>
            </a:r>
            <a:endParaRPr lang="zh-CN" altLang="en-US" sz="28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/>
              <a:t>云班课：</a:t>
            </a:r>
            <a:r>
              <a:rPr lang="en-US" altLang="zh-CN" sz="2800" b="1"/>
              <a:t>6279307</a:t>
            </a:r>
            <a:endParaRPr lang="en-US" altLang="zh-CN" sz="28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/>
              <a:t>QQ: 793513536</a:t>
            </a:r>
            <a:endParaRPr lang="en-US" altLang="zh-CN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6670675" y="2192020"/>
            <a:ext cx="5093335" cy="1112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/>
              <a:t>本周五：轻工</a:t>
            </a:r>
            <a:r>
              <a:rPr lang="en-US" altLang="zh-CN" sz="2800" b="1"/>
              <a:t>518</a:t>
            </a:r>
            <a:r>
              <a:rPr lang="zh-CN" altLang="en-US" sz="2800" b="1"/>
              <a:t>，自带电脑，提前安装环境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1332865" y="5036185"/>
            <a:ext cx="9860915" cy="1112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 b="1"/>
              <a:t>期末成绩</a:t>
            </a:r>
            <a:r>
              <a:rPr lang="en-US" altLang="zh-CN" sz="2800" b="1"/>
              <a:t>=70%</a:t>
            </a:r>
            <a:r>
              <a:rPr lang="zh-CN" altLang="en-US" sz="2800" b="1"/>
              <a:t>卷面</a:t>
            </a:r>
            <a:r>
              <a:rPr lang="en-US" altLang="zh-CN" sz="2800" b="1"/>
              <a:t>+20%</a:t>
            </a:r>
            <a:r>
              <a:rPr lang="zh-CN" altLang="en-US" sz="2800" b="1"/>
              <a:t>作业（含实验）</a:t>
            </a:r>
            <a:r>
              <a:rPr lang="en-US" altLang="zh-CN" sz="2800" b="1"/>
              <a:t>+10%</a:t>
            </a:r>
            <a:r>
              <a:rPr lang="zh-CN" altLang="en-US" sz="2800" b="1"/>
              <a:t>课堂</a:t>
            </a:r>
            <a:r>
              <a:rPr lang="zh-CN" altLang="en-US" sz="2800" b="1"/>
              <a:t>表现</a:t>
            </a:r>
            <a:endParaRPr lang="zh-CN" altLang="en-US" sz="2800" b="1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 b="1"/>
              <a:t>课堂表现包括：回答问题，</a:t>
            </a:r>
            <a:r>
              <a:rPr lang="zh-CN" altLang="en-US" sz="2800" b="1"/>
              <a:t>课前上交</a:t>
            </a:r>
            <a:r>
              <a:rPr lang="zh-CN" altLang="en-US" sz="2800" b="1"/>
              <a:t>手机</a:t>
            </a:r>
            <a:endParaRPr lang="zh-CN" altLang="en-US" sz="2800" b="1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82600" y="2237105"/>
            <a:ext cx="752348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charset="0"/>
                <a:cs typeface="Courier New" panose="02070309020205020404" charset="0"/>
              </a:rPr>
              <a:t>双向表是矩阵格式的一种表格，显示变量的（多变量）频率分布</a:t>
            </a:r>
            <a:endParaRPr lang="zh-CN" altLang="en-US" sz="2400" b="1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2265" y="3435773"/>
            <a:ext cx="7663534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charset="0"/>
                <a:cs typeface="Courier New" panose="02070309020205020404" charset="0"/>
              </a:rPr>
              <a:t>观察每个年份，不同性别的人出生的数量，可以观察到年份与出生人数的关系</a:t>
            </a:r>
            <a:endParaRPr lang="en-US" altLang="zh-CN" sz="2400" b="1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f =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pd.crosstab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(df['year'],df['gender’])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charset="0"/>
                <a:cs typeface="Courier New" panose="02070309020205020404" charset="0"/>
              </a:rPr>
              <a:t>通过交叉表可以看到</a:t>
            </a:r>
            <a:r>
              <a:rPr lang="en-US" altLang="zh-CN" sz="2400" b="1" dirty="0">
                <a:latin typeface="Courier New" panose="02070309020205020404" charset="0"/>
                <a:cs typeface="Courier New" panose="02070309020205020404" charset="0"/>
              </a:rPr>
              <a:t>2013</a:t>
            </a:r>
            <a:r>
              <a:rPr lang="zh-CN" altLang="en-US" sz="2400" b="1" dirty="0">
                <a:latin typeface="Courier New" panose="02070309020205020404" charset="0"/>
                <a:cs typeface="Courier New" panose="02070309020205020404" charset="0"/>
              </a:rPr>
              <a:t>年出生人数最多，且男女持平</a:t>
            </a:r>
            <a:endParaRPr lang="zh-CN" altLang="en-US" sz="2400" b="1" dirty="0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2285" y="598805"/>
            <a:ext cx="3796665" cy="595947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00648" y="668338"/>
            <a:ext cx="108204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双变量分析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fontAlgn="auto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类别型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类别型：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双向表、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热力图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6"/>
          <p:cNvSpPr txBox="1"/>
          <p:nvPr>
            <p:custDataLst>
              <p:tags r:id="rId3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3"/>
          <p:cNvSpPr txBox="1"/>
          <p:nvPr>
            <p:custDataLst>
              <p:tags r:id="rId4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0" grpId="0"/>
      <p:bldP spid="1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02260" y="944245"/>
            <a:ext cx="1025525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charset="0"/>
                <a:cs typeface="Courier New" panose="02070309020205020404" charset="0"/>
              </a:rPr>
              <a:t>使用数字观察交叉表并不直观，此时可以使用热力图进行可视化</a:t>
            </a:r>
            <a:endParaRPr lang="zh-CN" altLang="en-US" sz="2400" b="1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4209" y="1664172"/>
            <a:ext cx="9963001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Courier New" panose="02070309020205020404" charset="0"/>
                <a:cs typeface="Courier New" panose="02070309020205020404" charset="0"/>
              </a:rPr>
              <a:t>sns.heatmap</a:t>
            </a:r>
            <a:r>
              <a:rPr lang="en-US" altLang="zh-CN" sz="2000" b="1" dirty="0">
                <a:latin typeface="Courier New" panose="02070309020205020404" charset="0"/>
                <a:cs typeface="Courier New" panose="02070309020205020404" charset="0"/>
              </a:rPr>
              <a:t>(f, </a:t>
            </a:r>
            <a:r>
              <a:rPr lang="en-US" altLang="zh-CN" sz="2000" b="1" dirty="0" err="1">
                <a:latin typeface="Courier New" panose="02070309020205020404" charset="0"/>
                <a:cs typeface="Courier New" panose="02070309020205020404" charset="0"/>
              </a:rPr>
              <a:t>annot</a:t>
            </a:r>
            <a:r>
              <a:rPr lang="en-US" altLang="zh-CN" sz="2000" b="1" dirty="0">
                <a:latin typeface="Courier New" panose="02070309020205020404" charset="0"/>
                <a:cs typeface="Courier New" panose="02070309020205020404" charset="0"/>
              </a:rPr>
              <a:t>=</a:t>
            </a:r>
            <a:r>
              <a:rPr lang="en-US" altLang="zh-CN" sz="2000" b="1" dirty="0" err="1">
                <a:latin typeface="Courier New" panose="02070309020205020404" charset="0"/>
                <a:cs typeface="Courier New" panose="02070309020205020404" charset="0"/>
              </a:rPr>
              <a:t>True,fmt</a:t>
            </a:r>
            <a:r>
              <a:rPr lang="en-US" altLang="zh-CN" sz="2000" b="1" dirty="0">
                <a:latin typeface="Courier New" panose="02070309020205020404" charset="0"/>
                <a:cs typeface="Courier New" panose="02070309020205020404" charset="0"/>
              </a:rPr>
              <a:t>=“</a:t>
            </a:r>
            <a:r>
              <a:rPr lang="en-US" altLang="zh-CN" sz="2000" b="1" dirty="0" err="1">
                <a:latin typeface="Courier New" panose="02070309020205020404" charset="0"/>
                <a:cs typeface="Courier New" panose="02070309020205020404" charset="0"/>
              </a:rPr>
              <a:t>d”,linewidths</a:t>
            </a:r>
            <a:r>
              <a:rPr lang="en-US" altLang="zh-CN" sz="2000" b="1" dirty="0">
                <a:latin typeface="Courier New" panose="02070309020205020404" charset="0"/>
                <a:cs typeface="Courier New" panose="02070309020205020404" charset="0"/>
              </a:rPr>
              <a:t>=0.2, </a:t>
            </a:r>
            <a:r>
              <a:rPr lang="en-US" altLang="zh-CN" sz="2000" b="1" dirty="0" err="1">
                <a:latin typeface="Courier New" panose="02070309020205020404" charset="0"/>
                <a:cs typeface="Courier New" panose="02070309020205020404" charset="0"/>
              </a:rPr>
              <a:t>cmap</a:t>
            </a:r>
            <a:r>
              <a:rPr lang="en-US" altLang="zh-CN" sz="2000" b="1" dirty="0">
                <a:latin typeface="Courier New" panose="02070309020205020404" charset="0"/>
                <a:cs typeface="Courier New" panose="02070309020205020404" charset="0"/>
              </a:rPr>
              <a:t>="Blues")</a:t>
            </a:r>
            <a:endParaRPr lang="zh-CN" altLang="en-US" sz="2000" b="1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对话气泡: 圆角矩形 5"/>
          <p:cNvSpPr/>
          <p:nvPr/>
        </p:nvSpPr>
        <p:spPr>
          <a:xfrm>
            <a:off x="1474192" y="2317328"/>
            <a:ext cx="1296295" cy="430887"/>
          </a:xfrm>
          <a:prstGeom prst="wedgeRoundRectCallout">
            <a:avLst>
              <a:gd name="adj1" fmla="val 27959"/>
              <a:gd name="adj2" fmla="val -103042"/>
              <a:gd name="adj3" fmla="val 16667"/>
            </a:avLst>
          </a:prstGeom>
          <a:solidFill>
            <a:srgbClr val="DAE5FB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矩阵数据集</a:t>
            </a:r>
            <a:endParaRPr lang="zh-CN" altLang="en-US" sz="1600" dirty="0"/>
          </a:p>
        </p:txBody>
      </p:sp>
      <p:sp>
        <p:nvSpPr>
          <p:cNvPr id="11" name="对话气泡: 圆角矩形 10"/>
          <p:cNvSpPr/>
          <p:nvPr/>
        </p:nvSpPr>
        <p:spPr>
          <a:xfrm>
            <a:off x="3116527" y="2389718"/>
            <a:ext cx="1062819" cy="430887"/>
          </a:xfrm>
          <a:prstGeom prst="wedgeRoundRectCallout">
            <a:avLst>
              <a:gd name="adj1" fmla="val -19344"/>
              <a:gd name="adj2" fmla="val -110532"/>
              <a:gd name="adj3" fmla="val 16667"/>
            </a:avLst>
          </a:prstGeom>
          <a:solidFill>
            <a:srgbClr val="DAE5FB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显示数据</a:t>
            </a:r>
            <a:endParaRPr lang="zh-CN" altLang="en-US" sz="1600" dirty="0"/>
          </a:p>
        </p:txBody>
      </p:sp>
      <p:sp>
        <p:nvSpPr>
          <p:cNvPr id="12" name="对话气泡: 圆角矩形 11"/>
          <p:cNvSpPr/>
          <p:nvPr/>
        </p:nvSpPr>
        <p:spPr>
          <a:xfrm>
            <a:off x="5067327" y="2292599"/>
            <a:ext cx="1062819" cy="576153"/>
          </a:xfrm>
          <a:prstGeom prst="wedgeRoundRectCallout">
            <a:avLst>
              <a:gd name="adj1" fmla="val -38576"/>
              <a:gd name="adj2" fmla="val -64814"/>
              <a:gd name="adj3" fmla="val 16667"/>
            </a:avLst>
          </a:prstGeom>
          <a:solidFill>
            <a:srgbClr val="DAE5FB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显示数据为整型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0" y="2943860"/>
            <a:ext cx="7242810" cy="3564255"/>
          </a:xfrm>
          <a:prstGeom prst="rect">
            <a:avLst/>
          </a:prstGeom>
        </p:spPr>
      </p:pic>
      <p:sp>
        <p:nvSpPr>
          <p:cNvPr id="15" name="对话气泡: 圆角矩形 14"/>
          <p:cNvSpPr/>
          <p:nvPr/>
        </p:nvSpPr>
        <p:spPr>
          <a:xfrm>
            <a:off x="9401165" y="2217147"/>
            <a:ext cx="1062819" cy="576153"/>
          </a:xfrm>
          <a:prstGeom prst="wedgeRoundRectCallout">
            <a:avLst>
              <a:gd name="adj1" fmla="val -38576"/>
              <a:gd name="adj2" fmla="val -64814"/>
              <a:gd name="adj3" fmla="val 16667"/>
            </a:avLst>
          </a:prstGeom>
          <a:solidFill>
            <a:srgbClr val="DAE5FB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图颜色配置方案</a:t>
            </a:r>
            <a:endParaRPr lang="zh-CN" altLang="en-US" sz="1600" dirty="0"/>
          </a:p>
        </p:txBody>
      </p:sp>
      <p:sp>
        <p:nvSpPr>
          <p:cNvPr id="2" name="文本框 6"/>
          <p:cNvSpPr txBox="1"/>
          <p:nvPr>
            <p:custDataLst>
              <p:tags r:id="rId2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3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08275" y="2690495"/>
            <a:ext cx="9372600" cy="4036695"/>
          </a:xfrm>
          <a:prstGeom prst="rect">
            <a:avLst/>
          </a:prstGeom>
        </p:spPr>
      </p:pic>
      <p:sp>
        <p:nvSpPr>
          <p:cNvPr id="2" name="文本框 6"/>
          <p:cNvSpPr txBox="1"/>
          <p:nvPr>
            <p:custDataLst>
              <p:tags r:id="rId3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4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282575" y="869315"/>
            <a:ext cx="33674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双变量分析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fontAlgn="auto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类别型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类别型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fontAlgn="auto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分组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柱状图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43605" y="779145"/>
            <a:ext cx="842200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 b="1"/>
              <a:t># 年份（</a:t>
            </a:r>
            <a:r>
              <a:rPr lang="zh-CN" altLang="en-US" sz="2000" b="1"/>
              <a:t>横轴），性别（分组），计数（</a:t>
            </a:r>
            <a:r>
              <a:rPr lang="zh-CN" altLang="en-US" sz="2000" b="1"/>
              <a:t>纵轴）  </a:t>
            </a:r>
            <a:endParaRPr lang="zh-CN" altLang="en-US" sz="2000" b="1"/>
          </a:p>
          <a:p>
            <a:pPr indent="0" fontAlgn="auto">
              <a:lnSpc>
                <a:spcPct val="150000"/>
              </a:lnSpc>
            </a:pPr>
            <a:r>
              <a:rPr lang="zh-CN" altLang="en-US" sz="2000" b="1"/>
              <a:t>df_counted = df.groupby(['year','gender']).size().reset_index(name='count')  </a:t>
            </a:r>
            <a:endParaRPr lang="zh-CN" altLang="en-US" sz="2000" b="1"/>
          </a:p>
          <a:p>
            <a:pPr indent="0" fontAlgn="auto">
              <a:lnSpc>
                <a:spcPct val="150000"/>
              </a:lnSpc>
            </a:pPr>
            <a:r>
              <a:rPr lang="zh-CN" altLang="en-US" sz="2000" b="1"/>
              <a:t># 使用Seaborn绘制柱状图  </a:t>
            </a:r>
            <a:endParaRPr lang="zh-CN" altLang="en-US" sz="2000" b="1"/>
          </a:p>
          <a:p>
            <a:pPr indent="0" fontAlgn="auto">
              <a:lnSpc>
                <a:spcPct val="150000"/>
              </a:lnSpc>
            </a:pPr>
            <a:r>
              <a:rPr lang="zh-CN" altLang="en-US" sz="2000" b="1"/>
              <a:t>sns.barplot(x='year', y='count', hue='gender', data=df_counted)  </a:t>
            </a:r>
            <a:endParaRPr lang="zh-CN" altLang="en-US" sz="2000" b="1"/>
          </a:p>
          <a:p>
            <a:endParaRPr lang="zh-CN" altLang="en-US" sz="2000" b="1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43375" y="3308350"/>
            <a:ext cx="8048625" cy="3400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3589" y="933180"/>
            <a:ext cx="108204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 latinLnBrk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、样本不平衡问题：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 latinLnBrk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样本不平衡问题指的是数据集中各个类别的样本数量极不均衡。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以二分类问题为例，假设正类的样本数量远大于负类的样本数量。通常情况下把样本类别比例显著失衡可以称为不平衡数据。实际中阈值因任务而异（如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1:10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或者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1:4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都可能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视为不平衡）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 latinLnBrk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样本不平衡实际是一种非常常见的现象。比如：在欺诈交易检测，欺诈交易的订单应该是占总交易数量极少部分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6"/>
          <p:cNvSpPr txBox="1"/>
          <p:nvPr>
            <p:custDataLst>
              <p:tags r:id="rId3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观察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4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85819" y="1009940"/>
            <a:ext cx="108204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 latinLnBrk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、离群点：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 latinLnBrk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在样本空间中，与其他样本点的一般行为或特征不一致的点，称为离群点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 latinLnBrk="1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为什么会存在离群点呢？计算误差、操作错误、数据本身的弹性所致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观察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74700" y="2762885"/>
            <a:ext cx="4834890" cy="3787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48525" y="36080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5"/>
              </a:rPr>
              <a:t>工业蒸汽预测项目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观察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1343" y="1013143"/>
            <a:ext cx="1132192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 latinLnBrk="1">
              <a:lnSpc>
                <a:spcPct val="200000"/>
              </a:lnSpc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、数据泄露问题（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Data Leakage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）：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 latinLnBrk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lang="zh-CN" altLang="en-US" sz="24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训练数据包含了不应包含的信息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，即特征数据包含了目标信息，但这些信息在模型实际预测时无法获得。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 latinLnBrk="1">
              <a:lnSpc>
                <a:spcPct val="150000"/>
              </a:lnSpc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数据泄露会</a:t>
            </a:r>
            <a:r>
              <a:rPr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导致模型在训练、评估时的正确率很高，而在实际使用过程中正确率很低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 latinLnBrk="1">
              <a:lnSpc>
                <a:spcPct val="150000"/>
              </a:lnSpc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主要有两种泄露类型：目标泄露（训练数据的特征中包含了预测目标的信息）和训练测试污染（不正确地处理训练数据和验证数据之间的关系）。</a:t>
            </a:r>
            <a:endParaRPr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观察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4393" y="868998"/>
            <a:ext cx="1132192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 latinLnBrk="1">
              <a:lnSpc>
                <a:spcPct val="200000"/>
              </a:lnSpc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、数据泄露问题（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Data Leakage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）：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 latinLnBrk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在银行营销数据集中，通过用户个人信息、当前经济运行数据、与客户联络历史数据作为特征变量来预测用户是否会购买此次商品。其中，duration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表示上一次联系的通话时长（秒）。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 latinLnBrk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这个变量高度影响输出目标（例如，如果持续时间或者没有打通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，则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y=‘no’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）。然而，在执行呼叫之前，持续时间还不知道，在通话结束后，营销结果显然是已知的。而本项目要解决的问题，就是在营销人员拨打电话前，就能通过模型对结果进行预测以便减少无谓的营销通话。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Duration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导致了数据泄露，不应该加入到机器学习模型的训练中。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 latinLnBrk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duration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是事后信息（通话结束后才知），而非先验特征，因此必然导致数据泄露。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Inter"/>
                <a:ea typeface="Inter"/>
                <a:sym typeface="+mn-ea"/>
              </a:rPr>
              <a:t>预测用户是否会购买产品时，使用“用户点击广告次数”作为特征。是否存在数据泄露？为什么？</a:t>
            </a:r>
            <a:endParaRPr lang="zh-CN" altLang="en-US" b="0" i="0">
              <a:latin typeface="Inter"/>
              <a:ea typeface="Inter"/>
            </a:endParaRP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68730" y="3295015"/>
            <a:ext cx="9246235" cy="1383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2800" b="1" i="0">
                <a:solidFill>
                  <a:srgbClr val="FF0000"/>
                </a:solidFill>
                <a:latin typeface="Inter"/>
                <a:ea typeface="Inter"/>
              </a:rPr>
              <a:t>是。用户点击广告的行为可能发生在营销活动之后（如点击后才可能购买），导致特征包含未来信息，实际预测时无法获取。</a:t>
            </a:r>
            <a:endParaRPr lang="zh-CN" altLang="en-US" sz="2800" b="1" i="0">
              <a:solidFill>
                <a:srgbClr val="FF0000"/>
              </a:solidFill>
              <a:latin typeface="Inter"/>
              <a:ea typeface="Inter"/>
            </a:endParaRPr>
          </a:p>
        </p:txBody>
      </p:sp>
      <p:sp>
        <p:nvSpPr>
          <p:cNvPr id="6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观察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5415" y="841375"/>
            <a:ext cx="11322050" cy="5581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 fontAlgn="auto" latinLnBrk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、相关性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分析：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algn="l" fontAlgn="auto" latinLnBrk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特征相关性： 数据集中不同特征之间的关联程度或相似程度。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algn="l" fontAlgn="auto" latinLnBrk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研究特征相关性的有什么作用：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algn="l" fontAlgn="auto" latinLnBrk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提高模型性能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：去除冗余或不相关的特征，我们可以降低模型的复杂性，减少过拟合的风险，并提高泛化能力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algn="l" fontAlgn="auto" latinLnBrk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指导特征工程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：揭示数据中潜在的关系，从而启发我们创建新的、更有意义的特征。如果两个特征高度相关，我们可以考虑将它们组合成一个新的特征，或者选择其中一个作为代表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algn="l" fontAlgn="auto" latinLnBrk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简化模型解释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：了解特征相关性可以帮助我们识别对预测结果影响最大的特征，从而简化模型的解释过程。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 latinLnBrk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观察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5415" y="841375"/>
            <a:ext cx="11322050" cy="5407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 fontAlgn="auto" latinLnBrk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对于特征的不同相关性，可以采取以下措施：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algn="l" fontAlgn="auto" latinLnBrk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高度正相关或负相关的特征：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这些特征提供了冗余的信息，可以考虑去除其中一个，以减少特征维度和降低模型复杂性。在去除特征时，应确保不丢失重要的信息或影响模型的预测性能。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algn="l" fontAlgn="auto" latinLnBrk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弱相关或无关的特征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：有时即使特征与目标变量的直接相关性不强，但它们可能与其他重要特征存在交互作用，共同影响目标变量。在这种情况下，可以通过特征组合或变换来挖掘潜在的关联。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algn="l" fontAlgn="auto" latinLnBrk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非线性关系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：考虑使用非线性模型或进行特征变换来捕捉这些关系。例如，对于具有周期性变化的特征，可以使用傅里叶变换将其转换为频域表示；对于具有复杂关系的特征，可以使用核方法或神经网络等模型进行处理。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 latinLnBrk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观察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H_Entry_1"/>
          <p:cNvSpPr/>
          <p:nvPr>
            <p:custDataLst>
              <p:tags r:id="rId1"/>
            </p:custDataLst>
          </p:nvPr>
        </p:nvSpPr>
        <p:spPr>
          <a:xfrm>
            <a:off x="0" y="931545"/>
            <a:ext cx="3805555" cy="83058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 fontAlgn="auto"/>
            <a:r>
              <a:rPr lang="zh-CN" altLang="en-US" sz="5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课程</a:t>
            </a:r>
            <a:r>
              <a:rPr lang="zh-CN" altLang="en-US" sz="5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内容</a:t>
            </a:r>
            <a:endParaRPr lang="zh-CN" altLang="en-US" sz="54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340" y="2192020"/>
            <a:ext cx="7522210" cy="3092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="1"/>
              <a:t>数据分析与处理</a:t>
            </a:r>
            <a:endParaRPr lang="zh-CN" altLang="en-US" sz="36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="1"/>
              <a:t>机器学习</a:t>
            </a:r>
            <a:endParaRPr lang="zh-CN" altLang="en-US" sz="36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="1"/>
              <a:t>自然语言处理</a:t>
            </a:r>
            <a:endParaRPr lang="zh-CN" altLang="en-US" sz="36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="1"/>
              <a:t>深度学习</a:t>
            </a:r>
            <a:endParaRPr lang="zh-CN" altLang="en-US" sz="36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="1"/>
              <a:t>大模型应用和辅助</a:t>
            </a:r>
            <a:r>
              <a:rPr lang="en-US" altLang="zh-CN" sz="3600" b="1"/>
              <a:t>AI</a:t>
            </a:r>
            <a:r>
              <a:rPr lang="zh-CN" altLang="en-US" sz="3600" b="1"/>
              <a:t>编程</a:t>
            </a:r>
            <a:endParaRPr lang="zh-CN" altLang="en-US" sz="3600" b="1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600" b="1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6465570" y="2406650"/>
            <a:ext cx="4032885" cy="4257675"/>
            <a:chOff x="10106" y="2337"/>
            <a:chExt cx="6351" cy="6705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0106" y="2337"/>
              <a:ext cx="6350" cy="525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1055" y="7762"/>
              <a:ext cx="5402" cy="128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254000" y="1483995"/>
            <a:ext cx="8222615" cy="6299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 b="1">
                <a:solidFill>
                  <a:schemeClr val="tx1"/>
                </a:solidFill>
              </a:rPr>
              <a:t>mcorr = train_data_scaler[column].</a:t>
            </a:r>
            <a:r>
              <a:rPr lang="zh-CN" altLang="en-US" sz="2400" b="1">
                <a:solidFill>
                  <a:schemeClr val="tx1"/>
                </a:solidFill>
                <a:highlight>
                  <a:srgbClr val="FFFF00"/>
                </a:highlight>
              </a:rPr>
              <a:t>corr</a:t>
            </a:r>
            <a:r>
              <a:rPr lang="zh-CN" altLang="en-US" sz="2400" b="1">
                <a:solidFill>
                  <a:schemeClr val="tx1"/>
                </a:solidFill>
              </a:rPr>
              <a:t>(method="spearman") 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5275" y="2633345"/>
            <a:ext cx="5720080" cy="3408680"/>
          </a:xfrm>
          <a:prstGeom prst="rect">
            <a:avLst/>
          </a:prstGeom>
        </p:spPr>
      </p:pic>
      <p:sp>
        <p:nvSpPr>
          <p:cNvPr id="10" name="圆角矩形标注 9"/>
          <p:cNvSpPr/>
          <p:nvPr/>
        </p:nvSpPr>
        <p:spPr>
          <a:xfrm>
            <a:off x="6392545" y="696595"/>
            <a:ext cx="2084070" cy="735965"/>
          </a:xfrm>
          <a:prstGeom prst="wedgeRoundRectCallou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Spearman 相关系数</a:t>
            </a:r>
            <a:endParaRPr lang="zh-CN" altLang="en-US" sz="2400" b="1"/>
          </a:p>
        </p:txBody>
      </p:sp>
      <p:sp>
        <p:nvSpPr>
          <p:cNvPr id="2" name="文本框 6"/>
          <p:cNvSpPr txBox="1"/>
          <p:nvPr>
            <p:custDataLst>
              <p:tags r:id="rId7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观察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8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7833" y="788353"/>
            <a:ext cx="10820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1">
              <a:lnSpc>
                <a:spcPct val="200000"/>
              </a:lnSpc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观察特征之间的相关度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相关系数矩阵：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6595" y="1618615"/>
            <a:ext cx="1085215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zh-CN" altLang="en-US" sz="2400" dirty="0">
                <a:latin typeface="Courier New" panose="02070309020205020404" charset="0"/>
                <a:cs typeface="Courier New" panose="02070309020205020404" charset="0"/>
              </a:rPr>
              <a:t>双向表只能从计数上观察两个变量</a:t>
            </a:r>
            <a:r>
              <a:rPr lang="zh-CN" altLang="en-US" sz="2400" b="1" dirty="0">
                <a:latin typeface="Courier New" panose="02070309020205020404" charset="0"/>
                <a:cs typeface="Courier New" panose="02070309020205020404" charset="0"/>
              </a:rPr>
              <a:t>之间</a:t>
            </a:r>
            <a:r>
              <a:rPr lang="zh-CN" altLang="en-US" sz="2400" dirty="0">
                <a:latin typeface="Courier New" panose="02070309020205020404" charset="0"/>
                <a:cs typeface="Courier New" panose="02070309020205020404" charset="0"/>
              </a:rPr>
              <a:t>的关系，并不直观。当需要分析大量的变量时，哪些变量之间的关联度最大？哪些变量与目标关联最大呢？使用相关系数矩阵计算出两两变量之间的皮尔森相关系数。</a:t>
            </a:r>
            <a:endParaRPr lang="zh-CN" altLang="en-US" sz="2400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8040" y="2817495"/>
            <a:ext cx="6527800" cy="922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ourier New" panose="02070309020205020404" charset="0"/>
                <a:cs typeface="Courier New" panose="02070309020205020404" charset="0"/>
              </a:rPr>
              <a:t>#</a:t>
            </a:r>
            <a:r>
              <a:rPr lang="zh-CN" altLang="en-US" b="1" dirty="0">
                <a:latin typeface="Courier New" panose="02070309020205020404" charset="0"/>
                <a:cs typeface="Courier New" panose="02070309020205020404" charset="0"/>
              </a:rPr>
              <a:t>观察</a:t>
            </a:r>
            <a:r>
              <a:rPr lang="en-US" altLang="zh-CN" b="1" dirty="0" err="1">
                <a:latin typeface="Courier New" panose="02070309020205020404" charset="0"/>
                <a:cs typeface="Courier New" panose="02070309020205020404" charset="0"/>
              </a:rPr>
              <a:t>user_id</a:t>
            </a:r>
            <a:r>
              <a:rPr lang="en-US" altLang="zh-CN" b="1" dirty="0">
                <a:latin typeface="Courier New" panose="02070309020205020404" charset="0"/>
                <a:cs typeface="Courier New" panose="02070309020205020404" charset="0"/>
              </a:rPr>
              <a:t>, year, gender</a:t>
            </a:r>
            <a:r>
              <a:rPr lang="zh-CN" altLang="en-US" b="1" dirty="0">
                <a:latin typeface="Courier New" panose="02070309020205020404" charset="0"/>
                <a:cs typeface="Courier New" panose="02070309020205020404" charset="0"/>
              </a:rPr>
              <a:t>这三个变量之间的关联性</a:t>
            </a:r>
            <a:endParaRPr lang="en-US" altLang="zh-CN" b="1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Courier New" panose="02070309020205020404" charset="0"/>
                <a:cs typeface="Courier New" panose="02070309020205020404" charset="0"/>
              </a:rPr>
              <a:t>d = df[['</a:t>
            </a:r>
            <a:r>
              <a:rPr lang="en-US" altLang="zh-CN" b="1" dirty="0" err="1">
                <a:latin typeface="Courier New" panose="02070309020205020404" charset="0"/>
                <a:cs typeface="Courier New" panose="02070309020205020404" charset="0"/>
              </a:rPr>
              <a:t>user_id','year','gender</a:t>
            </a:r>
            <a:r>
              <a:rPr lang="en-US" altLang="zh-CN" b="1" dirty="0">
                <a:latin typeface="Courier New" panose="02070309020205020404" charset="0"/>
                <a:cs typeface="Courier New" panose="02070309020205020404" charset="0"/>
              </a:rPr>
              <a:t>']].</a:t>
            </a:r>
            <a:r>
              <a:rPr lang="en-US" altLang="zh-CN" b="1" dirty="0" err="1">
                <a:latin typeface="Courier New" panose="02070309020205020404" charset="0"/>
                <a:cs typeface="Courier New" panose="02070309020205020404" charset="0"/>
              </a:rPr>
              <a:t>corr</a:t>
            </a:r>
            <a:r>
              <a:rPr lang="en-US" altLang="zh-CN" b="1" dirty="0">
                <a:latin typeface="Courier New" panose="02070309020205020404" charset="0"/>
                <a:cs typeface="Courier New" panose="02070309020205020404" charset="0"/>
              </a:rPr>
              <a:t>()</a:t>
            </a:r>
            <a:endParaRPr lang="en-US" altLang="zh-CN" b="1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86040" y="2706370"/>
            <a:ext cx="404685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Courier New" panose="02070309020205020404" charset="0"/>
                <a:cs typeface="Courier New" panose="02070309020205020404" charset="0"/>
              </a:rPr>
              <a:t>说明用户</a:t>
            </a:r>
            <a:r>
              <a:rPr lang="en-US" altLang="zh-CN" sz="2000" b="1" dirty="0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2000" b="1" dirty="0">
                <a:latin typeface="Courier New" panose="02070309020205020404" charset="0"/>
                <a:cs typeface="Courier New" panose="02070309020205020404" charset="0"/>
              </a:rPr>
              <a:t>的编制与年份有一定的关系；年份与出生性别也有一定关系；而用户</a:t>
            </a:r>
            <a:r>
              <a:rPr lang="en-US" altLang="zh-CN" sz="2000" b="1" dirty="0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2000" b="1" dirty="0">
                <a:latin typeface="Courier New" panose="02070309020205020404" charset="0"/>
                <a:cs typeface="Courier New" panose="02070309020205020404" charset="0"/>
              </a:rPr>
              <a:t>与出生人口的性别基本无关。</a:t>
            </a:r>
            <a:endParaRPr lang="en-US" altLang="zh-CN" sz="2000" b="1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7685405" y="4797425"/>
            <a:ext cx="4506595" cy="1042035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注意：相关数矩阵只能针对数值变量类型计算</a:t>
            </a:r>
            <a:endParaRPr lang="zh-CN" altLang="en-US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595" y="4011930"/>
            <a:ext cx="6485255" cy="2612390"/>
          </a:xfrm>
          <a:prstGeom prst="rect">
            <a:avLst/>
          </a:prstGeom>
        </p:spPr>
      </p:pic>
      <p:sp>
        <p:nvSpPr>
          <p:cNvPr id="2" name="文本框 6"/>
          <p:cNvSpPr txBox="1"/>
          <p:nvPr>
            <p:custDataLst>
              <p:tags r:id="rId2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观察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3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animBg="1"/>
      <p:bldP spid="10" grpId="1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17260" y="1844675"/>
            <a:ext cx="6043930" cy="4676140"/>
          </a:xfrm>
          <a:prstGeom prst="rect">
            <a:avLst/>
          </a:prstGeom>
        </p:spPr>
      </p:pic>
      <p:sp>
        <p:nvSpPr>
          <p:cNvPr id="2" name="文本框 6"/>
          <p:cNvSpPr txBox="1"/>
          <p:nvPr>
            <p:custDataLst>
              <p:tags r:id="rId3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观察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4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4393" y="868998"/>
            <a:ext cx="1132192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 latinLnBrk="1">
              <a:lnSpc>
                <a:spcPct val="200000"/>
              </a:lnSpc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、观察数据间的相关度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可视化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 latinLnBrk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0830" y="2001520"/>
            <a:ext cx="68326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# </a:t>
            </a:r>
            <a:r>
              <a:rPr lang="zh-CN" altLang="en-US" sz="2400"/>
              <a:t>获取相关性矩阵</a:t>
            </a:r>
            <a:endParaRPr lang="zh-CN" altLang="en-US" sz="2400"/>
          </a:p>
          <a:p>
            <a:r>
              <a:rPr lang="zh-CN" altLang="en-US" sz="2400"/>
              <a:t>d = df[['user_id','year','gender']].corr()</a:t>
            </a:r>
            <a:endParaRPr lang="zh-CN" altLang="en-US" sz="2400"/>
          </a:p>
          <a:p>
            <a:r>
              <a:rPr lang="en-US" altLang="zh-CN" sz="2400"/>
              <a:t>#</a:t>
            </a:r>
            <a:r>
              <a:rPr lang="zh-CN" altLang="en-US" sz="2400"/>
              <a:t>使用热力图可视化</a:t>
            </a:r>
            <a:endParaRPr lang="zh-CN" altLang="en-US" sz="2400"/>
          </a:p>
          <a:p>
            <a:r>
              <a:rPr lang="zh-CN" altLang="en-US" sz="2400"/>
              <a:t>sns.heatmap(d, annot=True,cmap='RdYlGn',linewidths=0.4)</a:t>
            </a:r>
            <a:endParaRPr lang="zh-CN" altLang="en-US" sz="24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案例分析（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工业蒸汽量数据集）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37833" y="973138"/>
            <a:ext cx="10820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atinLnBrk="1">
              <a:lnSpc>
                <a:spcPct val="200000"/>
              </a:lnSpc>
            </a:pPr>
            <a:r>
              <a:rPr lang="zh-CN" altLang="en-US" sz="2000" b="1" dirty="0">
                <a:sym typeface="+mn-ea"/>
                <a:hlinkClick r:id="rId2"/>
              </a:rPr>
              <a:t>数据可视化/参考代码</a:t>
            </a:r>
            <a:r>
              <a:rPr lang="en-US" altLang="zh-CN" sz="2000" b="1" dirty="0">
                <a:sym typeface="+mn-ea"/>
                <a:hlinkClick r:id="rId2"/>
              </a:rPr>
              <a:t>/Steam-Preprocess.ipynb</a:t>
            </a:r>
            <a:endParaRPr lang="en-US" altLang="zh-CN" sz="20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055" y="1768475"/>
            <a:ext cx="30302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查看数据基本信息</a:t>
            </a:r>
            <a:endParaRPr lang="zh-CN" altLang="en-US" sz="2400" b="1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7865" y="2317115"/>
            <a:ext cx="28994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train_data.info()</a:t>
            </a:r>
            <a:endParaRPr lang="zh-CN" altLang="en-US" sz="2400" b="1"/>
          </a:p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train_data.head()</a:t>
            </a:r>
            <a:endParaRPr lang="zh-CN" altLang="en-US" sz="2400" b="1"/>
          </a:p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train_data.describe()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4279900" y="1768475"/>
            <a:ext cx="25146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可视化数据分布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63060" y="2444115"/>
            <a:ext cx="39389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sns.boxplot(train_data[列</a:t>
            </a:r>
            <a:r>
              <a:rPr lang="zh-CN" altLang="en-US" sz="2400" b="1"/>
              <a:t>名])</a:t>
            </a:r>
            <a:endParaRPr lang="zh-CN" altLang="en-US" sz="24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230" y="1663065"/>
            <a:ext cx="2731770" cy="35312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79900" y="3175635"/>
            <a:ext cx="48844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 b="1"/>
              <a:t>查看所有列</a:t>
            </a:r>
            <a:r>
              <a:rPr lang="zh-CN" altLang="en-US" sz="2400" b="1"/>
              <a:t>分布，获取所有列名：</a:t>
            </a:r>
            <a:endParaRPr lang="zh-CN" altLang="en-US" sz="2400" b="1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 b="1"/>
              <a:t>column = train_data.columns.tolist()</a:t>
            </a:r>
            <a:endParaRPr lang="zh-CN" altLang="en-US" sz="2400" b="1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案例分析（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工业蒸汽量数据集）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755" y="1021715"/>
            <a:ext cx="52108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变量和目标之间的</a:t>
            </a:r>
            <a:r>
              <a:rPr lang="zh-CN" altLang="en-US" sz="24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关系</a:t>
            </a:r>
            <a:endParaRPr lang="zh-CN" altLang="en-US" sz="2400" b="1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4505" y="1482090"/>
            <a:ext cx="1150493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/>
              <a:t>通过分析变量与目标之间的回归关系，可以了解哪些变量对目标有显著影响，以及这些影响的方向（正面或负面）。</a:t>
            </a:r>
            <a:r>
              <a:rPr lang="zh-CN" altLang="en-US" sz="2400" b="1">
                <a:sym typeface="+mn-ea"/>
              </a:rPr>
              <a:t>引导创建新的、更有意义的特征。</a:t>
            </a:r>
            <a:endParaRPr lang="zh-CN" altLang="en-US" sz="2400" b="1"/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/>
              <a:t>特征选择： 回归关系的强度（通过系数大小或统计显著性来衡量）可以作为特选择的一个准则。 弱相关或不相关的特征可能会被排除，以减少特征维度、降低模型</a:t>
            </a:r>
            <a:r>
              <a:rPr lang="zh-CN" altLang="en-US" sz="2400" b="1"/>
              <a:t>复杂度。</a:t>
            </a:r>
            <a:endParaRPr lang="zh-CN" altLang="en-US" sz="2400" b="1"/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/>
              <a:t>特征检测： 有时单个变量与目标的关系可能较弱，但多个变量的组合（即交互征）可能具有很强的预测能力。 </a:t>
            </a:r>
            <a:endParaRPr lang="zh-CN" altLang="en-US" sz="2400" b="1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案例分析（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工业蒸汽量数据集）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755" y="1021715"/>
            <a:ext cx="52108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变量和目标之间的</a:t>
            </a:r>
            <a:r>
              <a:rPr lang="zh-CN" altLang="en-US" sz="24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关系</a:t>
            </a:r>
            <a:endParaRPr lang="zh-CN" altLang="en-US" sz="2400" b="1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2345" y="1705610"/>
            <a:ext cx="4391025" cy="4667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案例分析（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工业蒸汽量数据集）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755" y="1021715"/>
            <a:ext cx="52108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观察</a:t>
            </a:r>
            <a:r>
              <a:rPr lang="zh-CN" altLang="en-US" sz="24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离群点</a:t>
            </a:r>
            <a:endParaRPr lang="zh-CN" altLang="en-US" sz="2400" b="1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4505" y="1482090"/>
            <a:ext cx="115049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ym typeface="+mn-ea"/>
              </a:rPr>
              <a:t>异常值和离群点检测： 通过观察变量与目标的回归图，可以发现数据中的异常值或离群点，这些点对模型训练可能产生不利影响。</a:t>
            </a:r>
            <a:endParaRPr lang="zh-CN" altLang="en-US" sz="24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6815" y="2613025"/>
            <a:ext cx="4452620" cy="3759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4505" y="2744470"/>
            <a:ext cx="70523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ym typeface="+mn-ea"/>
              </a:rPr>
              <a:t>单个变量的异常值可以使用箱型图观察，多个变量综合起来的异常则可以使用建模的方式</a:t>
            </a:r>
            <a:r>
              <a:rPr lang="zh-CN" altLang="en-US" sz="2400" b="1">
                <a:sym typeface="+mn-ea"/>
              </a:rPr>
              <a:t>观察。</a:t>
            </a:r>
            <a:endParaRPr lang="zh-CN" altLang="en-US" sz="2400" b="1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ym typeface="+mn-ea"/>
              </a:rPr>
              <a:t>使用训练集建模（例如使用岭回归）对训练集的目标做预测。预测值与实际值存在偏差。对于偏差超过指定标准差的点进行标注，观察这些离群点的</a:t>
            </a:r>
            <a:r>
              <a:rPr lang="zh-CN" altLang="en-US" sz="2400" b="1">
                <a:sym typeface="+mn-ea"/>
              </a:rPr>
              <a:t>特征。</a:t>
            </a:r>
            <a:endParaRPr lang="zh-CN" altLang="en-US" sz="2400" b="1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33550" y="2024063"/>
            <a:ext cx="8724900" cy="351313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A1EA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" name="椭圆 6"/>
          <p:cNvSpPr/>
          <p:nvPr/>
        </p:nvSpPr>
        <p:spPr>
          <a:xfrm>
            <a:off x="5262563" y="1249363"/>
            <a:ext cx="1666875" cy="16668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315" name="文本框 7"/>
          <p:cNvSpPr txBox="1"/>
          <p:nvPr/>
        </p:nvSpPr>
        <p:spPr>
          <a:xfrm>
            <a:off x="5572125" y="1576388"/>
            <a:ext cx="104775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Arial" panose="020B0604020202020204" pitchFamily="34" charset="0"/>
                <a:ea typeface="思源黑体 CN Medium" panose="020B0600000000000000" charset="-122"/>
              </a:rPr>
              <a:t>02</a:t>
            </a:r>
            <a:endParaRPr lang="en-US" altLang="zh-CN" sz="6000" b="1">
              <a:solidFill>
                <a:schemeClr val="bg1"/>
              </a:solidFill>
              <a:latin typeface="Arial" panose="020B0604020202020204" pitchFamily="34" charset="0"/>
              <a:ea typeface="思源黑体 CN Medium" panose="020B0600000000000000" charset="-122"/>
            </a:endParaRPr>
          </a:p>
        </p:txBody>
      </p:sp>
      <p:sp>
        <p:nvSpPr>
          <p:cNvPr id="10" name="MH_Entry_1"/>
          <p:cNvSpPr/>
          <p:nvPr>
            <p:custDataLst>
              <p:tags r:id="rId1"/>
            </p:custDataLst>
          </p:nvPr>
        </p:nvSpPr>
        <p:spPr>
          <a:xfrm>
            <a:off x="3748088" y="3261361"/>
            <a:ext cx="4694238" cy="83058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 fontAlgn="auto"/>
            <a:r>
              <a:rPr lang="zh-CN" altLang="en-US" sz="5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特征工程</a:t>
            </a:r>
            <a:endParaRPr lang="zh-CN" altLang="en-US" sz="54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718" y="868998"/>
            <a:ext cx="113219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数据采集：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判断哪些数据对预测有帮助，能否采集到有用的数据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如果要预测用户浏览商品后是否会下单，需要采集哪些信息呢？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商品：商品的评分、历史销量、商品信息（价格、类别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...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用户：历史购买信息（商品价位、商品类别）、用户画像（年龄、学历、购买力、类别）、用户的浏览习惯等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店铺信息：类别、评分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 latinLnBrk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718" y="868998"/>
            <a:ext cx="113219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数据清洗：去掉脏数据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如果要预测用户浏览商品后是否会下单，需要采集哪些信息呢？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例如，去掉异常值。身高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&gt;3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米，年龄为负数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去掉离群点。在做城市某个岗位薪资分析的时候，发现某个三线城市的薪资位列榜首（月薪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万）。经过进一步分析，发现样本仅一例。属于个例，没有参考价值。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 latinLnBrk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H_Entry_1"/>
          <p:cNvSpPr/>
          <p:nvPr>
            <p:custDataLst>
              <p:tags r:id="rId1"/>
            </p:custDataLst>
          </p:nvPr>
        </p:nvSpPr>
        <p:spPr>
          <a:xfrm>
            <a:off x="0" y="931863"/>
            <a:ext cx="6027420" cy="83058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 fontAlgn="auto"/>
            <a:r>
              <a:rPr lang="zh-CN" altLang="en-US" sz="5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课程期待</a:t>
            </a:r>
            <a:r>
              <a:rPr lang="zh-CN" altLang="en-US" sz="5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的收获</a:t>
            </a:r>
            <a:endParaRPr lang="zh-CN" altLang="en-US" sz="54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340" y="2192020"/>
            <a:ext cx="10612120" cy="3092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="1"/>
              <a:t>将数据分析、建模技术、自然语言融合起来，学会开发一定复杂度的</a:t>
            </a:r>
            <a:r>
              <a:rPr lang="en-US" altLang="zh-CN" sz="3600" b="1"/>
              <a:t>AI</a:t>
            </a:r>
            <a:r>
              <a:rPr lang="zh-CN" altLang="en-US" sz="3600" b="1"/>
              <a:t>应用。</a:t>
            </a:r>
            <a:endParaRPr lang="zh-CN" altLang="en-US" sz="36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="1"/>
              <a:t>获得开发一款综合性的</a:t>
            </a:r>
            <a:r>
              <a:rPr lang="en-US" altLang="zh-CN" sz="3600" b="1"/>
              <a:t>AI</a:t>
            </a:r>
            <a:r>
              <a:rPr lang="zh-CN" altLang="en-US" sz="3600" b="1"/>
              <a:t>应用的</a:t>
            </a:r>
            <a:r>
              <a:rPr lang="zh-CN" altLang="en-US" sz="3600" b="1"/>
              <a:t>项目经验。</a:t>
            </a:r>
            <a:endParaRPr lang="zh-CN" altLang="en-US" sz="36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="1"/>
              <a:t>了解如何使用</a:t>
            </a:r>
            <a:r>
              <a:rPr lang="en-US" altLang="zh-CN" sz="3600" b="1"/>
              <a:t>LLM</a:t>
            </a:r>
            <a:endParaRPr lang="en-US" altLang="zh-CN" sz="3600" b="1"/>
          </a:p>
          <a:p>
            <a:pPr indent="0">
              <a:buFont typeface="Arial" panose="020B0604020202020204" pitchFamily="34" charset="0"/>
              <a:buNone/>
            </a:pPr>
            <a:endParaRPr lang="en-US" altLang="zh-CN" sz="3600" b="1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600" b="1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718" y="868998"/>
            <a:ext cx="113219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数据采样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经过清洗后的正负样本如果不平衡，可以采用数据采样。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如果正负样本数量都特别大，可以采用下采样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欠采样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(downsampling)</a:t>
            </a: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如果样本量不大，可以采用上采样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过采样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oversampling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如数据扩展（图像旋转、镜像、拉伸等），修改损失函数设置样本权重。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 latinLnBrk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718" y="868998"/>
            <a:ext cx="113219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欠采样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数量较多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的一类样本中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随机选取一部分并剔除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，使得最终样本的目标类别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不太失衡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 latinLnBrk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330" y="1568450"/>
            <a:ext cx="5353050" cy="3371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0195" y="4940300"/>
            <a:ext cx="113226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latinLnBrk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常用的方法有随机欠采样和Tomek Links,其中Tomek Links先是找出两个各项指标都非常接近的相反类样本，然后删除这类样本中标签(label)占比高的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718" y="868998"/>
            <a:ext cx="113219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过采样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样本较少的类别进行重新组合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，构造新样本。常用的方法有随机过采样和SMOTE算法。SMOTE算法并不是简单复制已有的数据，而是在原有数据的基础上，通过算法产生新生数据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 latinLnBrk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69305" y="2466975"/>
            <a:ext cx="5743575" cy="35909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115" y="1089025"/>
            <a:ext cx="10515600" cy="4351338"/>
          </a:xfrm>
        </p:spPr>
        <p:txBody>
          <a:bodyPr/>
          <a:p>
            <a:r>
              <a:rPr lang="zh-CN" altLang="en-US"/>
              <a:t>某欺诈检测数据集中，正常交易占比</a:t>
            </a:r>
            <a:r>
              <a:rPr lang="en-US" altLang="zh-CN"/>
              <a:t>99%</a:t>
            </a:r>
            <a:r>
              <a:rPr lang="zh-CN" altLang="en-US"/>
              <a:t>，欺诈交易</a:t>
            </a:r>
            <a:r>
              <a:rPr lang="en-US" altLang="zh-CN"/>
              <a:t>1%</a:t>
            </a:r>
            <a:r>
              <a:rPr lang="zh-CN" altLang="en-US"/>
              <a:t>。以下哪种</a:t>
            </a:r>
            <a:r>
              <a:rPr lang="zh-CN" altLang="en-US"/>
              <a:t>预处理方法能有效缓解不平衡？</a:t>
            </a:r>
            <a:endParaRPr lang="zh-CN" altLang="en-US"/>
          </a:p>
          <a:p>
            <a:r>
              <a:rPr lang="en-US" altLang="zh-CN"/>
              <a:t>A. </a:t>
            </a:r>
            <a:r>
              <a:rPr lang="zh-CN" altLang="en-US"/>
              <a:t>删除所有正常交易</a:t>
            </a:r>
            <a:r>
              <a:rPr lang="en-US" altLang="zh-CN"/>
              <a:t>                   B. </a:t>
            </a:r>
            <a:r>
              <a:rPr lang="zh-CN" altLang="en-US"/>
              <a:t>对欺诈交易过采样</a:t>
            </a:r>
            <a:endParaRPr lang="zh-CN" altLang="en-US"/>
          </a:p>
          <a:p>
            <a:r>
              <a:rPr lang="en-US" altLang="zh-CN"/>
              <a:t>C. </a:t>
            </a:r>
            <a:r>
              <a:rPr lang="zh-CN" altLang="en-US"/>
              <a:t>对正常交易欠采样</a:t>
            </a:r>
            <a:r>
              <a:rPr lang="en-US" altLang="zh-CN"/>
              <a:t>                   D. </a:t>
            </a:r>
            <a:r>
              <a:rPr lang="zh-CN" altLang="en-US"/>
              <a:t>将正常交易删除到与欺诈交易数量</a:t>
            </a:r>
            <a:r>
              <a:rPr lang="zh-CN" altLang="en-US"/>
              <a:t>相同。</a:t>
            </a:r>
            <a:endParaRPr lang="zh-CN" altLang="en-US"/>
          </a:p>
          <a:p>
            <a:endParaRPr lang="en-US" altLang="zh-CN"/>
          </a:p>
          <a:p>
            <a:r>
              <a:rPr lang="zh-CN" altLang="en-US" b="1">
                <a:solidFill>
                  <a:srgbClr val="FF0000"/>
                </a:solidFill>
              </a:rPr>
              <a:t>答案：</a:t>
            </a:r>
            <a:r>
              <a:rPr lang="en-US" altLang="zh-CN" b="1">
                <a:solidFill>
                  <a:srgbClr val="FF0000"/>
                </a:solidFill>
              </a:rPr>
              <a:t>B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缺失值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718" y="868998"/>
            <a:ext cx="113219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缺失值</a:t>
            </a:r>
            <a:r>
              <a:rPr 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的处理方法：</a:t>
            </a:r>
            <a:endParaRPr 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类别型特征：常见解决方案是众数填充，或者直接设置为一个新类别</a:t>
            </a:r>
            <a:endParaRPr 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数值型特征：可以填充平均数、中位数、众数、最大最小值等。</a:t>
            </a:r>
            <a:endParaRPr 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有序数据（如时间）：填充相邻值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next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或者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previous</a:t>
            </a: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模型预测填充：普通的填充只考虑一个结果常态，并未考虑其他特征之间的相互作用影响，可以对含有缺失值的那一列进行建模，并且预测缺失值的结果。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对于有大量信息缺失的列可以考虑直接删除该特征。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 latinLnBrk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缺失值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12825" y="869315"/>
            <a:ext cx="9398635" cy="58089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缺失值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1475" y="965200"/>
            <a:ext cx="6438900" cy="23533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</a:rPr>
              <a:t>data = {</a:t>
            </a:r>
            <a:endParaRPr lang="zh-CN" alt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</a:rPr>
              <a:t>    'A': [1, 2, 3, 4, 5],</a:t>
            </a:r>
            <a:endParaRPr lang="zh-CN" alt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</a:rPr>
              <a:t>    'B': [1, </a:t>
            </a:r>
            <a:r>
              <a:rPr lang="zh-CN" altLang="en-US" sz="2400" b="1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None</a:t>
            </a:r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</a:rPr>
              <a:t>, 3, 4, 5],</a:t>
            </a:r>
            <a:endParaRPr lang="zh-CN" alt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</a:rPr>
              <a:t>    'C': [1, 2, 3, </a:t>
            </a:r>
            <a:r>
              <a:rPr lang="zh-CN" altLang="en-US" sz="2400" b="1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np.nan</a:t>
            </a:r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lang="zh-CN" altLang="en-US" sz="2400" b="1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np.nan</a:t>
            </a:r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</a:rPr>
              <a:t>]</a:t>
            </a:r>
            <a:endParaRPr lang="zh-CN" alt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zh-CN" alt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</a:rPr>
              <a:t>df = pd.DataFrame(data)</a:t>
            </a:r>
            <a:endParaRPr lang="zh-CN" altLang="en-US" sz="24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185" y="674370"/>
            <a:ext cx="2204720" cy="284099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71475" y="3515360"/>
            <a:ext cx="2689225" cy="4832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</a:rPr>
              <a:t>df.isna()</a:t>
            </a:r>
            <a:endParaRPr lang="zh-CN" altLang="en-US" sz="24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505" y="3515360"/>
            <a:ext cx="2656205" cy="2937510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7794625" y="1617345"/>
            <a:ext cx="666750" cy="4673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8479155" y="2560320"/>
            <a:ext cx="666750" cy="4673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8503285" y="3138170"/>
            <a:ext cx="666750" cy="4673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3473450" y="4464685"/>
            <a:ext cx="666750" cy="4673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4157980" y="5407660"/>
            <a:ext cx="666750" cy="4673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4182110" y="5985510"/>
            <a:ext cx="666750" cy="4673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5975350" y="3874135"/>
            <a:ext cx="3096260" cy="4832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</a:rPr>
              <a:t>df.isna().any()</a:t>
            </a:r>
            <a:endParaRPr lang="zh-CN" altLang="en-US" sz="24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1735" y="4554220"/>
            <a:ext cx="2277110" cy="169227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8" grpId="1" animBg="1"/>
      <p:bldP spid="13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4" grpId="0" bldLvl="0" animBg="1"/>
      <p:bldP spid="15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缺失值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830" y="869315"/>
            <a:ext cx="6097270" cy="1202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dropna</a:t>
            </a: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589405"/>
            <a:ext cx="3210560" cy="413702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462020" y="1589405"/>
            <a:ext cx="3347085" cy="803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r>
              <a:rPr lang="en-US" altLang="zh-CN" sz="2400" b="1">
                <a:latin typeface="Courier New" panose="02070309020205020404" charset="0"/>
                <a:cs typeface="Courier New" panose="02070309020205020404" charset="0"/>
              </a:rPr>
              <a:t>#</a:t>
            </a: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删除含有缺失值的行</a:t>
            </a:r>
            <a:endParaRPr lang="zh-CN" alt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</a:rPr>
              <a:t>df.dropna()</a:t>
            </a:r>
            <a:endParaRPr lang="zh-CN" altLang="en-US" sz="24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0565" y="673100"/>
            <a:ext cx="2770505" cy="230441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3569970" y="3787775"/>
            <a:ext cx="3347085" cy="803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r>
              <a:rPr lang="en-US" altLang="zh-CN" sz="2400" b="1">
                <a:latin typeface="Courier New" panose="02070309020205020404" charset="0"/>
                <a:cs typeface="Courier New" panose="02070309020205020404" charset="0"/>
              </a:rPr>
              <a:t>#</a:t>
            </a: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删除含有缺失值的列</a:t>
            </a:r>
            <a:endParaRPr lang="zh-CN" alt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</a:rPr>
              <a:t>df.dropna(axis=1)</a:t>
            </a:r>
            <a:endParaRPr lang="zh-CN" altLang="en-US" sz="24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0145" y="3206750"/>
            <a:ext cx="1268730" cy="352806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缺失值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830" y="869315"/>
            <a:ext cx="6097270" cy="1202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用指定值填补缺失数据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609215" y="1589405"/>
            <a:ext cx="6604000" cy="8597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</a:rPr>
              <a:t>df['ColA'].fillna(method='ffill')</a:t>
            </a:r>
            <a:endParaRPr lang="zh-CN" alt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400" b="1">
                <a:latin typeface="Courier New" panose="02070309020205020404" charset="0"/>
                <a:cs typeface="Courier New" panose="02070309020205020404" charset="0"/>
              </a:rPr>
              <a:t># </a:t>
            </a:r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</a:rPr>
              <a:t>使用前向填充方法填充缺失值</a:t>
            </a:r>
            <a:endParaRPr lang="zh-CN" altLang="en-US" sz="24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609215" y="2915285"/>
            <a:ext cx="6147435" cy="932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  <a:sym typeface="+mn-ea"/>
              </a:rPr>
              <a:t>df['ColA'].fillna(method='bfill')</a:t>
            </a:r>
            <a:endParaRPr lang="zh-CN" altLang="en-US" sz="2400" b="1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400" b="1">
                <a:latin typeface="Courier New" panose="02070309020205020404" charset="0"/>
                <a:cs typeface="Courier New" panose="02070309020205020404" charset="0"/>
                <a:sym typeface="+mn-ea"/>
              </a:rPr>
              <a:t>#使用后向填充方法按列填充缺失值</a:t>
            </a:r>
            <a:endParaRPr lang="en-US" altLang="zh-CN" sz="2400" b="1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2260" y="1664970"/>
            <a:ext cx="2035810" cy="36106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4995" y="1457325"/>
            <a:ext cx="2541270" cy="36150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7350" y="3909695"/>
            <a:ext cx="1638300" cy="2829560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4289425" y="4464685"/>
            <a:ext cx="1545590" cy="10090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9484995" y="1589405"/>
            <a:ext cx="2219325" cy="14357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3" grpId="0" bldLvl="0" animBg="1"/>
      <p:bldP spid="14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5990" y="2596515"/>
            <a:ext cx="2216150" cy="4260850"/>
          </a:xfrm>
          <a:prstGeom prst="rect">
            <a:avLst/>
          </a:prstGeom>
        </p:spPr>
      </p:pic>
      <p:sp>
        <p:nvSpPr>
          <p:cNvPr id="2" name="文本框 6"/>
          <p:cNvSpPr txBox="1"/>
          <p:nvPr>
            <p:custDataLst>
              <p:tags r:id="rId2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缺失值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3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830" y="869315"/>
            <a:ext cx="6097270" cy="1202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用指定值填补缺失数据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609215" y="1589405"/>
            <a:ext cx="7534275" cy="8597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</a:rPr>
              <a:t>df.fillna(value={'ColA':10, 'ColB': 20})</a:t>
            </a:r>
            <a:endParaRPr lang="zh-CN" alt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400" b="1">
                <a:latin typeface="Courier New" panose="02070309020205020404" charset="0"/>
                <a:cs typeface="Courier New" panose="02070309020205020404" charset="0"/>
              </a:rPr>
              <a:t># ColA</a:t>
            </a:r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</a:rPr>
              <a:t>填充</a:t>
            </a:r>
            <a:r>
              <a:rPr lang="en-US" altLang="zh-CN" sz="2400" b="1">
                <a:latin typeface="Courier New" panose="02070309020205020404" charset="0"/>
                <a:cs typeface="Courier New" panose="02070309020205020404" charset="0"/>
              </a:rPr>
              <a:t>10</a:t>
            </a:r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 sz="2400" b="1">
                <a:latin typeface="Courier New" panose="02070309020205020404" charset="0"/>
                <a:cs typeface="Courier New" panose="02070309020205020404" charset="0"/>
              </a:rPr>
              <a:t>colB</a:t>
            </a:r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</a:rPr>
              <a:t>填充</a:t>
            </a:r>
            <a:r>
              <a:rPr lang="en-US" altLang="zh-CN" sz="2400" b="1">
                <a:latin typeface="Courier New" panose="02070309020205020404" charset="0"/>
                <a:cs typeface="Courier New" panose="02070309020205020404" charset="0"/>
              </a:rPr>
              <a:t>20</a:t>
            </a:r>
            <a:endParaRPr lang="en-US" altLang="zh-CN" sz="24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4787265" y="3072765"/>
            <a:ext cx="904875" cy="5835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4785" y="1589405"/>
            <a:ext cx="2424430" cy="377634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4080510" y="3656330"/>
            <a:ext cx="706755" cy="9893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185660" y="3368040"/>
            <a:ext cx="4439285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2400" b="1">
                <a:latin typeface="Courier New" panose="02070309020205020404" charset="0"/>
                <a:cs typeface="Courier New" panose="02070309020205020404" charset="0"/>
              </a:rPr>
              <a:t># 使用特定值0填充所有缺失值  </a:t>
            </a:r>
            <a:endParaRPr lang="en-US" altLang="zh-CN" sz="2400" b="1"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2400" b="1">
                <a:latin typeface="Courier New" panose="02070309020205020404" charset="0"/>
                <a:cs typeface="Courier New" panose="02070309020205020404" charset="0"/>
              </a:rPr>
              <a:t>df.fillna(value=0)  </a:t>
            </a:r>
            <a:endParaRPr lang="en-US" altLang="zh-CN" sz="2400" b="1"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4" grpId="0" bldLvl="0" animBg="1"/>
      <p:bldP spid="9" grpId="0" bldLvl="0" animBg="1"/>
      <p:bldP spid="1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6482536"/>
            <a:ext cx="12192000" cy="114839"/>
          </a:xfrm>
          <a:prstGeom prst="rect">
            <a:avLst/>
          </a:prstGeom>
          <a:solidFill>
            <a:srgbClr val="7AB00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0"/>
            <a:ext cx="1223426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31219" y="2627630"/>
            <a:ext cx="77978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数据探索与预处理</a:t>
            </a:r>
            <a:endParaRPr lang="zh-CN" altLang="en-US" sz="6000" b="1" spc="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250" advClick="0" advTm="0">
        <p15:prstTrans prst="curtains"/>
      </p:transition>
    </mc:Choice>
    <mc:Fallback>
      <p:transition spd="slow" advClick="0" advTm="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5415" y="841375"/>
            <a:ext cx="11322050" cy="5600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类别特征转换</a:t>
            </a:r>
            <a:endParaRPr 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大部分的机器学习算法只能接受数值变量，因此需要将非数值型变量转为数值变量。在本数据集中，需要将非数值的分类变量进行编码，转为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数值类型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分类变量又可以分为二项分类变量、有序分类变量和无序分类变量。不同种类的分类变量编码方式也有区别。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数据变换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5415" y="841375"/>
            <a:ext cx="11322050" cy="5600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类别特征转换（离散变量编码</a:t>
            </a:r>
            <a:r>
              <a:rPr 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algn="l" fontAlgn="auto" latinLnBrk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二项分类变量</a:t>
            </a:r>
            <a:r>
              <a:rPr 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二分类变量，可对其进行0，1编码</a:t>
            </a:r>
            <a:endParaRPr 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有序分类变量</a:t>
            </a:r>
            <a:r>
              <a:rPr 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每个唯一的类别分配一个整数标签，通常是从0开始的连续整数。用于有序类别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用于保留其顺序关系，如年龄段、学历等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无序分类变量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是为每个类别创建一个新的二进制列，其中1表示属于该类别，0表示不属于。这种方法适用于无序类别，因为它不会引入任何数值关系。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数据变换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8105" y="902335"/>
            <a:ext cx="11322050" cy="5600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二项分类变量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用「0-1编码」，比如比赛结果= {赢, 输} 表示成 y= [1 0 0 1]</a:t>
            </a:r>
            <a:endParaRPr 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algn="l" fontAlgn="auto" latinLnBrk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 代表赢，0 代表输。</a:t>
            </a:r>
            <a:endParaRPr 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数据变换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07085" y="2925445"/>
            <a:ext cx="7280275" cy="2723515"/>
          </a:xfrm>
          <a:prstGeom prst="rect">
            <a:avLst/>
          </a:prstGeom>
        </p:spPr>
      </p:pic>
      <p:sp>
        <p:nvSpPr>
          <p:cNvPr id="12" name="矩形: 圆角 11"/>
          <p:cNvSpPr/>
          <p:nvPr>
            <p:custDataLst>
              <p:tags r:id="rId5"/>
            </p:custDataLst>
          </p:nvPr>
        </p:nvSpPr>
        <p:spPr>
          <a:xfrm>
            <a:off x="6216650" y="2751455"/>
            <a:ext cx="1773555" cy="31013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8105" y="902335"/>
            <a:ext cx="11322050" cy="5600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球比赛结果是有赢、平、输三种，分别用 0, 1, 2 来表示， y = [0 1 0 2]</a:t>
            </a:r>
            <a:endParaRPr 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如果为了表示输赢平之间并没有特定的大小和顺序关系，则使用独热编码</a:t>
            </a:r>
            <a:endParaRPr 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25955" y="4023360"/>
            <a:ext cx="6934835" cy="2591435"/>
          </a:xfrm>
          <a:prstGeom prst="rect">
            <a:avLst/>
          </a:prstGeom>
        </p:spPr>
      </p:pic>
      <p:sp>
        <p:nvSpPr>
          <p:cNvPr id="4" name="文本框 6"/>
          <p:cNvSpPr txBox="1"/>
          <p:nvPr>
            <p:custDataLst>
              <p:tags r:id="rId3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数据变换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3"/>
          <p:cNvSpPr txBox="1"/>
          <p:nvPr>
            <p:custDataLst>
              <p:tags r:id="rId4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矩形: 圆角 11"/>
          <p:cNvSpPr/>
          <p:nvPr>
            <p:custDataLst>
              <p:tags r:id="rId5"/>
            </p:custDataLst>
          </p:nvPr>
        </p:nvSpPr>
        <p:spPr>
          <a:xfrm>
            <a:off x="7214235" y="4133850"/>
            <a:ext cx="1531620" cy="248094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30" y="2079625"/>
            <a:ext cx="8850630" cy="165036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0718" y="868998"/>
            <a:ext cx="113219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例：有两种特征，一个是人们的年龄，一个是门牌号。它们都表现为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整数。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这两种特征的使用方法相同吗？例如求均值？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门牌号其实是一种序数（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ordinal)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，对门牌号计算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均值并无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意义。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特征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分类：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数量特征：连续值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有序特征：有序位但无尺度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例如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门牌号）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属性特征（类别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特征）：不含位序和尺度（例如婚姻状况、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性别）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 latinLnBrk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数据变换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5415" y="841375"/>
            <a:ext cx="11322050" cy="5600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特征缩放：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在原始的资料中，由于各变数的范围大不相同，对于某些机器学习的算法目标函数会无法适当的运作。需要将不同特征的值量化到同一区间，这就是特征缩放的作用。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统一量纲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：不同的特征可能具有不同的量纲和单位，例如，一个特征可能是以米为单位的身高，另一个特征可能是以千克为单位的体重。将所有特征转换到同一量纲下，使每个特征对目标变量的贡献相对均衡。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提高算法性能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：许多机器学习算法在输入特征的范围差异较大时可能表现不佳。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提升模型稳定性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某些模型，如支持向量机（SVM）和K-最近邻（KNN），特征缩放对于模型的稳定性和泛化能力至关重要。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数据变换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95170" y="2434590"/>
            <a:ext cx="4022090" cy="4423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1615" y="869315"/>
            <a:ext cx="11970385" cy="2170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标准化（Standardization）：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将特征值转换为标准正态分布，即均值为0，标准差为1。标准化是通过减去特征均值并除以特征标准差来实现的。标准化是许多机器学习算法中常用的特征缩放方法，因为它对异常值具有一定的鲁棒性。</a:t>
            </a:r>
            <a:endParaRPr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 latinLnBrk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6"/>
          <p:cNvSpPr txBox="1"/>
          <p:nvPr>
            <p:custDataLst>
              <p:tags r:id="rId3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数据变换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3"/>
          <p:cNvSpPr txBox="1"/>
          <p:nvPr>
            <p:custDataLst>
              <p:tags r:id="rId4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00950" y="2571115"/>
            <a:ext cx="3763645" cy="4017010"/>
          </a:xfrm>
          <a:prstGeom prst="rect">
            <a:avLst/>
          </a:prstGeom>
        </p:spPr>
      </p:pic>
      <p:sp>
        <p:nvSpPr>
          <p:cNvPr id="14" name="右箭头 13"/>
          <p:cNvSpPr/>
          <p:nvPr>
            <p:custDataLst>
              <p:tags r:id="rId7"/>
            </p:custDataLst>
          </p:nvPr>
        </p:nvSpPr>
        <p:spPr>
          <a:xfrm>
            <a:off x="6104255" y="4227830"/>
            <a:ext cx="523240" cy="45593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2111375" y="3429000"/>
            <a:ext cx="3828415" cy="3987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7536180" y="3487420"/>
            <a:ext cx="3828415" cy="3987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4760" y="2498090"/>
            <a:ext cx="2966085" cy="3703955"/>
          </a:xfrm>
          <a:prstGeom prst="rect">
            <a:avLst/>
          </a:prstGeom>
        </p:spPr>
      </p:pic>
      <p:sp>
        <p:nvSpPr>
          <p:cNvPr id="2" name="文本框 6"/>
          <p:cNvSpPr txBox="1"/>
          <p:nvPr>
            <p:custDataLst>
              <p:tags r:id="rId3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异常值处理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4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830" y="869315"/>
            <a:ext cx="11322050" cy="1918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异常值：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某些特征中的数值远高于或者低于一定范围内的其他数据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一些不符合常态的数值的存在</a:t>
            </a:r>
            <a:endParaRPr 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 latinLnBrk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2656840" y="5483860"/>
            <a:ext cx="599440" cy="5911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3585" y="2685415"/>
            <a:ext cx="4834890" cy="37877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90830" y="869315"/>
            <a:ext cx="11322050" cy="3478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异常值处理：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删除含有异常值的记录：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减少样本量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视为缺失值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：将缺失值和异常值混为一谈，影响数据准确性</a:t>
            </a:r>
            <a:endParaRPr 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均值（中位数）修正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同上</a:t>
            </a:r>
            <a:endParaRPr 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不处理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方法的好坏取决于异常值的来源，如果异常值是人为输入错误，则产生负面影响，如果是真实情况记录，则应该保留</a:t>
            </a:r>
            <a:endParaRPr 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 latinLnBrk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异常值处理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90830" y="869315"/>
            <a:ext cx="11322050" cy="3478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1"/>
              </a:rPr>
              <a:t>工业蒸汽量预测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（案例）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find_outliers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在训练集上识别异常点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将输入变量使用回归算法进行预测得到预测结果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y1</a:t>
            </a: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y1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与真实结果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进行比对，得到误差值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对于误差值超过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个标准差的点，标记为异常点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 latinLnBrk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6"/>
          <p:cNvSpPr txBox="1"/>
          <p:nvPr>
            <p:custDataLst>
              <p:tags r:id="rId2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异常值处理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3"/>
          <p:cNvSpPr txBox="1"/>
          <p:nvPr>
            <p:custDataLst>
              <p:tags r:id="rId3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673975" y="3429000"/>
            <a:ext cx="3676650" cy="30664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33550" y="2024063"/>
            <a:ext cx="8724900" cy="351313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A1EA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" name="椭圆 6"/>
          <p:cNvSpPr/>
          <p:nvPr/>
        </p:nvSpPr>
        <p:spPr>
          <a:xfrm>
            <a:off x="5262563" y="1249363"/>
            <a:ext cx="1666875" cy="16668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315" name="文本框 7"/>
          <p:cNvSpPr txBox="1"/>
          <p:nvPr/>
        </p:nvSpPr>
        <p:spPr>
          <a:xfrm>
            <a:off x="5572125" y="1576388"/>
            <a:ext cx="1047750" cy="1014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Arial" panose="020B0604020202020204" pitchFamily="34" charset="0"/>
                <a:ea typeface="思源黑体 CN Medium" panose="020B0600000000000000" charset="-122"/>
              </a:rPr>
              <a:t>01</a:t>
            </a:r>
            <a:endParaRPr lang="en-US" altLang="zh-CN" sz="6000" b="1">
              <a:solidFill>
                <a:schemeClr val="bg1"/>
              </a:solidFill>
              <a:latin typeface="Arial" panose="020B0604020202020204" pitchFamily="34" charset="0"/>
              <a:ea typeface="思源黑体 CN Medium" panose="020B0600000000000000" charset="-122"/>
            </a:endParaRPr>
          </a:p>
        </p:txBody>
      </p:sp>
      <p:sp>
        <p:nvSpPr>
          <p:cNvPr id="10" name="MH_Entry_1"/>
          <p:cNvSpPr/>
          <p:nvPr>
            <p:custDataLst>
              <p:tags r:id="rId1"/>
            </p:custDataLst>
          </p:nvPr>
        </p:nvSpPr>
        <p:spPr>
          <a:xfrm>
            <a:off x="3748088" y="3261361"/>
            <a:ext cx="4694238" cy="83058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 fontAlgn="auto"/>
            <a:r>
              <a:rPr lang="zh-CN" altLang="en-US" sz="5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</a:t>
            </a:r>
            <a:r>
              <a:rPr lang="zh-CN" altLang="en-US" sz="5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探索</a:t>
            </a:r>
            <a:endParaRPr lang="zh-CN" altLang="en-US" sz="54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5415" y="841375"/>
            <a:ext cx="11322050" cy="5186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特征降维：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采用某种映射方法，将高维空间中的数据点映射到低维度的空间中。这个过程旨在减少数据集中的特征数量，同时尽可能保留原始数据中的关键信息和结构。</a:t>
            </a:r>
            <a:endParaRPr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降维的作用</a:t>
            </a:r>
            <a:r>
              <a:rPr 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减少冗余和噪声</a:t>
            </a:r>
            <a:r>
              <a:rPr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：高维数据中冗余信息和噪声不仅增加计算成本，还可能对模型性能造成负面影响。</a:t>
            </a:r>
            <a:endParaRPr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降低计算成本</a:t>
            </a:r>
            <a:endParaRPr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避免维度灾难</a:t>
            </a:r>
            <a:r>
              <a:rPr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：当数据维度过高时，许多机器学习算法的性能会急剧下降，这种现象被称为“维度灾难”</a:t>
            </a:r>
            <a:endParaRPr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 latinLnBrk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特征降维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05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5415" y="841375"/>
            <a:ext cx="11322050" cy="3478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降维的作用：</a:t>
            </a:r>
            <a:endParaRPr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提高模型可解释性</a:t>
            </a:r>
            <a:r>
              <a:rPr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：对于高维数据，往往难以直观地理解各个特征对模型的影响。通过特征降维，可以将数据投影到低维空间，使得数据的可视化和解释变得更加容易。</a:t>
            </a:r>
            <a:endParaRPr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减少过拟合风险</a:t>
            </a:r>
            <a:r>
              <a:rPr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：特征降维可以作为正则化的一种手段，通过减少特征数量来降低模型的复杂度，从而减少过拟合的风险。</a:t>
            </a:r>
            <a:endParaRPr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 latinLnBrk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特征降维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05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4680" y="2479675"/>
            <a:ext cx="1883410" cy="26136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565" y="2247900"/>
            <a:ext cx="3007995" cy="3702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0830" y="869315"/>
            <a:ext cx="6097270" cy="1202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检测重复值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680720" y="1589405"/>
            <a:ext cx="6511290" cy="6305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</a:rPr>
              <a:t>df.duplicated('Age', keep='last')</a:t>
            </a:r>
            <a:endParaRPr lang="zh-CN" altLang="en-US" sz="24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1737995" y="2743835"/>
            <a:ext cx="570865" cy="3702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1670050" y="3613150"/>
            <a:ext cx="639445" cy="398780"/>
          </a:xfrm>
          <a:prstGeom prst="rect">
            <a:avLst/>
          </a:prstGeom>
          <a:noFill/>
          <a:ln w="28575">
            <a:solidFill>
              <a:srgbClr val="00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526790" y="4618355"/>
            <a:ext cx="591185" cy="47498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5309870" y="2602230"/>
            <a:ext cx="929005" cy="3987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1669415" y="4011930"/>
            <a:ext cx="639445" cy="398780"/>
          </a:xfrm>
          <a:prstGeom prst="rect">
            <a:avLst/>
          </a:prstGeom>
          <a:noFill/>
          <a:ln w="28575">
            <a:solidFill>
              <a:srgbClr val="00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1670050" y="4511040"/>
            <a:ext cx="570865" cy="3702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5454650" y="3284855"/>
            <a:ext cx="639445" cy="398780"/>
          </a:xfrm>
          <a:prstGeom prst="rect">
            <a:avLst/>
          </a:prstGeom>
          <a:noFill/>
          <a:ln w="28575">
            <a:solidFill>
              <a:srgbClr val="00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7709535" y="1589405"/>
            <a:ext cx="4329430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2400" b="1">
                <a:latin typeface="Courier New" panose="02070309020205020404" charset="0"/>
                <a:cs typeface="Courier New" panose="02070309020205020404" charset="0"/>
              </a:rPr>
              <a:t>df.drop_duplicates('Age', keep='last')</a:t>
            </a:r>
            <a:endParaRPr lang="en-US" altLang="zh-CN" sz="24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09535" y="2576195"/>
            <a:ext cx="3934460" cy="3693795"/>
          </a:xfrm>
          <a:prstGeom prst="rect">
            <a:avLst/>
          </a:prstGeom>
        </p:spPr>
      </p:pic>
      <p:sp>
        <p:nvSpPr>
          <p:cNvPr id="15" name="文本框 6"/>
          <p:cNvSpPr txBox="1"/>
          <p:nvPr>
            <p:custDataLst>
              <p:tags r:id="rId13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其他预处理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3"/>
          <p:cNvSpPr txBox="1"/>
          <p:nvPr>
            <p:custDataLst>
              <p:tags r:id="rId14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05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3" grpId="0" bldLvl="0" animBg="1"/>
      <p:bldP spid="7" grpId="0" bldLvl="0" animBg="1"/>
      <p:bldP spid="8" grpId="0" bldLvl="0" animBg="1"/>
      <p:bldP spid="9" grpId="0" bldLvl="0" animBg="1"/>
      <p:bldP spid="14" grpId="0" bldLvl="0" animBg="1"/>
      <p:bldP spid="20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565" y="1666240"/>
            <a:ext cx="3007995" cy="3702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4685" y="918210"/>
            <a:ext cx="2220595" cy="748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检测重复值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206375" y="2142490"/>
            <a:ext cx="2877185" cy="3702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206375" y="3929380"/>
            <a:ext cx="2877185" cy="3987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526790" y="3123565"/>
            <a:ext cx="591185" cy="47498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4200525" y="1934210"/>
            <a:ext cx="3557905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2400" b="1">
                <a:latin typeface="Courier New" panose="02070309020205020404" charset="0"/>
                <a:cs typeface="Courier New" panose="02070309020205020404" charset="0"/>
              </a:rPr>
              <a:t>df.duplicated()</a:t>
            </a:r>
            <a:endParaRPr lang="en-US" altLang="zh-CN" sz="2400" b="1">
              <a:latin typeface="Courier New" panose="02070309020205020404" charset="0"/>
              <a:cs typeface="Courier New" panose="0207030902020502040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200525" y="2512695"/>
            <a:ext cx="2748280" cy="2758440"/>
            <a:chOff x="8461" y="6311"/>
            <a:chExt cx="3108" cy="4344"/>
          </a:xfrm>
        </p:grpSpPr>
        <p:pic>
          <p:nvPicPr>
            <p:cNvPr id="17" name="图片 1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8461" y="6311"/>
              <a:ext cx="3108" cy="4345"/>
            </a:xfrm>
            <a:prstGeom prst="rect">
              <a:avLst/>
            </a:prstGeom>
          </p:spPr>
        </p:pic>
        <p:sp>
          <p:nvSpPr>
            <p:cNvPr id="18" name="矩形 17"/>
            <p:cNvSpPr/>
            <p:nvPr>
              <p:custDataLst>
                <p:tags r:id="rId8"/>
              </p:custDataLst>
            </p:nvPr>
          </p:nvSpPr>
          <p:spPr>
            <a:xfrm>
              <a:off x="8568" y="8742"/>
              <a:ext cx="3001" cy="6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8126730" y="1934210"/>
            <a:ext cx="3994150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2400" b="1">
                <a:latin typeface="Courier New" panose="02070309020205020404" charset="0"/>
                <a:cs typeface="Courier New" panose="02070309020205020404" charset="0"/>
              </a:rPr>
              <a:t>df.drop_duplicates()</a:t>
            </a:r>
            <a:endParaRPr lang="en-US" altLang="zh-CN" sz="24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5770" y="2414270"/>
            <a:ext cx="3127375" cy="28162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519160" y="986790"/>
            <a:ext cx="2220595" cy="748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去掉重复值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文本框 6"/>
          <p:cNvSpPr txBox="1"/>
          <p:nvPr>
            <p:custDataLst>
              <p:tags r:id="rId1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其他预处理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1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08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3" grpId="0" bldLvl="0" animBg="1"/>
      <p:bldP spid="16" grpId="0" bldLvl="0" animBg="1"/>
      <p:bldP spid="20" grpId="0" bldLvl="0" animBg="1"/>
      <p:bldP spid="2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33550" y="2024063"/>
            <a:ext cx="8724900" cy="351313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A1EA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" name="椭圆 6"/>
          <p:cNvSpPr/>
          <p:nvPr/>
        </p:nvSpPr>
        <p:spPr>
          <a:xfrm>
            <a:off x="5262563" y="1249363"/>
            <a:ext cx="1666875" cy="16668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315" name="文本框 7"/>
          <p:cNvSpPr txBox="1"/>
          <p:nvPr/>
        </p:nvSpPr>
        <p:spPr>
          <a:xfrm>
            <a:off x="5572125" y="1576388"/>
            <a:ext cx="104775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Arial" panose="020B0604020202020204" pitchFamily="34" charset="0"/>
                <a:ea typeface="思源黑体 CN Medium" panose="020B0600000000000000" charset="-122"/>
              </a:rPr>
              <a:t>03</a:t>
            </a:r>
            <a:endParaRPr lang="en-US" altLang="zh-CN" sz="6000" b="1">
              <a:solidFill>
                <a:schemeClr val="bg1"/>
              </a:solidFill>
              <a:latin typeface="Arial" panose="020B0604020202020204" pitchFamily="34" charset="0"/>
              <a:ea typeface="思源黑体 CN Medium" panose="020B0600000000000000" charset="-122"/>
            </a:endParaRPr>
          </a:p>
        </p:txBody>
      </p:sp>
      <p:sp>
        <p:nvSpPr>
          <p:cNvPr id="10" name="MH_Entry_1"/>
          <p:cNvSpPr/>
          <p:nvPr>
            <p:custDataLst>
              <p:tags r:id="rId1"/>
            </p:custDataLst>
          </p:nvPr>
        </p:nvSpPr>
        <p:spPr>
          <a:xfrm>
            <a:off x="3748088" y="3261361"/>
            <a:ext cx="4694238" cy="83058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 fontAlgn="auto"/>
            <a:r>
              <a:rPr lang="zh-CN" altLang="en-US" sz="5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案例</a:t>
            </a:r>
            <a:r>
              <a:rPr lang="zh-CN" altLang="en-US" sz="5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分析</a:t>
            </a:r>
            <a:endParaRPr lang="zh-CN" altLang="en-US" sz="54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银行营销数据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分析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37833" y="973138"/>
            <a:ext cx="1082040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 latinLnBrk="1">
              <a:lnSpc>
                <a:spcPct val="200000"/>
              </a:lnSpc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项目背景介绍：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atinLnBrk="1">
              <a:lnSpc>
                <a:spcPct val="200000"/>
              </a:lnSpc>
            </a:pPr>
            <a:r>
              <a:rPr lang="zh-CN" altLang="en-US" sz="2000" b="1" dirty="0">
                <a:sym typeface="+mn-ea"/>
              </a:rPr>
              <a:t>为了吸纳更多的存款，葡萄牙银行采用了电话营销的方式。通过电话一次或者多次联系客户，推销银行的储蓄产品。这种营销方式的成本很高，支出巨大，需要大量的人工费用。</a:t>
            </a:r>
            <a:endParaRPr lang="en-US" altLang="zh-CN" sz="2000" b="1" dirty="0">
              <a:sym typeface="+mn-ea"/>
            </a:endParaRPr>
          </a:p>
          <a:p>
            <a:pPr latinLnBrk="1">
              <a:lnSpc>
                <a:spcPct val="20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、主要目标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提高银行电话营销活动的有效性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atinLnBrk="1">
              <a:lnSpc>
                <a:spcPct val="200000"/>
              </a:lnSpc>
            </a:pPr>
            <a:r>
              <a:rPr lang="zh-CN" altLang="en-US" sz="2000" b="1" dirty="0"/>
              <a:t>该项目将使银行更加细致地了解客户群体，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预测哪些客户可能订购该银行提供的定期存款产品</a:t>
            </a:r>
            <a:r>
              <a:rPr lang="zh-CN" altLang="en-US" sz="2000" b="1" dirty="0"/>
              <a:t>，并为未来的营销计划建立目标客户档案。银行可以将其营销工作重点放在这些客户身上。这不仅可以使银行更有效地获得存款，还可以通过减少某些客户的不良广告来提高客户满意度。</a:t>
            </a:r>
            <a:endParaRPr lang="en-US" altLang="zh-CN" sz="2000" b="1" dirty="0"/>
          </a:p>
          <a:p>
            <a:pPr latinLnBrk="1">
              <a:lnSpc>
                <a:spcPct val="200000"/>
              </a:lnSpc>
            </a:pPr>
            <a:endParaRPr lang="en-US" altLang="zh-CN" sz="2000" b="1" dirty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8505" y="859155"/>
            <a:ext cx="10820400" cy="691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 latinLnBrk="1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、数据描述与解析：</a:t>
            </a:r>
            <a:endParaRPr lang="en-US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 latinLnBrk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a) 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客户个人信息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 latinLnBrk="1">
              <a:lnSpc>
                <a:spcPct val="150000"/>
              </a:lnSpc>
              <a:buNone/>
            </a:pPr>
            <a:endParaRPr lang="en-US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dirty="0"/>
              <a:t>  </a:t>
            </a:r>
            <a:endParaRPr lang="en-US" altLang="zh-CN" sz="1600" dirty="0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27965" y="1930400"/>
          <a:ext cx="11702415" cy="455993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30960"/>
                <a:gridCol w="1262380"/>
                <a:gridCol w="1313180"/>
                <a:gridCol w="7795895"/>
              </a:tblGrid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字段名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含义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特征类型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取值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age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年龄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  <a:sym typeface="+mn-ea"/>
                        </a:rPr>
                        <a:t>连续变量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大于</a:t>
                      </a:r>
                      <a:r>
                        <a:rPr lang="en-US" altLang="zh-CN" sz="20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0</a:t>
                      </a: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的整数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  <a:cs typeface="标准粗黑" panose="02000503000000000000" charset="-122"/>
                      </a:endParaRPr>
                    </a:p>
                  </a:txBody>
                  <a:tcPr/>
                </a:tc>
              </a:tr>
              <a:tr h="1736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 job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工作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分类变量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字符串类型（分类变量）</a:t>
                      </a:r>
                      <a:endParaRPr lang="zh-CN" altLang="en-US" sz="2000" dirty="0">
                        <a:latin typeface="标准粗黑" panose="02000503000000000000" charset="-122"/>
                        <a:ea typeface="标准粗黑" panose="02000503000000000000" charset="-122"/>
                        <a:cs typeface="标准粗黑" panose="02000503000000000000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dirty="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管理员（admin）,蓝领（blue-collar）,企业家（entrepreneur）,家庭主妇（housemaid）,管理者（management）,退休（retired）,个体经营（self-employed）,服务业（services）,学生（student）,技术人员（technician）,无业（unemployed）,未知（unknown)</a:t>
                      </a:r>
                      <a:endParaRPr lang="zh-CN" altLang="en-US" sz="2000" dirty="0">
                        <a:latin typeface="标准粗黑" panose="02000503000000000000" charset="-122"/>
                        <a:ea typeface="标准粗黑" panose="02000503000000000000" charset="-122"/>
                        <a:cs typeface="标准粗黑" panose="02000503000000000000" charset="-122"/>
                      </a:endParaRPr>
                    </a:p>
                  </a:txBody>
                  <a:tcPr/>
                </a:tc>
              </a:tr>
              <a:tr h="6578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 </a:t>
                      </a:r>
                      <a:r>
                        <a:rPr lang="en-US" altLang="zh-CN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m</a:t>
                      </a: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arital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婚姻状态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  <a:sym typeface="+mn-ea"/>
                        </a:rPr>
                        <a:t>分类变量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离婚（divorced）,结婚（married）,单身（single）,未知（unknown）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  <a:cs typeface="标准粗黑" panose="02000503000000000000" charset="-122"/>
                      </a:endParaRPr>
                    </a:p>
                  </a:txBody>
                  <a:tcPr/>
                </a:tc>
              </a:tr>
              <a:tr h="1310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education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教育情况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分类变量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基础教育4年(basic.4y), </a:t>
                      </a: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  <a:sym typeface="+mn-ea"/>
                        </a:rPr>
                        <a:t>基础教育</a:t>
                      </a: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6年（basic.6y）,</a:t>
                      </a: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  <a:sym typeface="+mn-ea"/>
                        </a:rPr>
                        <a:t>基础教育</a:t>
                      </a:r>
                      <a:r>
                        <a:rPr lang="en-US" altLang="zh-CN" sz="20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  <a:sym typeface="+mn-ea"/>
                        </a:rPr>
                        <a:t>9</a:t>
                      </a: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  <a:sym typeface="+mn-ea"/>
                        </a:rPr>
                        <a:t>年</a:t>
                      </a: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（basic.9y）,高中（high.school）,文盲（illiterate）,专业课程（professional.course）,大学学位（university.degree）,未知（unknown)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  <a:cs typeface="标准粗黑" panose="02000503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1"/>
          <p:cNvSpPr>
            <a:spLocks noGrp="1"/>
          </p:cNvSpPr>
          <p:nvPr/>
        </p:nvSpPr>
        <p:spPr>
          <a:xfrm>
            <a:off x="965200" y="344209"/>
            <a:ext cx="10515600" cy="872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银行营销数据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分析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8188" y="858838"/>
            <a:ext cx="10820400" cy="213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1">
              <a:lnSpc>
                <a:spcPct val="200000"/>
              </a:lnSpc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、数据描述与解析：</a:t>
            </a:r>
            <a:endParaRPr lang="en-US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atinLnBrk="1">
              <a:lnSpc>
                <a:spcPct val="2500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a) 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客户个人信息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 latinLnBrk="1">
              <a:lnSpc>
                <a:spcPct val="200000"/>
              </a:lnSpc>
              <a:buNone/>
            </a:pPr>
            <a:endParaRPr lang="en-US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/>
              <a:t>  </a:t>
            </a:r>
            <a:endParaRPr lang="en-US" altLang="zh-CN" sz="1600" dirty="0">
              <a:sym typeface="+mn-ea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869950" y="2181225"/>
          <a:ext cx="9909175" cy="387477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1255"/>
                <a:gridCol w="2083435"/>
                <a:gridCol w="1614170"/>
                <a:gridCol w="5060315"/>
              </a:tblGrid>
              <a:tr h="793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字段名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>
                          <a:latin typeface="标准粗黑" panose="02000503000000000000" charset="-122"/>
                          <a:ea typeface="标准粗黑" panose="02000503000000000000" charset="-122"/>
                        </a:rPr>
                        <a:t>含义</a:t>
                      </a:r>
                      <a:endParaRPr lang="zh-CN" altLang="en-US" sz="2400" dirty="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特征类型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取值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</a:tr>
              <a:tr h="7918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default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是否有信用违约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分类变量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 否（'no'）,是（'yes'）,未知（'unknown'）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  <a:cs typeface="标准粗黑" panose="02000503000000000000" charset="-122"/>
                      </a:endParaRPr>
                    </a:p>
                  </a:txBody>
                  <a:tcPr/>
                </a:tc>
              </a:tr>
              <a:tr h="1159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 housing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sym typeface="+mn-ea"/>
                        </a:rPr>
                        <a:t>是否有房贷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sym typeface="+mn-ea"/>
                        </a:rPr>
                        <a:t>分类变量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  <a:sym typeface="+mn-ea"/>
                        </a:rPr>
                        <a:t>否（'no'）,是（'yes'）,未知（'unknown'）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  <a:cs typeface="标准粗黑" panose="02000503000000000000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  <a:cs typeface="标准粗黑" panose="02000503000000000000" charset="-122"/>
                        <a:sym typeface="+mn-ea"/>
                      </a:endParaRPr>
                    </a:p>
                  </a:txBody>
                  <a:tcPr/>
                </a:tc>
              </a:tr>
              <a:tr h="1130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loan</a:t>
                      </a:r>
                      <a:endParaRPr lang="en-US" altLang="zh-CN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zh-CN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是否有个人贷款</a:t>
                      </a:r>
                      <a:endParaRPr lang="zh-CN" altLang="zh-CN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sym typeface="+mn-ea"/>
                        </a:rPr>
                        <a:t>分类变量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  <a:sym typeface="+mn-ea"/>
                        </a:rPr>
                        <a:t>否（'no'）,是（'yes'）,未知（'unknown'）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  <a:cs typeface="标准粗黑" panose="02000503000000000000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银行营销数据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分析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8188" y="858838"/>
            <a:ext cx="10820400" cy="213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1">
              <a:lnSpc>
                <a:spcPct val="200000"/>
              </a:lnSpc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、数据描述与解析：</a:t>
            </a:r>
            <a:endParaRPr lang="en-US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atinLnBrk="1">
              <a:lnSpc>
                <a:spcPct val="2500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b) 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联络相关信息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 latinLnBrk="1">
              <a:lnSpc>
                <a:spcPct val="200000"/>
              </a:lnSpc>
              <a:buNone/>
            </a:pPr>
            <a:endParaRPr lang="en-US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/>
              <a:t>  </a:t>
            </a:r>
            <a:endParaRPr lang="en-US" altLang="zh-CN" sz="1600" dirty="0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80365" y="2298065"/>
          <a:ext cx="11178540" cy="386143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05585"/>
                <a:gridCol w="1801495"/>
                <a:gridCol w="1459865"/>
                <a:gridCol w="6411595"/>
              </a:tblGrid>
              <a:tr h="46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>
                          <a:latin typeface="标准粗黑" panose="02000503000000000000" charset="-122"/>
                          <a:ea typeface="标准粗黑" panose="02000503000000000000" charset="-122"/>
                        </a:rPr>
                        <a:t>字段名</a:t>
                      </a:r>
                      <a:endParaRPr lang="zh-CN" altLang="en-US" sz="2400" dirty="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含义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特征类型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取值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</a:tr>
              <a:tr h="4914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contact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联系方式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sym typeface="+mn-ea"/>
                        </a:rPr>
                        <a:t>分类变量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手机（ 'cellular'）,电话（'telephone'）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  <a:cs typeface="标准粗黑" panose="02000503000000000000" charset="-122"/>
                      </a:endParaRPr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>
                          <a:latin typeface="标准粗黑" panose="02000503000000000000" charset="-122"/>
                          <a:ea typeface="标准粗黑" panose="02000503000000000000" charset="-122"/>
                        </a:rPr>
                        <a:t>month</a:t>
                      </a:r>
                      <a:endParaRPr lang="zh-CN" altLang="en-US" sz="2400" dirty="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最近一次联络的月份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分类变量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 </a:t>
                      </a: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1</a:t>
                      </a: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月</a:t>
                      </a: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(</a:t>
                      </a: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'jan'</a:t>
                      </a: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)</a:t>
                      </a: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,</a:t>
                      </a: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2</a:t>
                      </a: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月</a:t>
                      </a: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(</a:t>
                      </a: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 'feb'</a:t>
                      </a: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)</a:t>
                      </a: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, </a:t>
                      </a: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...</a:t>
                      </a: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,</a:t>
                      </a: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12</a:t>
                      </a: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月</a:t>
                      </a: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(</a:t>
                      </a: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 'dec'</a:t>
                      </a: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)</a:t>
                      </a:r>
                      <a:endParaRPr lang="en-US" altLang="zh-CN" sz="2400">
                        <a:latin typeface="标准粗黑" panose="02000503000000000000" charset="-122"/>
                        <a:ea typeface="标准粗黑" panose="02000503000000000000" charset="-122"/>
                        <a:cs typeface="标准粗黑" panose="02000503000000000000" charset="-122"/>
                      </a:endParaRPr>
                    </a:p>
                  </a:txBody>
                  <a:tcPr/>
                </a:tc>
              </a:tr>
              <a:tr h="8655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day_of_week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最近一次联络是星期几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sym typeface="+mn-ea"/>
                        </a:rPr>
                        <a:t>分类变量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周一</a:t>
                      </a: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(</a:t>
                      </a: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'mon'</a:t>
                      </a: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)</a:t>
                      </a: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,周二</a:t>
                      </a: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(</a:t>
                      </a: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'tue'</a:t>
                      </a: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)</a:t>
                      </a: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,周三</a:t>
                      </a: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(</a:t>
                      </a: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'wed'</a:t>
                      </a: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)</a:t>
                      </a: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,周四</a:t>
                      </a: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(</a:t>
                      </a: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'thu'</a:t>
                      </a: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)</a:t>
                      </a: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,周五</a:t>
                      </a: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(</a:t>
                      </a: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'fri'</a:t>
                      </a: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)</a:t>
                      </a:r>
                      <a:endParaRPr lang="en-US" altLang="zh-CN" sz="2400">
                        <a:latin typeface="标准粗黑" panose="02000503000000000000" charset="-122"/>
                        <a:ea typeface="标准粗黑" panose="02000503000000000000" charset="-122"/>
                        <a:cs typeface="标准粗黑" panose="02000503000000000000" charset="-122"/>
                      </a:endParaRPr>
                    </a:p>
                  </a:txBody>
                  <a:tcPr/>
                </a:tc>
              </a:tr>
              <a:tr h="1214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duration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最近一次联系的通话时长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连续变量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整数，单位秒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银行营销数据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分析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8188" y="858838"/>
            <a:ext cx="10820400" cy="275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1">
              <a:lnSpc>
                <a:spcPct val="200000"/>
              </a:lnSpc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、数据描述与解析：</a:t>
            </a:r>
            <a:endParaRPr lang="en-US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atinLnBrk="1">
              <a:lnSpc>
                <a:spcPct val="2500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c) 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营销相关数据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atinLnBrk="1">
              <a:lnSpc>
                <a:spcPct val="250000"/>
              </a:lnSpc>
            </a:pP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 latinLnBrk="1">
              <a:lnSpc>
                <a:spcPct val="200000"/>
              </a:lnSpc>
              <a:buNone/>
            </a:pPr>
            <a:endParaRPr lang="en-US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/>
              <a:t>  </a:t>
            </a:r>
            <a:endParaRPr lang="en-US" altLang="zh-CN" sz="1600" dirty="0"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346075" y="2236470"/>
          <a:ext cx="11107420" cy="36614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25245"/>
                <a:gridCol w="2538730"/>
                <a:gridCol w="1595755"/>
                <a:gridCol w="2915285"/>
                <a:gridCol w="2732405"/>
              </a:tblGrid>
              <a:tr h="5169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字段名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含义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特征类型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取值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说明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</a:tr>
              <a:tr h="6075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campaign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latin typeface="标准粗黑" panose="02000503000000000000" charset="-122"/>
                          <a:ea typeface="标准粗黑" panose="02000503000000000000" charset="-122"/>
                        </a:rPr>
                        <a:t>为该次营销联络的次数</a:t>
                      </a:r>
                      <a:endParaRPr lang="zh-CN" altLang="en-US" sz="2000" dirty="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连续变量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整数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包括最后一次联络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</a:tr>
              <a:tr h="6075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pdays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上次营销到现在已经过了多少天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  <a:sym typeface="+mn-ea"/>
                        </a:rPr>
                        <a:t>连续变量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整数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如果是999表示这个客户没有联系过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  <a:cs typeface="标准粗黑" panose="02000503000000000000" charset="-122"/>
                      </a:endParaRPr>
                    </a:p>
                  </a:txBody>
                  <a:tcPr/>
                </a:tc>
              </a:tr>
              <a:tr h="7368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previous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在本次营销之前和客户联系过几次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  <a:sym typeface="+mn-ea"/>
                        </a:rPr>
                        <a:t>连续变量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整数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</a:tr>
              <a:tr h="863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poutcome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上次营销的结果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</a:rPr>
                        <a:t>分类变量</a:t>
                      </a:r>
                      <a:endParaRPr lang="zh-CN" altLang="en-US" sz="20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 失败</a:t>
                      </a:r>
                      <a:r>
                        <a:rPr lang="en-US" altLang="zh-CN" sz="20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(</a:t>
                      </a: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'failure'</a:t>
                      </a:r>
                      <a:r>
                        <a:rPr lang="en-US" altLang="zh-CN" sz="20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), </a:t>
                      </a: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无记录（'nonexistent'）, 成功</a:t>
                      </a:r>
                      <a:r>
                        <a:rPr lang="en-US" altLang="zh-CN" sz="20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(</a:t>
                      </a:r>
                      <a:r>
                        <a:rPr lang="zh-CN" altLang="en-US" sz="20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'success'</a:t>
                      </a:r>
                      <a:r>
                        <a:rPr lang="en-US" altLang="zh-CN" sz="20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)</a:t>
                      </a:r>
                      <a:endParaRPr lang="en-US" altLang="zh-CN" sz="2000">
                        <a:latin typeface="标准粗黑" panose="02000503000000000000" charset="-122"/>
                        <a:ea typeface="标准粗黑" panose="02000503000000000000" charset="-122"/>
                        <a:cs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银行营销数据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分析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8505" y="973455"/>
            <a:ext cx="5358130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对数据从变量类型、数据类型等方面进行分析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fontAlgn="auto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小</a:t>
            </a:r>
            <a:r>
              <a:rPr lang="zh-CN" altLang="en-US" sz="2400" dirty="0">
                <a:sym typeface="+mn-ea"/>
              </a:rPr>
              <a:t>费数据集</a:t>
            </a:r>
            <a:endParaRPr lang="zh-CN" altLang="en-US" sz="2400" dirty="0">
              <a:sym typeface="+mn-ea"/>
            </a:endParaRPr>
          </a:p>
          <a:p>
            <a:pPr marL="742950" lvl="1" indent="-28575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tips包含244个样本，对应数据集的每行数据。每行数据包含每个样本的七个特征（总消费金额、小费金额、顾客性别、顾客是否抽烟、聚餐的星期、聚餐的时间段、聚餐人数）</a:t>
            </a:r>
            <a:endParaRPr lang="zh-CN" altLang="en-US" sz="2400" dirty="0">
              <a:sym typeface="+mn-ea"/>
            </a:endParaRPr>
          </a:p>
          <a:p>
            <a:pPr marL="742950" lvl="1" indent="-285750" fontAlgn="auto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ym typeface="+mn-ea"/>
            </a:endParaRPr>
          </a:p>
        </p:txBody>
      </p:sp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变量识别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27420" y="1874520"/>
            <a:ext cx="6164580" cy="34004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8188" y="858838"/>
            <a:ext cx="10820400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1">
              <a:lnSpc>
                <a:spcPct val="200000"/>
              </a:lnSpc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、数据描述与解析：</a:t>
            </a:r>
            <a:endParaRPr lang="en-US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atinLnBrk="1">
              <a:lnSpc>
                <a:spcPct val="2500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d) 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营销发生当时的社会和经济属性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atinLnBrk="1">
              <a:lnSpc>
                <a:spcPct val="250000"/>
              </a:lnSpc>
            </a:pP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atinLnBrk="1">
              <a:lnSpc>
                <a:spcPct val="250000"/>
              </a:lnSpc>
            </a:pP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 latinLnBrk="1">
              <a:lnSpc>
                <a:spcPct val="200000"/>
              </a:lnSpc>
              <a:buNone/>
            </a:pPr>
            <a:endParaRPr lang="en-US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/>
              <a:t>  </a:t>
            </a:r>
            <a:endParaRPr lang="en-US" altLang="zh-CN" sz="1600" dirty="0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738505" y="2235200"/>
          <a:ext cx="10300335" cy="397192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07285"/>
                <a:gridCol w="3909060"/>
                <a:gridCol w="2257425"/>
                <a:gridCol w="1726565"/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>
                          <a:latin typeface="标准粗黑" panose="02000503000000000000" charset="-122"/>
                          <a:ea typeface="标准粗黑" panose="02000503000000000000" charset="-122"/>
                        </a:rPr>
                        <a:t>字段名</a:t>
                      </a:r>
                      <a:endParaRPr lang="zh-CN" altLang="en-US" sz="2400" dirty="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含义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特征类型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取值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emp.var.rate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就业变动率 -系度指标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  <a:cs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连续变量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浮点型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</a:tr>
              <a:tr h="8210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cons.price.idx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消费物价指数-月度指标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  <a:cs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连续变量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浮点型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</a:tr>
              <a:tr h="8216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cons.conf.idx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消费者信心指数--月度指标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  <a:cs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连续变量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浮点型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euribor3m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欧元同业拆借利率3个月 - 每日指标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  <a:cs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连续变量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浮点型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</a:tr>
              <a:tr h="5746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nr.employed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员工数量-季度指标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  <a:cs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连续变量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浮点型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银行营销数据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分析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8188" y="858838"/>
            <a:ext cx="10820400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1">
              <a:lnSpc>
                <a:spcPct val="200000"/>
              </a:lnSpc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、数据描述与解析：</a:t>
            </a:r>
            <a:endParaRPr lang="en-US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atinLnBrk="1">
              <a:lnSpc>
                <a:spcPct val="250000"/>
              </a:lnSpc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e) 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输出变量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atinLnBrk="1">
              <a:lnSpc>
                <a:spcPct val="250000"/>
              </a:lnSpc>
            </a:pP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atinLnBrk="1">
              <a:lnSpc>
                <a:spcPct val="250000"/>
              </a:lnSpc>
            </a:pP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 latinLnBrk="1">
              <a:lnSpc>
                <a:spcPct val="200000"/>
              </a:lnSpc>
              <a:buNone/>
            </a:pPr>
            <a:endParaRPr lang="en-US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/>
              <a:t>  </a:t>
            </a:r>
            <a:endParaRPr lang="en-US" altLang="zh-CN" sz="1600" dirty="0"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951865" y="2430145"/>
          <a:ext cx="10125075" cy="99889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76045"/>
                <a:gridCol w="2074545"/>
                <a:gridCol w="1758315"/>
                <a:gridCol w="2593975"/>
                <a:gridCol w="2322195"/>
              </a:tblGrid>
              <a:tr h="4997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字段名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含义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特征类型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取值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说明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</a:tr>
              <a:tr h="4991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latin typeface="标准粗黑" panose="02000503000000000000" charset="-122"/>
                          <a:ea typeface="标准粗黑" panose="02000503000000000000" charset="-122"/>
                        </a:rPr>
                        <a:t>y</a:t>
                      </a:r>
                      <a:endParaRPr lang="en-US" altLang="zh-CN" sz="2400" dirty="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客户存钱了吗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</a:rPr>
                        <a:t>分类变量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是（</a:t>
                      </a: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yes</a:t>
                      </a: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） 否（</a:t>
                      </a:r>
                      <a:r>
                        <a:rPr lang="en-US" altLang="zh-CN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no</a:t>
                      </a:r>
                      <a:r>
                        <a:rPr lang="zh-CN" altLang="en-US" sz="2400">
                          <a:latin typeface="标准粗黑" panose="02000503000000000000" charset="-122"/>
                          <a:ea typeface="标准粗黑" panose="02000503000000000000" charset="-122"/>
                          <a:cs typeface="标准粗黑" panose="02000503000000000000" charset="-122"/>
                        </a:rPr>
                        <a:t>）</a:t>
                      </a:r>
                      <a:endParaRPr lang="zh-CN" altLang="en-US" sz="2400">
                        <a:latin typeface="标准粗黑" panose="02000503000000000000" charset="-122"/>
                        <a:ea typeface="标准粗黑" panose="02000503000000000000" charset="-122"/>
                        <a:cs typeface="标准粗黑" panose="02000503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400" dirty="0">
                        <a:latin typeface="标准粗黑" panose="02000503000000000000" charset="-122"/>
                        <a:ea typeface="标准粗黑" panose="02000503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/>
        </p:nvSpPr>
        <p:spPr>
          <a:xfrm>
            <a:off x="965200" y="344209"/>
            <a:ext cx="10515600" cy="872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银行营销数据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分析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8188" y="858838"/>
            <a:ext cx="10820400" cy="520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auto" latinLnBrk="1">
              <a:lnSpc>
                <a:spcPct val="200000"/>
              </a:lnSpc>
              <a:buAutoNum type="arabicPeriod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哪些是连续型，哪些是类别型变量，哪些是有序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变量？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algn="l" fontAlgn="auto" latinLnBrk="1">
              <a:lnSpc>
                <a:spcPct val="200000"/>
              </a:lnSpc>
              <a:buClrTx/>
              <a:buSzTx/>
              <a:buFontTx/>
              <a:buAutoNum type="arabicPeriod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如何判断这个数据集的样本是否平衡？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algn="l" fontAlgn="auto" latinLnBrk="1">
              <a:lnSpc>
                <a:spcPct val="200000"/>
              </a:lnSpc>
              <a:buClrTx/>
              <a:buSzTx/>
              <a:buFontTx/>
              <a:buAutoNum type="arabicPeriod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如何观察类别型变量的分布？相关的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命令，采用什么可视化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方式？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algn="l" fontAlgn="auto" latinLnBrk="1">
              <a:lnSpc>
                <a:spcPct val="200000"/>
              </a:lnSpc>
              <a:buClrTx/>
              <a:buSzTx/>
              <a:buFontTx/>
              <a:buAutoNum type="arabicPeriod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如何观察连续型变量分布？如何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识别离群点？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algn="l" fontAlgn="auto" latinLnBrk="1">
              <a:lnSpc>
                <a:spcPct val="200000"/>
              </a:lnSpc>
              <a:buClrTx/>
              <a:buSzTx/>
              <a:buFontTx/>
              <a:buAutoNum type="arabicPeriod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判断哪些因素对于用户购买行为影响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较大？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algn="l" fontAlgn="auto" latinLnBrk="1">
              <a:lnSpc>
                <a:spcPct val="200000"/>
              </a:lnSpc>
              <a:buClrTx/>
              <a:buSzTx/>
              <a:buFontTx/>
              <a:buAutoNum type="arabicPeriod"/>
            </a:pP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 latinLnBrk="1">
              <a:lnSpc>
                <a:spcPct val="200000"/>
              </a:lnSpc>
              <a:buNone/>
            </a:pPr>
            <a:endParaRPr lang="en-US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/>
              <a:t>  </a:t>
            </a:r>
            <a:endParaRPr lang="en-US" altLang="zh-CN" sz="1600" dirty="0"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银行营销数据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分析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8188" y="858838"/>
            <a:ext cx="1082040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 latinLnBrk="1">
              <a:lnSpc>
                <a:spcPct val="200000"/>
              </a:lnSpc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回答如下问题，请给出具体的分析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方案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algn="l" fontAlgn="auto" latinLnBrk="1">
              <a:lnSpc>
                <a:spcPct val="200000"/>
              </a:lnSpc>
              <a:buClrTx/>
              <a:buSzTx/>
              <a:buFontTx/>
              <a:buAutoNum type="arabicPeriod"/>
            </a:pPr>
            <a:r>
              <a:rPr lang="zh-CN" altLang="en-US" sz="2400" b="1" dirty="0">
                <a:sym typeface="+mn-ea"/>
              </a:rPr>
              <a:t>哪些月份营销活动比较活跃？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algn="l" fontAlgn="auto" latinLnBrk="1">
              <a:lnSpc>
                <a:spcPct val="200000"/>
              </a:lnSpc>
              <a:buClrTx/>
              <a:buSzTx/>
              <a:buFontTx/>
              <a:buAutoNum type="arabicPeriod"/>
            </a:pPr>
            <a:r>
              <a:rPr lang="zh-CN" altLang="en-US" sz="2400" b="1" dirty="0">
                <a:sym typeface="+mn-ea"/>
              </a:rPr>
              <a:t>在该银行客户群体中不同年龄的受教育程度有何区别？</a:t>
            </a:r>
            <a:endParaRPr lang="zh-CN" altLang="en-US" sz="2400" b="1" dirty="0">
              <a:sym typeface="+mn-ea"/>
            </a:endParaRPr>
          </a:p>
          <a:p>
            <a:pPr marL="914400" lvl="1" indent="-457200" algn="l" fontAlgn="auto" latinLnBrk="1">
              <a:lnSpc>
                <a:spcPct val="200000"/>
              </a:lnSpc>
              <a:buClrTx/>
              <a:buSzTx/>
              <a:buFontTx/>
              <a:buAutoNum type="arabicPeriod"/>
            </a:pPr>
            <a:r>
              <a:rPr lang="zh-CN" altLang="en-US" sz="2400" b="1" dirty="0">
                <a:sym typeface="+mn-ea"/>
              </a:rPr>
              <a:t>对于不同的受教育程度和年龄的群体，哪些比较容易购买银行</a:t>
            </a:r>
            <a:r>
              <a:rPr lang="zh-CN" altLang="en-US" sz="2400" b="1" dirty="0">
                <a:sym typeface="+mn-ea"/>
              </a:rPr>
              <a:t>产品？</a:t>
            </a:r>
            <a:endParaRPr lang="zh-CN" altLang="en-US" sz="2400" b="1" dirty="0">
              <a:sym typeface="+mn-ea"/>
            </a:endParaRPr>
          </a:p>
          <a:p>
            <a:pPr marL="914400" lvl="1" indent="-457200" algn="l" fontAlgn="auto" latinLnBrk="1">
              <a:lnSpc>
                <a:spcPct val="200000"/>
              </a:lnSpc>
              <a:buClrTx/>
              <a:buSzTx/>
              <a:buFontTx/>
              <a:buAutoNum type="arabicPeriod"/>
            </a:pPr>
            <a:r>
              <a:rPr lang="zh-CN" altLang="en-US" sz="2400" b="1" dirty="0">
                <a:sym typeface="+mn-ea"/>
              </a:rPr>
              <a:t>是否和用户电话联系次数越多越容易成功</a:t>
            </a:r>
            <a:r>
              <a:rPr lang="zh-CN" altLang="en-US" sz="2400" b="1" dirty="0">
                <a:sym typeface="+mn-ea"/>
              </a:rPr>
              <a:t>呢？</a:t>
            </a:r>
            <a:endParaRPr lang="zh-CN" altLang="en-US" sz="2400" b="1" dirty="0">
              <a:sym typeface="+mn-ea"/>
            </a:endParaRPr>
          </a:p>
          <a:p>
            <a:pPr lvl="1" indent="0" algn="l" fontAlgn="auto" latinLnBrk="1">
              <a:lnSpc>
                <a:spcPct val="200000"/>
              </a:lnSpc>
              <a:buClrTx/>
              <a:buSzTx/>
              <a:buFontTx/>
              <a:buNone/>
            </a:pPr>
            <a:endParaRPr lang="en-US" altLang="zh-CN" sz="1600" dirty="0"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银行营销数据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分析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255" y="1252855"/>
            <a:ext cx="10515600" cy="4351338"/>
          </a:xfrm>
        </p:spPr>
        <p:txBody>
          <a:bodyPr/>
          <a:p>
            <a:pPr marL="0" lvl="1"/>
            <a:r>
              <a:rPr lang="zh-CN" altLang="en-US" sz="2800" b="1" dirty="0">
                <a:sym typeface="+mn-ea"/>
              </a:rPr>
              <a:t>该银行客户群体中不同年龄的受教育程度有何区别？</a:t>
            </a:r>
            <a:endParaRPr lang="zh-CN" altLang="en-US" sz="2800" b="1" dirty="0">
              <a:sym typeface="+mn-ea"/>
            </a:endParaRPr>
          </a:p>
          <a:p>
            <a:pPr marL="457200" lvl="2"/>
            <a:r>
              <a:rPr lang="zh-CN" altLang="en-US" sz="2330" b="1" dirty="0">
                <a:sym typeface="+mn-ea"/>
              </a:rPr>
              <a:t>小提琴图：教育</a:t>
            </a:r>
            <a:r>
              <a:rPr lang="en-US" altLang="zh-CN" sz="2330" b="1" dirty="0">
                <a:sym typeface="+mn-ea"/>
              </a:rPr>
              <a:t> vs </a:t>
            </a:r>
            <a:r>
              <a:rPr lang="zh-CN" altLang="en-US" sz="2330" b="1" dirty="0">
                <a:sym typeface="+mn-ea"/>
              </a:rPr>
              <a:t>年龄</a:t>
            </a:r>
            <a:r>
              <a:rPr lang="zh-CN" altLang="en-US" sz="2330" dirty="0">
                <a:sym typeface="+mn-ea"/>
              </a:rPr>
              <a:t>  </a:t>
            </a:r>
            <a:endParaRPr lang="en-US" altLang="zh-CN" sz="2330" dirty="0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64565" y="2122805"/>
            <a:ext cx="7725410" cy="42475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银行营销数据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分析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1010285"/>
            <a:ext cx="10515600" cy="4351338"/>
          </a:xfrm>
        </p:spPr>
        <p:txBody>
          <a:bodyPr/>
          <a:p>
            <a:pPr marL="0" lvl="1"/>
            <a:r>
              <a:rPr lang="zh-CN" altLang="en-US" sz="2800" b="1" dirty="0">
                <a:sym typeface="+mn-ea"/>
              </a:rPr>
              <a:t>对于不同的受教育程度和年龄的群体，哪些比较容易购买银行产品？</a:t>
            </a:r>
            <a:endParaRPr lang="zh-CN" altLang="en-US" sz="2800" b="1" dirty="0">
              <a:sym typeface="+mn-ea"/>
            </a:endParaRPr>
          </a:p>
          <a:p>
            <a:pPr marL="457200" lvl="2"/>
            <a:r>
              <a:rPr lang="zh-CN" altLang="en-US" sz="2330" b="1" dirty="0">
                <a:solidFill>
                  <a:srgbClr val="002060"/>
                </a:solidFill>
                <a:sym typeface="+mn-ea"/>
              </a:rPr>
              <a:t>小提琴图：教育</a:t>
            </a:r>
            <a:r>
              <a:rPr lang="en-US" altLang="zh-CN" sz="2330" b="1" dirty="0">
                <a:solidFill>
                  <a:srgbClr val="002060"/>
                </a:solidFill>
                <a:sym typeface="+mn-ea"/>
              </a:rPr>
              <a:t> vs </a:t>
            </a:r>
            <a:r>
              <a:rPr lang="zh-CN" altLang="en-US" sz="2330" b="1" dirty="0">
                <a:solidFill>
                  <a:srgbClr val="002060"/>
                </a:solidFill>
                <a:sym typeface="+mn-ea"/>
              </a:rPr>
              <a:t>年龄</a:t>
            </a:r>
            <a:r>
              <a:rPr lang="en-US" altLang="zh-CN" sz="2330" b="1" dirty="0">
                <a:solidFill>
                  <a:srgbClr val="002060"/>
                </a:solidFill>
                <a:sym typeface="+mn-ea"/>
              </a:rPr>
              <a:t> +   </a:t>
            </a:r>
            <a:r>
              <a:rPr lang="zh-CN" altLang="en-US" sz="2330" b="1" dirty="0">
                <a:solidFill>
                  <a:srgbClr val="002060"/>
                </a:solidFill>
                <a:sym typeface="+mn-ea"/>
              </a:rPr>
              <a:t>购买行为的结果</a:t>
            </a:r>
            <a:endParaRPr lang="zh-CN" altLang="en-US" sz="2330" b="1" dirty="0">
              <a:solidFill>
                <a:srgbClr val="002060"/>
              </a:solidFill>
              <a:sym typeface="+mn-ea"/>
            </a:endParaRPr>
          </a:p>
          <a:p>
            <a:pPr marL="457200" lvl="2"/>
            <a:r>
              <a:rPr lang="zh-CN" altLang="en-US" sz="2330">
                <a:sym typeface="+mn-ea"/>
              </a:rPr>
              <a:t>sns.violinplot(x="age", y="education",</a:t>
            </a:r>
            <a:r>
              <a:rPr lang="en-US" altLang="zh-CN" sz="2330">
                <a:sym typeface="+mn-ea"/>
              </a:rPr>
              <a:t>....</a:t>
            </a:r>
            <a:r>
              <a:rPr lang="zh-CN" altLang="en-US" sz="2330">
                <a:sym typeface="+mn-ea"/>
              </a:rPr>
              <a:t>,</a:t>
            </a:r>
            <a:r>
              <a:rPr lang="zh-CN" altLang="en-US" sz="2330" b="1">
                <a:solidFill>
                  <a:srgbClr val="FF0000"/>
                </a:solidFill>
                <a:sym typeface="+mn-ea"/>
              </a:rPr>
              <a:t>hue='y'</a:t>
            </a:r>
            <a:r>
              <a:rPr lang="zh-CN" altLang="en-US" sz="2330">
                <a:sym typeface="+mn-ea"/>
              </a:rPr>
              <a:t>)</a:t>
            </a:r>
            <a:endParaRPr lang="zh-CN" altLang="en-US" sz="2330"/>
          </a:p>
          <a:p>
            <a:pPr marL="457200" lvl="2"/>
            <a:endParaRPr lang="en-US" altLang="zh-CN" sz="2330" b="1" dirty="0">
              <a:solidFill>
                <a:srgbClr val="002060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330" b="1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325120" y="2842895"/>
            <a:ext cx="10221595" cy="40157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银行营销数据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分析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1010285"/>
            <a:ext cx="10515600" cy="4351338"/>
          </a:xfrm>
        </p:spPr>
        <p:txBody>
          <a:bodyPr/>
          <a:p>
            <a:pPr marL="0" lvl="1"/>
            <a:r>
              <a:rPr lang="zh-CN" altLang="en-US" sz="2800" b="1" dirty="0">
                <a:sym typeface="+mn-ea"/>
              </a:rPr>
              <a:t>是否和用户电话联系次数越多越容易成功呢？</a:t>
            </a:r>
            <a:endParaRPr lang="zh-CN" altLang="en-US" sz="2800" b="1" dirty="0">
              <a:sym typeface="+mn-ea"/>
            </a:endParaRPr>
          </a:p>
          <a:p>
            <a:pPr marL="457200" lvl="2"/>
            <a:r>
              <a:rPr lang="zh-CN" altLang="en-US" sz="2330" b="1" dirty="0">
                <a:solidFill>
                  <a:srgbClr val="002060"/>
                </a:solidFill>
                <a:sym typeface="+mn-ea"/>
              </a:rPr>
              <a:t>电话联络次数（</a:t>
            </a:r>
            <a:r>
              <a:rPr lang="zh-CN" altLang="en-US" sz="2330">
                <a:sym typeface="+mn-ea"/>
              </a:rPr>
              <a:t>campaign</a:t>
            </a:r>
            <a:r>
              <a:rPr lang="zh-CN" altLang="en-US" sz="2330" b="1" dirty="0">
                <a:solidFill>
                  <a:srgbClr val="002060"/>
                </a:solidFill>
                <a:sym typeface="+mn-ea"/>
              </a:rPr>
              <a:t>）、通话时长（</a:t>
            </a:r>
            <a:r>
              <a:rPr lang="zh-CN" altLang="en-US" sz="2330">
                <a:sym typeface="+mn-ea"/>
              </a:rPr>
              <a:t>duration</a:t>
            </a:r>
            <a:r>
              <a:rPr lang="zh-CN" altLang="en-US" sz="2330" b="1" dirty="0">
                <a:solidFill>
                  <a:srgbClr val="002060"/>
                </a:solidFill>
                <a:sym typeface="+mn-ea"/>
              </a:rPr>
              <a:t>）、营销结果（</a:t>
            </a:r>
            <a:r>
              <a:rPr lang="en-US" altLang="zh-CN" sz="2330" b="1" dirty="0">
                <a:solidFill>
                  <a:srgbClr val="002060"/>
                </a:solidFill>
                <a:sym typeface="+mn-ea"/>
              </a:rPr>
              <a:t>‘y’</a:t>
            </a:r>
            <a:r>
              <a:rPr lang="zh-CN" altLang="en-US" sz="2330" b="1" dirty="0">
                <a:solidFill>
                  <a:srgbClr val="002060"/>
                </a:solidFill>
                <a:sym typeface="+mn-ea"/>
              </a:rPr>
              <a:t>）</a:t>
            </a:r>
            <a:endParaRPr lang="zh-CN" altLang="en-US" sz="2330" b="1" dirty="0">
              <a:solidFill>
                <a:srgbClr val="002060"/>
              </a:solidFill>
              <a:sym typeface="+mn-ea"/>
            </a:endParaRPr>
          </a:p>
          <a:p>
            <a:pPr marL="457200" lvl="2"/>
            <a:endParaRPr lang="zh-CN" altLang="en-US" sz="2330"/>
          </a:p>
          <a:p>
            <a:pPr marL="457200" lvl="2"/>
            <a:endParaRPr lang="en-US" altLang="zh-CN" sz="2330" b="1" dirty="0">
              <a:solidFill>
                <a:srgbClr val="002060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330" b="1" dirty="0">
              <a:solidFill>
                <a:srgbClr val="002060"/>
              </a:solidFill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835" y="1801495"/>
            <a:ext cx="9874885" cy="4838700"/>
            <a:chOff x="1885" y="3249"/>
            <a:chExt cx="13645" cy="6857"/>
          </a:xfrm>
        </p:grpSpPr>
        <p:pic>
          <p:nvPicPr>
            <p:cNvPr id="107" name="图片 106"/>
            <p:cNvPicPr/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434" y="3249"/>
              <a:ext cx="9295" cy="68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文本框 3"/>
            <p:cNvSpPr txBox="1"/>
            <p:nvPr/>
          </p:nvSpPr>
          <p:spPr>
            <a:xfrm>
              <a:off x="1885" y="5046"/>
              <a:ext cx="2365" cy="6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330" b="1" dirty="0">
                  <a:solidFill>
                    <a:srgbClr val="002060"/>
                  </a:solidFill>
                  <a:sym typeface="+mn-ea"/>
                </a:rPr>
                <a:t>联络次数</a:t>
              </a:r>
              <a:endParaRPr lang="zh-CN" altLang="en-US" sz="2330" b="1" dirty="0">
                <a:solidFill>
                  <a:srgbClr val="002060"/>
                </a:solidFill>
                <a:sym typeface="+mn-ea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3"/>
              </p:custDataLst>
            </p:nvPr>
          </p:nvSpPr>
          <p:spPr>
            <a:xfrm>
              <a:off x="13165" y="8444"/>
              <a:ext cx="2365" cy="6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330" b="1" dirty="0">
                  <a:solidFill>
                    <a:srgbClr val="002060"/>
                  </a:solidFill>
                  <a:sym typeface="+mn-ea"/>
                </a:rPr>
                <a:t>通话</a:t>
              </a:r>
              <a:r>
                <a:rPr lang="zh-CN" altLang="en-US" sz="2330" b="1" dirty="0">
                  <a:solidFill>
                    <a:srgbClr val="002060"/>
                  </a:solidFill>
                  <a:sym typeface="+mn-ea"/>
                </a:rPr>
                <a:t>时长</a:t>
              </a:r>
              <a:endParaRPr lang="zh-CN" altLang="en-US" sz="2330" b="1" dirty="0">
                <a:solidFill>
                  <a:srgbClr val="002060"/>
                </a:solidFill>
                <a:sym typeface="+mn-ea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2383155" y="5448935"/>
            <a:ext cx="6416040" cy="1968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银行营销数据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分析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7931" y="841436"/>
            <a:ext cx="108204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 latinLnBrk="1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数据装载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 latinLnBrk="1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   将数据集（</a:t>
            </a:r>
            <a:r>
              <a:rPr lang="en-US" altLang="zh-CN" sz="2400" dirty="0">
                <a:sym typeface="+mn-ea"/>
              </a:rPr>
              <a:t>bank-additional-full.csv</a:t>
            </a:r>
            <a:r>
              <a:rPr lang="zh-CN" altLang="en-US" sz="2400" dirty="0">
                <a:sym typeface="+mn-ea"/>
              </a:rPr>
              <a:t>）读入到</a:t>
            </a:r>
            <a:r>
              <a:rPr lang="en-US" altLang="zh-CN" sz="2400" dirty="0" err="1">
                <a:sym typeface="+mn-ea"/>
              </a:rPr>
              <a:t>DataFrame</a:t>
            </a:r>
            <a:r>
              <a:rPr lang="zh-CN" altLang="en-US" sz="2400" dirty="0">
                <a:sym typeface="+mn-ea"/>
              </a:rPr>
              <a:t>变量中，使用</a:t>
            </a:r>
            <a:r>
              <a:rPr lang="en-US" altLang="zh-CN" sz="2400" dirty="0">
                <a:sym typeface="+mn-ea"/>
              </a:rPr>
              <a:t>head()</a:t>
            </a:r>
            <a:r>
              <a:rPr lang="zh-CN" altLang="en-US" sz="2400" dirty="0">
                <a:sym typeface="+mn-ea"/>
              </a:rPr>
              <a:t>方法观察数据读入是否正确。</a:t>
            </a:r>
            <a:endParaRPr lang="en-US" altLang="zh-CN" sz="2400" dirty="0">
              <a:sym typeface="+mn-ea"/>
            </a:endParaRPr>
          </a:p>
          <a:p>
            <a:pPr indent="0" fontAlgn="auto" latinLnBrk="1">
              <a:lnSpc>
                <a:spcPct val="150000"/>
              </a:lnSpc>
            </a:pPr>
            <a:endParaRPr lang="zh-CN" altLang="en-US" sz="24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2588895"/>
            <a:ext cx="11579225" cy="3707765"/>
          </a:xfrm>
          <a:prstGeom prst="rect">
            <a:avLst/>
          </a:prstGeom>
        </p:spPr>
      </p:pic>
      <p:sp>
        <p:nvSpPr>
          <p:cNvPr id="2" name="文本框 6"/>
          <p:cNvSpPr txBox="1"/>
          <p:nvPr>
            <p:custDataLst>
              <p:tags r:id="rId2"/>
            </p:custDataLst>
          </p:nvPr>
        </p:nvSpPr>
        <p:spPr>
          <a:xfrm>
            <a:off x="403860" y="141605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银行营销数据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0670" y="1022350"/>
            <a:ext cx="808799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 latinLnBrk="1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）缺失值检查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dirty="0"/>
              <a:t>数据集的输入变量是</a:t>
            </a:r>
            <a:r>
              <a:rPr lang="en-US" altLang="zh-CN" sz="2400" dirty="0"/>
              <a:t>20</a:t>
            </a:r>
            <a:r>
              <a:rPr lang="zh-CN" altLang="en-US" sz="2400" dirty="0"/>
              <a:t>个特征量，分为数值变量（</a:t>
            </a:r>
            <a:r>
              <a:rPr lang="en-US" altLang="zh-CN" sz="2400" dirty="0"/>
              <a:t>numeric</a:t>
            </a:r>
            <a:r>
              <a:rPr lang="zh-CN" altLang="en-US" sz="2400" dirty="0"/>
              <a:t>）和分类（</a:t>
            </a:r>
            <a:r>
              <a:rPr lang="en-US" altLang="zh-CN" sz="2400" dirty="0"/>
              <a:t>categorical</a:t>
            </a:r>
            <a:r>
              <a:rPr lang="zh-CN" altLang="en-US" sz="2400" dirty="0"/>
              <a:t>）变量。使用</a:t>
            </a:r>
            <a:r>
              <a:rPr lang="en-US" altLang="zh-CN" sz="2400" dirty="0" err="1"/>
              <a:t>df.isnull</a:t>
            </a:r>
            <a:r>
              <a:rPr lang="en-US" altLang="zh-CN" sz="2400" dirty="0"/>
              <a:t>().any()</a:t>
            </a:r>
            <a:r>
              <a:rPr lang="zh-CN" altLang="en-US" sz="2400" dirty="0"/>
              <a:t>观察缺失值情况，</a:t>
            </a:r>
            <a:r>
              <a:rPr lang="zh-CN" altLang="en-US" sz="2400" dirty="0">
                <a:highlight>
                  <a:srgbClr val="FFFF00"/>
                </a:highlight>
              </a:rPr>
              <a:t>没有发现特征含有缺失值</a:t>
            </a:r>
            <a:r>
              <a:rPr lang="en-US" altLang="zh-CN" sz="2400" dirty="0">
                <a:highlight>
                  <a:srgbClr val="FFFF00"/>
                </a:highlight>
              </a:rPr>
              <a:t>(</a:t>
            </a:r>
            <a:r>
              <a:rPr lang="en-US" altLang="zh-CN" sz="2400" dirty="0" err="1">
                <a:highlight>
                  <a:srgbClr val="FFFF00"/>
                </a:highlight>
              </a:rPr>
              <a:t>NaN</a:t>
            </a:r>
            <a:r>
              <a:rPr lang="en-US" altLang="zh-CN" sz="2400" dirty="0">
                <a:highlight>
                  <a:srgbClr val="FFFF00"/>
                </a:highlight>
              </a:rPr>
              <a:t>)</a:t>
            </a:r>
            <a:r>
              <a:rPr lang="zh-CN" altLang="en-US" sz="2400" dirty="0"/>
              <a:t>。但是在本数据集中，缺失值是</a:t>
            </a:r>
            <a:r>
              <a:rPr lang="zh-CN" altLang="en-US" sz="2400" dirty="0">
                <a:highlight>
                  <a:srgbClr val="FFFF00"/>
                </a:highlight>
              </a:rPr>
              <a:t>以其他的形式存在的</a:t>
            </a:r>
            <a:r>
              <a:rPr lang="zh-CN" altLang="en-US" sz="2400" dirty="0"/>
              <a:t>。分类变量大部分的特征都是使用</a:t>
            </a:r>
            <a:r>
              <a:rPr lang="en-US" altLang="zh-CN" sz="2400" dirty="0"/>
              <a:t>unknown</a:t>
            </a:r>
            <a:r>
              <a:rPr lang="zh-CN" altLang="en-US" sz="2400" dirty="0"/>
              <a:t>来表示缺失值，而</a:t>
            </a:r>
            <a:r>
              <a:rPr lang="en-US" altLang="zh-CN" sz="2400" dirty="0" err="1"/>
              <a:t>poutcome</a:t>
            </a:r>
            <a:r>
              <a:rPr lang="zh-CN" altLang="en-US" sz="2400" dirty="0"/>
              <a:t>是使用</a:t>
            </a:r>
            <a:r>
              <a:rPr lang="en-US" altLang="zh-CN" sz="2400" dirty="0"/>
              <a:t>nonexistent</a:t>
            </a:r>
            <a:r>
              <a:rPr lang="zh-CN" altLang="en-US" sz="2400" dirty="0"/>
              <a:t>来表示；数值变量中只有</a:t>
            </a:r>
            <a:r>
              <a:rPr lang="en-US" altLang="zh-CN" sz="2400" dirty="0" err="1"/>
              <a:t>pdays</a:t>
            </a:r>
            <a:r>
              <a:rPr lang="zh-CN" altLang="en-US" sz="2400" dirty="0"/>
              <a:t>存在缺失值（以数字</a:t>
            </a:r>
            <a:r>
              <a:rPr lang="en-US" altLang="zh-CN" sz="2400" dirty="0"/>
              <a:t>999</a:t>
            </a:r>
            <a:r>
              <a:rPr lang="zh-CN" altLang="en-US" sz="2400" dirty="0"/>
              <a:t>形式存在）。</a:t>
            </a:r>
            <a:endParaRPr lang="zh-CN" altLang="en-US" sz="24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8665" y="1464310"/>
            <a:ext cx="3583305" cy="3931920"/>
          </a:xfrm>
          <a:prstGeom prst="rect">
            <a:avLst/>
          </a:prstGeom>
        </p:spPr>
      </p:pic>
      <p:sp>
        <p:nvSpPr>
          <p:cNvPr id="2" name="文本框 6"/>
          <p:cNvSpPr txBox="1"/>
          <p:nvPr>
            <p:custDataLst>
              <p:tags r:id="rId2"/>
            </p:custDataLst>
          </p:nvPr>
        </p:nvSpPr>
        <p:spPr>
          <a:xfrm>
            <a:off x="403860" y="141605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银行营销数据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2110" y="1022350"/>
            <a:ext cx="112426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 latinLnBrk="1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）缺失值检查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 缺失值较少的变量是</a:t>
            </a:r>
            <a:r>
              <a:rPr lang="en-US" altLang="zh-CN" sz="2400" dirty="0">
                <a:sym typeface="+mn-ea"/>
              </a:rPr>
              <a:t>job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marital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housing</a:t>
            </a:r>
            <a:r>
              <a:rPr lang="zh-CN" altLang="en-US" sz="2400" dirty="0">
                <a:sym typeface="+mn-ea"/>
              </a:rPr>
              <a:t>以及</a:t>
            </a:r>
            <a:r>
              <a:rPr lang="en-US" altLang="zh-CN" sz="2400" dirty="0">
                <a:sym typeface="+mn-ea"/>
              </a:rPr>
              <a:t>loan </a:t>
            </a:r>
            <a:r>
              <a:rPr lang="zh-CN" altLang="en-US" sz="2400" dirty="0">
                <a:sym typeface="+mn-ea"/>
              </a:rPr>
              <a:t>，缺失值占比不到</a:t>
            </a:r>
            <a:r>
              <a:rPr lang="en-US" altLang="zh-CN" sz="2400" dirty="0">
                <a:sym typeface="+mn-ea"/>
              </a:rPr>
              <a:t>3%</a:t>
            </a:r>
            <a:r>
              <a:rPr lang="zh-CN" altLang="en-US" sz="2400" dirty="0">
                <a:sym typeface="+mn-ea"/>
              </a:rPr>
              <a:t>。这种情况下可以将含有缺失值的记录直接删除。</a:t>
            </a:r>
            <a:endParaRPr lang="en-US" altLang="zh-CN" sz="2400" dirty="0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default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education</a:t>
            </a:r>
            <a:r>
              <a:rPr lang="zh-CN" altLang="en-US" sz="2400" dirty="0">
                <a:sym typeface="+mn-ea"/>
              </a:rPr>
              <a:t>：考虑对缺失值进行修补。</a:t>
            </a:r>
            <a:endParaRPr lang="en-US" altLang="zh-CN" sz="2400" dirty="0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ym typeface="+mn-ea"/>
              </a:rPr>
              <a:t>poutcome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 err="1">
                <a:sym typeface="+mn-ea"/>
              </a:rPr>
              <a:t>pdays</a:t>
            </a:r>
            <a:r>
              <a:rPr lang="zh-CN" altLang="en-US" sz="2400" dirty="0">
                <a:sym typeface="+mn-ea"/>
              </a:rPr>
              <a:t>的缺失值占比较高，一般缺失值超过</a:t>
            </a:r>
            <a:r>
              <a:rPr lang="en-US" altLang="zh-CN" sz="2400" dirty="0">
                <a:sym typeface="+mn-ea"/>
              </a:rPr>
              <a:t>75%</a:t>
            </a:r>
            <a:r>
              <a:rPr lang="zh-CN" altLang="en-US" sz="2400" dirty="0">
                <a:sym typeface="+mn-ea"/>
              </a:rPr>
              <a:t>就需要考虑该变量的价值，如果价值不高，则可以将变量删除（列删除）</a:t>
            </a:r>
            <a:endParaRPr lang="en-US" altLang="zh-CN" sz="2400" dirty="0">
              <a:sym typeface="+mn-ea"/>
            </a:endParaRPr>
          </a:p>
        </p:txBody>
      </p:sp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403860" y="141605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银行营销数据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9380" y="537537"/>
            <a:ext cx="108204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 latinLnBrk="1">
              <a:lnSpc>
                <a:spcPct val="250000"/>
              </a:lnSpc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查看数据基本情况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9580" y="1776095"/>
            <a:ext cx="115481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1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装载数据后，首先需要对数据进行一个基本观察，例如样本的数量（行数），变量的数量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列数），哪些变量是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数值变量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，哪些是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类别变量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（通常表现为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char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shape()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方法，观察数据的行列数量。观察数据是否与前文介绍的样本量、变量数相符。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info()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方法观察所有的变量名称、变量的类型，找出哪些属于数值类型。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head()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方法查看数据的大体情况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en-US" altLang="zh-CN" sz="24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value_counts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查看某列不同值的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数量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识别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2110" y="866140"/>
            <a:ext cx="115385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pdays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上次营销到现在已经过了多少天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）和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poutcome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上一次营销活动的结果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）变量分析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与</a:t>
            </a:r>
            <a:r>
              <a:rPr lang="en-US" altLang="zh-CN" sz="2400" dirty="0" err="1">
                <a:sym typeface="+mn-ea"/>
              </a:rPr>
              <a:t>pdays</a:t>
            </a:r>
            <a:r>
              <a:rPr lang="zh-CN" altLang="en-US" sz="2400" dirty="0">
                <a:sym typeface="+mn-ea"/>
              </a:rPr>
              <a:t>一样，</a:t>
            </a:r>
            <a:r>
              <a:rPr lang="en-US" altLang="zh-CN" sz="2400" dirty="0" err="1">
                <a:sym typeface="+mn-ea"/>
              </a:rPr>
              <a:t>poutcome</a:t>
            </a:r>
            <a:r>
              <a:rPr lang="zh-CN" altLang="en-US" sz="2400" dirty="0">
                <a:sym typeface="+mn-ea"/>
              </a:rPr>
              <a:t>也同样存在绝大部分缺失的情况。缺失值比例较高，需要观察该变量未缺失部分是否存在价值。</a:t>
            </a:r>
            <a:endParaRPr lang="en-US" altLang="zh-CN" sz="2400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请分析数据结果，说明这二者之间存在怎样的关联？</a:t>
            </a:r>
            <a:endParaRPr lang="en-US" altLang="zh-CN" sz="2400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#</a:t>
            </a:r>
            <a:r>
              <a:rPr lang="zh-CN" altLang="en-US" sz="2400" b="1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将</a:t>
            </a:r>
            <a:r>
              <a:rPr lang="en-US" altLang="zh-CN" sz="2400" b="1" dirty="0" err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pdays</a:t>
            </a:r>
            <a:r>
              <a:rPr lang="zh-CN" altLang="en-US" sz="2400" b="1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对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5</a:t>
            </a:r>
            <a:r>
              <a:rPr lang="zh-CN" altLang="en-US" sz="2400" b="1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取</a:t>
            </a:r>
            <a:r>
              <a:rPr lang="zh-CN" altLang="en-US" sz="2400" b="1" dirty="0" smtClean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整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-&gt;</a:t>
            </a:r>
            <a:r>
              <a:rPr lang="en-US" altLang="zh-CN" sz="2400" b="1" dirty="0" err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pdaysDf</a:t>
            </a:r>
            <a:r>
              <a:rPr lang="zh-CN" altLang="en-US" sz="2400" b="1" dirty="0" smtClean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，</a:t>
            </a:r>
            <a:r>
              <a:rPr lang="zh-CN" altLang="en-US" sz="2400" b="1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方便进行交叉表</a:t>
            </a:r>
            <a:r>
              <a:rPr lang="zh-CN" altLang="en-US" sz="2400" b="1" dirty="0" smtClean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分析</a:t>
            </a:r>
            <a:endParaRPr lang="zh-CN" altLang="en-US" sz="2400" b="1" dirty="0" smtClean="0">
              <a:solidFill>
                <a:srgbClr val="0070C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pd.crosstab</a:t>
            </a:r>
            <a:r>
              <a:rPr lang="en-US" altLang="zh-CN" sz="2400" b="1" dirty="0" smtClean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(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pdaysDf,df</a:t>
            </a:r>
            <a:r>
              <a:rPr lang="en-US" altLang="zh-CN" sz="2400" b="1" dirty="0" smtClean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['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poutcome</a:t>
            </a:r>
            <a:r>
              <a:rPr lang="en-US" altLang="zh-CN" sz="2400" b="1" dirty="0" smtClean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'])</a:t>
            </a:r>
            <a:endParaRPr lang="en-US" altLang="zh-CN" sz="2400" b="1" dirty="0">
              <a:solidFill>
                <a:srgbClr val="0070C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0805" y="3351008"/>
            <a:ext cx="3167601" cy="2680278"/>
          </a:xfrm>
          <a:prstGeom prst="rect">
            <a:avLst/>
          </a:prstGeom>
        </p:spPr>
      </p:pic>
      <p:sp>
        <p:nvSpPr>
          <p:cNvPr id="4" name="矩形: 圆角 3"/>
          <p:cNvSpPr/>
          <p:nvPr/>
        </p:nvSpPr>
        <p:spPr>
          <a:xfrm>
            <a:off x="9988475" y="5647765"/>
            <a:ext cx="844476" cy="45182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1645152" y="3761487"/>
            <a:ext cx="0" cy="2198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6"/>
          <p:cNvSpPr txBox="1"/>
          <p:nvPr>
            <p:custDataLst>
              <p:tags r:id="rId2"/>
            </p:custDataLst>
          </p:nvPr>
        </p:nvSpPr>
        <p:spPr>
          <a:xfrm>
            <a:off x="403860" y="141605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银行营销数据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0857" y="983531"/>
            <a:ext cx="108204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pdays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poutcome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变量分析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根据前面的分析，</a:t>
            </a:r>
            <a:r>
              <a:rPr lang="en-US" altLang="zh-CN" sz="2400" dirty="0" err="1">
                <a:sym typeface="+mn-ea"/>
              </a:rPr>
              <a:t>pdays</a:t>
            </a:r>
            <a:r>
              <a:rPr lang="zh-CN" altLang="en-US" sz="2400" dirty="0">
                <a:sym typeface="+mn-ea"/>
              </a:rPr>
              <a:t>缺失值比例较高，需要观察该变量未缺失部分是否存在价值。先通过直方图观察其除了缺失值（</a:t>
            </a:r>
            <a:r>
              <a:rPr lang="en-US" altLang="zh-CN" sz="2400" dirty="0">
                <a:sym typeface="+mn-ea"/>
              </a:rPr>
              <a:t>999</a:t>
            </a:r>
            <a:r>
              <a:rPr lang="zh-CN" altLang="en-US" sz="2400" dirty="0">
                <a:sym typeface="+mn-ea"/>
              </a:rPr>
              <a:t>）之外的变量分布。</a:t>
            </a:r>
            <a:endParaRPr lang="en-US" altLang="zh-CN" sz="2400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通过直方图可以看出，未缺失的数据分布情况基本正常。</a:t>
            </a:r>
            <a:endParaRPr lang="en-US" altLang="zh-CN" sz="24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7305" y="3169285"/>
            <a:ext cx="5629275" cy="3688715"/>
          </a:xfrm>
          <a:prstGeom prst="rect">
            <a:avLst/>
          </a:prstGeom>
        </p:spPr>
      </p:pic>
      <p:sp>
        <p:nvSpPr>
          <p:cNvPr id="4" name="文本框 6"/>
          <p:cNvSpPr txBox="1"/>
          <p:nvPr>
            <p:custDataLst>
              <p:tags r:id="rId2"/>
            </p:custDataLst>
          </p:nvPr>
        </p:nvSpPr>
        <p:spPr>
          <a:xfrm>
            <a:off x="403860" y="141605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银行营销数据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0783" y="1113482"/>
            <a:ext cx="108204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pdays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poutcome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变量分析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从上面记录来看，</a:t>
            </a:r>
            <a:r>
              <a:rPr lang="en-US" altLang="zh-CN" sz="2400" dirty="0" err="1">
                <a:sym typeface="+mn-ea"/>
              </a:rPr>
              <a:t>poutcome</a:t>
            </a:r>
            <a:r>
              <a:rPr lang="zh-CN" altLang="en-US" sz="2400" dirty="0">
                <a:sym typeface="+mn-ea"/>
              </a:rPr>
              <a:t>为缺失值的，</a:t>
            </a:r>
            <a:r>
              <a:rPr lang="en-US" altLang="zh-CN" sz="2400" dirty="0" err="1">
                <a:sym typeface="+mn-ea"/>
              </a:rPr>
              <a:t>pdays</a:t>
            </a:r>
            <a:r>
              <a:rPr lang="zh-CN" altLang="en-US" sz="2400" dirty="0">
                <a:sym typeface="+mn-ea"/>
              </a:rPr>
              <a:t>也全部都是缺失值。但是未缺失的记录还是有一定的参考意义。根据前文关系度矩阵数据，</a:t>
            </a:r>
            <a:r>
              <a:rPr lang="en-US" altLang="zh-CN" sz="2400" dirty="0" err="1">
                <a:sym typeface="+mn-ea"/>
              </a:rPr>
              <a:t>pdays</a:t>
            </a:r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-0.31</a:t>
            </a:r>
            <a:r>
              <a:rPr lang="zh-CN" altLang="en-US" sz="2400" dirty="0">
                <a:sym typeface="+mn-ea"/>
              </a:rPr>
              <a:t>）和</a:t>
            </a:r>
            <a:r>
              <a:rPr lang="en-US" altLang="zh-CN" sz="2400" dirty="0" err="1">
                <a:sym typeface="+mn-ea"/>
              </a:rPr>
              <a:t>poutcom</a:t>
            </a:r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-0.13</a:t>
            </a:r>
            <a:r>
              <a:rPr lang="zh-CN" altLang="en-US" sz="2400" dirty="0">
                <a:sym typeface="+mn-ea"/>
              </a:rPr>
              <a:t>）对营销结果相关性较很多其他变量都要高，虽然此列的缺失值较多，但是不做删除考虑，保持现有状态，将缺失值作为一个单独的取值参与后续计算。</a:t>
            </a:r>
            <a:endParaRPr lang="en-US" altLang="zh-CN" sz="2400" dirty="0">
              <a:sym typeface="+mn-ea"/>
            </a:endParaRPr>
          </a:p>
        </p:txBody>
      </p:sp>
      <p:sp>
        <p:nvSpPr>
          <p:cNvPr id="3" name="文本框 6"/>
          <p:cNvSpPr txBox="1"/>
          <p:nvPr>
            <p:custDataLst>
              <p:tags r:id="rId1"/>
            </p:custDataLst>
          </p:nvPr>
        </p:nvSpPr>
        <p:spPr>
          <a:xfrm>
            <a:off x="403860" y="141605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银行营销数据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0783" y="833783"/>
            <a:ext cx="108204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 b="1" dirty="0"/>
              <a:t>default</a:t>
            </a:r>
            <a:r>
              <a:rPr lang="zh-CN" altLang="en-US" sz="2400" b="1" dirty="0"/>
              <a:t>（信用违约）缺失值分析和处理</a:t>
            </a:r>
            <a:endParaRPr lang="zh-CN" altLang="en-US" sz="2400" b="1" dirty="0"/>
          </a:p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在对</a:t>
            </a:r>
            <a:r>
              <a:rPr lang="en-US" altLang="zh-CN" sz="2400" dirty="0">
                <a:sym typeface="+mn-ea"/>
              </a:rPr>
              <a:t>default</a:t>
            </a:r>
            <a:r>
              <a:rPr lang="zh-CN" altLang="en-US" sz="2400" dirty="0">
                <a:sym typeface="+mn-ea"/>
              </a:rPr>
              <a:t>进行修补之前，先观察缺失值属于怎样的一种状态。</a:t>
            </a:r>
            <a:endParaRPr lang="en-US" altLang="zh-CN" sz="2400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dirty="0" err="1">
                <a:sym typeface="+mn-ea"/>
              </a:rPr>
              <a:t>df.default.value_counts</a:t>
            </a:r>
            <a:r>
              <a:rPr lang="en-US" altLang="zh-CN" sz="2400" dirty="0">
                <a:sym typeface="+mn-ea"/>
              </a:rPr>
              <a:t>()</a:t>
            </a:r>
            <a:endParaRPr lang="en-US" altLang="zh-CN" sz="24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2712720"/>
            <a:ext cx="3823970" cy="17221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20210" y="4434840"/>
            <a:ext cx="770699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可能两种解释：（</a:t>
            </a:r>
            <a:r>
              <a:rPr lang="en-US" altLang="zh-CN" sz="2400" dirty="0"/>
              <a:t>1</a:t>
            </a:r>
            <a:r>
              <a:rPr lang="zh-CN" altLang="en-US" sz="2400" dirty="0"/>
              <a:t>）确实只有几乎可以忽略不计的违约数，如果是这样，该变量对于后续预测帮助不大（</a:t>
            </a:r>
            <a:r>
              <a:rPr lang="en-US" altLang="zh-CN" sz="2400" dirty="0"/>
              <a:t>2</a:t>
            </a:r>
            <a:r>
              <a:rPr lang="zh-CN" altLang="en-US" sz="2400" dirty="0"/>
              <a:t>）违约信息由客户自己提供，而违约客户并不愿意提供自己违约的信息，而不违约客户则可以很干脆地提供信息。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414520" y="2033270"/>
            <a:ext cx="76073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sym typeface="+mn-ea"/>
              </a:rPr>
              <a:t>绝大部分用户都是确定没有信用违约的，而确定有信用违约的只有</a:t>
            </a:r>
            <a:r>
              <a:rPr lang="en-US" altLang="zh-CN" sz="2400" b="1" dirty="0">
                <a:sym typeface="+mn-ea"/>
              </a:rPr>
              <a:t>3</a:t>
            </a:r>
            <a:r>
              <a:rPr lang="zh-CN" altLang="en-US" sz="2400" b="1" dirty="0">
                <a:sym typeface="+mn-ea"/>
              </a:rPr>
              <a:t>个，少到几乎可以忽略不计。如果没有</a:t>
            </a:r>
            <a:r>
              <a:rPr lang="en-US" altLang="zh-CN" sz="2400" b="1" dirty="0">
                <a:sym typeface="+mn-ea"/>
              </a:rPr>
              <a:t>unknown</a:t>
            </a:r>
            <a:r>
              <a:rPr lang="zh-CN" altLang="en-US" sz="2400" b="1" dirty="0">
                <a:sym typeface="+mn-ea"/>
              </a:rPr>
              <a:t>这种取值，这个变量基本毫无参考意义，可以删除。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03860" y="141605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银行营销数据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1480" y="1025525"/>
            <a:ext cx="8134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 b="1" dirty="0"/>
              <a:t>default</a:t>
            </a:r>
            <a:r>
              <a:rPr lang="zh-CN" altLang="en-US" sz="2400" b="1" dirty="0"/>
              <a:t>（信用违约）缺失值分析和处理</a:t>
            </a:r>
            <a:endParaRPr lang="zh-CN" altLang="en-US" sz="2400" b="1" dirty="0"/>
          </a:p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例如：观察不同工作的客户群体信用违约的</a:t>
            </a:r>
            <a:r>
              <a:rPr lang="zh-CN" altLang="en-US" sz="2400" dirty="0" smtClean="0">
                <a:sym typeface="+mn-ea"/>
              </a:rPr>
              <a:t>情况</a:t>
            </a:r>
            <a:endParaRPr lang="zh-CN" altLang="en-US" sz="2400" dirty="0" smtClean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注意：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使用其他可视化方法都可以，不限于折线图</a:t>
            </a:r>
            <a:endParaRPr lang="zh-CN" altLang="en-US" sz="2400" b="1" dirty="0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3272155"/>
            <a:ext cx="11839575" cy="3490595"/>
            <a:chOff x="1712" y="5427"/>
            <a:chExt cx="17044" cy="432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" y="5427"/>
              <a:ext cx="17045" cy="4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: 圆角 6"/>
            <p:cNvSpPr/>
            <p:nvPr/>
          </p:nvSpPr>
          <p:spPr>
            <a:xfrm>
              <a:off x="4261" y="6167"/>
              <a:ext cx="796" cy="2168"/>
            </a:xfrm>
            <a:prstGeom prst="roundRect">
              <a:avLst/>
            </a:prstGeom>
            <a:noFill/>
            <a:ln w="28575">
              <a:solidFill>
                <a:srgbClr val="32323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6771" y="6229"/>
              <a:ext cx="796" cy="1962"/>
            </a:xfrm>
            <a:prstGeom prst="roundRect">
              <a:avLst/>
            </a:prstGeom>
            <a:noFill/>
            <a:ln w="28575">
              <a:solidFill>
                <a:srgbClr val="32323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16278" y="6011"/>
              <a:ext cx="796" cy="2248"/>
            </a:xfrm>
            <a:prstGeom prst="roundRect">
              <a:avLst/>
            </a:prstGeom>
            <a:noFill/>
            <a:ln w="28575">
              <a:solidFill>
                <a:srgbClr val="32323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17229" y="6073"/>
              <a:ext cx="796" cy="2248"/>
            </a:xfrm>
            <a:prstGeom prst="roundRect">
              <a:avLst/>
            </a:prstGeom>
            <a:noFill/>
            <a:ln w="28575">
              <a:solidFill>
                <a:srgbClr val="32323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549814" y="1025433"/>
            <a:ext cx="4206239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根据工作情况分析，以下四种人群，信用违约情况不清楚（最少比例确认未违约的）：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71875" y="277876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蓝领、家庭主妇、失业、职业未知</a:t>
            </a:r>
            <a:endParaRPr lang="zh-CN" altLang="en-US" sz="2400" b="1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2" name="文本框 6"/>
          <p:cNvSpPr txBox="1"/>
          <p:nvPr>
            <p:custDataLst>
              <p:tags r:id="rId2"/>
            </p:custDataLst>
          </p:nvPr>
        </p:nvSpPr>
        <p:spPr>
          <a:xfrm>
            <a:off x="403860" y="141605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银行营销数据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96453" y="1413828"/>
            <a:ext cx="10730042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sz="2400" b="1" dirty="0"/>
              <a:t>处理</a:t>
            </a:r>
            <a:r>
              <a:rPr lang="en-US" altLang="zh-CN" sz="2400" b="1" dirty="0"/>
              <a:t>job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marital</a:t>
            </a:r>
            <a:r>
              <a:rPr lang="zh-CN" altLang="en-US" sz="2400" b="1" dirty="0"/>
              <a:t>的缺失值</a:t>
            </a:r>
            <a:endParaRPr lang="zh-CN" altLang="en-US" sz="2400" b="1" dirty="0"/>
          </a:p>
          <a:p>
            <a:pPr>
              <a:lnSpc>
                <a:spcPct val="250000"/>
              </a:lnSpc>
            </a:pPr>
            <a:r>
              <a:rPr lang="en-US" altLang="zh-CN" sz="2400" dirty="0">
                <a:sym typeface="+mn-ea"/>
              </a:rPr>
              <a:t>job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marital</a:t>
            </a:r>
            <a:r>
              <a:rPr lang="zh-CN" altLang="en-US" sz="2400" dirty="0">
                <a:sym typeface="+mn-ea"/>
              </a:rPr>
              <a:t>只有少量缺失，缺失值记录占比不到百分之一，可以将</a:t>
            </a:r>
            <a:r>
              <a:rPr lang="en-US" altLang="zh-CN" sz="2400" dirty="0">
                <a:sym typeface="+mn-ea"/>
              </a:rPr>
              <a:t>job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marital</a:t>
            </a:r>
            <a:r>
              <a:rPr lang="zh-CN" altLang="en-US" sz="2400" dirty="0">
                <a:sym typeface="+mn-ea"/>
              </a:rPr>
              <a:t>中取值为</a:t>
            </a:r>
            <a:r>
              <a:rPr lang="en-US" altLang="zh-CN" sz="2400" dirty="0">
                <a:sym typeface="+mn-ea"/>
              </a:rPr>
              <a:t>unknown</a:t>
            </a:r>
            <a:r>
              <a:rPr lang="zh-CN" altLang="en-US" sz="2400" dirty="0">
                <a:sym typeface="+mn-ea"/>
              </a:rPr>
              <a:t>的记录删除或者使用众数填充。</a:t>
            </a:r>
            <a:endParaRPr lang="en-US" altLang="zh-CN" sz="2400" dirty="0">
              <a:sym typeface="+mn-ea"/>
            </a:endParaRPr>
          </a:p>
        </p:txBody>
      </p:sp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403860" y="141605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银行营销数据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6293" y="1276668"/>
            <a:ext cx="10730042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 latinLnBrk="1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缺失值处理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最后剩下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education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的缺失值尚未处理，由于缺失值数量有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1.5k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条记录，不宜直接删除，考虑使用随机森林进行缺失值补充。</a:t>
            </a:r>
            <a:endParaRPr lang="zh-CN" altLang="en-US" sz="2400" b="1" dirty="0"/>
          </a:p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这种方法采用机器学习的方法，通过记录的其他现有信息，推断</a:t>
            </a:r>
            <a:r>
              <a:rPr lang="en-US" altLang="zh-CN" sz="2400" dirty="0">
                <a:sym typeface="+mn-ea"/>
              </a:rPr>
              <a:t>education</a:t>
            </a:r>
            <a:r>
              <a:rPr lang="zh-CN" altLang="en-US" sz="2400" dirty="0">
                <a:sym typeface="+mn-ea"/>
              </a:rPr>
              <a:t>的值。具体的实现方法，将在后续步骤中进行。执行</a:t>
            </a:r>
            <a:r>
              <a:rPr lang="en-US" altLang="zh-CN" sz="2400" dirty="0">
                <a:sym typeface="+mn-ea"/>
              </a:rPr>
              <a:t>shape</a:t>
            </a:r>
            <a:r>
              <a:rPr lang="zh-CN" altLang="en-US" sz="2400" dirty="0">
                <a:sym typeface="+mn-ea"/>
              </a:rPr>
              <a:t>方法，可以观察到数据从</a:t>
            </a:r>
            <a:r>
              <a:rPr lang="en-US" altLang="zh-CN" sz="2400" dirty="0">
                <a:sym typeface="+mn-ea"/>
              </a:rPr>
              <a:t>41188</a:t>
            </a:r>
            <a:r>
              <a:rPr lang="zh-CN" altLang="en-US" sz="2400" dirty="0">
                <a:sym typeface="+mn-ea"/>
              </a:rPr>
              <a:t>减少到</a:t>
            </a:r>
            <a:r>
              <a:rPr lang="en-US" altLang="zh-CN" sz="2400" dirty="0">
                <a:sym typeface="+mn-ea"/>
              </a:rPr>
              <a:t>39803</a:t>
            </a:r>
            <a:endParaRPr lang="en-US" altLang="zh-CN" sz="2400" dirty="0">
              <a:sym typeface="+mn-ea"/>
            </a:endParaRPr>
          </a:p>
        </p:txBody>
      </p:sp>
      <p:sp>
        <p:nvSpPr>
          <p:cNvPr id="2" name="文本框 6"/>
          <p:cNvSpPr txBox="1"/>
          <p:nvPr>
            <p:custDataLst>
              <p:tags r:id="rId1"/>
            </p:custDataLst>
          </p:nvPr>
        </p:nvSpPr>
        <p:spPr>
          <a:xfrm>
            <a:off x="403860" y="141605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银行营销数据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7268" y="773533"/>
            <a:ext cx="293765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1">
              <a:lnSpc>
                <a:spcPct val="2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通过模型补充缺失值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箭头: 下 8"/>
          <p:cNvSpPr/>
          <p:nvPr/>
        </p:nvSpPr>
        <p:spPr>
          <a:xfrm rot="19755795">
            <a:off x="7291751" y="3032374"/>
            <a:ext cx="251012" cy="525929"/>
          </a:xfrm>
          <a:prstGeom prst="downArrow">
            <a:avLst/>
          </a:prstGeom>
          <a:solidFill>
            <a:srgbClr val="20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/>
          <p:cNvSpPr/>
          <p:nvPr/>
        </p:nvSpPr>
        <p:spPr>
          <a:xfrm rot="2659074">
            <a:off x="5059539" y="2975797"/>
            <a:ext cx="251012" cy="525929"/>
          </a:xfrm>
          <a:prstGeom prst="downArrow">
            <a:avLst/>
          </a:prstGeom>
          <a:solidFill>
            <a:srgbClr val="20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417" name="组合 17416"/>
          <p:cNvGrpSpPr/>
          <p:nvPr/>
        </p:nvGrpSpPr>
        <p:grpSpPr>
          <a:xfrm>
            <a:off x="4028141" y="1312206"/>
            <a:ext cx="4428565" cy="1861306"/>
            <a:chOff x="4028141" y="1312206"/>
            <a:chExt cx="4428565" cy="1861306"/>
          </a:xfrm>
        </p:grpSpPr>
        <p:grpSp>
          <p:nvGrpSpPr>
            <p:cNvPr id="17413" name="组合 17412"/>
            <p:cNvGrpSpPr/>
            <p:nvPr/>
          </p:nvGrpSpPr>
          <p:grpSpPr>
            <a:xfrm>
              <a:off x="4028141" y="1312206"/>
              <a:ext cx="4428565" cy="1861306"/>
              <a:chOff x="4028141" y="1312206"/>
              <a:chExt cx="4428565" cy="1861306"/>
            </a:xfrm>
          </p:grpSpPr>
          <p:sp>
            <p:nvSpPr>
              <p:cNvPr id="12" name="流程图: 磁盘 11"/>
              <p:cNvSpPr/>
              <p:nvPr/>
            </p:nvSpPr>
            <p:spPr>
              <a:xfrm>
                <a:off x="4028141" y="1312206"/>
                <a:ext cx="4428565" cy="1861306"/>
              </a:xfrm>
              <a:prstGeom prst="flowChartMagneticDisk">
                <a:avLst/>
              </a:prstGeom>
              <a:solidFill>
                <a:srgbClr val="DAE5FB"/>
              </a:solidFill>
              <a:ln>
                <a:solidFill>
                  <a:srgbClr val="323232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460875" y="1788176"/>
                <a:ext cx="3643221" cy="1250515"/>
              </a:xfrm>
              <a:prstGeom prst="rect">
                <a:avLst/>
              </a:prstGeom>
            </p:spPr>
          </p:pic>
        </p:grpSp>
        <p:sp>
          <p:nvSpPr>
            <p:cNvPr id="13" name="文本框 12"/>
            <p:cNvSpPr txBox="1"/>
            <p:nvPr/>
          </p:nvSpPr>
          <p:spPr>
            <a:xfrm>
              <a:off x="5802593" y="1449622"/>
              <a:ext cx="9687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数据集</a:t>
              </a:r>
              <a:endParaRPr lang="zh-CN" altLang="en-US" sz="1600" b="1" dirty="0"/>
            </a:p>
          </p:txBody>
        </p:sp>
      </p:grpSp>
      <p:grpSp>
        <p:nvGrpSpPr>
          <p:cNvPr id="17416" name="组合 17415"/>
          <p:cNvGrpSpPr/>
          <p:nvPr/>
        </p:nvGrpSpPr>
        <p:grpSpPr>
          <a:xfrm>
            <a:off x="1209648" y="3384329"/>
            <a:ext cx="4428565" cy="1780989"/>
            <a:chOff x="1209648" y="3384329"/>
            <a:chExt cx="4428565" cy="1780989"/>
          </a:xfrm>
        </p:grpSpPr>
        <p:grpSp>
          <p:nvGrpSpPr>
            <p:cNvPr id="17414" name="组合 17413"/>
            <p:cNvGrpSpPr/>
            <p:nvPr/>
          </p:nvGrpSpPr>
          <p:grpSpPr>
            <a:xfrm>
              <a:off x="1209648" y="3384329"/>
              <a:ext cx="4428565" cy="1780989"/>
              <a:chOff x="1209648" y="3384329"/>
              <a:chExt cx="4428565" cy="1780989"/>
            </a:xfrm>
          </p:grpSpPr>
          <p:sp>
            <p:nvSpPr>
              <p:cNvPr id="18" name="流程图: 磁盘 17"/>
              <p:cNvSpPr/>
              <p:nvPr/>
            </p:nvSpPr>
            <p:spPr>
              <a:xfrm>
                <a:off x="1209648" y="3384329"/>
                <a:ext cx="4428565" cy="1780989"/>
              </a:xfrm>
              <a:prstGeom prst="flowChartMagneticDisk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323232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7148" y="4056032"/>
                <a:ext cx="2751930" cy="952255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9990" y="4046948"/>
                <a:ext cx="859304" cy="972369"/>
              </a:xfrm>
              <a:prstGeom prst="rect">
                <a:avLst/>
              </a:prstGeom>
            </p:spPr>
          </p:pic>
        </p:grpSp>
        <p:sp>
          <p:nvSpPr>
            <p:cNvPr id="19" name="文本框 18"/>
            <p:cNvSpPr txBox="1"/>
            <p:nvPr/>
          </p:nvSpPr>
          <p:spPr>
            <a:xfrm>
              <a:off x="2877111" y="3506660"/>
              <a:ext cx="9179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训练集</a:t>
              </a:r>
              <a:endParaRPr lang="zh-CN" altLang="en-US" sz="1600" b="1" dirty="0"/>
            </a:p>
          </p:txBody>
        </p:sp>
      </p:grpSp>
      <p:grpSp>
        <p:nvGrpSpPr>
          <p:cNvPr id="17415" name="组合 17414"/>
          <p:cNvGrpSpPr/>
          <p:nvPr/>
        </p:nvGrpSpPr>
        <p:grpSpPr>
          <a:xfrm>
            <a:off x="6382309" y="3506660"/>
            <a:ext cx="4428565" cy="1780989"/>
            <a:chOff x="6382309" y="3506660"/>
            <a:chExt cx="4428565" cy="1780989"/>
          </a:xfrm>
        </p:grpSpPr>
        <p:sp>
          <p:nvSpPr>
            <p:cNvPr id="22" name="流程图: 磁盘 21"/>
            <p:cNvSpPr/>
            <p:nvPr/>
          </p:nvSpPr>
          <p:spPr>
            <a:xfrm>
              <a:off x="6382309" y="3506660"/>
              <a:ext cx="4428565" cy="1780989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32323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9556" y="4191806"/>
              <a:ext cx="2721256" cy="75074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31605" y="4170087"/>
              <a:ext cx="876207" cy="760307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8137617" y="3546012"/>
              <a:ext cx="9179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测试集</a:t>
              </a:r>
              <a:endParaRPr lang="zh-CN" altLang="en-US" sz="1600" b="1" dirty="0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724" y="5714051"/>
            <a:ext cx="1088587" cy="750963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2350052" y="5638420"/>
            <a:ext cx="1540630" cy="804485"/>
            <a:chOff x="2732060" y="4835373"/>
            <a:chExt cx="1147218" cy="7509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7" name="矩形: 圆角 26"/>
            <p:cNvSpPr/>
            <p:nvPr/>
          </p:nvSpPr>
          <p:spPr>
            <a:xfrm>
              <a:off x="2732060" y="4835373"/>
              <a:ext cx="1147218" cy="750964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966310" y="4972074"/>
              <a:ext cx="77739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机器学习</a:t>
              </a:r>
              <a:endParaRPr lang="zh-CN" altLang="en-US" sz="1600" b="1" dirty="0"/>
            </a:p>
          </p:txBody>
        </p:sp>
      </p:grpSp>
      <p:sp>
        <p:nvSpPr>
          <p:cNvPr id="57" name="箭头: 下 56"/>
          <p:cNvSpPr/>
          <p:nvPr/>
        </p:nvSpPr>
        <p:spPr>
          <a:xfrm>
            <a:off x="3061120" y="5099059"/>
            <a:ext cx="251012" cy="525929"/>
          </a:xfrm>
          <a:prstGeom prst="downArrow">
            <a:avLst/>
          </a:prstGeom>
          <a:solidFill>
            <a:srgbClr val="20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>
            <a:stCxn id="27" idx="3"/>
          </p:cNvCxnSpPr>
          <p:nvPr/>
        </p:nvCxnSpPr>
        <p:spPr>
          <a:xfrm flipV="1">
            <a:off x="3890682" y="6040662"/>
            <a:ext cx="1093694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418" name="组合 17417"/>
          <p:cNvGrpSpPr/>
          <p:nvPr/>
        </p:nvGrpSpPr>
        <p:grpSpPr>
          <a:xfrm>
            <a:off x="6105311" y="4998563"/>
            <a:ext cx="3135500" cy="930098"/>
            <a:chOff x="6105311" y="4998563"/>
            <a:chExt cx="3135500" cy="930098"/>
          </a:xfrm>
        </p:grpSpPr>
        <p:sp>
          <p:nvSpPr>
            <p:cNvPr id="30" name="右大括号 29"/>
            <p:cNvSpPr/>
            <p:nvPr/>
          </p:nvSpPr>
          <p:spPr>
            <a:xfrm rot="5400000">
              <a:off x="7789296" y="3798273"/>
              <a:ext cx="251226" cy="2651805"/>
            </a:xfrm>
            <a:prstGeom prst="righ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896981" y="5267717"/>
              <a:ext cx="0" cy="660944"/>
            </a:xfrm>
            <a:prstGeom prst="line">
              <a:avLst/>
            </a:prstGeom>
            <a:ln w="762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H="1">
              <a:off x="6105311" y="5904758"/>
              <a:ext cx="180959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419" name="组合 17418"/>
          <p:cNvGrpSpPr/>
          <p:nvPr/>
        </p:nvGrpSpPr>
        <p:grpSpPr>
          <a:xfrm>
            <a:off x="6105310" y="4930394"/>
            <a:ext cx="3708000" cy="1285140"/>
            <a:chOff x="6105310" y="4930394"/>
            <a:chExt cx="3708000" cy="1285140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6105310" y="6215534"/>
              <a:ext cx="3708000" cy="0"/>
            </a:xfrm>
            <a:prstGeom prst="line">
              <a:avLst/>
            </a:prstGeom>
            <a:ln w="76200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0" name="直接箭头连接符 17409"/>
            <p:cNvCxnSpPr>
              <a:endCxn id="21" idx="2"/>
            </p:cNvCxnSpPr>
            <p:nvPr/>
          </p:nvCxnSpPr>
          <p:spPr>
            <a:xfrm flipV="1">
              <a:off x="9769708" y="4930394"/>
              <a:ext cx="1" cy="128514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420" name="文本框 17419"/>
          <p:cNvSpPr txBox="1"/>
          <p:nvPr/>
        </p:nvSpPr>
        <p:spPr>
          <a:xfrm>
            <a:off x="4986735" y="5361128"/>
            <a:ext cx="1167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学习模型</a:t>
            </a:r>
            <a:endParaRPr lang="zh-CN" altLang="en-US" sz="1600" dirty="0"/>
          </a:p>
        </p:txBody>
      </p:sp>
      <p:sp>
        <p:nvSpPr>
          <p:cNvPr id="3" name="文本框 6"/>
          <p:cNvSpPr txBox="1"/>
          <p:nvPr>
            <p:custDataLst>
              <p:tags r:id="rId7"/>
            </p:custDataLst>
          </p:nvPr>
        </p:nvSpPr>
        <p:spPr>
          <a:xfrm>
            <a:off x="403860" y="141605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银行营销数据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5" grpId="0" bldLvl="0" animBg="1"/>
      <p:bldP spid="57" grpId="0" bldLvl="0" animBg="1"/>
      <p:bldP spid="1742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705" y="841375"/>
            <a:ext cx="117087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arenR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二项分类变量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二分类变量编码</a:t>
            </a:r>
            <a:r>
              <a:rPr lang="en-US" altLang="zh-CN" sz="2400" dirty="0">
                <a:sym typeface="+mn-ea"/>
              </a:rPr>
              <a:t>: </a:t>
            </a:r>
            <a:r>
              <a:rPr lang="zh-CN" altLang="en-US" sz="2400" dirty="0">
                <a:sym typeface="+mn-ea"/>
              </a:rPr>
              <a:t>在本数据集中，变量</a:t>
            </a:r>
            <a:r>
              <a:rPr lang="en-US" altLang="zh-CN" sz="2400" dirty="0">
                <a:sym typeface="+mn-ea"/>
              </a:rPr>
              <a:t>y, default 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contact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housing 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loan </a:t>
            </a:r>
            <a:r>
              <a:rPr lang="zh-CN" altLang="en-US" sz="2400" dirty="0">
                <a:sym typeface="+mn-ea"/>
              </a:rPr>
              <a:t>都是只有两种取值，即二分类变量，可对其进行</a:t>
            </a:r>
            <a:r>
              <a:rPr lang="en-US" altLang="zh-CN" sz="2400" dirty="0">
                <a:sym typeface="+mn-ea"/>
              </a:rPr>
              <a:t>0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编码。</a:t>
            </a:r>
            <a:r>
              <a:rPr lang="en-US" altLang="zh-CN" sz="2400" dirty="0">
                <a:sym typeface="+mn-ea"/>
              </a:rPr>
              <a:t>Default</a:t>
            </a:r>
            <a:r>
              <a:rPr lang="zh-CN" altLang="en-US" sz="2400" dirty="0">
                <a:sym typeface="+mn-ea"/>
              </a:rPr>
              <a:t>在前面的步骤中取值已经被转为数字</a:t>
            </a:r>
            <a:r>
              <a:rPr lang="en-US" altLang="zh-CN" sz="2400" dirty="0">
                <a:sym typeface="+mn-ea"/>
              </a:rPr>
              <a:t>0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。在本步骤中需要对</a:t>
            </a:r>
            <a:r>
              <a:rPr lang="en-US" altLang="zh-CN" sz="2400" dirty="0">
                <a:sym typeface="+mn-ea"/>
              </a:rPr>
              <a:t>y 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contact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housing 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loan </a:t>
            </a:r>
            <a:r>
              <a:rPr lang="zh-CN" altLang="en-US" sz="2400" dirty="0">
                <a:sym typeface="+mn-ea"/>
              </a:rPr>
              <a:t>的取值</a:t>
            </a:r>
            <a:r>
              <a:rPr lang="zh-CN" altLang="en-US" sz="2400" dirty="0">
                <a:highlight>
                  <a:srgbClr val="FFFF00"/>
                </a:highlight>
                <a:sym typeface="+mn-ea"/>
              </a:rPr>
              <a:t>映射成数字</a:t>
            </a:r>
            <a:r>
              <a:rPr lang="en-US" altLang="zh-CN" sz="2400" dirty="0">
                <a:highlight>
                  <a:srgbClr val="FFFF00"/>
                </a:highlight>
                <a:sym typeface="+mn-ea"/>
              </a:rPr>
              <a:t>0</a:t>
            </a:r>
            <a:r>
              <a:rPr lang="zh-CN" altLang="en-US" sz="2400" dirty="0">
                <a:highlight>
                  <a:srgbClr val="FFFF00"/>
                </a:highlight>
                <a:sym typeface="+mn-ea"/>
              </a:rPr>
              <a:t>和</a:t>
            </a:r>
            <a:r>
              <a:rPr lang="en-US" altLang="zh-CN" sz="2400" dirty="0">
                <a:highlight>
                  <a:srgbClr val="FFFF00"/>
                </a:highlight>
                <a:sym typeface="+mn-ea"/>
              </a:rPr>
              <a:t>1</a:t>
            </a:r>
            <a:endParaRPr lang="en-US" altLang="zh-CN" sz="2400" dirty="0">
              <a:highlight>
                <a:srgbClr val="FFFF00"/>
              </a:highligh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6670" y="3148330"/>
            <a:ext cx="5467985" cy="3618230"/>
          </a:xfrm>
          <a:prstGeom prst="rect">
            <a:avLst/>
          </a:prstGeom>
        </p:spPr>
      </p:pic>
      <p:sp>
        <p:nvSpPr>
          <p:cNvPr id="2" name="文本框 6"/>
          <p:cNvSpPr txBox="1"/>
          <p:nvPr>
            <p:custDataLst>
              <p:tags r:id="rId2"/>
            </p:custDataLst>
          </p:nvPr>
        </p:nvSpPr>
        <p:spPr>
          <a:xfrm>
            <a:off x="403860" y="141605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银行营销数据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11645" y="1373505"/>
            <a:ext cx="5320030" cy="4353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8435" y="928370"/>
            <a:ext cx="67862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2)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有序分类变量编码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变量</a:t>
            </a:r>
            <a:r>
              <a:rPr lang="en-US" altLang="zh-CN" sz="2400" dirty="0">
                <a:sym typeface="+mn-ea"/>
              </a:rPr>
              <a:t>education</a:t>
            </a:r>
            <a:r>
              <a:rPr lang="zh-CN" altLang="en-US" sz="2400" dirty="0">
                <a:sym typeface="+mn-ea"/>
              </a:rPr>
              <a:t>是有序分类变量</a:t>
            </a:r>
            <a:endParaRPr lang="zh-CN" altLang="en-US" sz="2400" dirty="0"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根据学习时间可以排序为</a:t>
            </a:r>
            <a:r>
              <a:rPr lang="en-US" altLang="zh-CN" sz="2400" dirty="0">
                <a:sym typeface="+mn-ea"/>
              </a:rPr>
              <a:t>“illiterate”, “basic.4y”, “basic.6y”, “basic.9y”, “</a:t>
            </a:r>
            <a:r>
              <a:rPr lang="en-US" altLang="zh-CN" sz="2400" dirty="0" err="1">
                <a:sym typeface="+mn-ea"/>
              </a:rPr>
              <a:t>high.school</a:t>
            </a:r>
            <a:r>
              <a:rPr lang="en-US" altLang="zh-CN" sz="2400" dirty="0">
                <a:sym typeface="+mn-ea"/>
              </a:rPr>
              <a:t>”, “</a:t>
            </a:r>
            <a:r>
              <a:rPr lang="en-US" altLang="zh-CN" sz="2400" dirty="0" err="1">
                <a:sym typeface="+mn-ea"/>
              </a:rPr>
              <a:t>professional.course</a:t>
            </a:r>
            <a:r>
              <a:rPr lang="en-US" altLang="zh-CN" sz="2400" dirty="0">
                <a:sym typeface="+mn-ea"/>
              </a:rPr>
              <a:t>”, “</a:t>
            </a:r>
            <a:r>
              <a:rPr lang="en-US" altLang="zh-CN" sz="2400" dirty="0" err="1">
                <a:sym typeface="+mn-ea"/>
              </a:rPr>
              <a:t>university.degree</a:t>
            </a:r>
            <a:r>
              <a:rPr lang="en-US" altLang="zh-CN" sz="2400" dirty="0">
                <a:sym typeface="+mn-ea"/>
              </a:rPr>
              <a:t>”, </a:t>
            </a:r>
            <a:r>
              <a:rPr lang="zh-CN" altLang="en-US" sz="2400" dirty="0">
                <a:sym typeface="+mn-ea"/>
              </a:rPr>
              <a:t>对应顺序编码为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...</a:t>
            </a:r>
            <a:r>
              <a:rPr lang="zh-CN" altLang="en-US" sz="2400" dirty="0">
                <a:sym typeface="+mn-ea"/>
              </a:rPr>
              <a:t>，</a:t>
            </a:r>
            <a:endParaRPr lang="zh-CN" altLang="en-US" sz="2400" dirty="0"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unknown</a:t>
            </a:r>
            <a:r>
              <a:rPr lang="zh-CN" altLang="en-US" sz="2400" dirty="0">
                <a:sym typeface="+mn-ea"/>
              </a:rPr>
              <a:t>将无法进行排序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先设置为</a:t>
            </a:r>
            <a:r>
              <a:rPr lang="en-US" altLang="zh-CN" sz="2400" dirty="0">
                <a:sym typeface="+mn-ea"/>
              </a:rPr>
              <a:t>0</a:t>
            </a:r>
            <a:r>
              <a:rPr lang="zh-CN" altLang="en-US" sz="2400" dirty="0">
                <a:sym typeface="+mn-ea"/>
              </a:rPr>
              <a:t>，后续再重新对该值进行修正。</a:t>
            </a:r>
            <a:endParaRPr lang="en-US" altLang="zh-CN" sz="2400" dirty="0">
              <a:sym typeface="+mn-ea"/>
            </a:endParaRPr>
          </a:p>
        </p:txBody>
      </p:sp>
      <p:sp>
        <p:nvSpPr>
          <p:cNvPr id="4" name="文本框 6"/>
          <p:cNvSpPr txBox="1"/>
          <p:nvPr>
            <p:custDataLst>
              <p:tags r:id="rId3"/>
            </p:custDataLst>
          </p:nvPr>
        </p:nvSpPr>
        <p:spPr>
          <a:xfrm>
            <a:off x="403860" y="141605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银行营销数据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9380" y="537537"/>
            <a:ext cx="108204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 latinLnBrk="1">
              <a:lnSpc>
                <a:spcPct val="250000"/>
              </a:lnSpc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变量取值分类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9580" y="1580515"/>
            <a:ext cx="115481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类别型变量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取值可以归为</a:t>
            </a:r>
            <a:r>
              <a:rPr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+mn-ea"/>
              </a:rPr>
              <a:t>若干个离散的类别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的变量。一个观测值只能属于一个类别。例如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800100" lvl="1" indent="-3429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人的性别（男/女）、血型（A型/B型/AB型/O型）、婚姻状况（已婚/未婚）等。</a:t>
            </a:r>
            <a:endParaRPr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连续变量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在一定区间内可以</a:t>
            </a:r>
            <a:r>
              <a:rPr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+mn-ea"/>
              </a:rPr>
              <a:t>任意取值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的变量，其数值是连续不断的。连续变量的取值范围通常是一个实数区间，可以是有限的也可以是无限的。例如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42950" lvl="1" indent="-28575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人的身高、体重、年龄、收入等都是连续变量的例子。在分析连续变量时，通常需要关注其中心趋势（如均值、中位数等）和离散程度（如标准差、方差等）。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6"/>
          <p:cNvSpPr txBox="1"/>
          <p:nvPr>
            <p:custDataLst>
              <p:tags r:id="rId1"/>
            </p:custDataLst>
          </p:nvPr>
        </p:nvSpPr>
        <p:spPr>
          <a:xfrm>
            <a:off x="1160145" y="257810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识别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3"/>
          <p:cNvSpPr txBox="1"/>
          <p:nvPr>
            <p:custDataLst>
              <p:tags r:id="rId2"/>
            </p:custDataLst>
          </p:nvPr>
        </p:nvSpPr>
        <p:spPr>
          <a:xfrm>
            <a:off x="371475" y="285750"/>
            <a:ext cx="78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1572" y="1131253"/>
            <a:ext cx="1076982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无序分类变量编码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变量</a:t>
            </a:r>
            <a:r>
              <a:rPr lang="en-US" altLang="zh-CN" sz="2400" dirty="0">
                <a:sym typeface="+mn-ea"/>
              </a:rPr>
              <a:t>job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marital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 err="1">
                <a:sym typeface="+mn-ea"/>
              </a:rPr>
              <a:t>poutcome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month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 err="1">
                <a:sym typeface="+mn-ea"/>
              </a:rPr>
              <a:t>day_of_week</a:t>
            </a:r>
            <a:r>
              <a:rPr lang="zh-CN" altLang="en-US" sz="2400" dirty="0">
                <a:sym typeface="+mn-ea"/>
              </a:rPr>
              <a:t>为无序分类变量。需要说明的是，虽然变量</a:t>
            </a:r>
            <a:r>
              <a:rPr lang="en-US" altLang="zh-CN" sz="2400" dirty="0">
                <a:sym typeface="+mn-ea"/>
              </a:rPr>
              <a:t>month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 err="1">
                <a:sym typeface="+mn-ea"/>
              </a:rPr>
              <a:t>day_of_week</a:t>
            </a:r>
            <a:r>
              <a:rPr lang="zh-CN" altLang="en-US" sz="2400" dirty="0">
                <a:sym typeface="+mn-ea"/>
              </a:rPr>
              <a:t>从时间角度是有序的，但是对于目标变量而言是无序的。对于无序分类变量，可以使用独热编码（</a:t>
            </a:r>
            <a:r>
              <a:rPr lang="en-US" altLang="zh-CN" sz="2400" dirty="0">
                <a:sym typeface="+mn-ea"/>
              </a:rPr>
              <a:t>one-hot</a:t>
            </a:r>
            <a:r>
              <a:rPr lang="zh-CN" altLang="en-US" sz="2400" dirty="0">
                <a:sym typeface="+mn-ea"/>
              </a:rPr>
              <a:t>）。</a:t>
            </a:r>
            <a:endParaRPr lang="en-US" altLang="zh-CN" sz="2400" dirty="0">
              <a:sym typeface="+mn-ea"/>
            </a:endParaRPr>
          </a:p>
        </p:txBody>
      </p:sp>
      <p:sp>
        <p:nvSpPr>
          <p:cNvPr id="3" name="文本框 6"/>
          <p:cNvSpPr txBox="1"/>
          <p:nvPr>
            <p:custDataLst>
              <p:tags r:id="rId1"/>
            </p:custDataLst>
          </p:nvPr>
        </p:nvSpPr>
        <p:spPr>
          <a:xfrm>
            <a:off x="403860" y="141605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银行营销数据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7055" y="2690495"/>
            <a:ext cx="5273040" cy="2466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0815" y="963295"/>
            <a:ext cx="115741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无序分类变量编码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独热编码（</a:t>
            </a:r>
            <a:r>
              <a:rPr lang="en-US" altLang="zh-CN" sz="2400" dirty="0">
                <a:sym typeface="+mn-ea"/>
              </a:rPr>
              <a:t>one-hot</a:t>
            </a:r>
            <a:r>
              <a:rPr lang="zh-CN" altLang="en-US" sz="2400" dirty="0">
                <a:sym typeface="+mn-ea"/>
              </a:rPr>
              <a:t>）：又称为一位有效编码，主要是采用</a:t>
            </a:r>
            <a:r>
              <a:rPr lang="en-US" altLang="zh-CN" sz="2400" dirty="0">
                <a:sym typeface="+mn-ea"/>
              </a:rPr>
              <a:t>N</a:t>
            </a:r>
            <a:r>
              <a:rPr lang="zh-CN" altLang="en-US" sz="2400" dirty="0">
                <a:sym typeface="+mn-ea"/>
              </a:rPr>
              <a:t>位状态寄存器来对</a:t>
            </a:r>
            <a:r>
              <a:rPr lang="en-US" altLang="zh-CN" sz="2400" dirty="0">
                <a:sym typeface="+mn-ea"/>
              </a:rPr>
              <a:t>N</a:t>
            </a:r>
            <a:r>
              <a:rPr lang="zh-CN" altLang="en-US" sz="2400" dirty="0">
                <a:sym typeface="+mn-ea"/>
              </a:rPr>
              <a:t>个状态进行编码，每个状态都由他独立的寄存器位，并且在任意时候只有一位有效。</a:t>
            </a:r>
            <a:endParaRPr lang="en-US" altLang="zh-CN" sz="2400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82405" y="3267075"/>
            <a:ext cx="2810510" cy="291719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星期一：</a:t>
            </a:r>
            <a:r>
              <a:rPr lang="en-US" altLang="zh-CN" sz="2400" dirty="0"/>
              <a:t>10000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星期二：  </a:t>
            </a:r>
            <a:r>
              <a:rPr lang="en-US" altLang="zh-CN" sz="2400" dirty="0"/>
              <a:t>01000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星期三：</a:t>
            </a:r>
            <a:r>
              <a:rPr lang="en-US" altLang="zh-CN" sz="2400" dirty="0"/>
              <a:t>00100 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星期四：</a:t>
            </a:r>
            <a:r>
              <a:rPr lang="en-US" altLang="zh-CN" sz="2400" dirty="0"/>
              <a:t>00010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星期五：</a:t>
            </a:r>
            <a:r>
              <a:rPr lang="en-US" altLang="zh-CN" sz="2400" dirty="0"/>
              <a:t>00001</a:t>
            </a:r>
            <a:endParaRPr lang="en-US" altLang="zh-CN" sz="2400" dirty="0"/>
          </a:p>
        </p:txBody>
      </p:sp>
      <p:sp>
        <p:nvSpPr>
          <p:cNvPr id="18" name="箭头: 右 17"/>
          <p:cNvSpPr/>
          <p:nvPr/>
        </p:nvSpPr>
        <p:spPr>
          <a:xfrm>
            <a:off x="2624898" y="3778028"/>
            <a:ext cx="579717" cy="343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619765" y="2716739"/>
            <a:ext cx="1565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独热编码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" y="2716530"/>
            <a:ext cx="2117090" cy="2646680"/>
          </a:xfrm>
          <a:prstGeom prst="rect">
            <a:avLst/>
          </a:prstGeom>
        </p:spPr>
      </p:pic>
      <p:sp>
        <p:nvSpPr>
          <p:cNvPr id="6" name="文本框 6"/>
          <p:cNvSpPr txBox="1"/>
          <p:nvPr>
            <p:custDataLst>
              <p:tags r:id="rId3"/>
            </p:custDataLst>
          </p:nvPr>
        </p:nvSpPr>
        <p:spPr>
          <a:xfrm>
            <a:off x="403860" y="141605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银行营销数据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/>
      <p:bldP spid="9" grpId="0" bldLvl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642110"/>
            <a:ext cx="6737350" cy="4961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2725" y="1005840"/>
            <a:ext cx="11322050" cy="771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类别特征转换（离散变量编码</a:t>
            </a:r>
            <a:r>
              <a:rPr 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1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025" y="933450"/>
            <a:ext cx="6311265" cy="5360670"/>
          </a:xfrm>
          <a:prstGeom prst="rect">
            <a:avLst/>
          </a:prstGeom>
        </p:spPr>
      </p:pic>
      <p:sp>
        <p:nvSpPr>
          <p:cNvPr id="6" name="文本框 6"/>
          <p:cNvSpPr txBox="1"/>
          <p:nvPr>
            <p:custDataLst>
              <p:tags r:id="rId3"/>
            </p:custDataLst>
          </p:nvPr>
        </p:nvSpPr>
        <p:spPr>
          <a:xfrm>
            <a:off x="403860" y="141605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银行营销数据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1552" y="674521"/>
            <a:ext cx="10769823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000" b="1" dirty="0">
                <a:sym typeface="+mn-ea"/>
              </a:rPr>
              <a:t>以下展示独热编码的转换方法：</a:t>
            </a:r>
            <a:endParaRPr lang="zh-CN" altLang="en-US" sz="2000" b="1" dirty="0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78555" y="889635"/>
            <a:ext cx="7977505" cy="6451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df = </a:t>
            </a:r>
            <a:r>
              <a:rPr lang="en-US" altLang="zh-CN" sz="2400" b="1" dirty="0" err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pd.get_dummies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(df, columns = ['job'])</a:t>
            </a:r>
            <a:endParaRPr lang="en-US" altLang="zh-CN" sz="2400" b="1" dirty="0">
              <a:solidFill>
                <a:srgbClr val="0070C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7990" y="2521585"/>
            <a:ext cx="5316855" cy="4164965"/>
          </a:xfrm>
          <a:prstGeom prst="rect">
            <a:avLst/>
          </a:prstGeom>
        </p:spPr>
      </p:pic>
      <p:sp>
        <p:nvSpPr>
          <p:cNvPr id="7" name="箭头: 右 6"/>
          <p:cNvSpPr/>
          <p:nvPr/>
        </p:nvSpPr>
        <p:spPr>
          <a:xfrm>
            <a:off x="5879916" y="3762331"/>
            <a:ext cx="806823" cy="327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46225"/>
            <a:ext cx="5656580" cy="4948555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224790" y="2408555"/>
            <a:ext cx="5736590" cy="395605"/>
          </a:xfrm>
          <a:prstGeom prst="roundRect">
            <a:avLst/>
          </a:prstGeom>
          <a:solidFill>
            <a:srgbClr val="477DEA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489700" y="1393825"/>
            <a:ext cx="5243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Job</a:t>
            </a:r>
            <a:r>
              <a:rPr lang="zh-CN" altLang="en-US" sz="2000" b="1" dirty="0">
                <a:solidFill>
                  <a:srgbClr val="FF0000"/>
                </a:solidFill>
              </a:rPr>
              <a:t>变量消失了，取而代之的是一系列变量，每个变量的取值都是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或者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3" name="文本框 6"/>
          <p:cNvSpPr txBox="1"/>
          <p:nvPr>
            <p:custDataLst>
              <p:tags r:id="rId3"/>
            </p:custDataLst>
          </p:nvPr>
        </p:nvSpPr>
        <p:spPr>
          <a:xfrm>
            <a:off x="403860" y="141605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银行营销数据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7" grpId="0" bldLvl="0" animBg="1"/>
      <p:bldP spid="1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95170" y="2434590"/>
            <a:ext cx="4022090" cy="4423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5415" y="841375"/>
            <a:ext cx="11970385" cy="3478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特征归一化：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将特征值缩放到一个特定范围，通常是[0,1]或[-1,1]。常见的归一化方法有Rescaling（缩放到[0,1]）和Mean normalization（缩放到[-0.5,0.5]）。归一化对于某些算法（如支持向量机、K近邻等）在处理特征值范围差异较大的数据时非常有用。</a:t>
            </a:r>
            <a:endParaRPr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 latinLnBrk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6104255" y="4227830"/>
            <a:ext cx="523240" cy="45593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60565" y="2567305"/>
            <a:ext cx="3668395" cy="4303395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2188845" y="4446905"/>
            <a:ext cx="3828415" cy="3987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7172960" y="4446905"/>
            <a:ext cx="3633470" cy="3987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2189480" y="6337300"/>
            <a:ext cx="3633470" cy="3987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7060565" y="6250940"/>
            <a:ext cx="3828415" cy="3987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6"/>
          <p:cNvSpPr txBox="1"/>
          <p:nvPr>
            <p:custDataLst>
              <p:tags r:id="rId9"/>
            </p:custDataLst>
          </p:nvPr>
        </p:nvSpPr>
        <p:spPr>
          <a:xfrm>
            <a:off x="403860" y="141605"/>
            <a:ext cx="5900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银行营销数据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9" grpId="0" bldLvl="0" animBg="1"/>
      <p:bldP spid="10" grpId="0" bldLvl="0" animBg="1"/>
      <p:bldP spid="12" grpId="0" bldLvl="0" animBg="1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5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5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TABLE_ENDDRAG_ORIGIN_RECT" val="921*383"/>
  <p:tag name="TABLE_ENDDRAG_RECT" val="17*141*921*383"/>
</p:tagLst>
</file>

<file path=ppt/tags/tag26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63.xml><?xml version="1.0" encoding="utf-8"?>
<p:tagLst xmlns:p="http://schemas.openxmlformats.org/presentationml/2006/main">
  <p:tag name="TABLE_ENDDRAG_ORIGIN_RECT" val="880*389"/>
  <p:tag name="TABLE_ENDDRAG_RECT" val="29*180*880*389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65.xml><?xml version="1.0" encoding="utf-8"?>
<p:tagLst xmlns:p="http://schemas.openxmlformats.org/presentationml/2006/main">
  <p:tag name="TABLE_ENDDRAG_ORIGIN_RECT" val="874*288"/>
  <p:tag name="TABLE_ENDDRAG_RECT" val="27*176*874*288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67.xml><?xml version="1.0" encoding="utf-8"?>
<p:tagLst xmlns:p="http://schemas.openxmlformats.org/presentationml/2006/main">
  <p:tag name="TABLE_ENDDRAG_ORIGIN_RECT" val="763*314"/>
  <p:tag name="TABLE_ENDDRAG_RECT" val="58*174*763*314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69.xml><?xml version="1.0" encoding="utf-8"?>
<p:tagLst xmlns:p="http://schemas.openxmlformats.org/presentationml/2006/main">
  <p:tag name="TABLE_ENDDRAG_ORIGIN_RECT" val="797*104"/>
  <p:tag name="TABLE_ENDDRAG_RECT" val="66*214*797*104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7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7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7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7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21.xml><?xml version="1.0" encoding="utf-8"?>
<p:tagLst xmlns:p="http://schemas.openxmlformats.org/presentationml/2006/main">
  <p:tag name="ISPRING_PRESENTATION_TITLE" val="PowerPoint 演示文稿"/>
  <p:tag name="COMMONDATA" val="eyJoZGlkIjoiMzg1YTFkOGI2NGM0Zjc4ZTM4ZjM5YjQ4MWIzOTA2NjIifQ=="/>
  <p:tag name="commondata" val="eyJoZGlkIjoiOGQyZDY2N2E5ZTMxMWY5YzBjN2U1MzI4MTUxZDFkYjYifQ==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9.xml><?xml version="1.0" encoding="utf-8"?>
<p:tagLst xmlns:p="http://schemas.openxmlformats.org/presentationml/2006/main">
  <p:tag name="KSO_WM_DIAGRAM_VIRTUALLY_FRAME" val="{&quot;height&quot;:321.4845669291339,&quot;left&quot;:434.16779527559055,&quot;top&quot;:179.80614173228346,&quot;width&quot;:476.599842519685}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0.xml><?xml version="1.0" encoding="utf-8"?>
<p:tagLst xmlns:p="http://schemas.openxmlformats.org/presentationml/2006/main">
  <p:tag name="KSO_WM_DIAGRAM_VIRTUALLY_FRAME" val="{&quot;height&quot;:321.4845669291339,&quot;left&quot;:434.16779527559055,&quot;top&quot;:179.80614173228346,&quot;width&quot;:476.599842519685}"/>
</p:tagLst>
</file>

<file path=ppt/tags/tag41.xml><?xml version="1.0" encoding="utf-8"?>
<p:tagLst xmlns:p="http://schemas.openxmlformats.org/presentationml/2006/main">
  <p:tag name="KSO_WM_DIAGRAM_VIRTUALLY_FRAME" val="{&quot;height&quot;:321.4845669291339,&quot;left&quot;:434.16779527559055,&quot;top&quot;:179.80614173228346,&quot;width&quot;:476.599842519685}"/>
</p:tagLst>
</file>

<file path=ppt/tags/tag42.xml><?xml version="1.0" encoding="utf-8"?>
<p:tagLst xmlns:p="http://schemas.openxmlformats.org/presentationml/2006/main">
  <p:tag name="KSO_WM_DIAGRAM_VIRTUALLY_FRAME" val="{&quot;height&quot;:321.4845669291339,&quot;left&quot;:434.16779527559055,&quot;top&quot;:179.80614173228346,&quot;width&quot;:476.599842519685}"/>
</p:tagLst>
</file>

<file path=ppt/tags/tag43.xml><?xml version="1.0" encoding="utf-8"?>
<p:tagLst xmlns:p="http://schemas.openxmlformats.org/presentationml/2006/main">
  <p:tag name="KSO_WM_DIAGRAM_VIRTUALLY_FRAME" val="{&quot;height&quot;:321.4845669291339,&quot;left&quot;:434.16779527559055,&quot;top&quot;:179.80614173228346,&quot;width&quot;:476.599842519685}"/>
</p:tagLst>
</file>

<file path=ppt/tags/tag44.xml><?xml version="1.0" encoding="utf-8"?>
<p:tagLst xmlns:p="http://schemas.openxmlformats.org/presentationml/2006/main">
  <p:tag name="KSO_WM_DIAGRAM_VIRTUALLY_FRAME" val="{&quot;height&quot;:321.4845669291339,&quot;left&quot;:434.16779527559055,&quot;top&quot;:179.80614173228346,&quot;width&quot;:476.599842519685}"/>
</p:tagLst>
</file>

<file path=ppt/tags/tag45.xml><?xml version="1.0" encoding="utf-8"?>
<p:tagLst xmlns:p="http://schemas.openxmlformats.org/presentationml/2006/main">
  <p:tag name="KSO_WM_DIAGRAM_VIRTUALLY_FRAME" val="{&quot;height&quot;:321.4845669291339,&quot;left&quot;:434.16779527559055,&quot;top&quot;:179.80614173228346,&quot;width&quot;:476.599842519685}"/>
</p:tagLst>
</file>

<file path=ppt/tags/tag46.xml><?xml version="1.0" encoding="utf-8"?>
<p:tagLst xmlns:p="http://schemas.openxmlformats.org/presentationml/2006/main">
  <p:tag name="KSO_WM_DIAGRAM_VIRTUALLY_FRAME" val="{&quot;height&quot;:321.4845669291339,&quot;left&quot;:434.16779527559055,&quot;top&quot;:179.80614173228346,&quot;width&quot;:476.599842519685}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12814</Words>
  <Application>WPS 演示</Application>
  <PresentationFormat>宽屏</PresentationFormat>
  <Paragraphs>1117</Paragraphs>
  <Slides>94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11" baseType="lpstr">
      <vt:lpstr>Arial</vt:lpstr>
      <vt:lpstr>宋体</vt:lpstr>
      <vt:lpstr>Wingdings</vt:lpstr>
      <vt:lpstr>微软雅黑</vt:lpstr>
      <vt:lpstr>思源黑体 CN Medium</vt:lpstr>
      <vt:lpstr>黑体</vt:lpstr>
      <vt:lpstr>Inter</vt:lpstr>
      <vt:lpstr>Segoe Print</vt:lpstr>
      <vt:lpstr>ui-monospace</vt:lpstr>
      <vt:lpstr>Helvetica Neue</vt:lpstr>
      <vt:lpstr>Calibri</vt:lpstr>
      <vt:lpstr>Arial Unicode MS</vt:lpstr>
      <vt:lpstr>Calibri Light</vt:lpstr>
      <vt:lpstr>Courier New</vt:lpstr>
      <vt:lpstr>Wingdings</vt:lpstr>
      <vt:lpstr>标准粗黑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案例分析（工业蒸汽量数据集）</vt:lpstr>
      <vt:lpstr>案例分析（工业蒸汽量数据集）</vt:lpstr>
      <vt:lpstr>案例分析（工业蒸汽量数据集）</vt:lpstr>
      <vt:lpstr>案例分析（工业蒸汽量数据集）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银行营销数据分析</vt:lpstr>
      <vt:lpstr>PowerPoint 演示文稿</vt:lpstr>
      <vt:lpstr>银行营销数据分析</vt:lpstr>
      <vt:lpstr>银行营销数据分析</vt:lpstr>
      <vt:lpstr>银行营销数据分析</vt:lpstr>
      <vt:lpstr>银行营销数据分析</vt:lpstr>
      <vt:lpstr>PowerPoint 演示文稿</vt:lpstr>
      <vt:lpstr>银行营销数据分析</vt:lpstr>
      <vt:lpstr>银行营销数据分析</vt:lpstr>
      <vt:lpstr>银行营销数据分析</vt:lpstr>
      <vt:lpstr>银行营销数据分析</vt:lpstr>
      <vt:lpstr>银行营销数据分析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mayy</dc:creator>
  <cp:lastModifiedBy>马云莺</cp:lastModifiedBy>
  <cp:revision>171</cp:revision>
  <dcterms:created xsi:type="dcterms:W3CDTF">2016-11-25T06:52:00Z</dcterms:created>
  <dcterms:modified xsi:type="dcterms:W3CDTF">2025-02-24T06:20:01Z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115C83E9A8564A688B1F23FC4E7BF65D</vt:lpwstr>
  </property>
  <property fmtid="{D5CDD505-2E9C-101B-9397-08002B2CF9AE}" pid="3" name="KSOProductBuildVer">
    <vt:lpwstr>2052-12.1.0.19302</vt:lpwstr>
  </property>
</Properties>
</file>