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90" r:id="rId5"/>
  </p:sldMasterIdLst>
  <p:notesMasterIdLst>
    <p:notesMasterId r:id="rId25"/>
  </p:notesMasterIdLst>
  <p:handoutMasterIdLst>
    <p:handoutMasterId r:id="rId26"/>
  </p:handoutMasterIdLst>
  <p:sldIdLst>
    <p:sldId id="277" r:id="rId6"/>
    <p:sldId id="377" r:id="rId7"/>
    <p:sldId id="401" r:id="rId8"/>
    <p:sldId id="378" r:id="rId9"/>
    <p:sldId id="383" r:id="rId10"/>
    <p:sldId id="390" r:id="rId11"/>
    <p:sldId id="391" r:id="rId12"/>
    <p:sldId id="379" r:id="rId13"/>
    <p:sldId id="380" r:id="rId14"/>
    <p:sldId id="393" r:id="rId15"/>
    <p:sldId id="381" r:id="rId16"/>
    <p:sldId id="382" r:id="rId17"/>
    <p:sldId id="387" r:id="rId18"/>
    <p:sldId id="388" r:id="rId19"/>
    <p:sldId id="392" r:id="rId20"/>
    <p:sldId id="389" r:id="rId21"/>
    <p:sldId id="384" r:id="rId22"/>
    <p:sldId id="399" r:id="rId23"/>
    <p:sldId id="402" r:id="rId2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153" d="100"/>
          <a:sy n="153" d="100"/>
        </p:scale>
        <p:origin x="336" y="132"/>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19.12.2019</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19.12.2019</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EFE3-6844-4D27-A3D4-EDA3A1409F8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de-AT"/>
          </a:p>
        </p:txBody>
      </p:sp>
      <p:sp>
        <p:nvSpPr>
          <p:cNvPr id="3" name="Subtitle 2">
            <a:extLst>
              <a:ext uri="{FF2B5EF4-FFF2-40B4-BE49-F238E27FC236}">
                <a16:creationId xmlns:a16="http://schemas.microsoft.com/office/drawing/2014/main" id="{169C70EF-47EB-438B-B145-49326DC044C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de-AT"/>
          </a:p>
        </p:txBody>
      </p:sp>
      <p:sp>
        <p:nvSpPr>
          <p:cNvPr id="4" name="Date Placeholder 3">
            <a:extLst>
              <a:ext uri="{FF2B5EF4-FFF2-40B4-BE49-F238E27FC236}">
                <a16:creationId xmlns:a16="http://schemas.microsoft.com/office/drawing/2014/main" id="{EC1DE5A8-09CF-4B62-B5CB-3772EA7820F3}"/>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5" name="Footer Placeholder 4">
            <a:extLst>
              <a:ext uri="{FF2B5EF4-FFF2-40B4-BE49-F238E27FC236}">
                <a16:creationId xmlns:a16="http://schemas.microsoft.com/office/drawing/2014/main" id="{75F3F9CE-3A9E-40D6-86F5-3900A3706FB8}"/>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7AFAA3BB-9BCD-49A9-9E46-E3EB7CE85312}"/>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554515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ED0C5-6944-4582-B03B-63C62893685E}"/>
              </a:ext>
            </a:extLst>
          </p:cNvPr>
          <p:cNvSpPr>
            <a:spLocks noGrp="1"/>
          </p:cNvSpPr>
          <p:nvPr>
            <p:ph type="title"/>
          </p:nvPr>
        </p:nvSpPr>
        <p:spPr>
          <a:xfrm>
            <a:off x="628650" y="273845"/>
            <a:ext cx="7886700" cy="693543"/>
          </a:xfrm>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8497B58C-9BF7-418F-85F8-EF427BE586BD}"/>
              </a:ext>
            </a:extLst>
          </p:cNvPr>
          <p:cNvSpPr>
            <a:spLocks noGrp="1"/>
          </p:cNvSpPr>
          <p:nvPr>
            <p:ph idx="1"/>
          </p:nvPr>
        </p:nvSpPr>
        <p:spPr>
          <a:xfrm>
            <a:off x="628650" y="1099097"/>
            <a:ext cx="7886700" cy="3533626"/>
          </a:xfrm>
        </p:spPr>
        <p:txBody>
          <a:bodyPr/>
          <a:lstStyle>
            <a:lvl1pPr marL="0" indent="0">
              <a:spcBef>
                <a:spcPts val="1350"/>
              </a:spcBef>
              <a:buNone/>
              <a:defRPr>
                <a:latin typeface="+mj-lt"/>
              </a:defRPr>
            </a:lvl1pPr>
            <a:lvl2pPr marL="342900" indent="0">
              <a:buNone/>
              <a:defRPr>
                <a:latin typeface="+mj-lt"/>
              </a:defRPr>
            </a:lvl2pPr>
            <a:lvl3pPr marL="685800" indent="0">
              <a:buNone/>
              <a:defRPr>
                <a:latin typeface="+mj-lt"/>
              </a:defRPr>
            </a:lvl3pPr>
            <a:lvl4pPr marL="1028700" indent="0">
              <a:buNone/>
              <a:defRPr>
                <a:latin typeface="+mj-lt"/>
              </a:defRPr>
            </a:lvl4pPr>
            <a:lvl5pPr marL="1371600" indent="0">
              <a:buNone/>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AT" dirty="0"/>
          </a:p>
        </p:txBody>
      </p:sp>
      <p:sp>
        <p:nvSpPr>
          <p:cNvPr id="4" name="Date Placeholder 3">
            <a:extLst>
              <a:ext uri="{FF2B5EF4-FFF2-40B4-BE49-F238E27FC236}">
                <a16:creationId xmlns:a16="http://schemas.microsoft.com/office/drawing/2014/main" id="{6EBE6365-7368-4265-A484-3F355A23700B}"/>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5" name="Footer Placeholder 4">
            <a:extLst>
              <a:ext uri="{FF2B5EF4-FFF2-40B4-BE49-F238E27FC236}">
                <a16:creationId xmlns:a16="http://schemas.microsoft.com/office/drawing/2014/main" id="{DA151C48-952C-4368-AF53-51FA5738ECBC}"/>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980D6852-E7EB-4F6F-8406-2B14D35D545C}"/>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4097056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E5C8-0FE7-4674-BCF3-72EB0ED3CD0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de-AT"/>
          </a:p>
        </p:txBody>
      </p:sp>
      <p:sp>
        <p:nvSpPr>
          <p:cNvPr id="3" name="Text Placeholder 2">
            <a:extLst>
              <a:ext uri="{FF2B5EF4-FFF2-40B4-BE49-F238E27FC236}">
                <a16:creationId xmlns:a16="http://schemas.microsoft.com/office/drawing/2014/main" id="{7E7208C8-1AF2-4F8D-899D-B8A546F8E42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59C08-86FB-4744-A6F6-621154FFA7BE}"/>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5" name="Footer Placeholder 4">
            <a:extLst>
              <a:ext uri="{FF2B5EF4-FFF2-40B4-BE49-F238E27FC236}">
                <a16:creationId xmlns:a16="http://schemas.microsoft.com/office/drawing/2014/main" id="{018B3A10-9146-424E-82E5-44D0E8F87F9C}"/>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D9AD6CD1-CBF8-4F27-8B7B-CDCB65387DAD}"/>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377887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99D6-7A3F-4AA7-BDC9-B2BD3A549585}"/>
              </a:ext>
            </a:extLst>
          </p:cNvPr>
          <p:cNvSpPr>
            <a:spLocks noGrp="1"/>
          </p:cNvSpPr>
          <p:nvPr>
            <p:ph type="title"/>
          </p:nvPr>
        </p:nvSpPr>
        <p:spPr>
          <a:xfrm>
            <a:off x="628650" y="273844"/>
            <a:ext cx="7886700" cy="618575"/>
          </a:xfrm>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42D7D439-B60F-4F8F-8AEB-1F9AD2BC228A}"/>
              </a:ext>
            </a:extLst>
          </p:cNvPr>
          <p:cNvSpPr>
            <a:spLocks noGrp="1"/>
          </p:cNvSpPr>
          <p:nvPr>
            <p:ph sz="half" idx="1"/>
          </p:nvPr>
        </p:nvSpPr>
        <p:spPr>
          <a:xfrm>
            <a:off x="628650" y="1125415"/>
            <a:ext cx="3886200" cy="3507308"/>
          </a:xfrm>
        </p:spPr>
        <p:txBody>
          <a:bodyPr/>
          <a:lstStyle>
            <a:lvl1pPr marL="0" indent="0">
              <a:buNone/>
              <a:defRPr>
                <a:latin typeface="+mj-lt"/>
              </a:defRPr>
            </a:lvl1pPr>
            <a:lvl2pPr marL="342900" indent="0">
              <a:buNone/>
              <a:defRPr>
                <a:latin typeface="+mj-lt"/>
              </a:defRPr>
            </a:lvl2pPr>
            <a:lvl3pPr marL="685800" indent="0">
              <a:buNone/>
              <a:defRPr>
                <a:latin typeface="+mj-lt"/>
              </a:defRPr>
            </a:lvl3pPr>
            <a:lvl4pPr marL="1028700" indent="0">
              <a:buNone/>
              <a:defRPr>
                <a:latin typeface="+mj-lt"/>
              </a:defRPr>
            </a:lvl4pPr>
            <a:lvl5pPr marL="1371600" indent="0">
              <a:buNone/>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AT" dirty="0"/>
          </a:p>
        </p:txBody>
      </p:sp>
      <p:sp>
        <p:nvSpPr>
          <p:cNvPr id="4" name="Content Placeholder 3">
            <a:extLst>
              <a:ext uri="{FF2B5EF4-FFF2-40B4-BE49-F238E27FC236}">
                <a16:creationId xmlns:a16="http://schemas.microsoft.com/office/drawing/2014/main" id="{BAF6C060-D514-4EA1-A257-F635A8FA9FE4}"/>
              </a:ext>
            </a:extLst>
          </p:cNvPr>
          <p:cNvSpPr>
            <a:spLocks noGrp="1"/>
          </p:cNvSpPr>
          <p:nvPr>
            <p:ph sz="half" idx="2"/>
          </p:nvPr>
        </p:nvSpPr>
        <p:spPr>
          <a:xfrm>
            <a:off x="4629150" y="1125416"/>
            <a:ext cx="3886200" cy="3507307"/>
          </a:xfrm>
        </p:spPr>
        <p:txBody>
          <a:bodyPr/>
          <a:lstStyle>
            <a:lvl1pPr marL="0" indent="0">
              <a:buNone/>
              <a:defRPr>
                <a:latin typeface="+mj-lt"/>
              </a:defRPr>
            </a:lvl1pPr>
            <a:lvl2pPr marL="342900" indent="0">
              <a:buNone/>
              <a:defRPr>
                <a:latin typeface="+mj-lt"/>
              </a:defRPr>
            </a:lvl2pPr>
            <a:lvl3pPr marL="685800" indent="0">
              <a:buNone/>
              <a:defRPr>
                <a:latin typeface="+mj-lt"/>
              </a:defRPr>
            </a:lvl3pPr>
            <a:lvl4pPr marL="1028700" indent="0">
              <a:buNone/>
              <a:defRPr>
                <a:latin typeface="+mj-lt"/>
              </a:defRPr>
            </a:lvl4pPr>
            <a:lvl5pPr marL="1371600" indent="0">
              <a:buNone/>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AT" dirty="0"/>
          </a:p>
        </p:txBody>
      </p:sp>
      <p:sp>
        <p:nvSpPr>
          <p:cNvPr id="5" name="Date Placeholder 4">
            <a:extLst>
              <a:ext uri="{FF2B5EF4-FFF2-40B4-BE49-F238E27FC236}">
                <a16:creationId xmlns:a16="http://schemas.microsoft.com/office/drawing/2014/main" id="{DB523B6E-DE60-46FD-888E-9104321362B7}"/>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6" name="Footer Placeholder 5">
            <a:extLst>
              <a:ext uri="{FF2B5EF4-FFF2-40B4-BE49-F238E27FC236}">
                <a16:creationId xmlns:a16="http://schemas.microsoft.com/office/drawing/2014/main" id="{5DBBBF23-D63C-4C84-AFEA-367252FCDB57}"/>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41D1ABB2-FEC0-49F5-8E2A-1B47119DE778}"/>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22579280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99D6-7A3F-4AA7-BDC9-B2BD3A549585}"/>
              </a:ext>
            </a:extLst>
          </p:cNvPr>
          <p:cNvSpPr>
            <a:spLocks noGrp="1"/>
          </p:cNvSpPr>
          <p:nvPr>
            <p:ph type="title"/>
          </p:nvPr>
        </p:nvSpPr>
        <p:spPr>
          <a:xfrm>
            <a:off x="628650" y="273844"/>
            <a:ext cx="7886700" cy="695051"/>
          </a:xfrm>
        </p:spPr>
        <p:txBody>
          <a:bodyPr/>
          <a:lstStyle>
            <a:lvl1pPr>
              <a:defRPr>
                <a:latin typeface="Segoe UI Light" panose="020B0502040204020203" pitchFamily="34" charset="0"/>
                <a:cs typeface="Segoe UI Light" panose="020B0502040204020203" pitchFamily="34" charset="0"/>
              </a:defRPr>
            </a:lvl1pPr>
          </a:lstStyle>
          <a:p>
            <a:r>
              <a:rPr lang="en-US" dirty="0"/>
              <a:t>Click to edit Master title style</a:t>
            </a:r>
            <a:endParaRPr lang="de-AT" dirty="0"/>
          </a:p>
        </p:txBody>
      </p:sp>
      <p:sp>
        <p:nvSpPr>
          <p:cNvPr id="3" name="Content Placeholder 2">
            <a:extLst>
              <a:ext uri="{FF2B5EF4-FFF2-40B4-BE49-F238E27FC236}">
                <a16:creationId xmlns:a16="http://schemas.microsoft.com/office/drawing/2014/main" id="{42D7D439-B60F-4F8F-8AEB-1F9AD2BC228A}"/>
              </a:ext>
            </a:extLst>
          </p:cNvPr>
          <p:cNvSpPr>
            <a:spLocks noGrp="1"/>
          </p:cNvSpPr>
          <p:nvPr>
            <p:ph sz="half" idx="1"/>
          </p:nvPr>
        </p:nvSpPr>
        <p:spPr>
          <a:xfrm>
            <a:off x="628650" y="1103435"/>
            <a:ext cx="7886700" cy="3529288"/>
          </a:xfrm>
        </p:spPr>
        <p:txBody>
          <a:bodyPr>
            <a:normAutofit/>
          </a:bodyPr>
          <a:lstStyle>
            <a:lvl1pPr marL="0" indent="0">
              <a:lnSpc>
                <a:spcPct val="100000"/>
              </a:lnSpc>
              <a:spcBef>
                <a:spcPts val="0"/>
              </a:spcBef>
              <a:buNone/>
              <a:defRPr sz="1200">
                <a:latin typeface="Consolas" panose="020B0609020204030204" pitchFamily="49" charset="0"/>
              </a:defRPr>
            </a:lvl1pPr>
            <a:lvl2pPr marL="134541" indent="5954">
              <a:buNone/>
              <a:defRPr sz="1050">
                <a:latin typeface="Consolas" panose="020B0609020204030204" pitchFamily="49" charset="0"/>
              </a:defRPr>
            </a:lvl2pPr>
            <a:lvl3pPr marL="269081" indent="0">
              <a:buNone/>
              <a:defRPr sz="900">
                <a:latin typeface="Consolas" panose="020B0609020204030204" pitchFamily="49" charset="0"/>
              </a:defRPr>
            </a:lvl3pPr>
            <a:lvl4pPr marL="402431" indent="0">
              <a:buNone/>
              <a:defRPr sz="825">
                <a:latin typeface="Consolas" panose="020B0609020204030204" pitchFamily="49" charset="0"/>
              </a:defRPr>
            </a:lvl4pPr>
            <a:lvl5pPr marL="536972" indent="0">
              <a:buNone/>
              <a:defRPr sz="825">
                <a:latin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AT" dirty="0"/>
          </a:p>
        </p:txBody>
      </p:sp>
      <p:sp>
        <p:nvSpPr>
          <p:cNvPr id="9" name="Text Placeholder 8">
            <a:extLst>
              <a:ext uri="{FF2B5EF4-FFF2-40B4-BE49-F238E27FC236}">
                <a16:creationId xmlns:a16="http://schemas.microsoft.com/office/drawing/2014/main" id="{4F9BD7E9-F3D5-4F7C-818C-6985C95A8D47}"/>
              </a:ext>
            </a:extLst>
          </p:cNvPr>
          <p:cNvSpPr>
            <a:spLocks noGrp="1"/>
          </p:cNvSpPr>
          <p:nvPr>
            <p:ph type="body" sz="quarter" idx="10"/>
          </p:nvPr>
        </p:nvSpPr>
        <p:spPr>
          <a:xfrm>
            <a:off x="628650" y="4632723"/>
            <a:ext cx="7886700" cy="374497"/>
          </a:xfrm>
        </p:spPr>
        <p:txBody>
          <a:bodyPr anchor="b">
            <a:noAutofit/>
          </a:bodyPr>
          <a:lstStyle>
            <a:lvl1pPr marL="0" indent="0">
              <a:buNone/>
              <a:defRPr sz="900">
                <a:latin typeface="Segoe UI Light" panose="020B0502040204020203" pitchFamily="34" charset="0"/>
                <a:cs typeface="Segoe UI Light" panose="020B0502040204020203" pitchFamily="34" charset="0"/>
              </a:defRPr>
            </a:lvl1pPr>
            <a:lvl2pPr marL="342900" indent="0">
              <a:buNone/>
              <a:defRPr sz="900">
                <a:latin typeface="Segoe UI Light" panose="020B0502040204020203" pitchFamily="34" charset="0"/>
                <a:cs typeface="Segoe UI Light" panose="020B0502040204020203" pitchFamily="34" charset="0"/>
              </a:defRPr>
            </a:lvl2pPr>
            <a:lvl3pPr marL="685800" indent="0">
              <a:buNone/>
              <a:defRPr sz="900">
                <a:latin typeface="Segoe UI Light" panose="020B0502040204020203" pitchFamily="34" charset="0"/>
                <a:cs typeface="Segoe UI Light" panose="020B0502040204020203" pitchFamily="34" charset="0"/>
              </a:defRPr>
            </a:lvl3pPr>
            <a:lvl4pPr marL="1028700" indent="0">
              <a:buNone/>
              <a:defRPr sz="900">
                <a:latin typeface="Segoe UI Light" panose="020B0502040204020203" pitchFamily="34" charset="0"/>
                <a:cs typeface="Segoe UI Light" panose="020B0502040204020203" pitchFamily="34" charset="0"/>
              </a:defRPr>
            </a:lvl4pPr>
            <a:lvl5pPr marL="1371600" indent="0">
              <a:buNone/>
              <a:defRPr sz="900">
                <a:latin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AT" dirty="0"/>
          </a:p>
        </p:txBody>
      </p:sp>
    </p:spTree>
    <p:extLst>
      <p:ext uri="{BB962C8B-B14F-4D97-AF65-F5344CB8AC3E}">
        <p14:creationId xmlns:p14="http://schemas.microsoft.com/office/powerpoint/2010/main" val="1806996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8A116-920B-4E46-9DD7-92523315B6AF}"/>
              </a:ext>
            </a:extLst>
          </p:cNvPr>
          <p:cNvSpPr>
            <a:spLocks noGrp="1"/>
          </p:cNvSpPr>
          <p:nvPr>
            <p:ph type="title"/>
          </p:nvPr>
        </p:nvSpPr>
        <p:spPr>
          <a:xfrm>
            <a:off x="629841" y="273844"/>
            <a:ext cx="7886700" cy="994172"/>
          </a:xfrm>
        </p:spPr>
        <p:txBody>
          <a:bodyPr/>
          <a:lstStyle/>
          <a:p>
            <a:r>
              <a:rPr lang="en-US"/>
              <a:t>Click to edit Master title style</a:t>
            </a:r>
            <a:endParaRPr lang="de-AT"/>
          </a:p>
        </p:txBody>
      </p:sp>
      <p:sp>
        <p:nvSpPr>
          <p:cNvPr id="3" name="Text Placeholder 2">
            <a:extLst>
              <a:ext uri="{FF2B5EF4-FFF2-40B4-BE49-F238E27FC236}">
                <a16:creationId xmlns:a16="http://schemas.microsoft.com/office/drawing/2014/main" id="{715A55D0-BADA-4C1B-A83E-E45510D4C5E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C4B54-7E7F-4B25-82EC-4B748F7E7B7A}"/>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a:extLst>
              <a:ext uri="{FF2B5EF4-FFF2-40B4-BE49-F238E27FC236}">
                <a16:creationId xmlns:a16="http://schemas.microsoft.com/office/drawing/2014/main" id="{538BC1D3-541F-43D8-943B-2F18815B8A8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D344F94-14F0-4283-BF20-1FA43B98C729}"/>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a:extLst>
              <a:ext uri="{FF2B5EF4-FFF2-40B4-BE49-F238E27FC236}">
                <a16:creationId xmlns:a16="http://schemas.microsoft.com/office/drawing/2014/main" id="{7973CB22-73E5-43A0-8D23-F517F23919F3}"/>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8" name="Footer Placeholder 7">
            <a:extLst>
              <a:ext uri="{FF2B5EF4-FFF2-40B4-BE49-F238E27FC236}">
                <a16:creationId xmlns:a16="http://schemas.microsoft.com/office/drawing/2014/main" id="{3EF5F0A8-969C-44D1-8C9D-F32224CB18BD}"/>
              </a:ext>
            </a:extLst>
          </p:cNvPr>
          <p:cNvSpPr>
            <a:spLocks noGrp="1"/>
          </p:cNvSpPr>
          <p:nvPr>
            <p:ph type="ftr" sz="quarter" idx="11"/>
          </p:nvPr>
        </p:nvSpPr>
        <p:spPr/>
        <p:txBody>
          <a:bodyPr/>
          <a:lstStyle/>
          <a:p>
            <a:endParaRPr lang="de-AT"/>
          </a:p>
        </p:txBody>
      </p:sp>
      <p:sp>
        <p:nvSpPr>
          <p:cNvPr id="9" name="Slide Number Placeholder 8">
            <a:extLst>
              <a:ext uri="{FF2B5EF4-FFF2-40B4-BE49-F238E27FC236}">
                <a16:creationId xmlns:a16="http://schemas.microsoft.com/office/drawing/2014/main" id="{3766906A-97EC-4382-AC77-1423ACA9AAD1}"/>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21820070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59C6-C76A-42AC-A89F-3EB22F256BE0}"/>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92A67A30-8B44-4874-8DE8-1C7BA772CF57}"/>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4" name="Footer Placeholder 3">
            <a:extLst>
              <a:ext uri="{FF2B5EF4-FFF2-40B4-BE49-F238E27FC236}">
                <a16:creationId xmlns:a16="http://schemas.microsoft.com/office/drawing/2014/main" id="{1584C161-ECBB-44E8-803B-4549012EE13C}"/>
              </a:ext>
            </a:extLst>
          </p:cNvPr>
          <p:cNvSpPr>
            <a:spLocks noGrp="1"/>
          </p:cNvSpPr>
          <p:nvPr>
            <p:ph type="ftr" sz="quarter" idx="11"/>
          </p:nvPr>
        </p:nvSpPr>
        <p:spPr/>
        <p:txBody>
          <a:bodyPr/>
          <a:lstStyle/>
          <a:p>
            <a:endParaRPr lang="de-AT"/>
          </a:p>
        </p:txBody>
      </p:sp>
      <p:sp>
        <p:nvSpPr>
          <p:cNvPr id="5" name="Slide Number Placeholder 4">
            <a:extLst>
              <a:ext uri="{FF2B5EF4-FFF2-40B4-BE49-F238E27FC236}">
                <a16:creationId xmlns:a16="http://schemas.microsoft.com/office/drawing/2014/main" id="{17C863E4-AAD4-45C8-AF09-F23AF38699D7}"/>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1769958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9957D-8CB6-40FF-A1C9-33C6E3BA7007}"/>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3" name="Footer Placeholder 2">
            <a:extLst>
              <a:ext uri="{FF2B5EF4-FFF2-40B4-BE49-F238E27FC236}">
                <a16:creationId xmlns:a16="http://schemas.microsoft.com/office/drawing/2014/main" id="{EAF16CF8-9010-4D5D-AEDA-1056BA7BB482}"/>
              </a:ext>
            </a:extLst>
          </p:cNvPr>
          <p:cNvSpPr>
            <a:spLocks noGrp="1"/>
          </p:cNvSpPr>
          <p:nvPr>
            <p:ph type="ftr" sz="quarter" idx="11"/>
          </p:nvPr>
        </p:nvSpPr>
        <p:spPr/>
        <p:txBody>
          <a:bodyPr/>
          <a:lstStyle/>
          <a:p>
            <a:endParaRPr lang="de-AT"/>
          </a:p>
        </p:txBody>
      </p:sp>
      <p:sp>
        <p:nvSpPr>
          <p:cNvPr id="4" name="Slide Number Placeholder 3">
            <a:extLst>
              <a:ext uri="{FF2B5EF4-FFF2-40B4-BE49-F238E27FC236}">
                <a16:creationId xmlns:a16="http://schemas.microsoft.com/office/drawing/2014/main" id="{71E8B3A3-DCA7-410A-BB5F-3D907F014330}"/>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16081935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339F-EC1A-4C90-BD7B-F6FAAD636A2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de-AT"/>
          </a:p>
        </p:txBody>
      </p:sp>
      <p:sp>
        <p:nvSpPr>
          <p:cNvPr id="3" name="Content Placeholder 2">
            <a:extLst>
              <a:ext uri="{FF2B5EF4-FFF2-40B4-BE49-F238E27FC236}">
                <a16:creationId xmlns:a16="http://schemas.microsoft.com/office/drawing/2014/main" id="{452F34DC-16EC-49FA-A4FD-CA52C9F8E1D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a:extLst>
              <a:ext uri="{FF2B5EF4-FFF2-40B4-BE49-F238E27FC236}">
                <a16:creationId xmlns:a16="http://schemas.microsoft.com/office/drawing/2014/main" id="{E00CE74A-0533-49C4-8F04-1E22EA9A64C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5549924-AED3-4B4C-8CA8-E9E373894658}"/>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6" name="Footer Placeholder 5">
            <a:extLst>
              <a:ext uri="{FF2B5EF4-FFF2-40B4-BE49-F238E27FC236}">
                <a16:creationId xmlns:a16="http://schemas.microsoft.com/office/drawing/2014/main" id="{AFD81D0A-744D-42B2-9D4E-238223B63B2D}"/>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17FC86F5-9B13-4149-AE68-096869F106FB}"/>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28795421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BE52-586F-48E1-A205-397A8AFBC1C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de-AT"/>
          </a:p>
        </p:txBody>
      </p:sp>
      <p:sp>
        <p:nvSpPr>
          <p:cNvPr id="3" name="Picture Placeholder 2">
            <a:extLst>
              <a:ext uri="{FF2B5EF4-FFF2-40B4-BE49-F238E27FC236}">
                <a16:creationId xmlns:a16="http://schemas.microsoft.com/office/drawing/2014/main" id="{6555C80C-F8E2-4B20-B474-8184FB1F4A9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AT"/>
          </a:p>
        </p:txBody>
      </p:sp>
      <p:sp>
        <p:nvSpPr>
          <p:cNvPr id="4" name="Text Placeholder 3">
            <a:extLst>
              <a:ext uri="{FF2B5EF4-FFF2-40B4-BE49-F238E27FC236}">
                <a16:creationId xmlns:a16="http://schemas.microsoft.com/office/drawing/2014/main" id="{2CEF5A97-E944-4D31-8700-ECF372B47C2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8B896CE-CA70-48E4-8FCB-F50F9AEA2C60}"/>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6" name="Footer Placeholder 5">
            <a:extLst>
              <a:ext uri="{FF2B5EF4-FFF2-40B4-BE49-F238E27FC236}">
                <a16:creationId xmlns:a16="http://schemas.microsoft.com/office/drawing/2014/main" id="{BD684C46-3708-48FA-A673-03F638A68ECD}"/>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C5D92552-D194-464C-8B38-8C86069C8B0F}"/>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2035488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5E5DF-1F00-4698-8989-AEA1B6BDF4EA}"/>
              </a:ext>
            </a:extLst>
          </p:cNvPr>
          <p:cNvSpPr>
            <a:spLocks noGrp="1"/>
          </p:cNvSpPr>
          <p:nvPr>
            <p:ph type="title"/>
          </p:nvPr>
        </p:nvSpPr>
        <p:spPr/>
        <p:txBody>
          <a:bodyPr/>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AC5C2430-5461-4F8B-B2D6-9CD858A19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750944D7-9C0F-4538-A339-6621BD81463D}"/>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5" name="Footer Placeholder 4">
            <a:extLst>
              <a:ext uri="{FF2B5EF4-FFF2-40B4-BE49-F238E27FC236}">
                <a16:creationId xmlns:a16="http://schemas.microsoft.com/office/drawing/2014/main" id="{06DAE68F-31BE-4C76-A212-08D7B47E7ECE}"/>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C2E70933-6EFB-4B6D-9DC8-764C31D607CC}"/>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39651728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BA79BE-3586-4715-A58A-4D3FCAEF6BF1}"/>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D48BB550-391B-46AE-95C0-E31934686E8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CA5D4C8A-8DEC-452C-8564-0F297C8C7201}"/>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5" name="Footer Placeholder 4">
            <a:extLst>
              <a:ext uri="{FF2B5EF4-FFF2-40B4-BE49-F238E27FC236}">
                <a16:creationId xmlns:a16="http://schemas.microsoft.com/office/drawing/2014/main" id="{B9EE188C-F45F-4A3F-8747-4BE664596C01}"/>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5E81EB61-A934-4F97-8E0A-D29E064B106E}"/>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5665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A1D89B-DA27-4882-9E46-9B24D3A83E2D}"/>
              </a:ext>
            </a:extLst>
          </p:cNvPr>
          <p:cNvSpPr>
            <a:spLocks noGrp="1"/>
          </p:cNvSpPr>
          <p:nvPr>
            <p:ph type="title"/>
          </p:nvPr>
        </p:nvSpPr>
        <p:spPr>
          <a:xfrm>
            <a:off x="628650" y="273844"/>
            <a:ext cx="7886700" cy="794422"/>
          </a:xfrm>
          <a:prstGeom prst="rect">
            <a:avLst/>
          </a:prstGeom>
        </p:spPr>
        <p:txBody>
          <a:bodyPr vert="horz" lIns="91440" tIns="45720" rIns="91440" bIns="45720" rtlCol="0" anchor="ctr">
            <a:normAutofit/>
          </a:bodyPr>
          <a:lstStyle/>
          <a:p>
            <a:r>
              <a:rPr lang="en-US" dirty="0"/>
              <a:t>Click to edit Master title style</a:t>
            </a:r>
            <a:endParaRPr lang="de-AT" dirty="0"/>
          </a:p>
        </p:txBody>
      </p:sp>
      <p:sp>
        <p:nvSpPr>
          <p:cNvPr id="3" name="Text Placeholder 2">
            <a:extLst>
              <a:ext uri="{FF2B5EF4-FFF2-40B4-BE49-F238E27FC236}">
                <a16:creationId xmlns:a16="http://schemas.microsoft.com/office/drawing/2014/main" id="{F64FBCA7-444C-4941-B2CF-5990322CF4A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29828131-BF86-42E5-B744-3EDCA42404E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1DD79B0-C5B8-4F89-99E9-C86EEFA04E26}" type="datetimeFigureOut">
              <a:rPr lang="de-AT" smtClean="0"/>
              <a:t>19.12.2019</a:t>
            </a:fld>
            <a:endParaRPr lang="de-AT"/>
          </a:p>
        </p:txBody>
      </p:sp>
      <p:sp>
        <p:nvSpPr>
          <p:cNvPr id="5" name="Footer Placeholder 4">
            <a:extLst>
              <a:ext uri="{FF2B5EF4-FFF2-40B4-BE49-F238E27FC236}">
                <a16:creationId xmlns:a16="http://schemas.microsoft.com/office/drawing/2014/main" id="{F4611707-2F7C-438F-AE85-353295A5551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AT"/>
          </a:p>
        </p:txBody>
      </p:sp>
      <p:sp>
        <p:nvSpPr>
          <p:cNvPr id="6" name="Slide Number Placeholder 5">
            <a:extLst>
              <a:ext uri="{FF2B5EF4-FFF2-40B4-BE49-F238E27FC236}">
                <a16:creationId xmlns:a16="http://schemas.microsoft.com/office/drawing/2014/main" id="{EC254CCB-F296-4935-A37C-A8D8DD5CCF6E}"/>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1A2E025-456F-4E4F-9463-38CDCC250C7E}" type="slidenum">
              <a:rPr lang="de-AT" smtClean="0"/>
              <a:t>‹#›</a:t>
            </a:fld>
            <a:endParaRPr lang="de-AT"/>
          </a:p>
        </p:txBody>
      </p:sp>
    </p:spTree>
    <p:extLst>
      <p:ext uri="{BB962C8B-B14F-4D97-AF65-F5344CB8AC3E}">
        <p14:creationId xmlns:p14="http://schemas.microsoft.com/office/powerpoint/2010/main" val="36048307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685800" rtl="0" eaLnBrk="1" latinLnBrk="0" hangingPunct="1">
        <a:lnSpc>
          <a:spcPct val="90000"/>
        </a:lnSpc>
        <a:spcBef>
          <a:spcPct val="0"/>
        </a:spcBef>
        <a:buNone/>
        <a:defRPr sz="3300" kern="1200">
          <a:solidFill>
            <a:schemeClr val="tx1"/>
          </a:solidFill>
          <a:latin typeface="Segoe UI Light" panose="020B0502040204020203" pitchFamily="34" charset="0"/>
          <a:ea typeface="+mj-ea"/>
          <a:cs typeface="Segoe UI Light" panose="020B0502040204020203"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spnet/AzureSignalR-samples/tree/master/samples/ChatRoom"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ka.ms/AA6vt1n"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ka.ms/AA6vt1n"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ebsocket.org/echo.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spnet/SignalR/blob/master/specs/HubProtocol.md#transport-requirements" TargetMode="External"/><Relationship Id="rId2" Type="http://schemas.openxmlformats.org/officeDocument/2006/relationships/hyperlink" Target="https://github.com/aspnet/SignalR/blob/master/specs/HubProtocol.md" TargetMode="External"/><Relationship Id="rId1" Type="http://schemas.openxmlformats.org/officeDocument/2006/relationships/slideLayout" Target="../slideLayouts/slideLayout3.xml"/><Relationship Id="rId4" Type="http://schemas.openxmlformats.org/officeDocument/2006/relationships/hyperlink" Target="https://msgpack.org/"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ignalr/supported-platforms?view=aspnetcore-3.1"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D0BC05-61F9-4D8C-BC00-F8DDAC908A8A}"/>
              </a:ext>
            </a:extLst>
          </p:cNvPr>
          <p:cNvSpPr>
            <a:spLocks noGrp="1"/>
          </p:cNvSpPr>
          <p:nvPr>
            <p:ph type="ctrTitle"/>
          </p:nvPr>
        </p:nvSpPr>
        <p:spPr>
          <a:xfrm>
            <a:off x="1143000" y="978932"/>
            <a:ext cx="6858000" cy="1790700"/>
          </a:xfrm>
        </p:spPr>
        <p:txBody>
          <a:bodyPr>
            <a:normAutofit fontScale="90000"/>
          </a:bodyPr>
          <a:lstStyle/>
          <a:p>
            <a:r>
              <a:rPr lang="de-AT" dirty="0"/>
              <a:t>Azure SignalR – Serverless Push Messaging for </a:t>
            </a:r>
            <a:r>
              <a:rPr lang="de-AT" dirty="0" err="1"/>
              <a:t>the</a:t>
            </a:r>
            <a:r>
              <a:rPr lang="de-AT" dirty="0"/>
              <a:t> Web</a:t>
            </a:r>
          </a:p>
        </p:txBody>
      </p:sp>
      <p:sp>
        <p:nvSpPr>
          <p:cNvPr id="5" name="Subtitle 4">
            <a:extLst>
              <a:ext uri="{FF2B5EF4-FFF2-40B4-BE49-F238E27FC236}">
                <a16:creationId xmlns:a16="http://schemas.microsoft.com/office/drawing/2014/main" id="{678D7315-0D83-419B-AB83-781768236846}"/>
              </a:ext>
            </a:extLst>
          </p:cNvPr>
          <p:cNvSpPr>
            <a:spLocks noGrp="1"/>
          </p:cNvSpPr>
          <p:nvPr>
            <p:ph type="subTitle" idx="1"/>
          </p:nvPr>
        </p:nvSpPr>
        <p:spPr>
          <a:xfrm>
            <a:off x="1143000" y="3278981"/>
            <a:ext cx="6858000" cy="1058704"/>
          </a:xfrm>
        </p:spPr>
        <p:txBody>
          <a:bodyPr>
            <a:normAutofit/>
          </a:bodyPr>
          <a:lstStyle/>
          <a:p>
            <a:r>
              <a:rPr lang="de-AT" dirty="0">
                <a:latin typeface="+mj-lt"/>
              </a:rPr>
              <a:t>Rainer Stropek | @</a:t>
            </a:r>
            <a:r>
              <a:rPr lang="de-AT" dirty="0" err="1">
                <a:latin typeface="+mj-lt"/>
              </a:rPr>
              <a:t>rstropek</a:t>
            </a:r>
            <a:r>
              <a:rPr lang="de-AT" dirty="0">
                <a:latin typeface="+mj-lt"/>
              </a:rPr>
              <a:t> | Microsoft MVP, Regional </a:t>
            </a:r>
            <a:r>
              <a:rPr lang="de-AT" dirty="0" err="1">
                <a:latin typeface="+mj-lt"/>
              </a:rPr>
              <a:t>Director</a:t>
            </a:r>
            <a:br>
              <a:rPr lang="de-AT" dirty="0">
                <a:latin typeface="+mj-lt"/>
              </a:rPr>
            </a:br>
            <a:br>
              <a:rPr lang="de-AT" dirty="0">
                <a:latin typeface="+mj-lt"/>
              </a:rPr>
            </a:br>
            <a:endParaRPr lang="de-AT" dirty="0">
              <a:latin typeface="+mj-lt"/>
            </a:endParaRPr>
          </a:p>
        </p:txBody>
      </p:sp>
      <p:pic>
        <p:nvPicPr>
          <p:cNvPr id="6" name="Picture 5">
            <a:extLst>
              <a:ext uri="{FF2B5EF4-FFF2-40B4-BE49-F238E27FC236}">
                <a16:creationId xmlns:a16="http://schemas.microsoft.com/office/drawing/2014/main" id="{CED1BC82-3DB3-4E00-AF9E-3A2383A4B0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4731990"/>
            <a:ext cx="1411975" cy="301061"/>
          </a:xfrm>
          <a:prstGeom prst="rect">
            <a:avLst/>
          </a:prstGeom>
        </p:spPr>
      </p:pic>
      <p:sp>
        <p:nvSpPr>
          <p:cNvPr id="7" name="Subtitle 4">
            <a:extLst>
              <a:ext uri="{FF2B5EF4-FFF2-40B4-BE49-F238E27FC236}">
                <a16:creationId xmlns:a16="http://schemas.microsoft.com/office/drawing/2014/main" id="{6FF8AD78-3E4C-4473-BC00-322DABA00F0A}"/>
              </a:ext>
            </a:extLst>
          </p:cNvPr>
          <p:cNvSpPr txBox="1">
            <a:spLocks/>
          </p:cNvSpPr>
          <p:nvPr/>
        </p:nvSpPr>
        <p:spPr>
          <a:xfrm>
            <a:off x="1143000" y="4732047"/>
            <a:ext cx="6461720" cy="325517"/>
          </a:xfrm>
          <a:prstGeom prst="rect">
            <a:avLst/>
          </a:prstGeom>
        </p:spPr>
        <p:txBody>
          <a:bodyPr vert="horz" lIns="91440" tIns="45720" rIns="91440" bIns="45720" rtlCol="0">
            <a:normAutofit lnSpcReduction="1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r"/>
            <a:r>
              <a:rPr lang="de-AT" dirty="0" err="1">
                <a:latin typeface="+mj-lt"/>
              </a:rPr>
              <a:t>Presented</a:t>
            </a:r>
            <a:r>
              <a:rPr lang="de-AT" dirty="0">
                <a:latin typeface="+mj-lt"/>
              </a:rPr>
              <a:t> </a:t>
            </a:r>
            <a:r>
              <a:rPr lang="de-AT" dirty="0" err="1">
                <a:latin typeface="+mj-lt"/>
              </a:rPr>
              <a:t>by</a:t>
            </a:r>
            <a:endParaRPr lang="de-AT" dirty="0">
              <a:latin typeface="+mj-lt"/>
            </a:endParaRPr>
          </a:p>
        </p:txBody>
      </p:sp>
    </p:spTree>
    <p:extLst>
      <p:ext uri="{BB962C8B-B14F-4D97-AF65-F5344CB8AC3E}">
        <p14:creationId xmlns:p14="http://schemas.microsoft.com/office/powerpoint/2010/main" val="320513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E6EC62-6ACC-4EE4-B0B1-40D9293717C7}"/>
              </a:ext>
            </a:extLst>
          </p:cNvPr>
          <p:cNvSpPr>
            <a:spLocks noGrp="1"/>
          </p:cNvSpPr>
          <p:nvPr>
            <p:ph type="body" sz="quarter" idx="16"/>
          </p:nvPr>
        </p:nvSpPr>
        <p:spPr/>
        <p:txBody>
          <a:bodyPr/>
          <a:lstStyle/>
          <a:p>
            <a:r>
              <a:rPr lang="en-US" dirty="0"/>
              <a:t>SignalR</a:t>
            </a:r>
          </a:p>
        </p:txBody>
      </p:sp>
      <p:sp>
        <p:nvSpPr>
          <p:cNvPr id="3" name="Text Placeholder 2">
            <a:extLst>
              <a:ext uri="{FF2B5EF4-FFF2-40B4-BE49-F238E27FC236}">
                <a16:creationId xmlns:a16="http://schemas.microsoft.com/office/drawing/2014/main" id="{20800F28-2079-481C-BED0-560B1164D2A1}"/>
              </a:ext>
            </a:extLst>
          </p:cNvPr>
          <p:cNvSpPr>
            <a:spLocks noGrp="1"/>
          </p:cNvSpPr>
          <p:nvPr>
            <p:ph type="body" sz="quarter" idx="24"/>
          </p:nvPr>
        </p:nvSpPr>
        <p:spPr/>
        <p:txBody>
          <a:bodyPr/>
          <a:lstStyle/>
          <a:p>
            <a:r>
              <a:rPr lang="en-US" dirty="0"/>
              <a:t>Simple SignalR</a:t>
            </a:r>
          </a:p>
          <a:p>
            <a:pPr lvl="1"/>
            <a:r>
              <a:rPr lang="en-US" dirty="0"/>
              <a:t>Greeting</a:t>
            </a:r>
          </a:p>
          <a:p>
            <a:pPr lvl="1"/>
            <a:r>
              <a:rPr lang="en-US" dirty="0">
                <a:sym typeface="Wingdings" panose="05000000000000000000" pitchFamily="2" charset="2"/>
              </a:rPr>
              <a:t>Streaming</a:t>
            </a:r>
            <a:endParaRPr lang="en-US" dirty="0"/>
          </a:p>
        </p:txBody>
      </p:sp>
      <p:sp>
        <p:nvSpPr>
          <p:cNvPr id="4" name="Text Placeholder 3">
            <a:extLst>
              <a:ext uri="{FF2B5EF4-FFF2-40B4-BE49-F238E27FC236}">
                <a16:creationId xmlns:a16="http://schemas.microsoft.com/office/drawing/2014/main" id="{CC680517-6CFE-415F-825C-E35333777619}"/>
              </a:ext>
            </a:extLst>
          </p:cNvPr>
          <p:cNvSpPr>
            <a:spLocks noGrp="1"/>
          </p:cNvSpPr>
          <p:nvPr>
            <p:ph type="body" sz="quarter" idx="25"/>
          </p:nvPr>
        </p:nvSpPr>
        <p:spPr/>
        <p:txBody>
          <a:bodyPr/>
          <a:lstStyle/>
          <a:p>
            <a:endParaRPr lang="en-US"/>
          </a:p>
        </p:txBody>
      </p:sp>
      <p:sp>
        <p:nvSpPr>
          <p:cNvPr id="5" name="Text Placeholder 4">
            <a:extLst>
              <a:ext uri="{FF2B5EF4-FFF2-40B4-BE49-F238E27FC236}">
                <a16:creationId xmlns:a16="http://schemas.microsoft.com/office/drawing/2014/main" id="{2F108FC8-F474-4176-B7B3-4AFE5ED08B9C}"/>
              </a:ext>
            </a:extLst>
          </p:cNvPr>
          <p:cNvSpPr>
            <a:spLocks noGrp="1"/>
          </p:cNvSpPr>
          <p:nvPr>
            <p:ph type="body" sz="quarter" idx="26"/>
          </p:nvPr>
        </p:nvSpPr>
        <p:spPr/>
        <p:txBody>
          <a:bodyPr/>
          <a:lstStyle/>
          <a:p>
            <a:endParaRPr lang="en-US"/>
          </a:p>
        </p:txBody>
      </p:sp>
    </p:spTree>
    <p:extLst>
      <p:ext uri="{BB962C8B-B14F-4D97-AF65-F5344CB8AC3E}">
        <p14:creationId xmlns:p14="http://schemas.microsoft.com/office/powerpoint/2010/main" val="40223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405D-1F73-449C-B9D9-D09459473EC7}"/>
              </a:ext>
            </a:extLst>
          </p:cNvPr>
          <p:cNvSpPr>
            <a:spLocks noGrp="1"/>
          </p:cNvSpPr>
          <p:nvPr>
            <p:ph type="title"/>
          </p:nvPr>
        </p:nvSpPr>
        <p:spPr/>
        <p:txBody>
          <a:bodyPr/>
          <a:lstStyle/>
          <a:p>
            <a:r>
              <a:rPr lang="de-AT" dirty="0"/>
              <a:t>Azure SignalR</a:t>
            </a:r>
          </a:p>
        </p:txBody>
      </p:sp>
      <p:sp>
        <p:nvSpPr>
          <p:cNvPr id="3" name="Text Placeholder 2">
            <a:extLst>
              <a:ext uri="{FF2B5EF4-FFF2-40B4-BE49-F238E27FC236}">
                <a16:creationId xmlns:a16="http://schemas.microsoft.com/office/drawing/2014/main" id="{CF13C9F3-5DE2-4102-A933-0F252B756C1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13107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F1FB42-74B1-4C8F-B59D-D0F0926CBB66}"/>
              </a:ext>
            </a:extLst>
          </p:cNvPr>
          <p:cNvSpPr>
            <a:spLocks noGrp="1"/>
          </p:cNvSpPr>
          <p:nvPr>
            <p:ph type="title"/>
          </p:nvPr>
        </p:nvSpPr>
        <p:spPr/>
        <p:txBody>
          <a:bodyPr/>
          <a:lstStyle/>
          <a:p>
            <a:r>
              <a:rPr lang="en-US" dirty="0"/>
              <a:t>Purpose</a:t>
            </a:r>
          </a:p>
        </p:txBody>
      </p:sp>
      <p:sp>
        <p:nvSpPr>
          <p:cNvPr id="5" name="Text Placeholder 4">
            <a:extLst>
              <a:ext uri="{FF2B5EF4-FFF2-40B4-BE49-F238E27FC236}">
                <a16:creationId xmlns:a16="http://schemas.microsoft.com/office/drawing/2014/main" id="{D3763288-55ED-4B27-9057-A98EDBB1CA70}"/>
              </a:ext>
            </a:extLst>
          </p:cNvPr>
          <p:cNvSpPr>
            <a:spLocks noGrp="1"/>
          </p:cNvSpPr>
          <p:nvPr>
            <p:ph type="body" sz="quarter" idx="23"/>
          </p:nvPr>
        </p:nvSpPr>
        <p:spPr/>
        <p:txBody>
          <a:bodyPr/>
          <a:lstStyle/>
          <a:p>
            <a:endParaRPr lang="en-US" dirty="0"/>
          </a:p>
        </p:txBody>
      </p:sp>
      <p:sp>
        <p:nvSpPr>
          <p:cNvPr id="6" name="Text Placeholder 5">
            <a:extLst>
              <a:ext uri="{FF2B5EF4-FFF2-40B4-BE49-F238E27FC236}">
                <a16:creationId xmlns:a16="http://schemas.microsoft.com/office/drawing/2014/main" id="{698BFA6B-8A5D-4793-83E7-A4199F751740}"/>
              </a:ext>
            </a:extLst>
          </p:cNvPr>
          <p:cNvSpPr>
            <a:spLocks noGrp="1"/>
          </p:cNvSpPr>
          <p:nvPr>
            <p:ph type="body" sz="quarter" idx="24"/>
          </p:nvPr>
        </p:nvSpPr>
        <p:spPr/>
        <p:txBody>
          <a:bodyPr/>
          <a:lstStyle/>
          <a:p>
            <a:r>
              <a:rPr lang="en-US" dirty="0"/>
              <a:t>Scalability</a:t>
            </a:r>
          </a:p>
          <a:p>
            <a:pPr lvl="1"/>
            <a:r>
              <a:rPr lang="en-US" dirty="0"/>
              <a:t>Many clients</a:t>
            </a:r>
          </a:p>
          <a:p>
            <a:pPr lvl="1"/>
            <a:r>
              <a:rPr lang="en-US" dirty="0"/>
              <a:t>Multiple regions</a:t>
            </a:r>
          </a:p>
          <a:p>
            <a:r>
              <a:rPr lang="en-US" dirty="0"/>
              <a:t>Serverless</a:t>
            </a:r>
          </a:p>
          <a:p>
            <a:pPr lvl="1"/>
            <a:r>
              <a:rPr lang="en-US" dirty="0"/>
              <a:t>No own SignalR server necessary</a:t>
            </a:r>
          </a:p>
          <a:p>
            <a:pPr lvl="1"/>
            <a:r>
              <a:rPr lang="en-US" dirty="0"/>
              <a:t>Different platforms</a:t>
            </a:r>
          </a:p>
          <a:p>
            <a:pPr lvl="1"/>
            <a:r>
              <a:rPr lang="en-US" dirty="0"/>
              <a:t>Event-driven functions</a:t>
            </a:r>
          </a:p>
        </p:txBody>
      </p:sp>
      <p:sp>
        <p:nvSpPr>
          <p:cNvPr id="7" name="Text Placeholder 6">
            <a:extLst>
              <a:ext uri="{FF2B5EF4-FFF2-40B4-BE49-F238E27FC236}">
                <a16:creationId xmlns:a16="http://schemas.microsoft.com/office/drawing/2014/main" id="{8A8C006B-C23D-4B7B-87CE-297CFFD80A98}"/>
              </a:ext>
            </a:extLst>
          </p:cNvPr>
          <p:cNvSpPr>
            <a:spLocks noGrp="1"/>
          </p:cNvSpPr>
          <p:nvPr>
            <p:ph type="body" sz="quarter" idx="25"/>
          </p:nvPr>
        </p:nvSpPr>
        <p:spPr/>
        <p:txBody>
          <a:bodyPr/>
          <a:lstStyle/>
          <a:p>
            <a:endParaRPr lang="en-US" dirty="0"/>
          </a:p>
        </p:txBody>
      </p:sp>
      <p:pic>
        <p:nvPicPr>
          <p:cNvPr id="1026" name="Picture 2">
            <a:extLst>
              <a:ext uri="{FF2B5EF4-FFF2-40B4-BE49-F238E27FC236}">
                <a16:creationId xmlns:a16="http://schemas.microsoft.com/office/drawing/2014/main" id="{569B29EC-974B-4696-BEA7-AB14CECBE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60" y="1568772"/>
            <a:ext cx="5118900" cy="200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57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C4D96A-7683-43B0-A321-5403F97F20B3}"/>
              </a:ext>
            </a:extLst>
          </p:cNvPr>
          <p:cNvSpPr>
            <a:spLocks noGrp="1"/>
          </p:cNvSpPr>
          <p:nvPr>
            <p:ph type="title"/>
          </p:nvPr>
        </p:nvSpPr>
        <p:spPr/>
        <p:txBody>
          <a:bodyPr/>
          <a:lstStyle/>
          <a:p>
            <a:r>
              <a:rPr lang="en-US"/>
              <a:t>Protocol</a:t>
            </a:r>
          </a:p>
        </p:txBody>
      </p:sp>
      <p:sp>
        <p:nvSpPr>
          <p:cNvPr id="6" name="Text Placeholder 5">
            <a:extLst>
              <a:ext uri="{FF2B5EF4-FFF2-40B4-BE49-F238E27FC236}">
                <a16:creationId xmlns:a16="http://schemas.microsoft.com/office/drawing/2014/main" id="{2D04773D-FC78-4875-865B-D5CEDE656846}"/>
              </a:ext>
            </a:extLst>
          </p:cNvPr>
          <p:cNvSpPr>
            <a:spLocks noGrp="1"/>
          </p:cNvSpPr>
          <p:nvPr>
            <p:ph type="body" sz="quarter" idx="23"/>
          </p:nvPr>
        </p:nvSpPr>
        <p:spPr/>
        <p:txBody>
          <a:bodyPr/>
          <a:lstStyle/>
          <a:p>
            <a:endParaRPr lang="en-US"/>
          </a:p>
        </p:txBody>
      </p:sp>
      <p:sp>
        <p:nvSpPr>
          <p:cNvPr id="7" name="Text Placeholder 6">
            <a:extLst>
              <a:ext uri="{FF2B5EF4-FFF2-40B4-BE49-F238E27FC236}">
                <a16:creationId xmlns:a16="http://schemas.microsoft.com/office/drawing/2014/main" id="{708F3A29-81D0-43FE-A2C3-089E3393B1F7}"/>
              </a:ext>
            </a:extLst>
          </p:cNvPr>
          <p:cNvSpPr>
            <a:spLocks noGrp="1"/>
          </p:cNvSpPr>
          <p:nvPr>
            <p:ph type="body" sz="quarter" idx="24"/>
          </p:nvPr>
        </p:nvSpPr>
        <p:spPr/>
        <p:txBody>
          <a:bodyPr/>
          <a:lstStyle/>
          <a:p>
            <a:r>
              <a:rPr lang="en-US"/>
              <a:t>Negotiate Endpoint per Hub</a:t>
            </a:r>
          </a:p>
          <a:p>
            <a:r>
              <a:rPr lang="en-US"/>
              <a:t>Multiplex connections through Azure SignalR</a:t>
            </a:r>
          </a:p>
        </p:txBody>
      </p:sp>
      <p:sp>
        <p:nvSpPr>
          <p:cNvPr id="8" name="Text Placeholder 7">
            <a:extLst>
              <a:ext uri="{FF2B5EF4-FFF2-40B4-BE49-F238E27FC236}">
                <a16:creationId xmlns:a16="http://schemas.microsoft.com/office/drawing/2014/main" id="{7A505D7E-F937-42D0-BD3C-21D27B18A290}"/>
              </a:ext>
            </a:extLst>
          </p:cNvPr>
          <p:cNvSpPr>
            <a:spLocks noGrp="1"/>
          </p:cNvSpPr>
          <p:nvPr>
            <p:ph type="body" sz="quarter" idx="25"/>
          </p:nvPr>
        </p:nvSpPr>
        <p:spPr/>
        <p:txBody>
          <a:bodyPr/>
          <a:lstStyle/>
          <a:p>
            <a:endParaRPr lang="en-US"/>
          </a:p>
        </p:txBody>
      </p:sp>
      <p:pic>
        <p:nvPicPr>
          <p:cNvPr id="2050" name="Picture 2" descr="Architecture">
            <a:extLst>
              <a:ext uri="{FF2B5EF4-FFF2-40B4-BE49-F238E27FC236}">
                <a16:creationId xmlns:a16="http://schemas.microsoft.com/office/drawing/2014/main" id="{935E67BA-C306-4440-A0B0-B2FF19BFDA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3" t="-4697" r="-3644" b="-4697"/>
          <a:stretch/>
        </p:blipFill>
        <p:spPr bwMode="auto">
          <a:xfrm>
            <a:off x="539552" y="555526"/>
            <a:ext cx="5112568" cy="4032448"/>
          </a:xfrm>
          <a:prstGeom prst="rect">
            <a:avLst/>
          </a:prstGeom>
          <a:solidFill>
            <a:schemeClr val="bg1"/>
          </a:solidFill>
        </p:spPr>
      </p:pic>
    </p:spTree>
    <p:extLst>
      <p:ext uri="{BB962C8B-B14F-4D97-AF65-F5344CB8AC3E}">
        <p14:creationId xmlns:p14="http://schemas.microsoft.com/office/powerpoint/2010/main" val="3672513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6342E7-E35B-40B8-A9CF-90A096D8DFBC}"/>
              </a:ext>
            </a:extLst>
          </p:cNvPr>
          <p:cNvSpPr>
            <a:spLocks noGrp="1"/>
          </p:cNvSpPr>
          <p:nvPr>
            <p:ph type="title"/>
          </p:nvPr>
        </p:nvSpPr>
        <p:spPr/>
        <p:txBody>
          <a:bodyPr/>
          <a:lstStyle/>
          <a:p>
            <a:r>
              <a:rPr lang="en-US"/>
              <a:t>Using Azure SignalR</a:t>
            </a:r>
            <a:endParaRPr lang="en-US" dirty="0"/>
          </a:p>
        </p:txBody>
      </p:sp>
      <p:sp>
        <p:nvSpPr>
          <p:cNvPr id="6" name="Content Placeholder 5">
            <a:extLst>
              <a:ext uri="{FF2B5EF4-FFF2-40B4-BE49-F238E27FC236}">
                <a16:creationId xmlns:a16="http://schemas.microsoft.com/office/drawing/2014/main" id="{4001F91A-3F48-468E-A82E-7186E2E2F076}"/>
              </a:ext>
            </a:extLst>
          </p:cNvPr>
          <p:cNvSpPr>
            <a:spLocks noGrp="1"/>
          </p:cNvSpPr>
          <p:nvPr>
            <p:ph sz="quarter" idx="22"/>
          </p:nvPr>
        </p:nvSpPr>
        <p:spPr/>
        <p:txBody>
          <a:bodyPr/>
          <a:lstStyle/>
          <a:p>
            <a:r>
              <a:rPr lang="en-US" noProof="1"/>
              <a:t>public void ConfigureServices(IServiceCollection services) {</a:t>
            </a:r>
          </a:p>
          <a:p>
            <a:r>
              <a:rPr lang="en-US" noProof="1"/>
              <a:t>  …</a:t>
            </a:r>
          </a:p>
          <a:p>
            <a:r>
              <a:rPr lang="en-US" noProof="1"/>
              <a:t>  services.AddSignalR();</a:t>
            </a:r>
          </a:p>
          <a:p>
            <a:r>
              <a:rPr lang="en-US" noProof="1"/>
              <a:t>}</a:t>
            </a:r>
          </a:p>
          <a:p>
            <a:endParaRPr lang="en-US" noProof="1"/>
          </a:p>
          <a:p>
            <a:r>
              <a:rPr lang="en-US" noProof="1"/>
              <a:t>public void Configure(IApplicationBuilder app)</a:t>
            </a:r>
          </a:p>
          <a:p>
            <a:r>
              <a:rPr lang="en-US" noProof="1"/>
              <a:t>{</a:t>
            </a:r>
          </a:p>
          <a:p>
            <a:r>
              <a:rPr lang="en-US" noProof="1"/>
              <a:t>  …</a:t>
            </a:r>
          </a:p>
          <a:p>
            <a:r>
              <a:rPr lang="en-US" noProof="1"/>
              <a:t>  app.UseSignalR(routes =&gt; {</a:t>
            </a:r>
          </a:p>
          <a:p>
            <a:r>
              <a:rPr lang="en-US" noProof="1"/>
              <a:t>    routes.MapHub&lt;Chat&gt;("/chat"); });</a:t>
            </a:r>
          </a:p>
          <a:p>
            <a:r>
              <a:rPr lang="en-US" noProof="1"/>
              <a:t>}</a:t>
            </a:r>
          </a:p>
          <a:p>
            <a:endParaRPr lang="en-US" noProof="1"/>
          </a:p>
          <a:p>
            <a:endParaRPr lang="en-US" noProof="1"/>
          </a:p>
          <a:p>
            <a:endParaRPr lang="en-US" noProof="1"/>
          </a:p>
          <a:p>
            <a:r>
              <a:rPr lang="en-US" noProof="1"/>
              <a:t>&lt;PackageReference Include="</a:t>
            </a:r>
            <a:r>
              <a:rPr lang="en-US" noProof="1">
                <a:solidFill>
                  <a:schemeClr val="accent3"/>
                </a:solidFill>
              </a:rPr>
              <a:t>Microsoft.Azure.SignalR</a:t>
            </a:r>
            <a:r>
              <a:rPr lang="en-US" noProof="1"/>
              <a:t>" … /&gt;</a:t>
            </a:r>
          </a:p>
          <a:p>
            <a:endParaRPr lang="en-US" noProof="1"/>
          </a:p>
          <a:p>
            <a:r>
              <a:rPr lang="en-US" noProof="1"/>
              <a:t>public void ConfigureServices(IServiceCollection services) {</a:t>
            </a:r>
          </a:p>
          <a:p>
            <a:r>
              <a:rPr lang="en-US" noProof="1"/>
              <a:t>  …</a:t>
            </a:r>
          </a:p>
          <a:p>
            <a:r>
              <a:rPr lang="en-US" noProof="1"/>
              <a:t>  services.AddSignalR()</a:t>
            </a:r>
            <a:r>
              <a:rPr lang="en-US" noProof="1">
                <a:solidFill>
                  <a:schemeClr val="accent3"/>
                </a:solidFill>
              </a:rPr>
              <a:t>.AddAzureSignalR("Endpoint=…")</a:t>
            </a:r>
            <a:r>
              <a:rPr lang="en-US" noProof="1"/>
              <a:t>;</a:t>
            </a:r>
          </a:p>
          <a:p>
            <a:r>
              <a:rPr lang="en-US" noProof="1"/>
              <a:t>}</a:t>
            </a:r>
          </a:p>
          <a:p>
            <a:endParaRPr lang="en-US" noProof="1"/>
          </a:p>
          <a:p>
            <a:r>
              <a:rPr lang="en-US" noProof="1"/>
              <a:t>public void Configure(IApplicationBuilder app) {</a:t>
            </a:r>
          </a:p>
          <a:p>
            <a:r>
              <a:rPr lang="en-US" noProof="1"/>
              <a:t>  …</a:t>
            </a:r>
          </a:p>
          <a:p>
            <a:r>
              <a:rPr lang="en-US" noProof="1"/>
              <a:t>  app.Use</a:t>
            </a:r>
            <a:r>
              <a:rPr lang="en-US" noProof="1">
                <a:solidFill>
                  <a:schemeClr val="accent3"/>
                </a:solidFill>
              </a:rPr>
              <a:t>Azure</a:t>
            </a:r>
            <a:r>
              <a:rPr lang="en-US" noProof="1"/>
              <a:t>SignalR(routes =&gt; {</a:t>
            </a:r>
          </a:p>
          <a:p>
            <a:r>
              <a:rPr lang="en-US" noProof="1"/>
              <a:t>    routes.MapHub&lt;Chat&gt;("/chat"); });</a:t>
            </a:r>
          </a:p>
          <a:p>
            <a:r>
              <a:rPr lang="en-US" noProof="1"/>
              <a:t>}</a:t>
            </a:r>
          </a:p>
        </p:txBody>
      </p:sp>
      <p:sp>
        <p:nvSpPr>
          <p:cNvPr id="7" name="Text Placeholder 6">
            <a:extLst>
              <a:ext uri="{FF2B5EF4-FFF2-40B4-BE49-F238E27FC236}">
                <a16:creationId xmlns:a16="http://schemas.microsoft.com/office/drawing/2014/main" id="{1D687B09-AC07-43B9-BCCE-89AA26AAF4CB}"/>
              </a:ext>
            </a:extLst>
          </p:cNvPr>
          <p:cNvSpPr>
            <a:spLocks noGrp="1"/>
          </p:cNvSpPr>
          <p:nvPr>
            <p:ph type="body" sz="quarter" idx="23"/>
          </p:nvPr>
        </p:nvSpPr>
        <p:spPr/>
        <p:txBody>
          <a:bodyPr/>
          <a:lstStyle/>
          <a:p>
            <a:endParaRPr lang="en-US" dirty="0"/>
          </a:p>
        </p:txBody>
      </p:sp>
      <p:sp>
        <p:nvSpPr>
          <p:cNvPr id="8" name="Text Placeholder 7">
            <a:extLst>
              <a:ext uri="{FF2B5EF4-FFF2-40B4-BE49-F238E27FC236}">
                <a16:creationId xmlns:a16="http://schemas.microsoft.com/office/drawing/2014/main" id="{12E24FDD-E211-40CE-9AA7-8DC71D860372}"/>
              </a:ext>
            </a:extLst>
          </p:cNvPr>
          <p:cNvSpPr>
            <a:spLocks noGrp="1"/>
          </p:cNvSpPr>
          <p:nvPr>
            <p:ph type="body" sz="quarter" idx="24"/>
          </p:nvPr>
        </p:nvSpPr>
        <p:spPr/>
        <p:txBody>
          <a:bodyPr/>
          <a:lstStyle/>
          <a:p>
            <a:r>
              <a:rPr lang="en-US"/>
              <a:t>Add SDK reference</a:t>
            </a:r>
          </a:p>
          <a:p>
            <a:r>
              <a:rPr lang="en-US"/>
              <a:t>Change configuration</a:t>
            </a:r>
          </a:p>
          <a:p>
            <a:r>
              <a:rPr lang="en-US"/>
              <a:t>Sample Code</a:t>
            </a:r>
          </a:p>
          <a:p>
            <a:pPr lvl="1"/>
            <a:r>
              <a:rPr lang="en-US">
                <a:hlinkClick r:id="rId2"/>
              </a:rPr>
              <a:t>ChatRoom</a:t>
            </a:r>
            <a:endParaRPr lang="en-US" dirty="0"/>
          </a:p>
        </p:txBody>
      </p:sp>
      <p:sp>
        <p:nvSpPr>
          <p:cNvPr id="9" name="Text Placeholder 8">
            <a:extLst>
              <a:ext uri="{FF2B5EF4-FFF2-40B4-BE49-F238E27FC236}">
                <a16:creationId xmlns:a16="http://schemas.microsoft.com/office/drawing/2014/main" id="{7E41D36F-E7DC-4B9E-8853-EE2488AA2B2C}"/>
              </a:ext>
            </a:extLst>
          </p:cNvPr>
          <p:cNvSpPr>
            <a:spLocks noGrp="1"/>
          </p:cNvSpPr>
          <p:nvPr>
            <p:ph type="body" sz="quarter" idx="25"/>
          </p:nvPr>
        </p:nvSpPr>
        <p:spPr/>
        <p:txBody>
          <a:bodyPr/>
          <a:lstStyle/>
          <a:p>
            <a:endParaRPr lang="en-US" dirty="0"/>
          </a:p>
        </p:txBody>
      </p:sp>
      <p:sp>
        <p:nvSpPr>
          <p:cNvPr id="10" name="Arrow: Down 9">
            <a:extLst>
              <a:ext uri="{FF2B5EF4-FFF2-40B4-BE49-F238E27FC236}">
                <a16:creationId xmlns:a16="http://schemas.microsoft.com/office/drawing/2014/main" id="{29540BEA-4C3B-46A6-9D53-BDC352546554}"/>
              </a:ext>
            </a:extLst>
          </p:cNvPr>
          <p:cNvSpPr/>
          <p:nvPr/>
        </p:nvSpPr>
        <p:spPr>
          <a:xfrm>
            <a:off x="1547664" y="2211710"/>
            <a:ext cx="720080" cy="43204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74906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958E-03E3-401E-8FFD-81AE75D583BF}"/>
              </a:ext>
            </a:extLst>
          </p:cNvPr>
          <p:cNvSpPr>
            <a:spLocks noGrp="1"/>
          </p:cNvSpPr>
          <p:nvPr>
            <p:ph type="title"/>
          </p:nvPr>
        </p:nvSpPr>
        <p:spPr/>
        <p:txBody>
          <a:bodyPr/>
          <a:lstStyle/>
          <a:p>
            <a:r>
              <a:rPr lang="de-AT" dirty="0"/>
              <a:t>Workshop</a:t>
            </a:r>
          </a:p>
        </p:txBody>
      </p:sp>
      <p:sp>
        <p:nvSpPr>
          <p:cNvPr id="3" name="Content Placeholder 2">
            <a:extLst>
              <a:ext uri="{FF2B5EF4-FFF2-40B4-BE49-F238E27FC236}">
                <a16:creationId xmlns:a16="http://schemas.microsoft.com/office/drawing/2014/main" id="{58A8F9E9-234C-4960-B5E1-7E83C2252CFD}"/>
              </a:ext>
            </a:extLst>
          </p:cNvPr>
          <p:cNvSpPr>
            <a:spLocks noGrp="1"/>
          </p:cNvSpPr>
          <p:nvPr>
            <p:ph sz="quarter" idx="22"/>
          </p:nvPr>
        </p:nvSpPr>
        <p:spPr/>
        <p:txBody>
          <a:bodyPr/>
          <a:lstStyle/>
          <a:p>
            <a:r>
              <a:rPr lang="de-AT" dirty="0"/>
              <a:t>Classic:</a:t>
            </a:r>
          </a:p>
          <a:p>
            <a:r>
              <a:rPr lang="de-AT" dirty="0" err="1"/>
              <a:t>Endpoint</a:t>
            </a:r>
            <a:r>
              <a:rPr lang="de-AT" dirty="0"/>
              <a:t>=https://apisummitclassic.service.signalr.net;AccessKey=7dLrT889p8ZD2snl2f+OqkQ3XWxhFTENRqPwgLtkeV4=;Version=1.0;</a:t>
            </a:r>
          </a:p>
          <a:p>
            <a:endParaRPr lang="de-AT" dirty="0"/>
          </a:p>
          <a:p>
            <a:r>
              <a:rPr lang="de-AT" dirty="0"/>
              <a:t>Serverless:</a:t>
            </a:r>
          </a:p>
          <a:p>
            <a:r>
              <a:rPr lang="de-AT" dirty="0" err="1"/>
              <a:t>Endpoint</a:t>
            </a:r>
            <a:r>
              <a:rPr lang="de-AT" dirty="0"/>
              <a:t>=https://apisummitserverless.service.signalr.net;AccessKey=/9YK+jNndeB+raor4kFbZs46ft9cZMyZ9lMo6gy4Cpw=;Version=1.0;</a:t>
            </a:r>
          </a:p>
        </p:txBody>
      </p:sp>
      <p:sp>
        <p:nvSpPr>
          <p:cNvPr id="4" name="Text Placeholder 3">
            <a:extLst>
              <a:ext uri="{FF2B5EF4-FFF2-40B4-BE49-F238E27FC236}">
                <a16:creationId xmlns:a16="http://schemas.microsoft.com/office/drawing/2014/main" id="{4FD208E3-097C-4AB9-AE4F-2053C6A78DF6}"/>
              </a:ext>
            </a:extLst>
          </p:cNvPr>
          <p:cNvSpPr>
            <a:spLocks noGrp="1"/>
          </p:cNvSpPr>
          <p:nvPr>
            <p:ph type="body" sz="quarter" idx="23"/>
          </p:nvPr>
        </p:nvSpPr>
        <p:spPr/>
        <p:txBody>
          <a:bodyPr/>
          <a:lstStyle/>
          <a:p>
            <a:endParaRPr lang="de-AT"/>
          </a:p>
        </p:txBody>
      </p:sp>
      <p:sp>
        <p:nvSpPr>
          <p:cNvPr id="5" name="Text Placeholder 4">
            <a:extLst>
              <a:ext uri="{FF2B5EF4-FFF2-40B4-BE49-F238E27FC236}">
                <a16:creationId xmlns:a16="http://schemas.microsoft.com/office/drawing/2014/main" id="{700AA952-46CA-40ED-97D9-1E0D71508CB9}"/>
              </a:ext>
            </a:extLst>
          </p:cNvPr>
          <p:cNvSpPr>
            <a:spLocks noGrp="1"/>
          </p:cNvSpPr>
          <p:nvPr>
            <p:ph type="body" sz="quarter" idx="24"/>
          </p:nvPr>
        </p:nvSpPr>
        <p:spPr/>
        <p:txBody>
          <a:bodyPr/>
          <a:lstStyle/>
          <a:p>
            <a:endParaRPr lang="de-AT"/>
          </a:p>
        </p:txBody>
      </p:sp>
      <p:sp>
        <p:nvSpPr>
          <p:cNvPr id="6" name="Text Placeholder 5">
            <a:extLst>
              <a:ext uri="{FF2B5EF4-FFF2-40B4-BE49-F238E27FC236}">
                <a16:creationId xmlns:a16="http://schemas.microsoft.com/office/drawing/2014/main" id="{705AEF7E-D0FD-4D4F-852F-5F86FEA0FA93}"/>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56474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674EAB-8885-48EC-AA98-BEAD9E117DC5}"/>
              </a:ext>
            </a:extLst>
          </p:cNvPr>
          <p:cNvSpPr>
            <a:spLocks noGrp="1"/>
          </p:cNvSpPr>
          <p:nvPr>
            <p:ph type="title"/>
          </p:nvPr>
        </p:nvSpPr>
        <p:spPr/>
        <p:txBody>
          <a:bodyPr/>
          <a:lstStyle/>
          <a:p>
            <a:r>
              <a:rPr lang="de-AT" dirty="0"/>
              <a:t>Protocol</a:t>
            </a:r>
          </a:p>
        </p:txBody>
      </p:sp>
      <p:sp>
        <p:nvSpPr>
          <p:cNvPr id="8" name="Text Placeholder 7">
            <a:extLst>
              <a:ext uri="{FF2B5EF4-FFF2-40B4-BE49-F238E27FC236}">
                <a16:creationId xmlns:a16="http://schemas.microsoft.com/office/drawing/2014/main" id="{B38146BC-2AE0-4491-9A54-D248ED3B1AC7}"/>
              </a:ext>
            </a:extLst>
          </p:cNvPr>
          <p:cNvSpPr>
            <a:spLocks noGrp="1"/>
          </p:cNvSpPr>
          <p:nvPr>
            <p:ph type="body" sz="quarter" idx="23"/>
          </p:nvPr>
        </p:nvSpPr>
        <p:spPr/>
        <p:txBody>
          <a:bodyPr/>
          <a:lstStyle/>
          <a:p>
            <a:endParaRPr lang="de-AT"/>
          </a:p>
        </p:txBody>
      </p:sp>
      <p:sp>
        <p:nvSpPr>
          <p:cNvPr id="9" name="Text Placeholder 8">
            <a:extLst>
              <a:ext uri="{FF2B5EF4-FFF2-40B4-BE49-F238E27FC236}">
                <a16:creationId xmlns:a16="http://schemas.microsoft.com/office/drawing/2014/main" id="{0EDC2680-3F4A-4F32-B2C4-09DA047F79A0}"/>
              </a:ext>
            </a:extLst>
          </p:cNvPr>
          <p:cNvSpPr>
            <a:spLocks noGrp="1"/>
          </p:cNvSpPr>
          <p:nvPr>
            <p:ph type="body" sz="quarter" idx="24"/>
          </p:nvPr>
        </p:nvSpPr>
        <p:spPr/>
        <p:txBody>
          <a:bodyPr/>
          <a:lstStyle/>
          <a:p>
            <a:r>
              <a:rPr lang="de-AT" i="1" dirty="0" err="1"/>
              <a:t>negotiate</a:t>
            </a:r>
            <a:r>
              <a:rPr lang="de-AT" i="1" dirty="0"/>
              <a:t> </a:t>
            </a:r>
            <a:r>
              <a:rPr lang="de-AT" dirty="0" err="1"/>
              <a:t>endpoint</a:t>
            </a:r>
            <a:endParaRPr lang="de-AT" dirty="0"/>
          </a:p>
          <a:p>
            <a:pPr lvl="1"/>
            <a:r>
              <a:rPr lang="de-AT" dirty="0"/>
              <a:t>Runs </a:t>
            </a:r>
            <a:r>
              <a:rPr lang="de-AT" dirty="0" err="1"/>
              <a:t>locally</a:t>
            </a:r>
            <a:endParaRPr lang="de-AT" dirty="0"/>
          </a:p>
          <a:p>
            <a:pPr lvl="1"/>
            <a:r>
              <a:rPr lang="de-AT" dirty="0"/>
              <a:t>Redirects </a:t>
            </a:r>
            <a:r>
              <a:rPr lang="de-AT" dirty="0" err="1"/>
              <a:t>to</a:t>
            </a:r>
            <a:r>
              <a:rPr lang="de-AT" dirty="0"/>
              <a:t> Azure SignalR</a:t>
            </a:r>
          </a:p>
          <a:p>
            <a:r>
              <a:rPr lang="de-AT" dirty="0"/>
              <a:t>Demo: </a:t>
            </a:r>
            <a:r>
              <a:rPr lang="de-AT" i="1" dirty="0"/>
              <a:t>Chat</a:t>
            </a:r>
          </a:p>
        </p:txBody>
      </p:sp>
      <p:sp>
        <p:nvSpPr>
          <p:cNvPr id="10" name="Text Placeholder 9">
            <a:extLst>
              <a:ext uri="{FF2B5EF4-FFF2-40B4-BE49-F238E27FC236}">
                <a16:creationId xmlns:a16="http://schemas.microsoft.com/office/drawing/2014/main" id="{B9AE1EA4-F580-4E31-8C8F-752CE207F70E}"/>
              </a:ext>
            </a:extLst>
          </p:cNvPr>
          <p:cNvSpPr>
            <a:spLocks noGrp="1"/>
          </p:cNvSpPr>
          <p:nvPr>
            <p:ph type="body" sz="quarter" idx="25"/>
          </p:nvPr>
        </p:nvSpPr>
        <p:spPr/>
        <p:txBody>
          <a:bodyPr/>
          <a:lstStyle/>
          <a:p>
            <a:endParaRPr lang="de-AT"/>
          </a:p>
        </p:txBody>
      </p:sp>
      <p:pic>
        <p:nvPicPr>
          <p:cNvPr id="1026" name="Picture 2" descr="Typical Serverless Architecture">
            <a:extLst>
              <a:ext uri="{FF2B5EF4-FFF2-40B4-BE49-F238E27FC236}">
                <a16:creationId xmlns:a16="http://schemas.microsoft.com/office/drawing/2014/main" id="{D148A727-A4FB-4C30-8D4E-0EBD821771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09" t="-6462" r="-4487" b="-7690"/>
          <a:stretch/>
        </p:blipFill>
        <p:spPr bwMode="auto">
          <a:xfrm>
            <a:off x="683568" y="111104"/>
            <a:ext cx="3384376" cy="2526365"/>
          </a:xfrm>
          <a:prstGeom prst="rect">
            <a:avLst/>
          </a:prstGeom>
          <a:solidFill>
            <a:schemeClr val="bg1"/>
          </a:solidFill>
        </p:spPr>
      </p:pic>
      <p:pic>
        <p:nvPicPr>
          <p:cNvPr id="12" name="Picture 11">
            <a:extLst>
              <a:ext uri="{FF2B5EF4-FFF2-40B4-BE49-F238E27FC236}">
                <a16:creationId xmlns:a16="http://schemas.microsoft.com/office/drawing/2014/main" id="{226858EE-670F-41E0-9898-31F8F5A90B0D}"/>
              </a:ext>
            </a:extLst>
          </p:cNvPr>
          <p:cNvPicPr>
            <a:picLocks noChangeAspect="1"/>
          </p:cNvPicPr>
          <p:nvPr/>
        </p:nvPicPr>
        <p:blipFill>
          <a:blip r:embed="rId3"/>
          <a:stretch>
            <a:fillRect/>
          </a:stretch>
        </p:blipFill>
        <p:spPr>
          <a:xfrm>
            <a:off x="683568" y="2715766"/>
            <a:ext cx="5086253" cy="2320246"/>
          </a:xfrm>
          <a:prstGeom prst="rect">
            <a:avLst/>
          </a:prstGeom>
        </p:spPr>
      </p:pic>
      <p:sp>
        <p:nvSpPr>
          <p:cNvPr id="13" name="TextBox 12">
            <a:extLst>
              <a:ext uri="{FF2B5EF4-FFF2-40B4-BE49-F238E27FC236}">
                <a16:creationId xmlns:a16="http://schemas.microsoft.com/office/drawing/2014/main" id="{968E3371-9141-4D38-A5CF-81E7A4DAFABA}"/>
              </a:ext>
            </a:extLst>
          </p:cNvPr>
          <p:cNvSpPr txBox="1"/>
          <p:nvPr/>
        </p:nvSpPr>
        <p:spPr>
          <a:xfrm>
            <a:off x="3347864" y="4060556"/>
            <a:ext cx="518091" cy="276999"/>
          </a:xfrm>
          <a:prstGeom prst="rect">
            <a:avLst/>
          </a:prstGeom>
          <a:noFill/>
        </p:spPr>
        <p:txBody>
          <a:bodyPr wrap="none" rtlCol="0">
            <a:spAutoFit/>
          </a:bodyPr>
          <a:lstStyle/>
          <a:p>
            <a:r>
              <a:rPr lang="de-AT" sz="1200" dirty="0" err="1">
                <a:solidFill>
                  <a:schemeClr val="accent3"/>
                </a:solidFill>
                <a:latin typeface="+mj-lt"/>
              </a:rPr>
              <a:t>Local</a:t>
            </a:r>
            <a:endParaRPr lang="de-AT" sz="1200" dirty="0">
              <a:solidFill>
                <a:schemeClr val="accent3"/>
              </a:solidFill>
              <a:latin typeface="+mj-lt"/>
            </a:endParaRPr>
          </a:p>
        </p:txBody>
      </p:sp>
      <p:sp>
        <p:nvSpPr>
          <p:cNvPr id="14" name="TextBox 13">
            <a:extLst>
              <a:ext uri="{FF2B5EF4-FFF2-40B4-BE49-F238E27FC236}">
                <a16:creationId xmlns:a16="http://schemas.microsoft.com/office/drawing/2014/main" id="{621074B8-489F-44D9-B14D-1C66C1395F51}"/>
              </a:ext>
            </a:extLst>
          </p:cNvPr>
          <p:cNvSpPr txBox="1"/>
          <p:nvPr/>
        </p:nvSpPr>
        <p:spPr>
          <a:xfrm>
            <a:off x="3326960" y="4271285"/>
            <a:ext cx="559897" cy="276999"/>
          </a:xfrm>
          <a:prstGeom prst="rect">
            <a:avLst/>
          </a:prstGeom>
          <a:noFill/>
        </p:spPr>
        <p:txBody>
          <a:bodyPr wrap="none" rtlCol="0">
            <a:spAutoFit/>
          </a:bodyPr>
          <a:lstStyle/>
          <a:p>
            <a:r>
              <a:rPr lang="de-AT" sz="1200" dirty="0">
                <a:solidFill>
                  <a:schemeClr val="accent3"/>
                </a:solidFill>
                <a:latin typeface="+mj-lt"/>
              </a:rPr>
              <a:t>Azure</a:t>
            </a:r>
          </a:p>
        </p:txBody>
      </p:sp>
      <p:sp>
        <p:nvSpPr>
          <p:cNvPr id="15" name="Rectangle 14">
            <a:extLst>
              <a:ext uri="{FF2B5EF4-FFF2-40B4-BE49-F238E27FC236}">
                <a16:creationId xmlns:a16="http://schemas.microsoft.com/office/drawing/2014/main" id="{1970FF16-B816-4A6F-950C-74B435B45F51}"/>
              </a:ext>
            </a:extLst>
          </p:cNvPr>
          <p:cNvSpPr/>
          <p:nvPr/>
        </p:nvSpPr>
        <p:spPr>
          <a:xfrm>
            <a:off x="4675318" y="3075806"/>
            <a:ext cx="1048810" cy="288032"/>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447837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2C7D-15BB-4A93-A393-B472F525CA6B}"/>
              </a:ext>
            </a:extLst>
          </p:cNvPr>
          <p:cNvSpPr>
            <a:spLocks noGrp="1"/>
          </p:cNvSpPr>
          <p:nvPr>
            <p:ph type="title"/>
          </p:nvPr>
        </p:nvSpPr>
        <p:spPr/>
        <p:txBody>
          <a:bodyPr/>
          <a:lstStyle/>
          <a:p>
            <a:r>
              <a:rPr lang="de-AT" dirty="0"/>
              <a:t>JWT Token</a:t>
            </a:r>
          </a:p>
        </p:txBody>
      </p:sp>
      <p:sp>
        <p:nvSpPr>
          <p:cNvPr id="3" name="Text Placeholder 2">
            <a:extLst>
              <a:ext uri="{FF2B5EF4-FFF2-40B4-BE49-F238E27FC236}">
                <a16:creationId xmlns:a16="http://schemas.microsoft.com/office/drawing/2014/main" id="{7B8003AB-B35F-4892-8A33-39F52957D88B}"/>
              </a:ext>
            </a:extLst>
          </p:cNvPr>
          <p:cNvSpPr>
            <a:spLocks noGrp="1"/>
          </p:cNvSpPr>
          <p:nvPr>
            <p:ph type="body" sz="quarter" idx="23"/>
          </p:nvPr>
        </p:nvSpPr>
        <p:spPr/>
        <p:txBody>
          <a:bodyPr/>
          <a:lstStyle/>
          <a:p>
            <a:endParaRPr lang="de-AT"/>
          </a:p>
        </p:txBody>
      </p:sp>
      <p:sp>
        <p:nvSpPr>
          <p:cNvPr id="4" name="Text Placeholder 3">
            <a:extLst>
              <a:ext uri="{FF2B5EF4-FFF2-40B4-BE49-F238E27FC236}">
                <a16:creationId xmlns:a16="http://schemas.microsoft.com/office/drawing/2014/main" id="{1A454DA0-6F21-4CB7-9935-77F699A515D6}"/>
              </a:ext>
            </a:extLst>
          </p:cNvPr>
          <p:cNvSpPr>
            <a:spLocks noGrp="1"/>
          </p:cNvSpPr>
          <p:nvPr>
            <p:ph type="body" sz="quarter" idx="24"/>
          </p:nvPr>
        </p:nvSpPr>
        <p:spPr/>
        <p:txBody>
          <a:bodyPr/>
          <a:lstStyle/>
          <a:p>
            <a:r>
              <a:rPr lang="de-AT" dirty="0"/>
              <a:t>Access Token </a:t>
            </a:r>
            <a:r>
              <a:rPr lang="de-AT" dirty="0" err="1"/>
              <a:t>returned</a:t>
            </a:r>
            <a:r>
              <a:rPr lang="de-AT" dirty="0"/>
              <a:t> </a:t>
            </a:r>
            <a:r>
              <a:rPr lang="de-AT" dirty="0" err="1"/>
              <a:t>by</a:t>
            </a:r>
            <a:r>
              <a:rPr lang="de-AT" dirty="0"/>
              <a:t> </a:t>
            </a:r>
            <a:r>
              <a:rPr lang="de-AT" i="1" dirty="0" err="1"/>
              <a:t>negotiate</a:t>
            </a:r>
            <a:endParaRPr lang="de-AT" i="1" dirty="0"/>
          </a:p>
          <a:p>
            <a:pPr lvl="1"/>
            <a:r>
              <a:rPr lang="de-AT" i="1" dirty="0" err="1"/>
              <a:t>aud</a:t>
            </a:r>
            <a:r>
              <a:rPr lang="de-AT" dirty="0"/>
              <a:t> </a:t>
            </a:r>
            <a:r>
              <a:rPr lang="de-AT" dirty="0" err="1"/>
              <a:t>is</a:t>
            </a:r>
            <a:r>
              <a:rPr lang="de-AT" dirty="0"/>
              <a:t> Azure SignalR</a:t>
            </a:r>
          </a:p>
          <a:p>
            <a:pPr lvl="1"/>
            <a:r>
              <a:rPr lang="de-AT" dirty="0" err="1"/>
              <a:t>Signed</a:t>
            </a:r>
            <a:r>
              <a:rPr lang="de-AT" dirty="0"/>
              <a:t> </a:t>
            </a:r>
            <a:r>
              <a:rPr lang="de-AT" dirty="0" err="1"/>
              <a:t>with</a:t>
            </a:r>
            <a:r>
              <a:rPr lang="de-AT" dirty="0"/>
              <a:t> </a:t>
            </a:r>
            <a:r>
              <a:rPr lang="de-AT" dirty="0" err="1"/>
              <a:t>access</a:t>
            </a:r>
            <a:r>
              <a:rPr lang="de-AT" dirty="0"/>
              <a:t> </a:t>
            </a:r>
            <a:r>
              <a:rPr lang="de-AT" dirty="0" err="1"/>
              <a:t>key</a:t>
            </a:r>
            <a:r>
              <a:rPr lang="de-AT" dirty="0"/>
              <a:t> from Azure </a:t>
            </a:r>
            <a:r>
              <a:rPr lang="de-AT" dirty="0" err="1"/>
              <a:t>portal</a:t>
            </a:r>
            <a:endParaRPr lang="de-AT" dirty="0"/>
          </a:p>
          <a:p>
            <a:r>
              <a:rPr lang="de-AT" dirty="0"/>
              <a:t>Demo: </a:t>
            </a:r>
            <a:r>
              <a:rPr lang="de-AT" i="1" dirty="0"/>
              <a:t>jwt.io</a:t>
            </a:r>
          </a:p>
          <a:p>
            <a:endParaRPr lang="de-AT" i="1" dirty="0"/>
          </a:p>
        </p:txBody>
      </p:sp>
      <p:sp>
        <p:nvSpPr>
          <p:cNvPr id="5" name="Text Placeholder 4">
            <a:extLst>
              <a:ext uri="{FF2B5EF4-FFF2-40B4-BE49-F238E27FC236}">
                <a16:creationId xmlns:a16="http://schemas.microsoft.com/office/drawing/2014/main" id="{B3F50A21-AA95-4880-818C-E91028523838}"/>
              </a:ext>
            </a:extLst>
          </p:cNvPr>
          <p:cNvSpPr>
            <a:spLocks noGrp="1"/>
          </p:cNvSpPr>
          <p:nvPr>
            <p:ph type="body" sz="quarter" idx="25"/>
          </p:nvPr>
        </p:nvSpPr>
        <p:spPr/>
        <p:txBody>
          <a:bodyPr/>
          <a:lstStyle/>
          <a:p>
            <a:endParaRPr lang="de-AT"/>
          </a:p>
        </p:txBody>
      </p:sp>
      <p:pic>
        <p:nvPicPr>
          <p:cNvPr id="6" name="Picture 5">
            <a:extLst>
              <a:ext uri="{FF2B5EF4-FFF2-40B4-BE49-F238E27FC236}">
                <a16:creationId xmlns:a16="http://schemas.microsoft.com/office/drawing/2014/main" id="{BD5558E9-B2DE-483B-9CF9-CCE1ABBC3312}"/>
              </a:ext>
            </a:extLst>
          </p:cNvPr>
          <p:cNvPicPr>
            <a:picLocks noChangeAspect="1"/>
          </p:cNvPicPr>
          <p:nvPr/>
        </p:nvPicPr>
        <p:blipFill>
          <a:blip r:embed="rId2"/>
          <a:stretch>
            <a:fillRect/>
          </a:stretch>
        </p:blipFill>
        <p:spPr>
          <a:xfrm>
            <a:off x="251520" y="738668"/>
            <a:ext cx="5616624" cy="3666164"/>
          </a:xfrm>
          <a:prstGeom prst="rect">
            <a:avLst/>
          </a:prstGeom>
        </p:spPr>
      </p:pic>
    </p:spTree>
    <p:extLst>
      <p:ext uri="{BB962C8B-B14F-4D97-AF65-F5344CB8AC3E}">
        <p14:creationId xmlns:p14="http://schemas.microsoft.com/office/powerpoint/2010/main" val="244161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A42B90D7-2CE8-4875-AC72-D62F4928E143}"/>
              </a:ext>
            </a:extLst>
          </p:cNvPr>
          <p:cNvSpPr/>
          <p:nvPr/>
        </p:nvSpPr>
        <p:spPr>
          <a:xfrm>
            <a:off x="5219213" y="844479"/>
            <a:ext cx="353036" cy="23042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 tIns="144000" rtlCol="0" anchor="t"/>
          <a:lstStyle/>
          <a:p>
            <a:pPr>
              <a:spcBef>
                <a:spcPts val="1200"/>
              </a:spcBef>
            </a:pPr>
            <a:r>
              <a:rPr lang="de-AT" sz="1100" dirty="0"/>
              <a:t>Azure SignalR</a:t>
            </a:r>
          </a:p>
        </p:txBody>
      </p:sp>
      <p:sp>
        <p:nvSpPr>
          <p:cNvPr id="7" name="Text Placeholder 6">
            <a:extLst>
              <a:ext uri="{FF2B5EF4-FFF2-40B4-BE49-F238E27FC236}">
                <a16:creationId xmlns:a16="http://schemas.microsoft.com/office/drawing/2014/main" id="{0EA80604-F14D-446E-891A-D1C1C47F1921}"/>
              </a:ext>
            </a:extLst>
          </p:cNvPr>
          <p:cNvSpPr>
            <a:spLocks noGrp="1"/>
          </p:cNvSpPr>
          <p:nvPr>
            <p:ph type="body" sz="quarter" idx="23"/>
          </p:nvPr>
        </p:nvSpPr>
        <p:spPr/>
        <p:txBody>
          <a:bodyPr/>
          <a:lstStyle/>
          <a:p>
            <a:endParaRPr lang="de-AT"/>
          </a:p>
        </p:txBody>
      </p:sp>
      <p:sp>
        <p:nvSpPr>
          <p:cNvPr id="8" name="Rectangle 7">
            <a:extLst>
              <a:ext uri="{FF2B5EF4-FFF2-40B4-BE49-F238E27FC236}">
                <a16:creationId xmlns:a16="http://schemas.microsoft.com/office/drawing/2014/main" id="{ACF2C943-2D9A-4E1B-BD62-54F95E3A9B67}"/>
              </a:ext>
            </a:extLst>
          </p:cNvPr>
          <p:cNvSpPr/>
          <p:nvPr/>
        </p:nvSpPr>
        <p:spPr>
          <a:xfrm>
            <a:off x="827584" y="915566"/>
            <a:ext cx="2952328"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a:spcBef>
                <a:spcPts val="1200"/>
              </a:spcBef>
            </a:pPr>
            <a:r>
              <a:rPr lang="de-AT" dirty="0"/>
              <a:t>Browser</a:t>
            </a:r>
          </a:p>
        </p:txBody>
      </p:sp>
      <p:sp>
        <p:nvSpPr>
          <p:cNvPr id="9" name="Rectangle 8">
            <a:extLst>
              <a:ext uri="{FF2B5EF4-FFF2-40B4-BE49-F238E27FC236}">
                <a16:creationId xmlns:a16="http://schemas.microsoft.com/office/drawing/2014/main" id="{B70EBC56-92EC-47AA-A42F-87FB8E5D1B55}"/>
              </a:ext>
            </a:extLst>
          </p:cNvPr>
          <p:cNvSpPr/>
          <p:nvPr/>
        </p:nvSpPr>
        <p:spPr>
          <a:xfrm>
            <a:off x="5573812" y="843558"/>
            <a:ext cx="2598588"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a:spcBef>
                <a:spcPts val="1200"/>
              </a:spcBef>
            </a:pPr>
            <a:r>
              <a:rPr lang="de-AT" dirty="0"/>
              <a:t>ASP.NET Core 3</a:t>
            </a:r>
          </a:p>
        </p:txBody>
      </p:sp>
      <p:sp>
        <p:nvSpPr>
          <p:cNvPr id="21" name="Rectangle 20">
            <a:extLst>
              <a:ext uri="{FF2B5EF4-FFF2-40B4-BE49-F238E27FC236}">
                <a16:creationId xmlns:a16="http://schemas.microsoft.com/office/drawing/2014/main" id="{E3638804-9C86-4B92-938E-48AB05173997}"/>
              </a:ext>
            </a:extLst>
          </p:cNvPr>
          <p:cNvSpPr/>
          <p:nvPr/>
        </p:nvSpPr>
        <p:spPr>
          <a:xfrm>
            <a:off x="1763688" y="2075608"/>
            <a:ext cx="1080120" cy="8482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AT" sz="1600" dirty="0" err="1"/>
              <a:t>Blazor</a:t>
            </a:r>
            <a:r>
              <a:rPr lang="de-AT" sz="1600" dirty="0"/>
              <a:t> JS</a:t>
            </a:r>
          </a:p>
        </p:txBody>
      </p:sp>
      <p:sp>
        <p:nvSpPr>
          <p:cNvPr id="22" name="Rectangle 21">
            <a:extLst>
              <a:ext uri="{FF2B5EF4-FFF2-40B4-BE49-F238E27FC236}">
                <a16:creationId xmlns:a16="http://schemas.microsoft.com/office/drawing/2014/main" id="{2AED557F-105D-455D-AB40-CA6F00B7B832}"/>
              </a:ext>
            </a:extLst>
          </p:cNvPr>
          <p:cNvSpPr/>
          <p:nvPr/>
        </p:nvSpPr>
        <p:spPr>
          <a:xfrm>
            <a:off x="1763688" y="1635646"/>
            <a:ext cx="1080120" cy="4103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AT" sz="1600" dirty="0"/>
              <a:t>DOM</a:t>
            </a:r>
          </a:p>
        </p:txBody>
      </p:sp>
      <p:sp>
        <p:nvSpPr>
          <p:cNvPr id="36" name="Rectangle 35">
            <a:extLst>
              <a:ext uri="{FF2B5EF4-FFF2-40B4-BE49-F238E27FC236}">
                <a16:creationId xmlns:a16="http://schemas.microsoft.com/office/drawing/2014/main" id="{21A9D133-2B76-4CD5-9D9C-81F42E83D03D}"/>
              </a:ext>
            </a:extLst>
          </p:cNvPr>
          <p:cNvSpPr/>
          <p:nvPr/>
        </p:nvSpPr>
        <p:spPr>
          <a:xfrm>
            <a:off x="5724128" y="2611624"/>
            <a:ext cx="2304256" cy="4103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715963" algn="ctr"/>
            <a:r>
              <a:rPr lang="de-AT" sz="1600" dirty="0"/>
              <a:t>Core CLR</a:t>
            </a:r>
          </a:p>
        </p:txBody>
      </p:sp>
      <p:sp>
        <p:nvSpPr>
          <p:cNvPr id="38" name="Rectangle 37">
            <a:extLst>
              <a:ext uri="{FF2B5EF4-FFF2-40B4-BE49-F238E27FC236}">
                <a16:creationId xmlns:a16="http://schemas.microsoft.com/office/drawing/2014/main" id="{E5DFF159-8C53-4E56-903D-BDE8DE12D3A7}"/>
              </a:ext>
            </a:extLst>
          </p:cNvPr>
          <p:cNvSpPr/>
          <p:nvPr/>
        </p:nvSpPr>
        <p:spPr>
          <a:xfrm>
            <a:off x="5720196" y="2161407"/>
            <a:ext cx="2304256" cy="4103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715963" algn="ctr"/>
            <a:r>
              <a:rPr lang="de-AT" sz="1600" dirty="0" err="1"/>
              <a:t>Blazor</a:t>
            </a:r>
            <a:endParaRPr lang="de-AT" sz="1600" dirty="0"/>
          </a:p>
        </p:txBody>
      </p:sp>
      <p:sp>
        <p:nvSpPr>
          <p:cNvPr id="49" name="Rectangle 48">
            <a:extLst>
              <a:ext uri="{FF2B5EF4-FFF2-40B4-BE49-F238E27FC236}">
                <a16:creationId xmlns:a16="http://schemas.microsoft.com/office/drawing/2014/main" id="{AA6939F1-AC36-419A-AD6B-C0FC7107AE41}"/>
              </a:ext>
            </a:extLst>
          </p:cNvPr>
          <p:cNvSpPr/>
          <p:nvPr/>
        </p:nvSpPr>
        <p:spPr>
          <a:xfrm>
            <a:off x="5720196" y="1707654"/>
            <a:ext cx="2304256" cy="4103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715963" algn="ctr"/>
            <a:r>
              <a:rPr lang="de-AT" sz="1600" dirty="0"/>
              <a:t>App</a:t>
            </a:r>
          </a:p>
        </p:txBody>
      </p:sp>
      <p:grpSp>
        <p:nvGrpSpPr>
          <p:cNvPr id="11" name="Group 10">
            <a:extLst>
              <a:ext uri="{FF2B5EF4-FFF2-40B4-BE49-F238E27FC236}">
                <a16:creationId xmlns:a16="http://schemas.microsoft.com/office/drawing/2014/main" id="{E2DF1F50-D3A8-453A-85F3-A9EEDF26D2FC}"/>
              </a:ext>
            </a:extLst>
          </p:cNvPr>
          <p:cNvGrpSpPr/>
          <p:nvPr/>
        </p:nvGrpSpPr>
        <p:grpSpPr>
          <a:xfrm>
            <a:off x="3695105" y="2015826"/>
            <a:ext cx="1965188" cy="650844"/>
            <a:chOff x="3695105" y="2015826"/>
            <a:chExt cx="1965188" cy="650844"/>
          </a:xfrm>
        </p:grpSpPr>
        <p:sp>
          <p:nvSpPr>
            <p:cNvPr id="55" name="Rectangle 54">
              <a:extLst>
                <a:ext uri="{FF2B5EF4-FFF2-40B4-BE49-F238E27FC236}">
                  <a16:creationId xmlns:a16="http://schemas.microsoft.com/office/drawing/2014/main" id="{98068AA2-3830-457E-91D2-EA88FFF4320B}"/>
                </a:ext>
              </a:extLst>
            </p:cNvPr>
            <p:cNvSpPr/>
            <p:nvPr/>
          </p:nvSpPr>
          <p:spPr>
            <a:xfrm>
              <a:off x="3707904" y="2083691"/>
              <a:ext cx="1937133" cy="538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90000" rtlCol="0" anchor="t"/>
            <a:lstStyle/>
            <a:p>
              <a:pPr algn="ctr">
                <a:spcBef>
                  <a:spcPts val="1200"/>
                </a:spcBef>
              </a:pPr>
              <a:r>
                <a:rPr lang="de-AT" sz="1000" dirty="0"/>
                <a:t>SignalR „Circuit“</a:t>
              </a:r>
            </a:p>
          </p:txBody>
        </p:sp>
        <p:sp>
          <p:nvSpPr>
            <p:cNvPr id="56" name="Rectangle 55">
              <a:extLst>
                <a:ext uri="{FF2B5EF4-FFF2-40B4-BE49-F238E27FC236}">
                  <a16:creationId xmlns:a16="http://schemas.microsoft.com/office/drawing/2014/main" id="{65233E7B-B778-4151-A229-A4442EF545FE}"/>
                </a:ext>
              </a:extLst>
            </p:cNvPr>
            <p:cNvSpPr/>
            <p:nvPr/>
          </p:nvSpPr>
          <p:spPr>
            <a:xfrm>
              <a:off x="3695105" y="2015826"/>
              <a:ext cx="79091" cy="627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90000" rtlCol="0" anchor="ctr"/>
            <a:lstStyle/>
            <a:p>
              <a:pPr algn="ctr">
                <a:spcBef>
                  <a:spcPts val="1200"/>
                </a:spcBef>
              </a:pPr>
              <a:endParaRPr lang="de-AT" dirty="0"/>
            </a:p>
          </p:txBody>
        </p:sp>
        <p:sp>
          <p:nvSpPr>
            <p:cNvPr id="57" name="Rectangle 56">
              <a:extLst>
                <a:ext uri="{FF2B5EF4-FFF2-40B4-BE49-F238E27FC236}">
                  <a16:creationId xmlns:a16="http://schemas.microsoft.com/office/drawing/2014/main" id="{68B5E0BC-3BCA-463B-86AC-E464AC68003D}"/>
                </a:ext>
              </a:extLst>
            </p:cNvPr>
            <p:cNvSpPr/>
            <p:nvPr/>
          </p:nvSpPr>
          <p:spPr>
            <a:xfrm>
              <a:off x="5581202" y="2038738"/>
              <a:ext cx="79091" cy="627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90000" rtlCol="0" anchor="ctr"/>
            <a:lstStyle/>
            <a:p>
              <a:pPr algn="ctr">
                <a:spcBef>
                  <a:spcPts val="1200"/>
                </a:spcBef>
              </a:pPr>
              <a:endParaRPr lang="de-AT" dirty="0"/>
            </a:p>
          </p:txBody>
        </p:sp>
      </p:grpSp>
      <p:cxnSp>
        <p:nvCxnSpPr>
          <p:cNvPr id="54" name="Straight Arrow Connector 53">
            <a:extLst>
              <a:ext uri="{FF2B5EF4-FFF2-40B4-BE49-F238E27FC236}">
                <a16:creationId xmlns:a16="http://schemas.microsoft.com/office/drawing/2014/main" id="{D7317D1A-5C65-44F1-9B10-F1CD8176377E}"/>
              </a:ext>
            </a:extLst>
          </p:cNvPr>
          <p:cNvCxnSpPr>
            <a:cxnSpLocks/>
          </p:cNvCxnSpPr>
          <p:nvPr/>
        </p:nvCxnSpPr>
        <p:spPr>
          <a:xfrm>
            <a:off x="2851198" y="2427734"/>
            <a:ext cx="2853742" cy="0"/>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B8295912-7CE4-4262-996A-24C45003DF4B}"/>
              </a:ext>
            </a:extLst>
          </p:cNvPr>
          <p:cNvGrpSpPr/>
          <p:nvPr/>
        </p:nvGrpSpPr>
        <p:grpSpPr>
          <a:xfrm>
            <a:off x="6048778" y="2227152"/>
            <a:ext cx="665820" cy="305709"/>
            <a:chOff x="4964596" y="818406"/>
            <a:chExt cx="665820" cy="305709"/>
          </a:xfrm>
        </p:grpSpPr>
        <p:sp>
          <p:nvSpPr>
            <p:cNvPr id="63" name="Oval 62">
              <a:extLst>
                <a:ext uri="{FF2B5EF4-FFF2-40B4-BE49-F238E27FC236}">
                  <a16:creationId xmlns:a16="http://schemas.microsoft.com/office/drawing/2014/main" id="{9E326D0E-206A-4E78-B11D-86062F171F13}"/>
                </a:ext>
              </a:extLst>
            </p:cNvPr>
            <p:cNvSpPr/>
            <p:nvPr/>
          </p:nvSpPr>
          <p:spPr>
            <a:xfrm>
              <a:off x="5230924" y="818406"/>
              <a:ext cx="133164" cy="9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64" name="Straight Connector 63">
              <a:extLst>
                <a:ext uri="{FF2B5EF4-FFF2-40B4-BE49-F238E27FC236}">
                  <a16:creationId xmlns:a16="http://schemas.microsoft.com/office/drawing/2014/main" id="{322C29D0-0BCB-4598-870C-F28B39AB5FD4}"/>
                </a:ext>
              </a:extLst>
            </p:cNvPr>
            <p:cNvCxnSpPr>
              <a:cxnSpLocks/>
              <a:stCxn id="63" idx="3"/>
              <a:endCxn id="65" idx="7"/>
            </p:cNvCxnSpPr>
            <p:nvPr/>
          </p:nvCxnSpPr>
          <p:spPr>
            <a:xfrm flipH="1">
              <a:off x="5211423" y="901337"/>
              <a:ext cx="39002" cy="28458"/>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ACAEF077-48FE-44D6-BA3B-0590ED886165}"/>
                </a:ext>
              </a:extLst>
            </p:cNvPr>
            <p:cNvSpPr/>
            <p:nvPr/>
          </p:nvSpPr>
          <p:spPr>
            <a:xfrm>
              <a:off x="5097760" y="915566"/>
              <a:ext cx="133164" cy="9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6" name="Oval 65">
              <a:extLst>
                <a:ext uri="{FF2B5EF4-FFF2-40B4-BE49-F238E27FC236}">
                  <a16:creationId xmlns:a16="http://schemas.microsoft.com/office/drawing/2014/main" id="{707B8472-DEC4-45A2-9E7A-0FFA09AD8B63}"/>
                </a:ext>
              </a:extLst>
            </p:cNvPr>
            <p:cNvSpPr/>
            <p:nvPr/>
          </p:nvSpPr>
          <p:spPr>
            <a:xfrm>
              <a:off x="5364088" y="920666"/>
              <a:ext cx="133164" cy="9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67" name="Straight Connector 66">
              <a:extLst>
                <a:ext uri="{FF2B5EF4-FFF2-40B4-BE49-F238E27FC236}">
                  <a16:creationId xmlns:a16="http://schemas.microsoft.com/office/drawing/2014/main" id="{35EBADD9-E2B5-4669-A1F6-9DF464799EDA}"/>
                </a:ext>
              </a:extLst>
            </p:cNvPr>
            <p:cNvCxnSpPr>
              <a:cxnSpLocks/>
              <a:stCxn id="63" idx="5"/>
              <a:endCxn id="66" idx="1"/>
            </p:cNvCxnSpPr>
            <p:nvPr/>
          </p:nvCxnSpPr>
          <p:spPr>
            <a:xfrm>
              <a:off x="5344587" y="901337"/>
              <a:ext cx="39002" cy="33558"/>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1BF19203-514E-4554-B3CF-8F34AFCF643D}"/>
                </a:ext>
              </a:extLst>
            </p:cNvPr>
            <p:cNvSpPr/>
            <p:nvPr/>
          </p:nvSpPr>
          <p:spPr>
            <a:xfrm>
              <a:off x="5497252" y="1022926"/>
              <a:ext cx="133164" cy="9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69" name="Straight Connector 68">
              <a:extLst>
                <a:ext uri="{FF2B5EF4-FFF2-40B4-BE49-F238E27FC236}">
                  <a16:creationId xmlns:a16="http://schemas.microsoft.com/office/drawing/2014/main" id="{2F88A866-68B8-42BA-8D21-44F01E11CD44}"/>
                </a:ext>
              </a:extLst>
            </p:cNvPr>
            <p:cNvCxnSpPr>
              <a:cxnSpLocks/>
              <a:stCxn id="68" idx="1"/>
              <a:endCxn id="66" idx="5"/>
            </p:cNvCxnSpPr>
            <p:nvPr/>
          </p:nvCxnSpPr>
          <p:spPr>
            <a:xfrm flipH="1" flipV="1">
              <a:off x="5477751" y="1003597"/>
              <a:ext cx="39002" cy="33558"/>
            </a:xfrm>
            <a:prstGeom prst="line">
              <a:avLst/>
            </a:prstGeom>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179D2AD0-BC07-4C91-A716-6961DB88480C}"/>
                </a:ext>
              </a:extLst>
            </p:cNvPr>
            <p:cNvSpPr/>
            <p:nvPr/>
          </p:nvSpPr>
          <p:spPr>
            <a:xfrm>
              <a:off x="5231365" y="1020376"/>
              <a:ext cx="133164" cy="9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71" name="Straight Connector 70">
              <a:extLst>
                <a:ext uri="{FF2B5EF4-FFF2-40B4-BE49-F238E27FC236}">
                  <a16:creationId xmlns:a16="http://schemas.microsoft.com/office/drawing/2014/main" id="{2291B690-CCEE-4A4F-95BA-894DFE4AF36C}"/>
                </a:ext>
              </a:extLst>
            </p:cNvPr>
            <p:cNvCxnSpPr>
              <a:cxnSpLocks/>
              <a:stCxn id="70" idx="7"/>
              <a:endCxn id="66" idx="3"/>
            </p:cNvCxnSpPr>
            <p:nvPr/>
          </p:nvCxnSpPr>
          <p:spPr>
            <a:xfrm flipV="1">
              <a:off x="5345028" y="1003597"/>
              <a:ext cx="38561" cy="31008"/>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BF74153F-185E-4E13-B4F4-266D13FE1FE2}"/>
                </a:ext>
              </a:extLst>
            </p:cNvPr>
            <p:cNvSpPr/>
            <p:nvPr/>
          </p:nvSpPr>
          <p:spPr>
            <a:xfrm>
              <a:off x="4964596" y="1026955"/>
              <a:ext cx="133164" cy="9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73" name="Straight Connector 72">
              <a:extLst>
                <a:ext uri="{FF2B5EF4-FFF2-40B4-BE49-F238E27FC236}">
                  <a16:creationId xmlns:a16="http://schemas.microsoft.com/office/drawing/2014/main" id="{755AC849-3B65-4C68-BF5E-7ED82F24C978}"/>
                </a:ext>
              </a:extLst>
            </p:cNvPr>
            <p:cNvCxnSpPr>
              <a:cxnSpLocks/>
              <a:stCxn id="72" idx="7"/>
              <a:endCxn id="65" idx="3"/>
            </p:cNvCxnSpPr>
            <p:nvPr/>
          </p:nvCxnSpPr>
          <p:spPr>
            <a:xfrm flipV="1">
              <a:off x="5078259" y="998497"/>
              <a:ext cx="39002" cy="426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Flowchart: Document 73">
            <a:extLst>
              <a:ext uri="{FF2B5EF4-FFF2-40B4-BE49-F238E27FC236}">
                <a16:creationId xmlns:a16="http://schemas.microsoft.com/office/drawing/2014/main" id="{4C0F6451-54A4-4B47-903D-602399B75C49}"/>
              </a:ext>
            </a:extLst>
          </p:cNvPr>
          <p:cNvSpPr/>
          <p:nvPr/>
        </p:nvSpPr>
        <p:spPr>
          <a:xfrm>
            <a:off x="6104432" y="2190552"/>
            <a:ext cx="504056" cy="36467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600" dirty="0" err="1"/>
              <a:t>Render</a:t>
            </a:r>
            <a:r>
              <a:rPr lang="de-AT" sz="600" dirty="0"/>
              <a:t> Batch</a:t>
            </a:r>
          </a:p>
        </p:txBody>
      </p:sp>
      <p:grpSp>
        <p:nvGrpSpPr>
          <p:cNvPr id="79" name="Group 78">
            <a:extLst>
              <a:ext uri="{FF2B5EF4-FFF2-40B4-BE49-F238E27FC236}">
                <a16:creationId xmlns:a16="http://schemas.microsoft.com/office/drawing/2014/main" id="{F6EDCE3C-2341-42D0-9271-676E87260728}"/>
              </a:ext>
            </a:extLst>
          </p:cNvPr>
          <p:cNvGrpSpPr/>
          <p:nvPr/>
        </p:nvGrpSpPr>
        <p:grpSpPr>
          <a:xfrm>
            <a:off x="6695097" y="2337139"/>
            <a:ext cx="161541" cy="108762"/>
            <a:chOff x="1355545" y="2641465"/>
            <a:chExt cx="161541" cy="108762"/>
          </a:xfrm>
        </p:grpSpPr>
        <p:sp>
          <p:nvSpPr>
            <p:cNvPr id="80" name="Oval 79">
              <a:extLst>
                <a:ext uri="{FF2B5EF4-FFF2-40B4-BE49-F238E27FC236}">
                  <a16:creationId xmlns:a16="http://schemas.microsoft.com/office/drawing/2014/main" id="{106AB0E9-FF32-483A-9B82-8F6D5BDF006D}"/>
                </a:ext>
              </a:extLst>
            </p:cNvPr>
            <p:cNvSpPr/>
            <p:nvPr/>
          </p:nvSpPr>
          <p:spPr>
            <a:xfrm>
              <a:off x="1383922" y="2641465"/>
              <a:ext cx="133164" cy="97160"/>
            </a:xfrm>
            <a:prstGeom prst="ellipse">
              <a:avLst/>
            </a:prstGeom>
            <a:solidFill>
              <a:srgbClr val="FF0000"/>
            </a:solidFill>
            <a:ln>
              <a:solidFill>
                <a:srgbClr val="A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81" name="Straight Connector 80">
              <a:extLst>
                <a:ext uri="{FF2B5EF4-FFF2-40B4-BE49-F238E27FC236}">
                  <a16:creationId xmlns:a16="http://schemas.microsoft.com/office/drawing/2014/main" id="{FAF66F43-C499-464C-AD05-9C4648A6915F}"/>
                </a:ext>
              </a:extLst>
            </p:cNvPr>
            <p:cNvCxnSpPr>
              <a:cxnSpLocks/>
              <a:stCxn id="80" idx="3"/>
              <a:endCxn id="68" idx="7"/>
            </p:cNvCxnSpPr>
            <p:nvPr/>
          </p:nvCxnSpPr>
          <p:spPr>
            <a:xfrm flipH="1">
              <a:off x="1355545" y="2724396"/>
              <a:ext cx="47878" cy="25831"/>
            </a:xfrm>
            <a:prstGeom prst="line">
              <a:avLst/>
            </a:prstGeom>
            <a:ln>
              <a:solidFill>
                <a:srgbClr val="A20000"/>
              </a:soli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CD862CEC-7482-4F0B-877A-01FB425A0111}"/>
              </a:ext>
            </a:extLst>
          </p:cNvPr>
          <p:cNvGrpSpPr/>
          <p:nvPr/>
        </p:nvGrpSpPr>
        <p:grpSpPr>
          <a:xfrm>
            <a:off x="4568619" y="1190018"/>
            <a:ext cx="651453" cy="773367"/>
            <a:chOff x="4928814" y="1190018"/>
            <a:chExt cx="651453" cy="773367"/>
          </a:xfrm>
        </p:grpSpPr>
        <p:cxnSp>
          <p:nvCxnSpPr>
            <p:cNvPr id="27" name="Straight Arrow Connector 26">
              <a:extLst>
                <a:ext uri="{FF2B5EF4-FFF2-40B4-BE49-F238E27FC236}">
                  <a16:creationId xmlns:a16="http://schemas.microsoft.com/office/drawing/2014/main" id="{F28A76B8-68BA-494C-8AFE-A5F891DE2A48}"/>
                </a:ext>
              </a:extLst>
            </p:cNvPr>
            <p:cNvCxnSpPr>
              <a:cxnSpLocks/>
            </p:cNvCxnSpPr>
            <p:nvPr/>
          </p:nvCxnSpPr>
          <p:spPr>
            <a:xfrm>
              <a:off x="4938495" y="1825712"/>
              <a:ext cx="641772" cy="137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3BEEB78-ACC8-446C-A73B-FEB08A23FE8C}"/>
                </a:ext>
              </a:extLst>
            </p:cNvPr>
            <p:cNvCxnSpPr>
              <a:cxnSpLocks/>
            </p:cNvCxnSpPr>
            <p:nvPr/>
          </p:nvCxnSpPr>
          <p:spPr>
            <a:xfrm>
              <a:off x="4935268" y="1613814"/>
              <a:ext cx="641772" cy="137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AADF2E01-8D20-4BCA-B88B-D4EB3E5431FA}"/>
                </a:ext>
              </a:extLst>
            </p:cNvPr>
            <p:cNvCxnSpPr>
              <a:cxnSpLocks/>
            </p:cNvCxnSpPr>
            <p:nvPr/>
          </p:nvCxnSpPr>
          <p:spPr>
            <a:xfrm>
              <a:off x="4932041" y="1401916"/>
              <a:ext cx="641772" cy="137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346FFFBC-BEA0-439E-93AE-C3E3B14E3D2C}"/>
                </a:ext>
              </a:extLst>
            </p:cNvPr>
            <p:cNvCxnSpPr>
              <a:cxnSpLocks/>
            </p:cNvCxnSpPr>
            <p:nvPr/>
          </p:nvCxnSpPr>
          <p:spPr>
            <a:xfrm>
              <a:off x="4928814" y="1190018"/>
              <a:ext cx="641772" cy="137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A7434785-951D-4064-B25D-0FC2621CE56F}"/>
              </a:ext>
            </a:extLst>
          </p:cNvPr>
          <p:cNvGrpSpPr/>
          <p:nvPr/>
        </p:nvGrpSpPr>
        <p:grpSpPr>
          <a:xfrm flipV="1">
            <a:off x="4573184" y="2734486"/>
            <a:ext cx="644999" cy="349571"/>
            <a:chOff x="4935268" y="1613814"/>
            <a:chExt cx="644999" cy="349571"/>
          </a:xfrm>
        </p:grpSpPr>
        <p:cxnSp>
          <p:nvCxnSpPr>
            <p:cNvPr id="96" name="Straight Arrow Connector 95">
              <a:extLst>
                <a:ext uri="{FF2B5EF4-FFF2-40B4-BE49-F238E27FC236}">
                  <a16:creationId xmlns:a16="http://schemas.microsoft.com/office/drawing/2014/main" id="{A170E2D5-2EB8-4CE9-850F-F2411060F615}"/>
                </a:ext>
              </a:extLst>
            </p:cNvPr>
            <p:cNvCxnSpPr>
              <a:cxnSpLocks/>
            </p:cNvCxnSpPr>
            <p:nvPr/>
          </p:nvCxnSpPr>
          <p:spPr>
            <a:xfrm>
              <a:off x="4938495" y="1825712"/>
              <a:ext cx="641772" cy="137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49C15F0-21FA-4B71-B5C8-5494A02E7C90}"/>
                </a:ext>
              </a:extLst>
            </p:cNvPr>
            <p:cNvCxnSpPr>
              <a:cxnSpLocks/>
            </p:cNvCxnSpPr>
            <p:nvPr/>
          </p:nvCxnSpPr>
          <p:spPr>
            <a:xfrm>
              <a:off x="4935268" y="1613814"/>
              <a:ext cx="641772" cy="137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5" name="Flowchart: Document 104">
            <a:extLst>
              <a:ext uri="{FF2B5EF4-FFF2-40B4-BE49-F238E27FC236}">
                <a16:creationId xmlns:a16="http://schemas.microsoft.com/office/drawing/2014/main" id="{680FF3C9-7C2A-4C00-A0CC-CBA98FFB7939}"/>
              </a:ext>
            </a:extLst>
          </p:cNvPr>
          <p:cNvSpPr/>
          <p:nvPr/>
        </p:nvSpPr>
        <p:spPr>
          <a:xfrm>
            <a:off x="6087979" y="2227152"/>
            <a:ext cx="560337" cy="258625"/>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100" dirty="0"/>
              <a:t>HTML</a:t>
            </a:r>
          </a:p>
        </p:txBody>
      </p:sp>
    </p:spTree>
    <p:extLst>
      <p:ext uri="{BB962C8B-B14F-4D97-AF65-F5344CB8AC3E}">
        <p14:creationId xmlns:p14="http://schemas.microsoft.com/office/powerpoint/2010/main" val="197220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1" nodeType="clickEffect">
                                  <p:stCondLst>
                                    <p:cond delay="0"/>
                                  </p:stCondLst>
                                  <p:childTnLst>
                                    <p:set>
                                      <p:cBhvr>
                                        <p:cTn id="38" dur="1" fill="hold">
                                          <p:stCondLst>
                                            <p:cond delay="0"/>
                                          </p:stCondLst>
                                        </p:cTn>
                                        <p:tgtEl>
                                          <p:spTgt spid="105"/>
                                        </p:tgtEl>
                                        <p:attrNameLst>
                                          <p:attrName>style.visibility</p:attrName>
                                        </p:attrNameLst>
                                      </p:cBhvr>
                                      <p:to>
                                        <p:strVal val="visible"/>
                                      </p:to>
                                    </p:set>
                                    <p:animEffect transition="in" filter="fade">
                                      <p:cBhvr>
                                        <p:cTn id="39" dur="500"/>
                                        <p:tgtEl>
                                          <p:spTgt spid="105"/>
                                        </p:tgtEl>
                                      </p:cBhvr>
                                    </p:animEffect>
                                  </p:childTnLst>
                                </p:cTn>
                              </p:par>
                            </p:childTnLst>
                          </p:cTn>
                        </p:par>
                        <p:par>
                          <p:cTn id="40" fill="hold">
                            <p:stCondLst>
                              <p:cond delay="500"/>
                            </p:stCondLst>
                            <p:childTnLst>
                              <p:par>
                                <p:cTn id="41" presetID="42" presetClass="path" presetSubtype="0" accel="50000" decel="50000" fill="hold" grpId="0" nodeType="afterEffect">
                                  <p:stCondLst>
                                    <p:cond delay="0"/>
                                  </p:stCondLst>
                                  <p:childTnLst>
                                    <p:animMotion origin="layout" path="M -4.16667E-6 -4.69136E-6 L -0.44149 0.01821 " pathEditMode="relative" rAng="0" ptsTypes="AA">
                                      <p:cBhvr>
                                        <p:cTn id="42" dur="2000" fill="hold"/>
                                        <p:tgtEl>
                                          <p:spTgt spid="105"/>
                                        </p:tgtEl>
                                        <p:attrNameLst>
                                          <p:attrName>ppt_x</p:attrName>
                                          <p:attrName>ppt_y</p:attrName>
                                        </p:attrNameLst>
                                      </p:cBhvr>
                                      <p:rCtr x="-22083" y="895"/>
                                    </p:animMotion>
                                  </p:childTnLst>
                                </p:cTn>
                              </p:par>
                            </p:childTnLst>
                          </p:cTn>
                        </p:par>
                        <p:par>
                          <p:cTn id="43" fill="hold">
                            <p:stCondLst>
                              <p:cond delay="2500"/>
                            </p:stCondLst>
                            <p:childTnLst>
                              <p:par>
                                <p:cTn id="44" presetID="10" presetClass="exit" presetSubtype="0" fill="hold" grpId="2" nodeType="afterEffect">
                                  <p:stCondLst>
                                    <p:cond delay="0"/>
                                  </p:stCondLst>
                                  <p:childTnLst>
                                    <p:animEffect transition="out" filter="fade">
                                      <p:cBhvr>
                                        <p:cTn id="45" dur="500"/>
                                        <p:tgtEl>
                                          <p:spTgt spid="105"/>
                                        </p:tgtEl>
                                      </p:cBhvr>
                                    </p:animEffect>
                                    <p:set>
                                      <p:cBhvr>
                                        <p:cTn id="46" dur="1" fill="hold">
                                          <p:stCondLst>
                                            <p:cond delay="499"/>
                                          </p:stCondLst>
                                        </p:cTn>
                                        <p:tgtEl>
                                          <p:spTgt spid="10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fade">
                                      <p:cBhvr>
                                        <p:cTn id="51" dur="500"/>
                                        <p:tgtEl>
                                          <p:spTgt spid="6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1" nodeType="click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1000"/>
                                        <p:tgtEl>
                                          <p:spTgt spid="74"/>
                                        </p:tgtEl>
                                      </p:cBhvr>
                                    </p:animEffect>
                                  </p:childTnLst>
                                </p:cTn>
                              </p:par>
                              <p:par>
                                <p:cTn id="57" presetID="42" presetClass="path" presetSubtype="0" accel="50000" decel="50000" fill="hold" grpId="0" nodeType="withEffect">
                                  <p:stCondLst>
                                    <p:cond delay="0"/>
                                  </p:stCondLst>
                                  <p:childTnLst>
                                    <p:animMotion origin="layout" path="M 1.11111E-6 2.46914E-7 L -0.44288 0.00432 " pathEditMode="relative" rAng="0" ptsTypes="AA">
                                      <p:cBhvr>
                                        <p:cTn id="58" dur="2000" fill="hold"/>
                                        <p:tgtEl>
                                          <p:spTgt spid="74"/>
                                        </p:tgtEl>
                                        <p:attrNameLst>
                                          <p:attrName>ppt_x</p:attrName>
                                          <p:attrName>ppt_y</p:attrName>
                                        </p:attrNameLst>
                                      </p:cBhvr>
                                      <p:rCtr x="-22153" y="216"/>
                                    </p:animMotion>
                                  </p:childTnLst>
                                </p:cTn>
                              </p:par>
                            </p:childTnLst>
                          </p:cTn>
                        </p:par>
                        <p:par>
                          <p:cTn id="59" fill="hold">
                            <p:stCondLst>
                              <p:cond delay="2000"/>
                            </p:stCondLst>
                            <p:childTnLst>
                              <p:par>
                                <p:cTn id="60" presetID="10" presetClass="exit" presetSubtype="0" fill="hold" grpId="2" nodeType="afterEffect">
                                  <p:stCondLst>
                                    <p:cond delay="0"/>
                                  </p:stCondLst>
                                  <p:childTnLst>
                                    <p:animEffect transition="out" filter="fade">
                                      <p:cBhvr>
                                        <p:cTn id="61" dur="500"/>
                                        <p:tgtEl>
                                          <p:spTgt spid="74"/>
                                        </p:tgtEl>
                                      </p:cBhvr>
                                    </p:animEffect>
                                    <p:set>
                                      <p:cBhvr>
                                        <p:cTn id="62" dur="1" fill="hold">
                                          <p:stCondLst>
                                            <p:cond delay="499"/>
                                          </p:stCondLst>
                                        </p:cTn>
                                        <p:tgtEl>
                                          <p:spTgt spid="7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repeatCount="5000" fill="hold" nodeType="clickEffect">
                                  <p:stCondLst>
                                    <p:cond delay="0"/>
                                  </p:stCondLst>
                                  <p:childTnLst>
                                    <p:animEffect transition="out" filter="fade">
                                      <p:cBhvr>
                                        <p:cTn id="66" dur="1000" tmFilter="0, 0; .2, .5; .8, .5; 1, 0"/>
                                        <p:tgtEl>
                                          <p:spTgt spid="54"/>
                                        </p:tgtEl>
                                      </p:cBhvr>
                                    </p:animEffect>
                                    <p:animScale>
                                      <p:cBhvr>
                                        <p:cTn id="67" dur="500" autoRev="1" fill="hold"/>
                                        <p:tgtEl>
                                          <p:spTgt spid="54"/>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fade">
                                      <p:cBhvr>
                                        <p:cTn id="72" dur="500"/>
                                        <p:tgtEl>
                                          <p:spTgt spid="79"/>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5" nodeType="click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childTnLst>
                          </p:cTn>
                        </p:par>
                        <p:par>
                          <p:cTn id="77" fill="hold">
                            <p:stCondLst>
                              <p:cond delay="0"/>
                            </p:stCondLst>
                            <p:childTnLst>
                              <p:par>
                                <p:cTn id="78" presetID="42" presetClass="path" presetSubtype="0" accel="50000" decel="50000" fill="hold" grpId="3" nodeType="afterEffect">
                                  <p:stCondLst>
                                    <p:cond delay="0"/>
                                  </p:stCondLst>
                                  <p:childTnLst>
                                    <p:animMotion origin="layout" path="M 1.11111E-6 2.46914E-7 L -0.44219 0.01142 " pathEditMode="relative" rAng="0" ptsTypes="AA">
                                      <p:cBhvr>
                                        <p:cTn id="79" dur="2000" fill="hold"/>
                                        <p:tgtEl>
                                          <p:spTgt spid="74"/>
                                        </p:tgtEl>
                                        <p:attrNameLst>
                                          <p:attrName>ppt_x</p:attrName>
                                          <p:attrName>ppt_y</p:attrName>
                                        </p:attrNameLst>
                                      </p:cBhvr>
                                      <p:rCtr x="-22118" y="556"/>
                                    </p:animMotion>
                                  </p:childTnLst>
                                </p:cTn>
                              </p:par>
                            </p:childTnLst>
                          </p:cTn>
                        </p:par>
                        <p:par>
                          <p:cTn id="80" fill="hold">
                            <p:stCondLst>
                              <p:cond delay="2000"/>
                            </p:stCondLst>
                            <p:childTnLst>
                              <p:par>
                                <p:cTn id="81" presetID="10" presetClass="exit" presetSubtype="0" fill="hold" grpId="4" nodeType="afterEffect">
                                  <p:stCondLst>
                                    <p:cond delay="0"/>
                                  </p:stCondLst>
                                  <p:childTnLst>
                                    <p:animEffect transition="out" filter="fade">
                                      <p:cBhvr>
                                        <p:cTn id="82" dur="500"/>
                                        <p:tgtEl>
                                          <p:spTgt spid="74"/>
                                        </p:tgtEl>
                                      </p:cBhvr>
                                    </p:animEffect>
                                    <p:set>
                                      <p:cBhvr>
                                        <p:cTn id="83" dur="1" fill="hold">
                                          <p:stCondLst>
                                            <p:cond delay="499"/>
                                          </p:stCondLst>
                                        </p:cTn>
                                        <p:tgtEl>
                                          <p:spTgt spid="7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fade">
                                      <p:cBhvr>
                                        <p:cTn id="88" dur="500"/>
                                        <p:tgtEl>
                                          <p:spTgt spid="94"/>
                                        </p:tgtEl>
                                      </p:cBhvr>
                                    </p:animEffect>
                                  </p:childTnLst>
                                </p:cTn>
                              </p:par>
                              <p:par>
                                <p:cTn id="89" presetID="10" presetClass="entr" presetSubtype="0" fill="hold" nodeType="withEffect">
                                  <p:stCondLst>
                                    <p:cond delay="0"/>
                                  </p:stCondLst>
                                  <p:childTnLst>
                                    <p:set>
                                      <p:cBhvr>
                                        <p:cTn id="90" dur="1" fill="hold">
                                          <p:stCondLst>
                                            <p:cond delay="0"/>
                                          </p:stCondLst>
                                        </p:cTn>
                                        <p:tgtEl>
                                          <p:spTgt spid="95"/>
                                        </p:tgtEl>
                                        <p:attrNameLst>
                                          <p:attrName>style.visibility</p:attrName>
                                        </p:attrNameLst>
                                      </p:cBhvr>
                                      <p:to>
                                        <p:strVal val="visible"/>
                                      </p:to>
                                    </p:set>
                                    <p:animEffect transition="in" filter="fade">
                                      <p:cBhvr>
                                        <p:cTn id="91" dur="500"/>
                                        <p:tgtEl>
                                          <p:spTgt spid="9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00"/>
                                        </p:tgtEl>
                                        <p:attrNameLst>
                                          <p:attrName>style.visibility</p:attrName>
                                        </p:attrNameLst>
                                      </p:cBhvr>
                                      <p:to>
                                        <p:strVal val="visible"/>
                                      </p:to>
                                    </p:set>
                                    <p:animEffect transition="in" filter="fade">
                                      <p:cBhvr>
                                        <p:cTn id="9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21" grpId="0" animBg="1"/>
      <p:bldP spid="22" grpId="0" animBg="1"/>
      <p:bldP spid="36" grpId="0" animBg="1"/>
      <p:bldP spid="38" grpId="0" animBg="1"/>
      <p:bldP spid="49" grpId="0" animBg="1"/>
      <p:bldP spid="74" grpId="0" animBg="1"/>
      <p:bldP spid="74" grpId="1" animBg="1"/>
      <p:bldP spid="74" grpId="2" animBg="1"/>
      <p:bldP spid="74" grpId="3" animBg="1"/>
      <p:bldP spid="74" grpId="4" animBg="1"/>
      <p:bldP spid="74" grpId="5" animBg="1"/>
      <p:bldP spid="105" grpId="0" animBg="1"/>
      <p:bldP spid="105" grpId="1" animBg="1"/>
      <p:bldP spid="105"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06DD70-25B8-4FFD-AFE8-1A929319EFB2}"/>
              </a:ext>
            </a:extLst>
          </p:cNvPr>
          <p:cNvSpPr>
            <a:spLocks noGrp="1"/>
          </p:cNvSpPr>
          <p:nvPr>
            <p:ph type="title"/>
          </p:nvPr>
        </p:nvSpPr>
        <p:spPr>
          <a:xfrm>
            <a:off x="683568" y="195486"/>
            <a:ext cx="8208913" cy="681980"/>
          </a:xfrm>
        </p:spPr>
        <p:txBody>
          <a:bodyPr/>
          <a:lstStyle/>
          <a:p>
            <a:r>
              <a:rPr lang="de-AT" dirty="0" err="1"/>
              <a:t>Thank</a:t>
            </a:r>
            <a:r>
              <a:rPr lang="de-AT" dirty="0"/>
              <a:t> </a:t>
            </a:r>
            <a:r>
              <a:rPr lang="de-AT" dirty="0" err="1"/>
              <a:t>You</a:t>
            </a:r>
            <a:r>
              <a:rPr lang="de-AT" dirty="0"/>
              <a:t> for </a:t>
            </a:r>
            <a:r>
              <a:rPr lang="de-AT" dirty="0" err="1"/>
              <a:t>Watching</a:t>
            </a:r>
            <a:endParaRPr lang="de-AT" dirty="0"/>
          </a:p>
        </p:txBody>
      </p:sp>
      <p:sp>
        <p:nvSpPr>
          <p:cNvPr id="5" name="Text Placeholder 4">
            <a:extLst>
              <a:ext uri="{FF2B5EF4-FFF2-40B4-BE49-F238E27FC236}">
                <a16:creationId xmlns:a16="http://schemas.microsoft.com/office/drawing/2014/main" id="{CB2E6FE0-A01E-4ED2-8FDB-EDBF827E15BF}"/>
              </a:ext>
            </a:extLst>
          </p:cNvPr>
          <p:cNvSpPr>
            <a:spLocks noGrp="1"/>
          </p:cNvSpPr>
          <p:nvPr>
            <p:ph type="body" sz="quarter" idx="23"/>
          </p:nvPr>
        </p:nvSpPr>
        <p:spPr/>
        <p:txBody>
          <a:bodyPr/>
          <a:lstStyle/>
          <a:p>
            <a:endParaRPr lang="de-AT"/>
          </a:p>
        </p:txBody>
      </p:sp>
      <p:sp>
        <p:nvSpPr>
          <p:cNvPr id="10" name="TextBox 9">
            <a:extLst>
              <a:ext uri="{FF2B5EF4-FFF2-40B4-BE49-F238E27FC236}">
                <a16:creationId xmlns:a16="http://schemas.microsoft.com/office/drawing/2014/main" id="{8747CC17-63A7-460F-B05E-A65178B6502D}"/>
              </a:ext>
            </a:extLst>
          </p:cNvPr>
          <p:cNvSpPr txBox="1"/>
          <p:nvPr/>
        </p:nvSpPr>
        <p:spPr>
          <a:xfrm>
            <a:off x="1475656" y="3651870"/>
            <a:ext cx="2650084" cy="369332"/>
          </a:xfrm>
          <a:prstGeom prst="rect">
            <a:avLst/>
          </a:prstGeom>
          <a:noFill/>
        </p:spPr>
        <p:txBody>
          <a:bodyPr wrap="none" rtlCol="0">
            <a:spAutoFit/>
          </a:bodyPr>
          <a:lstStyle/>
          <a:p>
            <a:r>
              <a:rPr lang="de-AT" dirty="0">
                <a:hlinkClick r:id="rId2"/>
              </a:rPr>
              <a:t>https://aka.ms/AA6vt1n</a:t>
            </a:r>
            <a:endParaRPr lang="de-AT" dirty="0"/>
          </a:p>
        </p:txBody>
      </p:sp>
      <p:pic>
        <p:nvPicPr>
          <p:cNvPr id="3" name="Picture 2">
            <a:extLst>
              <a:ext uri="{FF2B5EF4-FFF2-40B4-BE49-F238E27FC236}">
                <a16:creationId xmlns:a16="http://schemas.microsoft.com/office/drawing/2014/main" id="{C404DE0C-7CA7-4134-99BD-21A71EE25A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931960"/>
            <a:ext cx="2787774" cy="2787774"/>
          </a:xfrm>
          <a:prstGeom prst="rect">
            <a:avLst/>
          </a:prstGeom>
        </p:spPr>
      </p:pic>
    </p:spTree>
    <p:extLst>
      <p:ext uri="{BB962C8B-B14F-4D97-AF65-F5344CB8AC3E}">
        <p14:creationId xmlns:p14="http://schemas.microsoft.com/office/powerpoint/2010/main" val="16291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a:xfrm>
            <a:off x="1144000" y="2177802"/>
            <a:ext cx="3785944" cy="681980"/>
          </a:xfrm>
        </p:spPr>
        <p:txBody>
          <a:bodyPr/>
          <a:lstStyle/>
          <a:p>
            <a:r>
              <a:rPr lang="de-AT" dirty="0"/>
              <a:t>SignalR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a:xfrm>
            <a:off x="1144000" y="3284669"/>
            <a:ext cx="3790135" cy="367201"/>
          </a:xfrm>
        </p:spPr>
        <p:txBody>
          <a:bodyPr/>
          <a:lstStyle/>
          <a:p>
            <a:r>
              <a:rPr lang="en-US" dirty="0"/>
              <a:t>Real-Time Web with </a:t>
            </a:r>
            <a:r>
              <a:rPr lang="en-US" dirty="0" err="1"/>
              <a:t>Websockets</a:t>
            </a:r>
            <a:r>
              <a:rPr lang="en-US" dirty="0"/>
              <a:t> and SignalR</a:t>
            </a:r>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06DD70-25B8-4FFD-AFE8-1A929319EFB2}"/>
              </a:ext>
            </a:extLst>
          </p:cNvPr>
          <p:cNvSpPr>
            <a:spLocks noGrp="1"/>
          </p:cNvSpPr>
          <p:nvPr>
            <p:ph type="title"/>
          </p:nvPr>
        </p:nvSpPr>
        <p:spPr>
          <a:xfrm>
            <a:off x="683568" y="195486"/>
            <a:ext cx="8208913" cy="681980"/>
          </a:xfrm>
        </p:spPr>
        <p:txBody>
          <a:bodyPr/>
          <a:lstStyle/>
          <a:p>
            <a:r>
              <a:rPr lang="de-AT" dirty="0"/>
              <a:t>Sample, Keep in Touch</a:t>
            </a:r>
          </a:p>
        </p:txBody>
      </p:sp>
      <p:sp>
        <p:nvSpPr>
          <p:cNvPr id="5" name="Text Placeholder 4">
            <a:extLst>
              <a:ext uri="{FF2B5EF4-FFF2-40B4-BE49-F238E27FC236}">
                <a16:creationId xmlns:a16="http://schemas.microsoft.com/office/drawing/2014/main" id="{CB2E6FE0-A01E-4ED2-8FDB-EDBF827E15BF}"/>
              </a:ext>
            </a:extLst>
          </p:cNvPr>
          <p:cNvSpPr>
            <a:spLocks noGrp="1"/>
          </p:cNvSpPr>
          <p:nvPr>
            <p:ph type="body" sz="quarter" idx="23"/>
          </p:nvPr>
        </p:nvSpPr>
        <p:spPr/>
        <p:txBody>
          <a:bodyPr/>
          <a:lstStyle/>
          <a:p>
            <a:endParaRPr lang="de-AT"/>
          </a:p>
        </p:txBody>
      </p:sp>
      <p:sp>
        <p:nvSpPr>
          <p:cNvPr id="10" name="TextBox 9">
            <a:extLst>
              <a:ext uri="{FF2B5EF4-FFF2-40B4-BE49-F238E27FC236}">
                <a16:creationId xmlns:a16="http://schemas.microsoft.com/office/drawing/2014/main" id="{8747CC17-63A7-460F-B05E-A65178B6502D}"/>
              </a:ext>
            </a:extLst>
          </p:cNvPr>
          <p:cNvSpPr txBox="1"/>
          <p:nvPr/>
        </p:nvSpPr>
        <p:spPr>
          <a:xfrm>
            <a:off x="1475656" y="3897773"/>
            <a:ext cx="2650084" cy="369332"/>
          </a:xfrm>
          <a:prstGeom prst="rect">
            <a:avLst/>
          </a:prstGeom>
          <a:noFill/>
        </p:spPr>
        <p:txBody>
          <a:bodyPr wrap="none" rtlCol="0">
            <a:spAutoFit/>
          </a:bodyPr>
          <a:lstStyle/>
          <a:p>
            <a:r>
              <a:rPr lang="de-AT" dirty="0">
                <a:hlinkClick r:id="rId2"/>
              </a:rPr>
              <a:t>https://aka.ms/AA6vt1n</a:t>
            </a:r>
            <a:endParaRPr lang="de-AT" dirty="0"/>
          </a:p>
        </p:txBody>
      </p:sp>
      <p:pic>
        <p:nvPicPr>
          <p:cNvPr id="3" name="Picture 2">
            <a:extLst>
              <a:ext uri="{FF2B5EF4-FFF2-40B4-BE49-F238E27FC236}">
                <a16:creationId xmlns:a16="http://schemas.microsoft.com/office/drawing/2014/main" id="{C404DE0C-7CA7-4134-99BD-21A71EE25A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1177863"/>
            <a:ext cx="2787774" cy="2787774"/>
          </a:xfrm>
          <a:prstGeom prst="rect">
            <a:avLst/>
          </a:prstGeom>
        </p:spPr>
      </p:pic>
    </p:spTree>
    <p:extLst>
      <p:ext uri="{BB962C8B-B14F-4D97-AF65-F5344CB8AC3E}">
        <p14:creationId xmlns:p14="http://schemas.microsoft.com/office/powerpoint/2010/main" val="102020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405D-1F73-449C-B9D9-D09459473EC7}"/>
              </a:ext>
            </a:extLst>
          </p:cNvPr>
          <p:cNvSpPr>
            <a:spLocks noGrp="1"/>
          </p:cNvSpPr>
          <p:nvPr>
            <p:ph type="title"/>
          </p:nvPr>
        </p:nvSpPr>
        <p:spPr/>
        <p:txBody>
          <a:bodyPr/>
          <a:lstStyle/>
          <a:p>
            <a:r>
              <a:rPr lang="de-AT" dirty="0" err="1"/>
              <a:t>Websockets</a:t>
            </a:r>
            <a:r>
              <a:rPr lang="de-AT" dirty="0"/>
              <a:t> Basics</a:t>
            </a:r>
          </a:p>
        </p:txBody>
      </p:sp>
      <p:sp>
        <p:nvSpPr>
          <p:cNvPr id="3" name="Text Placeholder 2">
            <a:extLst>
              <a:ext uri="{FF2B5EF4-FFF2-40B4-BE49-F238E27FC236}">
                <a16:creationId xmlns:a16="http://schemas.microsoft.com/office/drawing/2014/main" id="{CF13C9F3-5DE2-4102-A933-0F252B756C1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5806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411FC0-F744-457B-97DC-D3EC6CD55071}"/>
              </a:ext>
            </a:extLst>
          </p:cNvPr>
          <p:cNvSpPr>
            <a:spLocks noGrp="1"/>
          </p:cNvSpPr>
          <p:nvPr>
            <p:ph type="title"/>
          </p:nvPr>
        </p:nvSpPr>
        <p:spPr/>
        <p:txBody>
          <a:bodyPr/>
          <a:lstStyle/>
          <a:p>
            <a:r>
              <a:rPr lang="en-US"/>
              <a:t>What are Websockets</a:t>
            </a:r>
          </a:p>
        </p:txBody>
      </p:sp>
      <p:sp>
        <p:nvSpPr>
          <p:cNvPr id="5" name="Content Placeholder 4">
            <a:extLst>
              <a:ext uri="{FF2B5EF4-FFF2-40B4-BE49-F238E27FC236}">
                <a16:creationId xmlns:a16="http://schemas.microsoft.com/office/drawing/2014/main" id="{10309CF8-3C1E-4C2B-9D55-55EE41F32BE0}"/>
              </a:ext>
            </a:extLst>
          </p:cNvPr>
          <p:cNvSpPr>
            <a:spLocks noGrp="1"/>
          </p:cNvSpPr>
          <p:nvPr>
            <p:ph sz="quarter" idx="12"/>
          </p:nvPr>
        </p:nvSpPr>
        <p:spPr/>
        <p:txBody>
          <a:bodyPr/>
          <a:lstStyle/>
          <a:p>
            <a:r>
              <a:rPr lang="en-US" dirty="0"/>
              <a:t>Full-duplex communication over a single TCP connection</a:t>
            </a:r>
          </a:p>
          <a:p>
            <a:r>
              <a:rPr lang="en-US" dirty="0"/>
              <a:t>Compatible with the HTTP</a:t>
            </a:r>
          </a:p>
          <a:p>
            <a:pPr lvl="1"/>
            <a:r>
              <a:rPr lang="en-US" dirty="0"/>
              <a:t>Over port 80 and 443</a:t>
            </a:r>
          </a:p>
          <a:p>
            <a:pPr lvl="1"/>
            <a:r>
              <a:rPr lang="en-US" dirty="0"/>
              <a:t>WebSocket handshake uses the HTTP Upgrade header</a:t>
            </a:r>
          </a:p>
          <a:p>
            <a:r>
              <a:rPr lang="en-US" dirty="0"/>
              <a:t>Demo: </a:t>
            </a:r>
            <a:r>
              <a:rPr lang="en-US" dirty="0">
                <a:hlinkClick r:id="rId2"/>
              </a:rPr>
              <a:t>https://www.websocket.org/echo.html</a:t>
            </a:r>
            <a:endParaRPr lang="en-US" dirty="0"/>
          </a:p>
          <a:p>
            <a:r>
              <a:rPr lang="en-US" dirty="0"/>
              <a:t>Problem: Not very rich protocol</a:t>
            </a:r>
          </a:p>
        </p:txBody>
      </p:sp>
      <p:sp>
        <p:nvSpPr>
          <p:cNvPr id="7" name="Text Placeholder 6">
            <a:extLst>
              <a:ext uri="{FF2B5EF4-FFF2-40B4-BE49-F238E27FC236}">
                <a16:creationId xmlns:a16="http://schemas.microsoft.com/office/drawing/2014/main" id="{8298C620-3C8D-42D6-BEC3-F003AA0D155B}"/>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8689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E6EC62-6ACC-4EE4-B0B1-40D9293717C7}"/>
              </a:ext>
            </a:extLst>
          </p:cNvPr>
          <p:cNvSpPr>
            <a:spLocks noGrp="1"/>
          </p:cNvSpPr>
          <p:nvPr>
            <p:ph type="body" sz="quarter" idx="16"/>
          </p:nvPr>
        </p:nvSpPr>
        <p:spPr/>
        <p:txBody>
          <a:bodyPr/>
          <a:lstStyle/>
          <a:p>
            <a:r>
              <a:rPr lang="en-US"/>
              <a:t>WebSockets</a:t>
            </a:r>
          </a:p>
        </p:txBody>
      </p:sp>
      <p:sp>
        <p:nvSpPr>
          <p:cNvPr id="3" name="Text Placeholder 2">
            <a:extLst>
              <a:ext uri="{FF2B5EF4-FFF2-40B4-BE49-F238E27FC236}">
                <a16:creationId xmlns:a16="http://schemas.microsoft.com/office/drawing/2014/main" id="{20800F28-2079-481C-BED0-560B1164D2A1}"/>
              </a:ext>
            </a:extLst>
          </p:cNvPr>
          <p:cNvSpPr>
            <a:spLocks noGrp="1"/>
          </p:cNvSpPr>
          <p:nvPr>
            <p:ph type="body" sz="quarter" idx="24"/>
          </p:nvPr>
        </p:nvSpPr>
        <p:spPr/>
        <p:txBody>
          <a:bodyPr/>
          <a:lstStyle/>
          <a:p>
            <a:r>
              <a:rPr lang="en-US" dirty="0"/>
              <a:t>WebSockets introduction</a:t>
            </a:r>
          </a:p>
          <a:p>
            <a:pPr lvl="1"/>
            <a:r>
              <a:rPr lang="en-US" dirty="0"/>
              <a:t>Node.js</a:t>
            </a:r>
          </a:p>
          <a:p>
            <a:pPr lvl="1"/>
            <a:r>
              <a:rPr lang="en-US" dirty="0"/>
              <a:t>Go</a:t>
            </a:r>
          </a:p>
        </p:txBody>
      </p:sp>
      <p:sp>
        <p:nvSpPr>
          <p:cNvPr id="4" name="Text Placeholder 3">
            <a:extLst>
              <a:ext uri="{FF2B5EF4-FFF2-40B4-BE49-F238E27FC236}">
                <a16:creationId xmlns:a16="http://schemas.microsoft.com/office/drawing/2014/main" id="{CC680517-6CFE-415F-825C-E35333777619}"/>
              </a:ext>
            </a:extLst>
          </p:cNvPr>
          <p:cNvSpPr>
            <a:spLocks noGrp="1"/>
          </p:cNvSpPr>
          <p:nvPr>
            <p:ph type="body" sz="quarter" idx="25"/>
          </p:nvPr>
        </p:nvSpPr>
        <p:spPr/>
        <p:txBody>
          <a:bodyPr/>
          <a:lstStyle/>
          <a:p>
            <a:endParaRPr lang="en-US"/>
          </a:p>
        </p:txBody>
      </p:sp>
      <p:sp>
        <p:nvSpPr>
          <p:cNvPr id="5" name="Text Placeholder 4">
            <a:extLst>
              <a:ext uri="{FF2B5EF4-FFF2-40B4-BE49-F238E27FC236}">
                <a16:creationId xmlns:a16="http://schemas.microsoft.com/office/drawing/2014/main" id="{2F108FC8-F474-4176-B7B3-4AFE5ED08B9C}"/>
              </a:ext>
            </a:extLst>
          </p:cNvPr>
          <p:cNvSpPr>
            <a:spLocks noGrp="1"/>
          </p:cNvSpPr>
          <p:nvPr>
            <p:ph type="body" sz="quarter" idx="26"/>
          </p:nvPr>
        </p:nvSpPr>
        <p:spPr/>
        <p:txBody>
          <a:bodyPr/>
          <a:lstStyle/>
          <a:p>
            <a:endParaRPr lang="en-US"/>
          </a:p>
        </p:txBody>
      </p:sp>
    </p:spTree>
    <p:extLst>
      <p:ext uri="{BB962C8B-B14F-4D97-AF65-F5344CB8AC3E}">
        <p14:creationId xmlns:p14="http://schemas.microsoft.com/office/powerpoint/2010/main" val="187715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405D-1F73-449C-B9D9-D09459473EC7}"/>
              </a:ext>
            </a:extLst>
          </p:cNvPr>
          <p:cNvSpPr>
            <a:spLocks noGrp="1"/>
          </p:cNvSpPr>
          <p:nvPr>
            <p:ph type="title"/>
          </p:nvPr>
        </p:nvSpPr>
        <p:spPr/>
        <p:txBody>
          <a:bodyPr/>
          <a:lstStyle/>
          <a:p>
            <a:r>
              <a:rPr lang="en-US"/>
              <a:t>What is SignalR?</a:t>
            </a:r>
          </a:p>
        </p:txBody>
      </p:sp>
      <p:sp>
        <p:nvSpPr>
          <p:cNvPr id="3" name="Text Placeholder 2">
            <a:extLst>
              <a:ext uri="{FF2B5EF4-FFF2-40B4-BE49-F238E27FC236}">
                <a16:creationId xmlns:a16="http://schemas.microsoft.com/office/drawing/2014/main" id="{CF13C9F3-5DE2-4102-A933-0F252B756C17}"/>
              </a:ext>
            </a:extLst>
          </p:cNvPr>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425396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27478D-7194-4E1A-9CB8-7F0C9CD1B2E4}"/>
              </a:ext>
            </a:extLst>
          </p:cNvPr>
          <p:cNvSpPr>
            <a:spLocks noGrp="1"/>
          </p:cNvSpPr>
          <p:nvPr>
            <p:ph type="title"/>
          </p:nvPr>
        </p:nvSpPr>
        <p:spPr/>
        <p:txBody>
          <a:bodyPr/>
          <a:lstStyle/>
          <a:p>
            <a:r>
              <a:rPr lang="en-US" dirty="0"/>
              <a:t>Protocol (</a:t>
            </a:r>
            <a:r>
              <a:rPr lang="en-US" dirty="0">
                <a:hlinkClick r:id="rId2"/>
              </a:rPr>
              <a:t>GitHub</a:t>
            </a:r>
            <a:r>
              <a:rPr lang="en-US" dirty="0"/>
              <a:t>)</a:t>
            </a:r>
          </a:p>
        </p:txBody>
      </p:sp>
      <p:sp>
        <p:nvSpPr>
          <p:cNvPr id="5" name="Content Placeholder 4">
            <a:extLst>
              <a:ext uri="{FF2B5EF4-FFF2-40B4-BE49-F238E27FC236}">
                <a16:creationId xmlns:a16="http://schemas.microsoft.com/office/drawing/2014/main" id="{66D3ADA5-991A-493B-9508-C54733C77328}"/>
              </a:ext>
            </a:extLst>
          </p:cNvPr>
          <p:cNvSpPr>
            <a:spLocks noGrp="1"/>
          </p:cNvSpPr>
          <p:nvPr>
            <p:ph sz="quarter" idx="12"/>
          </p:nvPr>
        </p:nvSpPr>
        <p:spPr/>
        <p:txBody>
          <a:bodyPr/>
          <a:lstStyle/>
          <a:p>
            <a:r>
              <a:rPr lang="en-US" dirty="0"/>
              <a:t>Protocol for duplex RPC</a:t>
            </a:r>
          </a:p>
          <a:p>
            <a:pPr lvl="1"/>
            <a:r>
              <a:rPr lang="en-US" dirty="0"/>
              <a:t>Works with any message-based transport (</a:t>
            </a:r>
            <a:r>
              <a:rPr lang="en-US" dirty="0">
                <a:hlinkClick r:id="rId3"/>
              </a:rPr>
              <a:t>transport requirements</a:t>
            </a:r>
            <a:r>
              <a:rPr lang="en-US" dirty="0"/>
              <a:t>)</a:t>
            </a:r>
          </a:p>
          <a:p>
            <a:pPr lvl="1"/>
            <a:r>
              <a:rPr lang="en-US" dirty="0"/>
              <a:t>Encodings: JSON, </a:t>
            </a:r>
            <a:r>
              <a:rPr lang="en-US" dirty="0" err="1">
                <a:hlinkClick r:id="rId4"/>
              </a:rPr>
              <a:t>MessagePack</a:t>
            </a:r>
            <a:endParaRPr lang="en-US" dirty="0"/>
          </a:p>
          <a:p>
            <a:r>
              <a:rPr lang="en-US" dirty="0"/>
              <a:t>Handshaking</a:t>
            </a:r>
          </a:p>
          <a:p>
            <a:pPr lvl="1"/>
            <a:r>
              <a:rPr lang="en-US" dirty="0"/>
              <a:t>Client and server agreeing on a protocol version (handshake messages always JSON)</a:t>
            </a:r>
          </a:p>
          <a:p>
            <a:r>
              <a:rPr lang="en-US" dirty="0"/>
              <a:t>Invocation Types</a:t>
            </a:r>
          </a:p>
          <a:p>
            <a:pPr lvl="1"/>
            <a:r>
              <a:rPr lang="en-US" i="1" dirty="0"/>
              <a:t>Blocking invocation </a:t>
            </a:r>
            <a:r>
              <a:rPr lang="en-US" dirty="0"/>
              <a:t>– caller calls </a:t>
            </a:r>
            <a:r>
              <a:rPr lang="en-US" dirty="0" err="1"/>
              <a:t>callee</a:t>
            </a:r>
            <a:r>
              <a:rPr lang="en-US" dirty="0"/>
              <a:t> and expects optional result synchronously</a:t>
            </a:r>
          </a:p>
          <a:p>
            <a:pPr lvl="1"/>
            <a:r>
              <a:rPr lang="en-US" i="1" dirty="0"/>
              <a:t>Non-blocking invocation </a:t>
            </a:r>
            <a:r>
              <a:rPr lang="en-US" dirty="0"/>
              <a:t>– no result expected</a:t>
            </a:r>
          </a:p>
          <a:p>
            <a:pPr lvl="1"/>
            <a:r>
              <a:rPr lang="en-US" i="1" dirty="0"/>
              <a:t>Streaming invocation </a:t>
            </a:r>
            <a:r>
              <a:rPr lang="en-US" dirty="0"/>
              <a:t>– one or more results</a:t>
            </a:r>
          </a:p>
          <a:p>
            <a:r>
              <a:rPr lang="en-US" dirty="0"/>
              <a:t>Pings to detect unexpected disconnects</a:t>
            </a:r>
          </a:p>
        </p:txBody>
      </p:sp>
      <p:sp>
        <p:nvSpPr>
          <p:cNvPr id="6" name="Text Placeholder 5">
            <a:extLst>
              <a:ext uri="{FF2B5EF4-FFF2-40B4-BE49-F238E27FC236}">
                <a16:creationId xmlns:a16="http://schemas.microsoft.com/office/drawing/2014/main" id="{E01EB435-D094-4A9E-8FF1-878B434DBC1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2561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E989-A0CB-448F-A7E1-A4DB54B1DD57}"/>
              </a:ext>
            </a:extLst>
          </p:cNvPr>
          <p:cNvSpPr>
            <a:spLocks noGrp="1"/>
          </p:cNvSpPr>
          <p:nvPr>
            <p:ph type="title"/>
          </p:nvPr>
        </p:nvSpPr>
        <p:spPr/>
        <p:txBody>
          <a:bodyPr/>
          <a:lstStyle/>
          <a:p>
            <a:r>
              <a:rPr lang="de-AT" dirty="0"/>
              <a:t>ASP.NET Core Server</a:t>
            </a:r>
          </a:p>
        </p:txBody>
      </p:sp>
      <p:sp>
        <p:nvSpPr>
          <p:cNvPr id="3" name="Content Placeholder 2">
            <a:extLst>
              <a:ext uri="{FF2B5EF4-FFF2-40B4-BE49-F238E27FC236}">
                <a16:creationId xmlns:a16="http://schemas.microsoft.com/office/drawing/2014/main" id="{47F6CE81-0681-438A-ACD0-F731C2E6F39B}"/>
              </a:ext>
            </a:extLst>
          </p:cNvPr>
          <p:cNvSpPr>
            <a:spLocks noGrp="1"/>
          </p:cNvSpPr>
          <p:nvPr>
            <p:ph sz="quarter" idx="12"/>
          </p:nvPr>
        </p:nvSpPr>
        <p:spPr/>
        <p:txBody>
          <a:bodyPr/>
          <a:lstStyle/>
          <a:p>
            <a:r>
              <a:rPr lang="de-AT" dirty="0"/>
              <a:t>Transports</a:t>
            </a:r>
          </a:p>
          <a:p>
            <a:pPr lvl="1"/>
            <a:r>
              <a:rPr lang="en-US" dirty="0"/>
              <a:t>WebSockets</a:t>
            </a:r>
          </a:p>
          <a:p>
            <a:pPr lvl="1"/>
            <a:r>
              <a:rPr lang="en-US" dirty="0"/>
              <a:t>Server-Sent Events</a:t>
            </a:r>
          </a:p>
          <a:p>
            <a:pPr lvl="1"/>
            <a:r>
              <a:rPr lang="en-US" dirty="0"/>
              <a:t>Long Polling</a:t>
            </a:r>
          </a:p>
          <a:p>
            <a:r>
              <a:rPr lang="en-US" dirty="0"/>
              <a:t>Integrated in other ASP.NET Core services</a:t>
            </a:r>
          </a:p>
          <a:p>
            <a:pPr lvl="1"/>
            <a:r>
              <a:rPr lang="en-US" dirty="0"/>
              <a:t>E.g. Web API and SignalR in a single project</a:t>
            </a:r>
          </a:p>
          <a:p>
            <a:r>
              <a:rPr lang="en-US" dirty="0"/>
              <a:t>Clients</a:t>
            </a:r>
          </a:p>
          <a:p>
            <a:pPr lvl="1"/>
            <a:r>
              <a:rPr lang="en-US" dirty="0"/>
              <a:t>JavaScript (compatible down to IE11)</a:t>
            </a:r>
          </a:p>
          <a:p>
            <a:pPr lvl="1"/>
            <a:r>
              <a:rPr lang="en-US" dirty="0"/>
              <a:t>.NET (including mobile apps on Xamarin)</a:t>
            </a:r>
          </a:p>
          <a:p>
            <a:pPr lvl="1"/>
            <a:r>
              <a:rPr lang="en-US" dirty="0"/>
              <a:t>Java</a:t>
            </a:r>
          </a:p>
          <a:p>
            <a:pPr lvl="1"/>
            <a:r>
              <a:rPr lang="en-US" dirty="0"/>
              <a:t>Experimental: C++, Swift</a:t>
            </a:r>
            <a:endParaRPr lang="de-AT" dirty="0"/>
          </a:p>
        </p:txBody>
      </p:sp>
      <p:sp>
        <p:nvSpPr>
          <p:cNvPr id="4" name="Text Placeholder 3">
            <a:extLst>
              <a:ext uri="{FF2B5EF4-FFF2-40B4-BE49-F238E27FC236}">
                <a16:creationId xmlns:a16="http://schemas.microsoft.com/office/drawing/2014/main" id="{BA984A56-2748-49F0-92D6-3B1F25DA73ED}"/>
              </a:ext>
            </a:extLst>
          </p:cNvPr>
          <p:cNvSpPr>
            <a:spLocks noGrp="1"/>
          </p:cNvSpPr>
          <p:nvPr>
            <p:ph type="body" sz="quarter" idx="23"/>
          </p:nvPr>
        </p:nvSpPr>
        <p:spPr/>
        <p:txBody>
          <a:bodyPr/>
          <a:lstStyle/>
          <a:p>
            <a:r>
              <a:rPr lang="de-AT" dirty="0">
                <a:hlinkClick r:id="rId2"/>
              </a:rPr>
              <a:t>https://docs.microsoft.com/en-us/aspnet/core/signalr/supported-platforms?view=aspnetcore-3.1</a:t>
            </a:r>
            <a:endParaRPr lang="de-AT" dirty="0"/>
          </a:p>
        </p:txBody>
      </p:sp>
    </p:spTree>
    <p:extLst>
      <p:ext uri="{BB962C8B-B14F-4D97-AF65-F5344CB8AC3E}">
        <p14:creationId xmlns:p14="http://schemas.microsoft.com/office/powerpoint/2010/main" val="157518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03D43D4A-F5F8-47F6-A4EC-521F433C91BF}">
  <ds:schemaRefs>
    <ds:schemaRef ds:uri="http://purl.org/dc/dcmitype/"/>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538</Words>
  <Application>Microsoft Office PowerPoint</Application>
  <PresentationFormat>On-screen Show (16:9)</PresentationFormat>
  <Paragraphs>131</Paragraphs>
  <Slides>19</Slides>
  <Notes>0</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Calibri</vt:lpstr>
      <vt:lpstr>Calibri Light</vt:lpstr>
      <vt:lpstr>Consolas</vt:lpstr>
      <vt:lpstr>Segoe UI</vt:lpstr>
      <vt:lpstr>Segoe UI Light</vt:lpstr>
      <vt:lpstr>Segoe UI Semilight</vt:lpstr>
      <vt:lpstr>Wingdings 3</vt:lpstr>
      <vt:lpstr>Larissa-Design</vt:lpstr>
      <vt:lpstr>Office Theme</vt:lpstr>
      <vt:lpstr>Azure SignalR – Serverless Push Messaging for the Web</vt:lpstr>
      <vt:lpstr>SignalR</vt:lpstr>
      <vt:lpstr>Sample, Keep in Touch</vt:lpstr>
      <vt:lpstr>Websockets Basics</vt:lpstr>
      <vt:lpstr>What are Websockets</vt:lpstr>
      <vt:lpstr>PowerPoint Presentation</vt:lpstr>
      <vt:lpstr>What is SignalR?</vt:lpstr>
      <vt:lpstr>Protocol (GitHub)</vt:lpstr>
      <vt:lpstr>ASP.NET Core Server</vt:lpstr>
      <vt:lpstr>PowerPoint Presentation</vt:lpstr>
      <vt:lpstr>Azure SignalR</vt:lpstr>
      <vt:lpstr>Purpose</vt:lpstr>
      <vt:lpstr>Protocol</vt:lpstr>
      <vt:lpstr>Using Azure SignalR</vt:lpstr>
      <vt:lpstr>Workshop</vt:lpstr>
      <vt:lpstr>Protocol</vt:lpstr>
      <vt:lpstr>JWT Token</vt:lpstr>
      <vt:lpstr>PowerPoint Presentation</vt:lpstr>
      <vt:lpstr>Thank You for Watching</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softarch Presentation Template</dc:title>
  <dc:subject/>
  <dc:creator>Rainer Stropek</dc:creator>
  <cp:keywords/>
  <dc:description/>
  <cp:lastModifiedBy>Rainer Stropek</cp:lastModifiedBy>
  <cp:revision>536</cp:revision>
  <dcterms:created xsi:type="dcterms:W3CDTF">2008-12-21T08:14:37Z</dcterms:created>
  <dcterms:modified xsi:type="dcterms:W3CDTF">2019-12-19T12:47:12Z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