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86957" autoAdjust="0"/>
  </p:normalViewPr>
  <p:slideViewPr>
    <p:cSldViewPr>
      <p:cViewPr>
        <p:scale>
          <a:sx n="25" d="100"/>
          <a:sy n="25" d="100"/>
        </p:scale>
        <p:origin x="2418" y="-522"/>
      </p:cViewPr>
      <p:guideLst>
        <p:guide orient="horz" pos="9537"/>
        <p:guide pos="6737"/>
        <p:guide orient="horz" pos="13483"/>
        <p:guide pos="95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LT Pro 55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Univers LT Pro 45 Light" panose="020B04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05" y="2037600"/>
            <a:ext cx="9565646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Institut für Parallele und Verteilte Systeme (IPVS)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0171532" y="3474270"/>
            <a:ext cx="4401503" cy="3312368"/>
          </a:xfrm>
        </p:spPr>
        <p:txBody>
          <a:bodyPr/>
          <a:lstStyle/>
          <a:p>
            <a:endParaRPr lang="de-DE" sz="3600" dirty="0"/>
          </a:p>
          <a:p>
            <a:r>
              <a:rPr lang="de-DE" sz="3600" dirty="0"/>
              <a:t>Ozan Tastekin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4068979" y="4319318"/>
            <a:ext cx="7056784" cy="4357153"/>
          </a:xfrm>
        </p:spPr>
        <p:txBody>
          <a:bodyPr anchor="t"/>
          <a:lstStyle/>
          <a:p>
            <a:r>
              <a:rPr lang="de-DE" sz="4800" dirty="0"/>
              <a:t>Analyse von Bahndaten aus der Schweiz:</a:t>
            </a:r>
          </a:p>
          <a:p>
            <a:r>
              <a:rPr lang="de-DE" sz="4800" dirty="0"/>
              <a:t>Pünktlichkeit des öffentlichen Verkehrs</a:t>
            </a:r>
          </a:p>
        </p:txBody>
      </p:sp>
      <p:sp>
        <p:nvSpPr>
          <p:cNvPr id="33" name="Textplatzhalter 1">
            <a:extLst>
              <a:ext uri="{FF2B5EF4-FFF2-40B4-BE49-F238E27FC236}">
                <a16:creationId xmlns:a16="http://schemas.microsoft.com/office/drawing/2014/main" id="{93AB7A74-0267-79BC-9079-5F85C1C94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84075" y="5967046"/>
            <a:ext cx="17642745" cy="3915936"/>
          </a:xfrm>
        </p:spPr>
        <p:txBody>
          <a:bodyPr lIns="129351" tIns="64676" rIns="129351" bIns="64676" anchor="t"/>
          <a:lstStyle/>
          <a:p>
            <a:pPr algn="just"/>
            <a:r>
              <a:rPr lang="de-DE" sz="3600" dirty="0">
                <a:latin typeface="Univers LT Pro 55"/>
              </a:rPr>
              <a:t>Öffentlicher Verkehr ist für viele Menschen ein Teil ihres Alltags. Dabei ist es ihnen wichtig, dass die Busse und Bahnen rechtzeitig ankommen [1,2]. Das Verkehrsmittel kann sich aus vielen Gründen verspäten, zum Beispiel wegen einer Oberleitungsstörung, wegen Stau auf den Straßen oder wegen Personalausfällen [3]. </a:t>
            </a:r>
          </a:p>
          <a:p>
            <a:pPr algn="just"/>
            <a:r>
              <a:rPr lang="de-DE" sz="3600" dirty="0">
                <a:latin typeface="Univers LT Pro 55"/>
              </a:rPr>
              <a:t>In diesem Projekt wird auf weitere Gründe für Verspätungen im öffentlichen Verkehr eingegangen und Erkenntnisse aus Daten des Verkehrsbundes Zürich (VBZ) ins Licht gestellt.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30DE31A-808D-5F3F-AB7A-4B833E48F54C}"/>
              </a:ext>
            </a:extLst>
          </p:cNvPr>
          <p:cNvSpPr txBox="1"/>
          <p:nvPr/>
        </p:nvSpPr>
        <p:spPr>
          <a:xfrm>
            <a:off x="2084075" y="40774414"/>
            <a:ext cx="2628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nivers LT Pro 45 Light" panose="020B0403020202090204"/>
              </a:rPr>
              <a:t>[1] </a:t>
            </a:r>
            <a:r>
              <a:rPr lang="en-US" sz="2400" dirty="0" err="1">
                <a:latin typeface="Univers LT Pro 45 Light" panose="020B0403020202090204"/>
              </a:rPr>
              <a:t>Arnoud</a:t>
            </a:r>
            <a:r>
              <a:rPr lang="en-US" sz="2400" dirty="0">
                <a:latin typeface="Univers LT Pro 45 Light" panose="020B0403020202090204"/>
              </a:rPr>
              <a:t> </a:t>
            </a:r>
            <a:r>
              <a:rPr lang="en-US" sz="2400" dirty="0" err="1">
                <a:latin typeface="Univers LT Pro 45 Light" panose="020B0403020202090204"/>
              </a:rPr>
              <a:t>Mouwen</a:t>
            </a:r>
            <a:r>
              <a:rPr lang="en-US" sz="2400" dirty="0">
                <a:latin typeface="Univers LT Pro 45 Light" panose="020B0403020202090204"/>
              </a:rPr>
              <a:t>. 2015. Drivers of customer satisfaction with public transport services. Transportation Research Part A: Policy and Practice 78 (2015), 1–20.</a:t>
            </a:r>
          </a:p>
          <a:p>
            <a:r>
              <a:rPr lang="en-US" sz="2400" dirty="0">
                <a:latin typeface="Univers LT Pro 45 Light" panose="020B0403020202090204"/>
              </a:rPr>
              <a:t>[2] </a:t>
            </a:r>
            <a:r>
              <a:rPr lang="en-US" sz="2400" dirty="0" err="1">
                <a:latin typeface="Univers LT Pro 45 Light" panose="020B0403020202090204"/>
              </a:rPr>
              <a:t>Dea</a:t>
            </a:r>
            <a:r>
              <a:rPr lang="en-US" sz="2400" dirty="0">
                <a:latin typeface="Univers LT Pro 45 Light" panose="020B0403020202090204"/>
              </a:rPr>
              <a:t> Van Lierop, Madhav G Badami, and Ahmed M El-</a:t>
            </a:r>
            <a:r>
              <a:rPr lang="en-US" sz="2400" dirty="0" err="1">
                <a:latin typeface="Univers LT Pro 45 Light" panose="020B0403020202090204"/>
              </a:rPr>
              <a:t>Geneidy</a:t>
            </a:r>
            <a:r>
              <a:rPr lang="en-US" sz="2400" dirty="0">
                <a:latin typeface="Univers LT Pro 45 Light" panose="020B0403020202090204"/>
              </a:rPr>
              <a:t>. 2018. What influences satisfaction and loyalty in public transport? A review of the literature. Transport Reviews 38, 1 (2018), 52–72.</a:t>
            </a:r>
          </a:p>
          <a:p>
            <a:r>
              <a:rPr lang="en-US" sz="2400" dirty="0">
                <a:latin typeface="Univers LT Pro 45 Light" panose="020B0403020202090204"/>
              </a:rPr>
              <a:t>[3] </a:t>
            </a:r>
            <a:r>
              <a:rPr lang="en-US" sz="2400" dirty="0" err="1">
                <a:latin typeface="Univers LT Pro 45 Light" panose="020B0403020202090204"/>
              </a:rPr>
              <a:t>Enikő</a:t>
            </a:r>
            <a:r>
              <a:rPr lang="en-US" sz="2400" dirty="0">
                <a:latin typeface="Univers LT Pro 45 Light" panose="020B0403020202090204"/>
              </a:rPr>
              <a:t> Nagy and Csaba </a:t>
            </a:r>
            <a:r>
              <a:rPr lang="en-US" sz="2400" dirty="0" err="1">
                <a:latin typeface="Univers LT Pro 45 Light" panose="020B0403020202090204"/>
              </a:rPr>
              <a:t>Csiszár</a:t>
            </a:r>
            <a:r>
              <a:rPr lang="en-US" sz="2400" dirty="0">
                <a:latin typeface="Univers LT Pro 45 Light" panose="020B0403020202090204"/>
              </a:rPr>
              <a:t>. 2015. Analysis of delay causes in railway passenger transportation. </a:t>
            </a:r>
            <a:r>
              <a:rPr lang="en-US" sz="2400" dirty="0" err="1">
                <a:latin typeface="Univers LT Pro 45 Light" panose="020B0403020202090204"/>
              </a:rPr>
              <a:t>Periodica</a:t>
            </a:r>
            <a:r>
              <a:rPr lang="en-US" sz="2400" dirty="0">
                <a:latin typeface="Univers LT Pro 45 Light" panose="020B0403020202090204"/>
              </a:rPr>
              <a:t> </a:t>
            </a:r>
            <a:r>
              <a:rPr lang="en-US" sz="2400" dirty="0" err="1">
                <a:latin typeface="Univers LT Pro 45 Light" panose="020B0403020202090204"/>
              </a:rPr>
              <a:t>Polytechnica</a:t>
            </a:r>
            <a:r>
              <a:rPr lang="en-US" sz="2400" dirty="0">
                <a:latin typeface="Univers LT Pro 45 Light" panose="020B0403020202090204"/>
              </a:rPr>
              <a:t>: Transportation Engineering 43, 2 (2015), 73–80.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6CD795-A9DD-BD43-70B7-4FA0086C128D}"/>
              </a:ext>
            </a:extLst>
          </p:cNvPr>
          <p:cNvSpPr txBox="1"/>
          <p:nvPr/>
        </p:nvSpPr>
        <p:spPr>
          <a:xfrm>
            <a:off x="2037599" y="10440000"/>
            <a:ext cx="26330401" cy="700382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Daten:</a:t>
            </a:r>
          </a:p>
          <a:p>
            <a:pPr marL="685800" marR="0" lvl="0" indent="-6858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Fahrzeiten Soll und Ist-Vergleich aus Zürich: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Vergleich zwischen tatsächlichen und geplanten</a:t>
            </a:r>
            <a:b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Ankunfts- und Abfahrtszeiten</a:t>
            </a:r>
            <a:b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Dazu gibt es Verbindungstabellen: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Haltestellen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 &amp;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Haltepunkte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0" indent="-6858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Passagierfrequenzen der Hardbrücke-Haltestelle:</a:t>
            </a:r>
            <a:b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Zählung an zwei Gleisen durch Sensor von ein- und aussteigenden Passagieren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0" indent="-6858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Stündliche Wetterdaten aus Zürich: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Messungen von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3 Wetterstationen 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in Zürich über Temperatur, Luftfeuchtigkeit, Regendauer,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lang="de-DE" sz="40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Datenbereinigung:</a:t>
            </a:r>
          </a:p>
          <a:p>
            <a:pPr marL="685800" marR="0" lvl="0" indent="-6858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Spaltenbereinigung</a:t>
            </a:r>
            <a:b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lang="de-DE" sz="36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Doppelt gespeicherte Spalten &amp; solche, die keine zusätzliche Information geben entfernt</a:t>
            </a:r>
          </a:p>
          <a:p>
            <a:pPr marL="685800" indent="-6858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Duplikate entfernen</a:t>
            </a:r>
            <a:b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lang="de-DE" sz="40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Doppelt gespeicherte Zeilen entfernt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685800" indent="-6858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Leere Werte auffüllen</a:t>
            </a:r>
            <a:b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lang="de-DE" sz="40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Einzelne fehlende Werte aufgefüllt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685800" indent="-6858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Fehlende Datenpunkte auffüllen</a:t>
            </a:r>
            <a:br>
              <a:rPr kumimoji="0" lang="de-DE" sz="48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</a:br>
            <a:r>
              <a:rPr lang="de-DE" sz="40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Ganze fehlende Datenpunkte aufgefüllt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92FDA3-BC83-AA1F-A348-72A9E90FC49A}"/>
              </a:ext>
            </a:extLst>
          </p:cNvPr>
          <p:cNvSpPr txBox="1"/>
          <p:nvPr/>
        </p:nvSpPr>
        <p:spPr>
          <a:xfrm>
            <a:off x="2084076" y="19757837"/>
            <a:ext cx="13141961" cy="7695097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Durchführung: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Identifizierung relevanter Haltepunkte und zugehöriger Passagierzahlen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Fahrzeiten aggregieren auf 5 Minuten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Verspätungen ausrechnen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Spearman‘s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 Rangkorrelation anwenden</a:t>
            </a: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Ergebnisse: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r = 0,1529: Sehr leichte positive Korrelation, nicht stark genug für Annahmekriterium =&gt; Hypothese wird abgelehnt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36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Siehe Abbildung 1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B3F4D1-59E1-46C1-0D5E-A2EEF191BB2D}"/>
              </a:ext>
            </a:extLst>
          </p:cNvPr>
          <p:cNvSpPr txBox="1"/>
          <p:nvPr/>
        </p:nvSpPr>
        <p:spPr>
          <a:xfrm>
            <a:off x="2084075" y="18210544"/>
            <a:ext cx="26283925" cy="1384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H1:</a:t>
            </a: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 Im Jahr 2022 gibt es einen positiven linearen Zusammenhang zwischen ein- und aussteigenden Fahrgästen und aufgebauten Verspätungen an der Hardbrücke Haltestelle bei den Linien 33, 72, 83 und 8.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E1D88BE-5D31-EC8E-79BF-FF80E26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87898" y="19757837"/>
            <a:ext cx="12880101" cy="662068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4141417-9629-FF8B-4122-88906DCAD2BB}"/>
              </a:ext>
            </a:extLst>
          </p:cNvPr>
          <p:cNvSpPr txBox="1"/>
          <p:nvPr/>
        </p:nvSpPr>
        <p:spPr>
          <a:xfrm>
            <a:off x="15487899" y="26375716"/>
            <a:ext cx="1288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Abbildung 1: Korrelation zwischen Passagierfrequenzen und Verspätungen an der Hardbrücke Haltestelle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9C6026-8F5C-FD8D-7DDE-53D203839744}"/>
              </a:ext>
            </a:extLst>
          </p:cNvPr>
          <p:cNvSpPr txBox="1"/>
          <p:nvPr/>
        </p:nvSpPr>
        <p:spPr>
          <a:xfrm>
            <a:off x="2018822" y="30071376"/>
            <a:ext cx="13207214" cy="9982958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Durchführung: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Filtern nach Fahrzeiten Soll und Ist Vergleiche von Bussen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Regendauer pro Stunde den Haltepunkten zuordnen:</a:t>
            </a:r>
          </a:p>
          <a:p>
            <a:pPr marR="0" lvl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1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Fahrzeiten aggregieren auf 1 Stunde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Verspätungen ausrechnen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Mann-Whitney U Test anwenden</a:t>
            </a:r>
          </a:p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Ergebnisse: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In beiden Versionen ist das Annahmekriterium nicht bei der Mehrheit der Jahre zutreffend =&gt; Hypothese wird abgelehnt</a:t>
            </a: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3600" dirty="0">
                <a:solidFill>
                  <a:srgbClr val="3E444C"/>
                </a:solidFill>
                <a:latin typeface="Univers LT Pro 45 Light" panose="020B0403020202090204" pitchFamily="34" charset="0"/>
                <a:cs typeface="Arial" panose="020B0604020202020204" pitchFamily="34" charset="0"/>
              </a:rPr>
              <a:t>Siehe Tabelle 1</a:t>
            </a: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  <a:p>
            <a:pPr marL="571500" marR="0" lvl="0" indent="-57150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9FBECB-C92B-7BB1-F57D-5FDFDB669951}"/>
              </a:ext>
            </a:extLst>
          </p:cNvPr>
          <p:cNvSpPr txBox="1"/>
          <p:nvPr/>
        </p:nvSpPr>
        <p:spPr>
          <a:xfrm>
            <a:off x="2084074" y="28266743"/>
            <a:ext cx="26283925" cy="1384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sng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H2:</a:t>
            </a: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Univers LT Pro 45 Light" panose="020B0403020202090204" pitchFamily="34" charset="0"/>
                <a:ea typeface="+mn-ea"/>
                <a:cs typeface="Arial" panose="020B0604020202020204" pitchFamily="34" charset="0"/>
              </a:rPr>
              <a:t> In der Mehrheit der Jahre von 2016 bis 2022 verzeichneten Busse in Stunden mit mehr als 30 Minuten Regen überdurchschnittlich hohe aufgebaute Verspätungen.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Univers LT Pro 45 Light" panose="020B040302020209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le 19">
                <a:extLst>
                  <a:ext uri="{FF2B5EF4-FFF2-40B4-BE49-F238E27FC236}">
                    <a16:creationId xmlns:a16="http://schemas.microsoft.com/office/drawing/2014/main" id="{71315E4C-AB11-F3AD-2C9B-01F467446E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35894"/>
                  </p:ext>
                </p:extLst>
              </p:nvPr>
            </p:nvGraphicFramePr>
            <p:xfrm>
              <a:off x="15487898" y="30444224"/>
              <a:ext cx="12880100" cy="82271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12034">
                      <a:extLst>
                        <a:ext uri="{9D8B030D-6E8A-4147-A177-3AD203B41FA5}">
                          <a16:colId xmlns:a16="http://schemas.microsoft.com/office/drawing/2014/main" val="1050169734"/>
                        </a:ext>
                      </a:extLst>
                    </a:gridCol>
                    <a:gridCol w="3248019">
                      <a:extLst>
                        <a:ext uri="{9D8B030D-6E8A-4147-A177-3AD203B41FA5}">
                          <a16:colId xmlns:a16="http://schemas.microsoft.com/office/drawing/2014/main" val="1817076654"/>
                        </a:ext>
                      </a:extLst>
                    </a:gridCol>
                    <a:gridCol w="2436014">
                      <a:extLst>
                        <a:ext uri="{9D8B030D-6E8A-4147-A177-3AD203B41FA5}">
                          <a16:colId xmlns:a16="http://schemas.microsoft.com/office/drawing/2014/main" val="4122554893"/>
                        </a:ext>
                      </a:extLst>
                    </a:gridCol>
                    <a:gridCol w="3248019">
                      <a:extLst>
                        <a:ext uri="{9D8B030D-6E8A-4147-A177-3AD203B41FA5}">
                          <a16:colId xmlns:a16="http://schemas.microsoft.com/office/drawing/2014/main" val="1722556327"/>
                        </a:ext>
                      </a:extLst>
                    </a:gridCol>
                    <a:gridCol w="2436014">
                      <a:extLst>
                        <a:ext uri="{9D8B030D-6E8A-4147-A177-3AD203B41FA5}">
                          <a16:colId xmlns:a16="http://schemas.microsoft.com/office/drawing/2014/main" val="568073841"/>
                        </a:ext>
                      </a:extLst>
                    </a:gridCol>
                  </a:tblGrid>
                  <a:tr h="1407426">
                    <a:tc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H2a)</a:t>
                          </a:r>
                          <a:b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</a:b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Maximale Regendauer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H2b)</a:t>
                          </a:r>
                          <a:b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</a:b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Nächste Wetterstation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5437832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Jahr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p-Wert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&lt; 0,05?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p-Wert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&lt; 0,05?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2423616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0,3679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0,8 </a:t>
                          </a:r>
                          <a14:m>
                            <m:oMath xmlns:m="http://schemas.openxmlformats.org/officeDocument/2006/math">
                              <m:r>
                                <a:rPr lang="de-DE" sz="36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de-DE" sz="3600" dirty="0">
                            <a:solidFill>
                              <a:schemeClr val="accent3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612588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0,9999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6179158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0,9933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691733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8154312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0,2 </a:t>
                          </a:r>
                          <a14:m>
                            <m:oMath xmlns:m="http://schemas.openxmlformats.org/officeDocument/2006/math">
                              <m:r>
                                <a:rPr lang="de-DE" sz="36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−59</m:t>
                                  </m:r>
                                </m:sup>
                              </m:sSup>
                            </m:oMath>
                          </a14:m>
                          <a:endParaRPr lang="de-DE" sz="3600" dirty="0">
                            <a:solidFill>
                              <a:schemeClr val="accent3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0,9601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000447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4915933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0,25 </a:t>
                          </a:r>
                          <a14:m>
                            <m:oMath xmlns:m="http://schemas.openxmlformats.org/officeDocument/2006/math">
                              <m:r>
                                <a:rPr lang="de-DE" sz="36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sz="3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de-DE" sz="3600" dirty="0">
                            <a:solidFill>
                              <a:schemeClr val="accent3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0,0942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466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le 19">
                <a:extLst>
                  <a:ext uri="{FF2B5EF4-FFF2-40B4-BE49-F238E27FC236}">
                    <a16:creationId xmlns:a16="http://schemas.microsoft.com/office/drawing/2014/main" id="{71315E4C-AB11-F3AD-2C9B-01F467446E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35894"/>
                  </p:ext>
                </p:extLst>
              </p:nvPr>
            </p:nvGraphicFramePr>
            <p:xfrm>
              <a:off x="15487898" y="30444224"/>
              <a:ext cx="12880100" cy="82271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12034">
                      <a:extLst>
                        <a:ext uri="{9D8B030D-6E8A-4147-A177-3AD203B41FA5}">
                          <a16:colId xmlns:a16="http://schemas.microsoft.com/office/drawing/2014/main" val="1050169734"/>
                        </a:ext>
                      </a:extLst>
                    </a:gridCol>
                    <a:gridCol w="3248019">
                      <a:extLst>
                        <a:ext uri="{9D8B030D-6E8A-4147-A177-3AD203B41FA5}">
                          <a16:colId xmlns:a16="http://schemas.microsoft.com/office/drawing/2014/main" val="1817076654"/>
                        </a:ext>
                      </a:extLst>
                    </a:gridCol>
                    <a:gridCol w="2436014">
                      <a:extLst>
                        <a:ext uri="{9D8B030D-6E8A-4147-A177-3AD203B41FA5}">
                          <a16:colId xmlns:a16="http://schemas.microsoft.com/office/drawing/2014/main" val="4122554893"/>
                        </a:ext>
                      </a:extLst>
                    </a:gridCol>
                    <a:gridCol w="3248019">
                      <a:extLst>
                        <a:ext uri="{9D8B030D-6E8A-4147-A177-3AD203B41FA5}">
                          <a16:colId xmlns:a16="http://schemas.microsoft.com/office/drawing/2014/main" val="1722556327"/>
                        </a:ext>
                      </a:extLst>
                    </a:gridCol>
                    <a:gridCol w="2436014">
                      <a:extLst>
                        <a:ext uri="{9D8B030D-6E8A-4147-A177-3AD203B41FA5}">
                          <a16:colId xmlns:a16="http://schemas.microsoft.com/office/drawing/2014/main" val="568073841"/>
                        </a:ext>
                      </a:extLst>
                    </a:gridCol>
                  </a:tblGrid>
                  <a:tr h="1407426">
                    <a:tc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H2a)</a:t>
                          </a:r>
                          <a:b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</a:b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Maximale Regendauer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H2b)</a:t>
                          </a:r>
                          <a:b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</a:br>
                          <a:r>
                            <a:rPr kumimoji="0" lang="de-DE" sz="36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E444C"/>
                              </a:solidFill>
                              <a:effectLst/>
                              <a:uLnTx/>
                              <a:uFillTx/>
                              <a:latin typeface="Univers LT Pro 45 Light" panose="020B0403020202090204"/>
                            </a:rPr>
                            <a:t>Nächste Wetterstation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98626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36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E444C"/>
                            </a:solidFill>
                            <a:effectLst/>
                            <a:uLnTx/>
                            <a:uFillTx/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5437832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Jahr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p-Wert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&lt; 0,05?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p-Wert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b="1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&lt; 0,05?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2423616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0,3679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764" t="-275714" r="-75422" b="-6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612588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0,9999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6179158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0,9933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691733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8154312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17" t="-675000" r="-25046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0,9601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000447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1,0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4915933"/>
                      </a:ext>
                    </a:extLst>
                  </a:tr>
                  <a:tr h="852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2022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17" t="-875000" r="-25046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00B050"/>
                              </a:solidFill>
                              <a:latin typeface="Univers LT Pro 45 Light" panose="020B0403020202090204"/>
                            </a:rPr>
                            <a:t>✔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chemeClr val="accent3"/>
                              </a:solidFill>
                              <a:latin typeface="Univers LT Pro 45 Light" panose="020B0403020202090204"/>
                            </a:rPr>
                            <a:t>0,0942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36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✖</a:t>
                          </a:r>
                          <a:endParaRPr lang="de-DE" sz="3600" dirty="0">
                            <a:solidFill>
                              <a:srgbClr val="FF0000"/>
                            </a:solidFill>
                            <a:latin typeface="Univers LT Pro 45 Light" panose="020B0403020202090204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4662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C27A1EC4-5D12-03E6-B2AB-9095A749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77824"/>
              </p:ext>
            </p:extLst>
          </p:nvPr>
        </p:nvGraphicFramePr>
        <p:xfrm>
          <a:off x="2059989" y="32246120"/>
          <a:ext cx="1270800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4001">
                  <a:extLst>
                    <a:ext uri="{9D8B030D-6E8A-4147-A177-3AD203B41FA5}">
                      <a16:colId xmlns:a16="http://schemas.microsoft.com/office/drawing/2014/main" val="1817076654"/>
                    </a:ext>
                  </a:extLst>
                </a:gridCol>
                <a:gridCol w="6354001">
                  <a:extLst>
                    <a:ext uri="{9D8B030D-6E8A-4147-A177-3AD203B41FA5}">
                      <a16:colId xmlns:a16="http://schemas.microsoft.com/office/drawing/2014/main" val="1722556327"/>
                    </a:ext>
                  </a:extLst>
                </a:gridCol>
              </a:tblGrid>
              <a:tr h="593593">
                <a:tc>
                  <a:txBody>
                    <a:bodyPr/>
                    <a:lstStyle/>
                    <a:p>
                      <a:pPr marL="0" marR="0" lvl="0" indent="0" algn="ctr" defTabSz="3986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444C"/>
                          </a:solidFill>
                          <a:effectLst/>
                          <a:uLnTx/>
                          <a:uFillTx/>
                          <a:latin typeface="Univers LT Pro 45 Light" panose="020B0403020202090204"/>
                        </a:rPr>
                        <a:t>H2a) Maximale Regendauer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986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3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444C"/>
                          </a:solidFill>
                          <a:effectLst/>
                          <a:uLnTx/>
                          <a:uFillTx/>
                          <a:latin typeface="Univers LT Pro 45 Light" panose="020B0403020202090204"/>
                        </a:rPr>
                        <a:t>H2b) Nächste Wetterstation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437832"/>
                  </a:ext>
                </a:extLst>
              </a:tr>
              <a:tr h="1229586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>
                          <a:solidFill>
                            <a:schemeClr val="accent3"/>
                          </a:solidFill>
                          <a:latin typeface="Univers LT Pro 45 Light" panose="020B0403020202090204"/>
                        </a:rPr>
                        <a:t>Maximale Regendauer der</a:t>
                      </a:r>
                      <a:br>
                        <a:rPr lang="de-DE" sz="3600" dirty="0">
                          <a:solidFill>
                            <a:schemeClr val="accent3"/>
                          </a:solidFill>
                          <a:latin typeface="Univers LT Pro 45 Light" panose="020B0403020202090204"/>
                        </a:rPr>
                      </a:br>
                      <a:r>
                        <a:rPr lang="de-DE" sz="3600" dirty="0">
                          <a:solidFill>
                            <a:schemeClr val="accent3"/>
                          </a:solidFill>
                          <a:latin typeface="Univers LT Pro 45 Light" panose="020B0403020202090204"/>
                        </a:rPr>
                        <a:t>3 Messungen der einzelnen Wetterstationen bestimmen   und jedem Haltepunkt zuordnen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>
                          <a:solidFill>
                            <a:schemeClr val="accent3"/>
                          </a:solidFill>
                          <a:latin typeface="Univers LT Pro 45 Light" panose="020B0403020202090204"/>
                        </a:rPr>
                        <a:t>Nächste Wetterstation zu je einem Haltepunkt bestimmen und dessen Messung dem Haltepunkt zuordnen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612588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42149353-9757-EA0D-F745-FD48CBDE9870}"/>
              </a:ext>
            </a:extLst>
          </p:cNvPr>
          <p:cNvSpPr txBox="1"/>
          <p:nvPr/>
        </p:nvSpPr>
        <p:spPr>
          <a:xfrm>
            <a:off x="15428019" y="38961858"/>
            <a:ext cx="1288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Tabelle 1: Ergebnisse des Mann-Whitney U Tests von H2a) und H2b)</a:t>
            </a:r>
          </a:p>
        </p:txBody>
      </p:sp>
    </p:spTree>
    <p:extLst>
      <p:ext uri="{BB962C8B-B14F-4D97-AF65-F5344CB8AC3E}">
        <p14:creationId xmlns:p14="http://schemas.microsoft.com/office/powerpoint/2010/main" val="28659972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Benutzerdefiniert</PresentationFormat>
  <Paragraphs>92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Univers LT Pro 45 Light</vt:lpstr>
      <vt:lpstr>Univers LT Pro 55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Ozan Tastekin</cp:lastModifiedBy>
  <cp:revision>155</cp:revision>
  <dcterms:created xsi:type="dcterms:W3CDTF">2015-12-10T06:56:35Z</dcterms:created>
  <dcterms:modified xsi:type="dcterms:W3CDTF">2024-05-05T13:10:34Z</dcterms:modified>
</cp:coreProperties>
</file>