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4" r:id="rId5"/>
    <p:sldId id="260" r:id="rId6"/>
    <p:sldId id="262" r:id="rId7"/>
    <p:sldId id="261" r:id="rId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264285" y="1122680"/>
            <a:ext cx="9707245" cy="2387600"/>
          </a:xfrm>
        </p:spPr>
        <p:txBody>
          <a:bodyPr/>
          <a:p>
            <a:r>
              <a:rPr lang="en-US" sz="4000"/>
              <a:t>Pretraining with Dictionaries</a:t>
            </a:r>
            <a:endParaRPr 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1615"/>
            <a:ext cx="10515600" cy="1325563"/>
          </a:xfrm>
        </p:spPr>
        <p:txBody>
          <a:bodyPr/>
          <a:p>
            <a:r>
              <a:rPr lang="en-US" altLang="zh-CN" sz="3200">
                <a:sym typeface="+mn-ea"/>
              </a:rPr>
              <a:t> Motivation</a:t>
            </a:r>
            <a:endParaRPr lang="en-US" sz="3200"/>
          </a:p>
        </p:txBody>
      </p:sp>
      <p:sp>
        <p:nvSpPr>
          <p:cNvPr id="4" name="Slide Number Placeholder 3"/>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Text Box 6"/>
          <p:cNvSpPr txBox="1"/>
          <p:nvPr/>
        </p:nvSpPr>
        <p:spPr>
          <a:xfrm>
            <a:off x="760095" y="1153795"/>
            <a:ext cx="10593070" cy="4061460"/>
          </a:xfrm>
          <a:prstGeom prst="rect">
            <a:avLst/>
          </a:prstGeom>
          <a:noFill/>
        </p:spPr>
        <p:txBody>
          <a:bodyPr wrap="square" rtlCol="0">
            <a:spAutoFit/>
          </a:bodyPr>
          <a:p>
            <a:pPr marL="342900" indent="-342900" fontAlgn="auto">
              <a:lnSpc>
                <a:spcPct val="150000"/>
              </a:lnSpc>
              <a:buFont typeface="Arial" panose="020B0604020202090204" pitchFamily="34" charset="0"/>
              <a:buChar char="•"/>
            </a:pPr>
            <a:r>
              <a:rPr lang="en-US" sz="2000">
                <a:sym typeface="+mn-ea"/>
              </a:rPr>
              <a:t>Vocabulary is the basic element of a language. For a new language learner, he/she starts with memorizing elementary vocabularies and then applies to more complicated tasks.</a:t>
            </a:r>
            <a:endParaRPr lang="en-US" sz="2000">
              <a:sym typeface="+mn-ea"/>
            </a:endParaRPr>
          </a:p>
          <a:p>
            <a:pPr marL="342900" indent="-342900" fontAlgn="auto">
              <a:lnSpc>
                <a:spcPct val="150000"/>
              </a:lnSpc>
              <a:buFont typeface="Arial" panose="020B0604020202090204" pitchFamily="34" charset="0"/>
              <a:buChar char="•"/>
            </a:pPr>
            <a:r>
              <a:rPr lang="en-US" sz="2000" b="1">
                <a:sym typeface="+mn-ea"/>
              </a:rPr>
              <a:t>Dictionary provides a weakly supervised dataset for all vocabularies with definition and synonym &amp; antonym as weak labels.</a:t>
            </a:r>
            <a:r>
              <a:rPr lang="en-US" sz="2000">
                <a:sym typeface="+mn-ea"/>
              </a:rPr>
              <a:t> With the “labelled” data, pretraining is assumed to be much more efficient than MLM only.</a:t>
            </a:r>
            <a:endParaRPr lang="en-US" sz="2000">
              <a:sym typeface="+mn-ea"/>
            </a:endParaRPr>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p:txBody>
      </p:sp>
      <p:pic>
        <p:nvPicPr>
          <p:cNvPr id="12" name="Picture 11"/>
          <p:cNvPicPr>
            <a:picLocks noChangeAspect="1"/>
          </p:cNvPicPr>
          <p:nvPr/>
        </p:nvPicPr>
        <p:blipFill>
          <a:blip r:embed="rId1"/>
          <a:stretch>
            <a:fillRect/>
          </a:stretch>
        </p:blipFill>
        <p:spPr>
          <a:xfrm>
            <a:off x="2379980" y="3630930"/>
            <a:ext cx="3072765" cy="2725420"/>
          </a:xfrm>
          <a:prstGeom prst="rect">
            <a:avLst/>
          </a:prstGeom>
        </p:spPr>
      </p:pic>
      <p:pic>
        <p:nvPicPr>
          <p:cNvPr id="13" name="Picture 12"/>
          <p:cNvPicPr>
            <a:picLocks noChangeAspect="1"/>
          </p:cNvPicPr>
          <p:nvPr/>
        </p:nvPicPr>
        <p:blipFill>
          <a:blip r:embed="rId2"/>
          <a:stretch>
            <a:fillRect/>
          </a:stretch>
        </p:blipFill>
        <p:spPr>
          <a:xfrm>
            <a:off x="5634355" y="3630930"/>
            <a:ext cx="4393565" cy="21507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1615"/>
            <a:ext cx="10515600" cy="1325563"/>
          </a:xfrm>
        </p:spPr>
        <p:txBody>
          <a:bodyPr/>
          <a:p>
            <a:r>
              <a:rPr lang="en-US" sz="3200"/>
              <a:t>Related Work</a:t>
            </a:r>
            <a:endParaRPr lang="en-US" sz="3200"/>
          </a:p>
        </p:txBody>
      </p:sp>
      <p:sp>
        <p:nvSpPr>
          <p:cNvPr id="4" name="Slide Number Placeholder 3"/>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Text Box 6"/>
          <p:cNvSpPr txBox="1"/>
          <p:nvPr/>
        </p:nvSpPr>
        <p:spPr>
          <a:xfrm>
            <a:off x="760095" y="1153795"/>
            <a:ext cx="10593070" cy="2676525"/>
          </a:xfrm>
          <a:prstGeom prst="rect">
            <a:avLst/>
          </a:prstGeom>
          <a:noFill/>
        </p:spPr>
        <p:txBody>
          <a:bodyPr wrap="square" rtlCol="0">
            <a:spAutoFit/>
          </a:bodyPr>
          <a:p>
            <a:pPr marL="342900" indent="-342900" fontAlgn="auto">
              <a:lnSpc>
                <a:spcPct val="150000"/>
              </a:lnSpc>
              <a:buFont typeface="Arial" panose="020B0604020202090204" pitchFamily="34" charset="0"/>
              <a:buChar char="•"/>
            </a:pPr>
            <a:r>
              <a:rPr lang="en-US" sz="2000">
                <a:sym typeface="+mn-ea"/>
              </a:rPr>
              <a:t>A related work is Dict-BERT, which utilizes word Definition for solving rare word problem.</a:t>
            </a:r>
            <a:endParaRPr lang="en-US" sz="2000">
              <a:sym typeface="+mn-ea"/>
            </a:endParaRPr>
          </a:p>
          <a:p>
            <a:pPr indent="0" fontAlgn="auto">
              <a:lnSpc>
                <a:spcPct val="150000"/>
              </a:lnSpc>
              <a:buFont typeface="Arial" panose="020B0604020202090204" pitchFamily="34" charset="0"/>
              <a:buNone/>
            </a:pPr>
            <a:r>
              <a:rPr lang="en-US" sz="2000">
                <a:sym typeface="+mn-ea"/>
              </a:rPr>
              <a:t>It directly pads defition to raw input sentence while pretraining.</a:t>
            </a:r>
            <a:endParaRPr lang="en-US" sz="2000">
              <a:sym typeface="+mn-ea"/>
            </a:endParaRPr>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p:txBody>
      </p:sp>
      <p:pic>
        <p:nvPicPr>
          <p:cNvPr id="3" name="Picture 2"/>
          <p:cNvPicPr>
            <a:picLocks noChangeAspect="1"/>
          </p:cNvPicPr>
          <p:nvPr/>
        </p:nvPicPr>
        <p:blipFill>
          <a:blip r:embed="rId1"/>
          <a:stretch>
            <a:fillRect/>
          </a:stretch>
        </p:blipFill>
        <p:spPr>
          <a:xfrm>
            <a:off x="3221355" y="3235960"/>
            <a:ext cx="5749290" cy="25304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1615"/>
            <a:ext cx="10515600" cy="1325563"/>
          </a:xfrm>
        </p:spPr>
        <p:txBody>
          <a:bodyPr/>
          <a:p>
            <a:r>
              <a:rPr lang="en-US" altLang="zh-CN" sz="3200">
                <a:sym typeface="+mn-ea"/>
              </a:rPr>
              <a:t>Pretraining Design ( a possible version )</a:t>
            </a:r>
            <a:endParaRPr lang="en-US" sz="3200"/>
          </a:p>
        </p:txBody>
      </p:sp>
      <p:sp>
        <p:nvSpPr>
          <p:cNvPr id="4" name="Slide Number Placeholder 3"/>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Text Box 6"/>
          <p:cNvSpPr txBox="1"/>
          <p:nvPr/>
        </p:nvSpPr>
        <p:spPr>
          <a:xfrm>
            <a:off x="760730" y="1153795"/>
            <a:ext cx="10593070" cy="6092825"/>
          </a:xfrm>
          <a:prstGeom prst="rect">
            <a:avLst/>
          </a:prstGeom>
          <a:noFill/>
        </p:spPr>
        <p:txBody>
          <a:bodyPr wrap="square" rtlCol="0">
            <a:spAutoFit/>
          </a:bodyPr>
          <a:p>
            <a:pPr marL="342900" indent="-342900" fontAlgn="auto">
              <a:lnSpc>
                <a:spcPct val="150000"/>
              </a:lnSpc>
              <a:buFont typeface="Arial" panose="020B0604020202090204" pitchFamily="34" charset="0"/>
              <a:buChar char="•"/>
            </a:pPr>
            <a:r>
              <a:rPr lang="en-US" sz="2000">
                <a:sym typeface="+mn-ea"/>
              </a:rPr>
              <a:t>With labelled data, </a:t>
            </a:r>
            <a:r>
              <a:rPr lang="en-US" sz="2000" b="1">
                <a:sym typeface="+mn-ea"/>
              </a:rPr>
              <a:t>Contrastive Learning task can be introduced for pretraining, which performs more efficiently than MLM.</a:t>
            </a:r>
            <a:endParaRPr lang="en-US" sz="2000" b="1">
              <a:sym typeface="+mn-ea"/>
            </a:endParaRPr>
          </a:p>
          <a:p>
            <a:pPr indent="0" fontAlgn="auto">
              <a:lnSpc>
                <a:spcPct val="150000"/>
              </a:lnSpc>
              <a:buFont typeface="Arial" panose="020B0604020202090204" pitchFamily="34" charset="0"/>
              <a:buNone/>
            </a:pPr>
            <a:endParaRPr lang="en-US" b="1">
              <a:sym typeface="+mn-ea"/>
            </a:endParaRPr>
          </a:p>
          <a:p>
            <a:pPr marL="342900" indent="-342900" fontAlgn="auto">
              <a:lnSpc>
                <a:spcPct val="150000"/>
              </a:lnSpc>
              <a:buFont typeface="Wingdings" panose="05000000000000000000" charset="0"/>
              <a:buChar char=""/>
            </a:pPr>
            <a:r>
              <a:rPr lang="en-US">
                <a:sym typeface="+mn-ea"/>
              </a:rPr>
              <a:t>For Antonym/Synonym: Contrastive Learning</a:t>
            </a:r>
            <a:endParaRPr lang="en-US">
              <a:sym typeface="+mn-ea"/>
            </a:endParaRPr>
          </a:p>
          <a:p>
            <a:pPr indent="0" fontAlgn="auto">
              <a:lnSpc>
                <a:spcPct val="150000"/>
              </a:lnSpc>
              <a:buFont typeface="Arial" panose="020B0604020202090204" pitchFamily="34" charset="0"/>
              <a:buNone/>
            </a:pPr>
            <a:r>
              <a:rPr lang="en-US" b="1">
                <a:sym typeface="+mn-ea"/>
              </a:rPr>
              <a:t>It could work as an entailment task</a:t>
            </a:r>
            <a:r>
              <a:rPr lang="en-US">
                <a:sym typeface="+mn-ea"/>
              </a:rPr>
              <a:t>, with antonyms being “contradiction”, synonyms ( and self ) being “entailment” and randomly sampled words being “neutral”.</a:t>
            </a:r>
            <a:endParaRPr lang="en-US">
              <a:sym typeface="+mn-ea"/>
            </a:endParaRPr>
          </a:p>
          <a:p>
            <a:pPr marL="342900" indent="-342900" fontAlgn="auto">
              <a:lnSpc>
                <a:spcPct val="150000"/>
              </a:lnSpc>
              <a:buFont typeface="Wingdings" panose="05000000000000000000" charset="0"/>
              <a:buChar char=""/>
            </a:pPr>
            <a:r>
              <a:rPr lang="en-US">
                <a:sym typeface="+mn-ea"/>
              </a:rPr>
              <a:t>For Definition: Sentence Embedding + Contrastive Learning</a:t>
            </a:r>
            <a:endParaRPr lang="en-US">
              <a:sym typeface="+mn-ea"/>
            </a:endParaRPr>
          </a:p>
          <a:p>
            <a:pPr indent="0" fontAlgn="auto">
              <a:lnSpc>
                <a:spcPct val="150000"/>
              </a:lnSpc>
              <a:buFont typeface="Arial" panose="020B0604020202090204" pitchFamily="34" charset="0"/>
              <a:buNone/>
            </a:pPr>
            <a:r>
              <a:rPr lang="en-US">
                <a:sym typeface="+mn-ea"/>
              </a:rPr>
              <a:t>Similar to below, with sentence embedding replacing the central word.</a:t>
            </a:r>
            <a:endParaRPr lang="en-US">
              <a:sym typeface="+mn-ea"/>
            </a:endParaRPr>
          </a:p>
          <a:p>
            <a:pPr marL="342900" indent="-342900" fontAlgn="auto">
              <a:lnSpc>
                <a:spcPct val="150000"/>
              </a:lnSpc>
              <a:buFont typeface="Wingdings" panose="05000000000000000000" charset="0"/>
              <a:buChar char=""/>
            </a:pPr>
            <a:r>
              <a:rPr lang="en-US">
                <a:sym typeface="+mn-ea"/>
              </a:rPr>
              <a:t>For Example Sentences: MLM/LM</a:t>
            </a:r>
            <a:endParaRPr lang="en-US" sz="2000">
              <a:sym typeface="+mn-ea"/>
            </a:endParaRPr>
          </a:p>
          <a:p>
            <a:pPr indent="0" fontAlgn="auto">
              <a:lnSpc>
                <a:spcPct val="150000"/>
              </a:lnSpc>
              <a:buNone/>
            </a:pPr>
            <a:endParaRPr lang="en-US"/>
          </a:p>
          <a:p>
            <a:pPr marL="342900" indent="-342900" fontAlgn="auto">
              <a:lnSpc>
                <a:spcPct val="150000"/>
              </a:lnSpc>
              <a:buFont typeface="Arial" panose="020B0604020202090204" pitchFamily="34" charset="0"/>
              <a:buChar char="•"/>
            </a:pPr>
            <a:r>
              <a:rPr lang="en-US" sz="2000"/>
              <a:t>Note this fashion can also be adapted for multilingual models, just using multilingual dictionaries.</a:t>
            </a:r>
            <a:endParaRPr lang="en-US"/>
          </a:p>
          <a:p>
            <a:pPr indent="0" fontAlgn="auto">
              <a:lnSpc>
                <a:spcPct val="150000"/>
              </a:lnSpc>
              <a:buNone/>
            </a:pPr>
            <a:endParaRPr lang="en-US"/>
          </a:p>
          <a:p>
            <a:pPr indent="0" fontAlgn="auto">
              <a:lnSpc>
                <a:spcPct val="150000"/>
              </a:lnSpc>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1615"/>
            <a:ext cx="10515600" cy="1325563"/>
          </a:xfrm>
        </p:spPr>
        <p:txBody>
          <a:bodyPr/>
          <a:p>
            <a:r>
              <a:rPr lang="en-US" altLang="zh-CN" sz="3200">
                <a:sym typeface="+mn-ea"/>
              </a:rPr>
              <a:t>Pretraining Design ( a possible version )</a:t>
            </a:r>
            <a:endParaRPr lang="en-US" sz="3200"/>
          </a:p>
        </p:txBody>
      </p:sp>
      <p:sp>
        <p:nvSpPr>
          <p:cNvPr id="4" name="Slide Number Placeholder 3"/>
          <p:cNvSpPr>
            <a:spLocks noGrp="1"/>
          </p:cNvSpPr>
          <p:nvPr>
            <p:ph type="sldNum" sz="quarter" idx="12"/>
          </p:nvPr>
        </p:nvSpPr>
        <p:spPr>
          <a:xfrm>
            <a:off x="8610600" y="6356350"/>
            <a:ext cx="2743200" cy="365125"/>
          </a:xfrm>
        </p:spPr>
        <p:txBody>
          <a:bodyPr/>
          <a:p>
            <a:fld id="{7D9BB5D0-35E4-459D-AEF3-FE4D7C45CC19}" type="slidenum">
              <a:rPr lang="zh-CN" altLang="en-US" smtClean="0"/>
            </a:fld>
            <a:endParaRPr lang="zh-CN" altLang="en-US"/>
          </a:p>
        </p:txBody>
      </p:sp>
      <p:sp>
        <p:nvSpPr>
          <p:cNvPr id="7" name="Text Box 6"/>
          <p:cNvSpPr txBox="1"/>
          <p:nvPr/>
        </p:nvSpPr>
        <p:spPr>
          <a:xfrm>
            <a:off x="760730" y="1153795"/>
            <a:ext cx="10593070" cy="5077460"/>
          </a:xfrm>
          <a:prstGeom prst="rect">
            <a:avLst/>
          </a:prstGeom>
          <a:noFill/>
        </p:spPr>
        <p:txBody>
          <a:bodyPr wrap="square" rtlCol="0">
            <a:spAutoFit/>
          </a:bodyPr>
          <a:p>
            <a:pPr marL="342900" indent="-342900" fontAlgn="auto">
              <a:lnSpc>
                <a:spcPct val="150000"/>
              </a:lnSpc>
              <a:buFont typeface="Arial" panose="020B0604020202090204" pitchFamily="34" charset="0"/>
              <a:buChar char="•"/>
            </a:pPr>
            <a:r>
              <a:rPr lang="en-US"/>
              <a:t>A similar idea is ConceptNet, which integrate a common-sense Knowledge Graph to pretrained models using retrofitting method through encouraging word embeddings to be close to their original values as well as their neighbors in graph:</a:t>
            </a:r>
            <a:endParaRPr lang="en-US"/>
          </a:p>
          <a:p>
            <a:pPr marL="342900" indent="-342900" fontAlgn="auto">
              <a:lnSpc>
                <a:spcPct val="150000"/>
              </a:lnSpc>
              <a:buFont typeface="Arial" panose="020B0604020202090204" pitchFamily="34" charset="0"/>
              <a:buChar char="•"/>
            </a:pPr>
            <a:endParaRPr lang="en-US"/>
          </a:p>
          <a:p>
            <a:pPr marL="342900" indent="-342900" fontAlgn="auto">
              <a:lnSpc>
                <a:spcPct val="150000"/>
              </a:lnSpc>
              <a:buFont typeface="Arial" panose="020B0604020202090204" pitchFamily="34" charset="0"/>
              <a:buChar char="•"/>
            </a:pPr>
            <a:endParaRPr lang="en-US"/>
          </a:p>
          <a:p>
            <a:pPr marL="342900" indent="-342900" fontAlgn="auto">
              <a:lnSpc>
                <a:spcPct val="150000"/>
              </a:lnSpc>
              <a:buFont typeface="Arial" panose="020B0604020202090204" pitchFamily="34" charset="0"/>
              <a:buChar char="•"/>
            </a:pPr>
            <a:endParaRPr lang="en-US"/>
          </a:p>
          <a:p>
            <a:pPr indent="0" fontAlgn="auto">
              <a:lnSpc>
                <a:spcPct val="150000"/>
              </a:lnSpc>
              <a:buFont typeface="Arial" panose="020B0604020202090204" pitchFamily="34" charset="0"/>
              <a:buNone/>
            </a:pPr>
            <a:r>
              <a:rPr lang="en-US"/>
              <a:t>     While the motivation is different: pretraining with dicts aims at pretraining efficiency, and we assume the additional info incorporated in dicts can also be fully learned with MLM ( with lower efficiency ). And the computational cost for adding dicts is much smaller so that it can adapted to any pretraining model.</a:t>
            </a:r>
            <a:endParaRPr lang="en-US"/>
          </a:p>
          <a:p>
            <a:pPr indent="0" fontAlgn="auto">
              <a:lnSpc>
                <a:spcPct val="150000"/>
              </a:lnSpc>
              <a:buNone/>
            </a:pPr>
            <a:endParaRPr lang="en-US"/>
          </a:p>
          <a:p>
            <a:pPr indent="0" fontAlgn="auto">
              <a:lnSpc>
                <a:spcPct val="150000"/>
              </a:lnSpc>
              <a:buNone/>
            </a:pPr>
            <a:endParaRPr lang="en-US"/>
          </a:p>
        </p:txBody>
      </p:sp>
      <p:pic>
        <p:nvPicPr>
          <p:cNvPr id="3" name="Picture 2"/>
          <p:cNvPicPr>
            <a:picLocks noChangeAspect="1"/>
          </p:cNvPicPr>
          <p:nvPr/>
        </p:nvPicPr>
        <p:blipFill>
          <a:blip r:embed="rId1"/>
          <a:stretch>
            <a:fillRect/>
          </a:stretch>
        </p:blipFill>
        <p:spPr>
          <a:xfrm>
            <a:off x="4323715" y="4981575"/>
            <a:ext cx="3176905" cy="1739900"/>
          </a:xfrm>
          <a:prstGeom prst="rect">
            <a:avLst/>
          </a:prstGeom>
        </p:spPr>
      </p:pic>
      <p:pic>
        <p:nvPicPr>
          <p:cNvPr id="5" name="Picture 4"/>
          <p:cNvPicPr>
            <a:picLocks noChangeAspect="1"/>
          </p:cNvPicPr>
          <p:nvPr/>
        </p:nvPicPr>
        <p:blipFill>
          <a:blip r:embed="rId2"/>
          <a:stretch>
            <a:fillRect/>
          </a:stretch>
        </p:blipFill>
        <p:spPr>
          <a:xfrm>
            <a:off x="4373245" y="2559685"/>
            <a:ext cx="3077845" cy="6089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1615"/>
            <a:ext cx="10515600" cy="1325563"/>
          </a:xfrm>
        </p:spPr>
        <p:txBody>
          <a:bodyPr/>
          <a:p>
            <a:r>
              <a:rPr lang="en-US" sz="3200"/>
              <a:t>Possible Problems</a:t>
            </a:r>
            <a:endParaRPr lang="en-US" sz="3200"/>
          </a:p>
        </p:txBody>
      </p:sp>
      <p:sp>
        <p:nvSpPr>
          <p:cNvPr id="4" name="Slide Number Placeholder 3"/>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Text Box 6"/>
          <p:cNvSpPr txBox="1"/>
          <p:nvPr/>
        </p:nvSpPr>
        <p:spPr>
          <a:xfrm>
            <a:off x="760095" y="1153795"/>
            <a:ext cx="10593070" cy="5446395"/>
          </a:xfrm>
          <a:prstGeom prst="rect">
            <a:avLst/>
          </a:prstGeom>
          <a:noFill/>
        </p:spPr>
        <p:txBody>
          <a:bodyPr wrap="square" rtlCol="0">
            <a:spAutoFit/>
          </a:bodyPr>
          <a:p>
            <a:pPr marL="342900" indent="-342900" fontAlgn="auto">
              <a:lnSpc>
                <a:spcPct val="150000"/>
              </a:lnSpc>
              <a:buFont typeface="Arial" panose="020B0604020202090204" pitchFamily="34" charset="0"/>
              <a:buChar char="•"/>
            </a:pPr>
            <a:r>
              <a:rPr lang="en-US" sz="2000">
                <a:sym typeface="+mn-ea"/>
              </a:rPr>
              <a:t>Limited data in dictionaries</a:t>
            </a:r>
            <a:endParaRPr lang="en-US" sz="2000">
              <a:sym typeface="+mn-ea"/>
            </a:endParaRPr>
          </a:p>
          <a:p>
            <a:pPr indent="0" fontAlgn="auto">
              <a:lnSpc>
                <a:spcPct val="150000"/>
              </a:lnSpc>
              <a:buFont typeface="Arial" panose="020B0604020202090204" pitchFamily="34" charset="0"/>
              <a:buNone/>
            </a:pPr>
            <a:r>
              <a:rPr lang="en-US" sz="2000">
                <a:sym typeface="+mn-ea"/>
              </a:rPr>
              <a:t>It can be mitigated by collecting as many dictionaries as possible. On the other side, we assert that using dictionary data could be more efficient, thus we do not require comparable amount of data as Wiki.</a:t>
            </a:r>
            <a:endParaRPr lang="en-US" sz="2000">
              <a:sym typeface="+mn-ea"/>
            </a:endParaRPr>
          </a:p>
          <a:p>
            <a:pPr marL="342900" indent="-342900" fontAlgn="auto">
              <a:lnSpc>
                <a:spcPct val="150000"/>
              </a:lnSpc>
              <a:buFont typeface="Arial" panose="020B0604020202090204" pitchFamily="34" charset="0"/>
              <a:buChar char="•"/>
            </a:pPr>
            <a:r>
              <a:rPr lang="en-US" sz="2000">
                <a:sym typeface="+mn-ea"/>
              </a:rPr>
              <a:t>Long sequence modeling</a:t>
            </a:r>
            <a:endParaRPr lang="en-US" sz="2000">
              <a:sym typeface="+mn-ea"/>
            </a:endParaRPr>
          </a:p>
          <a:p>
            <a:pPr indent="0" fontAlgn="auto">
              <a:lnSpc>
                <a:spcPct val="150000"/>
              </a:lnSpc>
              <a:buFont typeface="Arial" panose="020B0604020202090204" pitchFamily="34" charset="0"/>
              <a:buNone/>
            </a:pPr>
            <a:r>
              <a:rPr lang="en-US" sz="2000">
                <a:sym typeface="+mn-ea"/>
              </a:rPr>
              <a:t>This can be a real bottleneck for pretraining on dictionaries, since example sentences are usually short. A possible solution is to</a:t>
            </a:r>
            <a:r>
              <a:rPr lang="en-US" sz="2000" b="1">
                <a:sym typeface="+mn-ea"/>
              </a:rPr>
              <a:t> combine dictionaries as weakly supervised data and Wiki as unlabelled data to pretrain together.</a:t>
            </a:r>
            <a:endParaRPr lang="en-US" sz="2000">
              <a:sym typeface="+mn-ea"/>
            </a:endParaRPr>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2310</Words>
  <Application>WPS Presentation</Application>
  <PresentationFormat>Widescreen</PresentationFormat>
  <Paragraphs>65</Paragraphs>
  <Slides>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vt:i4>
      </vt:variant>
    </vt:vector>
  </HeadingPairs>
  <TitlesOfParts>
    <vt:vector size="19" baseType="lpstr">
      <vt:lpstr>Arial</vt:lpstr>
      <vt:lpstr>SimSun</vt:lpstr>
      <vt:lpstr>Wingdings</vt:lpstr>
      <vt:lpstr>Wingdings</vt:lpstr>
      <vt:lpstr>Calibri Light</vt:lpstr>
      <vt:lpstr>Helvetica Neue</vt:lpstr>
      <vt:lpstr>微软雅黑</vt:lpstr>
      <vt:lpstr>汉仪旗黑</vt:lpstr>
      <vt:lpstr>Arial Unicode MS</vt:lpstr>
      <vt:lpstr>Calibri</vt:lpstr>
      <vt:lpstr>SimSun</vt:lpstr>
      <vt:lpstr>汉仪书宋二KW</vt:lpstr>
      <vt:lpstr>Office Theme</vt:lpstr>
      <vt:lpstr>Pretraining with Dictionaries</vt:lpstr>
      <vt:lpstr> Motivation</vt:lpstr>
      <vt:lpstr> Motivation</vt:lpstr>
      <vt:lpstr>Pretraining Design ( a possible version )</vt:lpstr>
      <vt:lpstr>Pretraining Design ( a possible version )</vt:lpstr>
      <vt:lpstr>Possible Problems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Pretraining with dictionaries</dc:title>
  <dc:creator>yangxiaocong</dc:creator>
  <cp:lastModifiedBy>yangxiaocong</cp:lastModifiedBy>
  <cp:revision>16</cp:revision>
  <dcterms:created xsi:type="dcterms:W3CDTF">2022-02-13T03:08:44Z</dcterms:created>
  <dcterms:modified xsi:type="dcterms:W3CDTF">2022-02-13T03:08:44Z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1033-3.9.0.6159</vt:lpwstr>
  </property>
</Properties>
</file>