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0" r:id="rId5"/>
    <p:sldId id="268" r:id="rId6"/>
    <p:sldId id="269" r:id="rId7"/>
    <p:sldId id="270" r:id="rId8"/>
    <p:sldId id="264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285" y="1122680"/>
            <a:ext cx="9707245" cy="2387600"/>
          </a:xfrm>
        </p:spPr>
        <p:txBody>
          <a:bodyPr/>
          <a:p>
            <a:r>
              <a:rPr lang="en-US" sz="4000"/>
              <a:t>Pretraining with Dictionaries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altLang="zh-CN" sz="3200">
                <a:sym typeface="+mn-ea"/>
              </a:rPr>
              <a:t> Motivation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153795"/>
            <a:ext cx="1059307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Vocabulary is the basic element of a language. For a new language learner, he/she starts with memorizing elementary vocabularies and then applies to more complicated tasks.</a:t>
            </a:r>
            <a:endParaRPr lang="en-US" sz="20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 b="1">
                <a:sym typeface="+mn-ea"/>
              </a:rPr>
              <a:t>Dictionary provides a weakly supervised dataset for all vocabularies with definition and synonym &amp; antonym as labels.</a:t>
            </a:r>
            <a:r>
              <a:rPr lang="en-US" sz="2000">
                <a:sym typeface="+mn-ea"/>
              </a:rPr>
              <a:t> With the “labelled” data, pretraining is assumed to be much more efficient than MLM only.</a:t>
            </a:r>
            <a:endParaRPr 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altLang="zh-CN" sz="3200">
                <a:sym typeface="+mn-ea"/>
              </a:rPr>
              <a:t>Pretraining Design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60730" y="1153795"/>
            <a:ext cx="1059307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 b="1">
                <a:sym typeface="+mn-ea"/>
              </a:rPr>
              <a:t>Contrastive Learning for antonym/synonym</a:t>
            </a:r>
            <a:endParaRPr lang="en-US" sz="20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sz="1600" i="1">
                <a:sym typeface="+mn-ea"/>
              </a:rPr>
              <a:t>a) label = contradiction</a:t>
            </a:r>
            <a:endParaRPr lang="en-US" sz="2000" b="1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b="1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"/>
            </a:pPr>
            <a:endParaRPr 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/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791460"/>
            <a:ext cx="4106545" cy="2427605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10" y="2778760"/>
            <a:ext cx="4051300" cy="2345690"/>
          </a:xfrm>
          <a:prstGeom prst="rect">
            <a:avLst/>
          </a:prstGeom>
        </p:spPr>
      </p:pic>
      <p:sp>
        <p:nvSpPr>
          <p:cNvPr id="2640" name="Google Shape;2640;p31"/>
          <p:cNvSpPr/>
          <p:nvPr/>
        </p:nvSpPr>
        <p:spPr>
          <a:xfrm rot="5400000" flipH="1" flipV="1">
            <a:off x="5994400" y="-378460"/>
            <a:ext cx="203200" cy="5931535"/>
          </a:xfrm>
          <a:prstGeom prst="rightBrace">
            <a:avLst>
              <a:gd name="adj1" fmla="val 12222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Text Box 343"/>
          <p:cNvSpPr txBox="1"/>
          <p:nvPr/>
        </p:nvSpPr>
        <p:spPr>
          <a:xfrm>
            <a:off x="5384165" y="2077085"/>
            <a:ext cx="2092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contrastive loss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altLang="zh-CN" sz="3200">
                <a:sym typeface="+mn-ea"/>
              </a:rPr>
              <a:t>Pretraining Design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60730" y="1153795"/>
            <a:ext cx="1059307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 b="1">
                <a:sym typeface="+mn-ea"/>
              </a:rPr>
              <a:t>Contrastive Learning for antonym/synonym</a:t>
            </a:r>
            <a:endParaRPr lang="en-US" sz="20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sz="1600" i="1">
                <a:sym typeface="+mn-ea"/>
              </a:rPr>
              <a:t>b) label = entailment</a:t>
            </a:r>
            <a:endParaRPr lang="en-US" sz="20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b="1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"/>
            </a:pPr>
            <a:endParaRPr 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/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r>
              <a:rPr lang="en-US"/>
              <a:t>there is a possible c) neutral where two words are not ant/syn.</a:t>
            </a:r>
            <a:endParaRPr lang="en-US"/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3161665"/>
            <a:ext cx="4106545" cy="2427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0" y="3232150"/>
            <a:ext cx="4102735" cy="2427605"/>
          </a:xfrm>
          <a:prstGeom prst="rect">
            <a:avLst/>
          </a:prstGeom>
        </p:spPr>
      </p:pic>
      <p:sp>
        <p:nvSpPr>
          <p:cNvPr id="2640" name="Google Shape;2640;p31"/>
          <p:cNvSpPr/>
          <p:nvPr/>
        </p:nvSpPr>
        <p:spPr>
          <a:xfrm rot="5400000" flipH="1" flipV="1">
            <a:off x="4957445" y="989965"/>
            <a:ext cx="306070" cy="4038600"/>
          </a:xfrm>
          <a:prstGeom prst="rightBrace">
            <a:avLst>
              <a:gd name="adj1" fmla="val 12222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Text Box 343"/>
          <p:cNvSpPr txBox="1"/>
          <p:nvPr/>
        </p:nvSpPr>
        <p:spPr>
          <a:xfrm>
            <a:off x="4378325" y="2400935"/>
            <a:ext cx="2092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contrastive loss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altLang="zh-CN" sz="3200">
                <a:sym typeface="+mn-ea"/>
              </a:rPr>
              <a:t>Pretraining Design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60730" y="1189990"/>
            <a:ext cx="10593070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 b="1">
                <a:sym typeface="+mn-ea"/>
              </a:rPr>
              <a:t>Contrastive Learning for definition</a:t>
            </a:r>
            <a:endParaRPr lang="en-US" sz="20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sz="20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b="1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"/>
            </a:pPr>
            <a:endParaRPr 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/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2000"/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010" y="2559685"/>
            <a:ext cx="5096510" cy="3674110"/>
          </a:xfrm>
          <a:prstGeom prst="rect">
            <a:avLst/>
          </a:prstGeom>
        </p:spPr>
      </p:pic>
      <p:sp>
        <p:nvSpPr>
          <p:cNvPr id="2640" name="Google Shape;2640;p31"/>
          <p:cNvSpPr/>
          <p:nvPr/>
        </p:nvSpPr>
        <p:spPr>
          <a:xfrm rot="5400000" flipH="1" flipV="1">
            <a:off x="5680710" y="1572260"/>
            <a:ext cx="201930" cy="1772285"/>
          </a:xfrm>
          <a:prstGeom prst="rightBrace">
            <a:avLst>
              <a:gd name="adj1" fmla="val 12222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Text Box 343"/>
          <p:cNvSpPr txBox="1"/>
          <p:nvPr/>
        </p:nvSpPr>
        <p:spPr>
          <a:xfrm>
            <a:off x="5049520" y="1961515"/>
            <a:ext cx="2092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contrastive loss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altLang="zh-CN" sz="3200">
                <a:sym typeface="+mn-ea"/>
              </a:rPr>
              <a:t>Benefits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153795"/>
            <a:ext cx="105930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With contrastive learning task adding to MLM task, the pretraining process is expected to be accelerated because labeled data, which contains more information for word embedding, could be utilized.</a:t>
            </a:r>
            <a:endParaRPr lang="en-US" sz="20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It also benefits from the property of contrastive learning. </a:t>
            </a:r>
            <a:r>
              <a:rPr lang="en-US" altLang="zh-CN" sz="2000">
                <a:sym typeface="+mn-ea"/>
              </a:rPr>
              <a:t>Contrastive learning explicitly encourage alignment between similar pairs and uniformity between different pairs, resulting in better embedding distribution in latent space ( see the success of SimCSE for sentence embedding).</a:t>
            </a:r>
            <a:endParaRPr lang="en-US" altLang="zh-CN" sz="20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Finally, it helps the model to sufficiently learn rare words, which are hardly seen in general pretraining corpus. </a:t>
            </a:r>
            <a:endParaRPr lang="en-US" sz="20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sz="3200"/>
              <a:t>Related Work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153795"/>
            <a:ext cx="105930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>
                <a:sym typeface="+mn-ea"/>
              </a:rPr>
              <a:t>A related work is Dict-BERT, which utilizes word Definition for solving rare word problem.</a:t>
            </a:r>
            <a:endParaRPr 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sz="2000">
                <a:sym typeface="+mn-ea"/>
              </a:rPr>
              <a:t>It directly pads defition to raw input sentence while pretraining.</a:t>
            </a:r>
            <a:endParaRPr 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  <a:p>
            <a:pPr indent="0" fontAlgn="auto">
              <a:lnSpc>
                <a:spcPct val="150000"/>
              </a:lnSpc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2759710"/>
            <a:ext cx="6080760" cy="267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Writer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Calibri Light</vt:lpstr>
      <vt:lpstr>Helvetica Neue</vt:lpstr>
      <vt:lpstr>微软雅黑</vt:lpstr>
      <vt:lpstr>汉仪旗黑</vt:lpstr>
      <vt:lpstr>Arial Unicode MS</vt:lpstr>
      <vt:lpstr>Calibri</vt:lpstr>
      <vt:lpstr>SimSun</vt:lpstr>
      <vt:lpstr>汉仪书宋二KW</vt:lpstr>
      <vt:lpstr>Calibri</vt:lpstr>
      <vt:lpstr>SimSun</vt:lpstr>
      <vt:lpstr>Office Theme</vt:lpstr>
      <vt:lpstr>Pretraining with Dictionaries</vt:lpstr>
      <vt:lpstr> Motivation</vt:lpstr>
      <vt:lpstr>Pretraining Design ( a possible version )</vt:lpstr>
      <vt:lpstr>Pretraining Design </vt:lpstr>
      <vt:lpstr>Pretraining Design </vt:lpstr>
      <vt:lpstr> Motivation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Pretraining with dictionaries</dc:title>
  <dc:creator>yangxiaocong</dc:creator>
  <cp:lastModifiedBy>yangxiaocong</cp:lastModifiedBy>
  <cp:revision>25</cp:revision>
  <dcterms:created xsi:type="dcterms:W3CDTF">2022-03-18T08:04:54Z</dcterms:created>
  <dcterms:modified xsi:type="dcterms:W3CDTF">2022-03-18T08:04:54Z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