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5" r:id="rId8"/>
    <p:sldId id="266" r:id="rId9"/>
    <p:sldId id="270"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DeBERTa &amp; DeBERTaV3</a:t>
            </a:r>
            <a:endParaRPr lang="en-US" altLang="zh-CN"/>
          </a:p>
        </p:txBody>
      </p:sp>
      <p:sp>
        <p:nvSpPr>
          <p:cNvPr id="3" name="副标题 2"/>
          <p:cNvSpPr>
            <a:spLocks noGrp="1"/>
          </p:cNvSpPr>
          <p:nvPr>
            <p:ph type="subTitle" idx="1"/>
          </p:nvPr>
        </p:nvSpPr>
        <p:spPr>
          <a:xfrm>
            <a:off x="1524000" y="3602038"/>
            <a:ext cx="9144000" cy="1655762"/>
          </a:xfrm>
        </p:spPr>
        <p:txBody>
          <a:bodyPr/>
          <a:p>
            <a:r>
              <a:rPr lang="en-US" altLang="zh-CN"/>
              <a:t>Microsoft Research</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9960610" cy="1106805"/>
          </a:xfrm>
        </p:spPr>
        <p:txBody>
          <a:bodyPr/>
          <a:p>
            <a:r>
              <a:rPr lang="en-US" altLang="zh-CN" sz="3600"/>
              <a:t>DeBERTa</a:t>
            </a:r>
            <a:endParaRPr lang="en-US" altLang="zh-CN" sz="3600"/>
          </a:p>
        </p:txBody>
      </p:sp>
      <p:pic>
        <p:nvPicPr>
          <p:cNvPr id="4" name="内容占位符 3"/>
          <p:cNvPicPr>
            <a:picLocks noChangeAspect="1"/>
          </p:cNvPicPr>
          <p:nvPr>
            <p:ph idx="1"/>
          </p:nvPr>
        </p:nvPicPr>
        <p:blipFill>
          <a:blip r:embed="rId1"/>
          <a:stretch>
            <a:fillRect/>
          </a:stretch>
        </p:blipFill>
        <p:spPr>
          <a:xfrm>
            <a:off x="6108700" y="2653030"/>
            <a:ext cx="5335905" cy="3322955"/>
          </a:xfrm>
          <a:prstGeom prst="rect">
            <a:avLst/>
          </a:prstGeom>
        </p:spPr>
      </p:pic>
      <p:sp>
        <p:nvSpPr>
          <p:cNvPr id="5" name="文本框 4"/>
          <p:cNvSpPr txBox="1"/>
          <p:nvPr/>
        </p:nvSpPr>
        <p:spPr>
          <a:xfrm>
            <a:off x="848360" y="1344930"/>
            <a:ext cx="9950450" cy="1014730"/>
          </a:xfrm>
          <a:prstGeom prst="rect">
            <a:avLst/>
          </a:prstGeom>
          <a:noFill/>
        </p:spPr>
        <p:txBody>
          <a:bodyPr wrap="square" rtlCol="0">
            <a:spAutoFit/>
          </a:bodyPr>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r>
              <a:rPr lang="en-US" altLang="zh-CN" sz="2000"/>
              <a:t>Best model in GLUE/SuperGLUE till now</a:t>
            </a: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r>
              <a:rPr lang="en-US" altLang="zh-CN" sz="2000"/>
              <a:t>With only half training data size and effective samples compared to RoBERTa</a:t>
            </a:r>
            <a:endParaRPr lang="en-US" altLang="zh-CN" sz="2000"/>
          </a:p>
        </p:txBody>
      </p:sp>
      <p:pic>
        <p:nvPicPr>
          <p:cNvPr id="6" name="图片 5"/>
          <p:cNvPicPr>
            <a:picLocks noChangeAspect="1"/>
          </p:cNvPicPr>
          <p:nvPr/>
        </p:nvPicPr>
        <p:blipFill>
          <a:blip r:embed="rId2"/>
          <a:stretch>
            <a:fillRect/>
          </a:stretch>
        </p:blipFill>
        <p:spPr>
          <a:xfrm>
            <a:off x="573405" y="3388360"/>
            <a:ext cx="5358130" cy="18516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9960610" cy="1106805"/>
          </a:xfrm>
        </p:spPr>
        <p:txBody>
          <a:bodyPr/>
          <a:p>
            <a:r>
              <a:rPr lang="en-US" altLang="zh-CN" sz="3600"/>
              <a:t>DeBERTa: </a:t>
            </a:r>
            <a:r>
              <a:rPr lang="en-US" altLang="zh-CN" sz="3600">
                <a:sym typeface="+mn-ea"/>
              </a:rPr>
              <a:t>Disentangled Attention</a:t>
            </a:r>
            <a:endParaRPr lang="en-US" altLang="zh-CN" sz="3600"/>
          </a:p>
        </p:txBody>
      </p:sp>
      <p:sp>
        <p:nvSpPr>
          <p:cNvPr id="5" name="文本框 4"/>
          <p:cNvSpPr txBox="1"/>
          <p:nvPr/>
        </p:nvSpPr>
        <p:spPr>
          <a:xfrm>
            <a:off x="838200" y="1344930"/>
            <a:ext cx="9950450" cy="4707890"/>
          </a:xfrm>
          <a:prstGeom prst="rect">
            <a:avLst/>
          </a:prstGeom>
          <a:noFill/>
        </p:spPr>
        <p:txBody>
          <a:bodyPr wrap="square" rtlCol="0">
            <a:spAutoFit/>
          </a:bodyPr>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r>
              <a:rPr lang="en-US" altLang="zh-CN" sz="2000"/>
              <a:t>Standard BERT add positional, segment and token embeddings together into a single vector as model input, which could fuse different information</a:t>
            </a: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r>
              <a:rPr lang="en-US" altLang="zh-CN" sz="2000"/>
              <a:t>In contrast, DeBERTa adopts two concatenated vectors H and P to represent a token, and atttention between two tokens are described as follows:</a:t>
            </a: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a:p>
            <a:pPr indent="0" fontAlgn="auto">
              <a:lnSpc>
                <a:spcPct val="150000"/>
              </a:lnSpc>
              <a:buFont typeface="Arial" panose="020B0604020202090204" pitchFamily="34" charset="0"/>
              <a:buNone/>
            </a:pPr>
            <a:r>
              <a:rPr lang="en-US" altLang="zh-CN" sz="2000"/>
              <a:t>   Here H</a:t>
            </a:r>
            <a:r>
              <a:rPr lang="en-US" altLang="zh-CN" sz="2000" baseline="-25000"/>
              <a:t>i</a:t>
            </a:r>
            <a:r>
              <a:rPr lang="en-US" altLang="zh-CN" sz="2000"/>
              <a:t> is the content vector of token i, and P</a:t>
            </a:r>
            <a:r>
              <a:rPr lang="en-US" altLang="zh-CN" sz="2000" baseline="-25000"/>
              <a:t>i|j </a:t>
            </a:r>
            <a:r>
              <a:rPr lang="en-US" altLang="zh-CN" sz="2000"/>
              <a:t>is relative position vector of token i to token j. </a:t>
            </a:r>
            <a:endParaRPr lang="en-US" altLang="zh-CN" sz="2000"/>
          </a:p>
          <a:p>
            <a:pPr marL="342900" indent="-342900" fontAlgn="auto">
              <a:lnSpc>
                <a:spcPct val="150000"/>
              </a:lnSpc>
              <a:buFont typeface="Arial" panose="020B0604020202090204" pitchFamily="34" charset="0"/>
              <a:buChar char="•"/>
            </a:pPr>
            <a:r>
              <a:rPr lang="en-US" altLang="zh-CN" sz="2000"/>
              <a:t>The author asserts that the position-to-position attention doesn't provide much useful information, so only the first three terms are kept.</a:t>
            </a:r>
            <a:endParaRPr lang="en-US" altLang="zh-CN" sz="2000"/>
          </a:p>
        </p:txBody>
      </p:sp>
      <p:pic>
        <p:nvPicPr>
          <p:cNvPr id="7" name="图片 6"/>
          <p:cNvPicPr>
            <a:picLocks noChangeAspect="1"/>
          </p:cNvPicPr>
          <p:nvPr/>
        </p:nvPicPr>
        <p:blipFill>
          <a:blip r:embed="rId1"/>
          <a:stretch>
            <a:fillRect/>
          </a:stretch>
        </p:blipFill>
        <p:spPr>
          <a:xfrm>
            <a:off x="3949700" y="3370580"/>
            <a:ext cx="4102735" cy="6559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9960610" cy="1106805"/>
          </a:xfrm>
        </p:spPr>
        <p:txBody>
          <a:bodyPr/>
          <a:p>
            <a:r>
              <a:rPr lang="en-US" altLang="zh-CN" sz="3600"/>
              <a:t>DeBERTa: </a:t>
            </a:r>
            <a:r>
              <a:rPr lang="en-US" altLang="zh-CN" sz="3600">
                <a:sym typeface="+mn-ea"/>
              </a:rPr>
              <a:t>Disentangled Attention</a:t>
            </a:r>
            <a:endParaRPr lang="en-US" altLang="zh-CN" sz="3600"/>
          </a:p>
        </p:txBody>
      </p:sp>
      <p:sp>
        <p:nvSpPr>
          <p:cNvPr id="5" name="文本框 4"/>
          <p:cNvSpPr txBox="1"/>
          <p:nvPr/>
        </p:nvSpPr>
        <p:spPr>
          <a:xfrm>
            <a:off x="848360" y="1344930"/>
            <a:ext cx="9950450" cy="5631180"/>
          </a:xfrm>
          <a:prstGeom prst="rect">
            <a:avLst/>
          </a:prstGeom>
          <a:noFill/>
        </p:spPr>
        <p:txBody>
          <a:bodyPr wrap="square" rtlCol="0">
            <a:spAutoFit/>
          </a:bodyPr>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r>
              <a:rPr lang="en-US" altLang="zh-CN" sz="2000"/>
              <a:t>The detail in each attention head is illustrated below:</a:t>
            </a: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r>
              <a:rPr lang="en-US" altLang="zh-CN" sz="2000"/>
              <a:t>Note here relative positional Qr and Kr are obtained by separate projection matrix different from projection matrix of content Qc and Kc. </a:t>
            </a: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r>
              <a:rPr lang="en-US" altLang="zh-CN" sz="2000"/>
              <a:t>The relative position of i to j is defined as:</a:t>
            </a:r>
            <a:endParaRPr lang="en-US" altLang="zh-CN" sz="2000"/>
          </a:p>
          <a:p>
            <a:pPr indent="0" fontAlgn="auto">
              <a:lnSpc>
                <a:spcPct val="150000"/>
              </a:lnSpc>
              <a:buFont typeface="Arial" panose="020B0604020202090204" pitchFamily="34" charset="0"/>
              <a:buNone/>
            </a:pPr>
            <a:endParaRPr lang="en-US" altLang="zh-CN" sz="2000"/>
          </a:p>
          <a:p>
            <a:pPr indent="0" fontAlgn="auto">
              <a:lnSpc>
                <a:spcPct val="150000"/>
              </a:lnSpc>
              <a:buFont typeface="Arial" panose="020B0604020202090204" pitchFamily="34" charset="0"/>
              <a:buNone/>
            </a:pP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p:txBody>
      </p:sp>
      <p:pic>
        <p:nvPicPr>
          <p:cNvPr id="3" name="图片 2"/>
          <p:cNvPicPr>
            <a:picLocks noChangeAspect="1"/>
          </p:cNvPicPr>
          <p:nvPr/>
        </p:nvPicPr>
        <p:blipFill>
          <a:blip r:embed="rId1"/>
          <a:stretch>
            <a:fillRect/>
          </a:stretch>
        </p:blipFill>
        <p:spPr>
          <a:xfrm>
            <a:off x="3005455" y="2134235"/>
            <a:ext cx="6181090" cy="1655445"/>
          </a:xfrm>
          <a:prstGeom prst="rect">
            <a:avLst/>
          </a:prstGeom>
        </p:spPr>
      </p:pic>
      <p:pic>
        <p:nvPicPr>
          <p:cNvPr id="4" name="图片 3"/>
          <p:cNvPicPr>
            <a:picLocks noChangeAspect="1"/>
          </p:cNvPicPr>
          <p:nvPr/>
        </p:nvPicPr>
        <p:blipFill>
          <a:blip r:embed="rId2"/>
          <a:srcRect t="14803"/>
          <a:stretch>
            <a:fillRect/>
          </a:stretch>
        </p:blipFill>
        <p:spPr>
          <a:xfrm>
            <a:off x="3322955" y="5596890"/>
            <a:ext cx="4991100" cy="822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9960610" cy="1106805"/>
          </a:xfrm>
        </p:spPr>
        <p:txBody>
          <a:bodyPr/>
          <a:p>
            <a:r>
              <a:rPr lang="en-US" altLang="zh-CN" sz="3600"/>
              <a:t>DeBERTa: </a:t>
            </a:r>
            <a:r>
              <a:rPr lang="en-US" altLang="zh-CN" sz="3600">
                <a:sym typeface="+mn-ea"/>
              </a:rPr>
              <a:t>EMD</a:t>
            </a:r>
            <a:endParaRPr lang="en-US" altLang="zh-CN" sz="3600"/>
          </a:p>
        </p:txBody>
      </p:sp>
      <p:sp>
        <p:nvSpPr>
          <p:cNvPr id="5" name="文本框 4"/>
          <p:cNvSpPr txBox="1"/>
          <p:nvPr/>
        </p:nvSpPr>
        <p:spPr>
          <a:xfrm>
            <a:off x="838200" y="1344930"/>
            <a:ext cx="9950450" cy="1476375"/>
          </a:xfrm>
          <a:prstGeom prst="rect">
            <a:avLst/>
          </a:prstGeom>
          <a:noFill/>
        </p:spPr>
        <p:txBody>
          <a:bodyPr wrap="square" rtlCol="0">
            <a:spAutoFit/>
          </a:bodyPr>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r>
              <a:rPr lang="en-US" altLang="zh-CN" sz="2000"/>
              <a:t>Enhanced Mask Decoder (EMD) is adopted in place of standard transformer layer, mainly aimed to inject absolute positional information I</a:t>
            </a:r>
            <a:endParaRPr lang="en-US" altLang="zh-CN" sz="2000"/>
          </a:p>
          <a:p>
            <a:pPr indent="0" fontAlgn="auto">
              <a:lnSpc>
                <a:spcPct val="150000"/>
              </a:lnSpc>
              <a:buFont typeface="Arial" panose="020B0604020202090204" pitchFamily="34" charset="0"/>
              <a:buNone/>
            </a:pPr>
            <a:endParaRPr lang="en-US" altLang="zh-CN" sz="2000"/>
          </a:p>
        </p:txBody>
      </p:sp>
      <p:pic>
        <p:nvPicPr>
          <p:cNvPr id="3" name="图片 2"/>
          <p:cNvPicPr>
            <a:picLocks noChangeAspect="1"/>
          </p:cNvPicPr>
          <p:nvPr/>
        </p:nvPicPr>
        <p:blipFill>
          <a:blip r:embed="rId1"/>
          <a:stretch>
            <a:fillRect/>
          </a:stretch>
        </p:blipFill>
        <p:spPr>
          <a:xfrm>
            <a:off x="3188970" y="2355850"/>
            <a:ext cx="5259070" cy="35388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9960610" cy="1106805"/>
          </a:xfrm>
        </p:spPr>
        <p:txBody>
          <a:bodyPr/>
          <a:p>
            <a:r>
              <a:rPr lang="en-US" altLang="zh-CN" sz="3600"/>
              <a:t>DeBERTaV3: RTD</a:t>
            </a:r>
            <a:endParaRPr lang="en-US" altLang="zh-CN" sz="3600"/>
          </a:p>
        </p:txBody>
      </p:sp>
      <mc:AlternateContent xmlns:mc="http://schemas.openxmlformats.org/markup-compatibility/2006">
        <mc:Choice xmlns:a14="http://schemas.microsoft.com/office/drawing/2010/main" Requires="a14">
          <p:sp>
            <p:nvSpPr>
              <p:cNvPr id="5" name="文本框 4"/>
              <p:cNvSpPr txBox="1"/>
              <p:nvPr/>
            </p:nvSpPr>
            <p:spPr>
              <a:xfrm>
                <a:off x="838200" y="1344930"/>
                <a:ext cx="9950450" cy="4787265"/>
              </a:xfrm>
              <a:prstGeom prst="rect">
                <a:avLst/>
              </a:prstGeom>
              <a:noFill/>
            </p:spPr>
            <p:txBody>
              <a:bodyPr wrap="square" rtlCol="0">
                <a:spAutoFit/>
              </a:bodyPr>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r>
                  <a:rPr lang="en-US" altLang="zh-CN" sz="2000"/>
                  <a:t>Replaced Token Detection (RTD) is a GAN-style pretraining task.</a:t>
                </a: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r>
                  <a:rPr lang="en-US" altLang="zh-CN" sz="2000"/>
                  <a:t>Generator and discriminator are trained jointly: </a:t>
                </a:r>
                <a14:m>
                  <m:oMath xmlns:m="http://schemas.openxmlformats.org/officeDocument/2006/math">
                    <m:r>
                      <a:rPr lang="en-US" altLang="zh-CN" sz="2000" i="1">
                        <a:latin typeface="Cambria Math" charset="0"/>
                        <a:cs typeface="Cambria Math" charset="0"/>
                      </a:rPr>
                      <m:t>𝐿</m:t>
                    </m:r>
                    <m:r>
                      <a:rPr lang="en-US" altLang="zh-CN" sz="2000" i="1">
                        <a:latin typeface="Cambria Math" charset="0"/>
                        <a:cs typeface="Cambria Math" charset="0"/>
                      </a:rPr>
                      <m:t> = </m:t>
                    </m:r>
                    <m:sSub>
                      <m:sSubPr>
                        <m:ctrlPr>
                          <a:rPr lang="en-US" altLang="zh-CN" sz="2000" i="1">
                            <a:latin typeface="Cambria Math" charset="0"/>
                            <a:cs typeface="Cambria Math" charset="0"/>
                          </a:rPr>
                        </m:ctrlPr>
                      </m:sSubPr>
                      <m:e>
                        <m:r>
                          <a:rPr lang="en-US" altLang="zh-CN" sz="2000" i="1">
                            <a:latin typeface="Cambria Math" charset="0"/>
                            <a:cs typeface="Cambria Math" charset="0"/>
                          </a:rPr>
                          <m:t>𝐿</m:t>
                        </m:r>
                      </m:e>
                      <m:sub>
                        <m:r>
                          <a:rPr lang="en-US" altLang="zh-CN" sz="2000" i="1">
                            <a:latin typeface="Cambria Math" charset="0"/>
                            <a:cs typeface="Cambria Math" charset="0"/>
                          </a:rPr>
                          <m:t>𝐺</m:t>
                        </m:r>
                      </m:sub>
                    </m:sSub>
                    <m:r>
                      <a:rPr lang="en-US" altLang="zh-CN" sz="2000" i="1">
                        <a:latin typeface="Cambria Math" charset="0"/>
                        <a:cs typeface="Cambria Math" charset="0"/>
                      </a:rPr>
                      <m:t> + </m:t>
                    </m:r>
                    <m:r>
                      <a:rPr lang="en-US" altLang="zh-CN" sz="2000" i="1">
                        <a:latin typeface="Cambria Math" charset="0"/>
                        <a:cs typeface="Cambria Math" charset="0"/>
                      </a:rPr>
                      <m:t>𝜆</m:t>
                    </m:r>
                    <m:sSub>
                      <m:sSubPr>
                        <m:ctrlPr>
                          <a:rPr lang="en-US" altLang="zh-CN" sz="2000" i="1">
                            <a:latin typeface="Cambria Math" charset="0"/>
                            <a:cs typeface="Cambria Math" charset="0"/>
                          </a:rPr>
                        </m:ctrlPr>
                      </m:sSubPr>
                      <m:e>
                        <m:r>
                          <a:rPr lang="en-US" altLang="zh-CN" sz="2000" i="1">
                            <a:latin typeface="Cambria Math" charset="0"/>
                            <a:cs typeface="Cambria Math" charset="0"/>
                          </a:rPr>
                          <m:t>𝐿</m:t>
                        </m:r>
                      </m:e>
                      <m:sub>
                        <m:r>
                          <a:rPr lang="en-US" altLang="zh-CN" sz="2000" i="1">
                            <a:latin typeface="Cambria Math" charset="0"/>
                            <a:cs typeface="Cambria Math" charset="0"/>
                          </a:rPr>
                          <m:t>𝐷</m:t>
                        </m:r>
                      </m:sub>
                    </m:sSub>
                  </m:oMath>
                </a14:m>
                <a:r>
                  <a:rPr lang="en-US" altLang="zh-CN" sz="2000"/>
                  <a:t>  ( not a minimax optimization problem as in GAN, actually a multitask MLE )</a:t>
                </a: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r>
                  <a:rPr lang="en-US" altLang="zh-CN" sz="2000"/>
                  <a:t>Advantage : Each token contributes some information to model ( conversely, only 15% tokens are predicted in MLM )</a:t>
                </a:r>
                <a:endParaRPr lang="en-US" altLang="zh-CN" sz="2000"/>
              </a:p>
            </p:txBody>
          </p:sp>
        </mc:Choice>
        <mc:Fallback>
          <p:sp>
            <p:nvSpPr>
              <p:cNvPr id="5" name="文本框 4"/>
              <p:cNvSpPr txBox="1">
                <a:spLocks noRot="1" noChangeAspect="1" noMove="1" noResize="1" noEditPoints="1" noAdjustHandles="1" noChangeArrowheads="1" noChangeShapeType="1" noTextEdit="1"/>
              </p:cNvSpPr>
              <p:nvPr/>
            </p:nvSpPr>
            <p:spPr>
              <a:xfrm>
                <a:off x="838200" y="1344930"/>
                <a:ext cx="9950450" cy="4787265"/>
              </a:xfrm>
              <a:prstGeom prst="rect">
                <a:avLst/>
              </a:prstGeom>
              <a:blipFill rotWithShape="1">
                <a:blip r:embed="rId1"/>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2"/>
          <a:srcRect b="12730"/>
          <a:stretch>
            <a:fillRect/>
          </a:stretch>
        </p:blipFill>
        <p:spPr>
          <a:xfrm>
            <a:off x="3243580" y="2440305"/>
            <a:ext cx="5704840" cy="1567180"/>
          </a:xfrm>
          <a:prstGeom prst="rect">
            <a:avLst/>
          </a:prstGeom>
        </p:spPr>
      </p:pic>
      <p:sp>
        <p:nvSpPr>
          <p:cNvPr id="6" name="文本框 5"/>
          <p:cNvSpPr txBox="1"/>
          <p:nvPr/>
        </p:nvSpPr>
        <p:spPr>
          <a:xfrm>
            <a:off x="6909435" y="3145155"/>
            <a:ext cx="975995" cy="368300"/>
          </a:xfrm>
          <a:prstGeom prst="rect">
            <a:avLst/>
          </a:prstGeom>
          <a:solidFill>
            <a:schemeClr val="bg1"/>
          </a:solidFill>
        </p:spPr>
        <p:txBody>
          <a:bodyPr wrap="square" rtlCol="0">
            <a:spAutoFit/>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9960610" cy="1106805"/>
          </a:xfrm>
        </p:spPr>
        <p:txBody>
          <a:bodyPr/>
          <a:p>
            <a:r>
              <a:rPr lang="en-US" altLang="zh-CN" sz="3600"/>
              <a:t>DeBERTaV3: GDES</a:t>
            </a:r>
            <a:endParaRPr lang="en-US" altLang="zh-CN" sz="3600"/>
          </a:p>
        </p:txBody>
      </p:sp>
      <p:sp>
        <p:nvSpPr>
          <p:cNvPr id="5" name="文本框 4"/>
          <p:cNvSpPr txBox="1"/>
          <p:nvPr/>
        </p:nvSpPr>
        <p:spPr>
          <a:xfrm>
            <a:off x="838200" y="1344930"/>
            <a:ext cx="9950450" cy="5677535"/>
          </a:xfrm>
          <a:prstGeom prst="rect">
            <a:avLst/>
          </a:prstGeom>
          <a:noFill/>
        </p:spPr>
        <p:txBody>
          <a:bodyPr wrap="square" rtlCol="0">
            <a:spAutoFit/>
          </a:bodyPr>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r>
              <a:rPr lang="en-US" altLang="zh-CN" sz="2000"/>
              <a:t>Gradient-Distangled Embedding Sharing (GDES)</a:t>
            </a: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r>
              <a:rPr lang="en-US" altLang="zh-CN" sz="2000"/>
              <a:t>train two model seperately, with partly shared word embeddings</a:t>
            </a:r>
            <a:endParaRPr lang="en-US" altLang="zh-CN" sz="2000"/>
          </a:p>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r>
              <a:rPr lang="en-US" altLang="zh-CN" sz="2000"/>
              <a:t>based on the fact that two pretraining goals drive model parameters to very different directions -- “tug-of-war procedure”</a:t>
            </a:r>
            <a:endParaRPr lang="en-US" altLang="zh-CN" sz="2000"/>
          </a:p>
          <a:p>
            <a:pPr marL="40005" indent="0" fontAlgn="auto">
              <a:lnSpc>
                <a:spcPct val="150000"/>
              </a:lnSpc>
              <a:buFont typeface="Arial" panose="020B0604020202090204" pitchFamily="34" charset="0"/>
              <a:buNone/>
            </a:pPr>
            <a:r>
              <a:rPr lang="en-US" altLang="zh-CN" sz="1400" i="1"/>
              <a:t>MLM tries to map the tokens that are semantically similar to the embedding vectors that are close to each other. RTD, on the other hand, tries to discriminate semantically similar tokens, pulling their embeddings as far as possible to optimize the classification accuracy.</a:t>
            </a:r>
            <a:endParaRPr lang="en-US" altLang="zh-CN" sz="2000"/>
          </a:p>
          <a:p>
            <a:pPr indent="0" fontAlgn="auto">
              <a:lnSpc>
                <a:spcPct val="150000"/>
              </a:lnSpc>
              <a:buFont typeface="Arial" panose="020B0604020202090204" pitchFamily="34" charset="0"/>
              <a:buNone/>
            </a:pPr>
            <a:endParaRPr lang="en-US" altLang="zh-CN" sz="2000"/>
          </a:p>
        </p:txBody>
      </p:sp>
      <p:pic>
        <p:nvPicPr>
          <p:cNvPr id="3" name="图片 2"/>
          <p:cNvPicPr>
            <a:picLocks noChangeAspect="1"/>
          </p:cNvPicPr>
          <p:nvPr/>
        </p:nvPicPr>
        <p:blipFill>
          <a:blip r:embed="rId1"/>
          <a:stretch>
            <a:fillRect/>
          </a:stretch>
        </p:blipFill>
        <p:spPr>
          <a:xfrm>
            <a:off x="4381500" y="2096135"/>
            <a:ext cx="3429000" cy="1943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9960610" cy="1106805"/>
          </a:xfrm>
        </p:spPr>
        <p:txBody>
          <a:bodyPr/>
          <a:p>
            <a:r>
              <a:rPr lang="en-US" altLang="zh-CN" sz="3600"/>
              <a:t>DeBERTaV3</a:t>
            </a:r>
            <a:endParaRPr lang="en-US" altLang="zh-CN" sz="3600"/>
          </a:p>
        </p:txBody>
      </p:sp>
      <p:sp>
        <p:nvSpPr>
          <p:cNvPr id="5" name="文本框 4"/>
          <p:cNvSpPr txBox="1"/>
          <p:nvPr/>
        </p:nvSpPr>
        <p:spPr>
          <a:xfrm>
            <a:off x="838200" y="1344930"/>
            <a:ext cx="9950450" cy="1014730"/>
          </a:xfrm>
          <a:prstGeom prst="rect">
            <a:avLst/>
          </a:prstGeom>
          <a:noFill/>
        </p:spPr>
        <p:txBody>
          <a:bodyPr wrap="square" rtlCol="0">
            <a:spAutoFit/>
          </a:bodyPr>
          <a:p>
            <a:pPr marL="180340" indent="-200660" fontAlgn="auto">
              <a:lnSpc>
                <a:spcPct val="150000"/>
              </a:lnSpc>
              <a:buFont typeface="Arial" panose="020B0604020202090204" pitchFamily="34" charset="0"/>
              <a:buChar char="•"/>
              <a:extLst>
                <a:ext uri="{35155182-B16C-46BC-9424-99874614C6A1}">
                  <wpsdc:indentchars xmlns:wpsdc="http://www.wps.cn/officeDocument/2017/drawingmlCustomData" val="-79" checksum="1152723353"/>
                  <wpsdc:marlchars xmlns:wpsdc="http://www.wps.cn/officeDocument/2017/drawingmlCustomData" val="79" checksum="883885931"/>
                </a:ext>
              </a:extLst>
            </a:pPr>
            <a:r>
              <a:rPr lang="en-US" altLang="zh-CN" sz="2000"/>
              <a:t>DeBERTaV3 outperforms </a:t>
            </a:r>
            <a:r>
              <a:rPr lang="en-US" altLang="zh-CN" sz="2000">
                <a:sym typeface="+mn-ea"/>
              </a:rPr>
              <a:t>DeBERTa by 1.37% on GLUE datasets.</a:t>
            </a:r>
            <a:r>
              <a:rPr lang="en-US" altLang="zh-CN" sz="2000"/>
              <a:t>  </a:t>
            </a:r>
            <a:endParaRPr lang="en-US" altLang="zh-CN" sz="2000"/>
          </a:p>
          <a:p>
            <a:pPr indent="0" fontAlgn="auto">
              <a:lnSpc>
                <a:spcPct val="150000"/>
              </a:lnSpc>
              <a:buFont typeface="Arial" panose="020B0604020202090204" pitchFamily="34" charset="0"/>
              <a:buNone/>
            </a:pPr>
            <a:endParaRPr lang="en-US" altLang="zh-CN" sz="2000"/>
          </a:p>
        </p:txBody>
      </p:sp>
      <p:pic>
        <p:nvPicPr>
          <p:cNvPr id="4" name="图片 3"/>
          <p:cNvPicPr>
            <a:picLocks noChangeAspect="1"/>
          </p:cNvPicPr>
          <p:nvPr/>
        </p:nvPicPr>
        <p:blipFill>
          <a:blip r:embed="rId1"/>
          <a:stretch>
            <a:fillRect/>
          </a:stretch>
        </p:blipFill>
        <p:spPr>
          <a:xfrm>
            <a:off x="1688465" y="2821305"/>
            <a:ext cx="8814435" cy="30861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2054</Words>
  <Application>WPS 文字</Application>
  <PresentationFormat>宽屏</PresentationFormat>
  <Paragraphs>66</Paragraphs>
  <Slides>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方正书宋_GBK</vt:lpstr>
      <vt:lpstr>Wingdings</vt:lpstr>
      <vt:lpstr>Cambria Math</vt:lpstr>
      <vt:lpstr>Kingsoft Math</vt:lpstr>
      <vt:lpstr>Calibri Light</vt:lpstr>
      <vt:lpstr>Helvetica Neue</vt:lpstr>
      <vt:lpstr>Calibri</vt:lpstr>
      <vt:lpstr>微软雅黑</vt:lpstr>
      <vt:lpstr>汉仪旗黑</vt:lpstr>
      <vt:lpstr>宋体</vt:lpstr>
      <vt:lpstr>Arial Unicode MS</vt:lpstr>
      <vt:lpstr>汉仪书宋二KW</vt:lpstr>
      <vt:lpstr>Office 主题</vt:lpstr>
      <vt:lpstr>DeBERTa &amp; DeBERTaV3</vt:lpstr>
      <vt:lpstr>DeBERTa</vt:lpstr>
      <vt:lpstr>DeBERTa: Disentangled Attention</vt:lpstr>
      <vt:lpstr>DeBERTa: Disentangled Attention</vt:lpstr>
      <vt:lpstr>DeBERTa: EMD</vt:lpstr>
      <vt:lpstr>DeBERTaV3: RTD</vt:lpstr>
      <vt:lpstr>DeBERTaV3: GDES</vt:lpstr>
      <vt:lpstr>DeBERTa: EMD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yangxiaocong</dc:creator>
  <cp:lastModifiedBy>yangxiaocong</cp:lastModifiedBy>
  <cp:revision>10</cp:revision>
  <dcterms:created xsi:type="dcterms:W3CDTF">2021-12-16T07:05:30Z</dcterms:created>
  <dcterms:modified xsi:type="dcterms:W3CDTF">2021-12-16T07:05:30Z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ies>
</file>