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3"/>
  </p:handoutMasterIdLst>
  <p:sldIdLst>
    <p:sldId id="256" r:id="rId3"/>
    <p:sldId id="257" r:id="rId4"/>
    <p:sldId id="259" r:id="rId5"/>
    <p:sldId id="260" r:id="rId6"/>
    <p:sldId id="262" r:id="rId7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094865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5400">
                <a:latin typeface="+mn-lt"/>
                <a:cs typeface="+mn-lt"/>
              </a:rPr>
              <a:t>∞-former: Infinite Memory Transformer</a:t>
            </a:r>
            <a:endParaRPr lang="zh-CN" altLang="en-US" sz="5400">
              <a:latin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30625" y="3645535"/>
            <a:ext cx="870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Instituto de Telecomunicações    </a:t>
            </a:r>
            <a:r>
              <a:rPr lang="en-US" altLang="zh-CN"/>
              <a:t>Deepmind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Model structure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6760" y="1432560"/>
            <a:ext cx="4394200" cy="3937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33285" y="2427605"/>
            <a:ext cx="2167255" cy="25844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/>
            </p:nvSpPr>
            <p:spPr>
              <a:xfrm>
                <a:off x="838200" y="1353820"/>
                <a:ext cx="6395085" cy="49599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/>
                  <a:t>It is okey if we directly use the scores of cross-attention as our long-term memory context Z</a:t>
                </a:r>
                <a:r>
                  <a:rPr lang="en-US" altLang="zh-CN" sz="2000" baseline="-25000"/>
                  <a:t>LTM</a:t>
                </a:r>
                <a:r>
                  <a:rPr lang="en-US" altLang="zh-CN" sz="2000"/>
                  <a:t>.</a:t>
                </a:r>
                <a:endParaRPr lang="en-US" altLang="zh-CN" sz="200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/>
                  <a:t>But as stated in memory construction, the discretization induces errors to B and thus the value matrix V.</a:t>
                </a:r>
                <a:endParaRPr lang="en-US" altLang="zh-CN" sz="200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/>
                  <a:t>Instead we use        itself as value signal to be attented:</a:t>
                </a:r>
                <a:endParaRPr lang="en-US" altLang="zh-CN" sz="20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ℎ</m:t>
                              </m:r>
                            </m:sub>
                          </m:sSub>
                        </m:e>
                      </m:ba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) 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ℎ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) = 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 </m:t>
                              </m:r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 </m:t>
                              </m:r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ℎ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   </m:t>
                              </m:r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𝑉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𝜑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) =</m:t>
                      </m:r>
                      <m:bar>
                        <m:barPr>
                          <m:pos m:val="top"/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 </m:t>
                              </m:r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ℎ</m:t>
                              </m:r>
                            </m:sub>
                          </m:sSub>
                        </m:e>
                      </m:bar>
                      <m:sSubSup>
                        <m:sSubSup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  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ℎ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   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𝑉</m:t>
                          </m:r>
                        </m:sup>
                      </m:sSubSup>
                    </m:oMath>
                  </m:oMathPara>
                </a14:m>
                <a:endParaRPr lang="en-US" altLang="zh-CN" sz="200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/>
                  <a:t>To attend this continuous value, we also need a continuous probability to sum it to get context.</a:t>
                </a:r>
                <a:endParaRPr lang="en-US" altLang="zh-CN" sz="2000"/>
              </a:p>
            </p:txBody>
          </p:sp>
        </mc:Choice>
        <mc:Fallback>
          <p:sp>
            <p:nvSpPr>
              <p:cNvPr id="7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53820"/>
                <a:ext cx="6395085" cy="49599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55" y="3649345"/>
            <a:ext cx="410210" cy="369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Model structure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6760" y="1432560"/>
            <a:ext cx="4394200" cy="3937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33285" y="2427605"/>
            <a:ext cx="2167255" cy="25844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639508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The author made a simplification here, assuming the continuous probability to be a Guassian probability density function, whose mean and variance is computed by a network: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With this probability, the context of long-term memory ( at single token position of single head ):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45" y="3075940"/>
            <a:ext cx="3293745" cy="1287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045" y="5598795"/>
            <a:ext cx="3014980" cy="5607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Experiment results</a:t>
            </a:r>
            <a:endParaRPr lang="en-US" altLang="zh-CN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981646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Frequency Sorting 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2005330"/>
            <a:ext cx="3150235" cy="3046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70" y="2174240"/>
            <a:ext cx="4838700" cy="2298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42280" y="1432560"/>
            <a:ext cx="3021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/>
              <a:t>Language Modeling</a:t>
            </a:r>
            <a:endParaRPr lang="en-US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Comments and discussion</a:t>
            </a:r>
            <a:endParaRPr lang="en-US" altLang="zh-CN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981646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( Following contents are personal understanding, with possible errors and flaws)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The idea of transforming discrete signal into continous signal to store information 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is a major </a:t>
            </a:r>
            <a:r>
              <a:rPr lang="en-US" altLang="zh-CN" sz="2000">
                <a:sym typeface="+mn-ea"/>
              </a:rPr>
              <a:t>contribution of this paper.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 Though some implementation details are not that perfect and can be discussed.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Discussion on the long-term memory</a:t>
            </a:r>
            <a:endParaRPr lang="en-US" altLang="zh-CN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981646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</a:t>
            </a:r>
            <a:endParaRPr lang="en-US" altLang="zh-CN" sz="200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838200" y="1275080"/>
            <a:ext cx="10260965" cy="517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😃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- Design a set of latent basis        to synthesize continuous signal        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- choose Guassian to be       </a:t>
            </a:r>
            <a:r>
              <a:rPr lang="zh-CN" altLang="en-US" sz="2000"/>
              <a:t>，</a:t>
            </a:r>
            <a:r>
              <a:rPr lang="en-US" altLang="zh-CN" sz="2000"/>
              <a:t>which is for the convience of computational complexity of continuous attention with erf funtion.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- Evaluate these         at same positions (i.e, t=i/L for i=1,2,...L) for different segments,  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which makes sample points                                              a constant (otherwise the F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will need to be computed for each segment )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735" y="1955800"/>
            <a:ext cx="457200" cy="35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10" y="1978025"/>
            <a:ext cx="410210" cy="369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660" y="3655695"/>
            <a:ext cx="457200" cy="355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85" y="4213860"/>
            <a:ext cx="2997200" cy="39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2535" y="2591435"/>
            <a:ext cx="4572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Discussion on the long-term memory</a:t>
            </a:r>
            <a:endParaRPr lang="en-US" altLang="zh-CN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981646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</a:t>
            </a:r>
            <a:endParaRPr lang="en-US" altLang="zh-CN" sz="200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838200" y="1275080"/>
            <a:ext cx="4978400" cy="517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😫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- New inductive bias: The combination of Gaussian functions have natural property of smoothness ( as used in Guassian smoothing for signal processing ), which might be disobeied in token sequence.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The author used 1x3 convolutional kernel to smooth sequences before regression to adapt to property above, which apprently introduced noises.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sp>
        <p:nvSpPr>
          <p:cNvPr id="13" name="文本框 12"/>
          <p:cNvSpPr txBox="1"/>
          <p:nvPr/>
        </p:nvSpPr>
        <p:spPr>
          <a:xfrm>
            <a:off x="6089650" y="1275080"/>
            <a:ext cx="548640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/>
              <a:t> </a:t>
            </a:r>
            <a:endParaRPr lang="en-US" altLang="zh-CN" sz="2000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000"/>
              <a:t>- learnable basis instead of constant?</a:t>
            </a:r>
            <a:endParaRPr lang="en-US" altLang="zh-CN" sz="2000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000"/>
              <a:t>- better information decomposition method?</a:t>
            </a:r>
            <a:endParaRPr lang="en-US" altLang="zh-CN" sz="2000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000"/>
              <a:t>     </a:t>
            </a:r>
            <a:r>
              <a:rPr lang="en-US" altLang="zh-CN" sz="1600"/>
              <a:t> I</a:t>
            </a:r>
            <a:r>
              <a:rPr lang="en-US" altLang="zh-CN" sz="1600">
                <a:sym typeface="+mn-ea"/>
              </a:rPr>
              <a:t>nformation decomposition</a:t>
            </a:r>
            <a:r>
              <a:rPr lang="en-US" altLang="zh-CN" sz="1600"/>
              <a:t> is what heads do by learning from loss. We do have observed explainable patterns of heads processing different signal components. </a:t>
            </a:r>
            <a:endParaRPr lang="en-US" altLang="zh-CN" sz="16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115" y="1367155"/>
            <a:ext cx="403860" cy="3549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5" y="4007485"/>
            <a:ext cx="5405755" cy="20821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Discussion on the long-term memory</a:t>
            </a:r>
            <a:endParaRPr lang="en-US" altLang="zh-CN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981646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</a:t>
            </a:r>
            <a:endParaRPr lang="en-US" altLang="zh-CN" sz="200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838200" y="1275080"/>
            <a:ext cx="4954905" cy="517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😫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- Last segment has most fine-grained memory, while old ones have more compact one.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It's fair to store information in this fashion as we human do.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It's not fair to use probability function of same scale ( variance ) to integrate them together without any different treatment.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6089650" y="1275080"/>
            <a:ext cx="5486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/>
              <a:t> </a:t>
            </a:r>
            <a:endParaRPr lang="en-US" altLang="zh-CN" sz="2000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000"/>
              <a:t>- use bidirectional language modelling to eliminate that bias?</a:t>
            </a:r>
            <a:r>
              <a:rPr lang="en-US" altLang="zh-CN" sz="1600"/>
              <a:t> 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115" y="1367155"/>
            <a:ext cx="403860" cy="354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Discussion on the continuous attention</a:t>
            </a:r>
            <a:endParaRPr lang="en-US" altLang="zh-CN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981646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</a:t>
            </a:r>
            <a:endParaRPr lang="en-US" altLang="zh-CN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2"/>
              <p:cNvSpPr>
                <a:spLocks noGrp="1"/>
              </p:cNvSpPr>
              <p:nvPr/>
            </p:nvSpPr>
            <p:spPr>
              <a:xfrm>
                <a:off x="838200" y="1275080"/>
                <a:ext cx="10260965" cy="5174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>
                    <a:sym typeface="+mn-ea"/>
                  </a:rPr>
                  <a:t>😃</a:t>
                </a:r>
                <a:endParaRPr lang="en-US" altLang="zh-CN" sz="2000"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>
                    <a:sym typeface="+mn-ea"/>
                  </a:rPr>
                  <a:t>- Computational efficient </a:t>
                </a:r>
                <a:endParaRPr lang="en-US" altLang="zh-CN" sz="2000"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>
                    <a:sym typeface="+mn-ea"/>
                  </a:rPr>
                  <a:t>  Note the value function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ℎ</m:t>
                            </m:r>
                          </m:sub>
                        </m:sSub>
                      </m:e>
                    </m:ba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)  = </m:t>
                    </m:r>
                    <m:bar>
                      <m:barPr>
                        <m:pos m:val="top"/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ℎ</m:t>
                            </m:r>
                          </m:sub>
                        </m:sSub>
                      </m:e>
                    </m:bar>
                    <m:sSubSup>
                      <m:sSubSup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ℎ</m:t>
                        </m:r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 </m:t>
                        </m:r>
                      </m:sub>
                      <m:sup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𝑉</m:t>
                        </m:r>
                      </m:sup>
                    </m:sSubSup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 =</m:t>
                    </m:r>
                    <m:sSup>
                      <m:sSupPr>
                        <m:ctrlP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ℎ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ℎ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charset="0"/>
                                <a:cs typeface="Cambria Math" charset="0"/>
                              </a:rPr>
                              <m:t>𝑉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i="1">
                            <a:latin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𝜑</m:t>
                    </m: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) ,</m:t>
                    </m:r>
                  </m:oMath>
                </a14:m>
                <a:r>
                  <a:rPr lang="en-US" altLang="zh-CN" sz="2000"/>
                  <a:t>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𝜑</m:t>
                    </m: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sz="2000" i="1">
                        <a:latin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sz="2000"/>
                  <a:t> is a Guassian function. When take integration on p</a:t>
                </a:r>
                <a:r>
                  <a:rPr lang="en-US" altLang="zh-CN" sz="2000" baseline="-25000"/>
                  <a:t>h,i</a:t>
                </a:r>
                <a:r>
                  <a:rPr lang="en-US" altLang="zh-CN" sz="2000"/>
                  <a:t>(t) which is also a Guassian</a:t>
                </a:r>
                <a:endParaRPr lang="en-US" altLang="zh-CN" sz="200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ℎ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p>
                        <m:e>
                          <m:bar>
                            <m:barPr>
                              <m:pos m:val="top"/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charset="0"/>
                                      <a:cs typeface="Cambria Math" charset="0"/>
                                    </a:rPr>
                                    <m:t>ℎ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ℎ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𝑑𝑡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ℎ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charset="0"/>
                                  <a:cs typeface="Cambria Math" charset="0"/>
                                </a:rPr>
                                <m:t>𝑉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𝜑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ℎ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sz="2000" i="1">
                          <a:latin typeface="Cambria Math" charset="0"/>
                          <a:cs typeface="Cambria Math" charset="0"/>
                        </a:rPr>
                        <m:t>𝑑𝑡</m:t>
                      </m:r>
                    </m:oMath>
                  </m:oMathPara>
                </a14:m>
                <a:endParaRPr lang="en-US" altLang="zh-CN" sz="2000" i="1">
                  <a:latin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/>
                  <a:t>Since the product of two Guassian functions are a scaled Guassian, this integral can be simply done with  </a:t>
                </a:r>
                <a:endParaRPr lang="en-US" altLang="zh-CN" sz="2000"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/>
              </a:p>
            </p:txBody>
          </p:sp>
        </mc:Choice>
        <mc:Fallback>
          <p:sp>
            <p:nvSpPr>
              <p:cNvPr id="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5080"/>
                <a:ext cx="10260965" cy="51746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7637" b="5703"/>
          <a:stretch>
            <a:fillRect/>
          </a:stretch>
        </p:blipFill>
        <p:spPr>
          <a:xfrm>
            <a:off x="2864485" y="5153025"/>
            <a:ext cx="3579495" cy="5403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Discussion on the continuous attention</a:t>
            </a:r>
            <a:endParaRPr lang="en-US" altLang="zh-CN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981646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</a:t>
            </a:r>
            <a:endParaRPr lang="en-US" altLang="zh-CN" sz="200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838200" y="1275080"/>
            <a:ext cx="10260965" cy="517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😫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- Guassian is unimodal, with the assumption that the importance of attention area is smooth, and adjacent area will be assigned similar weight.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   It applies to heads with regular attention patterns ( vertical, diagonal, ect.).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It does not apply to heads with heterogeneous patterns, which encodes semantic and syntactic meanings.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735" y="4495800"/>
            <a:ext cx="560705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Summary</a:t>
            </a:r>
            <a:endParaRPr lang="en-US" altLang="zh-CN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53820"/>
            <a:ext cx="9816465" cy="49599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</a:t>
            </a:r>
            <a:endParaRPr lang="en-US" altLang="zh-CN" sz="200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838200" y="1275080"/>
            <a:ext cx="10260965" cy="517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One idea behind this paper is to parameterize the input, with additional inductive bias of chosen parametric model.</a:t>
            </a: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/>
              <a:t>Just on contrary to kernel regression where we store all training data points for a better predict precision, here we sacrifice precision for advoiding storing all previous data ( embeddings &amp; hidden states ).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Future work can be done for a better parameterization method.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/>
          <a:p>
            <a:r>
              <a:rPr lang="en-US" altLang="zh-CN" sz="3200"/>
              <a:t>Motivation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31595"/>
            <a:ext cx="104432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Vanilla transformer cannot deal with extremely long input, if not splitted into segments ( e.g., 512 tokens per segment for BERT )</a:t>
            </a:r>
            <a:r>
              <a:rPr lang="en-US" altLang="zh-CN"/>
              <a:t> </a:t>
            </a:r>
            <a:r>
              <a:rPr lang="en-US" altLang="zh-CN" sz="2000"/>
              <a:t>at the loss of inter-segment interaction. </a:t>
            </a: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Several following works proposed solutions, which can be catogerized into</a:t>
            </a:r>
            <a:endParaRPr lang="en-US" altLang="zh-CN" sz="2000"/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sz="2000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b="1"/>
              <a:t>a) Design appropriate attention method </a:t>
            </a:r>
            <a:r>
              <a:rPr lang="en-US" altLang="zh-CN" sz="2000"/>
              <a:t>( a.k.a appropriate reception field ): </a:t>
            </a:r>
            <a:endParaRPr lang="en-US" altLang="zh-CN" sz="2000"/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 b="1"/>
              <a:t>Transformer-XL</a:t>
            </a:r>
            <a:r>
              <a:rPr lang="en-US" altLang="zh-CN" sz="1600"/>
              <a:t> caches the last segment, allowing queries in current segment at layer L+1 to receive information ( values ) from last segment at layer L;</a:t>
            </a:r>
            <a:endParaRPr lang="en-US" altLang="zh-CN" sz="1600"/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 b="1"/>
              <a:t>Longformer</a:t>
            </a:r>
            <a:r>
              <a:rPr lang="en-US" altLang="zh-CN" sz="1600"/>
              <a:t> designes attention pattern to sparsify attention matrix.</a:t>
            </a:r>
            <a:endParaRPr lang="en-US" altLang="zh-CN" sz="1600"/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sz="1600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b="1"/>
              <a:t>b) Compress memory itself</a:t>
            </a:r>
            <a:endParaRPr lang="en-US" altLang="zh-CN" sz="2000" b="1"/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 b="1"/>
              <a:t>Compressive transformer</a:t>
            </a:r>
            <a:r>
              <a:rPr lang="en-US" altLang="zh-CN" sz="1600"/>
              <a:t> compress old memory at fixed rate to save memory space for long sequence.</a:t>
            </a:r>
            <a:endParaRPr lang="en-US" altLang="zh-CN" sz="1600"/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∞-former......</a:t>
            </a:r>
            <a:endParaRPr lang="en-US" altLang="zh-CN" sz="16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/>
          <a:p>
            <a:r>
              <a:rPr lang="en-US" altLang="zh-CN" sz="3200"/>
              <a:t>Key idea of </a:t>
            </a:r>
            <a:r>
              <a:rPr lang="zh-CN" altLang="en-US" sz="3200">
                <a:latin typeface="+mn-lt"/>
                <a:cs typeface="+mn-lt"/>
                <a:sym typeface="+mn-ea"/>
              </a:rPr>
              <a:t>∞-former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432560"/>
            <a:ext cx="1027366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What about dealing with loooooooong sequence, which we don't even want a theoratical upper bound?</a:t>
            </a: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strike="sngStrike">
                <a:solidFill>
                  <a:schemeClr val="tx1"/>
                </a:solidFill>
                <a:uFillTx/>
              </a:rPr>
              <a:t>RNN does have this property, by rewriting the same hidden state and store whole information in it. 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 </a:t>
            </a:r>
            <a:r>
              <a:rPr lang="en-US" altLang="zh-CN" sz="2000">
                <a:solidFill>
                  <a:srgbClr val="FF0000"/>
                </a:solidFill>
                <a:uFillTx/>
              </a:rPr>
              <a:t>BAD PROPERTY!</a:t>
            </a:r>
            <a:endParaRPr lang="en-US" altLang="zh-CN" sz="2000">
              <a:solidFill>
                <a:srgbClr val="FF0000"/>
              </a:solidFill>
              <a:uFillTx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If we compress memory with a many-to-one style at some compress rate c, we'll always have an upper bound </a:t>
            </a:r>
            <a:r>
              <a:rPr lang="en-US" altLang="zh-CN" sz="2000" i="1"/>
              <a:t>O( L*c)</a:t>
            </a:r>
            <a:r>
              <a:rPr lang="en-US" altLang="zh-CN" sz="2000"/>
              <a:t>  for maximum input length. </a:t>
            </a:r>
            <a:r>
              <a:rPr lang="en-US" altLang="zh-CN" i="1"/>
              <a:t>( L boxes in total, put c balls into single box )</a:t>
            </a:r>
            <a:endParaRPr lang="en-US" altLang="zh-CN" i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So we need a pool that can hold infinite data points ( tokens ) within, which is a continuous space. </a:t>
            </a:r>
            <a:r>
              <a:rPr lang="en-US" altLang="zh-CN" i="1">
                <a:sym typeface="+mn-ea"/>
              </a:rPr>
              <a:t>( the length of a single point in a line is 0, always enough space left)</a:t>
            </a:r>
            <a:endParaRPr lang="en-US" altLang="zh-CN" i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/>
          <a:p>
            <a:r>
              <a:rPr lang="en-US" altLang="zh-CN" sz="3200"/>
              <a:t>Continuous memory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432560"/>
            <a:ext cx="1027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i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i="1"/>
          </a:p>
        </p:txBody>
      </p:sp>
      <p:sp>
        <p:nvSpPr>
          <p:cNvPr id="3" name="文本框 2"/>
          <p:cNvSpPr txBox="1"/>
          <p:nvPr/>
        </p:nvSpPr>
        <p:spPr>
          <a:xfrm>
            <a:off x="838200" y="1432560"/>
            <a:ext cx="102736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The first problem is how to convert our discrete input into a continuous signal. </a:t>
            </a: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By performing </a:t>
            </a:r>
            <a:r>
              <a:rPr lang="en-US" altLang="zh-CN" sz="2000" b="1"/>
              <a:t>multivariate ridge regression:</a:t>
            </a:r>
            <a:endParaRPr lang="en-US" altLang="zh-CN" sz="2000" b="1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- Rescale positions of tokens in a segment into [0,1], by setting                ( i=1,2,...L )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- Prepare N Guassian density funtions:                     , where     are linearly spaced in [0,1]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  and share a same        ( hyperparameter )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- Run following regression </a:t>
            </a:r>
            <a:r>
              <a:rPr lang="en-US" altLang="zh-CN" sz="2000" b="1"/>
              <a:t>                          </a:t>
            </a:r>
            <a:r>
              <a:rPr lang="en-US" altLang="zh-CN"/>
              <a:t>where       is the concatenation of N Guassian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  functions and B is the coefficient matrix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- The sample points are                                                 , which can be used to compute B: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b="1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/>
              <a:t>- Substitute this B into regression function, we have the continuous singal.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44130" t="6042"/>
          <a:stretch>
            <a:fillRect/>
          </a:stretch>
        </p:blipFill>
        <p:spPr>
          <a:xfrm>
            <a:off x="7473950" y="2537460"/>
            <a:ext cx="815975" cy="286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40" y="2926715"/>
            <a:ext cx="1079500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15" y="2964815"/>
            <a:ext cx="190500" cy="266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70" y="3357245"/>
            <a:ext cx="317500" cy="279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3636645"/>
            <a:ext cx="1816100" cy="393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040" y="3648075"/>
            <a:ext cx="370205" cy="3822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760" y="4563110"/>
            <a:ext cx="2997200" cy="393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6650" y="5055235"/>
            <a:ext cx="37973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195"/>
            <a:ext cx="10515600" cy="4709795"/>
          </a:xfrm>
        </p:spPr>
        <p:txBody>
          <a:bodyPr>
            <a:normAutofit lnSpcReduction="10000"/>
          </a:bodyPr>
          <a:p>
            <a:r>
              <a:rPr lang="en-US" altLang="zh-CN" sz="2000"/>
              <a:t>It is actually a 'degraded' regression, in the meaning that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for each segment the sample points are constant F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( and thus constant G).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sz="2000"/>
              <a:t>Thus in another perspective, the transformation from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input X to coefficient matrix B ( B</a:t>
            </a:r>
            <a:r>
              <a:rPr lang="en-US" altLang="zh-CN" sz="2000" baseline="30000"/>
              <a:t>T</a:t>
            </a:r>
            <a:r>
              <a:rPr lang="en-US" altLang="zh-CN" sz="2000"/>
              <a:t>=X</a:t>
            </a:r>
            <a:r>
              <a:rPr lang="en-US" altLang="zh-CN" sz="2000" baseline="30000"/>
              <a:t>T</a:t>
            </a:r>
            <a:r>
              <a:rPr lang="en-US" altLang="zh-CN" sz="2000"/>
              <a:t>G), is nothing more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than a matrix factorization with input X projecting to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base G to get coordinates B.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r>
              <a:rPr lang="en-US" altLang="zh-CN" sz="2000"/>
              <a:t>B is the low-rank representation for corresponding input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X. This property will be used later.                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</a:t>
            </a:r>
            <a:endParaRPr lang="en-US" altLang="zh-CN" sz="2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Continuous memory</a:t>
            </a:r>
            <a:endParaRPr lang="en-US" altLang="zh-CN" sz="3200"/>
          </a:p>
        </p:txBody>
      </p:sp>
      <p:pic>
        <p:nvPicPr>
          <p:cNvPr id="6" name="图片 5" descr="WechatIMG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985" y="847090"/>
            <a:ext cx="4065905" cy="5420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19525"/>
            <a:ext cx="10100945" cy="2634615"/>
          </a:xfrm>
        </p:spPr>
        <p:txBody>
          <a:bodyPr>
            <a:normAutofit lnSpcReduction="10000"/>
          </a:bodyPr>
          <a:p>
            <a:r>
              <a:rPr lang="en-US" altLang="zh-CN" sz="2000"/>
              <a:t>Long-term memory        is constructed in an iterative way.</a:t>
            </a:r>
            <a:endParaRPr lang="en-US" altLang="zh-CN" sz="2000"/>
          </a:p>
          <a:p>
            <a:r>
              <a:rPr lang="en-US" altLang="zh-CN" sz="2000"/>
              <a:t>For each segment,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- contract and evaluate M points in old         (discretization)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- pad with new L points in current segment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- perform regression again to obtain new         (“continuerization”)</a:t>
            </a:r>
            <a:endParaRPr lang="en-US" altLang="zh-CN" sz="2000"/>
          </a:p>
          <a:p>
            <a:r>
              <a:rPr lang="en-US" altLang="zh-CN" sz="2000"/>
              <a:t>This is done at every layer, where         is input or hidden states at that layer.</a:t>
            </a:r>
            <a:endParaRPr lang="en-US" altLang="zh-CN" sz="2000"/>
          </a:p>
          <a:p>
            <a:r>
              <a:rPr lang="en-US" altLang="zh-CN" sz="2000"/>
              <a:t>It causes error accumulation through segment going down to end of document.</a:t>
            </a:r>
            <a:endParaRPr lang="en-US" altLang="zh-CN" sz="2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LTM construction</a:t>
            </a: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1185545"/>
            <a:ext cx="8371840" cy="2633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55" y="3819525"/>
            <a:ext cx="461645" cy="415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35" y="4501515"/>
            <a:ext cx="461645" cy="415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5247005"/>
            <a:ext cx="461645" cy="415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60" y="5598795"/>
            <a:ext cx="461645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19525"/>
            <a:ext cx="9769475" cy="263461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 sz="2000"/>
              <a:t>The evaluation of old memory      , can be done either at linearly spaced interval.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Or in a “Sticky Memory” fashion, in which higher sampling probability is assigned to those areas that are intensely attented by model before. </a:t>
            </a:r>
            <a:endParaRPr lang="en-US" altLang="zh-CN" sz="2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LTM construction</a:t>
            </a: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1185545"/>
            <a:ext cx="8371840" cy="2633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01005" y="3244850"/>
            <a:ext cx="1189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segement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15" y="3819525"/>
            <a:ext cx="461645" cy="415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10" y="5193665"/>
            <a:ext cx="39497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195"/>
            <a:ext cx="6315075" cy="4709795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 sz="2000"/>
              <a:t>Now we have already obtained long-term memory       </a:t>
            </a:r>
            <a:endParaRPr lang="en-US" altLang="zh-CN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          at each layer, next is to design a proper model</a:t>
            </a:r>
            <a:endParaRPr lang="en-US" altLang="zh-CN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   to make use of that memory.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The component in red box, is a standard transformer head attending to current segment.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Plus additional attention to long-term memory.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The output context Z of each head is the sum of context of current segment Z</a:t>
            </a:r>
            <a:r>
              <a:rPr lang="en-US" altLang="zh-CN" sz="2000" baseline="-25000"/>
              <a:t>T</a:t>
            </a:r>
            <a:r>
              <a:rPr lang="en-US" altLang="zh-CN" sz="2000"/>
              <a:t> and context of long-term memory Z</a:t>
            </a:r>
            <a:r>
              <a:rPr lang="en-US" altLang="zh-CN" sz="2000" baseline="-25000"/>
              <a:t>LTM.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Model structure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0" y="1432560"/>
            <a:ext cx="4394200" cy="393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846580"/>
            <a:ext cx="410210" cy="3695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11615" y="2538730"/>
            <a:ext cx="2167255" cy="2584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195"/>
            <a:ext cx="6395085" cy="4709795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 sz="2000"/>
              <a:t>Remeber         is obtained by running regression       </a:t>
            </a:r>
            <a:endParaRPr lang="en-US" altLang="zh-CN" sz="20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                         and we have pointed that </a:t>
            </a:r>
            <a:r>
              <a:rPr lang="en-US" altLang="zh-CN" sz="2000">
                <a:sym typeface="+mn-ea"/>
              </a:rPr>
              <a:t>B is the low-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    rank representation for corresponding X ( here the 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    compressed past sequence). </a:t>
            </a: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/>
              <a:t>Thus it is reasonable to compute K and V of long-term memory using B: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and use Q of current segment to attend to them 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(cross-attention).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Model structure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6760" y="1432560"/>
            <a:ext cx="4394200" cy="393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05" y="1433195"/>
            <a:ext cx="410210" cy="3695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33285" y="2427605"/>
            <a:ext cx="2167255" cy="25844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803400"/>
            <a:ext cx="1599565" cy="34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845" y="3768090"/>
            <a:ext cx="2641600" cy="39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7839</Words>
  <Application>WPS Writer</Application>
  <PresentationFormat>宽屏</PresentationFormat>
  <Paragraphs>246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Cambria Math</vt:lpstr>
      <vt:lpstr>Kingsoft Math</vt:lpstr>
      <vt:lpstr>Calibri</vt:lpstr>
      <vt:lpstr>Helvetica Neue</vt:lpstr>
      <vt:lpstr>微软雅黑</vt:lpstr>
      <vt:lpstr>汉仪旗黑</vt:lpstr>
      <vt:lpstr>Arial Unicode MS</vt:lpstr>
      <vt:lpstr>SimSun</vt:lpstr>
      <vt:lpstr>汉仪书宋二KW</vt:lpstr>
      <vt:lpstr>Calibri Light</vt:lpstr>
      <vt:lpstr>SimSun</vt:lpstr>
      <vt:lpstr>Apple Color Emoji</vt:lpstr>
      <vt:lpstr>Office 主题</vt:lpstr>
      <vt:lpstr>∞-former: Infinite Memory Transformer</vt:lpstr>
      <vt:lpstr>Motivation</vt:lpstr>
      <vt:lpstr>Key idea of ∞-former</vt:lpstr>
      <vt:lpstr>Continuous memory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yangxiaocong</cp:lastModifiedBy>
  <cp:revision>21</cp:revision>
  <dcterms:created xsi:type="dcterms:W3CDTF">2022-01-17T07:18:06Z</dcterms:created>
  <dcterms:modified xsi:type="dcterms:W3CDTF">2022-01-17T07:18:06Z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1033-3.9.0.6159</vt:lpwstr>
  </property>
</Properties>
</file>