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</p:sldIdLst>
  <p:sldSz cy="5143500" cx="9144000"/>
  <p:notesSz cx="6858000" cy="9144000"/>
  <p:embeddedFontLst>
    <p:embeddedFont>
      <p:font typeface="Roboto"/>
      <p:regular r:id="rId46"/>
      <p:bold r:id="rId47"/>
      <p:italic r:id="rId48"/>
      <p:boldItalic r:id="rId49"/>
    </p:embeddedFont>
    <p:embeddedFont>
      <p:font typeface="Merriweather"/>
      <p:regular r:id="rId50"/>
      <p:bold r:id="rId51"/>
      <p:italic r:id="rId52"/>
      <p:boldItalic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font" Target="fonts/Roboto-regular.fntdata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Roboto-italic.fntdata"/><Relationship Id="rId47" Type="http://schemas.openxmlformats.org/officeDocument/2006/relationships/font" Target="fonts/Roboto-bold.fntdata"/><Relationship Id="rId49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Merriweather-bold.fntdata"/><Relationship Id="rId50" Type="http://schemas.openxmlformats.org/officeDocument/2006/relationships/font" Target="fonts/Merriweather-regular.fntdata"/><Relationship Id="rId53" Type="http://schemas.openxmlformats.org/officeDocument/2006/relationships/font" Target="fonts/Merriweather-boldItalic.fntdata"/><Relationship Id="rId52" Type="http://schemas.openxmlformats.org/officeDocument/2006/relationships/font" Target="fonts/Merriweather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df0f347855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df0f347855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df0f347855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df0f347855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df0f347855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df0f347855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f0f347855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df0f347855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df0f347855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df0f347855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df0f347855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df0f347855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df0f347855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df0f347855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df0f347855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df0f347855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df0f347855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df0f347855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df0f347855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df0f347855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defcb44e41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defcb44e4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df0f347855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df0f347855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df0f347855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df0f347855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df0f347855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df0f347855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df0f347855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df0f347855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df0f347855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df0f347855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df0f347855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df0f347855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df0f347855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df0f347855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df0f347855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df0f347855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df0f347855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df0f347855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df0f347855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df0f347855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df0f347855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df0f34785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df0f347855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df0f347855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df0f347855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df0f347855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df0f347855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df0f347855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df0f347855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df0f347855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df0f347855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df0f347855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df0f347855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df0f347855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df0f347855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df0f347855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df0f347855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df0f347855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df0f347855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df0f347855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df0f347855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df0f347855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f0f34785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f0f34785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df0f347855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df0f347855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df0f34785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df0f34785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df0f347855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df0f347855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df0f347855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df0f347855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df0f347855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df0f347855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df0f347855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df0f347855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Relationship Id="rId4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2.png"/><Relationship Id="rId4" Type="http://schemas.openxmlformats.org/officeDocument/2006/relationships/image" Target="../media/image3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7" Type="http://schemas.openxmlformats.org/officeDocument/2006/relationships/image" Target="../media/image3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3.png"/><Relationship Id="rId4" Type="http://schemas.openxmlformats.org/officeDocument/2006/relationships/image" Target="../media/image41.png"/><Relationship Id="rId5" Type="http://schemas.openxmlformats.org/officeDocument/2006/relationships/image" Target="../media/image4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9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5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50.png"/><Relationship Id="rId4" Type="http://schemas.openxmlformats.org/officeDocument/2006/relationships/image" Target="../media/image44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6.png"/><Relationship Id="rId4" Type="http://schemas.openxmlformats.org/officeDocument/2006/relationships/image" Target="../media/image4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Relationship Id="rId4" Type="http://schemas.openxmlformats.org/officeDocument/2006/relationships/image" Target="../media/image6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Microsoft UI Kit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Organisation of screen elements / Dashboard</a:t>
            </a:r>
            <a:endParaRPr/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9763" y="1386725"/>
            <a:ext cx="6544520" cy="371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9300" y="1860050"/>
            <a:ext cx="192203" cy="19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Organisation of screen elements / Dashboard</a:t>
            </a:r>
            <a:endParaRPr/>
          </a:p>
        </p:txBody>
      </p:sp>
      <p:pic>
        <p:nvPicPr>
          <p:cNvPr id="127" name="Google Shape;1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00" y="1636523"/>
            <a:ext cx="2685624" cy="103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18825" y="1533650"/>
            <a:ext cx="6425175" cy="32287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Organisation of screen elements / Dashboard</a:t>
            </a:r>
            <a:endParaRPr/>
          </a:p>
        </p:txBody>
      </p:sp>
      <p:pic>
        <p:nvPicPr>
          <p:cNvPr id="134" name="Google Shape;1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0950" y="1338750"/>
            <a:ext cx="6653361" cy="3714076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4"/>
          <p:cNvSpPr txBox="1"/>
          <p:nvPr/>
        </p:nvSpPr>
        <p:spPr>
          <a:xfrm>
            <a:off x="178300" y="2016250"/>
            <a:ext cx="1988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Prioritize content from left to right and top to bottom</a:t>
            </a:r>
            <a:endParaRPr>
              <a:solidFill>
                <a:srgbClr val="434343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Navigation flows / Dashboard</a:t>
            </a:r>
            <a:endParaRPr/>
          </a:p>
        </p:txBody>
      </p:sp>
      <p:pic>
        <p:nvPicPr>
          <p:cNvPr id="141" name="Google Shape;14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9663" y="1379875"/>
            <a:ext cx="7264671" cy="3714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Navigation flows / Dashboard</a:t>
            </a:r>
            <a:endParaRPr/>
          </a:p>
        </p:txBody>
      </p:sp>
      <p:pic>
        <p:nvPicPr>
          <p:cNvPr id="147" name="Google Shape;14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2250" y="1338750"/>
            <a:ext cx="7259562" cy="3714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Navigation flows / Dashboard</a:t>
            </a:r>
            <a:endParaRPr/>
          </a:p>
        </p:txBody>
      </p:sp>
      <p:pic>
        <p:nvPicPr>
          <p:cNvPr id="153" name="Google Shape;15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4900" y="1359325"/>
            <a:ext cx="7274251" cy="371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Navigation flows / Dashboard</a:t>
            </a:r>
            <a:endParaRPr/>
          </a:p>
        </p:txBody>
      </p:sp>
      <p:pic>
        <p:nvPicPr>
          <p:cNvPr id="159" name="Google Shape;15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2075" y="1359325"/>
            <a:ext cx="7239900" cy="3714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Navigation flows / Dashboard</a:t>
            </a:r>
            <a:endParaRPr/>
          </a:p>
        </p:txBody>
      </p:sp>
      <p:pic>
        <p:nvPicPr>
          <p:cNvPr id="165" name="Google Shape;16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3850" y="1318200"/>
            <a:ext cx="6656332" cy="3714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Navigation flows / Dashboard</a:t>
            </a:r>
            <a:endParaRPr/>
          </a:p>
        </p:txBody>
      </p:sp>
      <p:pic>
        <p:nvPicPr>
          <p:cNvPr id="171" name="Google Shape;17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6288" y="1311300"/>
            <a:ext cx="7171487" cy="371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Navigation flows / Dashboard</a:t>
            </a:r>
            <a:endParaRPr/>
          </a:p>
        </p:txBody>
      </p:sp>
      <p:pic>
        <p:nvPicPr>
          <p:cNvPr id="177" name="Google Shape;17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9913" y="1352450"/>
            <a:ext cx="6424169" cy="371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400"/>
              <a:t>Guide to interface design</a:t>
            </a:r>
            <a:endParaRPr sz="5400"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17250" y="267600"/>
            <a:ext cx="4166400" cy="47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Font typeface="Merriweather"/>
              <a:buChar char="●"/>
            </a:pPr>
            <a:r>
              <a:rPr lang="es-419" sz="2300">
                <a:latin typeface="Merriweather"/>
                <a:ea typeface="Merriweather"/>
                <a:cs typeface="Merriweather"/>
                <a:sym typeface="Merriweather"/>
              </a:rPr>
              <a:t>Testing of the interface</a:t>
            </a:r>
            <a:endParaRPr sz="23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Font typeface="Merriweather"/>
              <a:buChar char="●"/>
            </a:pPr>
            <a:r>
              <a:rPr lang="es-419" sz="2300">
                <a:latin typeface="Merriweather"/>
                <a:ea typeface="Merriweather"/>
                <a:cs typeface="Merriweather"/>
                <a:sym typeface="Merriweather"/>
              </a:rPr>
              <a:t>Organization of screen elements</a:t>
            </a:r>
            <a:endParaRPr sz="23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Font typeface="Merriweather"/>
              <a:buChar char="●"/>
            </a:pPr>
            <a:r>
              <a:rPr lang="es-419" sz="2300">
                <a:latin typeface="Merriweather"/>
                <a:ea typeface="Merriweather"/>
                <a:cs typeface="Merriweather"/>
                <a:sym typeface="Merriweather"/>
              </a:rPr>
              <a:t>Navigation and flow</a:t>
            </a:r>
            <a:endParaRPr sz="23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Font typeface="Merriweather"/>
              <a:buChar char="●"/>
            </a:pPr>
            <a:r>
              <a:rPr lang="es-419" sz="2300">
                <a:latin typeface="Merriweather"/>
                <a:ea typeface="Merriweather"/>
                <a:cs typeface="Merriweather"/>
                <a:sym typeface="Merriweather"/>
              </a:rPr>
              <a:t>Pleasant visual composition</a:t>
            </a:r>
            <a:endParaRPr sz="23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Font typeface="Merriweather"/>
              <a:buChar char="●"/>
            </a:pPr>
            <a:r>
              <a:rPr lang="es-419" sz="2300">
                <a:latin typeface="Merriweather"/>
                <a:ea typeface="Merriweather"/>
                <a:cs typeface="Merriweather"/>
                <a:sym typeface="Merriweather"/>
              </a:rPr>
              <a:t>Typography</a:t>
            </a:r>
            <a:endParaRPr sz="23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Font typeface="Merriweather"/>
              <a:buChar char="●"/>
            </a:pPr>
            <a:r>
              <a:rPr lang="es-419" sz="2300">
                <a:latin typeface="Merriweather"/>
                <a:ea typeface="Merriweather"/>
                <a:cs typeface="Merriweather"/>
                <a:sym typeface="Merriweather"/>
              </a:rPr>
              <a:t>Key procedure</a:t>
            </a:r>
            <a:endParaRPr sz="23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Merriweather"/>
              <a:buChar char="●"/>
            </a:pPr>
            <a:r>
              <a:rPr lang="es-419" sz="2300">
                <a:latin typeface="Merriweather"/>
                <a:ea typeface="Merriweather"/>
                <a:cs typeface="Merriweather"/>
                <a:sym typeface="Merriweather"/>
              </a:rPr>
              <a:t>Data output</a:t>
            </a:r>
            <a:endParaRPr sz="23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Pleasant visual composition </a:t>
            </a:r>
            <a:endParaRPr/>
          </a:p>
        </p:txBody>
      </p:sp>
      <p:pic>
        <p:nvPicPr>
          <p:cNvPr id="183" name="Google Shape;18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25" y="1592500"/>
            <a:ext cx="8839202" cy="2996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Pleasant visual composition </a:t>
            </a:r>
            <a:endParaRPr/>
          </a:p>
        </p:txBody>
      </p:sp>
      <p:pic>
        <p:nvPicPr>
          <p:cNvPr id="189" name="Google Shape;18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14825"/>
            <a:ext cx="8839199" cy="25964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Pleasant visual composition </a:t>
            </a:r>
            <a:endParaRPr/>
          </a:p>
        </p:txBody>
      </p:sp>
      <p:pic>
        <p:nvPicPr>
          <p:cNvPr id="195" name="Google Shape;195;p34"/>
          <p:cNvPicPr preferRelativeResize="0"/>
          <p:nvPr/>
        </p:nvPicPr>
        <p:blipFill rotWithShape="1">
          <a:blip r:embed="rId3">
            <a:alphaModFix/>
          </a:blip>
          <a:srcRect b="0" l="368" r="0" t="0"/>
          <a:stretch/>
        </p:blipFill>
        <p:spPr>
          <a:xfrm>
            <a:off x="168775" y="1352450"/>
            <a:ext cx="8806450" cy="3541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Pleasant visual composition </a:t>
            </a:r>
            <a:endParaRPr/>
          </a:p>
        </p:txBody>
      </p:sp>
      <p:pic>
        <p:nvPicPr>
          <p:cNvPr id="201" name="Google Shape;20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25" y="1277000"/>
            <a:ext cx="7370901" cy="3714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Pleasant visual composition </a:t>
            </a:r>
            <a:endParaRPr/>
          </a:p>
        </p:txBody>
      </p:sp>
      <p:pic>
        <p:nvPicPr>
          <p:cNvPr id="207" name="Google Shape;20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25" y="1386775"/>
            <a:ext cx="8839199" cy="33068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Pleasant visual composition </a:t>
            </a:r>
            <a:endParaRPr/>
          </a:p>
        </p:txBody>
      </p:sp>
      <p:pic>
        <p:nvPicPr>
          <p:cNvPr id="213" name="Google Shape;21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87375"/>
            <a:ext cx="8839201" cy="24744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Pleasant visual composition </a:t>
            </a:r>
            <a:endParaRPr/>
          </a:p>
        </p:txBody>
      </p:sp>
      <p:pic>
        <p:nvPicPr>
          <p:cNvPr id="219" name="Google Shape;21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25" y="1777650"/>
            <a:ext cx="8839200" cy="25481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Pleasant visual composition </a:t>
            </a:r>
            <a:endParaRPr/>
          </a:p>
        </p:txBody>
      </p:sp>
      <p:pic>
        <p:nvPicPr>
          <p:cNvPr id="225" name="Google Shape;22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1400" y="1304450"/>
            <a:ext cx="6692589" cy="3714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6675" y="1924213"/>
            <a:ext cx="2146599" cy="2474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Pleasant visual composition</a:t>
            </a:r>
            <a:endParaRPr/>
          </a:p>
        </p:txBody>
      </p:sp>
      <p:pic>
        <p:nvPicPr>
          <p:cNvPr id="232" name="Google Shape;23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25" y="2058825"/>
            <a:ext cx="8839200" cy="24563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Pleasant visual composition</a:t>
            </a:r>
            <a:endParaRPr/>
          </a:p>
        </p:txBody>
      </p:sp>
      <p:pic>
        <p:nvPicPr>
          <p:cNvPr id="238" name="Google Shape;23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07975"/>
            <a:ext cx="8839198" cy="2489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Testing of the interface</a:t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0600" y="1311300"/>
            <a:ext cx="6602798" cy="3714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Google Shape;24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87688"/>
            <a:ext cx="8839200" cy="43681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Typography</a:t>
            </a:r>
            <a:endParaRPr/>
          </a:p>
        </p:txBody>
      </p:sp>
      <p:pic>
        <p:nvPicPr>
          <p:cNvPr id="249" name="Google Shape;24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25" y="1763950"/>
            <a:ext cx="8839197" cy="25902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44"/>
          <p:cNvPicPr preferRelativeResize="0"/>
          <p:nvPr/>
        </p:nvPicPr>
        <p:blipFill rotWithShape="1">
          <a:blip r:embed="rId3">
            <a:alphaModFix/>
          </a:blip>
          <a:srcRect b="0" l="1797" r="0" t="0"/>
          <a:stretch/>
        </p:blipFill>
        <p:spPr>
          <a:xfrm>
            <a:off x="5321800" y="1208275"/>
            <a:ext cx="3822200" cy="1671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3750" y="418050"/>
            <a:ext cx="2345425" cy="79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75574" y="472795"/>
            <a:ext cx="2526851" cy="68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4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5550" y="1360900"/>
            <a:ext cx="5138626" cy="3041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4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682425" y="2934500"/>
            <a:ext cx="3113149" cy="191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Typography Usage</a:t>
            </a:r>
            <a:endParaRPr/>
          </a:p>
        </p:txBody>
      </p:sp>
      <p:pic>
        <p:nvPicPr>
          <p:cNvPr id="264" name="Google Shape;26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4650" y="3012050"/>
            <a:ext cx="5114715" cy="20971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5" name="Google Shape;265;p45"/>
          <p:cNvGrpSpPr/>
          <p:nvPr/>
        </p:nvGrpSpPr>
        <p:grpSpPr>
          <a:xfrm>
            <a:off x="1315425" y="1289643"/>
            <a:ext cx="6252602" cy="1780757"/>
            <a:chOff x="1445700" y="1310218"/>
            <a:chExt cx="6252602" cy="1780757"/>
          </a:xfrm>
        </p:grpSpPr>
        <p:pic>
          <p:nvPicPr>
            <p:cNvPr id="266" name="Google Shape;266;p45"/>
            <p:cNvPicPr preferRelativeResize="0"/>
            <p:nvPr/>
          </p:nvPicPr>
          <p:blipFill rotWithShape="1">
            <a:blip r:embed="rId4">
              <a:alphaModFix/>
            </a:blip>
            <a:srcRect b="1949" l="1081" r="1509" t="2938"/>
            <a:stretch/>
          </p:blipFill>
          <p:spPr>
            <a:xfrm>
              <a:off x="1445700" y="1310225"/>
              <a:ext cx="3141976" cy="17807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7" name="Google Shape;267;p45"/>
            <p:cNvPicPr preferRelativeResize="0"/>
            <p:nvPr/>
          </p:nvPicPr>
          <p:blipFill rotWithShape="1">
            <a:blip r:embed="rId5">
              <a:alphaModFix/>
            </a:blip>
            <a:srcRect b="0" l="1016" r="325" t="0"/>
            <a:stretch/>
          </p:blipFill>
          <p:spPr>
            <a:xfrm>
              <a:off x="4587663" y="1310218"/>
              <a:ext cx="3110639" cy="178075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Key procedure</a:t>
            </a:r>
            <a:endParaRPr/>
          </a:p>
        </p:txBody>
      </p:sp>
      <p:sp>
        <p:nvSpPr>
          <p:cNvPr id="273" name="Google Shape;273;p46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46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Data output</a:t>
            </a:r>
            <a:endParaRPr/>
          </a:p>
        </p:txBody>
      </p:sp>
      <p:pic>
        <p:nvPicPr>
          <p:cNvPr id="280" name="Google Shape;280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25" y="1373050"/>
            <a:ext cx="8839200" cy="348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Data output</a:t>
            </a:r>
            <a:endParaRPr/>
          </a:p>
        </p:txBody>
      </p:sp>
      <p:pic>
        <p:nvPicPr>
          <p:cNvPr id="286" name="Google Shape;286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25" y="1318150"/>
            <a:ext cx="7031848" cy="3714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Data output</a:t>
            </a:r>
            <a:endParaRPr/>
          </a:p>
        </p:txBody>
      </p:sp>
      <p:pic>
        <p:nvPicPr>
          <p:cNvPr id="292" name="Google Shape;292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79900"/>
            <a:ext cx="8839199" cy="3606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5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Data output</a:t>
            </a:r>
            <a:endParaRPr/>
          </a:p>
        </p:txBody>
      </p:sp>
      <p:pic>
        <p:nvPicPr>
          <p:cNvPr id="298" name="Google Shape;298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600" y="1365075"/>
            <a:ext cx="5829300" cy="76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25" y="2235575"/>
            <a:ext cx="6330166" cy="256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Data output</a:t>
            </a:r>
            <a:endParaRPr/>
          </a:p>
        </p:txBody>
      </p:sp>
      <p:pic>
        <p:nvPicPr>
          <p:cNvPr id="305" name="Google Shape;305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175" y="1318200"/>
            <a:ext cx="4624201" cy="117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82325" y="2662925"/>
            <a:ext cx="5779403" cy="23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Organisation of screen elements / Sign In</a:t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6850" y="1331900"/>
            <a:ext cx="6638320" cy="371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7275" y="1609525"/>
            <a:ext cx="1992050" cy="31588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Data output</a:t>
            </a:r>
            <a:endParaRPr/>
          </a:p>
        </p:txBody>
      </p:sp>
      <p:pic>
        <p:nvPicPr>
          <p:cNvPr id="312" name="Google Shape;312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8775" y="1278075"/>
            <a:ext cx="6156775" cy="189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3875" y="3169475"/>
            <a:ext cx="5935974" cy="197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Navigation flows / Sign in</a:t>
            </a: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5675" y="1331875"/>
            <a:ext cx="6532700" cy="3714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Navigation flows / Sign in</a:t>
            </a: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575" y="1379925"/>
            <a:ext cx="8424899" cy="371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Navigation flows / Sign in</a:t>
            </a:r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25" y="1318175"/>
            <a:ext cx="8407100" cy="371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Navigation flows / Sign in</a:t>
            </a: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13" y="1379925"/>
            <a:ext cx="8438378" cy="371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Navigation flows / Sign in</a:t>
            </a:r>
            <a:endParaRPr/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25" y="1366175"/>
            <a:ext cx="8432436" cy="371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