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34ce818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f34ce818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f34ce81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f34ce81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34ce818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f34ce818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34ce818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34ce818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34ce818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34ce818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f34ce818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f34ce818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34ce818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34ce818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34ce818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f34ce818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f34ce818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f34ce818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34ce818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f34ce818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usabilitygeek.com/how-to-use-the-system-usability-scale-sus-to-evaluate-the-usability-of-your-website/" TargetMode="External"/><Relationship Id="rId4" Type="http://schemas.openxmlformats.org/officeDocument/2006/relationships/hyperlink" Target="http://www.suprq.com/" TargetMode="External"/><Relationship Id="rId5" Type="http://schemas.openxmlformats.org/officeDocument/2006/relationships/hyperlink" Target="http://garyperlman.com/quest/quest.cgi?" TargetMode="External"/><Relationship Id="rId6" Type="http://schemas.openxmlformats.org/officeDocument/2006/relationships/hyperlink" Target="http://www.cs.umd.edu/hcil/quis/" TargetMode="External"/><Relationship Id="rId7" Type="http://schemas.openxmlformats.org/officeDocument/2006/relationships/hyperlink" Target="http://sumi.ucc.i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usabilitygeek.com/usability-metrics-a-guide-to-quantify-system-usability/" TargetMode="External"/><Relationship Id="rId4" Type="http://schemas.openxmlformats.org/officeDocument/2006/relationships/hyperlink" Target="https://www.researchgate.net/publication/220054775_The_Usability_Metric_for_User_Experien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jim.0catch.com/PsychometricEvaluationOfAnAfter-ScenarioQuestionnaire.pdf" TargetMode="External"/><Relationship Id="rId4" Type="http://schemas.openxmlformats.org/officeDocument/2006/relationships/hyperlink" Target="http://humansystems.arc.nasa.gov/groups/TLX/" TargetMode="External"/><Relationship Id="rId5" Type="http://schemas.openxmlformats.org/officeDocument/2006/relationships/hyperlink" Target="http://www.measuringu.com/papers/Sauro_Dumas_CHI2009.pdf" TargetMode="External"/><Relationship Id="rId6" Type="http://schemas.openxmlformats.org/officeDocument/2006/relationships/hyperlink" Target="http://www.fujitsu.com/downloads/MAG/vol45-2/paper05.pdf" TargetMode="External"/><Relationship Id="rId7" Type="http://schemas.openxmlformats.org/officeDocument/2006/relationships/hyperlink" Target="http://www.measuringu.com/blog/seq10.ph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ISO/IEC 9126-4 approach to Usability Metrics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this purpose, the following questionnaires can be used (ranked in ascending order by number of questions):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uFill>
                  <a:noFill/>
                </a:uFill>
                <a:hlinkClick r:id="rId3"/>
              </a:rPr>
              <a:t>SUS</a:t>
            </a:r>
            <a:r>
              <a:rPr lang="es"/>
              <a:t>: System Usability Scale (10 questions)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uFill>
                  <a:noFill/>
                </a:uFill>
                <a:hlinkClick r:id="rId4"/>
              </a:rPr>
              <a:t>SUPR-Q</a:t>
            </a:r>
            <a:r>
              <a:rPr lang="es"/>
              <a:t>: Standardized User Experience Percentile Rank Questionnaire (13 questions)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uFill>
                  <a:noFill/>
                </a:uFill>
                <a:hlinkClick r:id="rId5"/>
              </a:rPr>
              <a:t>CSUQ</a:t>
            </a:r>
            <a:r>
              <a:rPr lang="es"/>
              <a:t>: Computer System Usability Questionnaire (19 questions)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uFill>
                  <a:noFill/>
                </a:uFill>
                <a:hlinkClick r:id="rId6"/>
              </a:rPr>
              <a:t>QUIS</a:t>
            </a:r>
            <a:r>
              <a:rPr lang="es"/>
              <a:t>: Questionnaire For User Interaction Satisfaction (24 questions)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uFill>
                  <a:noFill/>
                </a:uFill>
                <a:hlinkClick r:id="rId7"/>
              </a:rPr>
              <a:t>SUMI</a:t>
            </a:r>
            <a:r>
              <a:rPr lang="es"/>
              <a:t>: Software Usability Measurement Inventory (50 questions)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https://usabilitygeek.com/usability-metrics-a-guide-to-quantify-system-usability/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https://www.researchgate.net/publication/220054775_The_Usability_Metric_for_User_Experience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ISO/IEC 9126-4 approach to Usability Metrics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ISO 9241-11 standard defines usability as “the extent to which a product can be used by specified users to achieve </a:t>
            </a:r>
            <a:r>
              <a:rPr lang="es"/>
              <a:t>specific</a:t>
            </a:r>
            <a:r>
              <a:rPr lang="es"/>
              <a:t> goals with effectiveness, efficiency and satisfaction in a specified context of use”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This definition clearly states that usability is not a single, one-dimensional property but rather a combination of factors.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ISO/IEC 9126-4 Metrics recommends that usability metrics should include: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9450" y="2182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Effectiveness: The accuracy and completeness with which users achieve specified goals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Efficiency: The resources expended in relation to the accuracy and completeness with which users achieve goals.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Satisfaction: The comfort and acceptability of use.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Usability Metrics for Effectiveness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Effectiveness can be calculated by measuring the completion rate. Referred to as the fundamental usability metric, the completion rate is calculated by assigning a binary value of ‘1’ if the test participant manages to complete a task and ‘0’ if he/she does not.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304425"/>
            <a:ext cx="71437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Usability Metrics for Effectiveness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Although one should always aim for a completion rate of 100%, according to a study carried out by Jeff Sauro, the average Task Completion Rate is 78% (based on an analysis of 1,100 tasks). 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 the same study, it was also observed that the completion rate is highly dependent on the context of the task being evaluated.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Usability Metrics for Efficiency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Efficiency is measured in terms of task time. T</a:t>
            </a:r>
            <a:r>
              <a:rPr lang="es" sz="1700"/>
              <a:t>hat is, </a:t>
            </a:r>
            <a:r>
              <a:rPr lang="es" sz="1700"/>
              <a:t>the time (in seconds and/or minutes) the participant takes to successfully complete a task. The time taken to complete a task can then be calculated by simply subtracting the start time from the end time as shown in the equation below:</a:t>
            </a:r>
            <a:endParaRPr sz="17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10769" l="14973" r="0" t="-10769"/>
          <a:stretch/>
        </p:blipFill>
        <p:spPr>
          <a:xfrm>
            <a:off x="729448" y="3220550"/>
            <a:ext cx="5051100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5679925" y="306050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 = The total number of tasks (goals)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R = The number of users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</a:t>
            </a:r>
            <a:r>
              <a:rPr baseline="-25000" lang="es" sz="1100"/>
              <a:t>ij</a:t>
            </a:r>
            <a:r>
              <a:rPr lang="es" sz="1100"/>
              <a:t> = The result of task i by user j; if the user successfully completes the task, then N</a:t>
            </a:r>
            <a:r>
              <a:rPr baseline="-25000" lang="es" sz="1100"/>
              <a:t>ij</a:t>
            </a:r>
            <a:r>
              <a:rPr lang="es" sz="1100"/>
              <a:t> = 1, if not, then N</a:t>
            </a:r>
            <a:r>
              <a:rPr baseline="-25000" lang="es" sz="1100"/>
              <a:t>ij</a:t>
            </a:r>
            <a:r>
              <a:rPr lang="es" sz="1100"/>
              <a:t> = 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</a:t>
            </a:r>
            <a:r>
              <a:rPr baseline="-25000" lang="es" sz="1100"/>
              <a:t>ij</a:t>
            </a:r>
            <a:r>
              <a:rPr lang="es" sz="1100"/>
              <a:t> = The time spent by user j to complete task i. If the task is not successfully completed, then time is measured till the moment the user quits the task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Usability Metrics for Satisfaction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Task Level Satisfaction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After users attempt a task (irrespective of whether they manage to achieve its goal or not), they should immediately be given a questionnaire so as to measure how difficult that task was.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Typically consisting of up to 5 questions, these post-task questionnaires often take the form of scale ratings and their goal is to provide insight into task difficulty as seen from the participants’ perspective.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Usability Metrics for Satisfaction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most popular post-task questionnaires are: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uFill>
                  <a:noFill/>
                </a:uFill>
                <a:hlinkClick r:id="rId3"/>
              </a:rPr>
              <a:t>ASQ</a:t>
            </a:r>
            <a:r>
              <a:rPr lang="es"/>
              <a:t>: After Scenario Questionnaire (3 questions)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uFill>
                  <a:noFill/>
                </a:uFill>
                <a:hlinkClick r:id="rId4"/>
              </a:rPr>
              <a:t>NASA-TLX</a:t>
            </a:r>
            <a:r>
              <a:rPr lang="es"/>
              <a:t>: NASA’s task load index is a measure of mental effort (5 questions)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uFill>
                  <a:noFill/>
                </a:uFill>
                <a:hlinkClick r:id="rId5"/>
              </a:rPr>
              <a:t>SMEQ</a:t>
            </a:r>
            <a:r>
              <a:rPr lang="es"/>
              <a:t>: Subjective Mental Effort Questionnaire (1 question)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uFill>
                  <a:noFill/>
                </a:uFill>
                <a:hlinkClick r:id="rId6"/>
              </a:rPr>
              <a:t>UME</a:t>
            </a:r>
            <a:r>
              <a:rPr lang="es"/>
              <a:t>: Usability Magnitude Estimation (1 question)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uFill>
                  <a:noFill/>
                </a:uFill>
                <a:hlinkClick r:id="rId7"/>
              </a:rPr>
              <a:t>SEQ</a:t>
            </a:r>
            <a:r>
              <a:rPr lang="es"/>
              <a:t>: Single Ease Question (1 question)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Usability Metrics for Satisfaction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Test Level Satisfaction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Test Level Satisfaction is measured by giving a formalized questionnaire to each test participant at the end of the test session.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This serves to measure their impression of the overall ease of use of the system being tested.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