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Open Sans SemiBold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008">
          <p15:clr>
            <a:srgbClr val="9AA0A6"/>
          </p15:clr>
        </p15:guide>
        <p15:guide id="4" pos="12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008"/>
        <p:guide pos="12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OpenSansSemiBold-bold.fntdata"/><Relationship Id="rId23" Type="http://schemas.openxmlformats.org/officeDocument/2006/relationships/font" Target="fonts/OpenSans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SemiBold-boldItalic.fntdata"/><Relationship Id="rId25" Type="http://schemas.openxmlformats.org/officeDocument/2006/relationships/font" Target="fonts/OpenSansSemiBold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609b891f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609b891f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609b891f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609b891f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56f55f18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56f55f18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57bcb61e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157bcb61e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57bcb61e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57bcb61e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609b891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609b891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609b891f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609b891f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609b891f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609b891f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609b891f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609b891f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609b891f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609b891f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ci-hub.hkvisa.net/https://ieeexplore.ieee.org/document/9388596" TargetMode="External"/><Relationship Id="rId4" Type="http://schemas.openxmlformats.org/officeDocument/2006/relationships/hyperlink" Target="https://ieeexplore.ieee.org/document/7449182/" TargetMode="External"/><Relationship Id="rId5" Type="http://schemas.openxmlformats.org/officeDocument/2006/relationships/hyperlink" Target="https://ieeexplore.ieee.org/document/9137911/" TargetMode="External"/><Relationship Id="rId6" Type="http://schemas.openxmlformats.org/officeDocument/2006/relationships/hyperlink" Target="https://www.kaggle.com/mmuhammetcavus/whatsapp-chat" TargetMode="External"/><Relationship Id="rId7" Type="http://schemas.openxmlformats.org/officeDocument/2006/relationships/hyperlink" Target="https://data.mendeley.com/datasets/wf5d5b2j52/1" TargetMode="External"/><Relationship Id="rId8" Type="http://schemas.openxmlformats.org/officeDocument/2006/relationships/hyperlink" Target="https://github.com/dhfbk/WhatsApp-Datase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jpg"/><Relationship Id="rId5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763400" y="174475"/>
            <a:ext cx="4259400" cy="2124000"/>
          </a:xfrm>
          <a:prstGeom prst="rect">
            <a:avLst/>
          </a:prstGeom>
          <a:effectLst>
            <a:outerShdw blurRad="57150" rotWithShape="0" algn="bl" dir="5400000" dist="7620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Group Chat Behaviour Analysis</a:t>
            </a:r>
            <a:endParaRPr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820025" y="3280475"/>
            <a:ext cx="1285800" cy="1139100"/>
          </a:xfrm>
          <a:prstGeom prst="rect">
            <a:avLst/>
          </a:prstGeom>
          <a:effectLst>
            <a:outerShdw blurRad="57150" rotWithShape="0" algn="bl" dir="5400000" dist="571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3F3F3"/>
                </a:solidFill>
              </a:rPr>
              <a:t>U</a:t>
            </a:r>
            <a:r>
              <a:rPr lang="en" sz="1300">
                <a:solidFill>
                  <a:srgbClr val="F3F3F3"/>
                </a:solidFill>
              </a:rPr>
              <a:t>sing</a:t>
            </a:r>
            <a:r>
              <a:rPr lang="en" sz="1400">
                <a:solidFill>
                  <a:srgbClr val="F3F3F3"/>
                </a:solidFill>
              </a:rPr>
              <a:t> </a:t>
            </a:r>
            <a:endParaRPr sz="14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3F3F3"/>
                </a:solidFill>
              </a:rPr>
              <a:t>N</a:t>
            </a:r>
            <a:r>
              <a:rPr lang="en" sz="1600">
                <a:solidFill>
                  <a:srgbClr val="F3F3F3"/>
                </a:solidFill>
              </a:rPr>
              <a:t>atural</a:t>
            </a:r>
            <a:endParaRPr sz="16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3F3F3"/>
                </a:solidFill>
              </a:rPr>
              <a:t>L</a:t>
            </a:r>
            <a:r>
              <a:rPr lang="en" sz="1600">
                <a:solidFill>
                  <a:srgbClr val="F3F3F3"/>
                </a:solidFill>
              </a:rPr>
              <a:t>anguage</a:t>
            </a:r>
            <a:endParaRPr sz="16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3F3F3"/>
                </a:solidFill>
              </a:rPr>
              <a:t>P</a:t>
            </a:r>
            <a:r>
              <a:rPr lang="en" sz="1600">
                <a:solidFill>
                  <a:srgbClr val="F3F3F3"/>
                </a:solidFill>
              </a:rPr>
              <a:t>rocessing</a:t>
            </a:r>
            <a:endParaRPr sz="1600">
              <a:solidFill>
                <a:srgbClr val="F3F3F3"/>
              </a:solidFill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525" y="174476"/>
            <a:ext cx="1671398" cy="1653800"/>
          </a:xfrm>
          <a:prstGeom prst="rect">
            <a:avLst/>
          </a:prstGeom>
          <a:noFill/>
          <a:ln>
            <a:noFill/>
          </a:ln>
          <a:effectLst>
            <a:reflection blurRad="0" dir="5400000" dist="123825" endA="0" endPos="12000" fadeDir="5400012" kx="0" rotWithShape="0" algn="bl" stA="33000" stPos="0" sy="-100000" ky="0"/>
          </a:effectLst>
        </p:spPr>
      </p:pic>
      <p:sp>
        <p:nvSpPr>
          <p:cNvPr id="88" name="Google Shape;88;p13"/>
          <p:cNvSpPr txBox="1"/>
          <p:nvPr/>
        </p:nvSpPr>
        <p:spPr>
          <a:xfrm>
            <a:off x="140575" y="1769625"/>
            <a:ext cx="17379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Under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Guidance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Of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54425" y="3876525"/>
            <a:ext cx="4259400" cy="890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40000" dist="47625">
              <a:schemeClr val="dk1">
                <a:alpha val="13000"/>
              </a:scheme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Collaborators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BT19CSE121           Aniket Ransing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BT19CSE128    Gaurav Bhandarkar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0" name="Google Shape;90;p13"/>
          <p:cNvGrpSpPr/>
          <p:nvPr/>
        </p:nvGrpSpPr>
        <p:grpSpPr>
          <a:xfrm flipH="1" rot="10800000">
            <a:off x="6411987" y="3413630"/>
            <a:ext cx="2257268" cy="1005954"/>
            <a:chOff x="210384" y="1901586"/>
            <a:chExt cx="3836934" cy="1812530"/>
          </a:xfrm>
        </p:grpSpPr>
        <p:grpSp>
          <p:nvGrpSpPr>
            <p:cNvPr id="91" name="Google Shape;91;p13"/>
            <p:cNvGrpSpPr/>
            <p:nvPr/>
          </p:nvGrpSpPr>
          <p:grpSpPr>
            <a:xfrm>
              <a:off x="210384" y="2140496"/>
              <a:ext cx="3825543" cy="1573620"/>
              <a:chOff x="1000000" y="2393988"/>
              <a:chExt cx="4144235" cy="1704713"/>
            </a:xfrm>
          </p:grpSpPr>
          <p:sp>
            <p:nvSpPr>
              <p:cNvPr id="92" name="Google Shape;92;p13"/>
              <p:cNvSpPr/>
              <p:nvPr/>
            </p:nvSpPr>
            <p:spPr>
              <a:xfrm>
                <a:off x="1000000" y="2440003"/>
                <a:ext cx="4144235" cy="1631268"/>
              </a:xfrm>
              <a:custGeom>
                <a:rect b="b" l="l" r="r" t="t"/>
                <a:pathLst>
                  <a:path extrusionOk="0" h="90088" w="165422">
                    <a:moveTo>
                      <a:pt x="0" y="65550"/>
                    </a:moveTo>
                    <a:cubicBezTo>
                      <a:pt x="3559" y="56002"/>
                      <a:pt x="14632" y="11595"/>
                      <a:pt x="21355" y="8262"/>
                    </a:cubicBezTo>
                    <a:cubicBezTo>
                      <a:pt x="28078" y="4929"/>
                      <a:pt x="34067" y="46906"/>
                      <a:pt x="40338" y="45550"/>
                    </a:cubicBezTo>
                    <a:cubicBezTo>
                      <a:pt x="46609" y="44194"/>
                      <a:pt x="52711" y="2161"/>
                      <a:pt x="58982" y="127"/>
                    </a:cubicBezTo>
                    <a:cubicBezTo>
                      <a:pt x="65253" y="-1907"/>
                      <a:pt x="71807" y="30974"/>
                      <a:pt x="77965" y="33347"/>
                    </a:cubicBezTo>
                    <a:cubicBezTo>
                      <a:pt x="84123" y="35720"/>
                      <a:pt x="90055" y="6285"/>
                      <a:pt x="95931" y="14364"/>
                    </a:cubicBezTo>
                    <a:cubicBezTo>
                      <a:pt x="101807" y="22443"/>
                      <a:pt x="107626" y="77414"/>
                      <a:pt x="113219" y="81821"/>
                    </a:cubicBezTo>
                    <a:cubicBezTo>
                      <a:pt x="118812" y="86228"/>
                      <a:pt x="123671" y="39448"/>
                      <a:pt x="129490" y="40804"/>
                    </a:cubicBezTo>
                    <a:cubicBezTo>
                      <a:pt x="135309" y="42160"/>
                      <a:pt x="142145" y="92047"/>
                      <a:pt x="148134" y="89957"/>
                    </a:cubicBezTo>
                    <a:cubicBezTo>
                      <a:pt x="154123" y="87867"/>
                      <a:pt x="162541" y="38545"/>
                      <a:pt x="165422" y="28262"/>
                    </a:cubicBez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oval"/>
                <a:tailEnd len="med" w="med" type="oval"/>
              </a:ln>
              <a:effectLst>
                <a:outerShdw blurRad="71438" rotWithShape="0" algn="bl" dir="5400000" dist="76200">
                  <a:srgbClr val="000000">
                    <a:alpha val="48000"/>
                  </a:srgbClr>
                </a:outerShdw>
              </a:effectLst>
            </p:spPr>
          </p:sp>
          <p:sp>
            <p:nvSpPr>
              <p:cNvPr id="93" name="Google Shape;93;p13"/>
              <p:cNvSpPr/>
              <p:nvPr/>
            </p:nvSpPr>
            <p:spPr>
              <a:xfrm>
                <a:off x="4658400" y="4014100"/>
                <a:ext cx="84600" cy="84600"/>
              </a:xfrm>
              <a:prstGeom prst="ellipse">
                <a:avLst/>
              </a:pr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76200">
                  <a:srgbClr val="000000">
                    <a:alpha val="4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4195525" y="3147350"/>
                <a:ext cx="84600" cy="84600"/>
              </a:xfrm>
              <a:prstGeom prst="ellipse">
                <a:avLst/>
              </a:pr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76200">
                  <a:srgbClr val="000000">
                    <a:alpha val="4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3800700" y="3868900"/>
                <a:ext cx="84600" cy="84600"/>
              </a:xfrm>
              <a:prstGeom prst="ellipse">
                <a:avLst/>
              </a:pr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76200">
                  <a:srgbClr val="000000">
                    <a:alpha val="4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3358650" y="2637813"/>
                <a:ext cx="84600" cy="84600"/>
              </a:xfrm>
              <a:prstGeom prst="ellipse">
                <a:avLst/>
              </a:pr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76200">
                  <a:srgbClr val="000000">
                    <a:alpha val="4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2909400" y="2993013"/>
                <a:ext cx="84600" cy="84600"/>
              </a:xfrm>
              <a:prstGeom prst="ellipse">
                <a:avLst/>
              </a:pr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76200">
                  <a:srgbClr val="000000">
                    <a:alpha val="4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2437450" y="2393988"/>
                <a:ext cx="84600" cy="84600"/>
              </a:xfrm>
              <a:prstGeom prst="ellipse">
                <a:avLst/>
              </a:pr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76200">
                  <a:srgbClr val="000000">
                    <a:alpha val="4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1974575" y="3213325"/>
                <a:ext cx="84600" cy="84600"/>
              </a:xfrm>
              <a:prstGeom prst="ellipse">
                <a:avLst/>
              </a:pr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76200">
                  <a:srgbClr val="000000">
                    <a:alpha val="4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1500000" y="2553225"/>
                <a:ext cx="84600" cy="84600"/>
              </a:xfrm>
              <a:prstGeom prst="ellipse">
                <a:avLst/>
              </a:pr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76200">
                  <a:srgbClr val="000000">
                    <a:alpha val="4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" name="Google Shape;101;p13"/>
            <p:cNvGrpSpPr/>
            <p:nvPr/>
          </p:nvGrpSpPr>
          <p:grpSpPr>
            <a:xfrm>
              <a:off x="210407" y="1901586"/>
              <a:ext cx="3836911" cy="1503799"/>
              <a:chOff x="1000025" y="2059300"/>
              <a:chExt cx="4156550" cy="1629075"/>
            </a:xfrm>
          </p:grpSpPr>
          <p:sp>
            <p:nvSpPr>
              <p:cNvPr id="102" name="Google Shape;102;p13"/>
              <p:cNvSpPr/>
              <p:nvPr/>
            </p:nvSpPr>
            <p:spPr>
              <a:xfrm>
                <a:off x="1000025" y="2083952"/>
                <a:ext cx="4156550" cy="1576975"/>
              </a:xfrm>
              <a:custGeom>
                <a:rect b="b" l="l" r="r" t="t"/>
                <a:pathLst>
                  <a:path extrusionOk="0" h="63079" w="166262">
                    <a:moveTo>
                      <a:pt x="0" y="34952"/>
                    </a:moveTo>
                    <a:cubicBezTo>
                      <a:pt x="3623" y="29133"/>
                      <a:pt x="14946" y="1167"/>
                      <a:pt x="21740" y="37"/>
                    </a:cubicBezTo>
                    <a:cubicBezTo>
                      <a:pt x="28534" y="-1093"/>
                      <a:pt x="34478" y="24048"/>
                      <a:pt x="40762" y="28172"/>
                    </a:cubicBezTo>
                    <a:cubicBezTo>
                      <a:pt x="47046" y="32296"/>
                      <a:pt x="53256" y="18986"/>
                      <a:pt x="59446" y="24782"/>
                    </a:cubicBezTo>
                    <a:cubicBezTo>
                      <a:pt x="65636" y="30578"/>
                      <a:pt x="71730" y="60803"/>
                      <a:pt x="77901" y="62950"/>
                    </a:cubicBezTo>
                    <a:cubicBezTo>
                      <a:pt x="84072" y="65097"/>
                      <a:pt x="90490" y="39675"/>
                      <a:pt x="96472" y="37664"/>
                    </a:cubicBezTo>
                    <a:cubicBezTo>
                      <a:pt x="102455" y="35653"/>
                      <a:pt x="108078" y="54726"/>
                      <a:pt x="113796" y="50884"/>
                    </a:cubicBezTo>
                    <a:cubicBezTo>
                      <a:pt x="119514" y="47042"/>
                      <a:pt x="125063" y="18059"/>
                      <a:pt x="130781" y="14613"/>
                    </a:cubicBezTo>
                    <a:cubicBezTo>
                      <a:pt x="136499" y="11167"/>
                      <a:pt x="142192" y="30515"/>
                      <a:pt x="148105" y="30206"/>
                    </a:cubicBezTo>
                    <a:cubicBezTo>
                      <a:pt x="154019" y="29897"/>
                      <a:pt x="163236" y="15665"/>
                      <a:pt x="166262" y="12757"/>
                    </a:cubicBezTo>
                  </a:path>
                </a:pathLst>
              </a:cu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med" w="med" type="oval"/>
                <a:tailEnd len="med" w="med" type="oval"/>
              </a:ln>
              <a:effectLst>
                <a:outerShdw blurRad="71438" rotWithShape="0" algn="bl" dir="5400000" dist="76200">
                  <a:srgbClr val="000000">
                    <a:alpha val="48000"/>
                  </a:srgbClr>
                </a:outerShdw>
              </a:effectLst>
            </p:spPr>
          </p:sp>
          <p:sp>
            <p:nvSpPr>
              <p:cNvPr id="103" name="Google Shape;103;p13"/>
              <p:cNvSpPr/>
              <p:nvPr/>
            </p:nvSpPr>
            <p:spPr>
              <a:xfrm>
                <a:off x="1500000" y="2059300"/>
                <a:ext cx="84600" cy="84600"/>
              </a:xfrm>
              <a:prstGeom prst="ellipse">
                <a:avLst/>
              </a:prstGeom>
              <a:solidFill>
                <a:schemeClr val="accent4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76200">
                  <a:srgbClr val="000000">
                    <a:alpha val="4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1974575" y="2737275"/>
                <a:ext cx="84600" cy="84600"/>
              </a:xfrm>
              <a:prstGeom prst="ellipse">
                <a:avLst/>
              </a:prstGeom>
              <a:solidFill>
                <a:schemeClr val="accent4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76200">
                  <a:srgbClr val="000000">
                    <a:alpha val="4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2437450" y="2652675"/>
                <a:ext cx="84600" cy="84600"/>
              </a:xfrm>
              <a:prstGeom prst="ellipse">
                <a:avLst/>
              </a:prstGeom>
              <a:solidFill>
                <a:schemeClr val="accent4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76200">
                  <a:srgbClr val="000000">
                    <a:alpha val="4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2909400" y="3603775"/>
                <a:ext cx="84600" cy="84600"/>
              </a:xfrm>
              <a:prstGeom prst="ellipse">
                <a:avLst/>
              </a:prstGeom>
              <a:solidFill>
                <a:schemeClr val="accent4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76200">
                  <a:srgbClr val="000000">
                    <a:alpha val="4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3358650" y="2993025"/>
                <a:ext cx="84600" cy="84600"/>
              </a:xfrm>
              <a:prstGeom prst="ellipse">
                <a:avLst/>
              </a:prstGeom>
              <a:solidFill>
                <a:schemeClr val="accent4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76200">
                  <a:srgbClr val="000000">
                    <a:alpha val="4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3780700" y="3315225"/>
                <a:ext cx="84600" cy="84600"/>
              </a:xfrm>
              <a:prstGeom prst="ellipse">
                <a:avLst/>
              </a:prstGeom>
              <a:solidFill>
                <a:schemeClr val="accent4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76200">
                  <a:srgbClr val="000000">
                    <a:alpha val="4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4216350" y="2412175"/>
                <a:ext cx="84600" cy="84600"/>
              </a:xfrm>
              <a:prstGeom prst="ellipse">
                <a:avLst/>
              </a:prstGeom>
              <a:solidFill>
                <a:schemeClr val="accent4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76200">
                  <a:srgbClr val="000000">
                    <a:alpha val="4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4658400" y="2802450"/>
                <a:ext cx="84600" cy="84600"/>
              </a:xfrm>
              <a:prstGeom prst="ellipse">
                <a:avLst/>
              </a:prstGeom>
              <a:solidFill>
                <a:schemeClr val="accent4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71438" rotWithShape="0" algn="bl" dir="5400000" dist="76200">
                  <a:srgbClr val="000000">
                    <a:alpha val="4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11" name="Google Shape;111;p13"/>
          <p:cNvCxnSpPr/>
          <p:nvPr/>
        </p:nvCxnSpPr>
        <p:spPr>
          <a:xfrm flipH="1">
            <a:off x="3486900" y="4766625"/>
            <a:ext cx="622800" cy="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3"/>
          <p:cNvSpPr txBox="1"/>
          <p:nvPr/>
        </p:nvSpPr>
        <p:spPr>
          <a:xfrm>
            <a:off x="198325" y="3196150"/>
            <a:ext cx="1869000" cy="477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260000" dist="66675">
              <a:srgbClr val="000000">
                <a:alpha val="25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Dr. Pooja Jain</a:t>
            </a:r>
            <a:endParaRPr b="1"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500" y="1260475"/>
            <a:ext cx="5888325" cy="303954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2"/>
          <p:cNvSpPr txBox="1"/>
          <p:nvPr/>
        </p:nvSpPr>
        <p:spPr>
          <a:xfrm>
            <a:off x="330775" y="314250"/>
            <a:ext cx="303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Vader 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Sentiment Analysis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"/>
          <p:cNvPicPr preferRelativeResize="0"/>
          <p:nvPr/>
        </p:nvPicPr>
        <p:blipFill rotWithShape="1">
          <a:blip r:embed="rId3">
            <a:alphaModFix/>
          </a:blip>
          <a:srcRect b="0" l="0" r="3100" t="0"/>
          <a:stretch/>
        </p:blipFill>
        <p:spPr>
          <a:xfrm>
            <a:off x="1066725" y="1356200"/>
            <a:ext cx="6143326" cy="31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"/>
          <p:cNvSpPr txBox="1"/>
          <p:nvPr/>
        </p:nvSpPr>
        <p:spPr>
          <a:xfrm>
            <a:off x="330775" y="314250"/>
            <a:ext cx="3828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Deep Learning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Based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Sentiment Analysis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311700" y="1229875"/>
            <a:ext cx="8520600" cy="3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https://sci-hub.hkvisa.net/https://ieeexplore.ieee.org/document/9388596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https://ieeexplore.ieee.org/document/7449182/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https://ieeexplore.ieee.org/document/9137911/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https://www.kaggle.com/mmuhammetcavus/whatsapp-chat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https://data.mendeley.com/datasets/wf5d5b2j52/1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https://github.com/dhfbk/WhatsApp-Dataset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/>
        </p:nvSpPr>
        <p:spPr>
          <a:xfrm>
            <a:off x="1785275" y="2017650"/>
            <a:ext cx="4763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Trebuchet MS"/>
                <a:ea typeface="Trebuchet MS"/>
                <a:cs typeface="Trebuchet MS"/>
                <a:sym typeface="Trebuchet MS"/>
              </a:rPr>
              <a:t>Thank </a:t>
            </a:r>
            <a:r>
              <a:rPr lang="en" sz="6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</a:t>
            </a:r>
            <a:endParaRPr sz="6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/>
          <p:nvPr>
            <p:ph type="title"/>
          </p:nvPr>
        </p:nvSpPr>
        <p:spPr>
          <a:xfrm>
            <a:off x="500775" y="1389000"/>
            <a:ext cx="4138200" cy="800400"/>
          </a:xfrm>
          <a:prstGeom prst="rect">
            <a:avLst/>
          </a:prstGeom>
          <a:effectLst>
            <a:outerShdw blurRad="57150" rotWithShape="0" algn="bl" dir="5400000" dist="47625">
              <a:srgbClr val="000000">
                <a:alpha val="32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rebuchet MS"/>
                <a:ea typeface="Trebuchet MS"/>
                <a:cs typeface="Trebuchet MS"/>
                <a:sym typeface="Trebuchet MS"/>
              </a:rPr>
              <a:t>OUR PROJECT</a:t>
            </a:r>
            <a:endParaRPr sz="4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8" name="Google Shape;118;p14"/>
          <p:cNvPicPr preferRelativeResize="0"/>
          <p:nvPr/>
        </p:nvPicPr>
        <p:blipFill rotWithShape="1">
          <a:blip r:embed="rId3">
            <a:alphaModFix/>
          </a:blip>
          <a:srcRect b="8509" l="10402" r="10188" t="8309"/>
          <a:stretch/>
        </p:blipFill>
        <p:spPr>
          <a:xfrm>
            <a:off x="6895775" y="610425"/>
            <a:ext cx="1636301" cy="171417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4"/>
          <p:cNvSpPr txBox="1"/>
          <p:nvPr/>
        </p:nvSpPr>
        <p:spPr>
          <a:xfrm>
            <a:off x="500775" y="2204423"/>
            <a:ext cx="53538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Cleans The </a:t>
            </a:r>
            <a:r>
              <a:rPr lang="en" sz="23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Group </a:t>
            </a:r>
            <a:r>
              <a:rPr lang="en" sz="2300">
                <a:latin typeface="Roboto"/>
                <a:ea typeface="Roboto"/>
                <a:cs typeface="Roboto"/>
                <a:sym typeface="Roboto"/>
              </a:rPr>
              <a:t>Chat Text To Extract Useful </a:t>
            </a:r>
            <a:r>
              <a:rPr lang="en" sz="23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Tokens </a:t>
            </a:r>
            <a:r>
              <a:rPr lang="en" sz="2300">
                <a:latin typeface="Roboto"/>
                <a:ea typeface="Roboto"/>
                <a:cs typeface="Roboto"/>
                <a:sym typeface="Roboto"/>
              </a:rPr>
              <a:t>and Then Passes Those Tokens To Our </a:t>
            </a:r>
            <a:r>
              <a:rPr lang="en" sz="23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Deep Learning</a:t>
            </a:r>
            <a:r>
              <a:rPr lang="en" sz="2300">
                <a:latin typeface="Roboto"/>
                <a:ea typeface="Roboto"/>
                <a:cs typeface="Roboto"/>
                <a:sym typeface="Roboto"/>
              </a:rPr>
              <a:t> Model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0" name="Google Shape;120;p14"/>
          <p:cNvGrpSpPr/>
          <p:nvPr/>
        </p:nvGrpSpPr>
        <p:grpSpPr>
          <a:xfrm>
            <a:off x="6975864" y="2662802"/>
            <a:ext cx="1636254" cy="1600844"/>
            <a:chOff x="7084450" y="2662725"/>
            <a:chExt cx="1527925" cy="1516525"/>
          </a:xfrm>
        </p:grpSpPr>
        <p:pic>
          <p:nvPicPr>
            <p:cNvPr id="121" name="Google Shape;121;p14"/>
            <p:cNvPicPr preferRelativeResize="0"/>
            <p:nvPr/>
          </p:nvPicPr>
          <p:blipFill rotWithShape="1">
            <a:blip r:embed="rId4">
              <a:alphaModFix/>
            </a:blip>
            <a:srcRect b="25355" l="24593" r="24373" t="23993"/>
            <a:stretch/>
          </p:blipFill>
          <p:spPr>
            <a:xfrm>
              <a:off x="7084450" y="2662725"/>
              <a:ext cx="1527925" cy="1516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14"/>
            <p:cNvSpPr txBox="1"/>
            <p:nvPr/>
          </p:nvSpPr>
          <p:spPr>
            <a:xfrm>
              <a:off x="7210825" y="2958750"/>
              <a:ext cx="1012200" cy="42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😜🤔🥱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88" y="846388"/>
            <a:ext cx="1868875" cy="283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7876" y="1296273"/>
            <a:ext cx="2612649" cy="193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6341" y="1356150"/>
            <a:ext cx="2335674" cy="1819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5"/>
          <p:cNvSpPr txBox="1"/>
          <p:nvPr/>
        </p:nvSpPr>
        <p:spPr>
          <a:xfrm>
            <a:off x="771388" y="3858475"/>
            <a:ext cx="1010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Dataset of </a:t>
            </a:r>
            <a:endParaRPr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Text Chat</a:t>
            </a:r>
            <a:endParaRPr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3667438" y="4074025"/>
            <a:ext cx="12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NLP Model</a:t>
            </a:r>
            <a:endParaRPr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6997425" y="4074025"/>
            <a:ext cx="12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Word Cloud</a:t>
            </a:r>
            <a:endParaRPr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2360475" y="2191400"/>
            <a:ext cx="487800" cy="25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5845400" y="2191388"/>
            <a:ext cx="487800" cy="25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39" name="Google Shape;139;p16"/>
          <p:cNvSpPr/>
          <p:nvPr/>
        </p:nvSpPr>
        <p:spPr>
          <a:xfrm>
            <a:off x="652372" y="2014119"/>
            <a:ext cx="2150100" cy="887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"/>
          <p:cNvSpPr txBox="1"/>
          <p:nvPr>
            <p:ph idx="4294967295" type="body"/>
          </p:nvPr>
        </p:nvSpPr>
        <p:spPr>
          <a:xfrm>
            <a:off x="652362" y="2177878"/>
            <a:ext cx="1791600" cy="5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Dataset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41" name="Google Shape;141;p16"/>
          <p:cNvGrpSpPr/>
          <p:nvPr/>
        </p:nvGrpSpPr>
        <p:grpSpPr>
          <a:xfrm rot="10800000">
            <a:off x="2323948" y="2893442"/>
            <a:ext cx="228437" cy="706748"/>
            <a:chOff x="777447" y="1610215"/>
            <a:chExt cx="198900" cy="593656"/>
          </a:xfrm>
        </p:grpSpPr>
        <p:cxnSp>
          <p:nvCxnSpPr>
            <p:cNvPr id="142" name="Google Shape;142;p1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3" name="Google Shape;143;p16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16"/>
          <p:cNvSpPr txBox="1"/>
          <p:nvPr>
            <p:ph idx="4294967295" type="body"/>
          </p:nvPr>
        </p:nvSpPr>
        <p:spPr>
          <a:xfrm>
            <a:off x="733499" y="3755530"/>
            <a:ext cx="1988100" cy="8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Pre-processing The Data</a:t>
            </a:r>
            <a:endParaRPr sz="16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grpSp>
        <p:nvGrpSpPr>
          <p:cNvPr id="145" name="Google Shape;145;p16"/>
          <p:cNvGrpSpPr/>
          <p:nvPr/>
        </p:nvGrpSpPr>
        <p:grpSpPr>
          <a:xfrm rot="10800000">
            <a:off x="4181353" y="1313327"/>
            <a:ext cx="228437" cy="706747"/>
            <a:chOff x="2223534" y="2938958"/>
            <a:chExt cx="198900" cy="593656"/>
          </a:xfrm>
        </p:grpSpPr>
        <p:cxnSp>
          <p:nvCxnSpPr>
            <p:cNvPr id="146" name="Google Shape;146;p16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7" name="Google Shape;147;p16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6"/>
          <p:cNvSpPr txBox="1"/>
          <p:nvPr>
            <p:ph idx="4294967295" type="body"/>
          </p:nvPr>
        </p:nvSpPr>
        <p:spPr>
          <a:xfrm>
            <a:off x="3506075" y="1041925"/>
            <a:ext cx="1579500" cy="27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Data Analysis</a:t>
            </a:r>
            <a:endParaRPr sz="16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descr="Background pointer shape in timeline graphic" id="149" name="Google Shape;149;p16"/>
          <p:cNvSpPr/>
          <p:nvPr/>
        </p:nvSpPr>
        <p:spPr>
          <a:xfrm>
            <a:off x="2334900" y="2012392"/>
            <a:ext cx="2355600" cy="8877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 txBox="1"/>
          <p:nvPr>
            <p:ph idx="4294967295" type="body"/>
          </p:nvPr>
        </p:nvSpPr>
        <p:spPr>
          <a:xfrm>
            <a:off x="2674575" y="2092125"/>
            <a:ext cx="1735500" cy="7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Processed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151" name="Google Shape;151;p16"/>
          <p:cNvSpPr/>
          <p:nvPr/>
        </p:nvSpPr>
        <p:spPr>
          <a:xfrm>
            <a:off x="4235463" y="2012392"/>
            <a:ext cx="2355600" cy="8877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4294967295" type="body"/>
          </p:nvPr>
        </p:nvSpPr>
        <p:spPr>
          <a:xfrm>
            <a:off x="4568286" y="2176152"/>
            <a:ext cx="1735500" cy="5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Assessing Results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53" name="Google Shape;153;p16"/>
          <p:cNvGrpSpPr/>
          <p:nvPr/>
        </p:nvGrpSpPr>
        <p:grpSpPr>
          <a:xfrm>
            <a:off x="6106808" y="2893211"/>
            <a:ext cx="228437" cy="706747"/>
            <a:chOff x="5958946" y="2938958"/>
            <a:chExt cx="198900" cy="593656"/>
          </a:xfrm>
        </p:grpSpPr>
        <p:cxnSp>
          <p:nvCxnSpPr>
            <p:cNvPr id="154" name="Google Shape;154;p16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5" name="Google Shape;155;p16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16"/>
          <p:cNvSpPr txBox="1"/>
          <p:nvPr>
            <p:ph idx="4294967295" type="body"/>
          </p:nvPr>
        </p:nvSpPr>
        <p:spPr>
          <a:xfrm>
            <a:off x="6079050" y="3755525"/>
            <a:ext cx="1330200" cy="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Data Conversion</a:t>
            </a:r>
            <a:endParaRPr sz="16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descr="Background pointer shape in timeline graphic" id="157" name="Google Shape;157;p16"/>
          <p:cNvSpPr/>
          <p:nvPr/>
        </p:nvSpPr>
        <p:spPr>
          <a:xfrm>
            <a:off x="6136026" y="2012392"/>
            <a:ext cx="2355600" cy="8877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 txBox="1"/>
          <p:nvPr>
            <p:ph idx="4294967295" type="body"/>
          </p:nvPr>
        </p:nvSpPr>
        <p:spPr>
          <a:xfrm>
            <a:off x="6514647" y="2176152"/>
            <a:ext cx="1735500" cy="5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Final Output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7"/>
          <p:cNvGrpSpPr/>
          <p:nvPr/>
        </p:nvGrpSpPr>
        <p:grpSpPr>
          <a:xfrm>
            <a:off x="1124609" y="1199044"/>
            <a:ext cx="6590784" cy="3288411"/>
            <a:chOff x="590675" y="383950"/>
            <a:chExt cx="8324850" cy="4286250"/>
          </a:xfrm>
        </p:grpSpPr>
        <p:pic>
          <p:nvPicPr>
            <p:cNvPr id="164" name="Google Shape;164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90675" y="383950"/>
              <a:ext cx="8324850" cy="4286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17"/>
            <p:cNvSpPr txBox="1"/>
            <p:nvPr/>
          </p:nvSpPr>
          <p:spPr>
            <a:xfrm>
              <a:off x="595400" y="3770800"/>
              <a:ext cx="1620900" cy="48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FFFF"/>
                  </a:solidFill>
                  <a:latin typeface="Roboto"/>
                  <a:ea typeface="Roboto"/>
                  <a:cs typeface="Roboto"/>
                  <a:sym typeface="Roboto"/>
                </a:rPr>
                <a:t>Tweets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.csv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p17"/>
            <p:cNvSpPr txBox="1"/>
            <p:nvPr/>
          </p:nvSpPr>
          <p:spPr>
            <a:xfrm>
              <a:off x="2216304" y="4170981"/>
              <a:ext cx="2249100" cy="48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Hidden Layer 1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" name="Google Shape;167;p17"/>
            <p:cNvSpPr txBox="1"/>
            <p:nvPr/>
          </p:nvSpPr>
          <p:spPr>
            <a:xfrm>
              <a:off x="6802319" y="2935810"/>
              <a:ext cx="1936800" cy="48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FFFF"/>
                  </a:solidFill>
                  <a:latin typeface="Roboto"/>
                  <a:ea typeface="Roboto"/>
                  <a:cs typeface="Roboto"/>
                  <a:sym typeface="Roboto"/>
                </a:rPr>
                <a:t>Positive/Negative</a:t>
              </a:r>
              <a:endParaRPr sz="12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68;p17"/>
            <p:cNvSpPr txBox="1"/>
            <p:nvPr/>
          </p:nvSpPr>
          <p:spPr>
            <a:xfrm>
              <a:off x="4708619" y="4170982"/>
              <a:ext cx="2093700" cy="48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Hidden Layer 2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9" name="Google Shape;169;p17"/>
          <p:cNvSpPr txBox="1"/>
          <p:nvPr/>
        </p:nvSpPr>
        <p:spPr>
          <a:xfrm>
            <a:off x="231500" y="289425"/>
            <a:ext cx="476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Sequential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Model with </a:t>
            </a:r>
            <a:r>
              <a:rPr lang="en" sz="16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Sigmoid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Activation Function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323375" y="1924550"/>
            <a:ext cx="4045200" cy="14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>
                <a:solidFill>
                  <a:schemeClr val="accent4"/>
                </a:solidFill>
              </a:rPr>
              <a:t>Exploration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725" y="1686925"/>
            <a:ext cx="4045199" cy="1973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509725" cy="10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550" y="1140775"/>
            <a:ext cx="5226199" cy="351807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 txBox="1"/>
          <p:nvPr/>
        </p:nvSpPr>
        <p:spPr>
          <a:xfrm>
            <a:off x="322500" y="281150"/>
            <a:ext cx="286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Emojis </a:t>
            </a: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Distribution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4200" y="3125400"/>
            <a:ext cx="1600675" cy="160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500" y="1263950"/>
            <a:ext cx="6571101" cy="33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0"/>
          <p:cNvSpPr txBox="1"/>
          <p:nvPr/>
        </p:nvSpPr>
        <p:spPr>
          <a:xfrm>
            <a:off x="482250" y="289425"/>
            <a:ext cx="308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Most </a:t>
            </a:r>
            <a:r>
              <a:rPr lang="en" sz="20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Active </a:t>
            </a: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Users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323375" y="1924575"/>
            <a:ext cx="4045200" cy="14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</a:t>
            </a:r>
            <a:r>
              <a:rPr lang="en"/>
              <a:t> </a:t>
            </a:r>
            <a:r>
              <a:rPr lang="en">
                <a:solidFill>
                  <a:schemeClr val="accent4"/>
                </a:solidFill>
              </a:rPr>
              <a:t>Analysis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75" y="3679825"/>
            <a:ext cx="1281775" cy="12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6725" y="944875"/>
            <a:ext cx="4470625" cy="3436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