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Montserrat"/>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118A07F6-FA49-4D85-B8E9-B294B61D145D}">
  <a:tblStyle styleId="{118A07F6-FA49-4D85-B8E9-B294B61D145D}"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5.xml"/><Relationship Id="rId22" Type="http://schemas.openxmlformats.org/officeDocument/2006/relationships/font" Target="fonts/Lato-italic.fntdata"/><Relationship Id="rId10" Type="http://schemas.openxmlformats.org/officeDocument/2006/relationships/slide" Target="slides/slide4.xml"/><Relationship Id="rId21" Type="http://schemas.openxmlformats.org/officeDocument/2006/relationships/font" Target="fonts/Lato-bold.fntdata"/><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Montserrat-bold.fntdata"/><Relationship Id="rId16" Type="http://schemas.openxmlformats.org/officeDocument/2006/relationships/font" Target="fonts/Montserrat-regular.fntdata"/><Relationship Id="rId5" Type="http://schemas.openxmlformats.org/officeDocument/2006/relationships/slideMaster" Target="slideMasters/slideMaster1.xml"/><Relationship Id="rId19" Type="http://schemas.openxmlformats.org/officeDocument/2006/relationships/font" Target="fonts/Montserrat-boldItalic.fntdata"/><Relationship Id="rId6" Type="http://schemas.openxmlformats.org/officeDocument/2006/relationships/notesMaster" Target="notesMasters/notesMaster1.xml"/><Relationship Id="rId18" Type="http://schemas.openxmlformats.org/officeDocument/2006/relationships/font" Target="fonts/Montserrat-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0" name="Shape 1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 name="Shape 11"/>
          <p:cNvGrpSpPr/>
          <p:nvPr/>
        </p:nvGrpSpPr>
        <p:grpSpPr>
          <a:xfrm>
            <a:off x="0" y="490"/>
            <a:ext cx="5153705" cy="5134399"/>
            <a:chOff x="0" y="75"/>
            <a:chExt cx="5153705" cy="5152950"/>
          </a:xfrm>
        </p:grpSpPr>
        <p:sp>
          <p:nvSpPr>
            <p:cNvPr id="12" name="Shape 1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 name="Shape 1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 name="Shape 15"/>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6" name="Shape 16"/>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Shape 17"/>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Shape 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Shape 106"/>
          <p:cNvGrpSpPr/>
          <p:nvPr/>
        </p:nvGrpSpPr>
        <p:grpSpPr>
          <a:xfrm>
            <a:off x="4406400" y="0"/>
            <a:ext cx="4737600" cy="5143065"/>
            <a:chOff x="4406400" y="0"/>
            <a:chExt cx="4737600" cy="5143065"/>
          </a:xfrm>
        </p:grpSpPr>
        <p:sp>
          <p:nvSpPr>
            <p:cNvPr id="107" name="Shape 107"/>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Shape 108"/>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 name="Shape 109"/>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 name="Shape 110"/>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 name="Shape 1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 name="Shape 112"/>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 name="Shape 11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 name="Shape 11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 name="Shape 115"/>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Shape 116"/>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 name="Shape 118"/>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 name="Shape 119"/>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 name="Shape 120"/>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Shape 12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 name="Shape 122"/>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 name="Shape 12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Shape 124"/>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25" name="Shape 125"/>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Shape 126"/>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Shape 1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Shape 1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Shape 20"/>
          <p:cNvGrpSpPr/>
          <p:nvPr/>
        </p:nvGrpSpPr>
        <p:grpSpPr>
          <a:xfrm>
            <a:off x="4406400" y="0"/>
            <a:ext cx="4737600" cy="5143065"/>
            <a:chOff x="4406400" y="0"/>
            <a:chExt cx="4737600" cy="5143065"/>
          </a:xfrm>
        </p:grpSpPr>
        <p:sp>
          <p:nvSpPr>
            <p:cNvPr id="21" name="Shape 2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 name="Shape 2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 name="Shape 24"/>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 name="Shape 29"/>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 name="Shape 30"/>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Shape 3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 name="Shape 32"/>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 name="Shape 36"/>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Shape 38"/>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9" name="Shape 39"/>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Shape 42"/>
          <p:cNvGrpSpPr/>
          <p:nvPr/>
        </p:nvGrpSpPr>
        <p:grpSpPr>
          <a:xfrm>
            <a:off x="0" y="381001"/>
            <a:ext cx="1037850" cy="1016287"/>
            <a:chOff x="0" y="381001"/>
            <a:chExt cx="1037850" cy="1016287"/>
          </a:xfrm>
        </p:grpSpPr>
        <p:sp>
          <p:nvSpPr>
            <p:cNvPr id="43" name="Shape 4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5" name="Shape 4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Shape 46"/>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Shape 49"/>
          <p:cNvGrpSpPr/>
          <p:nvPr/>
        </p:nvGrpSpPr>
        <p:grpSpPr>
          <a:xfrm>
            <a:off x="0" y="381001"/>
            <a:ext cx="1037850" cy="1016287"/>
            <a:chOff x="0" y="381001"/>
            <a:chExt cx="1037850" cy="1016287"/>
          </a:xfrm>
        </p:grpSpPr>
        <p:sp>
          <p:nvSpPr>
            <p:cNvPr id="50" name="Shape 5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Shape 5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2" name="Shape 52"/>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Shape 53"/>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Shape 54"/>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Shape 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Shape 57"/>
          <p:cNvGrpSpPr/>
          <p:nvPr/>
        </p:nvGrpSpPr>
        <p:grpSpPr>
          <a:xfrm>
            <a:off x="0" y="381001"/>
            <a:ext cx="1037850" cy="1016287"/>
            <a:chOff x="0" y="381001"/>
            <a:chExt cx="1037850" cy="1016287"/>
          </a:xfrm>
        </p:grpSpPr>
        <p:sp>
          <p:nvSpPr>
            <p:cNvPr id="58" name="Shape 5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 name="Shape 5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0" name="Shape 60"/>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Shape 6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Shape 63"/>
          <p:cNvGrpSpPr/>
          <p:nvPr/>
        </p:nvGrpSpPr>
        <p:grpSpPr>
          <a:xfrm>
            <a:off x="0" y="381001"/>
            <a:ext cx="1037850" cy="1016287"/>
            <a:chOff x="0" y="381001"/>
            <a:chExt cx="1037850" cy="1016287"/>
          </a:xfrm>
        </p:grpSpPr>
        <p:sp>
          <p:nvSpPr>
            <p:cNvPr id="64" name="Shape 6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Shape 6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6" name="Shape 66"/>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Shape 6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Shape 6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Shape 70"/>
          <p:cNvGrpSpPr/>
          <p:nvPr/>
        </p:nvGrpSpPr>
        <p:grpSpPr>
          <a:xfrm>
            <a:off x="4406400" y="0"/>
            <a:ext cx="4737600" cy="5143500"/>
            <a:chOff x="4406400" y="0"/>
            <a:chExt cx="4737600" cy="5143500"/>
          </a:xfrm>
        </p:grpSpPr>
        <p:sp>
          <p:nvSpPr>
            <p:cNvPr id="71" name="Shape 71"/>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Shape 72"/>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Shape 75"/>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Shape 76"/>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 name="Shape 77"/>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Shape 7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Shape 79"/>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 name="Shape 80"/>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Shape 81"/>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 name="Shape 83"/>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 name="Shape 84"/>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 name="Shape 85"/>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 name="Shape 86"/>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 name="Shape 8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9" name="Shape 89"/>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Shape 9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Shape 92"/>
          <p:cNvGrpSpPr/>
          <p:nvPr/>
        </p:nvGrpSpPr>
        <p:grpSpPr>
          <a:xfrm>
            <a:off x="0" y="381001"/>
            <a:ext cx="1037850" cy="1016287"/>
            <a:chOff x="0" y="381001"/>
            <a:chExt cx="1037850" cy="1016287"/>
          </a:xfrm>
        </p:grpSpPr>
        <p:sp>
          <p:nvSpPr>
            <p:cNvPr id="93" name="Shape 9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Shape 9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5" name="Shape 95"/>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Shape 96"/>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Shape 97"/>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Shape 9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Shape 100"/>
          <p:cNvGrpSpPr/>
          <p:nvPr/>
        </p:nvGrpSpPr>
        <p:grpSpPr>
          <a:xfrm>
            <a:off x="0" y="4128572"/>
            <a:ext cx="698925" cy="684657"/>
            <a:chOff x="0" y="3785672"/>
            <a:chExt cx="698925" cy="684657"/>
          </a:xfrm>
        </p:grpSpPr>
        <p:sp>
          <p:nvSpPr>
            <p:cNvPr id="101" name="Shape 101"/>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Shape 102"/>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3" name="Shape 103"/>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Shape 10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Basics of SQL</a:t>
            </a:r>
            <a:endParaRPr/>
          </a:p>
        </p:txBody>
      </p:sp>
      <p:sp>
        <p:nvSpPr>
          <p:cNvPr id="135" name="Shape 135"/>
          <p:cNvSpPr txBox="1"/>
          <p:nvPr>
            <p:ph idx="1" type="subTitle"/>
          </p:nvPr>
        </p:nvSpPr>
        <p:spPr>
          <a:xfrm>
            <a:off x="5083950" y="3942900"/>
            <a:ext cx="3470700" cy="50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600"/>
              <a:t>Andrew Smith</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History of SQL</a:t>
            </a:r>
            <a:endParaRPr/>
          </a:p>
        </p:txBody>
      </p:sp>
      <p:sp>
        <p:nvSpPr>
          <p:cNvPr id="141" name="Shape 14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sz="1600"/>
              <a:t>Dr. E. F. Codd published the paper, "A Relational Model of Data for Large Shared Data Banks", in June 1970 in the Association of Computer Machinery (ACM) journal, Communications of the ACM. Codd's model is now accepted as the definitive model for relational database management systems (RDBMS). The language, Structured English Query Language (SEQUEL) was developed by IBM Corporation, Inc., to use Codd's model. SEQUEL later became SQL (still pronounced "sequel"). In 1979, Relational Software, Inc. (now Oracle) introduced the first commercially available implementation of SQL. Today, SQL is accepted as the standard RDBMS language.</a:t>
            </a:r>
            <a:endParaRPr sz="1600"/>
          </a:p>
        </p:txBody>
      </p:sp>
      <p:sp>
        <p:nvSpPr>
          <p:cNvPr id="142" name="Shape 142"/>
          <p:cNvSpPr txBox="1"/>
          <p:nvPr/>
        </p:nvSpPr>
        <p:spPr>
          <a:xfrm>
            <a:off x="1359700" y="4285100"/>
            <a:ext cx="5164200" cy="604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Oracle. (2003). History of SQL. Retrieved April 28, 2018, from https://docs.oracle.com/cd/B13789_01/server.101/b10759/intro001.htm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Shape 14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Creating a Table</a:t>
            </a:r>
            <a:endParaRPr/>
          </a:p>
        </p:txBody>
      </p:sp>
      <p:sp>
        <p:nvSpPr>
          <p:cNvPr id="148" name="Shape 14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600"/>
              <a:t>Code:</a:t>
            </a:r>
            <a:endParaRPr sz="1600"/>
          </a:p>
          <a:p>
            <a:pPr indent="0" lvl="0" marL="0">
              <a:spcBef>
                <a:spcPts val="1600"/>
              </a:spcBef>
              <a:spcAft>
                <a:spcPts val="0"/>
              </a:spcAft>
              <a:buNone/>
            </a:pPr>
            <a:r>
              <a:rPr lang="en" sz="1600"/>
              <a:t>Create Table </a:t>
            </a:r>
            <a:r>
              <a:rPr i="1" lang="en" sz="1600"/>
              <a:t>Avengers </a:t>
            </a:r>
            <a:r>
              <a:rPr lang="en" sz="1600"/>
              <a:t>(F_Name String , L_Name String );</a:t>
            </a:r>
            <a:endParaRPr sz="1600"/>
          </a:p>
          <a:p>
            <a:pPr indent="0" lvl="0" marL="0">
              <a:spcBef>
                <a:spcPts val="1600"/>
              </a:spcBef>
              <a:spcAft>
                <a:spcPts val="0"/>
              </a:spcAft>
              <a:buNone/>
            </a:pPr>
            <a:r>
              <a:t/>
            </a:r>
            <a:endParaRPr sz="1600"/>
          </a:p>
          <a:p>
            <a:pPr indent="0" lvl="0" marL="0">
              <a:spcBef>
                <a:spcPts val="1600"/>
              </a:spcBef>
              <a:spcAft>
                <a:spcPts val="1600"/>
              </a:spcAft>
              <a:buNone/>
            </a:pPr>
            <a:r>
              <a:rPr lang="en" sz="1600"/>
              <a:t>Result:</a:t>
            </a:r>
            <a:endParaRPr sz="1600"/>
          </a:p>
        </p:txBody>
      </p:sp>
      <p:graphicFrame>
        <p:nvGraphicFramePr>
          <p:cNvPr id="149" name="Shape 149"/>
          <p:cNvGraphicFramePr/>
          <p:nvPr/>
        </p:nvGraphicFramePr>
        <p:xfrm>
          <a:off x="3048825" y="2830600"/>
          <a:ext cx="3000000" cy="3000000"/>
        </p:xfrm>
        <a:graphic>
          <a:graphicData uri="http://schemas.openxmlformats.org/drawingml/2006/table">
            <a:tbl>
              <a:tblPr>
                <a:noFill/>
                <a:tableStyleId>{118A07F6-FA49-4D85-B8E9-B294B61D145D}</a:tableStyleId>
              </a:tblPr>
              <a:tblGrid>
                <a:gridCol w="1015450"/>
                <a:gridCol w="1015450"/>
              </a:tblGrid>
              <a:tr h="219075">
                <a:tc gridSpan="2">
                  <a:txBody>
                    <a:bodyPr>
                      <a:noAutofit/>
                    </a:bodyPr>
                    <a:lstStyle/>
                    <a:p>
                      <a:pPr indent="0" lvl="0" marL="0" rtl="0" algn="ctr">
                        <a:lnSpc>
                          <a:spcPct val="115000"/>
                        </a:lnSpc>
                        <a:spcBef>
                          <a:spcPts val="0"/>
                        </a:spcBef>
                        <a:spcAft>
                          <a:spcPts val="0"/>
                        </a:spcAft>
                        <a:buNone/>
                      </a:pPr>
                      <a:r>
                        <a:rPr lang="en">
                          <a:solidFill>
                            <a:srgbClr val="EFEFEF"/>
                          </a:solidFill>
                        </a:rPr>
                        <a:t>Avengers</a:t>
                      </a:r>
                      <a:endParaRPr>
                        <a:solidFill>
                          <a:srgbClr val="EFEFE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hMerge="1"/>
              </a:tr>
              <a:tr h="219075">
                <a:tc>
                  <a:txBody>
                    <a:bodyPr>
                      <a:noAutofit/>
                    </a:bodyPr>
                    <a:lstStyle/>
                    <a:p>
                      <a:pPr indent="0" lvl="0" marL="0" rtl="0" algn="ctr">
                        <a:lnSpc>
                          <a:spcPct val="115000"/>
                        </a:lnSpc>
                        <a:spcBef>
                          <a:spcPts val="0"/>
                        </a:spcBef>
                        <a:spcAft>
                          <a:spcPts val="0"/>
                        </a:spcAft>
                        <a:buNone/>
                      </a:pPr>
                      <a:r>
                        <a:rPr lang="en">
                          <a:solidFill>
                            <a:srgbClr val="EFEFEF"/>
                          </a:solidFill>
                        </a:rPr>
                        <a:t>F_Name</a:t>
                      </a:r>
                      <a:endParaRPr>
                        <a:solidFill>
                          <a:srgbClr val="EFEFE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a:solidFill>
                            <a:srgbClr val="EFEFEF"/>
                          </a:solidFill>
                        </a:rPr>
                        <a:t>L_Name</a:t>
                      </a:r>
                      <a:endParaRPr>
                        <a:solidFill>
                          <a:srgbClr val="EFEFE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51450">
                <a:tc>
                  <a:txBody>
                    <a:bodyPr>
                      <a:noAutofit/>
                    </a:bodyPr>
                    <a:lstStyle/>
                    <a:p>
                      <a:pPr indent="0" lvl="0" marL="0" rtl="0" algn="ctr">
                        <a:spcBef>
                          <a:spcPts val="0"/>
                        </a:spcBef>
                        <a:spcAft>
                          <a:spcPts val="0"/>
                        </a:spcAft>
                        <a:buNone/>
                      </a:pPr>
                      <a:r>
                        <a:t/>
                      </a:r>
                      <a:endParaRPr>
                        <a:solidFill>
                          <a:srgbClr val="EFEFE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a:solidFill>
                          <a:srgbClr val="EFEFE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Shape 15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Inserting Data Into A Table</a:t>
            </a:r>
            <a:endParaRPr/>
          </a:p>
        </p:txBody>
      </p:sp>
      <p:sp>
        <p:nvSpPr>
          <p:cNvPr id="155" name="Shape 155"/>
          <p:cNvSpPr txBox="1"/>
          <p:nvPr>
            <p:ph idx="1" type="body"/>
          </p:nvPr>
        </p:nvSpPr>
        <p:spPr>
          <a:xfrm>
            <a:off x="1297500" y="1567550"/>
            <a:ext cx="7561200" cy="2911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600"/>
              <a:t>Code:</a:t>
            </a:r>
            <a:endParaRPr sz="1600"/>
          </a:p>
          <a:p>
            <a:pPr indent="0" lvl="0" marL="0">
              <a:spcBef>
                <a:spcPts val="1600"/>
              </a:spcBef>
              <a:spcAft>
                <a:spcPts val="0"/>
              </a:spcAft>
              <a:buNone/>
            </a:pPr>
            <a:r>
              <a:rPr lang="en" sz="1600"/>
              <a:t>Insert Into </a:t>
            </a:r>
            <a:r>
              <a:rPr i="1" lang="en" sz="1600"/>
              <a:t>Avengers</a:t>
            </a:r>
            <a:r>
              <a:rPr lang="en" sz="1600"/>
              <a:t> ( F_Name, L_Name ) Values (“Bruce”, “Banner” );</a:t>
            </a:r>
            <a:endParaRPr sz="1600"/>
          </a:p>
          <a:p>
            <a:pPr indent="0" lvl="0" marL="0">
              <a:spcBef>
                <a:spcPts val="1600"/>
              </a:spcBef>
              <a:spcAft>
                <a:spcPts val="0"/>
              </a:spcAft>
              <a:buNone/>
            </a:pPr>
            <a:r>
              <a:rPr lang="en" sz="1600"/>
              <a:t>OR</a:t>
            </a:r>
            <a:endParaRPr sz="1600"/>
          </a:p>
          <a:p>
            <a:pPr indent="0" lvl="0" marL="0">
              <a:spcBef>
                <a:spcPts val="1600"/>
              </a:spcBef>
              <a:spcAft>
                <a:spcPts val="0"/>
              </a:spcAft>
              <a:buNone/>
            </a:pPr>
            <a:r>
              <a:rPr lang="en" sz="1600"/>
              <a:t>Insert Into </a:t>
            </a:r>
            <a:r>
              <a:rPr i="1" lang="en" sz="1600"/>
              <a:t>Avengers</a:t>
            </a:r>
            <a:r>
              <a:rPr i="1" lang="en" sz="1600"/>
              <a:t> </a:t>
            </a:r>
            <a:r>
              <a:rPr lang="en" sz="1600"/>
              <a:t>Values (“Bruce”, “Banner”);</a:t>
            </a:r>
            <a:endParaRPr sz="1600"/>
          </a:p>
          <a:p>
            <a:pPr indent="0" lvl="0" marL="0">
              <a:spcBef>
                <a:spcPts val="1600"/>
              </a:spcBef>
              <a:spcAft>
                <a:spcPts val="0"/>
              </a:spcAft>
              <a:buNone/>
            </a:pPr>
            <a:r>
              <a:t/>
            </a:r>
            <a:endParaRPr sz="1600"/>
          </a:p>
          <a:p>
            <a:pPr indent="0" lvl="0" marL="0">
              <a:spcBef>
                <a:spcPts val="1600"/>
              </a:spcBef>
              <a:spcAft>
                <a:spcPts val="1600"/>
              </a:spcAft>
              <a:buNone/>
            </a:pPr>
            <a:r>
              <a:rPr lang="en" sz="1600"/>
              <a:t>Shared Result: </a:t>
            </a:r>
            <a:endParaRPr sz="1600"/>
          </a:p>
        </p:txBody>
      </p:sp>
      <p:graphicFrame>
        <p:nvGraphicFramePr>
          <p:cNvPr id="156" name="Shape 156"/>
          <p:cNvGraphicFramePr/>
          <p:nvPr/>
        </p:nvGraphicFramePr>
        <p:xfrm>
          <a:off x="2840875" y="3941550"/>
          <a:ext cx="3000000" cy="3000000"/>
        </p:xfrm>
        <a:graphic>
          <a:graphicData uri="http://schemas.openxmlformats.org/drawingml/2006/table">
            <a:tbl>
              <a:tblPr>
                <a:noFill/>
                <a:tableStyleId>{118A07F6-FA49-4D85-B8E9-B294B61D145D}</a:tableStyleId>
              </a:tblPr>
              <a:tblGrid>
                <a:gridCol w="1022325"/>
                <a:gridCol w="1022325"/>
              </a:tblGrid>
              <a:tr h="219075">
                <a:tc>
                  <a:txBody>
                    <a:bodyPr>
                      <a:noAutofit/>
                    </a:bodyPr>
                    <a:lstStyle/>
                    <a:p>
                      <a:pPr indent="0" lvl="0" marL="0" rtl="0" algn="ctr">
                        <a:lnSpc>
                          <a:spcPct val="115000"/>
                        </a:lnSpc>
                        <a:spcBef>
                          <a:spcPts val="0"/>
                        </a:spcBef>
                        <a:spcAft>
                          <a:spcPts val="0"/>
                        </a:spcAft>
                        <a:buNone/>
                      </a:pPr>
                      <a:r>
                        <a:rPr lang="en">
                          <a:solidFill>
                            <a:srgbClr val="EFEFEF"/>
                          </a:solidFill>
                        </a:rPr>
                        <a:t>F_Name</a:t>
                      </a:r>
                      <a:endParaRPr>
                        <a:solidFill>
                          <a:srgbClr val="EFEFE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a:solidFill>
                            <a:srgbClr val="EFEFEF"/>
                          </a:solidFill>
                        </a:rPr>
                        <a:t>L_Name</a:t>
                      </a:r>
                      <a:endParaRPr>
                        <a:solidFill>
                          <a:srgbClr val="EFEFE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51450">
                <a:tc>
                  <a:txBody>
                    <a:bodyPr>
                      <a:noAutofit/>
                    </a:bodyPr>
                    <a:lstStyle/>
                    <a:p>
                      <a:pPr indent="0" lvl="0" marL="0" rtl="0" algn="ctr">
                        <a:spcBef>
                          <a:spcPts val="0"/>
                        </a:spcBef>
                        <a:spcAft>
                          <a:spcPts val="0"/>
                        </a:spcAft>
                        <a:buNone/>
                      </a:pPr>
                      <a:r>
                        <a:rPr lang="en">
                          <a:solidFill>
                            <a:srgbClr val="EFEFEF"/>
                          </a:solidFill>
                        </a:rPr>
                        <a:t>Bruce</a:t>
                      </a:r>
                      <a:endParaRPr>
                        <a:solidFill>
                          <a:srgbClr val="EFEFE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solidFill>
                            <a:srgbClr val="EFEFEF"/>
                          </a:solidFill>
                        </a:rPr>
                        <a:t>Banner</a:t>
                      </a:r>
                      <a:endParaRPr>
                        <a:solidFill>
                          <a:srgbClr val="EFEFE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Shape 16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Displaying Data In An IDE</a:t>
            </a:r>
            <a:endParaRPr/>
          </a:p>
        </p:txBody>
      </p:sp>
      <p:sp>
        <p:nvSpPr>
          <p:cNvPr id="162" name="Shape 16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600"/>
              <a:t>Code:</a:t>
            </a:r>
            <a:endParaRPr sz="1600"/>
          </a:p>
          <a:p>
            <a:pPr indent="0" lvl="0" marL="0">
              <a:spcBef>
                <a:spcPts val="1600"/>
              </a:spcBef>
              <a:spcAft>
                <a:spcPts val="0"/>
              </a:spcAft>
              <a:buNone/>
            </a:pPr>
            <a:r>
              <a:rPr lang="en" sz="1600"/>
              <a:t>Select * From </a:t>
            </a:r>
            <a:r>
              <a:rPr i="1" lang="en" sz="1600"/>
              <a:t>Avengers</a:t>
            </a:r>
            <a:r>
              <a:rPr lang="en" sz="1600"/>
              <a:t>;</a:t>
            </a:r>
            <a:endParaRPr sz="1600"/>
          </a:p>
          <a:p>
            <a:pPr indent="0" lvl="0" marL="0">
              <a:spcBef>
                <a:spcPts val="1600"/>
              </a:spcBef>
              <a:spcAft>
                <a:spcPts val="0"/>
              </a:spcAft>
              <a:buNone/>
            </a:pPr>
            <a:r>
              <a:rPr lang="en" sz="1600"/>
              <a:t>OR</a:t>
            </a:r>
            <a:endParaRPr sz="1600"/>
          </a:p>
          <a:p>
            <a:pPr indent="0" lvl="0" marL="0">
              <a:spcBef>
                <a:spcPts val="1600"/>
              </a:spcBef>
              <a:spcAft>
                <a:spcPts val="1600"/>
              </a:spcAft>
              <a:buNone/>
            </a:pPr>
            <a:r>
              <a:rPr lang="en" sz="1600"/>
              <a:t>Select F_Name From </a:t>
            </a:r>
            <a:r>
              <a:rPr i="1" lang="en" sz="1600"/>
              <a:t>Avengers</a:t>
            </a:r>
            <a:r>
              <a:rPr lang="en" sz="1600"/>
              <a:t>;</a:t>
            </a:r>
            <a:endParaRPr sz="1600"/>
          </a:p>
        </p:txBody>
      </p:sp>
      <p:graphicFrame>
        <p:nvGraphicFramePr>
          <p:cNvPr id="163" name="Shape 163"/>
          <p:cNvGraphicFramePr/>
          <p:nvPr/>
        </p:nvGraphicFramePr>
        <p:xfrm>
          <a:off x="4572000" y="1869175"/>
          <a:ext cx="3000000" cy="3000000"/>
        </p:xfrm>
        <a:graphic>
          <a:graphicData uri="http://schemas.openxmlformats.org/drawingml/2006/table">
            <a:tbl>
              <a:tblPr>
                <a:noFill/>
                <a:tableStyleId>{118A07F6-FA49-4D85-B8E9-B294B61D145D}</a:tableStyleId>
              </a:tblPr>
              <a:tblGrid>
                <a:gridCol w="1022325"/>
                <a:gridCol w="1022325"/>
              </a:tblGrid>
              <a:tr h="219075">
                <a:tc>
                  <a:txBody>
                    <a:bodyPr>
                      <a:noAutofit/>
                    </a:bodyPr>
                    <a:lstStyle/>
                    <a:p>
                      <a:pPr indent="0" lvl="0" marL="0" rtl="0" algn="ctr">
                        <a:lnSpc>
                          <a:spcPct val="115000"/>
                        </a:lnSpc>
                        <a:spcBef>
                          <a:spcPts val="0"/>
                        </a:spcBef>
                        <a:spcAft>
                          <a:spcPts val="0"/>
                        </a:spcAft>
                        <a:buNone/>
                      </a:pPr>
                      <a:r>
                        <a:rPr lang="en">
                          <a:solidFill>
                            <a:srgbClr val="EFEFEF"/>
                          </a:solidFill>
                        </a:rPr>
                        <a:t>F_Name</a:t>
                      </a:r>
                      <a:endParaRPr>
                        <a:solidFill>
                          <a:srgbClr val="EFEFE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a:solidFill>
                            <a:srgbClr val="EFEFEF"/>
                          </a:solidFill>
                        </a:rPr>
                        <a:t>L_Name</a:t>
                      </a:r>
                      <a:endParaRPr>
                        <a:solidFill>
                          <a:srgbClr val="EFEFE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51450">
                <a:tc>
                  <a:txBody>
                    <a:bodyPr>
                      <a:noAutofit/>
                    </a:bodyPr>
                    <a:lstStyle/>
                    <a:p>
                      <a:pPr indent="0" lvl="0" marL="0" rtl="0" algn="ctr">
                        <a:spcBef>
                          <a:spcPts val="0"/>
                        </a:spcBef>
                        <a:spcAft>
                          <a:spcPts val="0"/>
                        </a:spcAft>
                        <a:buNone/>
                      </a:pPr>
                      <a:r>
                        <a:rPr lang="en">
                          <a:solidFill>
                            <a:srgbClr val="EFEFEF"/>
                          </a:solidFill>
                        </a:rPr>
                        <a:t>Bruce</a:t>
                      </a:r>
                      <a:endParaRPr>
                        <a:solidFill>
                          <a:srgbClr val="EFEFE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solidFill>
                            <a:srgbClr val="EFEFEF"/>
                          </a:solidFill>
                        </a:rPr>
                        <a:t>Banner</a:t>
                      </a:r>
                      <a:endParaRPr>
                        <a:solidFill>
                          <a:srgbClr val="EFEFE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graphicFrame>
        <p:nvGraphicFramePr>
          <p:cNvPr id="164" name="Shape 164"/>
          <p:cNvGraphicFramePr/>
          <p:nvPr/>
        </p:nvGraphicFramePr>
        <p:xfrm>
          <a:off x="5083150" y="2919575"/>
          <a:ext cx="3000000" cy="3000000"/>
        </p:xfrm>
        <a:graphic>
          <a:graphicData uri="http://schemas.openxmlformats.org/drawingml/2006/table">
            <a:tbl>
              <a:tblPr>
                <a:noFill/>
                <a:tableStyleId>{118A07F6-FA49-4D85-B8E9-B294B61D145D}</a:tableStyleId>
              </a:tblPr>
              <a:tblGrid>
                <a:gridCol w="1022325"/>
              </a:tblGrid>
              <a:tr h="326800">
                <a:tc>
                  <a:txBody>
                    <a:bodyPr>
                      <a:noAutofit/>
                    </a:bodyPr>
                    <a:lstStyle/>
                    <a:p>
                      <a:pPr indent="0" lvl="0" marL="0" rtl="0" algn="ctr">
                        <a:lnSpc>
                          <a:spcPct val="115000"/>
                        </a:lnSpc>
                        <a:spcBef>
                          <a:spcPts val="0"/>
                        </a:spcBef>
                        <a:spcAft>
                          <a:spcPts val="0"/>
                        </a:spcAft>
                        <a:buNone/>
                      </a:pPr>
                      <a:r>
                        <a:rPr lang="en">
                          <a:solidFill>
                            <a:srgbClr val="EFEFEF"/>
                          </a:solidFill>
                        </a:rPr>
                        <a:t>F_Name</a:t>
                      </a:r>
                      <a:endParaRPr>
                        <a:solidFill>
                          <a:srgbClr val="EFEFE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87600">
                <a:tc>
                  <a:txBody>
                    <a:bodyPr>
                      <a:noAutofit/>
                    </a:bodyPr>
                    <a:lstStyle/>
                    <a:p>
                      <a:pPr indent="0" lvl="0" marL="0" rtl="0" algn="ctr">
                        <a:spcBef>
                          <a:spcPts val="0"/>
                        </a:spcBef>
                        <a:spcAft>
                          <a:spcPts val="0"/>
                        </a:spcAft>
                        <a:buNone/>
                      </a:pPr>
                      <a:r>
                        <a:rPr lang="en">
                          <a:solidFill>
                            <a:srgbClr val="EFEFEF"/>
                          </a:solidFill>
                        </a:rPr>
                        <a:t>Bruce</a:t>
                      </a:r>
                      <a:endParaRPr>
                        <a:solidFill>
                          <a:srgbClr val="EFEFE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Shape 16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Combining Tables (Join)</a:t>
            </a:r>
            <a:endParaRPr/>
          </a:p>
        </p:txBody>
      </p:sp>
      <p:sp>
        <p:nvSpPr>
          <p:cNvPr id="170" name="Shape 17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600"/>
              <a:t>Code:</a:t>
            </a:r>
            <a:endParaRPr sz="1600"/>
          </a:p>
          <a:p>
            <a:pPr indent="0" lvl="0" marL="0">
              <a:spcBef>
                <a:spcPts val="1600"/>
              </a:spcBef>
              <a:spcAft>
                <a:spcPts val="0"/>
              </a:spcAft>
              <a:buNone/>
            </a:pPr>
            <a:r>
              <a:rPr lang="en" sz="1600"/>
              <a:t>From </a:t>
            </a:r>
            <a:r>
              <a:rPr i="1" lang="en" sz="1600"/>
              <a:t>Avengers </a:t>
            </a:r>
            <a:r>
              <a:rPr lang="en" sz="1600"/>
              <a:t>Join </a:t>
            </a:r>
            <a:r>
              <a:rPr i="1" lang="en" sz="1600"/>
              <a:t>Villains </a:t>
            </a:r>
            <a:r>
              <a:rPr lang="en" sz="1600"/>
              <a:t>On </a:t>
            </a:r>
            <a:r>
              <a:rPr i="1" lang="en" sz="1600"/>
              <a:t>Avengers.Movie </a:t>
            </a:r>
            <a:r>
              <a:rPr lang="en" sz="1600"/>
              <a:t>= </a:t>
            </a:r>
            <a:r>
              <a:rPr i="1" lang="en" sz="1600"/>
              <a:t>Villains.Movie</a:t>
            </a:r>
            <a:r>
              <a:rPr lang="en" sz="1600"/>
              <a:t>;</a:t>
            </a:r>
            <a:endParaRPr sz="1600"/>
          </a:p>
          <a:p>
            <a:pPr indent="0" lvl="0" marL="0">
              <a:spcBef>
                <a:spcPts val="1600"/>
              </a:spcBef>
              <a:spcAft>
                <a:spcPts val="0"/>
              </a:spcAft>
              <a:buNone/>
            </a:pPr>
            <a:r>
              <a:t/>
            </a:r>
            <a:endParaRPr sz="1600"/>
          </a:p>
          <a:p>
            <a:pPr indent="0" lvl="0" marL="0">
              <a:spcBef>
                <a:spcPts val="1600"/>
              </a:spcBef>
              <a:spcAft>
                <a:spcPts val="1600"/>
              </a:spcAft>
              <a:buNone/>
            </a:pPr>
            <a:r>
              <a:rPr lang="en" sz="1600"/>
              <a:t>Result: </a:t>
            </a:r>
            <a:endParaRPr sz="1600"/>
          </a:p>
        </p:txBody>
      </p:sp>
      <p:graphicFrame>
        <p:nvGraphicFramePr>
          <p:cNvPr id="171" name="Shape 171"/>
          <p:cNvGraphicFramePr/>
          <p:nvPr/>
        </p:nvGraphicFramePr>
        <p:xfrm>
          <a:off x="2522175" y="2906300"/>
          <a:ext cx="3000000" cy="3000000"/>
        </p:xfrm>
        <a:graphic>
          <a:graphicData uri="http://schemas.openxmlformats.org/drawingml/2006/table">
            <a:tbl>
              <a:tblPr>
                <a:noFill/>
                <a:tableStyleId>{118A07F6-FA49-4D85-B8E9-B294B61D145D}</a:tableStyleId>
              </a:tblPr>
              <a:tblGrid>
                <a:gridCol w="998100"/>
                <a:gridCol w="998100"/>
                <a:gridCol w="998100"/>
                <a:gridCol w="998100"/>
                <a:gridCol w="998100"/>
              </a:tblGrid>
              <a:tr h="357050">
                <a:tc>
                  <a:txBody>
                    <a:bodyPr>
                      <a:noAutofit/>
                    </a:bodyPr>
                    <a:lstStyle/>
                    <a:p>
                      <a:pPr indent="0" lvl="0" marL="0" rtl="0" algn="ctr">
                        <a:lnSpc>
                          <a:spcPct val="115000"/>
                        </a:lnSpc>
                        <a:spcBef>
                          <a:spcPts val="0"/>
                        </a:spcBef>
                        <a:spcAft>
                          <a:spcPts val="0"/>
                        </a:spcAft>
                        <a:buNone/>
                      </a:pPr>
                      <a:r>
                        <a:rPr lang="en" sz="1600">
                          <a:solidFill>
                            <a:srgbClr val="F3F3F3"/>
                          </a:solidFill>
                        </a:rPr>
                        <a:t>F_Name</a:t>
                      </a:r>
                      <a:endParaRPr sz="1600">
                        <a:solidFill>
                          <a:srgbClr val="F3F3F3"/>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600">
                          <a:solidFill>
                            <a:srgbClr val="F3F3F3"/>
                          </a:solidFill>
                        </a:rPr>
                        <a:t>L_Name</a:t>
                      </a:r>
                      <a:endParaRPr sz="1600">
                        <a:solidFill>
                          <a:srgbClr val="F3F3F3"/>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600">
                          <a:solidFill>
                            <a:srgbClr val="F3F3F3"/>
                          </a:solidFill>
                        </a:rPr>
                        <a:t>Movie</a:t>
                      </a:r>
                      <a:endParaRPr sz="1600">
                        <a:solidFill>
                          <a:srgbClr val="F3F3F3"/>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600">
                          <a:solidFill>
                            <a:srgbClr val="F3F3F3"/>
                          </a:solidFill>
                        </a:rPr>
                        <a:t>Antag_F</a:t>
                      </a:r>
                      <a:endParaRPr sz="1600">
                        <a:solidFill>
                          <a:srgbClr val="F3F3F3"/>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600">
                          <a:solidFill>
                            <a:srgbClr val="F3F3F3"/>
                          </a:solidFill>
                        </a:rPr>
                        <a:t>Antag_L</a:t>
                      </a:r>
                      <a:endParaRPr sz="1600">
                        <a:solidFill>
                          <a:srgbClr val="F3F3F3"/>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57050">
                <a:tc>
                  <a:txBody>
                    <a:bodyPr>
                      <a:noAutofit/>
                    </a:bodyPr>
                    <a:lstStyle/>
                    <a:p>
                      <a:pPr indent="0" lvl="0" marL="0" rtl="0" algn="ctr">
                        <a:lnSpc>
                          <a:spcPct val="115000"/>
                        </a:lnSpc>
                        <a:spcBef>
                          <a:spcPts val="0"/>
                        </a:spcBef>
                        <a:spcAft>
                          <a:spcPts val="0"/>
                        </a:spcAft>
                        <a:buNone/>
                      </a:pPr>
                      <a:r>
                        <a:rPr lang="en" sz="1600">
                          <a:solidFill>
                            <a:srgbClr val="F3F3F3"/>
                          </a:solidFill>
                        </a:rPr>
                        <a:t>Bruce</a:t>
                      </a:r>
                      <a:endParaRPr sz="1600">
                        <a:solidFill>
                          <a:srgbClr val="F3F3F3"/>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600">
                          <a:solidFill>
                            <a:srgbClr val="F3F3F3"/>
                          </a:solidFill>
                        </a:rPr>
                        <a:t>Banner</a:t>
                      </a:r>
                      <a:endParaRPr sz="1600">
                        <a:solidFill>
                          <a:srgbClr val="F3F3F3"/>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600">
                          <a:solidFill>
                            <a:srgbClr val="F3F3F3"/>
                          </a:solidFill>
                        </a:rPr>
                        <a:t>Avengers</a:t>
                      </a:r>
                      <a:endParaRPr sz="1600">
                        <a:solidFill>
                          <a:srgbClr val="F3F3F3"/>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600">
                          <a:solidFill>
                            <a:srgbClr val="F3F3F3"/>
                          </a:solidFill>
                        </a:rPr>
                        <a:t>Loki</a:t>
                      </a:r>
                      <a:endParaRPr sz="1600">
                        <a:solidFill>
                          <a:srgbClr val="F3F3F3"/>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600">
                          <a:solidFill>
                            <a:srgbClr val="F3F3F3"/>
                          </a:solidFill>
                        </a:rPr>
                        <a:t>Odinson</a:t>
                      </a:r>
                      <a:endParaRPr sz="1600">
                        <a:solidFill>
                          <a:srgbClr val="F3F3F3"/>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Shape 17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Combining Tables (Union)</a:t>
            </a:r>
            <a:endParaRPr/>
          </a:p>
        </p:txBody>
      </p:sp>
      <p:sp>
        <p:nvSpPr>
          <p:cNvPr id="177" name="Shape 17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600"/>
              <a:t>Code:</a:t>
            </a:r>
            <a:endParaRPr sz="1600"/>
          </a:p>
          <a:p>
            <a:pPr indent="0" lvl="0" marL="0">
              <a:spcBef>
                <a:spcPts val="1600"/>
              </a:spcBef>
              <a:spcAft>
                <a:spcPts val="0"/>
              </a:spcAft>
              <a:buNone/>
            </a:pPr>
            <a:r>
              <a:rPr lang="en" sz="1600"/>
              <a:t>Select F_Name, L_Name </a:t>
            </a:r>
            <a:r>
              <a:rPr lang="en" sz="1600"/>
              <a:t>From </a:t>
            </a:r>
            <a:r>
              <a:rPr i="1" lang="en" sz="1600"/>
              <a:t>Avengers</a:t>
            </a:r>
            <a:endParaRPr i="1" sz="1600"/>
          </a:p>
          <a:p>
            <a:pPr indent="0" lvl="0" marL="0">
              <a:spcBef>
                <a:spcPts val="1600"/>
              </a:spcBef>
              <a:spcAft>
                <a:spcPts val="0"/>
              </a:spcAft>
              <a:buNone/>
            </a:pPr>
            <a:r>
              <a:rPr lang="en" sz="1600"/>
              <a:t>Union</a:t>
            </a:r>
            <a:endParaRPr sz="1600"/>
          </a:p>
          <a:p>
            <a:pPr indent="0" lvl="0" marL="0">
              <a:spcBef>
                <a:spcPts val="1600"/>
              </a:spcBef>
              <a:spcAft>
                <a:spcPts val="0"/>
              </a:spcAft>
              <a:buNone/>
            </a:pPr>
            <a:r>
              <a:rPr lang="en" sz="1600"/>
              <a:t>Select Antag_F, Antag_L From </a:t>
            </a:r>
            <a:r>
              <a:rPr i="1" lang="en" sz="1600"/>
              <a:t>Villains;</a:t>
            </a:r>
            <a:endParaRPr i="1" sz="1600"/>
          </a:p>
          <a:p>
            <a:pPr indent="0" lvl="0" marL="0">
              <a:spcBef>
                <a:spcPts val="1600"/>
              </a:spcBef>
              <a:spcAft>
                <a:spcPts val="0"/>
              </a:spcAft>
              <a:buNone/>
            </a:pPr>
            <a:r>
              <a:t/>
            </a:r>
            <a:endParaRPr sz="1600"/>
          </a:p>
          <a:p>
            <a:pPr indent="0" lvl="0" marL="0">
              <a:spcBef>
                <a:spcPts val="1600"/>
              </a:spcBef>
              <a:spcAft>
                <a:spcPts val="0"/>
              </a:spcAft>
              <a:buNone/>
            </a:pPr>
            <a:r>
              <a:rPr lang="en" sz="1600"/>
              <a:t>Result: </a:t>
            </a:r>
            <a:endParaRPr sz="1600"/>
          </a:p>
          <a:p>
            <a:pPr indent="0" lvl="0" marL="0">
              <a:spcBef>
                <a:spcPts val="1600"/>
              </a:spcBef>
              <a:spcAft>
                <a:spcPts val="1600"/>
              </a:spcAft>
              <a:buNone/>
            </a:pPr>
            <a:r>
              <a:t/>
            </a:r>
            <a:endParaRPr sz="1600"/>
          </a:p>
        </p:txBody>
      </p:sp>
      <p:graphicFrame>
        <p:nvGraphicFramePr>
          <p:cNvPr id="178" name="Shape 178"/>
          <p:cNvGraphicFramePr/>
          <p:nvPr/>
        </p:nvGraphicFramePr>
        <p:xfrm>
          <a:off x="2549725" y="3739450"/>
          <a:ext cx="3000000" cy="3000000"/>
        </p:xfrm>
        <a:graphic>
          <a:graphicData uri="http://schemas.openxmlformats.org/drawingml/2006/table">
            <a:tbl>
              <a:tblPr>
                <a:noFill/>
                <a:tableStyleId>{118A07F6-FA49-4D85-B8E9-B294B61D145D}</a:tableStyleId>
              </a:tblPr>
              <a:tblGrid>
                <a:gridCol w="952500"/>
                <a:gridCol w="952500"/>
              </a:tblGrid>
              <a:tr h="200025">
                <a:tc>
                  <a:txBody>
                    <a:bodyPr>
                      <a:noAutofit/>
                    </a:bodyPr>
                    <a:lstStyle/>
                    <a:p>
                      <a:pPr indent="0" lvl="0" marL="0" rtl="0">
                        <a:lnSpc>
                          <a:spcPct val="115000"/>
                        </a:lnSpc>
                        <a:spcBef>
                          <a:spcPts val="0"/>
                        </a:spcBef>
                        <a:spcAft>
                          <a:spcPts val="0"/>
                        </a:spcAft>
                        <a:buNone/>
                      </a:pPr>
                      <a:r>
                        <a:rPr lang="en" sz="1600">
                          <a:solidFill>
                            <a:srgbClr val="F3F3F3"/>
                          </a:solidFill>
                        </a:rPr>
                        <a:t>F_Name</a:t>
                      </a:r>
                      <a:endParaRPr sz="1600">
                        <a:solidFill>
                          <a:srgbClr val="F3F3F3"/>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600">
                          <a:solidFill>
                            <a:srgbClr val="F3F3F3"/>
                          </a:solidFill>
                        </a:rPr>
                        <a:t>L_Name</a:t>
                      </a:r>
                      <a:endParaRPr sz="1600">
                        <a:solidFill>
                          <a:srgbClr val="F3F3F3"/>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noAutofit/>
                    </a:bodyPr>
                    <a:lstStyle/>
                    <a:p>
                      <a:pPr indent="0" lvl="0" marL="0" rtl="0">
                        <a:lnSpc>
                          <a:spcPct val="115000"/>
                        </a:lnSpc>
                        <a:spcBef>
                          <a:spcPts val="0"/>
                        </a:spcBef>
                        <a:spcAft>
                          <a:spcPts val="0"/>
                        </a:spcAft>
                        <a:buNone/>
                      </a:pPr>
                      <a:r>
                        <a:rPr lang="en" sz="1600">
                          <a:solidFill>
                            <a:srgbClr val="F3F3F3"/>
                          </a:solidFill>
                        </a:rPr>
                        <a:t>Bruce</a:t>
                      </a:r>
                      <a:endParaRPr sz="1600">
                        <a:solidFill>
                          <a:srgbClr val="F3F3F3"/>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600">
                          <a:solidFill>
                            <a:srgbClr val="F3F3F3"/>
                          </a:solidFill>
                        </a:rPr>
                        <a:t>Banner</a:t>
                      </a:r>
                      <a:endParaRPr sz="1600">
                        <a:solidFill>
                          <a:srgbClr val="F3F3F3"/>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noAutofit/>
                    </a:bodyPr>
                    <a:lstStyle/>
                    <a:p>
                      <a:pPr indent="0" lvl="0" marL="0" rtl="0">
                        <a:lnSpc>
                          <a:spcPct val="115000"/>
                        </a:lnSpc>
                        <a:spcBef>
                          <a:spcPts val="0"/>
                        </a:spcBef>
                        <a:spcAft>
                          <a:spcPts val="0"/>
                        </a:spcAft>
                        <a:buNone/>
                      </a:pPr>
                      <a:r>
                        <a:rPr lang="en" sz="1600">
                          <a:solidFill>
                            <a:srgbClr val="F3F3F3"/>
                          </a:solidFill>
                        </a:rPr>
                        <a:t>Loki</a:t>
                      </a:r>
                      <a:endParaRPr sz="1600">
                        <a:solidFill>
                          <a:srgbClr val="F3F3F3"/>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600">
                          <a:solidFill>
                            <a:srgbClr val="F3F3F3"/>
                          </a:solidFill>
                        </a:rPr>
                        <a:t>Odinson</a:t>
                      </a:r>
                      <a:endParaRPr sz="1600">
                        <a:solidFill>
                          <a:srgbClr val="F3F3F3"/>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Shape 18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Updating A Table</a:t>
            </a:r>
            <a:endParaRPr/>
          </a:p>
        </p:txBody>
      </p:sp>
      <p:sp>
        <p:nvSpPr>
          <p:cNvPr id="184" name="Shape 18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600"/>
              <a:t>Code:</a:t>
            </a:r>
            <a:endParaRPr sz="1600"/>
          </a:p>
          <a:p>
            <a:pPr indent="0" lvl="0" marL="0">
              <a:spcBef>
                <a:spcPts val="1600"/>
              </a:spcBef>
              <a:spcAft>
                <a:spcPts val="0"/>
              </a:spcAft>
              <a:buNone/>
            </a:pPr>
            <a:r>
              <a:rPr lang="en" sz="1600"/>
              <a:t>Update </a:t>
            </a:r>
            <a:r>
              <a:rPr i="1" lang="en" sz="1600"/>
              <a:t>Avengers </a:t>
            </a:r>
            <a:endParaRPr i="1" sz="1600"/>
          </a:p>
          <a:p>
            <a:pPr indent="0" lvl="0" marL="0">
              <a:spcBef>
                <a:spcPts val="1600"/>
              </a:spcBef>
              <a:spcAft>
                <a:spcPts val="0"/>
              </a:spcAft>
              <a:buNone/>
            </a:pPr>
            <a:r>
              <a:rPr lang="en" sz="1600"/>
              <a:t>Set F_Name = “Tony”, L_Name = “Stark”</a:t>
            </a:r>
            <a:endParaRPr sz="1600"/>
          </a:p>
          <a:p>
            <a:pPr indent="0" lvl="0" marL="0">
              <a:spcBef>
                <a:spcPts val="1600"/>
              </a:spcBef>
              <a:spcAft>
                <a:spcPts val="0"/>
              </a:spcAft>
              <a:buNone/>
            </a:pPr>
            <a:r>
              <a:rPr lang="en" sz="1600"/>
              <a:t>Where F_name = “Loki”, L_Name = “Odinson”;  </a:t>
            </a:r>
            <a:endParaRPr sz="1600"/>
          </a:p>
          <a:p>
            <a:pPr indent="0" lvl="0" marL="0">
              <a:spcBef>
                <a:spcPts val="1600"/>
              </a:spcBef>
              <a:spcAft>
                <a:spcPts val="0"/>
              </a:spcAft>
              <a:buNone/>
            </a:pPr>
            <a:r>
              <a:t/>
            </a:r>
            <a:endParaRPr sz="1600"/>
          </a:p>
          <a:p>
            <a:pPr indent="0" lvl="0" marL="0">
              <a:spcBef>
                <a:spcPts val="1600"/>
              </a:spcBef>
              <a:spcAft>
                <a:spcPts val="1600"/>
              </a:spcAft>
              <a:buNone/>
            </a:pPr>
            <a:r>
              <a:rPr lang="en" sz="1600"/>
              <a:t>Result:</a:t>
            </a:r>
            <a:endParaRPr sz="1600"/>
          </a:p>
        </p:txBody>
      </p:sp>
      <p:graphicFrame>
        <p:nvGraphicFramePr>
          <p:cNvPr id="185" name="Shape 185"/>
          <p:cNvGraphicFramePr/>
          <p:nvPr/>
        </p:nvGraphicFramePr>
        <p:xfrm>
          <a:off x="2549725" y="3739450"/>
          <a:ext cx="3000000" cy="3000000"/>
        </p:xfrm>
        <a:graphic>
          <a:graphicData uri="http://schemas.openxmlformats.org/drawingml/2006/table">
            <a:tbl>
              <a:tblPr>
                <a:noFill/>
                <a:tableStyleId>{118A07F6-FA49-4D85-B8E9-B294B61D145D}</a:tableStyleId>
              </a:tblPr>
              <a:tblGrid>
                <a:gridCol w="952500"/>
                <a:gridCol w="952500"/>
              </a:tblGrid>
              <a:tr h="200025">
                <a:tc>
                  <a:txBody>
                    <a:bodyPr>
                      <a:noAutofit/>
                    </a:bodyPr>
                    <a:lstStyle/>
                    <a:p>
                      <a:pPr indent="0" lvl="0" marL="0" rtl="0">
                        <a:lnSpc>
                          <a:spcPct val="115000"/>
                        </a:lnSpc>
                        <a:spcBef>
                          <a:spcPts val="0"/>
                        </a:spcBef>
                        <a:spcAft>
                          <a:spcPts val="0"/>
                        </a:spcAft>
                        <a:buNone/>
                      </a:pPr>
                      <a:r>
                        <a:rPr lang="en" sz="1600">
                          <a:solidFill>
                            <a:srgbClr val="F3F3F3"/>
                          </a:solidFill>
                        </a:rPr>
                        <a:t>F_Name</a:t>
                      </a:r>
                      <a:endParaRPr sz="1600">
                        <a:solidFill>
                          <a:srgbClr val="F3F3F3"/>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600">
                          <a:solidFill>
                            <a:srgbClr val="F3F3F3"/>
                          </a:solidFill>
                        </a:rPr>
                        <a:t>L_Name</a:t>
                      </a:r>
                      <a:endParaRPr sz="1600">
                        <a:solidFill>
                          <a:srgbClr val="F3F3F3"/>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noAutofit/>
                    </a:bodyPr>
                    <a:lstStyle/>
                    <a:p>
                      <a:pPr indent="0" lvl="0" marL="0" rtl="0">
                        <a:lnSpc>
                          <a:spcPct val="115000"/>
                        </a:lnSpc>
                        <a:spcBef>
                          <a:spcPts val="0"/>
                        </a:spcBef>
                        <a:spcAft>
                          <a:spcPts val="0"/>
                        </a:spcAft>
                        <a:buNone/>
                      </a:pPr>
                      <a:r>
                        <a:rPr lang="en" sz="1600">
                          <a:solidFill>
                            <a:srgbClr val="F3F3F3"/>
                          </a:solidFill>
                        </a:rPr>
                        <a:t>Bruce</a:t>
                      </a:r>
                      <a:endParaRPr sz="1600">
                        <a:solidFill>
                          <a:srgbClr val="F3F3F3"/>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600">
                          <a:solidFill>
                            <a:srgbClr val="F3F3F3"/>
                          </a:solidFill>
                        </a:rPr>
                        <a:t>Banner</a:t>
                      </a:r>
                      <a:endParaRPr sz="1600">
                        <a:solidFill>
                          <a:srgbClr val="F3F3F3"/>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noAutofit/>
                    </a:bodyPr>
                    <a:lstStyle/>
                    <a:p>
                      <a:pPr indent="0" lvl="0" marL="0" rtl="0">
                        <a:lnSpc>
                          <a:spcPct val="115000"/>
                        </a:lnSpc>
                        <a:spcBef>
                          <a:spcPts val="0"/>
                        </a:spcBef>
                        <a:spcAft>
                          <a:spcPts val="0"/>
                        </a:spcAft>
                        <a:buNone/>
                      </a:pPr>
                      <a:r>
                        <a:rPr lang="en" sz="1600">
                          <a:solidFill>
                            <a:srgbClr val="F3F3F3"/>
                          </a:solidFill>
                        </a:rPr>
                        <a:t>Tony</a:t>
                      </a:r>
                      <a:endParaRPr sz="1600">
                        <a:solidFill>
                          <a:srgbClr val="F3F3F3"/>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600">
                          <a:solidFill>
                            <a:srgbClr val="F3F3F3"/>
                          </a:solidFill>
                        </a:rPr>
                        <a:t>Stark</a:t>
                      </a:r>
                      <a:endParaRPr sz="1600">
                        <a:solidFill>
                          <a:srgbClr val="F3F3F3"/>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graphicFrame>
        <p:nvGraphicFramePr>
          <p:cNvPr id="186" name="Shape 186"/>
          <p:cNvGraphicFramePr/>
          <p:nvPr/>
        </p:nvGraphicFramePr>
        <p:xfrm>
          <a:off x="6995825" y="379313"/>
          <a:ext cx="3000000" cy="3000000"/>
        </p:xfrm>
        <a:graphic>
          <a:graphicData uri="http://schemas.openxmlformats.org/drawingml/2006/table">
            <a:tbl>
              <a:tblPr>
                <a:noFill/>
                <a:tableStyleId>{118A07F6-FA49-4D85-B8E9-B294B61D145D}</a:tableStyleId>
              </a:tblPr>
              <a:tblGrid>
                <a:gridCol w="952500"/>
                <a:gridCol w="952500"/>
              </a:tblGrid>
              <a:tr h="200025">
                <a:tc>
                  <a:txBody>
                    <a:bodyPr>
                      <a:noAutofit/>
                    </a:bodyPr>
                    <a:lstStyle/>
                    <a:p>
                      <a:pPr indent="0" lvl="0" marL="0" rtl="0">
                        <a:lnSpc>
                          <a:spcPct val="115000"/>
                        </a:lnSpc>
                        <a:spcBef>
                          <a:spcPts val="0"/>
                        </a:spcBef>
                        <a:spcAft>
                          <a:spcPts val="0"/>
                        </a:spcAft>
                        <a:buNone/>
                      </a:pPr>
                      <a:r>
                        <a:rPr lang="en" sz="1600">
                          <a:solidFill>
                            <a:srgbClr val="F3F3F3"/>
                          </a:solidFill>
                        </a:rPr>
                        <a:t>F_Name</a:t>
                      </a:r>
                      <a:endParaRPr sz="1600">
                        <a:solidFill>
                          <a:srgbClr val="F3F3F3"/>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600">
                          <a:solidFill>
                            <a:srgbClr val="F3F3F3"/>
                          </a:solidFill>
                        </a:rPr>
                        <a:t>L_Name</a:t>
                      </a:r>
                      <a:endParaRPr sz="1600">
                        <a:solidFill>
                          <a:srgbClr val="F3F3F3"/>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noAutofit/>
                    </a:bodyPr>
                    <a:lstStyle/>
                    <a:p>
                      <a:pPr indent="0" lvl="0" marL="0" rtl="0">
                        <a:lnSpc>
                          <a:spcPct val="115000"/>
                        </a:lnSpc>
                        <a:spcBef>
                          <a:spcPts val="0"/>
                        </a:spcBef>
                        <a:spcAft>
                          <a:spcPts val="0"/>
                        </a:spcAft>
                        <a:buNone/>
                      </a:pPr>
                      <a:r>
                        <a:rPr lang="en" sz="1600">
                          <a:solidFill>
                            <a:srgbClr val="F3F3F3"/>
                          </a:solidFill>
                        </a:rPr>
                        <a:t>Tony</a:t>
                      </a:r>
                      <a:endParaRPr sz="1600">
                        <a:solidFill>
                          <a:srgbClr val="F3F3F3"/>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600">
                          <a:solidFill>
                            <a:srgbClr val="F3F3F3"/>
                          </a:solidFill>
                        </a:rPr>
                        <a:t>Stark</a:t>
                      </a:r>
                      <a:endParaRPr sz="1600">
                        <a:solidFill>
                          <a:srgbClr val="F3F3F3"/>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noAutofit/>
                    </a:bodyPr>
                    <a:lstStyle/>
                    <a:p>
                      <a:pPr indent="0" lvl="0" marL="0" rtl="0">
                        <a:lnSpc>
                          <a:spcPct val="115000"/>
                        </a:lnSpc>
                        <a:spcBef>
                          <a:spcPts val="0"/>
                        </a:spcBef>
                        <a:spcAft>
                          <a:spcPts val="0"/>
                        </a:spcAft>
                        <a:buNone/>
                      </a:pPr>
                      <a:r>
                        <a:rPr lang="en" sz="1600">
                          <a:solidFill>
                            <a:srgbClr val="F3F3F3"/>
                          </a:solidFill>
                        </a:rPr>
                        <a:t>Tony</a:t>
                      </a:r>
                      <a:endParaRPr sz="1600">
                        <a:solidFill>
                          <a:srgbClr val="F3F3F3"/>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600">
                          <a:solidFill>
                            <a:srgbClr val="F3F3F3"/>
                          </a:solidFill>
                        </a:rPr>
                        <a:t>Stark</a:t>
                      </a:r>
                      <a:endParaRPr sz="1600">
                        <a:solidFill>
                          <a:srgbClr val="F3F3F3"/>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
        <p:nvSpPr>
          <p:cNvPr id="187" name="Shape 187"/>
          <p:cNvSpPr txBox="1"/>
          <p:nvPr/>
        </p:nvSpPr>
        <p:spPr>
          <a:xfrm>
            <a:off x="6870425" y="1384700"/>
            <a:ext cx="2155800" cy="554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EFEFEF"/>
                </a:solidFill>
              </a:rPr>
              <a:t>What happens if Where condition is not used</a:t>
            </a:r>
            <a:endParaRPr>
              <a:solidFill>
                <a:srgbClr val="EFEFE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Shape 19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Potentially Interesting Information</a:t>
            </a:r>
            <a:endParaRPr/>
          </a:p>
        </p:txBody>
      </p:sp>
      <p:sp>
        <p:nvSpPr>
          <p:cNvPr id="193" name="Shape 193"/>
          <p:cNvSpPr txBox="1"/>
          <p:nvPr>
            <p:ph idx="1" type="body"/>
          </p:nvPr>
        </p:nvSpPr>
        <p:spPr>
          <a:xfrm>
            <a:off x="1297500" y="1567550"/>
            <a:ext cx="7352400" cy="2911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600"/>
              <a:t>&lt;&gt; is the official “does not equal” operator but != is supported by some versions</a:t>
            </a:r>
            <a:endParaRPr sz="1600"/>
          </a:p>
          <a:p>
            <a:pPr indent="0" lvl="0" marL="0">
              <a:spcBef>
                <a:spcPts val="1600"/>
              </a:spcBef>
              <a:spcAft>
                <a:spcPts val="0"/>
              </a:spcAft>
              <a:buNone/>
            </a:pPr>
            <a:r>
              <a:rPr lang="en" sz="1600"/>
              <a:t>Boolean data can not be used for a column data type</a:t>
            </a:r>
            <a:endParaRPr sz="1600"/>
          </a:p>
          <a:p>
            <a:pPr indent="0" lvl="0" marL="0">
              <a:spcBef>
                <a:spcPts val="1600"/>
              </a:spcBef>
              <a:spcAft>
                <a:spcPts val="0"/>
              </a:spcAft>
              <a:buNone/>
            </a:pPr>
            <a:r>
              <a:rPr lang="en" sz="1600"/>
              <a:t>SQL Injection is a popular hacking method</a:t>
            </a:r>
            <a:endParaRPr sz="1600"/>
          </a:p>
          <a:p>
            <a:pPr indent="-330200" lvl="0" marL="457200">
              <a:spcBef>
                <a:spcPts val="1600"/>
              </a:spcBef>
              <a:spcAft>
                <a:spcPts val="0"/>
              </a:spcAft>
              <a:buSzPts val="1600"/>
              <a:buChar char="-"/>
            </a:pPr>
            <a:r>
              <a:rPr lang="en" sz="1600"/>
              <a:t>Inserting SQL code into search </a:t>
            </a:r>
            <a:r>
              <a:rPr lang="en" sz="1600"/>
              <a:t>queries</a:t>
            </a:r>
            <a:r>
              <a:rPr lang="en" sz="1600"/>
              <a:t> to mine data</a:t>
            </a:r>
            <a:endParaRPr sz="1600"/>
          </a:p>
          <a:p>
            <a:pPr indent="0" lvl="0" marL="0">
              <a:spcBef>
                <a:spcPts val="1600"/>
              </a:spcBef>
              <a:spcAft>
                <a:spcPts val="1600"/>
              </a:spcAft>
              <a:buNone/>
            </a:pPr>
            <a:r>
              <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