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6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6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939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71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142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7383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2733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8952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807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262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25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669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953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551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180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98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864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415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9AB3D8F-2FC7-4302-9C6D-9AB889F7B3BB}" type="datetimeFigureOut">
              <a:rPr lang="LID4096" smtClean="0"/>
              <a:t>02/11/2025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1EF4B8-F139-4CA2-AD00-B9B8116082C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7373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032B0-ADD8-8CB6-C6B5-F84324E58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Spacemint</a:t>
            </a:r>
            <a:r>
              <a:rPr lang="en-US" dirty="0"/>
              <a:t> - A Cryptocurrency Based on Proofs of Space</a:t>
            </a:r>
            <a:endParaRPr lang="LID4096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C6883-84FF-46A9-8038-10D1D1AC6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MSSE student </a:t>
            </a:r>
            <a:r>
              <a:rPr lang="he-IL" dirty="0"/>
              <a:t>מיכאל טוצינסקי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5169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C22B7A-E834-04C7-2FBD-57A46ADCF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1092152" cy="5567218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solidFill>
                  <a:schemeClr val="tx1"/>
                </a:solidFill>
              </a:rPr>
              <a:t>Ganache</a:t>
            </a:r>
            <a:r>
              <a:rPr lang="en-US" dirty="0">
                <a:solidFill>
                  <a:schemeClr val="tx1"/>
                </a:solidFill>
              </a:rPr>
              <a:t>: A personal Ethereum blockchain used for testing. It simulates a real Ethereum environment locally, avoiding the use of real ETH or a public </a:t>
            </a:r>
            <a:r>
              <a:rPr lang="en-US" dirty="0" err="1">
                <a:solidFill>
                  <a:schemeClr val="tx1"/>
                </a:solidFill>
              </a:rPr>
              <a:t>testnet</a:t>
            </a:r>
            <a:r>
              <a:rPr lang="en-US" dirty="0">
                <a:solidFill>
                  <a:schemeClr val="tx1"/>
                </a:solidFill>
              </a:rPr>
              <a:t>. Provides developers tools for monitoring transactions, gas usage, and debugging.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b="1" dirty="0">
                <a:solidFill>
                  <a:schemeClr val="tx1"/>
                </a:solidFill>
              </a:rPr>
              <a:t>Local Blockchain Setup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RPC URL: http://127.0.0.1:7545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Chain ID: 1337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Default accounts funded with 100 ETH for testing purposes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043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12C3B51-685A-EFA4-1F4F-888BDA2F5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1" y="240146"/>
            <a:ext cx="4937655" cy="64469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smart contract was inspired by </a:t>
            </a: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. It allows miners to commit their allocated disk space through cryptographic proofs; validate these proofs to earn rewards and to check their accumulated rewards.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F613D2-8060-851B-1D8B-E65700FA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133" y="73892"/>
            <a:ext cx="4934479" cy="66132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Core Components: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struct Miner</a:t>
            </a:r>
            <a:r>
              <a:rPr lang="en-US" dirty="0">
                <a:solidFill>
                  <a:schemeClr val="tx1"/>
                </a:solidFill>
              </a:rPr>
              <a:t>: Stores the miner's commitment hash, space size, and proof status.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mapping(address =&gt; Miner) miners</a:t>
            </a:r>
            <a:r>
              <a:rPr lang="en-US" dirty="0">
                <a:solidFill>
                  <a:schemeClr val="tx1"/>
                </a:solidFill>
              </a:rPr>
              <a:t>: Tracks all miners commitments.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</a:rPr>
              <a:t>mapping(address =&gt; uint256) rewards</a:t>
            </a:r>
            <a:r>
              <a:rPr lang="en-US" dirty="0">
                <a:solidFill>
                  <a:schemeClr val="tx1"/>
                </a:solidFill>
              </a:rPr>
              <a:t>: Tracks miners earned rewards.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7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6E3F28-D52E-0893-56C5-7136490B4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1" y="735957"/>
            <a:ext cx="111252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commitSpace</a:t>
            </a:r>
            <a:r>
              <a:rPr kumimoji="0" lang="en-US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(bytes32 _commitment, uint256 _</a:t>
            </a:r>
            <a:r>
              <a:rPr kumimoji="0" lang="en-US" altLang="LID4096" sz="1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spaceSize</a:t>
            </a:r>
            <a:r>
              <a:rPr kumimoji="0" lang="en-US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Allows miners to commit a cryptographic hash representing their storage proof and specify the space size (like 10GB).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the commitment and space size in the miners mapping.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Emits an event </a:t>
            </a:r>
            <a:r>
              <a:rPr kumimoji="0" lang="en-US" altLang="LID4096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SpaceCommitted</a:t>
            </a:r>
            <a:r>
              <a:rPr kumimoji="0" lang="en-US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transparency.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LID4096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LID4096" u="sng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LID4096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submitProof</a:t>
            </a:r>
            <a:r>
              <a:rPr kumimoji="0" lang="en-US" altLang="LID4096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(bytes32 _proof)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Miners validate their storage by submitting the original proof used during commitment.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Compares the submitted proof with the stored commitment.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valid, marks the miner as proven and distributes rewards.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Emits an event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LID4096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LID4096" sz="1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ProofSubmitted.getRewardBalance</a:t>
            </a:r>
            <a:r>
              <a:rPr kumimoji="0" lang="en-US" altLang="LID4096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Allows miners to view their total earned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 Simply returns the reward balance stored in the rewards mapping.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0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59115-33DD-43A6-0DCE-8E652A7E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609600"/>
            <a:ext cx="6019800" cy="1143000"/>
          </a:xfrm>
        </p:spPr>
        <p:txBody>
          <a:bodyPr/>
          <a:lstStyle/>
          <a:p>
            <a:r>
              <a:rPr lang="en-US" dirty="0"/>
              <a:t>Rewarding</a:t>
            </a:r>
            <a:endParaRPr lang="LID4096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25307A-3E02-1944-C60F-159D920E3E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7" r="30169"/>
          <a:stretch/>
        </p:blipFill>
        <p:spPr>
          <a:xfrm>
            <a:off x="228600" y="914400"/>
            <a:ext cx="4041386" cy="4572000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E0284991-DBED-F934-2278-4A2AD6C4D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2" y="1938866"/>
            <a:ext cx="6021388" cy="38523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Rewards are proportional to the miner’s committed space:</a:t>
            </a:r>
          </a:p>
          <a:p>
            <a:r>
              <a:rPr lang="en-US" dirty="0">
                <a:solidFill>
                  <a:schemeClr val="tx1"/>
                </a:solidFill>
              </a:rPr>
              <a:t>Formula: </a:t>
            </a:r>
            <a:r>
              <a:rPr lang="en-US" b="1" dirty="0">
                <a:solidFill>
                  <a:schemeClr val="tx1"/>
                </a:solidFill>
              </a:rPr>
              <a:t>Reward = Space Size (GB) * 1 ETH.</a:t>
            </a:r>
          </a:p>
          <a:p>
            <a:r>
              <a:rPr lang="en-US" dirty="0">
                <a:solidFill>
                  <a:schemeClr val="tx1"/>
                </a:solidFill>
              </a:rPr>
              <a:t>Example: A miner committing 10GB earns 10 ETH upon successful proof validation.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Total Rewards Pool: Set at 1000 ETH to ensure limited availability.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18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67748A8-EDD7-4575-4F9F-F08E2D7E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539" y="3502120"/>
            <a:ext cx="2973388" cy="213456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D05EB-ADA6-0ED5-8C91-D006001C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Deployment Process</a:t>
            </a:r>
            <a:endParaRPr lang="LID4096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212DEA-39D0-41EA-1394-72D4CCF8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914" y="0"/>
            <a:ext cx="4828086" cy="3315855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2D8C58B-17BA-4E3B-2C0E-6041A88B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Proof of Space smart contract was written in Solidity and deployed on a local blockchain (Ganache) using Remix IDE.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MetaMask was used to connect Remix to Ganache and interact with the deployed contract.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 deployed contract was tested to validate its functionality.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280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B8AB5-E9F3-159B-6BC0-C69395E0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Used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A1B99F-5482-21C9-922C-46E3DD950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680" y="685800"/>
            <a:ext cx="4929187" cy="576262"/>
          </a:xfrm>
        </p:spPr>
        <p:txBody>
          <a:bodyPr/>
          <a:lstStyle/>
          <a:p>
            <a:r>
              <a:rPr lang="en-US" dirty="0"/>
              <a:t>Test Case 1: Commit Space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558E2C-6CFE-428F-8554-949CDDD8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8833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Objective</a:t>
            </a:r>
            <a:r>
              <a:rPr lang="en-US" dirty="0">
                <a:solidFill>
                  <a:schemeClr val="tx1"/>
                </a:solidFill>
              </a:rPr>
              <a:t>: Ensure that miners can successfully commit disk space by providing a cryptographic hash and size.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Inputs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_commitment: A hash generated using web3.utils.keccak256("test-storage-proof").</a:t>
            </a:r>
          </a:p>
          <a:p>
            <a:r>
              <a:rPr lang="en-US" dirty="0">
                <a:solidFill>
                  <a:schemeClr val="tx1"/>
                </a:solidFill>
              </a:rPr>
              <a:t>_</a:t>
            </a:r>
            <a:r>
              <a:rPr lang="en-US" dirty="0" err="1">
                <a:solidFill>
                  <a:schemeClr val="tx1"/>
                </a:solidFill>
              </a:rPr>
              <a:t>spaceSize</a:t>
            </a:r>
            <a:r>
              <a:rPr lang="en-US" dirty="0">
                <a:solidFill>
                  <a:schemeClr val="tx1"/>
                </a:solidFill>
              </a:rPr>
              <a:t>: Size of committed disk space (e.g., 10 GB).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Expected outcome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The miner's commitment is stored on-chain.</a:t>
            </a:r>
          </a:p>
          <a:p>
            <a:r>
              <a:rPr lang="en-US" dirty="0">
                <a:solidFill>
                  <a:schemeClr val="tx1"/>
                </a:solidFill>
              </a:rPr>
              <a:t>Event </a:t>
            </a:r>
            <a:r>
              <a:rPr lang="en-US" dirty="0" err="1">
                <a:solidFill>
                  <a:schemeClr val="tx1"/>
                </a:solidFill>
              </a:rPr>
              <a:t>SpaceCommitted</a:t>
            </a:r>
            <a:r>
              <a:rPr lang="en-US" dirty="0">
                <a:solidFill>
                  <a:schemeClr val="tx1"/>
                </a:solidFill>
              </a:rPr>
              <a:t> is emitted, confirming the action.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2DDF0C-092A-55BF-3E75-1543B3CE6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 Case 2: Submit Proof</a:t>
            </a:r>
            <a:endParaRPr lang="LID4096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4DF7037-5781-F0C4-0C42-E7C4D5518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5593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Objective</a:t>
            </a:r>
            <a:r>
              <a:rPr lang="en-US" dirty="0">
                <a:solidFill>
                  <a:schemeClr val="tx1"/>
                </a:solidFill>
              </a:rPr>
              <a:t>: Validate that miners can submit their proofs and receive rewards based on committed space.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Inputs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_proof: The same hash used during </a:t>
            </a:r>
            <a:r>
              <a:rPr lang="en-US" dirty="0" err="1">
                <a:solidFill>
                  <a:schemeClr val="tx1"/>
                </a:solidFill>
              </a:rPr>
              <a:t>commitSpace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Expected outcome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r>
              <a:rPr lang="en-US" dirty="0">
                <a:solidFill>
                  <a:schemeClr val="tx1"/>
                </a:solidFill>
              </a:rPr>
              <a:t>The proof matches the stored commitment.</a:t>
            </a:r>
          </a:p>
          <a:p>
            <a:r>
              <a:rPr lang="en-US" dirty="0">
                <a:solidFill>
                  <a:schemeClr val="tx1"/>
                </a:solidFill>
              </a:rPr>
              <a:t>Miner receives rewards proportional to the space size (e.g., 10 ETH for 10 GB).</a:t>
            </a:r>
          </a:p>
          <a:p>
            <a:r>
              <a:rPr lang="en-US" dirty="0">
                <a:solidFill>
                  <a:schemeClr val="tx1"/>
                </a:solidFill>
              </a:rPr>
              <a:t>Event </a:t>
            </a:r>
            <a:r>
              <a:rPr lang="en-US" dirty="0" err="1">
                <a:solidFill>
                  <a:schemeClr val="tx1"/>
                </a:solidFill>
              </a:rPr>
              <a:t>ProofSubmitted</a:t>
            </a:r>
            <a:r>
              <a:rPr lang="en-US" dirty="0">
                <a:solidFill>
                  <a:schemeClr val="tx1"/>
                </a:solidFill>
              </a:rPr>
              <a:t> is emitted.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44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B8E6F-8072-E659-2953-5D96F794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708891"/>
          </a:xfrm>
        </p:spPr>
        <p:txBody>
          <a:bodyPr/>
          <a:lstStyle/>
          <a:p>
            <a:r>
              <a:rPr lang="en-US" dirty="0"/>
              <a:t>Insights Gained</a:t>
            </a:r>
            <a:endParaRPr lang="LID4096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A14E7F-2294-AA04-3B15-E4F5DDB9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2" y="1579418"/>
            <a:ext cx="8535988" cy="44149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Smart Contract Development</a:t>
            </a:r>
            <a:r>
              <a:rPr lang="en-US" dirty="0">
                <a:solidFill>
                  <a:schemeClr val="tx1"/>
                </a:solidFill>
              </a:rPr>
              <a:t>: I learned the basics of writing, deploying, and testing Solidity contracts on a blockchain. Gained experience in implementing core blockchain concepts like state management, event logging, and gas optimization.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Consensus Mechanism Implementation: Understood how to design a simplified Proof of Space (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) mechanism. Explored the role of cryptographic proofs in ensuring trust and validation in decentralized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Testing and Debugging: Gained practical experience using tools like Remix and Ganache for debugging contracts and tracking transaction logs.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7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782A7-EE78-B00E-B7D1-21A7DDCEE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problems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3F7763-71AC-7333-588A-6B5BA89C1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Scalability</a:t>
            </a:r>
            <a:r>
              <a:rPr lang="en-US" sz="2400" dirty="0">
                <a:solidFill>
                  <a:schemeClr val="tx1"/>
                </a:solidFill>
              </a:rPr>
              <a:t>: The prototype is limited to small-scale testing on Ganache and has not been tested for scalability.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Advanced Validation</a:t>
            </a:r>
            <a:r>
              <a:rPr lang="en-US" sz="2400" dirty="0">
                <a:solidFill>
                  <a:schemeClr val="tx1"/>
                </a:solidFill>
              </a:rPr>
              <a:t>: Simplified proof validation lacks the robustness required for real-world deployment</a:t>
            </a:r>
            <a:endParaRPr lang="LID4096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9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005D8-3F92-B8E8-9315-1C450DB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215691-A602-B6A4-4DC9-2CFBC25CB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Presentation was prepared by MSSE student </a:t>
            </a:r>
            <a:r>
              <a:rPr lang="he-IL" dirty="0"/>
              <a:t>מיכאל טוצינסקי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77063-6010-63D7-8786-2052CF2EF7A1}"/>
              </a:ext>
            </a:extLst>
          </p:cNvPr>
          <p:cNvSpPr txBox="1"/>
          <p:nvPr/>
        </p:nvSpPr>
        <p:spPr>
          <a:xfrm>
            <a:off x="684211" y="2304764"/>
            <a:ext cx="106580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“Proof of Space presents an exciting opportunity to make blockchain technology more sustainable, inclusive, and practical for real-world applications. This project has been a stepping stone toward understanding and implementing innovative consensus mechanisms.”</a:t>
            </a:r>
            <a:endParaRPr lang="LID4096" sz="2400" i="1" dirty="0"/>
          </a:p>
        </p:txBody>
      </p:sp>
    </p:spTree>
    <p:extLst>
      <p:ext uri="{BB962C8B-B14F-4D97-AF65-F5344CB8AC3E}">
        <p14:creationId xmlns:p14="http://schemas.microsoft.com/office/powerpoint/2010/main" val="1091666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8C086DB-650D-6B5C-27FF-C322E8CCB2B1}"/>
              </a:ext>
            </a:extLst>
          </p:cNvPr>
          <p:cNvSpPr txBox="1"/>
          <p:nvPr/>
        </p:nvSpPr>
        <p:spPr>
          <a:xfrm>
            <a:off x="326735" y="2305615"/>
            <a:ext cx="115385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Authors</a:t>
            </a:r>
            <a:r>
              <a:rPr lang="en-US" sz="2800" dirty="0"/>
              <a:t>: Sunoo Park, Albert Kwon, Georg </a:t>
            </a:r>
            <a:r>
              <a:rPr lang="en-US" sz="2800" dirty="0" err="1"/>
              <a:t>Fuchsbauer</a:t>
            </a:r>
            <a:r>
              <a:rPr lang="en-US" sz="2800" dirty="0"/>
              <a:t>, Peter </a:t>
            </a:r>
            <a:r>
              <a:rPr lang="en-US" sz="2800" dirty="0" err="1"/>
              <a:t>Gaži</a:t>
            </a:r>
            <a:r>
              <a:rPr lang="en-US" sz="2800" dirty="0"/>
              <a:t>, </a:t>
            </a:r>
            <a:r>
              <a:rPr lang="en-US" sz="2800" dirty="0" err="1"/>
              <a:t>Joël</a:t>
            </a:r>
            <a:r>
              <a:rPr lang="en-US" sz="2800" dirty="0"/>
              <a:t> Alwen, Krzysztof Pietrzak</a:t>
            </a:r>
          </a:p>
          <a:p>
            <a:r>
              <a:rPr lang="en-US" sz="2800" b="1" dirty="0"/>
              <a:t>Date</a:t>
            </a:r>
            <a:r>
              <a:rPr lang="en-US" sz="2800" dirty="0"/>
              <a:t>: July 2017</a:t>
            </a:r>
          </a:p>
          <a:p>
            <a:r>
              <a:rPr lang="en-US" sz="2800" b="1" dirty="0" err="1"/>
              <a:t>SpaceMint</a:t>
            </a:r>
            <a:r>
              <a:rPr lang="en-US" sz="2800" dirty="0"/>
              <a:t>: A Cryptocurrency Based on Proofs of Space.</a:t>
            </a:r>
          </a:p>
          <a:p>
            <a:r>
              <a:rPr lang="en-US" sz="2800" dirty="0"/>
              <a:t>https://fc18.ifca.ai/preproceedings/78.pdf</a:t>
            </a:r>
          </a:p>
        </p:txBody>
      </p:sp>
    </p:spTree>
    <p:extLst>
      <p:ext uri="{BB962C8B-B14F-4D97-AF65-F5344CB8AC3E}">
        <p14:creationId xmlns:p14="http://schemas.microsoft.com/office/powerpoint/2010/main" val="346092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EF11C-5B3C-2B0D-8909-7CAD1C9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FF50CC-ABB0-32E7-2FA3-80714D85D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This project demonstrates a prototype implementation of a Proof of Space (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) mechanism on Ethereum. The goal is to explore how blockchain applications can use disk space as a resource for achieving consensus, reducing energy consumption compared to traditional Proof of Work (PoW) systems.</a:t>
            </a:r>
          </a:p>
          <a:p>
            <a:r>
              <a:rPr lang="en-US" dirty="0">
                <a:solidFill>
                  <a:schemeClr val="tx1"/>
                </a:solidFill>
              </a:rPr>
              <a:t>The prototype includes: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smart contract to simulate storage commitments and proof validation.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 reward mechanism for miners based on committed space.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Testing conducted locally on a Ganache test blockchain using Remix IDE.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8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66BA6-E17A-FB47-4A42-1845F3607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Blockchain Consensus Mechanisms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D78C4-F41C-C862-D125-ACA3B2DA1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What is a consensus mechanism?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 process used by blockchains to validate transactions.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Examples:</a:t>
            </a:r>
          </a:p>
          <a:p>
            <a:r>
              <a:rPr lang="en-US" dirty="0">
                <a:solidFill>
                  <a:schemeClr val="tx1"/>
                </a:solidFill>
              </a:rPr>
              <a:t>Proof of Work (PoW) → Energy-intensive.</a:t>
            </a:r>
          </a:p>
          <a:p>
            <a:r>
              <a:rPr lang="en-US" dirty="0">
                <a:solidFill>
                  <a:schemeClr val="tx1"/>
                </a:solidFill>
              </a:rPr>
              <a:t>Proof of Stake (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) → Capital-intensive.</a:t>
            </a:r>
          </a:p>
          <a:p>
            <a:r>
              <a:rPr lang="en-US" dirty="0">
                <a:solidFill>
                  <a:schemeClr val="tx1"/>
                </a:solidFill>
              </a:rPr>
              <a:t>Proof of Space (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) → Resource-efficient.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A61BB2B-F496-4396-CF1E-5FF3FACA85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695" t="20592" r="8337" b="10757"/>
          <a:stretch/>
        </p:blipFill>
        <p:spPr>
          <a:xfrm>
            <a:off x="5600141" y="1326188"/>
            <a:ext cx="5907648" cy="23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0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2DC2F6-F8BD-C58D-5CBD-49C1E0C1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962843" cy="550256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Current consensus mechanisms have theirs set of difficulties:</a:t>
            </a:r>
          </a:p>
          <a:p>
            <a:r>
              <a:rPr lang="en-US" dirty="0">
                <a:solidFill>
                  <a:schemeClr val="tx1"/>
                </a:solidFill>
              </a:rPr>
              <a:t>PoW → High energy consumption.</a:t>
            </a:r>
          </a:p>
          <a:p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 → More eco-friendly, but depends on wealth (centralization risks).</a:t>
            </a:r>
          </a:p>
          <a:p>
            <a:r>
              <a:rPr lang="en-US" dirty="0" err="1">
                <a:solidFill>
                  <a:schemeClr val="tx1"/>
                </a:solidFill>
              </a:rPr>
              <a:t>PoH</a:t>
            </a:r>
            <a:r>
              <a:rPr lang="en-US" dirty="0">
                <a:solidFill>
                  <a:schemeClr val="tx1"/>
                </a:solidFill>
              </a:rPr>
              <a:t> → verifying this sequence is crucial for the network's integrity.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There is a need for a better consensus mechanism that will accommodate speed needs and low energy consumption.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45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A65D8-8318-3DA5-031C-C9A25A54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try?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E04B5-D9CF-2C62-31E7-52896DEA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To start mining, one must first initialize one's space, which for one terabyte takes about a day. Once this is done, miners only spend a fraction of a second per block mined. While miners are incentivized to invest in hard-disk capacity, this is a one-time cost, in contrast to the perpetual electricity expenditure for Bitcoin.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mining does not use up resources, and hard disks can be repurposed, </a:t>
            </a:r>
            <a:r>
              <a:rPr lang="en-US" i="1" dirty="0">
                <a:solidFill>
                  <a:schemeClr val="tx1"/>
                </a:solidFill>
              </a:rPr>
              <a:t>unlike Bitcoin mining equipment</a:t>
            </a:r>
            <a:r>
              <a:rPr lang="en-US" dirty="0">
                <a:solidFill>
                  <a:schemeClr val="tx1"/>
                </a:solidFill>
              </a:rPr>
              <a:t>. Since almost everyone has unused disk space and </a:t>
            </a: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can be mined at very low setup and maintenance costs, this will lead to a well-distributed mining power.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6C1166-EDB3-EDBF-941C-97325AA6B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612" y="1505526"/>
            <a:ext cx="2788201" cy="377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4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AB937C-C453-B536-EEB3-B371A3601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29309"/>
            <a:ext cx="11767126" cy="6594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is a cryptocurrency proposal by researchers from </a:t>
            </a:r>
            <a:r>
              <a:rPr lang="en-US" dirty="0" err="1">
                <a:solidFill>
                  <a:schemeClr val="tx1"/>
                </a:solidFill>
              </a:rPr>
              <a:t>Inria</a:t>
            </a:r>
            <a:r>
              <a:rPr lang="en-US" dirty="0">
                <a:solidFill>
                  <a:schemeClr val="tx1"/>
                </a:solidFill>
              </a:rPr>
              <a:t>/ENS, IST Austria and MIT, which introduces Proof of Space (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) as a blockchain consensus mechanism, replacing the traditional Proof of Work (PoW) used in systems like Bitcoin. Instead of relying on computational power, it leverages the unused storage space of miners, offering a more sustainable alternative.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Advantages:</a:t>
            </a:r>
            <a:endParaRPr lang="uk-UA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Energy Efficiency: Unlike PoW, which consumes vast amounts of electricity, 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 minimizes energy consumption, making blockchain technology more environmentally friendly.</a:t>
            </a:r>
            <a:endParaRPr lang="uk-UA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Accessibility: 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 reduces the need for specialized hardware like ASICs (used in PoW mining). Anyone with available disk space can participate.</a:t>
            </a:r>
            <a:endParaRPr lang="uk-UA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Decentralization: By removing the reliance on high-end computational resources, 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 ensures broader participation, reducing risks of mining centralization.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How It Works in </a:t>
            </a:r>
            <a:r>
              <a:rPr lang="en-US" b="1" dirty="0" err="1">
                <a:solidFill>
                  <a:schemeClr val="tx1"/>
                </a:solidFill>
              </a:rPr>
              <a:t>SpaceMint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uk-UA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Storage Commitments: Miners dedicate disk space and generate a cryptographic proof of their commitment.</a:t>
            </a:r>
            <a:endParaRPr lang="uk-U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Proof Validation: The network verifies the proof, ensuring that miners cannot fake their storage claims.</a:t>
            </a:r>
            <a:endParaRPr lang="uk-UA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Reward System: Miners are rewarded in proportion to the storage they have committed.</a:t>
            </a:r>
            <a:endParaRPr lang="uk-UA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can be used in decentralized cloud storage systems, like IPFS or </a:t>
            </a:r>
            <a:r>
              <a:rPr lang="en-US" dirty="0" err="1">
                <a:solidFill>
                  <a:schemeClr val="tx1"/>
                </a:solidFill>
              </a:rPr>
              <a:t>Filecoin</a:t>
            </a:r>
            <a:r>
              <a:rPr lang="en-US" dirty="0">
                <a:solidFill>
                  <a:schemeClr val="tx1"/>
                </a:solidFill>
              </a:rPr>
              <a:t>. This can be applied in energy-efficient blockchains for green finance and other eco-friendly projects.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5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8B5A0AB-F8C7-0716-E116-57BC640E8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Main Contributions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44C938-65C4-F885-C3BF-98F03E6C2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211" y="1270528"/>
            <a:ext cx="4937655" cy="52780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Energy Efficiency: </a:t>
            </a: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replaces energy-intensive computational puzzles with disk space allocation. This drastically reduces the energy consumption associated with mining, aligning blockchain technology with environmental sustainability goals.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Decentralized Participation: By eliminating the need for expensive hardware like GPUs or ASICs, </a:t>
            </a: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makes mining accessible to everyday users with unused disk space. This reduces centralization risks caused by mining farms dominating PoW networks.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Incentive Mechanism: Rewards miners based on the size of their allocated disk space. Encourages fair participation without favoring wealthier miners, unlike </a:t>
            </a:r>
            <a:r>
              <a:rPr lang="en-US" dirty="0" err="1">
                <a:solidFill>
                  <a:schemeClr val="tx1"/>
                </a:solidFill>
              </a:rPr>
              <a:t>PoS</a:t>
            </a:r>
            <a:r>
              <a:rPr lang="en-US" dirty="0">
                <a:solidFill>
                  <a:schemeClr val="tx1"/>
                </a:solidFill>
              </a:rPr>
              <a:t> or PoW.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785B6A3-6BA6-1AE8-A8B3-EEF169D37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Security Features</a:t>
            </a:r>
            <a:endParaRPr lang="LID4096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D423C2-3203-BC34-3398-0309ED5F8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262061"/>
            <a:ext cx="4929188" cy="527805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Proof Validation: </a:t>
            </a:r>
            <a:r>
              <a:rPr lang="en-US" dirty="0" err="1">
                <a:solidFill>
                  <a:schemeClr val="tx1"/>
                </a:solidFill>
              </a:rPr>
              <a:t>SpaceMint</a:t>
            </a:r>
            <a:r>
              <a:rPr lang="en-US" dirty="0">
                <a:solidFill>
                  <a:schemeClr val="tx1"/>
                </a:solidFill>
              </a:rPr>
              <a:t> uses cryptographic mechanisms to validate that miners are committing genuine storage space.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Prevents “fake” claims or manipulation of storage proofs.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Attack Resistance: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Incorporates defenses against common blockchain attacks, such as: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Nothing-at-Stake: Miners cannot mine on multiple chains simultaneously.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Challenge Grinding: Limits the ability to manipulate proof validation outcomes.</a:t>
            </a:r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48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E3904-F4B4-8118-237C-D2163FABB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4929188" cy="1507067"/>
          </a:xfrm>
        </p:spPr>
        <p:txBody>
          <a:bodyPr/>
          <a:lstStyle/>
          <a:p>
            <a:r>
              <a:rPr lang="en-US" dirty="0"/>
              <a:t>Our goals</a:t>
            </a:r>
            <a:endParaRPr lang="LID4096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35DE5F-A1B5-3FA4-BFBA-6F1CA8D8D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This Project</a:t>
            </a:r>
            <a:endParaRPr lang="LID4096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78AA60-B695-3EB2-6B65-024B8AFA370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main goal of this project is to create a prototype implementation of </a:t>
            </a:r>
            <a:r>
              <a:rPr lang="en-US" dirty="0" err="1">
                <a:solidFill>
                  <a:schemeClr val="tx1"/>
                </a:solidFill>
              </a:rPr>
              <a:t>SpaceMint’s</a:t>
            </a:r>
            <a:r>
              <a:rPr lang="en-US" dirty="0">
                <a:solidFill>
                  <a:schemeClr val="tx1"/>
                </a:solidFill>
              </a:rPr>
              <a:t> Proof of Space (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) mechanism, focusing on:</a:t>
            </a:r>
          </a:p>
          <a:p>
            <a:r>
              <a:rPr lang="en-US" dirty="0">
                <a:solidFill>
                  <a:schemeClr val="tx1"/>
                </a:solidFill>
              </a:rPr>
              <a:t>Energy efficiency: Exploring a blockchain mechanism that minimizes energy usage compared to Proof of Work (PoW).</a:t>
            </a:r>
          </a:p>
          <a:p>
            <a:r>
              <a:rPr lang="en-US" dirty="0">
                <a:solidFill>
                  <a:schemeClr val="tx1"/>
                </a:solidFill>
              </a:rPr>
              <a:t>Accessibility: Making blockchain participation more inclusive by relying on disk space instead of expensive mining hardware.</a:t>
            </a:r>
          </a:p>
          <a:p>
            <a:r>
              <a:rPr lang="en-US" dirty="0">
                <a:solidFill>
                  <a:schemeClr val="tx1"/>
                </a:solidFill>
              </a:rPr>
              <a:t>Decentralization: Reducing centralization risks by allowing a wider audience to participate without requiring significant capital.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A37664-2BB5-2971-8F73-750EBFE4B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  <a:endParaRPr lang="LID4096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DF5D7F-CE78-EB17-545E-127C0C8E6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06545" y="1262061"/>
            <a:ext cx="4929188" cy="577604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Prototype Development:</a:t>
            </a:r>
          </a:p>
          <a:p>
            <a:r>
              <a:rPr lang="en-US" dirty="0">
                <a:solidFill>
                  <a:schemeClr val="tx1"/>
                </a:solidFill>
              </a:rPr>
              <a:t>Implement core functionality of 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 using a smart contract written in Solidity.</a:t>
            </a:r>
          </a:p>
          <a:p>
            <a:r>
              <a:rPr lang="en-US" dirty="0">
                <a:solidFill>
                  <a:schemeClr val="tx1"/>
                </a:solidFill>
              </a:rPr>
              <a:t>Simulate a system where miners can commit disk space and validate proofs.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Testing the Concept:</a:t>
            </a:r>
          </a:p>
          <a:p>
            <a:r>
              <a:rPr lang="en-US" dirty="0">
                <a:solidFill>
                  <a:schemeClr val="tx1"/>
                </a:solidFill>
              </a:rPr>
              <a:t>Verify the prototype functionality on a local Ethereum blockchain using Ganache.</a:t>
            </a:r>
          </a:p>
          <a:p>
            <a:r>
              <a:rPr lang="en-US" dirty="0">
                <a:solidFill>
                  <a:schemeClr val="tx1"/>
                </a:solidFill>
              </a:rPr>
              <a:t>Ensure the reward mechanism works as intended, distributing rewards based on committed disk space.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Hands-on Learning:</a:t>
            </a:r>
          </a:p>
          <a:p>
            <a:r>
              <a:rPr lang="en-US" dirty="0">
                <a:solidFill>
                  <a:schemeClr val="tx1"/>
                </a:solidFill>
              </a:rPr>
              <a:t>Gain practical experience with Ethereum development tools, including Remix IDE, MetaMask, and Ganache.</a:t>
            </a:r>
          </a:p>
          <a:p>
            <a:r>
              <a:rPr lang="en-US" dirty="0">
                <a:solidFill>
                  <a:schemeClr val="tx1"/>
                </a:solidFill>
              </a:rPr>
              <a:t>Understand challenges and limitations of implementing </a:t>
            </a:r>
            <a:r>
              <a:rPr lang="en-US" dirty="0" err="1">
                <a:solidFill>
                  <a:schemeClr val="tx1"/>
                </a:solidFill>
              </a:rPr>
              <a:t>PoSpace</a:t>
            </a:r>
            <a:r>
              <a:rPr lang="en-US" dirty="0">
                <a:solidFill>
                  <a:schemeClr val="tx1"/>
                </a:solidFill>
              </a:rPr>
              <a:t> in a blockchain environment.</a:t>
            </a: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2050" name="Picture 2" descr="Goal PNG Transparent Images">
            <a:extLst>
              <a:ext uri="{FF2B5EF4-FFF2-40B4-BE49-F238E27FC236}">
                <a16:creationId xmlns:a16="http://schemas.microsoft.com/office/drawing/2014/main" id="{B7A0C28A-C610-4659-EB42-B8A97D43E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806" y="4606988"/>
            <a:ext cx="1993323" cy="126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088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9A00-C495-FDCC-4122-28D2D7DD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tools</a:t>
            </a: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C0FAB-6F63-8EC2-7B00-72B614A7B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184666"/>
            <a:ext cx="8007206" cy="49906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For this project I decided to use: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Solidity</a:t>
            </a:r>
            <a:r>
              <a:rPr lang="en-US" dirty="0">
                <a:solidFill>
                  <a:schemeClr val="tx1"/>
                </a:solidFill>
              </a:rPr>
              <a:t>: The programming language used to write the smart contract. It provides the functionality to implement the Proof of Space mechanism.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Remix IDE</a:t>
            </a:r>
            <a:r>
              <a:rPr lang="en-US" dirty="0">
                <a:solidFill>
                  <a:schemeClr val="tx1"/>
                </a:solidFill>
              </a:rPr>
              <a:t>: A web-based development environment for writing, testing, and deploying smart contracts. I used it for coding, debugging, and interacting with the deployed contract.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MetaMask</a:t>
            </a:r>
            <a:r>
              <a:rPr lang="en-US" dirty="0">
                <a:solidFill>
                  <a:schemeClr val="tx1"/>
                </a:solidFill>
              </a:rPr>
              <a:t>: A browser-based Ethereum wallet for connecting to blockchain networks. It is used to interact with the smart contract and Ganache.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LID4096" dirty="0">
              <a:solidFill>
                <a:schemeClr val="tx1"/>
              </a:solidFill>
            </a:endParaRPr>
          </a:p>
        </p:txBody>
      </p:sp>
      <p:pic>
        <p:nvPicPr>
          <p:cNvPr id="4098" name="Picture 2" descr="Remix Project (@EthereumRemix) / X">
            <a:extLst>
              <a:ext uri="{FF2B5EF4-FFF2-40B4-BE49-F238E27FC236}">
                <a16:creationId xmlns:a16="http://schemas.microsoft.com/office/drawing/2014/main" id="{B3006512-56BF-901C-B42A-EAE50B2C5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851" y="332509"/>
            <a:ext cx="1868055" cy="186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Solidity Programming in Ethereum | Simplilearn">
            <a:extLst>
              <a:ext uri="{FF2B5EF4-FFF2-40B4-BE49-F238E27FC236}">
                <a16:creationId xmlns:a16="http://schemas.microsoft.com/office/drawing/2014/main" id="{2CC0077E-3D9C-3DE2-764D-0904A1682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1" r="13571"/>
          <a:stretch/>
        </p:blipFill>
        <p:spPr bwMode="auto">
          <a:xfrm>
            <a:off x="8691417" y="2087193"/>
            <a:ext cx="3325091" cy="25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etaMask Logo PNG vector in SVG, PDF, AI, CDR format">
            <a:extLst>
              <a:ext uri="{FF2B5EF4-FFF2-40B4-BE49-F238E27FC236}">
                <a16:creationId xmlns:a16="http://schemas.microsoft.com/office/drawing/2014/main" id="{BFFF192A-5AB0-DB29-9B76-8858C5A08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3" t="39594" r="9913" b="39594"/>
          <a:stretch/>
        </p:blipFill>
        <p:spPr bwMode="auto">
          <a:xfrm>
            <a:off x="5578764" y="4487332"/>
            <a:ext cx="6613236" cy="12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63666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227</TotalTime>
  <Words>1742</Words>
  <Application>Microsoft Office PowerPoint</Application>
  <PresentationFormat>Широкоэкранный</PresentationFormat>
  <Paragraphs>135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Сектор</vt:lpstr>
      <vt:lpstr>Spacemint - A Cryptocurrency Based on Proofs of Space</vt:lpstr>
      <vt:lpstr>Introduction</vt:lpstr>
      <vt:lpstr>Introduction to Blockchain Consensus Mechanisms</vt:lpstr>
      <vt:lpstr>Презентация PowerPoint</vt:lpstr>
      <vt:lpstr>How to try?</vt:lpstr>
      <vt:lpstr>Презентация PowerPoint</vt:lpstr>
      <vt:lpstr>Презентация PowerPoint</vt:lpstr>
      <vt:lpstr>Our goals</vt:lpstr>
      <vt:lpstr>Our tools</vt:lpstr>
      <vt:lpstr>Презентация PowerPoint</vt:lpstr>
      <vt:lpstr>Презентация PowerPoint</vt:lpstr>
      <vt:lpstr>Презентация PowerPoint</vt:lpstr>
      <vt:lpstr>Rewarding</vt:lpstr>
      <vt:lpstr>Steps in the Deployment Process</vt:lpstr>
      <vt:lpstr>Test Cases Used</vt:lpstr>
      <vt:lpstr>Insights Gained</vt:lpstr>
      <vt:lpstr>Possible problems</vt:lpstr>
      <vt:lpstr>Thanks for listening!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Тучинский</dc:creator>
  <cp:lastModifiedBy>Михаил Тучинский</cp:lastModifiedBy>
  <cp:revision>48</cp:revision>
  <dcterms:created xsi:type="dcterms:W3CDTF">2025-02-08T20:13:39Z</dcterms:created>
  <dcterms:modified xsi:type="dcterms:W3CDTF">2025-02-11T13:47:23Z</dcterms:modified>
</cp:coreProperties>
</file>