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6" r:id="rId6"/>
    <p:sldId id="262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3D8F-2FC7-4302-9C6D-9AB889F7B3BB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F4B8-F139-4CA2-AD00-B9B8116082CF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964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3D8F-2FC7-4302-9C6D-9AB889F7B3BB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F4B8-F139-4CA2-AD00-B9B8116082C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7939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3D8F-2FC7-4302-9C6D-9AB889F7B3BB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F4B8-F139-4CA2-AD00-B9B8116082C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3717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3D8F-2FC7-4302-9C6D-9AB889F7B3BB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F4B8-F139-4CA2-AD00-B9B8116082CF}" type="slidenum">
              <a:rPr lang="LID4096" smtClean="0"/>
              <a:t>‹#›</a:t>
            </a:fld>
            <a:endParaRPr lang="LID4096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1142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3D8F-2FC7-4302-9C6D-9AB889F7B3BB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F4B8-F139-4CA2-AD00-B9B8116082C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7383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3D8F-2FC7-4302-9C6D-9AB889F7B3BB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F4B8-F139-4CA2-AD00-B9B8116082CF}" type="slidenum">
              <a:rPr lang="LID4096" smtClean="0"/>
              <a:t>‹#›</a:t>
            </a:fld>
            <a:endParaRPr lang="LID4096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2733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3D8F-2FC7-4302-9C6D-9AB889F7B3BB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F4B8-F139-4CA2-AD00-B9B8116082C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48952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3D8F-2FC7-4302-9C6D-9AB889F7B3BB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F4B8-F139-4CA2-AD00-B9B8116082C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8078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3D8F-2FC7-4302-9C6D-9AB889F7B3BB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F4B8-F139-4CA2-AD00-B9B8116082C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2624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3D8F-2FC7-4302-9C6D-9AB889F7B3BB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F4B8-F139-4CA2-AD00-B9B8116082C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3925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3D8F-2FC7-4302-9C6D-9AB889F7B3BB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F4B8-F139-4CA2-AD00-B9B8116082C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1669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3D8F-2FC7-4302-9C6D-9AB889F7B3BB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F4B8-F139-4CA2-AD00-B9B8116082C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69534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3D8F-2FC7-4302-9C6D-9AB889F7B3BB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F4B8-F139-4CA2-AD00-B9B8116082C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6551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3D8F-2FC7-4302-9C6D-9AB889F7B3BB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F4B8-F139-4CA2-AD00-B9B8116082C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3180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3D8F-2FC7-4302-9C6D-9AB889F7B3BB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F4B8-F139-4CA2-AD00-B9B8116082C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098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3D8F-2FC7-4302-9C6D-9AB889F7B3BB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F4B8-F139-4CA2-AD00-B9B8116082C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8648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3D8F-2FC7-4302-9C6D-9AB889F7B3BB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F4B8-F139-4CA2-AD00-B9B8116082C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3415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9AB3D8F-2FC7-4302-9C6D-9AB889F7B3BB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D1EF4B8-F139-4CA2-AD00-B9B8116082C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7373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1032B0-ADD8-8CB6-C6B5-F84324E581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Spacemint</a:t>
            </a:r>
            <a:r>
              <a:rPr lang="en-US" dirty="0"/>
              <a:t> - A Cryptocurrency Based on Proofs of Space</a:t>
            </a:r>
            <a:endParaRPr lang="LID4096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0C6883-84FF-46A9-8038-10D1D1AC6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 MSSE student </a:t>
            </a:r>
            <a:r>
              <a:rPr lang="he-IL" dirty="0"/>
              <a:t>מיכאל טוצינסקי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5169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1C22B7A-E834-04C7-2FBD-57A46ADCF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092152" cy="5567218"/>
          </a:xfrm>
        </p:spPr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b="1" dirty="0">
                <a:solidFill>
                  <a:schemeClr val="tx1"/>
                </a:solidFill>
              </a:rPr>
              <a:t>Ganache</a:t>
            </a:r>
            <a:r>
              <a:rPr lang="en-US" dirty="0">
                <a:solidFill>
                  <a:schemeClr val="tx1"/>
                </a:solidFill>
              </a:rPr>
              <a:t>: A personal Ethereum blockchain used for testing. It simulates a real Ethereum environment locally, avoiding the use of real ETH or a public </a:t>
            </a:r>
            <a:r>
              <a:rPr lang="en-US" dirty="0" err="1">
                <a:solidFill>
                  <a:schemeClr val="tx1"/>
                </a:solidFill>
              </a:rPr>
              <a:t>testnet</a:t>
            </a:r>
            <a:r>
              <a:rPr lang="en-US" dirty="0">
                <a:solidFill>
                  <a:schemeClr val="tx1"/>
                </a:solidFill>
              </a:rPr>
              <a:t>. Provides developers tools for monitoring transactions, gas usage, and debugging.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b="1" dirty="0">
                <a:solidFill>
                  <a:schemeClr val="tx1"/>
                </a:solidFill>
              </a:rPr>
              <a:t>Local Blockchain Setup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RPC URL: http://127.0.0.1:7545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Chain ID: 1337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Default accounts funded with 100 ETH for testing purposes</a:t>
            </a:r>
            <a:endParaRPr lang="LID4096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043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12C3B51-685A-EFA4-1F4F-888BDA2F5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211" y="240146"/>
            <a:ext cx="4937655" cy="644698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The smart contract was inspired by </a:t>
            </a:r>
            <a:r>
              <a:rPr lang="en-US" dirty="0" err="1">
                <a:solidFill>
                  <a:schemeClr val="tx1"/>
                </a:solidFill>
              </a:rPr>
              <a:t>SpaceMint</a:t>
            </a:r>
            <a:r>
              <a:rPr lang="en-US" dirty="0">
                <a:solidFill>
                  <a:schemeClr val="tx1"/>
                </a:solidFill>
              </a:rPr>
              <a:t>. It allows miners to commit their allocated disk space through cryptographic proofs; validate these proofs to earn rewards and to check their accumulated rewards.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F613D2-8060-851B-1D8B-E65700FA1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08133" y="73892"/>
            <a:ext cx="4934479" cy="661323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Core Components:</a:t>
            </a:r>
          </a:p>
          <a:p>
            <a:pPr marL="0" indent="0">
              <a:buNone/>
            </a:pPr>
            <a:r>
              <a:rPr lang="en-US" u="sng" dirty="0">
                <a:solidFill>
                  <a:schemeClr val="tx1"/>
                </a:solidFill>
              </a:rPr>
              <a:t>struct Miner</a:t>
            </a:r>
            <a:r>
              <a:rPr lang="en-US" dirty="0">
                <a:solidFill>
                  <a:schemeClr val="tx1"/>
                </a:solidFill>
              </a:rPr>
              <a:t>: Stores the miner's commitment hash, space size, and proof status.</a:t>
            </a:r>
          </a:p>
          <a:p>
            <a:pPr marL="0" indent="0">
              <a:buNone/>
            </a:pPr>
            <a:r>
              <a:rPr lang="en-US" u="sng" dirty="0">
                <a:solidFill>
                  <a:schemeClr val="tx1"/>
                </a:solidFill>
              </a:rPr>
              <a:t>mapping(address =&gt; Miner) miners</a:t>
            </a:r>
            <a:r>
              <a:rPr lang="en-US" dirty="0">
                <a:solidFill>
                  <a:schemeClr val="tx1"/>
                </a:solidFill>
              </a:rPr>
              <a:t>: Tracks all miners commitments.</a:t>
            </a:r>
          </a:p>
          <a:p>
            <a:pPr marL="0" indent="0">
              <a:buNone/>
            </a:pPr>
            <a:r>
              <a:rPr lang="en-US" u="sng" dirty="0">
                <a:solidFill>
                  <a:schemeClr val="tx1"/>
                </a:solidFill>
              </a:rPr>
              <a:t>mapping(address =&gt; uint256) rewards</a:t>
            </a:r>
            <a:r>
              <a:rPr lang="en-US" dirty="0">
                <a:solidFill>
                  <a:schemeClr val="tx1"/>
                </a:solidFill>
              </a:rPr>
              <a:t>: Tracks miners earned rewards.</a:t>
            </a:r>
            <a:endParaRPr lang="LID4096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37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6E3F28-D52E-0893-56C5-7136490B4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1" y="735957"/>
            <a:ext cx="11125200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1800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commitSpace</a:t>
            </a:r>
            <a:r>
              <a:rPr kumimoji="0" lang="en-US" altLang="LID4096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(bytes32 _commitment, uint256 _</a:t>
            </a:r>
            <a:r>
              <a:rPr kumimoji="0" lang="en-US" altLang="LID4096" sz="1800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spaceSize</a:t>
            </a:r>
            <a:r>
              <a:rPr kumimoji="0" lang="en-US" altLang="LID4096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 Allows miners to commit a cryptographic hash representing their storage proof and specify the space size (like 10GB).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Stores the commitment and space size in the miners mapping.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Emits an event </a:t>
            </a:r>
            <a:r>
              <a:rPr kumimoji="0" lang="en-US" altLang="LID4096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SpaceCommitted</a:t>
            </a:r>
            <a:r>
              <a:rPr kumimoji="0" lang="en-US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transparency.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LID4096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LID4096" u="sng" dirty="0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LID4096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submitProof</a:t>
            </a:r>
            <a:r>
              <a:rPr kumimoji="0" lang="en-US" altLang="LID4096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(bytes32 _proof)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 Miners validate their storage by submitting the original proof used during commitment.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Compares the submitted proof with the stored commitment.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valid, marks the miner as proven and distributes rewards.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Emits an event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LID4096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LID4096" sz="1800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ProofSubmitted.getRewardBalance</a:t>
            </a:r>
            <a:r>
              <a:rPr kumimoji="0" lang="en-US" altLang="LID4096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 Allows miners to view their total earned rewards.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Process: Simply returns the reward balance stored in the rewards mapping.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904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759115-33DD-43A6-0DCE-8E652A7EE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812" y="609600"/>
            <a:ext cx="6019800" cy="1143000"/>
          </a:xfrm>
        </p:spPr>
        <p:txBody>
          <a:bodyPr/>
          <a:lstStyle/>
          <a:p>
            <a:r>
              <a:rPr lang="en-US" dirty="0"/>
              <a:t>Rewarding</a:t>
            </a:r>
            <a:endParaRPr lang="LID4096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925307A-3E02-1944-C60F-159D920E3EA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7" r="30169"/>
          <a:stretch/>
        </p:blipFill>
        <p:spPr>
          <a:xfrm>
            <a:off x="228600" y="914400"/>
            <a:ext cx="4041386" cy="4572000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E0284991-DBED-F934-2278-4A2AD6C4D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2812" y="1938866"/>
            <a:ext cx="6021388" cy="385233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Rewards are proportional to the miner’s committed space:</a:t>
            </a:r>
          </a:p>
          <a:p>
            <a:r>
              <a:rPr lang="en-US" dirty="0">
                <a:solidFill>
                  <a:schemeClr val="tx1"/>
                </a:solidFill>
              </a:rPr>
              <a:t>Formula: </a:t>
            </a:r>
            <a:r>
              <a:rPr lang="en-US" b="1" dirty="0">
                <a:solidFill>
                  <a:schemeClr val="tx1"/>
                </a:solidFill>
              </a:rPr>
              <a:t>Reward = Space Size (GB) * 1 ETH.</a:t>
            </a:r>
          </a:p>
          <a:p>
            <a:r>
              <a:rPr lang="en-US" dirty="0">
                <a:solidFill>
                  <a:schemeClr val="tx1"/>
                </a:solidFill>
              </a:rPr>
              <a:t>Example: A miner committing 10GB earns 10 ETH upon successful proof validation.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Total Rewards Pool: Set at 1000 ETH to ensure limited availability.</a:t>
            </a:r>
            <a:endParaRPr lang="LID4096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181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67748A8-EDD7-4575-4F9F-F08E2D7EE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539" y="3502120"/>
            <a:ext cx="2973388" cy="213456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D05EB-ADA6-0ED5-8C91-D006001CD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the Deployment Process</a:t>
            </a:r>
            <a:endParaRPr lang="LID4096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212DEA-39D0-41EA-1394-72D4CCF85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914" y="0"/>
            <a:ext cx="4828086" cy="3315855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12D8C58B-17BA-4E3B-2C0E-6041A88B7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The Proof of Space smart contract was written in Solidity and deployed on a local blockchain (Ganache) using Remix IDE.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MetaMask was used to connect Remix to Ganache and interact with the deployed contract.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The deployed contract was tested to validate its functionality.</a:t>
            </a:r>
            <a:endParaRPr lang="LID4096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280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4B8AB5-E9F3-159B-6BC0-C69395E0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 Used</a:t>
            </a:r>
            <a:endParaRPr lang="LID4096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A1B99F-5482-21C9-922C-46E3DD950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680" y="685800"/>
            <a:ext cx="4929187" cy="576262"/>
          </a:xfrm>
        </p:spPr>
        <p:txBody>
          <a:bodyPr/>
          <a:lstStyle/>
          <a:p>
            <a:r>
              <a:rPr lang="en-US" dirty="0"/>
              <a:t>Test Case 1: Commit Space</a:t>
            </a:r>
            <a:endParaRPr lang="LID4096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A558E2C-6CFE-428F-8554-949CDDD8D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88336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Objective</a:t>
            </a:r>
            <a:r>
              <a:rPr lang="en-US" dirty="0">
                <a:solidFill>
                  <a:schemeClr val="tx1"/>
                </a:solidFill>
              </a:rPr>
              <a:t>: Ensure that miners can successfully commit disk space by providing a cryptographic hash and size.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Inputs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_commitment: A hash generated using web3.utils.keccak256("test-storage-proof").</a:t>
            </a:r>
          </a:p>
          <a:p>
            <a:r>
              <a:rPr lang="en-US" dirty="0">
                <a:solidFill>
                  <a:schemeClr val="tx1"/>
                </a:solidFill>
              </a:rPr>
              <a:t>_</a:t>
            </a:r>
            <a:r>
              <a:rPr lang="en-US" dirty="0" err="1">
                <a:solidFill>
                  <a:schemeClr val="tx1"/>
                </a:solidFill>
              </a:rPr>
              <a:t>spaceSize</a:t>
            </a:r>
            <a:r>
              <a:rPr lang="en-US" dirty="0">
                <a:solidFill>
                  <a:schemeClr val="tx1"/>
                </a:solidFill>
              </a:rPr>
              <a:t>: Size of committed disk space (e.g., 10 GB).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Expected outcome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The miner's commitment is stored on-chain.</a:t>
            </a:r>
          </a:p>
          <a:p>
            <a:r>
              <a:rPr lang="en-US" dirty="0">
                <a:solidFill>
                  <a:schemeClr val="tx1"/>
                </a:solidFill>
              </a:rPr>
              <a:t>Event </a:t>
            </a:r>
            <a:r>
              <a:rPr lang="en-US" dirty="0" err="1">
                <a:solidFill>
                  <a:schemeClr val="tx1"/>
                </a:solidFill>
              </a:rPr>
              <a:t>SpaceCommitted</a:t>
            </a:r>
            <a:r>
              <a:rPr lang="en-US" dirty="0">
                <a:solidFill>
                  <a:schemeClr val="tx1"/>
                </a:solidFill>
              </a:rPr>
              <a:t> is emitted, confirming the action.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F2DDF0C-092A-55BF-3E75-1543B3CE6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Test Case 2: Submit Proof</a:t>
            </a:r>
            <a:endParaRPr lang="LID4096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4DF7037-5781-F0C4-0C42-E7C4D5518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5593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Objective</a:t>
            </a:r>
            <a:r>
              <a:rPr lang="en-US" dirty="0">
                <a:solidFill>
                  <a:schemeClr val="tx1"/>
                </a:solidFill>
              </a:rPr>
              <a:t>: Validate that miners can submit their proofs and receive rewards based on committed space.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Inputs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_proof: The same hash used during </a:t>
            </a:r>
            <a:r>
              <a:rPr lang="en-US" dirty="0" err="1">
                <a:solidFill>
                  <a:schemeClr val="tx1"/>
                </a:solidFill>
              </a:rPr>
              <a:t>commitSpace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Expected outcome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The proof matches the stored commitment.</a:t>
            </a:r>
          </a:p>
          <a:p>
            <a:r>
              <a:rPr lang="en-US" dirty="0">
                <a:solidFill>
                  <a:schemeClr val="tx1"/>
                </a:solidFill>
              </a:rPr>
              <a:t>Miner receives rewards proportional to the space size (e.g., 10 ETH for 10 GB).</a:t>
            </a:r>
          </a:p>
          <a:p>
            <a:r>
              <a:rPr lang="en-US" dirty="0">
                <a:solidFill>
                  <a:schemeClr val="tx1"/>
                </a:solidFill>
              </a:rPr>
              <a:t>Event </a:t>
            </a:r>
            <a:r>
              <a:rPr lang="en-US" dirty="0" err="1">
                <a:solidFill>
                  <a:schemeClr val="tx1"/>
                </a:solidFill>
              </a:rPr>
              <a:t>ProofSubmitted</a:t>
            </a:r>
            <a:r>
              <a:rPr lang="en-US" dirty="0">
                <a:solidFill>
                  <a:schemeClr val="tx1"/>
                </a:solidFill>
              </a:rPr>
              <a:t> is emitted.</a:t>
            </a:r>
            <a:endParaRPr lang="LID4096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544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7B8E6F-8072-E659-2953-5D96F7943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708891"/>
          </a:xfrm>
        </p:spPr>
        <p:txBody>
          <a:bodyPr/>
          <a:lstStyle/>
          <a:p>
            <a:r>
              <a:rPr lang="en-US" dirty="0"/>
              <a:t>Insights Gained</a:t>
            </a:r>
            <a:endParaRPr lang="LID4096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A14E7F-2294-AA04-3B15-E4F5DDB9F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579418"/>
            <a:ext cx="8535988" cy="441498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Smart Contract Development</a:t>
            </a:r>
            <a:r>
              <a:rPr lang="en-US" dirty="0">
                <a:solidFill>
                  <a:schemeClr val="tx1"/>
                </a:solidFill>
              </a:rPr>
              <a:t>: I learned the basics of writing, deploying, and testing Solidity contracts on a blockchain. Gained experience in implementing core blockchain concepts like state management, event logging, and gas optimization.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Consensus Mechanism Implementation: Understood how to design a simplified Proof of Space (</a:t>
            </a:r>
            <a:r>
              <a:rPr lang="en-US" dirty="0" err="1">
                <a:solidFill>
                  <a:schemeClr val="tx1"/>
                </a:solidFill>
              </a:rPr>
              <a:t>PoSpace</a:t>
            </a:r>
            <a:r>
              <a:rPr lang="en-US" dirty="0">
                <a:solidFill>
                  <a:schemeClr val="tx1"/>
                </a:solidFill>
              </a:rPr>
              <a:t>) mechanism. Explored the role of cryptographic proofs in ensuring trust and validation in decentralized systems.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Testing and Debugging: Gained practical experience using tools like Remix and Ganache for debugging contracts and tracking transaction logs.</a:t>
            </a:r>
            <a:endParaRPr lang="LID4096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778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9782A7-EE78-B00E-B7D1-21A7DDCEE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problems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3F7763-71AC-7333-588A-6B5BA89C1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Scalability</a:t>
            </a:r>
            <a:r>
              <a:rPr lang="en-US" sz="2400" dirty="0">
                <a:solidFill>
                  <a:schemeClr val="tx1"/>
                </a:solidFill>
              </a:rPr>
              <a:t>: The prototype is limited to small-scale testing on Ganache and has not been tested for scalability.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Advanced Validation</a:t>
            </a:r>
            <a:r>
              <a:rPr lang="en-US" sz="2400" dirty="0">
                <a:solidFill>
                  <a:schemeClr val="tx1"/>
                </a:solidFill>
              </a:rPr>
              <a:t>: Simplified proof validation lacks the robustness required for real-world deployment</a:t>
            </a:r>
            <a:endParaRPr lang="LID4096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599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0005D8-3F92-B8E8-9315-1C450DBD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listening!</a:t>
            </a:r>
            <a:endParaRPr lang="LID4096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215691-A602-B6A4-4DC9-2CFBC25CB1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Presentation was prepared by MSSE student </a:t>
            </a:r>
            <a:r>
              <a:rPr lang="he-IL" dirty="0"/>
              <a:t>מיכאל טוצינסקי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577063-6010-63D7-8786-2052CF2EF7A1}"/>
              </a:ext>
            </a:extLst>
          </p:cNvPr>
          <p:cNvSpPr txBox="1"/>
          <p:nvPr/>
        </p:nvSpPr>
        <p:spPr>
          <a:xfrm>
            <a:off x="684211" y="2304764"/>
            <a:ext cx="1065804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/>
              <a:t>“Proof of Space presents an exciting opportunity to make blockchain technology more sustainable, inclusive, and practical for real-world applications. This project has been a stepping stone toward understanding and implementing innovative consensus mechanisms.”</a:t>
            </a:r>
            <a:endParaRPr lang="LID4096" sz="2400" i="1" dirty="0"/>
          </a:p>
        </p:txBody>
      </p:sp>
    </p:spTree>
    <p:extLst>
      <p:ext uri="{BB962C8B-B14F-4D97-AF65-F5344CB8AC3E}">
        <p14:creationId xmlns:p14="http://schemas.microsoft.com/office/powerpoint/2010/main" val="109166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8EF11C-5B3C-2B0D-8909-7CAD1C9CA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FF50CC-ABB0-32E7-2FA3-80714D85D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This project demonstrates a prototype implementation of a Proof of Space (</a:t>
            </a:r>
            <a:r>
              <a:rPr lang="en-US" dirty="0" err="1">
                <a:solidFill>
                  <a:schemeClr val="tx1"/>
                </a:solidFill>
              </a:rPr>
              <a:t>PoSpace</a:t>
            </a:r>
            <a:r>
              <a:rPr lang="en-US" dirty="0">
                <a:solidFill>
                  <a:schemeClr val="tx1"/>
                </a:solidFill>
              </a:rPr>
              <a:t>) mechanism on Ethereum. The goal is to explore how blockchain applications can use disk space as a resource for achieving consensus, reducing energy consumption compared to traditional Proof of Work (PoW) systems.</a:t>
            </a:r>
          </a:p>
          <a:p>
            <a:r>
              <a:rPr lang="en-US" dirty="0">
                <a:solidFill>
                  <a:schemeClr val="tx1"/>
                </a:solidFill>
              </a:rPr>
              <a:t>The prototype includes: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 smart contract to simulate storage commitments and proof validation.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 reward mechanism for miners based on committed space.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Testing conducted locally on a Ganache test blockchain using Remix IDE.</a:t>
            </a:r>
            <a:endParaRPr lang="LID4096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488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766BA6-E17A-FB47-4A42-1845F3607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Blockchain Consensus Mechanisms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1D78C4-F41C-C862-D125-ACA3B2DA1E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What is a consensus mechanism?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The process used by blockchains to validate transactions.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Examples:</a:t>
            </a:r>
          </a:p>
          <a:p>
            <a:r>
              <a:rPr lang="en-US" dirty="0">
                <a:solidFill>
                  <a:schemeClr val="tx1"/>
                </a:solidFill>
              </a:rPr>
              <a:t>Proof of Work (PoW) → Energy-intensive.</a:t>
            </a:r>
          </a:p>
          <a:p>
            <a:r>
              <a:rPr lang="en-US" dirty="0">
                <a:solidFill>
                  <a:schemeClr val="tx1"/>
                </a:solidFill>
              </a:rPr>
              <a:t>Proof of Stake (</a:t>
            </a:r>
            <a:r>
              <a:rPr lang="en-US" dirty="0" err="1">
                <a:solidFill>
                  <a:schemeClr val="tx1"/>
                </a:solidFill>
              </a:rPr>
              <a:t>PoS</a:t>
            </a:r>
            <a:r>
              <a:rPr lang="en-US" dirty="0">
                <a:solidFill>
                  <a:schemeClr val="tx1"/>
                </a:solidFill>
              </a:rPr>
              <a:t>) → Capital-intensive.</a:t>
            </a:r>
          </a:p>
          <a:p>
            <a:r>
              <a:rPr lang="en-US" dirty="0">
                <a:solidFill>
                  <a:schemeClr val="tx1"/>
                </a:solidFill>
              </a:rPr>
              <a:t>Proof of Space (</a:t>
            </a:r>
            <a:r>
              <a:rPr lang="en-US" dirty="0" err="1">
                <a:solidFill>
                  <a:schemeClr val="tx1"/>
                </a:solidFill>
              </a:rPr>
              <a:t>PoSpace</a:t>
            </a:r>
            <a:r>
              <a:rPr lang="en-US" dirty="0">
                <a:solidFill>
                  <a:schemeClr val="tx1"/>
                </a:solidFill>
              </a:rPr>
              <a:t>) → Resource-efficient.</a:t>
            </a:r>
            <a:endParaRPr lang="LID4096" dirty="0">
              <a:solidFill>
                <a:schemeClr val="tx1"/>
              </a:solidFill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A61BB2B-F496-4396-CF1E-5FF3FACA85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7695" t="20592" r="8337" b="10757"/>
          <a:stretch/>
        </p:blipFill>
        <p:spPr>
          <a:xfrm>
            <a:off x="5600141" y="1326188"/>
            <a:ext cx="5907648" cy="233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09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C2DC2F6-F8BD-C58D-5CBD-49C1E0C12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0962843" cy="550256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Current consensus mechanisms have theirs set of difficulties:</a:t>
            </a:r>
          </a:p>
          <a:p>
            <a:r>
              <a:rPr lang="en-US" dirty="0">
                <a:solidFill>
                  <a:schemeClr val="tx1"/>
                </a:solidFill>
              </a:rPr>
              <a:t>PoW → High energy consumption.</a:t>
            </a:r>
          </a:p>
          <a:p>
            <a:r>
              <a:rPr lang="en-US" dirty="0" err="1">
                <a:solidFill>
                  <a:schemeClr val="tx1"/>
                </a:solidFill>
              </a:rPr>
              <a:t>PoS</a:t>
            </a:r>
            <a:r>
              <a:rPr lang="en-US" dirty="0">
                <a:solidFill>
                  <a:schemeClr val="tx1"/>
                </a:solidFill>
              </a:rPr>
              <a:t> → More eco-friendly, but depends on wealth (centralization risks).</a:t>
            </a:r>
          </a:p>
          <a:p>
            <a:r>
              <a:rPr lang="en-US" dirty="0" err="1">
                <a:solidFill>
                  <a:schemeClr val="tx1"/>
                </a:solidFill>
              </a:rPr>
              <a:t>PoH</a:t>
            </a:r>
            <a:r>
              <a:rPr lang="en-US" dirty="0">
                <a:solidFill>
                  <a:schemeClr val="tx1"/>
                </a:solidFill>
              </a:rPr>
              <a:t> → verifying this sequence is crucial for the network's integrity.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There is a need for a better consensus mechanism that will accommodate speed needs and low energy consumption.</a:t>
            </a:r>
            <a:endParaRPr lang="LID4096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545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7A65D8-8318-3DA5-031C-C9A25A54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try?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EE04B5-D9CF-2C62-31E7-52896DEAE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To start mining, one must first initialize one's space, which for one terabyte takes about a day. Once this is done, miners only spend a fraction of a second per block mined. While miners are incentivized to invest in hard-disk capacity, this is a one-time cost, in contrast to the perpetual electricity expenditure for Bitcoin.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SpaceMint</a:t>
            </a:r>
            <a:r>
              <a:rPr lang="en-US" dirty="0">
                <a:solidFill>
                  <a:schemeClr val="tx1"/>
                </a:solidFill>
              </a:rPr>
              <a:t> mining does not use up resources, and hard disks can be repurposed, </a:t>
            </a:r>
            <a:r>
              <a:rPr lang="en-US" i="1" dirty="0">
                <a:solidFill>
                  <a:schemeClr val="tx1"/>
                </a:solidFill>
              </a:rPr>
              <a:t>unlike Bitcoin mining equipment</a:t>
            </a:r>
            <a:r>
              <a:rPr lang="en-US" dirty="0">
                <a:solidFill>
                  <a:schemeClr val="tx1"/>
                </a:solidFill>
              </a:rPr>
              <a:t>. Since almost everyone has unused disk space and </a:t>
            </a:r>
            <a:r>
              <a:rPr lang="en-US" dirty="0" err="1">
                <a:solidFill>
                  <a:schemeClr val="tx1"/>
                </a:solidFill>
              </a:rPr>
              <a:t>SpaceMint</a:t>
            </a:r>
            <a:r>
              <a:rPr lang="en-US" dirty="0">
                <a:solidFill>
                  <a:schemeClr val="tx1"/>
                </a:solidFill>
              </a:rPr>
              <a:t> can be mined at very low setup and maintenance costs, this will lead to a well-distributed mining power.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76C1166-EDB3-EDBF-941C-97325AA6B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12" y="1505526"/>
            <a:ext cx="2788201" cy="377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4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8AB937C-C453-B536-EEB3-B371A3601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1" y="129309"/>
            <a:ext cx="11767126" cy="65947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SpaceMint</a:t>
            </a:r>
            <a:r>
              <a:rPr lang="en-US" dirty="0">
                <a:solidFill>
                  <a:schemeClr val="tx1"/>
                </a:solidFill>
              </a:rPr>
              <a:t> is a cryptocurrency proposal by researchers from </a:t>
            </a:r>
            <a:r>
              <a:rPr lang="en-US" dirty="0" err="1">
                <a:solidFill>
                  <a:schemeClr val="tx1"/>
                </a:solidFill>
              </a:rPr>
              <a:t>Inria</a:t>
            </a:r>
            <a:r>
              <a:rPr lang="en-US" dirty="0">
                <a:solidFill>
                  <a:schemeClr val="tx1"/>
                </a:solidFill>
              </a:rPr>
              <a:t>/ENS, IST Austria and MIT, which introduces Proof of Space (</a:t>
            </a:r>
            <a:r>
              <a:rPr lang="en-US" dirty="0" err="1">
                <a:solidFill>
                  <a:schemeClr val="tx1"/>
                </a:solidFill>
              </a:rPr>
              <a:t>PoSpace</a:t>
            </a:r>
            <a:r>
              <a:rPr lang="en-US" dirty="0">
                <a:solidFill>
                  <a:schemeClr val="tx1"/>
                </a:solidFill>
              </a:rPr>
              <a:t>) as a blockchain consensus mechanism, replacing the traditional Proof of Work (PoW) used in systems like Bitcoin. Instead of relying on computational power, it leverages the unused storage space of miners, offering a more sustainable alternative.</a:t>
            </a:r>
            <a:endParaRPr lang="uk-UA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Advantages:</a:t>
            </a:r>
            <a:endParaRPr lang="uk-UA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Energy Efficiency: Unlike PoW, which consumes vast amounts of electricity, </a:t>
            </a:r>
            <a:r>
              <a:rPr lang="en-US" dirty="0" err="1">
                <a:solidFill>
                  <a:schemeClr val="tx1"/>
                </a:solidFill>
              </a:rPr>
              <a:t>PoSpace</a:t>
            </a:r>
            <a:r>
              <a:rPr lang="en-US" dirty="0">
                <a:solidFill>
                  <a:schemeClr val="tx1"/>
                </a:solidFill>
              </a:rPr>
              <a:t> minimizes energy consumption, making blockchain technology more environmentally friendly.</a:t>
            </a:r>
            <a:endParaRPr lang="uk-UA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Accessibility: </a:t>
            </a:r>
            <a:r>
              <a:rPr lang="en-US" dirty="0" err="1">
                <a:solidFill>
                  <a:schemeClr val="tx1"/>
                </a:solidFill>
              </a:rPr>
              <a:t>PoSpace</a:t>
            </a:r>
            <a:r>
              <a:rPr lang="en-US" dirty="0">
                <a:solidFill>
                  <a:schemeClr val="tx1"/>
                </a:solidFill>
              </a:rPr>
              <a:t> reduces the need for specialized hardware like ASICs (used in PoW mining). Anyone with available disk space can participate.</a:t>
            </a:r>
            <a:endParaRPr lang="uk-UA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Decentralization: By removing the reliance on high-end computational resources, </a:t>
            </a:r>
            <a:r>
              <a:rPr lang="en-US" dirty="0" err="1">
                <a:solidFill>
                  <a:schemeClr val="tx1"/>
                </a:solidFill>
              </a:rPr>
              <a:t>PoSpace</a:t>
            </a:r>
            <a:r>
              <a:rPr lang="en-US" dirty="0">
                <a:solidFill>
                  <a:schemeClr val="tx1"/>
                </a:solidFill>
              </a:rPr>
              <a:t> ensures broader participation, reducing risks of mining centralization.</a:t>
            </a:r>
            <a:endParaRPr lang="uk-UA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How It Works in </a:t>
            </a:r>
            <a:r>
              <a:rPr lang="en-US" b="1" dirty="0" err="1">
                <a:solidFill>
                  <a:schemeClr val="tx1"/>
                </a:solidFill>
              </a:rPr>
              <a:t>SpaceMint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endParaRPr lang="uk-UA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Storage Commitments: Miners dedicate disk space and generate a cryptographic proof of their commitment.</a:t>
            </a:r>
            <a:endParaRPr lang="uk-UA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Proof Validation: The network verifies the proof, ensuring that miners cannot fake their storage claims.</a:t>
            </a:r>
            <a:endParaRPr lang="uk-UA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Reward System: Miners are rewarded in proportion to the storage they have committed.</a:t>
            </a:r>
            <a:endParaRPr lang="uk-UA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This can be used in decentralized cloud storage systems, like IPFS or </a:t>
            </a:r>
            <a:r>
              <a:rPr lang="en-US" dirty="0" err="1">
                <a:solidFill>
                  <a:schemeClr val="tx1"/>
                </a:solidFill>
              </a:rPr>
              <a:t>Filecoin</a:t>
            </a:r>
            <a:r>
              <a:rPr lang="en-US" dirty="0">
                <a:solidFill>
                  <a:schemeClr val="tx1"/>
                </a:solidFill>
              </a:rPr>
              <a:t>. This can be applied in energy-efficient blockchains for green finance and other eco-friendly projects.</a:t>
            </a:r>
            <a:endParaRPr lang="LID4096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858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98B5A0AB-F8C7-0716-E116-57BC640E86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Main Contributions</a:t>
            </a:r>
            <a:endParaRPr lang="LID4096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444C938-65C4-F885-C3BF-98F03E6C2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211" y="1270528"/>
            <a:ext cx="4937655" cy="527805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Energy Efficiency: </a:t>
            </a:r>
            <a:r>
              <a:rPr lang="en-US" dirty="0" err="1">
                <a:solidFill>
                  <a:schemeClr val="tx1"/>
                </a:solidFill>
              </a:rPr>
              <a:t>SpaceMint</a:t>
            </a:r>
            <a:r>
              <a:rPr lang="en-US" dirty="0">
                <a:solidFill>
                  <a:schemeClr val="tx1"/>
                </a:solidFill>
              </a:rPr>
              <a:t> replaces energy-intensive computational puzzles with disk space allocation. This drastically reduces the energy consumption associated with mining, aligning blockchain technology with environmental sustainability goals.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Decentralized Participation: By eliminating the need for expensive hardware like GPUs or ASICs, </a:t>
            </a:r>
            <a:r>
              <a:rPr lang="en-US" dirty="0" err="1">
                <a:solidFill>
                  <a:schemeClr val="tx1"/>
                </a:solidFill>
              </a:rPr>
              <a:t>SpaceMint</a:t>
            </a:r>
            <a:r>
              <a:rPr lang="en-US" dirty="0">
                <a:solidFill>
                  <a:schemeClr val="tx1"/>
                </a:solidFill>
              </a:rPr>
              <a:t> makes mining accessible to everyday users with unused disk space. This reduces centralization risks caused by mining farms dominating PoW networks.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Incentive Mechanism: Rewards miners based on the size of their allocated disk space. Encourages fair participation without favoring wealthier miners, unlike </a:t>
            </a:r>
            <a:r>
              <a:rPr lang="en-US" dirty="0" err="1">
                <a:solidFill>
                  <a:schemeClr val="tx1"/>
                </a:solidFill>
              </a:rPr>
              <a:t>PoS</a:t>
            </a:r>
            <a:r>
              <a:rPr lang="en-US" dirty="0">
                <a:solidFill>
                  <a:schemeClr val="tx1"/>
                </a:solidFill>
              </a:rPr>
              <a:t> or PoW.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785B6A3-6BA6-1AE8-A8B3-EEF169D37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Security Features</a:t>
            </a:r>
            <a:endParaRPr lang="LID4096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DD423C2-3203-BC34-3398-0309ED5F81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06545" y="1262061"/>
            <a:ext cx="4929188" cy="527805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Proof Validation: </a:t>
            </a:r>
            <a:r>
              <a:rPr lang="en-US" dirty="0" err="1">
                <a:solidFill>
                  <a:schemeClr val="tx1"/>
                </a:solidFill>
              </a:rPr>
              <a:t>SpaceMint</a:t>
            </a:r>
            <a:r>
              <a:rPr lang="en-US" dirty="0">
                <a:solidFill>
                  <a:schemeClr val="tx1"/>
                </a:solidFill>
              </a:rPr>
              <a:t> uses cryptographic mechanisms to validate that miners are committing genuine storage space.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Prevents “fake” claims or manipulation of storage proofs.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Attack Resistance: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Incorporates defenses against common blockchain attacks, such as: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Nothing-at-Stake: Miners cannot mine on multiple chains simultaneously.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Challenge Grinding: Limits the ability to manipulate proof validation outcomes.</a:t>
            </a:r>
            <a:endParaRPr lang="LID4096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48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1E3904-F4B4-8118-237C-D2163FABB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4929188" cy="1507067"/>
          </a:xfrm>
        </p:spPr>
        <p:txBody>
          <a:bodyPr/>
          <a:lstStyle/>
          <a:p>
            <a:r>
              <a:rPr lang="en-US" dirty="0"/>
              <a:t>Our goals</a:t>
            </a:r>
            <a:endParaRPr lang="LID4096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35DE5F-A1B5-3FA4-BFBA-6F1CA8D8D7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This Project</a:t>
            </a:r>
            <a:endParaRPr lang="LID4096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E78AA60-B695-3EB2-6B65-024B8AFA37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The main goal of this project is to create a prototype implementation of </a:t>
            </a:r>
            <a:r>
              <a:rPr lang="en-US" dirty="0" err="1">
                <a:solidFill>
                  <a:schemeClr val="tx1"/>
                </a:solidFill>
              </a:rPr>
              <a:t>SpaceMint’s</a:t>
            </a:r>
            <a:r>
              <a:rPr lang="en-US" dirty="0">
                <a:solidFill>
                  <a:schemeClr val="tx1"/>
                </a:solidFill>
              </a:rPr>
              <a:t> Proof of Space (</a:t>
            </a:r>
            <a:r>
              <a:rPr lang="en-US" dirty="0" err="1">
                <a:solidFill>
                  <a:schemeClr val="tx1"/>
                </a:solidFill>
              </a:rPr>
              <a:t>PoSpace</a:t>
            </a:r>
            <a:r>
              <a:rPr lang="en-US" dirty="0">
                <a:solidFill>
                  <a:schemeClr val="tx1"/>
                </a:solidFill>
              </a:rPr>
              <a:t>) mechanism, focusing on:</a:t>
            </a:r>
          </a:p>
          <a:p>
            <a:r>
              <a:rPr lang="en-US" dirty="0">
                <a:solidFill>
                  <a:schemeClr val="tx1"/>
                </a:solidFill>
              </a:rPr>
              <a:t>Energy efficiency: Exploring a blockchain mechanism that minimizes energy usage compared to Proof of Work (PoW).</a:t>
            </a:r>
          </a:p>
          <a:p>
            <a:r>
              <a:rPr lang="en-US" dirty="0">
                <a:solidFill>
                  <a:schemeClr val="tx1"/>
                </a:solidFill>
              </a:rPr>
              <a:t>Accessibility: Making blockchain participation more inclusive by relying on disk space instead of expensive mining hardware.</a:t>
            </a:r>
          </a:p>
          <a:p>
            <a:r>
              <a:rPr lang="en-US" dirty="0">
                <a:solidFill>
                  <a:schemeClr val="tx1"/>
                </a:solidFill>
              </a:rPr>
              <a:t>Decentralization: Reducing centralization risks by allowing a wider audience to participate without requiring significant capital.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AA37664-2BB5-2971-8F73-750EBFE4B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  <a:endParaRPr lang="LID4096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ADF5D7F-CE78-EB17-545E-127C0C8E6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06545" y="1262061"/>
            <a:ext cx="4929188" cy="577604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Prototype Development:</a:t>
            </a:r>
          </a:p>
          <a:p>
            <a:r>
              <a:rPr lang="en-US" dirty="0">
                <a:solidFill>
                  <a:schemeClr val="tx1"/>
                </a:solidFill>
              </a:rPr>
              <a:t>Implement core functionality of </a:t>
            </a:r>
            <a:r>
              <a:rPr lang="en-US" dirty="0" err="1">
                <a:solidFill>
                  <a:schemeClr val="tx1"/>
                </a:solidFill>
              </a:rPr>
              <a:t>PoSpace</a:t>
            </a:r>
            <a:r>
              <a:rPr lang="en-US" dirty="0">
                <a:solidFill>
                  <a:schemeClr val="tx1"/>
                </a:solidFill>
              </a:rPr>
              <a:t> using a smart contract written in Solidity.</a:t>
            </a:r>
          </a:p>
          <a:p>
            <a:r>
              <a:rPr lang="en-US" dirty="0">
                <a:solidFill>
                  <a:schemeClr val="tx1"/>
                </a:solidFill>
              </a:rPr>
              <a:t>Simulate a system where miners can commit disk space and validate proofs.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Testing the Concept:</a:t>
            </a:r>
          </a:p>
          <a:p>
            <a:r>
              <a:rPr lang="en-US" dirty="0">
                <a:solidFill>
                  <a:schemeClr val="tx1"/>
                </a:solidFill>
              </a:rPr>
              <a:t>Verify the prototype functionality on a local Ethereum blockchain using Ganache.</a:t>
            </a:r>
          </a:p>
          <a:p>
            <a:r>
              <a:rPr lang="en-US" dirty="0">
                <a:solidFill>
                  <a:schemeClr val="tx1"/>
                </a:solidFill>
              </a:rPr>
              <a:t>Ensure the reward mechanism works as intended, distributing rewards based on committed disk space.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Hands-on Learning:</a:t>
            </a:r>
          </a:p>
          <a:p>
            <a:r>
              <a:rPr lang="en-US" dirty="0">
                <a:solidFill>
                  <a:schemeClr val="tx1"/>
                </a:solidFill>
              </a:rPr>
              <a:t>Gain practical experience with Ethereum development tools, including Remix IDE, MetaMask, and Ganache.</a:t>
            </a:r>
          </a:p>
          <a:p>
            <a:r>
              <a:rPr lang="en-US" dirty="0">
                <a:solidFill>
                  <a:schemeClr val="tx1"/>
                </a:solidFill>
              </a:rPr>
              <a:t>Understand challenges and limitations of implementing </a:t>
            </a:r>
            <a:r>
              <a:rPr lang="en-US" dirty="0" err="1">
                <a:solidFill>
                  <a:schemeClr val="tx1"/>
                </a:solidFill>
              </a:rPr>
              <a:t>PoSpace</a:t>
            </a:r>
            <a:r>
              <a:rPr lang="en-US" dirty="0">
                <a:solidFill>
                  <a:schemeClr val="tx1"/>
                </a:solidFill>
              </a:rPr>
              <a:t> in a blockchain environment.</a:t>
            </a:r>
            <a:endParaRPr lang="LID4096" dirty="0">
              <a:solidFill>
                <a:schemeClr val="tx1"/>
              </a:solidFill>
            </a:endParaRPr>
          </a:p>
        </p:txBody>
      </p:sp>
      <p:pic>
        <p:nvPicPr>
          <p:cNvPr id="2050" name="Picture 2" descr="Goal PNG Transparent Images">
            <a:extLst>
              <a:ext uri="{FF2B5EF4-FFF2-40B4-BE49-F238E27FC236}">
                <a16:creationId xmlns:a16="http://schemas.microsoft.com/office/drawing/2014/main" id="{B7A0C28A-C610-4659-EB42-B8A97D43E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806" y="4606988"/>
            <a:ext cx="1993323" cy="126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088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8E9A00-C495-FDCC-4122-28D2D7DD0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tools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1C0FAB-6F63-8EC2-7B00-72B614A7B6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212" y="184666"/>
            <a:ext cx="8007206" cy="49906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For this project I decided to use: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Solidity</a:t>
            </a:r>
            <a:r>
              <a:rPr lang="en-US" dirty="0">
                <a:solidFill>
                  <a:schemeClr val="tx1"/>
                </a:solidFill>
              </a:rPr>
              <a:t>: The programming language used to write the smart contract. It provides the functionality to implement the Proof of Space mechanism.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Remix IDE</a:t>
            </a:r>
            <a:r>
              <a:rPr lang="en-US" dirty="0">
                <a:solidFill>
                  <a:schemeClr val="tx1"/>
                </a:solidFill>
              </a:rPr>
              <a:t>: A web-based development environment for writing, testing, and deploying smart contracts. I used it for coding, debugging, and interacting with the deployed contract.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MetaMask</a:t>
            </a:r>
            <a:r>
              <a:rPr lang="en-US" dirty="0">
                <a:solidFill>
                  <a:schemeClr val="tx1"/>
                </a:solidFill>
              </a:rPr>
              <a:t>: A browser-based Ethereum wallet for connecting to blockchain networks. It is used to interact with the smart contract and Ganache.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LID4096" dirty="0">
              <a:solidFill>
                <a:schemeClr val="tx1"/>
              </a:solidFill>
            </a:endParaRPr>
          </a:p>
        </p:txBody>
      </p:sp>
      <p:pic>
        <p:nvPicPr>
          <p:cNvPr id="4098" name="Picture 2" descr="Remix Project (@EthereumRemix) / X">
            <a:extLst>
              <a:ext uri="{FF2B5EF4-FFF2-40B4-BE49-F238E27FC236}">
                <a16:creationId xmlns:a16="http://schemas.microsoft.com/office/drawing/2014/main" id="{B3006512-56BF-901C-B42A-EAE50B2C5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4851" y="332509"/>
            <a:ext cx="1868055" cy="186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hat Is Solidity Programming in Ethereum | Simplilearn">
            <a:extLst>
              <a:ext uri="{FF2B5EF4-FFF2-40B4-BE49-F238E27FC236}">
                <a16:creationId xmlns:a16="http://schemas.microsoft.com/office/drawing/2014/main" id="{2CC0077E-3D9C-3DE2-764D-0904A16824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1" r="13571"/>
          <a:stretch/>
        </p:blipFill>
        <p:spPr bwMode="auto">
          <a:xfrm>
            <a:off x="8691417" y="2087193"/>
            <a:ext cx="3325091" cy="256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MetaMask Logo PNG vector in SVG, PDF, AI, CDR format">
            <a:extLst>
              <a:ext uri="{FF2B5EF4-FFF2-40B4-BE49-F238E27FC236}">
                <a16:creationId xmlns:a16="http://schemas.microsoft.com/office/drawing/2014/main" id="{BFFF192A-5AB0-DB29-9B76-8858C5A088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3" t="39594" r="9913" b="39594"/>
          <a:stretch/>
        </p:blipFill>
        <p:spPr bwMode="auto">
          <a:xfrm>
            <a:off x="5578764" y="4487332"/>
            <a:ext cx="6613236" cy="128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263666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Зеленый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223</TotalTime>
  <Words>1692</Words>
  <Application>Microsoft Office PowerPoint</Application>
  <PresentationFormat>Широкоэкранный</PresentationFormat>
  <Paragraphs>131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Сектор</vt:lpstr>
      <vt:lpstr>Spacemint - A Cryptocurrency Based on Proofs of Space</vt:lpstr>
      <vt:lpstr>Introduction</vt:lpstr>
      <vt:lpstr>Introduction to Blockchain Consensus Mechanisms</vt:lpstr>
      <vt:lpstr>Презентация PowerPoint</vt:lpstr>
      <vt:lpstr>How to try?</vt:lpstr>
      <vt:lpstr>Презентация PowerPoint</vt:lpstr>
      <vt:lpstr>Презентация PowerPoint</vt:lpstr>
      <vt:lpstr>Our goals</vt:lpstr>
      <vt:lpstr>Our tools</vt:lpstr>
      <vt:lpstr>Презентация PowerPoint</vt:lpstr>
      <vt:lpstr>Презентация PowerPoint</vt:lpstr>
      <vt:lpstr>Презентация PowerPoint</vt:lpstr>
      <vt:lpstr>Rewarding</vt:lpstr>
      <vt:lpstr>Steps in the Deployment Process</vt:lpstr>
      <vt:lpstr>Test Cases Used</vt:lpstr>
      <vt:lpstr>Insights Gained</vt:lpstr>
      <vt:lpstr>Possible problems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Михаил Тучинский</dc:creator>
  <cp:lastModifiedBy>Михаил Тучинский</cp:lastModifiedBy>
  <cp:revision>44</cp:revision>
  <dcterms:created xsi:type="dcterms:W3CDTF">2025-02-08T20:13:39Z</dcterms:created>
  <dcterms:modified xsi:type="dcterms:W3CDTF">2025-02-10T22:15:12Z</dcterms:modified>
</cp:coreProperties>
</file>