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9" r:id="rId7"/>
    <p:sldId id="268" r:id="rId8"/>
    <p:sldId id="261" r:id="rId9"/>
    <p:sldId id="262" r:id="rId10"/>
    <p:sldId id="264" r:id="rId11"/>
    <p:sldId id="267" r:id="rId12"/>
    <p:sldId id="271" r:id="rId13"/>
    <p:sldId id="272" r:id="rId14"/>
  </p:sldIdLst>
  <p:sldSz cx="13004800" cy="97536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C9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11"/>
    <p:restoredTop sz="94645"/>
  </p:normalViewPr>
  <p:slideViewPr>
    <p:cSldViewPr snapToGrid="0" snapToObjects="1">
      <p:cViewPr varScale="1">
        <p:scale>
          <a:sx n="83" d="100"/>
          <a:sy n="83" d="100"/>
        </p:scale>
        <p:origin x="85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A7E12FEA-8E83-8241-A117-0493EE597196}" type="datetimeFigureOut">
              <a:rPr lang="en-US" smtClean="0"/>
              <a:t>2/16/21</a:t>
            </a:fld>
            <a:endParaRPr lang="en-US"/>
          </a:p>
        </p:txBody>
      </p:sp>
      <p:sp>
        <p:nvSpPr>
          <p:cNvPr id="4" name="Slide Image Placeholder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F67C6A54-F872-2349-9A78-FEBDA19AE5AE}" type="slidenum">
              <a:rPr lang="en-US" smtClean="0"/>
              <a:t>‹#›</a:t>
            </a:fld>
            <a:endParaRPr lang="en-US"/>
          </a:p>
        </p:txBody>
      </p:sp>
    </p:spTree>
    <p:extLst>
      <p:ext uri="{BB962C8B-B14F-4D97-AF65-F5344CB8AC3E}">
        <p14:creationId xmlns:p14="http://schemas.microsoft.com/office/powerpoint/2010/main" val="88469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7C6A54-F872-2349-9A78-FEBDA19AE5AE}" type="slidenum">
              <a:rPr lang="en-US" smtClean="0"/>
              <a:t>5</a:t>
            </a:fld>
            <a:endParaRPr lang="en-US"/>
          </a:p>
        </p:txBody>
      </p:sp>
    </p:spTree>
    <p:extLst>
      <p:ext uri="{BB962C8B-B14F-4D97-AF65-F5344CB8AC3E}">
        <p14:creationId xmlns:p14="http://schemas.microsoft.com/office/powerpoint/2010/main" val="22227280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7C6A54-F872-2349-9A78-FEBDA19AE5AE}" type="slidenum">
              <a:rPr lang="en-US" smtClean="0"/>
              <a:t>6</a:t>
            </a:fld>
            <a:endParaRPr lang="en-US"/>
          </a:p>
        </p:txBody>
      </p:sp>
    </p:spTree>
    <p:extLst>
      <p:ext uri="{BB962C8B-B14F-4D97-AF65-F5344CB8AC3E}">
        <p14:creationId xmlns:p14="http://schemas.microsoft.com/office/powerpoint/2010/main" val="1532522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270080" y="1638360"/>
            <a:ext cx="10463760" cy="3300840"/>
          </a:xfrm>
          <a:prstGeom prst="rect">
            <a:avLst/>
          </a:prstGeom>
        </p:spPr>
        <p:txBody>
          <a:bodyPr lIns="0" tIns="0" rIns="0" bIns="0" anchor="ctr">
            <a:noAutofit/>
          </a:bodyPr>
          <a:lstStyle/>
          <a:p>
            <a:pPr algn="ctr"/>
            <a:endParaRPr lang="pt-BR" sz="4400" b="0" strike="noStrike" spc="-1">
              <a:latin typeface="Arial"/>
            </a:endParaRPr>
          </a:p>
        </p:txBody>
      </p:sp>
      <p:sp>
        <p:nvSpPr>
          <p:cNvPr id="24" name="PlaceHolder 2"/>
          <p:cNvSpPr>
            <a:spLocks noGrp="1"/>
          </p:cNvSpPr>
          <p:nvPr>
            <p:ph type="body"/>
          </p:nvPr>
        </p:nvSpPr>
        <p:spPr>
          <a:xfrm>
            <a:off x="650160" y="2282040"/>
            <a:ext cx="11703240" cy="2697840"/>
          </a:xfrm>
          <a:prstGeom prst="rect">
            <a:avLst/>
          </a:prstGeom>
        </p:spPr>
        <p:txBody>
          <a:bodyPr lIns="0" tIns="0" rIns="0" bIns="0">
            <a:normAutofit/>
          </a:bodyPr>
          <a:lstStyle/>
          <a:p>
            <a:endParaRPr lang="pt-BR" sz="3200" b="0" strike="noStrike" spc="-1">
              <a:latin typeface="Arial"/>
            </a:endParaRPr>
          </a:p>
        </p:txBody>
      </p:sp>
      <p:sp>
        <p:nvSpPr>
          <p:cNvPr id="25" name="PlaceHolder 3"/>
          <p:cNvSpPr>
            <a:spLocks noGrp="1"/>
          </p:cNvSpPr>
          <p:nvPr>
            <p:ph type="body"/>
          </p:nvPr>
        </p:nvSpPr>
        <p:spPr>
          <a:xfrm>
            <a:off x="650160" y="5236560"/>
            <a:ext cx="11703240" cy="269784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270080" y="1638360"/>
            <a:ext cx="10463760" cy="3300840"/>
          </a:xfrm>
          <a:prstGeom prst="rect">
            <a:avLst/>
          </a:prstGeom>
        </p:spPr>
        <p:txBody>
          <a:bodyPr lIns="0" tIns="0" rIns="0" bIns="0" anchor="ctr">
            <a:noAutofit/>
          </a:bodyPr>
          <a:lstStyle/>
          <a:p>
            <a:pPr algn="ctr"/>
            <a:endParaRPr lang="pt-BR" sz="4400" b="0" strike="noStrike" spc="-1">
              <a:latin typeface="Arial"/>
            </a:endParaRPr>
          </a:p>
        </p:txBody>
      </p:sp>
      <p:sp>
        <p:nvSpPr>
          <p:cNvPr id="27" name="PlaceHolder 2"/>
          <p:cNvSpPr>
            <a:spLocks noGrp="1"/>
          </p:cNvSpPr>
          <p:nvPr>
            <p:ph type="body"/>
          </p:nvPr>
        </p:nvSpPr>
        <p:spPr>
          <a:xfrm>
            <a:off x="650160" y="2282040"/>
            <a:ext cx="5711040" cy="2697840"/>
          </a:xfrm>
          <a:prstGeom prst="rect">
            <a:avLst/>
          </a:prstGeom>
        </p:spPr>
        <p:txBody>
          <a:bodyPr lIns="0" tIns="0" rIns="0" bIns="0">
            <a:normAutofit/>
          </a:bodyPr>
          <a:lstStyle/>
          <a:p>
            <a:endParaRPr lang="pt-BR" sz="3200" b="0" strike="noStrike" spc="-1">
              <a:latin typeface="Arial"/>
            </a:endParaRPr>
          </a:p>
        </p:txBody>
      </p:sp>
      <p:sp>
        <p:nvSpPr>
          <p:cNvPr id="28" name="PlaceHolder 3"/>
          <p:cNvSpPr>
            <a:spLocks noGrp="1"/>
          </p:cNvSpPr>
          <p:nvPr>
            <p:ph type="body"/>
          </p:nvPr>
        </p:nvSpPr>
        <p:spPr>
          <a:xfrm>
            <a:off x="6647040" y="2282040"/>
            <a:ext cx="5711040" cy="2697840"/>
          </a:xfrm>
          <a:prstGeom prst="rect">
            <a:avLst/>
          </a:prstGeom>
        </p:spPr>
        <p:txBody>
          <a:bodyPr lIns="0" tIns="0" rIns="0" bIns="0">
            <a:normAutofit/>
          </a:bodyPr>
          <a:lstStyle/>
          <a:p>
            <a:endParaRPr lang="pt-BR" sz="3200" b="0" strike="noStrike" spc="-1">
              <a:latin typeface="Arial"/>
            </a:endParaRPr>
          </a:p>
        </p:txBody>
      </p:sp>
      <p:sp>
        <p:nvSpPr>
          <p:cNvPr id="29" name="PlaceHolder 4"/>
          <p:cNvSpPr>
            <a:spLocks noGrp="1"/>
          </p:cNvSpPr>
          <p:nvPr>
            <p:ph type="body"/>
          </p:nvPr>
        </p:nvSpPr>
        <p:spPr>
          <a:xfrm>
            <a:off x="650160" y="5236560"/>
            <a:ext cx="5711040" cy="2697840"/>
          </a:xfrm>
          <a:prstGeom prst="rect">
            <a:avLst/>
          </a:prstGeom>
        </p:spPr>
        <p:txBody>
          <a:bodyPr lIns="0" tIns="0" rIns="0" bIns="0">
            <a:normAutofit/>
          </a:bodyPr>
          <a:lstStyle/>
          <a:p>
            <a:endParaRPr lang="pt-BR" sz="3200" b="0" strike="noStrike" spc="-1">
              <a:latin typeface="Arial"/>
            </a:endParaRPr>
          </a:p>
        </p:txBody>
      </p:sp>
      <p:sp>
        <p:nvSpPr>
          <p:cNvPr id="30" name="PlaceHolder 5"/>
          <p:cNvSpPr>
            <a:spLocks noGrp="1"/>
          </p:cNvSpPr>
          <p:nvPr>
            <p:ph type="body"/>
          </p:nvPr>
        </p:nvSpPr>
        <p:spPr>
          <a:xfrm>
            <a:off x="6647040" y="5236560"/>
            <a:ext cx="5711040" cy="269784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270080" y="1638360"/>
            <a:ext cx="10463760" cy="3300840"/>
          </a:xfrm>
          <a:prstGeom prst="rect">
            <a:avLst/>
          </a:prstGeom>
        </p:spPr>
        <p:txBody>
          <a:bodyPr lIns="0" tIns="0" rIns="0" bIns="0" anchor="ctr">
            <a:noAutofit/>
          </a:bodyPr>
          <a:lstStyle/>
          <a:p>
            <a:pPr algn="ctr"/>
            <a:endParaRPr lang="pt-BR" sz="4400" b="0" strike="noStrike" spc="-1">
              <a:latin typeface="Arial"/>
            </a:endParaRPr>
          </a:p>
        </p:txBody>
      </p:sp>
      <p:sp>
        <p:nvSpPr>
          <p:cNvPr id="32" name="PlaceHolder 2"/>
          <p:cNvSpPr>
            <a:spLocks noGrp="1"/>
          </p:cNvSpPr>
          <p:nvPr>
            <p:ph type="body"/>
          </p:nvPr>
        </p:nvSpPr>
        <p:spPr>
          <a:xfrm>
            <a:off x="650160" y="2282040"/>
            <a:ext cx="3768120" cy="2697840"/>
          </a:xfrm>
          <a:prstGeom prst="rect">
            <a:avLst/>
          </a:prstGeom>
        </p:spPr>
        <p:txBody>
          <a:bodyPr lIns="0" tIns="0" rIns="0" bIns="0">
            <a:normAutofit/>
          </a:bodyPr>
          <a:lstStyle/>
          <a:p>
            <a:endParaRPr lang="pt-BR" sz="3200" b="0" strike="noStrike" spc="-1">
              <a:latin typeface="Arial"/>
            </a:endParaRPr>
          </a:p>
        </p:txBody>
      </p:sp>
      <p:sp>
        <p:nvSpPr>
          <p:cNvPr id="33" name="PlaceHolder 3"/>
          <p:cNvSpPr>
            <a:spLocks noGrp="1"/>
          </p:cNvSpPr>
          <p:nvPr>
            <p:ph type="body"/>
          </p:nvPr>
        </p:nvSpPr>
        <p:spPr>
          <a:xfrm>
            <a:off x="4606920" y="2282040"/>
            <a:ext cx="3768120" cy="2697840"/>
          </a:xfrm>
          <a:prstGeom prst="rect">
            <a:avLst/>
          </a:prstGeom>
        </p:spPr>
        <p:txBody>
          <a:bodyPr lIns="0" tIns="0" rIns="0" bIns="0">
            <a:normAutofit/>
          </a:bodyPr>
          <a:lstStyle/>
          <a:p>
            <a:endParaRPr lang="pt-BR" sz="3200" b="0" strike="noStrike" spc="-1">
              <a:latin typeface="Arial"/>
            </a:endParaRPr>
          </a:p>
        </p:txBody>
      </p:sp>
      <p:sp>
        <p:nvSpPr>
          <p:cNvPr id="34" name="PlaceHolder 4"/>
          <p:cNvSpPr>
            <a:spLocks noGrp="1"/>
          </p:cNvSpPr>
          <p:nvPr>
            <p:ph type="body"/>
          </p:nvPr>
        </p:nvSpPr>
        <p:spPr>
          <a:xfrm>
            <a:off x="8564040" y="2282040"/>
            <a:ext cx="3768120" cy="2697840"/>
          </a:xfrm>
          <a:prstGeom prst="rect">
            <a:avLst/>
          </a:prstGeom>
        </p:spPr>
        <p:txBody>
          <a:bodyPr lIns="0" tIns="0" rIns="0" bIns="0">
            <a:normAutofit/>
          </a:bodyPr>
          <a:lstStyle/>
          <a:p>
            <a:endParaRPr lang="pt-BR" sz="3200" b="0" strike="noStrike" spc="-1">
              <a:latin typeface="Arial"/>
            </a:endParaRPr>
          </a:p>
        </p:txBody>
      </p:sp>
      <p:sp>
        <p:nvSpPr>
          <p:cNvPr id="35" name="PlaceHolder 5"/>
          <p:cNvSpPr>
            <a:spLocks noGrp="1"/>
          </p:cNvSpPr>
          <p:nvPr>
            <p:ph type="body"/>
          </p:nvPr>
        </p:nvSpPr>
        <p:spPr>
          <a:xfrm>
            <a:off x="650160" y="5236560"/>
            <a:ext cx="3768120" cy="2697840"/>
          </a:xfrm>
          <a:prstGeom prst="rect">
            <a:avLst/>
          </a:prstGeom>
        </p:spPr>
        <p:txBody>
          <a:bodyPr lIns="0" tIns="0" rIns="0" bIns="0">
            <a:normAutofit/>
          </a:bodyPr>
          <a:lstStyle/>
          <a:p>
            <a:endParaRPr lang="pt-BR" sz="3200" b="0" strike="noStrike" spc="-1">
              <a:latin typeface="Arial"/>
            </a:endParaRPr>
          </a:p>
        </p:txBody>
      </p:sp>
      <p:sp>
        <p:nvSpPr>
          <p:cNvPr id="36" name="PlaceHolder 6"/>
          <p:cNvSpPr>
            <a:spLocks noGrp="1"/>
          </p:cNvSpPr>
          <p:nvPr>
            <p:ph type="body"/>
          </p:nvPr>
        </p:nvSpPr>
        <p:spPr>
          <a:xfrm>
            <a:off x="4606920" y="5236560"/>
            <a:ext cx="3768120" cy="2697840"/>
          </a:xfrm>
          <a:prstGeom prst="rect">
            <a:avLst/>
          </a:prstGeom>
        </p:spPr>
        <p:txBody>
          <a:bodyPr lIns="0" tIns="0" rIns="0" bIns="0">
            <a:normAutofit/>
          </a:bodyPr>
          <a:lstStyle/>
          <a:p>
            <a:endParaRPr lang="pt-BR" sz="3200" b="0" strike="noStrike" spc="-1">
              <a:latin typeface="Arial"/>
            </a:endParaRPr>
          </a:p>
        </p:txBody>
      </p:sp>
      <p:sp>
        <p:nvSpPr>
          <p:cNvPr id="37" name="PlaceHolder 7"/>
          <p:cNvSpPr>
            <a:spLocks noGrp="1"/>
          </p:cNvSpPr>
          <p:nvPr>
            <p:ph type="body"/>
          </p:nvPr>
        </p:nvSpPr>
        <p:spPr>
          <a:xfrm>
            <a:off x="8564040" y="5236560"/>
            <a:ext cx="3768120" cy="269784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1270080" y="1638360"/>
            <a:ext cx="10463760" cy="3300840"/>
          </a:xfrm>
          <a:prstGeom prst="rect">
            <a:avLst/>
          </a:prstGeom>
        </p:spPr>
        <p:txBody>
          <a:bodyPr lIns="0" tIns="0" rIns="0" bIns="0" anchor="ctr">
            <a:noAutofit/>
          </a:bodyPr>
          <a:lstStyle/>
          <a:p>
            <a:pPr algn="ctr"/>
            <a:endParaRPr lang="pt-BR" sz="4400" b="0" strike="noStrike" spc="-1">
              <a:latin typeface="Arial"/>
            </a:endParaRPr>
          </a:p>
        </p:txBody>
      </p:sp>
      <p:sp>
        <p:nvSpPr>
          <p:cNvPr id="3" name="PlaceHolder 2"/>
          <p:cNvSpPr>
            <a:spLocks noGrp="1"/>
          </p:cNvSpPr>
          <p:nvPr>
            <p:ph type="subTitle"/>
          </p:nvPr>
        </p:nvSpPr>
        <p:spPr>
          <a:xfrm>
            <a:off x="650160" y="2282040"/>
            <a:ext cx="11703240" cy="5655960"/>
          </a:xfrm>
          <a:prstGeom prst="rect">
            <a:avLst/>
          </a:prstGeom>
        </p:spPr>
        <p:txBody>
          <a:bodyPr lIns="0" tIns="0" rIns="0" bIns="0" anchor="ctr">
            <a:noAutofit/>
          </a:bodyPr>
          <a:lstStyle/>
          <a:p>
            <a:pPr algn="ctr"/>
            <a:endParaRPr lang="pt-BR"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1270080" y="1638360"/>
            <a:ext cx="10463760" cy="3300840"/>
          </a:xfrm>
          <a:prstGeom prst="rect">
            <a:avLst/>
          </a:prstGeom>
        </p:spPr>
        <p:txBody>
          <a:bodyPr lIns="0" tIns="0" rIns="0" bIns="0" anchor="ctr">
            <a:noAutofit/>
          </a:bodyPr>
          <a:lstStyle/>
          <a:p>
            <a:pPr algn="ctr"/>
            <a:endParaRPr lang="pt-BR" sz="4400" b="0" strike="noStrike" spc="-1">
              <a:latin typeface="Arial"/>
            </a:endParaRPr>
          </a:p>
        </p:txBody>
      </p:sp>
      <p:sp>
        <p:nvSpPr>
          <p:cNvPr id="5" name="PlaceHolder 2"/>
          <p:cNvSpPr>
            <a:spLocks noGrp="1"/>
          </p:cNvSpPr>
          <p:nvPr>
            <p:ph type="body"/>
          </p:nvPr>
        </p:nvSpPr>
        <p:spPr>
          <a:xfrm>
            <a:off x="650160" y="2282040"/>
            <a:ext cx="11703240" cy="565596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1270080" y="1638360"/>
            <a:ext cx="10463760" cy="3300840"/>
          </a:xfrm>
          <a:prstGeom prst="rect">
            <a:avLst/>
          </a:prstGeom>
        </p:spPr>
        <p:txBody>
          <a:bodyPr lIns="0" tIns="0" rIns="0" bIns="0" anchor="ctr">
            <a:noAutofit/>
          </a:bodyPr>
          <a:lstStyle/>
          <a:p>
            <a:pPr algn="ctr"/>
            <a:endParaRPr lang="pt-BR" sz="4400" b="0" strike="noStrike" spc="-1">
              <a:latin typeface="Arial"/>
            </a:endParaRPr>
          </a:p>
        </p:txBody>
      </p:sp>
      <p:sp>
        <p:nvSpPr>
          <p:cNvPr id="7" name="PlaceHolder 2"/>
          <p:cNvSpPr>
            <a:spLocks noGrp="1"/>
          </p:cNvSpPr>
          <p:nvPr>
            <p:ph type="body"/>
          </p:nvPr>
        </p:nvSpPr>
        <p:spPr>
          <a:xfrm>
            <a:off x="650160" y="2282040"/>
            <a:ext cx="5711040" cy="5655960"/>
          </a:xfrm>
          <a:prstGeom prst="rect">
            <a:avLst/>
          </a:prstGeom>
        </p:spPr>
        <p:txBody>
          <a:bodyPr lIns="0" tIns="0" rIns="0" bIns="0">
            <a:normAutofit/>
          </a:bodyPr>
          <a:lstStyle/>
          <a:p>
            <a:endParaRPr lang="pt-BR" sz="3200" b="0" strike="noStrike" spc="-1">
              <a:latin typeface="Arial"/>
            </a:endParaRPr>
          </a:p>
        </p:txBody>
      </p:sp>
      <p:sp>
        <p:nvSpPr>
          <p:cNvPr id="8" name="PlaceHolder 3"/>
          <p:cNvSpPr>
            <a:spLocks noGrp="1"/>
          </p:cNvSpPr>
          <p:nvPr>
            <p:ph type="body"/>
          </p:nvPr>
        </p:nvSpPr>
        <p:spPr>
          <a:xfrm>
            <a:off x="6647040" y="2282040"/>
            <a:ext cx="5711040" cy="565596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1270080" y="1638360"/>
            <a:ext cx="10463760" cy="3300840"/>
          </a:xfrm>
          <a:prstGeom prst="rect">
            <a:avLst/>
          </a:prstGeom>
        </p:spPr>
        <p:txBody>
          <a:bodyPr lIns="0" tIns="0" rIns="0" bIns="0" anchor="ctr">
            <a:noAutofit/>
          </a:bodyPr>
          <a:lstStyle/>
          <a:p>
            <a:pPr algn="ctr"/>
            <a:endParaRPr lang="pt-BR"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1270080" y="1638360"/>
            <a:ext cx="10463760" cy="15302160"/>
          </a:xfrm>
          <a:prstGeom prst="rect">
            <a:avLst/>
          </a:prstGeom>
        </p:spPr>
        <p:txBody>
          <a:bodyPr lIns="0" tIns="0" rIns="0" bIns="0" anchor="ctr">
            <a:noAutofit/>
          </a:bodyPr>
          <a:lstStyle/>
          <a:p>
            <a:pPr algn="ctr"/>
            <a:endParaRPr lang="pt-BR"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270080" y="1638360"/>
            <a:ext cx="10463760" cy="3300840"/>
          </a:xfrm>
          <a:prstGeom prst="rect">
            <a:avLst/>
          </a:prstGeom>
        </p:spPr>
        <p:txBody>
          <a:bodyPr lIns="0" tIns="0" rIns="0" bIns="0" anchor="ctr">
            <a:noAutofit/>
          </a:bodyPr>
          <a:lstStyle/>
          <a:p>
            <a:pPr algn="ctr"/>
            <a:endParaRPr lang="pt-BR" sz="4400" b="0" strike="noStrike" spc="-1">
              <a:latin typeface="Arial"/>
            </a:endParaRPr>
          </a:p>
        </p:txBody>
      </p:sp>
      <p:sp>
        <p:nvSpPr>
          <p:cNvPr id="12" name="PlaceHolder 2"/>
          <p:cNvSpPr>
            <a:spLocks noGrp="1"/>
          </p:cNvSpPr>
          <p:nvPr>
            <p:ph type="body"/>
          </p:nvPr>
        </p:nvSpPr>
        <p:spPr>
          <a:xfrm>
            <a:off x="650160" y="2282040"/>
            <a:ext cx="5711040" cy="2697840"/>
          </a:xfrm>
          <a:prstGeom prst="rect">
            <a:avLst/>
          </a:prstGeom>
        </p:spPr>
        <p:txBody>
          <a:bodyPr lIns="0" tIns="0" rIns="0" bIns="0">
            <a:normAutofit/>
          </a:bodyPr>
          <a:lstStyle/>
          <a:p>
            <a:endParaRPr lang="pt-BR" sz="3200" b="0" strike="noStrike" spc="-1">
              <a:latin typeface="Arial"/>
            </a:endParaRPr>
          </a:p>
        </p:txBody>
      </p:sp>
      <p:sp>
        <p:nvSpPr>
          <p:cNvPr id="13" name="PlaceHolder 3"/>
          <p:cNvSpPr>
            <a:spLocks noGrp="1"/>
          </p:cNvSpPr>
          <p:nvPr>
            <p:ph type="body"/>
          </p:nvPr>
        </p:nvSpPr>
        <p:spPr>
          <a:xfrm>
            <a:off x="6647040" y="2282040"/>
            <a:ext cx="5711040" cy="5655960"/>
          </a:xfrm>
          <a:prstGeom prst="rect">
            <a:avLst/>
          </a:prstGeom>
        </p:spPr>
        <p:txBody>
          <a:bodyPr lIns="0" tIns="0" rIns="0" bIns="0">
            <a:normAutofit/>
          </a:bodyPr>
          <a:lstStyle/>
          <a:p>
            <a:endParaRPr lang="pt-BR" sz="3200" b="0" strike="noStrike" spc="-1">
              <a:latin typeface="Arial"/>
            </a:endParaRPr>
          </a:p>
        </p:txBody>
      </p:sp>
      <p:sp>
        <p:nvSpPr>
          <p:cNvPr id="14" name="PlaceHolder 4"/>
          <p:cNvSpPr>
            <a:spLocks noGrp="1"/>
          </p:cNvSpPr>
          <p:nvPr>
            <p:ph type="body"/>
          </p:nvPr>
        </p:nvSpPr>
        <p:spPr>
          <a:xfrm>
            <a:off x="650160" y="5236560"/>
            <a:ext cx="5711040" cy="269784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270080" y="1638360"/>
            <a:ext cx="10463760" cy="3300840"/>
          </a:xfrm>
          <a:prstGeom prst="rect">
            <a:avLst/>
          </a:prstGeom>
        </p:spPr>
        <p:txBody>
          <a:bodyPr lIns="0" tIns="0" rIns="0" bIns="0" anchor="ctr">
            <a:noAutofit/>
          </a:bodyPr>
          <a:lstStyle/>
          <a:p>
            <a:pPr algn="ctr"/>
            <a:endParaRPr lang="pt-BR" sz="4400" b="0" strike="noStrike" spc="-1">
              <a:latin typeface="Arial"/>
            </a:endParaRPr>
          </a:p>
        </p:txBody>
      </p:sp>
      <p:sp>
        <p:nvSpPr>
          <p:cNvPr id="16" name="PlaceHolder 2"/>
          <p:cNvSpPr>
            <a:spLocks noGrp="1"/>
          </p:cNvSpPr>
          <p:nvPr>
            <p:ph type="body"/>
          </p:nvPr>
        </p:nvSpPr>
        <p:spPr>
          <a:xfrm>
            <a:off x="650160" y="2282040"/>
            <a:ext cx="5711040" cy="5655960"/>
          </a:xfrm>
          <a:prstGeom prst="rect">
            <a:avLst/>
          </a:prstGeom>
        </p:spPr>
        <p:txBody>
          <a:bodyPr lIns="0" tIns="0" rIns="0" bIns="0">
            <a:normAutofit/>
          </a:bodyPr>
          <a:lstStyle/>
          <a:p>
            <a:endParaRPr lang="pt-BR" sz="3200" b="0" strike="noStrike" spc="-1">
              <a:latin typeface="Arial"/>
            </a:endParaRPr>
          </a:p>
        </p:txBody>
      </p:sp>
      <p:sp>
        <p:nvSpPr>
          <p:cNvPr id="17" name="PlaceHolder 3"/>
          <p:cNvSpPr>
            <a:spLocks noGrp="1"/>
          </p:cNvSpPr>
          <p:nvPr>
            <p:ph type="body"/>
          </p:nvPr>
        </p:nvSpPr>
        <p:spPr>
          <a:xfrm>
            <a:off x="6647040" y="2282040"/>
            <a:ext cx="5711040" cy="2697840"/>
          </a:xfrm>
          <a:prstGeom prst="rect">
            <a:avLst/>
          </a:prstGeom>
        </p:spPr>
        <p:txBody>
          <a:bodyPr lIns="0" tIns="0" rIns="0" bIns="0">
            <a:normAutofit/>
          </a:bodyPr>
          <a:lstStyle/>
          <a:p>
            <a:endParaRPr lang="pt-BR" sz="3200" b="0" strike="noStrike" spc="-1">
              <a:latin typeface="Arial"/>
            </a:endParaRPr>
          </a:p>
        </p:txBody>
      </p:sp>
      <p:sp>
        <p:nvSpPr>
          <p:cNvPr id="18" name="PlaceHolder 4"/>
          <p:cNvSpPr>
            <a:spLocks noGrp="1"/>
          </p:cNvSpPr>
          <p:nvPr>
            <p:ph type="body"/>
          </p:nvPr>
        </p:nvSpPr>
        <p:spPr>
          <a:xfrm>
            <a:off x="6647040" y="5236560"/>
            <a:ext cx="5711040" cy="269784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270080" y="1638360"/>
            <a:ext cx="10463760" cy="3300840"/>
          </a:xfrm>
          <a:prstGeom prst="rect">
            <a:avLst/>
          </a:prstGeom>
        </p:spPr>
        <p:txBody>
          <a:bodyPr lIns="0" tIns="0" rIns="0" bIns="0" anchor="ctr">
            <a:noAutofit/>
          </a:bodyPr>
          <a:lstStyle/>
          <a:p>
            <a:pPr algn="ctr"/>
            <a:endParaRPr lang="pt-BR" sz="4400" b="0" strike="noStrike" spc="-1">
              <a:latin typeface="Arial"/>
            </a:endParaRPr>
          </a:p>
        </p:txBody>
      </p:sp>
      <p:sp>
        <p:nvSpPr>
          <p:cNvPr id="20" name="PlaceHolder 2"/>
          <p:cNvSpPr>
            <a:spLocks noGrp="1"/>
          </p:cNvSpPr>
          <p:nvPr>
            <p:ph type="body"/>
          </p:nvPr>
        </p:nvSpPr>
        <p:spPr>
          <a:xfrm>
            <a:off x="650160" y="2282040"/>
            <a:ext cx="5711040" cy="2697840"/>
          </a:xfrm>
          <a:prstGeom prst="rect">
            <a:avLst/>
          </a:prstGeom>
        </p:spPr>
        <p:txBody>
          <a:bodyPr lIns="0" tIns="0" rIns="0" bIns="0">
            <a:normAutofit/>
          </a:bodyPr>
          <a:lstStyle/>
          <a:p>
            <a:endParaRPr lang="pt-BR" sz="3200" b="0" strike="noStrike" spc="-1">
              <a:latin typeface="Arial"/>
            </a:endParaRPr>
          </a:p>
        </p:txBody>
      </p:sp>
      <p:sp>
        <p:nvSpPr>
          <p:cNvPr id="21" name="PlaceHolder 3"/>
          <p:cNvSpPr>
            <a:spLocks noGrp="1"/>
          </p:cNvSpPr>
          <p:nvPr>
            <p:ph type="body"/>
          </p:nvPr>
        </p:nvSpPr>
        <p:spPr>
          <a:xfrm>
            <a:off x="6647040" y="2282040"/>
            <a:ext cx="5711040" cy="2697840"/>
          </a:xfrm>
          <a:prstGeom prst="rect">
            <a:avLst/>
          </a:prstGeom>
        </p:spPr>
        <p:txBody>
          <a:bodyPr lIns="0" tIns="0" rIns="0" bIns="0">
            <a:normAutofit/>
          </a:bodyPr>
          <a:lstStyle/>
          <a:p>
            <a:endParaRPr lang="pt-BR" sz="3200" b="0" strike="noStrike" spc="-1">
              <a:latin typeface="Arial"/>
            </a:endParaRPr>
          </a:p>
        </p:txBody>
      </p:sp>
      <p:sp>
        <p:nvSpPr>
          <p:cNvPr id="22" name="PlaceHolder 4"/>
          <p:cNvSpPr>
            <a:spLocks noGrp="1"/>
          </p:cNvSpPr>
          <p:nvPr>
            <p:ph type="body"/>
          </p:nvPr>
        </p:nvSpPr>
        <p:spPr>
          <a:xfrm>
            <a:off x="650160" y="5236560"/>
            <a:ext cx="11703240" cy="269784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1270080" y="1638360"/>
            <a:ext cx="10463760" cy="3300840"/>
          </a:xfrm>
          <a:prstGeom prst="rect">
            <a:avLst/>
          </a:prstGeom>
        </p:spPr>
        <p:txBody>
          <a:bodyPr lIns="0" tIns="0" rIns="0" bIns="0" anchor="ctr">
            <a:noAutofit/>
          </a:bodyPr>
          <a:lstStyle/>
          <a:p>
            <a:pPr algn="ctr"/>
            <a:r>
              <a:rPr lang="pt-BR" sz="1800" b="0" strike="noStrike" spc="-1">
                <a:latin typeface="Arial"/>
              </a:rPr>
              <a:t>Click to edit the title text format</a:t>
            </a:r>
          </a:p>
        </p:txBody>
      </p:sp>
      <p:sp>
        <p:nvSpPr>
          <p:cNvPr id="3" name="PlaceHolder 2"/>
          <p:cNvSpPr>
            <a:spLocks noGrp="1"/>
          </p:cNvSpPr>
          <p:nvPr>
            <p:ph type="body"/>
          </p:nvPr>
        </p:nvSpPr>
        <p:spPr>
          <a:xfrm>
            <a:off x="650160" y="2282040"/>
            <a:ext cx="11703240" cy="5655960"/>
          </a:xfrm>
          <a:prstGeom prst="rect">
            <a:avLst/>
          </a:prstGeom>
        </p:spPr>
        <p:txBody>
          <a:bodyPr lIns="0" tIns="0" rIns="0" bIns="0">
            <a:normAutofit/>
          </a:bodyPr>
          <a:lstStyle/>
          <a:p>
            <a:pPr marL="432000" indent="-324000" algn="ctr">
              <a:spcBef>
                <a:spcPts val="1417"/>
              </a:spcBef>
              <a:buClr>
                <a:srgbClr val="000000"/>
              </a:buClr>
              <a:buSzPct val="45000"/>
              <a:buFont typeface="Wingdings" charset="2"/>
              <a:buChar char=""/>
            </a:pPr>
            <a:r>
              <a:rPr lang="pt-BR" sz="1800" b="0" strike="noStrike" spc="-1">
                <a:latin typeface="Arial"/>
              </a:rPr>
              <a:t>Click to edit the outline text format</a:t>
            </a:r>
          </a:p>
          <a:p>
            <a:pPr marL="864000" lvl="1" indent="-324000" algn="ctr">
              <a:spcBef>
                <a:spcPts val="1134"/>
              </a:spcBef>
              <a:buClr>
                <a:srgbClr val="000000"/>
              </a:buClr>
              <a:buSzPct val="75000"/>
              <a:buFont typeface="Symbol" charset="2"/>
              <a:buChar char=""/>
            </a:pPr>
            <a:r>
              <a:rPr lang="pt-BR" sz="1800" b="0" strike="noStrike" spc="-1">
                <a:latin typeface="Arial"/>
              </a:rPr>
              <a:t>Second Outline Level</a:t>
            </a:r>
          </a:p>
          <a:p>
            <a:pPr marL="1296000" lvl="2" indent="-288000" algn="ctr">
              <a:spcBef>
                <a:spcPts val="850"/>
              </a:spcBef>
              <a:buClr>
                <a:srgbClr val="000000"/>
              </a:buClr>
              <a:buSzPct val="45000"/>
              <a:buFont typeface="Wingdings" charset="2"/>
              <a:buChar char=""/>
            </a:pPr>
            <a:r>
              <a:rPr lang="pt-BR" sz="1800" b="0" strike="noStrike" spc="-1">
                <a:latin typeface="Arial"/>
              </a:rPr>
              <a:t>Third Outline Level</a:t>
            </a:r>
          </a:p>
          <a:p>
            <a:pPr marL="1728000" lvl="3" indent="-216000" algn="ctr">
              <a:spcBef>
                <a:spcPts val="567"/>
              </a:spcBef>
              <a:buClr>
                <a:srgbClr val="000000"/>
              </a:buClr>
              <a:buSzPct val="75000"/>
              <a:buFont typeface="Symbol" charset="2"/>
              <a:buChar char=""/>
            </a:pPr>
            <a:r>
              <a:rPr lang="pt-BR" sz="1800" b="0" strike="noStrike" spc="-1">
                <a:latin typeface="Arial"/>
              </a:rPr>
              <a:t>Fourth Outline Level</a:t>
            </a:r>
          </a:p>
          <a:p>
            <a:pPr marL="2160000" lvl="4" indent="-216000" algn="ctr">
              <a:spcBef>
                <a:spcPts val="283"/>
              </a:spcBef>
              <a:buClr>
                <a:srgbClr val="000000"/>
              </a:buClr>
              <a:buSzPct val="45000"/>
              <a:buFont typeface="Wingdings" charset="2"/>
              <a:buChar char=""/>
            </a:pPr>
            <a:r>
              <a:rPr lang="pt-BR" sz="1800" b="0" strike="noStrike" spc="-1">
                <a:latin typeface="Arial"/>
              </a:rPr>
              <a:t>Fifth Outline Level</a:t>
            </a:r>
          </a:p>
          <a:p>
            <a:pPr marL="2592000" lvl="5" indent="-216000" algn="ctr">
              <a:spcBef>
                <a:spcPts val="283"/>
              </a:spcBef>
              <a:buClr>
                <a:srgbClr val="000000"/>
              </a:buClr>
              <a:buSzPct val="45000"/>
              <a:buFont typeface="Wingdings" charset="2"/>
              <a:buChar char=""/>
            </a:pPr>
            <a:r>
              <a:rPr lang="pt-BR" sz="1800" b="0" strike="noStrike" spc="-1">
                <a:latin typeface="Arial"/>
              </a:rPr>
              <a:t>Sixth Outline Level</a:t>
            </a:r>
          </a:p>
          <a:p>
            <a:pPr marL="3024000" lvl="6" indent="-216000" algn="ctr">
              <a:spcBef>
                <a:spcPts val="283"/>
              </a:spcBef>
              <a:buClr>
                <a:srgbClr val="000000"/>
              </a:buClr>
              <a:buSzPct val="45000"/>
              <a:buFont typeface="Wingdings" charset="2"/>
              <a:buChar char=""/>
            </a:pPr>
            <a:r>
              <a:rPr lang="pt-BR"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ustomShape 1"/>
          <p:cNvSpPr/>
          <p:nvPr/>
        </p:nvSpPr>
        <p:spPr>
          <a:xfrm>
            <a:off x="1152000" y="1130400"/>
            <a:ext cx="10581840" cy="3300840"/>
          </a:xfrm>
          <a:prstGeom prst="rect">
            <a:avLst/>
          </a:prstGeom>
          <a:noFill/>
          <a:ln w="12600">
            <a:noFill/>
          </a:ln>
        </p:spPr>
        <p:style>
          <a:lnRef idx="0">
            <a:scrgbClr r="0" g="0" b="0"/>
          </a:lnRef>
          <a:fillRef idx="0">
            <a:scrgbClr r="0" g="0" b="0"/>
          </a:fillRef>
          <a:effectRef idx="0">
            <a:scrgbClr r="0" g="0" b="0"/>
          </a:effectRef>
          <a:fontRef idx="minor"/>
        </p:style>
        <p:txBody>
          <a:bodyPr lIns="50760" tIns="50760" rIns="50760" bIns="50760" anchor="b">
            <a:noAutofit/>
          </a:bodyPr>
          <a:lstStyle/>
          <a:p>
            <a:pPr algn="ctr">
              <a:lnSpc>
                <a:spcPct val="100000"/>
              </a:lnSpc>
              <a:tabLst>
                <a:tab pos="0" algn="l"/>
              </a:tabLst>
            </a:pPr>
            <a:r>
              <a:rPr lang="en-US" sz="5200" b="0" strike="noStrike" spc="-1" dirty="0">
                <a:solidFill>
                  <a:srgbClr val="000000"/>
                </a:solidFill>
                <a:latin typeface="Helvetica Neue Medium"/>
                <a:ea typeface="Helvetica Neue Medium"/>
              </a:rPr>
              <a:t>Springboard Capstone Project 3</a:t>
            </a:r>
            <a:endParaRPr lang="en-US" sz="5200" b="0" strike="noStrike" spc="-1" dirty="0">
              <a:latin typeface="Arial"/>
            </a:endParaRPr>
          </a:p>
        </p:txBody>
      </p:sp>
      <p:sp>
        <p:nvSpPr>
          <p:cNvPr id="39" name="CustomShape 2"/>
          <p:cNvSpPr/>
          <p:nvPr/>
        </p:nvSpPr>
        <p:spPr>
          <a:xfrm>
            <a:off x="1199520" y="4896000"/>
            <a:ext cx="10463760" cy="1129320"/>
          </a:xfrm>
          <a:prstGeom prst="rect">
            <a:avLst/>
          </a:prstGeom>
          <a:noFill/>
          <a:ln w="12600">
            <a:noFill/>
          </a:ln>
        </p:spPr>
        <p:style>
          <a:lnRef idx="0">
            <a:scrgbClr r="0" g="0" b="0"/>
          </a:lnRef>
          <a:fillRef idx="0">
            <a:scrgbClr r="0" g="0" b="0"/>
          </a:fillRef>
          <a:effectRef idx="0">
            <a:scrgbClr r="0" g="0" b="0"/>
          </a:effectRef>
          <a:fontRef idx="minor"/>
        </p:style>
        <p:txBody>
          <a:bodyPr lIns="50760" tIns="50760" rIns="50760" bIns="50760">
            <a:noAutofit/>
          </a:bodyPr>
          <a:lstStyle/>
          <a:p>
            <a:pPr algn="ctr">
              <a:lnSpc>
                <a:spcPct val="100000"/>
              </a:lnSpc>
              <a:tabLst>
                <a:tab pos="0" algn="l"/>
              </a:tabLst>
            </a:pPr>
            <a:r>
              <a:rPr lang="en-US" sz="2800" b="0" strike="noStrike" spc="-1" dirty="0">
                <a:solidFill>
                  <a:srgbClr val="000000"/>
                </a:solidFill>
                <a:latin typeface="Helvetica Neue"/>
                <a:ea typeface="Helvetica Neue"/>
              </a:rPr>
              <a:t>House Prices Advanced Regression Techniques</a:t>
            </a:r>
            <a:endParaRPr lang="en-US" sz="2800" b="0" strike="noStrike" spc="-1" dirty="0">
              <a:latin typeface="Arial"/>
            </a:endParaRPr>
          </a:p>
        </p:txBody>
      </p:sp>
      <p:pic>
        <p:nvPicPr>
          <p:cNvPr id="5" name="springboard-logo-secondary-RGB.jpg_5" descr="springboard-logo-secondary-RGB.jpg">
            <a:extLst>
              <a:ext uri="{FF2B5EF4-FFF2-40B4-BE49-F238E27FC236}">
                <a16:creationId xmlns:a16="http://schemas.microsoft.com/office/drawing/2014/main" id="{FEA5B9C0-7A75-704C-A888-719930F2A1C1}"/>
              </a:ext>
            </a:extLst>
          </p:cNvPr>
          <p:cNvPicPr/>
          <p:nvPr/>
        </p:nvPicPr>
        <p:blipFill rotWithShape="1">
          <a:blip r:embed="rId2"/>
          <a:srcRect t="27543" b="26173"/>
          <a:stretch/>
        </p:blipFill>
        <p:spPr>
          <a:xfrm>
            <a:off x="7810560" y="8322590"/>
            <a:ext cx="4979160" cy="1152023"/>
          </a:xfrm>
          <a:prstGeom prst="rect">
            <a:avLst/>
          </a:prstGeom>
          <a:ln w="12600">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CustomShape 1"/>
          <p:cNvSpPr/>
          <p:nvPr/>
        </p:nvSpPr>
        <p:spPr>
          <a:xfrm>
            <a:off x="648000" y="864000"/>
            <a:ext cx="9216000" cy="1367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4000" spc="-1" dirty="0">
                <a:solidFill>
                  <a:srgbClr val="000000"/>
                </a:solidFill>
              </a:rPr>
              <a:t>Outlier Treatment</a:t>
            </a:r>
            <a:endParaRPr lang="en-US" sz="4000" spc="-1" dirty="0"/>
          </a:p>
        </p:txBody>
      </p:sp>
      <p:sp>
        <p:nvSpPr>
          <p:cNvPr id="73" name="Line 2"/>
          <p:cNvSpPr/>
          <p:nvPr/>
        </p:nvSpPr>
        <p:spPr>
          <a:xfrm>
            <a:off x="792000" y="1728000"/>
            <a:ext cx="11376000" cy="0"/>
          </a:xfrm>
          <a:prstGeom prst="line">
            <a:avLst/>
          </a:prstGeom>
          <a:ln>
            <a:solidFill>
              <a:srgbClr val="069A2E"/>
            </a:solidFill>
          </a:ln>
        </p:spPr>
        <p:style>
          <a:lnRef idx="0">
            <a:scrgbClr r="0" g="0" b="0"/>
          </a:lnRef>
          <a:fillRef idx="0">
            <a:scrgbClr r="0" g="0" b="0"/>
          </a:fillRef>
          <a:effectRef idx="0">
            <a:scrgbClr r="0" g="0" b="0"/>
          </a:effectRef>
          <a:fontRef idx="minor"/>
        </p:style>
      </p:sp>
      <p:pic>
        <p:nvPicPr>
          <p:cNvPr id="6" name="springboard-logo-secondary-RGB.jpg_5" descr="springboard-logo-secondary-RGB.jpg">
            <a:extLst>
              <a:ext uri="{FF2B5EF4-FFF2-40B4-BE49-F238E27FC236}">
                <a16:creationId xmlns:a16="http://schemas.microsoft.com/office/drawing/2014/main" id="{8B5F13F2-EFCB-6147-B80B-5E9D1B72737F}"/>
              </a:ext>
            </a:extLst>
          </p:cNvPr>
          <p:cNvPicPr/>
          <p:nvPr/>
        </p:nvPicPr>
        <p:blipFill rotWithShape="1">
          <a:blip r:embed="rId2"/>
          <a:srcRect t="27543" b="26173"/>
          <a:stretch/>
        </p:blipFill>
        <p:spPr>
          <a:xfrm>
            <a:off x="7810560" y="8322590"/>
            <a:ext cx="4979160" cy="1152023"/>
          </a:xfrm>
          <a:prstGeom prst="rect">
            <a:avLst/>
          </a:prstGeom>
          <a:ln w="12600">
            <a:noFill/>
          </a:ln>
        </p:spPr>
      </p:pic>
      <p:sp>
        <p:nvSpPr>
          <p:cNvPr id="2" name="Rectangle 1">
            <a:extLst>
              <a:ext uri="{FF2B5EF4-FFF2-40B4-BE49-F238E27FC236}">
                <a16:creationId xmlns:a16="http://schemas.microsoft.com/office/drawing/2014/main" id="{C2D4D653-456B-2D4D-BE56-FD9CB474E797}"/>
              </a:ext>
            </a:extLst>
          </p:cNvPr>
          <p:cNvSpPr/>
          <p:nvPr/>
        </p:nvSpPr>
        <p:spPr>
          <a:xfrm>
            <a:off x="957451" y="2389253"/>
            <a:ext cx="6502400" cy="4801314"/>
          </a:xfrm>
          <a:prstGeom prst="rect">
            <a:avLst/>
          </a:prstGeom>
        </p:spPr>
        <p:txBody>
          <a:bodyPr>
            <a:spAutoFit/>
          </a:bodyPr>
          <a:lstStyle/>
          <a:p>
            <a:r>
              <a:rPr lang="en-US" dirty="0"/>
              <a:t>So what is our next step in data processing? </a:t>
            </a:r>
          </a:p>
          <a:p>
            <a:endParaRPr lang="en-US" dirty="0"/>
          </a:p>
          <a:p>
            <a:r>
              <a:rPr lang="en-US" dirty="0"/>
              <a:t>We should note that ML algorithms can only process numerical data (it needs to be encoded in numerical format), hence we ought to label encode (if there is hierarchy in the independent variable, i.e. good, better best---0 ,1 ,2) or Dummy encode (0 and 1 vectors). </a:t>
            </a:r>
          </a:p>
          <a:p>
            <a:endParaRPr lang="en-US" dirty="0"/>
          </a:p>
          <a:p>
            <a:r>
              <a:rPr lang="en-US" dirty="0"/>
              <a:t>Next we should also think about what variables are actually categorical even tough they numerical or strings. For fully numerical values we should also think about skewness and how can we remedy it. </a:t>
            </a:r>
          </a:p>
          <a:p>
            <a:endParaRPr lang="en-US" dirty="0"/>
          </a:p>
          <a:p>
            <a:r>
              <a:rPr lang="en-US" dirty="0"/>
              <a:t>Is there any text that we can extract info from? </a:t>
            </a:r>
          </a:p>
          <a:p>
            <a:endParaRPr lang="en-US" dirty="0"/>
          </a:p>
          <a:p>
            <a:r>
              <a:rPr lang="en-US" dirty="0"/>
              <a:t>And finally what about scaling, we need to make our data comparable and robust to outliers.</a:t>
            </a:r>
          </a:p>
        </p:txBody>
      </p:sp>
      <p:pic>
        <p:nvPicPr>
          <p:cNvPr id="4" name="Picture 3">
            <a:extLst>
              <a:ext uri="{FF2B5EF4-FFF2-40B4-BE49-F238E27FC236}">
                <a16:creationId xmlns:a16="http://schemas.microsoft.com/office/drawing/2014/main" id="{BD42EAEA-53F3-E045-AC62-CB33A35595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57230" y="2439400"/>
            <a:ext cx="2952181" cy="475116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CustomShape 1"/>
          <p:cNvSpPr/>
          <p:nvPr/>
        </p:nvSpPr>
        <p:spPr>
          <a:xfrm>
            <a:off x="1796760" y="755628"/>
            <a:ext cx="6627240" cy="769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5400" b="0" strike="noStrike" spc="-1" dirty="0">
                <a:solidFill>
                  <a:srgbClr val="000000"/>
                </a:solidFill>
                <a:latin typeface="Arial"/>
                <a:ea typeface="DejaVu Sans"/>
              </a:rPr>
              <a:t>Modeling</a:t>
            </a:r>
            <a:endParaRPr lang="en-US" sz="5400" b="0" strike="noStrike" spc="-1" dirty="0">
              <a:latin typeface="Arial"/>
            </a:endParaRPr>
          </a:p>
        </p:txBody>
      </p:sp>
      <p:pic>
        <p:nvPicPr>
          <p:cNvPr id="11" name="springboard-logo-secondary-RGB.jpg_5" descr="springboard-logo-secondary-RGB.jpg">
            <a:extLst>
              <a:ext uri="{FF2B5EF4-FFF2-40B4-BE49-F238E27FC236}">
                <a16:creationId xmlns:a16="http://schemas.microsoft.com/office/drawing/2014/main" id="{2FC6A02D-C5B2-F84C-935A-EC22C0C838A3}"/>
              </a:ext>
            </a:extLst>
          </p:cNvPr>
          <p:cNvPicPr/>
          <p:nvPr/>
        </p:nvPicPr>
        <p:blipFill rotWithShape="1">
          <a:blip r:embed="rId2"/>
          <a:srcRect t="27543" b="26173"/>
          <a:stretch/>
        </p:blipFill>
        <p:spPr>
          <a:xfrm>
            <a:off x="7810560" y="8322590"/>
            <a:ext cx="4979160" cy="1152023"/>
          </a:xfrm>
          <a:prstGeom prst="rect">
            <a:avLst/>
          </a:prstGeom>
          <a:ln w="12600">
            <a:noFill/>
          </a:ln>
        </p:spPr>
      </p:pic>
      <p:sp>
        <p:nvSpPr>
          <p:cNvPr id="5" name="Rectangle 4">
            <a:extLst>
              <a:ext uri="{FF2B5EF4-FFF2-40B4-BE49-F238E27FC236}">
                <a16:creationId xmlns:a16="http://schemas.microsoft.com/office/drawing/2014/main" id="{B4256584-77B1-5F4D-9481-E8EFD3BC79CA}"/>
              </a:ext>
            </a:extLst>
          </p:cNvPr>
          <p:cNvSpPr/>
          <p:nvPr/>
        </p:nvSpPr>
        <p:spPr>
          <a:xfrm>
            <a:off x="7020560" y="2926560"/>
            <a:ext cx="5278120" cy="923330"/>
          </a:xfrm>
          <a:prstGeom prst="rect">
            <a:avLst/>
          </a:prstGeom>
        </p:spPr>
        <p:txBody>
          <a:bodyPr wrap="square">
            <a:spAutoFit/>
          </a:bodyPr>
          <a:lstStyle/>
          <a:p>
            <a:r>
              <a:rPr lang="en-US" dirty="0"/>
              <a:t>The function below is the aim of the </a:t>
            </a:r>
            <a:r>
              <a:rPr lang="en-US" dirty="0" err="1"/>
              <a:t>ensamble</a:t>
            </a:r>
            <a:r>
              <a:rPr lang="en-US" dirty="0"/>
              <a:t> methods and it will be the approach adopted for this part  which is averaging base models.</a:t>
            </a:r>
          </a:p>
        </p:txBody>
      </p:sp>
      <p:pic>
        <p:nvPicPr>
          <p:cNvPr id="6" name="Picture 5">
            <a:extLst>
              <a:ext uri="{FF2B5EF4-FFF2-40B4-BE49-F238E27FC236}">
                <a16:creationId xmlns:a16="http://schemas.microsoft.com/office/drawing/2014/main" id="{14A43AFD-E96A-5448-B09F-C2DA010549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5687" y="2903460"/>
            <a:ext cx="5564993" cy="366202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CustomShape 1"/>
          <p:cNvSpPr/>
          <p:nvPr/>
        </p:nvSpPr>
        <p:spPr>
          <a:xfrm>
            <a:off x="1796760" y="755628"/>
            <a:ext cx="6627240" cy="769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5400" b="0" strike="noStrike" spc="-1" dirty="0">
                <a:solidFill>
                  <a:srgbClr val="000000"/>
                </a:solidFill>
                <a:latin typeface="Arial"/>
                <a:ea typeface="DejaVu Sans"/>
              </a:rPr>
              <a:t>Stacking</a:t>
            </a:r>
            <a:endParaRPr lang="en-US" sz="5400" b="0" strike="noStrike" spc="-1" dirty="0">
              <a:latin typeface="Arial"/>
            </a:endParaRPr>
          </a:p>
        </p:txBody>
      </p:sp>
      <p:pic>
        <p:nvPicPr>
          <p:cNvPr id="11" name="springboard-logo-secondary-RGB.jpg_5" descr="springboard-logo-secondary-RGB.jpg">
            <a:extLst>
              <a:ext uri="{FF2B5EF4-FFF2-40B4-BE49-F238E27FC236}">
                <a16:creationId xmlns:a16="http://schemas.microsoft.com/office/drawing/2014/main" id="{2FC6A02D-C5B2-F84C-935A-EC22C0C838A3}"/>
              </a:ext>
            </a:extLst>
          </p:cNvPr>
          <p:cNvPicPr/>
          <p:nvPr/>
        </p:nvPicPr>
        <p:blipFill rotWithShape="1">
          <a:blip r:embed="rId2"/>
          <a:srcRect t="27543" b="26173"/>
          <a:stretch/>
        </p:blipFill>
        <p:spPr>
          <a:xfrm>
            <a:off x="7810560" y="8322590"/>
            <a:ext cx="4979160" cy="1152023"/>
          </a:xfrm>
          <a:prstGeom prst="rect">
            <a:avLst/>
          </a:prstGeom>
          <a:ln w="12600">
            <a:noFill/>
          </a:ln>
        </p:spPr>
      </p:pic>
      <p:sp>
        <p:nvSpPr>
          <p:cNvPr id="5" name="Rectangle 4">
            <a:extLst>
              <a:ext uri="{FF2B5EF4-FFF2-40B4-BE49-F238E27FC236}">
                <a16:creationId xmlns:a16="http://schemas.microsoft.com/office/drawing/2014/main" id="{B4256584-77B1-5F4D-9481-E8EFD3BC79CA}"/>
              </a:ext>
            </a:extLst>
          </p:cNvPr>
          <p:cNvSpPr/>
          <p:nvPr/>
        </p:nvSpPr>
        <p:spPr>
          <a:xfrm>
            <a:off x="703727" y="2246113"/>
            <a:ext cx="6502400" cy="6555641"/>
          </a:xfrm>
          <a:prstGeom prst="rect">
            <a:avLst/>
          </a:prstGeom>
        </p:spPr>
        <p:txBody>
          <a:bodyPr>
            <a:spAutoFit/>
          </a:bodyPr>
          <a:lstStyle/>
          <a:p>
            <a:r>
              <a:rPr lang="en-US" sz="2000" dirty="0"/>
              <a:t>It is an </a:t>
            </a:r>
            <a:r>
              <a:rPr lang="en-US" sz="2000" dirty="0" err="1"/>
              <a:t>ensambling</a:t>
            </a:r>
            <a:r>
              <a:rPr lang="en-US" sz="2000" dirty="0"/>
              <a:t> method were we use predictions of other models to make the final prediction. In short what happens is that we have moved one step toward the true solution and now for the final model (here it is </a:t>
            </a:r>
            <a:r>
              <a:rPr lang="en-US" sz="2000" dirty="0" err="1"/>
              <a:t>xgboost</a:t>
            </a:r>
            <a:r>
              <a:rPr lang="en-US" sz="2000" dirty="0"/>
              <a:t>) we will be using actually predictions as predictor variables. </a:t>
            </a:r>
          </a:p>
          <a:p>
            <a:endParaRPr lang="en-US" sz="2000" dirty="0"/>
          </a:p>
          <a:p>
            <a:r>
              <a:rPr lang="en-US" sz="2000" dirty="0"/>
              <a:t>So now if we have had on the initial M models n predictors that are used to make predictions. Than on the second model we will have M predictors (for M models) and the same number of rows in other words observations. </a:t>
            </a:r>
          </a:p>
          <a:p>
            <a:endParaRPr lang="en-US" sz="2000" dirty="0"/>
          </a:p>
          <a:p>
            <a:r>
              <a:rPr lang="en-US" sz="2000" dirty="0"/>
              <a:t>But here is the crucial part, what observations? </a:t>
            </a:r>
            <a:r>
              <a:rPr lang="en-US" sz="2000" b="1" dirty="0"/>
              <a:t>k-fold cross validation</a:t>
            </a:r>
            <a:r>
              <a:rPr lang="en-US" sz="2000" dirty="0"/>
              <a:t> has to be used when training the first set of models. In order to make sure that we really exploit weaknesses and strengths of different models we need to know were are they strong or weak, if we were not to use k-fold cross validation than we would not find out. Predictions from a validation (hold-out) set are going to be the new features of the final model.</a:t>
            </a:r>
          </a:p>
        </p:txBody>
      </p:sp>
      <p:graphicFrame>
        <p:nvGraphicFramePr>
          <p:cNvPr id="2" name="Table 1">
            <a:extLst>
              <a:ext uri="{FF2B5EF4-FFF2-40B4-BE49-F238E27FC236}">
                <a16:creationId xmlns:a16="http://schemas.microsoft.com/office/drawing/2014/main" id="{83F9EE5B-BC99-D040-91AB-3C40343F9776}"/>
              </a:ext>
            </a:extLst>
          </p:cNvPr>
          <p:cNvGraphicFramePr>
            <a:graphicFrameLocks noGrp="1"/>
          </p:cNvGraphicFramePr>
          <p:nvPr>
            <p:extLst>
              <p:ext uri="{D42A27DB-BD31-4B8C-83A1-F6EECF244321}">
                <p14:modId xmlns:p14="http://schemas.microsoft.com/office/powerpoint/2010/main" val="853896374"/>
              </p:ext>
            </p:extLst>
          </p:nvPr>
        </p:nvGraphicFramePr>
        <p:xfrm>
          <a:off x="7810560" y="2341880"/>
          <a:ext cx="4497494" cy="2225040"/>
        </p:xfrm>
        <a:graphic>
          <a:graphicData uri="http://schemas.openxmlformats.org/drawingml/2006/table">
            <a:tbl>
              <a:tblPr firstRow="1" bandRow="1">
                <a:tableStyleId>{F5AB1C69-6EDB-4FF4-983F-18BD219EF322}</a:tableStyleId>
              </a:tblPr>
              <a:tblGrid>
                <a:gridCol w="2248747">
                  <a:extLst>
                    <a:ext uri="{9D8B030D-6E8A-4147-A177-3AD203B41FA5}">
                      <a16:colId xmlns:a16="http://schemas.microsoft.com/office/drawing/2014/main" val="3675480319"/>
                    </a:ext>
                  </a:extLst>
                </a:gridCol>
                <a:gridCol w="2248747">
                  <a:extLst>
                    <a:ext uri="{9D8B030D-6E8A-4147-A177-3AD203B41FA5}">
                      <a16:colId xmlns:a16="http://schemas.microsoft.com/office/drawing/2014/main" val="2151322020"/>
                    </a:ext>
                  </a:extLst>
                </a:gridCol>
              </a:tblGrid>
              <a:tr h="370840">
                <a:tc>
                  <a:txBody>
                    <a:bodyPr/>
                    <a:lstStyle/>
                    <a:p>
                      <a:r>
                        <a:rPr lang="en-US" dirty="0">
                          <a:solidFill>
                            <a:schemeClr val="accent3">
                              <a:lumMod val="50000"/>
                            </a:schemeClr>
                          </a:solidFill>
                        </a:rPr>
                        <a:t>Model</a:t>
                      </a:r>
                    </a:p>
                  </a:txBody>
                  <a:tcPr>
                    <a:solidFill>
                      <a:srgbClr val="5BC931"/>
                    </a:solidFill>
                  </a:tcPr>
                </a:tc>
                <a:tc>
                  <a:txBody>
                    <a:bodyPr/>
                    <a:lstStyle/>
                    <a:p>
                      <a:r>
                        <a:rPr lang="en-US" dirty="0">
                          <a:solidFill>
                            <a:schemeClr val="accent3">
                              <a:lumMod val="50000"/>
                            </a:schemeClr>
                          </a:solidFill>
                        </a:rPr>
                        <a:t>Score</a:t>
                      </a:r>
                    </a:p>
                  </a:txBody>
                  <a:tcPr>
                    <a:solidFill>
                      <a:srgbClr val="5BC931"/>
                    </a:solidFill>
                  </a:tcPr>
                </a:tc>
                <a:extLst>
                  <a:ext uri="{0D108BD9-81ED-4DB2-BD59-A6C34878D82A}">
                    <a16:rowId xmlns:a16="http://schemas.microsoft.com/office/drawing/2014/main" val="997212604"/>
                  </a:ext>
                </a:extLst>
              </a:tr>
              <a:tr h="370840">
                <a:tc>
                  <a:txBody>
                    <a:bodyPr/>
                    <a:lstStyle/>
                    <a:p>
                      <a:r>
                        <a:rPr lang="en-US" dirty="0"/>
                        <a:t>Lasso</a:t>
                      </a:r>
                    </a:p>
                  </a:txBody>
                  <a:tcPr/>
                </a:tc>
                <a:tc>
                  <a:txBody>
                    <a:bodyPr/>
                    <a:lstStyle/>
                    <a:p>
                      <a:r>
                        <a:rPr lang="en-US" dirty="0"/>
                        <a:t>0.1115 (0.0074)</a:t>
                      </a:r>
                    </a:p>
                  </a:txBody>
                  <a:tcPr/>
                </a:tc>
                <a:extLst>
                  <a:ext uri="{0D108BD9-81ED-4DB2-BD59-A6C34878D82A}">
                    <a16:rowId xmlns:a16="http://schemas.microsoft.com/office/drawing/2014/main" val="1350408644"/>
                  </a:ext>
                </a:extLst>
              </a:tr>
              <a:tr h="370840">
                <a:tc>
                  <a:txBody>
                    <a:bodyPr/>
                    <a:lstStyle/>
                    <a:p>
                      <a:r>
                        <a:rPr lang="en-US" dirty="0" err="1"/>
                        <a:t>ElasticNet</a:t>
                      </a:r>
                      <a:endParaRPr lang="en-US" dirty="0"/>
                    </a:p>
                  </a:txBody>
                  <a:tcPr/>
                </a:tc>
                <a:tc>
                  <a:txBody>
                    <a:bodyPr/>
                    <a:lstStyle/>
                    <a:p>
                      <a:r>
                        <a:rPr lang="en-US" dirty="0"/>
                        <a:t>0.1116 (0.0074)</a:t>
                      </a:r>
                    </a:p>
                  </a:txBody>
                  <a:tcPr/>
                </a:tc>
                <a:extLst>
                  <a:ext uri="{0D108BD9-81ED-4DB2-BD59-A6C34878D82A}">
                    <a16:rowId xmlns:a16="http://schemas.microsoft.com/office/drawing/2014/main" val="3193945959"/>
                  </a:ext>
                </a:extLst>
              </a:tr>
              <a:tr h="370840">
                <a:tc>
                  <a:txBody>
                    <a:bodyPr/>
                    <a:lstStyle/>
                    <a:p>
                      <a:r>
                        <a:rPr lang="en-US" dirty="0"/>
                        <a:t>Kernel Ridge</a:t>
                      </a:r>
                    </a:p>
                  </a:txBody>
                  <a:tcPr/>
                </a:tc>
                <a:tc>
                  <a:txBody>
                    <a:bodyPr/>
                    <a:lstStyle/>
                    <a:p>
                      <a:r>
                        <a:rPr lang="en-US" dirty="0"/>
                        <a:t>0.1153 (0.0075)</a:t>
                      </a:r>
                    </a:p>
                  </a:txBody>
                  <a:tcPr/>
                </a:tc>
                <a:extLst>
                  <a:ext uri="{0D108BD9-81ED-4DB2-BD59-A6C34878D82A}">
                    <a16:rowId xmlns:a16="http://schemas.microsoft.com/office/drawing/2014/main" val="661859255"/>
                  </a:ext>
                </a:extLst>
              </a:tr>
              <a:tr h="370840">
                <a:tc>
                  <a:txBody>
                    <a:bodyPr/>
                    <a:lstStyle/>
                    <a:p>
                      <a:r>
                        <a:rPr lang="en-US" dirty="0"/>
                        <a:t>Gradient Boosting</a:t>
                      </a:r>
                    </a:p>
                  </a:txBody>
                  <a:tcPr/>
                </a:tc>
                <a:tc>
                  <a:txBody>
                    <a:bodyPr/>
                    <a:lstStyle/>
                    <a:p>
                      <a:r>
                        <a:rPr lang="en-US" dirty="0"/>
                        <a:t>0.1167 (0.0083)</a:t>
                      </a:r>
                    </a:p>
                  </a:txBody>
                  <a:tcPr/>
                </a:tc>
                <a:extLst>
                  <a:ext uri="{0D108BD9-81ED-4DB2-BD59-A6C34878D82A}">
                    <a16:rowId xmlns:a16="http://schemas.microsoft.com/office/drawing/2014/main" val="3700371541"/>
                  </a:ext>
                </a:extLst>
              </a:tr>
              <a:tr h="370840">
                <a:tc>
                  <a:txBody>
                    <a:bodyPr/>
                    <a:lstStyle/>
                    <a:p>
                      <a:r>
                        <a:rPr lang="en-US" dirty="0" err="1"/>
                        <a:t>Xgboost</a:t>
                      </a:r>
                      <a:endParaRPr lang="en-US" dirty="0"/>
                    </a:p>
                  </a:txBody>
                  <a:tcPr/>
                </a:tc>
                <a:tc>
                  <a:txBody>
                    <a:bodyPr/>
                    <a:lstStyle/>
                    <a:p>
                      <a:r>
                        <a:rPr lang="en-US" dirty="0"/>
                        <a:t>0.1158 (0.0064)</a:t>
                      </a:r>
                    </a:p>
                  </a:txBody>
                  <a:tcPr/>
                </a:tc>
                <a:extLst>
                  <a:ext uri="{0D108BD9-81ED-4DB2-BD59-A6C34878D82A}">
                    <a16:rowId xmlns:a16="http://schemas.microsoft.com/office/drawing/2014/main" val="1517908367"/>
                  </a:ext>
                </a:extLst>
              </a:tr>
            </a:tbl>
          </a:graphicData>
        </a:graphic>
      </p:graphicFrame>
    </p:spTree>
    <p:extLst>
      <p:ext uri="{BB962C8B-B14F-4D97-AF65-F5344CB8AC3E}">
        <p14:creationId xmlns:p14="http://schemas.microsoft.com/office/powerpoint/2010/main" val="3342640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CustomShape 1"/>
          <p:cNvSpPr/>
          <p:nvPr/>
        </p:nvSpPr>
        <p:spPr>
          <a:xfrm>
            <a:off x="1308160" y="755628"/>
            <a:ext cx="6627240" cy="769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5400" spc="-1" dirty="0">
                <a:solidFill>
                  <a:srgbClr val="000000"/>
                </a:solidFill>
                <a:latin typeface="Arial"/>
              </a:rPr>
              <a:t>Conclusion</a:t>
            </a:r>
            <a:endParaRPr lang="en-US" sz="5400" b="0" strike="noStrike" spc="-1" dirty="0">
              <a:latin typeface="Arial"/>
            </a:endParaRPr>
          </a:p>
        </p:txBody>
      </p:sp>
      <p:pic>
        <p:nvPicPr>
          <p:cNvPr id="11" name="springboard-logo-secondary-RGB.jpg_5" descr="springboard-logo-secondary-RGB.jpg">
            <a:extLst>
              <a:ext uri="{FF2B5EF4-FFF2-40B4-BE49-F238E27FC236}">
                <a16:creationId xmlns:a16="http://schemas.microsoft.com/office/drawing/2014/main" id="{2FC6A02D-C5B2-F84C-935A-EC22C0C838A3}"/>
              </a:ext>
            </a:extLst>
          </p:cNvPr>
          <p:cNvPicPr/>
          <p:nvPr/>
        </p:nvPicPr>
        <p:blipFill rotWithShape="1">
          <a:blip r:embed="rId2"/>
          <a:srcRect t="27543" b="26173"/>
          <a:stretch/>
        </p:blipFill>
        <p:spPr>
          <a:xfrm>
            <a:off x="7810560" y="8322590"/>
            <a:ext cx="4979160" cy="1152023"/>
          </a:xfrm>
          <a:prstGeom prst="rect">
            <a:avLst/>
          </a:prstGeom>
          <a:ln w="12600">
            <a:noFill/>
          </a:ln>
        </p:spPr>
      </p:pic>
      <p:pic>
        <p:nvPicPr>
          <p:cNvPr id="3" name="Picture 2">
            <a:extLst>
              <a:ext uri="{FF2B5EF4-FFF2-40B4-BE49-F238E27FC236}">
                <a16:creationId xmlns:a16="http://schemas.microsoft.com/office/drawing/2014/main" id="{3C63BFD9-2EF1-884A-B705-3E3FCBCF8E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10990" y="4673579"/>
            <a:ext cx="4178300" cy="1993900"/>
          </a:xfrm>
          <a:prstGeom prst="rect">
            <a:avLst/>
          </a:prstGeom>
        </p:spPr>
      </p:pic>
      <p:sp>
        <p:nvSpPr>
          <p:cNvPr id="4" name="Rectangle 3">
            <a:extLst>
              <a:ext uri="{FF2B5EF4-FFF2-40B4-BE49-F238E27FC236}">
                <a16:creationId xmlns:a16="http://schemas.microsoft.com/office/drawing/2014/main" id="{621031F5-E9BD-494F-A08B-E4FD08BCA14F}"/>
              </a:ext>
            </a:extLst>
          </p:cNvPr>
          <p:cNvSpPr/>
          <p:nvPr/>
        </p:nvSpPr>
        <p:spPr>
          <a:xfrm>
            <a:off x="1308160" y="2523112"/>
            <a:ext cx="6502400" cy="3693319"/>
          </a:xfrm>
          <a:prstGeom prst="rect">
            <a:avLst/>
          </a:prstGeom>
        </p:spPr>
        <p:txBody>
          <a:bodyPr>
            <a:spAutoFit/>
          </a:bodyPr>
          <a:lstStyle/>
          <a:p>
            <a:r>
              <a:rPr lang="en-US" dirty="0"/>
              <a:t>The client will be able to predict sale price of a house. Various aspects or features that have a strong influence on price can be known. </a:t>
            </a:r>
            <a:br>
              <a:rPr lang="en-US" dirty="0"/>
            </a:br>
            <a:br>
              <a:rPr lang="en-US" dirty="0"/>
            </a:br>
            <a:r>
              <a:rPr lang="en-US" dirty="0"/>
              <a:t>The model can be useful to real estate agents and online companies as it would save additional costs and time in further examination and research. </a:t>
            </a:r>
            <a:br>
              <a:rPr lang="en-US" dirty="0"/>
            </a:br>
            <a:br>
              <a:rPr lang="en-US" dirty="0"/>
            </a:br>
            <a:r>
              <a:rPr lang="en-US" dirty="0"/>
              <a:t>Having an idea of the most influential features would enable the client to plan and effect changes in the property vis a vis the cost and expected return from investment. One can also decide what features need to be included for the house construction or renovation as per budget. </a:t>
            </a:r>
          </a:p>
        </p:txBody>
      </p:sp>
      <p:sp>
        <p:nvSpPr>
          <p:cNvPr id="6" name="TextBox 5">
            <a:extLst>
              <a:ext uri="{FF2B5EF4-FFF2-40B4-BE49-F238E27FC236}">
                <a16:creationId xmlns:a16="http://schemas.microsoft.com/office/drawing/2014/main" id="{4FB6C342-CEE5-E84F-B0F8-E65B7274CB63}"/>
              </a:ext>
            </a:extLst>
          </p:cNvPr>
          <p:cNvSpPr txBox="1"/>
          <p:nvPr/>
        </p:nvSpPr>
        <p:spPr>
          <a:xfrm>
            <a:off x="8210990" y="4185105"/>
            <a:ext cx="954107" cy="369332"/>
          </a:xfrm>
          <a:prstGeom prst="rect">
            <a:avLst/>
          </a:prstGeom>
          <a:noFill/>
        </p:spPr>
        <p:txBody>
          <a:bodyPr wrap="none" rtlCol="0">
            <a:spAutoFit/>
          </a:bodyPr>
          <a:lstStyle/>
          <a:p>
            <a:r>
              <a:rPr lang="en-US" dirty="0"/>
              <a:t>Results</a:t>
            </a:r>
          </a:p>
        </p:txBody>
      </p:sp>
    </p:spTree>
    <p:extLst>
      <p:ext uri="{BB962C8B-B14F-4D97-AF65-F5344CB8AC3E}">
        <p14:creationId xmlns:p14="http://schemas.microsoft.com/office/powerpoint/2010/main" val="2512280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CustomShape 1"/>
          <p:cNvSpPr/>
          <p:nvPr/>
        </p:nvSpPr>
        <p:spPr>
          <a:xfrm>
            <a:off x="1343520" y="669960"/>
            <a:ext cx="10463760" cy="1129320"/>
          </a:xfrm>
          <a:prstGeom prst="rect">
            <a:avLst/>
          </a:prstGeom>
          <a:noFill/>
          <a:ln w="12600">
            <a:noFill/>
          </a:ln>
        </p:spPr>
        <p:style>
          <a:lnRef idx="0">
            <a:scrgbClr r="0" g="0" b="0"/>
          </a:lnRef>
          <a:fillRef idx="0">
            <a:scrgbClr r="0" g="0" b="0"/>
          </a:fillRef>
          <a:effectRef idx="0">
            <a:scrgbClr r="0" g="0" b="0"/>
          </a:effectRef>
          <a:fontRef idx="minor"/>
        </p:style>
        <p:txBody>
          <a:bodyPr lIns="50760" tIns="50760" rIns="50760" bIns="50760">
            <a:noAutofit/>
          </a:bodyPr>
          <a:lstStyle/>
          <a:p>
            <a:pPr algn="ctr">
              <a:lnSpc>
                <a:spcPct val="100000"/>
              </a:lnSpc>
              <a:tabLst>
                <a:tab pos="0" algn="l"/>
              </a:tabLst>
            </a:pPr>
            <a:r>
              <a:rPr lang="en-US" sz="3400" b="0" strike="noStrike" spc="-1" dirty="0">
                <a:solidFill>
                  <a:srgbClr val="000000"/>
                </a:solidFill>
                <a:latin typeface="Helvetica Neue"/>
                <a:ea typeface="Helvetica Neue"/>
              </a:rPr>
              <a:t>House Prices Advanced Regression Techniques</a:t>
            </a:r>
            <a:endParaRPr lang="en-US" sz="3400" b="0" strike="noStrike" spc="-1" dirty="0">
              <a:latin typeface="Arial"/>
            </a:endParaRPr>
          </a:p>
        </p:txBody>
      </p:sp>
      <p:sp>
        <p:nvSpPr>
          <p:cNvPr id="43" name="CustomShape 2"/>
          <p:cNvSpPr/>
          <p:nvPr/>
        </p:nvSpPr>
        <p:spPr>
          <a:xfrm>
            <a:off x="2020680" y="4057560"/>
            <a:ext cx="8830800" cy="3215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pPr>
            <a:r>
              <a:rPr lang="en-US" sz="3100" b="0" strike="noStrike" spc="-1">
                <a:solidFill>
                  <a:srgbClr val="000000"/>
                </a:solidFill>
                <a:latin typeface="Arial"/>
                <a:ea typeface="DejaVu Sans"/>
              </a:rPr>
              <a:t>The Ames Housing dataset was compiled by Dean De Cock for use in data science education. It's an incredible alternative for data scientists looking for a modernized and expanded version of the often cited Boston Housing dataset. </a:t>
            </a:r>
            <a:endParaRPr lang="en-US" sz="3100" b="0" strike="noStrike" spc="-1">
              <a:latin typeface="Arial"/>
            </a:endParaRPr>
          </a:p>
        </p:txBody>
      </p:sp>
      <p:pic>
        <p:nvPicPr>
          <p:cNvPr id="44" name="Picture 44"/>
          <p:cNvPicPr/>
          <p:nvPr/>
        </p:nvPicPr>
        <p:blipFill>
          <a:blip r:embed="rId2"/>
          <a:stretch/>
        </p:blipFill>
        <p:spPr>
          <a:xfrm>
            <a:off x="2040480" y="1788120"/>
            <a:ext cx="8811000" cy="1904760"/>
          </a:xfrm>
          <a:prstGeom prst="rect">
            <a:avLst/>
          </a:prstGeom>
          <a:ln>
            <a:noFill/>
          </a:ln>
        </p:spPr>
      </p:pic>
      <p:pic>
        <p:nvPicPr>
          <p:cNvPr id="6" name="springboard-logo-secondary-RGB.jpg_5" descr="springboard-logo-secondary-RGB.jpg">
            <a:extLst>
              <a:ext uri="{FF2B5EF4-FFF2-40B4-BE49-F238E27FC236}">
                <a16:creationId xmlns:a16="http://schemas.microsoft.com/office/drawing/2014/main" id="{DF0C0580-03DA-2547-907B-5E066380886F}"/>
              </a:ext>
            </a:extLst>
          </p:cNvPr>
          <p:cNvPicPr/>
          <p:nvPr/>
        </p:nvPicPr>
        <p:blipFill rotWithShape="1">
          <a:blip r:embed="rId3"/>
          <a:srcRect t="27543" b="26173"/>
          <a:stretch/>
        </p:blipFill>
        <p:spPr>
          <a:xfrm>
            <a:off x="7810560" y="8322590"/>
            <a:ext cx="4979160" cy="1152023"/>
          </a:xfrm>
          <a:prstGeom prst="rect">
            <a:avLst/>
          </a:prstGeom>
          <a:ln w="12600">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1692000" y="2996640"/>
            <a:ext cx="9575280" cy="3371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pPr>
            <a:endParaRPr lang="en-US" sz="1800" b="0" strike="noStrike" spc="-1" dirty="0">
              <a:latin typeface="Arial"/>
            </a:endParaRPr>
          </a:p>
          <a:p>
            <a:pPr algn="just">
              <a:lnSpc>
                <a:spcPct val="100000"/>
              </a:lnSpc>
            </a:pPr>
            <a:endParaRPr lang="en-US" sz="1800" b="0" strike="noStrike" spc="-1" dirty="0">
              <a:latin typeface="Arial"/>
            </a:endParaRPr>
          </a:p>
          <a:p>
            <a:pPr algn="just">
              <a:lnSpc>
                <a:spcPct val="100000"/>
              </a:lnSpc>
            </a:pPr>
            <a:r>
              <a:rPr lang="en-US" sz="3200" b="0" strike="noStrike" spc="-1" dirty="0">
                <a:solidFill>
                  <a:srgbClr val="000000"/>
                </a:solidFill>
                <a:ea typeface="DejaVu Sans"/>
              </a:rPr>
              <a:t>The goal of this project is </a:t>
            </a:r>
            <a:r>
              <a:rPr lang="en-US" sz="3200" dirty="0"/>
              <a:t>to showcase different </a:t>
            </a:r>
            <a:r>
              <a:rPr lang="en-US" sz="3200" dirty="0" err="1"/>
              <a:t>ensamble</a:t>
            </a:r>
            <a:r>
              <a:rPr lang="en-US" sz="3200" dirty="0"/>
              <a:t> methods when performing regression</a:t>
            </a:r>
            <a:r>
              <a:rPr lang="en-US" sz="3200" b="0" strike="noStrike" spc="-1" dirty="0">
                <a:solidFill>
                  <a:srgbClr val="000000"/>
                </a:solidFill>
                <a:ea typeface="DejaVu Sans"/>
              </a:rPr>
              <a:t>. It will be used a mix of techniques to best predict housing prices.   </a:t>
            </a:r>
            <a:endParaRPr lang="en-US" sz="3200" b="0" strike="noStrike" spc="-1" dirty="0"/>
          </a:p>
        </p:txBody>
      </p:sp>
      <p:sp>
        <p:nvSpPr>
          <p:cNvPr id="47" name="CustomShape 2"/>
          <p:cNvSpPr/>
          <p:nvPr/>
        </p:nvSpPr>
        <p:spPr>
          <a:xfrm>
            <a:off x="648000" y="864000"/>
            <a:ext cx="4071240" cy="1367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4000" b="0" strike="noStrike" spc="-1">
                <a:solidFill>
                  <a:srgbClr val="000000"/>
                </a:solidFill>
                <a:latin typeface="Arial"/>
                <a:ea typeface="DejaVu Sans"/>
              </a:rPr>
              <a:t>Project Proposal</a:t>
            </a:r>
            <a:endParaRPr lang="en-US" sz="4000" b="0" strike="noStrike" spc="-1">
              <a:latin typeface="Arial"/>
            </a:endParaRPr>
          </a:p>
        </p:txBody>
      </p:sp>
      <p:sp>
        <p:nvSpPr>
          <p:cNvPr id="48" name="Line 3"/>
          <p:cNvSpPr/>
          <p:nvPr/>
        </p:nvSpPr>
        <p:spPr>
          <a:xfrm>
            <a:off x="792000" y="1728000"/>
            <a:ext cx="11376000" cy="0"/>
          </a:xfrm>
          <a:prstGeom prst="line">
            <a:avLst/>
          </a:prstGeom>
          <a:ln>
            <a:solidFill>
              <a:srgbClr val="069A2E"/>
            </a:solidFill>
          </a:ln>
        </p:spPr>
        <p:style>
          <a:lnRef idx="0">
            <a:scrgbClr r="0" g="0" b="0"/>
          </a:lnRef>
          <a:fillRef idx="0">
            <a:scrgbClr r="0" g="0" b="0"/>
          </a:fillRef>
          <a:effectRef idx="0">
            <a:scrgbClr r="0" g="0" b="0"/>
          </a:effectRef>
          <a:fontRef idx="minor"/>
        </p:style>
      </p:sp>
      <p:pic>
        <p:nvPicPr>
          <p:cNvPr id="6" name="springboard-logo-secondary-RGB.jpg_5" descr="springboard-logo-secondary-RGB.jpg">
            <a:extLst>
              <a:ext uri="{FF2B5EF4-FFF2-40B4-BE49-F238E27FC236}">
                <a16:creationId xmlns:a16="http://schemas.microsoft.com/office/drawing/2014/main" id="{03C4AD2D-55C3-A24F-B3AA-6D8B41490AC7}"/>
              </a:ext>
            </a:extLst>
          </p:cNvPr>
          <p:cNvPicPr/>
          <p:nvPr/>
        </p:nvPicPr>
        <p:blipFill rotWithShape="1">
          <a:blip r:embed="rId2"/>
          <a:srcRect t="27543" b="26173"/>
          <a:stretch/>
        </p:blipFill>
        <p:spPr>
          <a:xfrm>
            <a:off x="7810560" y="8322590"/>
            <a:ext cx="4979160" cy="1152023"/>
          </a:xfrm>
          <a:prstGeom prst="rect">
            <a:avLst/>
          </a:prstGeom>
          <a:ln w="12600">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CustomShape 1"/>
          <p:cNvSpPr/>
          <p:nvPr/>
        </p:nvSpPr>
        <p:spPr>
          <a:xfrm>
            <a:off x="1295640" y="2412000"/>
            <a:ext cx="10367640" cy="4540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pPr>
            <a:r>
              <a:rPr lang="en-US" sz="2800" b="0" strike="noStrike" spc="-1" dirty="0">
                <a:solidFill>
                  <a:srgbClr val="000000"/>
                </a:solidFill>
                <a:latin typeface="Arial"/>
                <a:ea typeface="DejaVu Sans"/>
              </a:rPr>
              <a:t>The price estimation can be based on few factors or external sources such as real estate agencies. The problem for the buyer is knowing the exact amount for the purchase price of the house. </a:t>
            </a:r>
            <a:endParaRPr lang="en-US" sz="2800" b="0" strike="noStrike" spc="-1" dirty="0">
              <a:latin typeface="Arial"/>
            </a:endParaRPr>
          </a:p>
          <a:p>
            <a:pPr algn="just">
              <a:lnSpc>
                <a:spcPct val="100000"/>
              </a:lnSpc>
            </a:pPr>
            <a:r>
              <a:rPr lang="en-US" sz="2800" b="0" strike="noStrike" spc="-1" dirty="0">
                <a:solidFill>
                  <a:srgbClr val="000000"/>
                </a:solidFill>
                <a:latin typeface="Arial"/>
                <a:ea typeface="DejaVu Sans"/>
              </a:rPr>
              <a:t>For a real estate company, which can also pose as a buyer or broker, the problem is to negotiate for the best deal. This dataset has several factors. </a:t>
            </a:r>
            <a:endParaRPr lang="en-US" sz="2800" b="0" strike="noStrike" spc="-1" dirty="0">
              <a:latin typeface="Arial"/>
            </a:endParaRPr>
          </a:p>
          <a:p>
            <a:pPr algn="just">
              <a:lnSpc>
                <a:spcPct val="100000"/>
              </a:lnSpc>
            </a:pPr>
            <a:r>
              <a:rPr lang="en-US" sz="2800" b="0" strike="noStrike" spc="-1" dirty="0">
                <a:solidFill>
                  <a:srgbClr val="000000"/>
                </a:solidFill>
                <a:latin typeface="Arial"/>
                <a:ea typeface="DejaVu Sans"/>
              </a:rPr>
              <a:t>It becomes crucial to know the levers that drive the price and develop a model to predict them with best accuracy. </a:t>
            </a:r>
            <a:endParaRPr lang="en-US" sz="2800" b="0" strike="noStrike" spc="-1" dirty="0">
              <a:latin typeface="Arial"/>
            </a:endParaRPr>
          </a:p>
        </p:txBody>
      </p:sp>
      <p:sp>
        <p:nvSpPr>
          <p:cNvPr id="51" name="CustomShape 2"/>
          <p:cNvSpPr/>
          <p:nvPr/>
        </p:nvSpPr>
        <p:spPr>
          <a:xfrm>
            <a:off x="648000" y="864000"/>
            <a:ext cx="5194080" cy="1367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4000" b="0" strike="noStrike" spc="-1">
                <a:solidFill>
                  <a:srgbClr val="000000"/>
                </a:solidFill>
                <a:latin typeface="Arial"/>
                <a:ea typeface="DejaVu Sans"/>
              </a:rPr>
              <a:t>Problem Description</a:t>
            </a:r>
            <a:endParaRPr lang="en-US" sz="4000" b="0" strike="noStrike" spc="-1">
              <a:latin typeface="Arial"/>
            </a:endParaRPr>
          </a:p>
        </p:txBody>
      </p:sp>
      <p:sp>
        <p:nvSpPr>
          <p:cNvPr id="52" name="Line 3"/>
          <p:cNvSpPr/>
          <p:nvPr/>
        </p:nvSpPr>
        <p:spPr>
          <a:xfrm>
            <a:off x="792000" y="1728000"/>
            <a:ext cx="11376000" cy="0"/>
          </a:xfrm>
          <a:prstGeom prst="line">
            <a:avLst/>
          </a:prstGeom>
          <a:ln>
            <a:solidFill>
              <a:srgbClr val="069A2E"/>
            </a:solidFill>
          </a:ln>
        </p:spPr>
        <p:style>
          <a:lnRef idx="0">
            <a:scrgbClr r="0" g="0" b="0"/>
          </a:lnRef>
          <a:fillRef idx="0">
            <a:scrgbClr r="0" g="0" b="0"/>
          </a:fillRef>
          <a:effectRef idx="0">
            <a:scrgbClr r="0" g="0" b="0"/>
          </a:effectRef>
          <a:fontRef idx="minor"/>
        </p:style>
      </p:sp>
      <p:pic>
        <p:nvPicPr>
          <p:cNvPr id="6" name="springboard-logo-secondary-RGB.jpg_5" descr="springboard-logo-secondary-RGB.jpg">
            <a:extLst>
              <a:ext uri="{FF2B5EF4-FFF2-40B4-BE49-F238E27FC236}">
                <a16:creationId xmlns:a16="http://schemas.microsoft.com/office/drawing/2014/main" id="{C663F3B7-FE32-CB43-AE9E-EDA5A9BD463B}"/>
              </a:ext>
            </a:extLst>
          </p:cNvPr>
          <p:cNvPicPr/>
          <p:nvPr/>
        </p:nvPicPr>
        <p:blipFill rotWithShape="1">
          <a:blip r:embed="rId2"/>
          <a:srcRect t="27543" b="26173"/>
          <a:stretch/>
        </p:blipFill>
        <p:spPr>
          <a:xfrm>
            <a:off x="7810560" y="8322590"/>
            <a:ext cx="4979160" cy="1152023"/>
          </a:xfrm>
          <a:prstGeom prst="rect">
            <a:avLst/>
          </a:prstGeom>
          <a:ln w="12600">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CustomShape 1"/>
          <p:cNvSpPr/>
          <p:nvPr/>
        </p:nvSpPr>
        <p:spPr>
          <a:xfrm>
            <a:off x="648000" y="864000"/>
            <a:ext cx="7161840" cy="863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4000" b="0" strike="noStrike" spc="-1">
                <a:solidFill>
                  <a:srgbClr val="000000"/>
                </a:solidFill>
                <a:latin typeface="Arial"/>
                <a:ea typeface="DejaVu Sans"/>
              </a:rPr>
              <a:t>Exploratory Data Analysis</a:t>
            </a:r>
            <a:endParaRPr lang="en-US" sz="4000" b="0" strike="noStrike" spc="-1">
              <a:latin typeface="Arial"/>
            </a:endParaRPr>
          </a:p>
        </p:txBody>
      </p:sp>
      <p:sp>
        <p:nvSpPr>
          <p:cNvPr id="55" name="Line 2"/>
          <p:cNvSpPr/>
          <p:nvPr/>
        </p:nvSpPr>
        <p:spPr>
          <a:xfrm>
            <a:off x="792000" y="1728000"/>
            <a:ext cx="11376000" cy="0"/>
          </a:xfrm>
          <a:prstGeom prst="line">
            <a:avLst/>
          </a:prstGeom>
          <a:ln>
            <a:solidFill>
              <a:srgbClr val="069A2E"/>
            </a:solidFill>
          </a:ln>
        </p:spPr>
        <p:style>
          <a:lnRef idx="0">
            <a:scrgbClr r="0" g="0" b="0"/>
          </a:lnRef>
          <a:fillRef idx="0">
            <a:scrgbClr r="0" g="0" b="0"/>
          </a:fillRef>
          <a:effectRef idx="0">
            <a:scrgbClr r="0" g="0" b="0"/>
          </a:effectRef>
          <a:fontRef idx="minor"/>
        </p:style>
      </p:sp>
      <p:sp>
        <p:nvSpPr>
          <p:cNvPr id="57" name="CustomShape 3"/>
          <p:cNvSpPr/>
          <p:nvPr/>
        </p:nvSpPr>
        <p:spPr>
          <a:xfrm>
            <a:off x="915984" y="5985491"/>
            <a:ext cx="9474710" cy="2614647"/>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ct val="100000"/>
              </a:lnSpc>
            </a:pPr>
            <a:r>
              <a:rPr lang="en-US" sz="2000" b="0" strike="noStrike" spc="-1" dirty="0">
                <a:solidFill>
                  <a:srgbClr val="000000"/>
                </a:solidFill>
                <a:ea typeface="DejaVu Sans"/>
              </a:rPr>
              <a:t>The distribution is not normal. Mean sale price and median sale price both have lower chances of occurrence than the mode. The </a:t>
            </a:r>
            <a:r>
              <a:rPr lang="en-US" sz="2000" spc="-1" dirty="0">
                <a:solidFill>
                  <a:srgbClr val="000000"/>
                </a:solidFill>
              </a:rPr>
              <a:t>blue line is the data and the black is the theoretical normal distribution.</a:t>
            </a:r>
          </a:p>
          <a:p>
            <a:pPr algn="just">
              <a:lnSpc>
                <a:spcPct val="100000"/>
              </a:lnSpc>
            </a:pPr>
            <a:endParaRPr lang="en-US" sz="2000" spc="-1" dirty="0">
              <a:solidFill>
                <a:srgbClr val="000000"/>
              </a:solidFill>
            </a:endParaRPr>
          </a:p>
          <a:p>
            <a:pPr algn="just"/>
            <a:r>
              <a:rPr lang="en-US" sz="2000" dirty="0"/>
              <a:t>Log transformation is just a special case of Box-Cox transformation which in this case is needed to be applied.</a:t>
            </a:r>
            <a:endParaRPr lang="en-US" sz="2000" spc="-1" dirty="0"/>
          </a:p>
          <a:p>
            <a:pPr>
              <a:lnSpc>
                <a:spcPct val="100000"/>
              </a:lnSpc>
            </a:pPr>
            <a:endParaRPr lang="en-US" sz="2200" spc="-1" dirty="0">
              <a:solidFill>
                <a:srgbClr val="000000"/>
              </a:solidFill>
            </a:endParaRPr>
          </a:p>
          <a:p>
            <a:pPr>
              <a:lnSpc>
                <a:spcPct val="100000"/>
              </a:lnSpc>
            </a:pPr>
            <a:endParaRPr lang="en-US" sz="2200" b="0" strike="noStrike" spc="-1" dirty="0">
              <a:latin typeface="Arial"/>
            </a:endParaRPr>
          </a:p>
        </p:txBody>
      </p:sp>
      <p:pic>
        <p:nvPicPr>
          <p:cNvPr id="3" name="Picture 2">
            <a:extLst>
              <a:ext uri="{FF2B5EF4-FFF2-40B4-BE49-F238E27FC236}">
                <a16:creationId xmlns:a16="http://schemas.microsoft.com/office/drawing/2014/main" id="{C72A4D63-853E-A74D-939F-8801BA1879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5984" y="2282884"/>
            <a:ext cx="4785204" cy="3420602"/>
          </a:xfrm>
          <a:prstGeom prst="rect">
            <a:avLst/>
          </a:prstGeom>
        </p:spPr>
      </p:pic>
      <p:pic>
        <p:nvPicPr>
          <p:cNvPr id="9" name="Picture 8">
            <a:extLst>
              <a:ext uri="{FF2B5EF4-FFF2-40B4-BE49-F238E27FC236}">
                <a16:creationId xmlns:a16="http://schemas.microsoft.com/office/drawing/2014/main" id="{B14A2C70-D676-024A-97C8-70589B0D87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18224" y="2282884"/>
            <a:ext cx="5099481" cy="3420602"/>
          </a:xfrm>
          <a:prstGeom prst="rect">
            <a:avLst/>
          </a:prstGeom>
        </p:spPr>
      </p:pic>
      <p:pic>
        <p:nvPicPr>
          <p:cNvPr id="10" name="springboard-logo-secondary-RGB.jpg_5" descr="springboard-logo-secondary-RGB.jpg">
            <a:extLst>
              <a:ext uri="{FF2B5EF4-FFF2-40B4-BE49-F238E27FC236}">
                <a16:creationId xmlns:a16="http://schemas.microsoft.com/office/drawing/2014/main" id="{C4D92B0B-ED47-E140-9509-ADF0E89A0556}"/>
              </a:ext>
            </a:extLst>
          </p:cNvPr>
          <p:cNvPicPr/>
          <p:nvPr/>
        </p:nvPicPr>
        <p:blipFill rotWithShape="1">
          <a:blip r:embed="rId5"/>
          <a:srcRect t="27543" b="26173"/>
          <a:stretch/>
        </p:blipFill>
        <p:spPr>
          <a:xfrm>
            <a:off x="7810560" y="8322590"/>
            <a:ext cx="4979160" cy="1152023"/>
          </a:xfrm>
          <a:prstGeom prst="rect">
            <a:avLst/>
          </a:prstGeom>
          <a:ln w="12600">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CustomShape 1"/>
          <p:cNvSpPr/>
          <p:nvPr/>
        </p:nvSpPr>
        <p:spPr>
          <a:xfrm>
            <a:off x="648000" y="864000"/>
            <a:ext cx="7161840" cy="863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4000" b="0" strike="noStrike" spc="-1">
                <a:solidFill>
                  <a:srgbClr val="000000"/>
                </a:solidFill>
                <a:latin typeface="Arial"/>
                <a:ea typeface="DejaVu Sans"/>
              </a:rPr>
              <a:t>Exploratory Data Analysis</a:t>
            </a:r>
            <a:endParaRPr lang="en-US" sz="4000" b="0" strike="noStrike" spc="-1">
              <a:latin typeface="Arial"/>
            </a:endParaRPr>
          </a:p>
        </p:txBody>
      </p:sp>
      <p:sp>
        <p:nvSpPr>
          <p:cNvPr id="55" name="Line 2"/>
          <p:cNvSpPr/>
          <p:nvPr/>
        </p:nvSpPr>
        <p:spPr>
          <a:xfrm>
            <a:off x="792000" y="1728000"/>
            <a:ext cx="11376000" cy="0"/>
          </a:xfrm>
          <a:prstGeom prst="line">
            <a:avLst/>
          </a:prstGeom>
          <a:ln>
            <a:solidFill>
              <a:srgbClr val="069A2E"/>
            </a:solidFill>
          </a:ln>
        </p:spPr>
        <p:style>
          <a:lnRef idx="0">
            <a:scrgbClr r="0" g="0" b="0"/>
          </a:lnRef>
          <a:fillRef idx="0">
            <a:scrgbClr r="0" g="0" b="0"/>
          </a:fillRef>
          <a:effectRef idx="0">
            <a:scrgbClr r="0" g="0" b="0"/>
          </a:effectRef>
          <a:fontRef idx="minor"/>
        </p:style>
      </p:sp>
      <p:sp>
        <p:nvSpPr>
          <p:cNvPr id="57" name="CustomShape 3"/>
          <p:cNvSpPr/>
          <p:nvPr/>
        </p:nvSpPr>
        <p:spPr>
          <a:xfrm>
            <a:off x="909158" y="6076931"/>
            <a:ext cx="9474710" cy="706432"/>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dirty="0"/>
              <a:t>Now the distribution after the Box-Cox transformation. </a:t>
            </a:r>
            <a:endParaRPr lang="en-US" sz="2200" spc="-1" dirty="0">
              <a:solidFill>
                <a:srgbClr val="000000"/>
              </a:solidFill>
            </a:endParaRPr>
          </a:p>
          <a:p>
            <a:pPr>
              <a:lnSpc>
                <a:spcPct val="100000"/>
              </a:lnSpc>
            </a:pPr>
            <a:endParaRPr lang="en-US" sz="2200" b="0" strike="noStrike" spc="-1" dirty="0">
              <a:latin typeface="Arial"/>
            </a:endParaRPr>
          </a:p>
        </p:txBody>
      </p:sp>
      <p:pic>
        <p:nvPicPr>
          <p:cNvPr id="4" name="Picture 3">
            <a:extLst>
              <a:ext uri="{FF2B5EF4-FFF2-40B4-BE49-F238E27FC236}">
                <a16:creationId xmlns:a16="http://schemas.microsoft.com/office/drawing/2014/main" id="{DFFC29AD-46FF-094C-BFEC-17365BE8FE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0466" y="2519297"/>
            <a:ext cx="5249362" cy="3496416"/>
          </a:xfrm>
          <a:prstGeom prst="rect">
            <a:avLst/>
          </a:prstGeom>
        </p:spPr>
      </p:pic>
      <p:pic>
        <p:nvPicPr>
          <p:cNvPr id="6" name="Picture 5">
            <a:extLst>
              <a:ext uri="{FF2B5EF4-FFF2-40B4-BE49-F238E27FC236}">
                <a16:creationId xmlns:a16="http://schemas.microsoft.com/office/drawing/2014/main" id="{118B77B1-87C7-C24B-ACDD-01AA558DDE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6526" y="2538007"/>
            <a:ext cx="5292810" cy="3435004"/>
          </a:xfrm>
          <a:prstGeom prst="rect">
            <a:avLst/>
          </a:prstGeom>
        </p:spPr>
      </p:pic>
      <p:pic>
        <p:nvPicPr>
          <p:cNvPr id="12" name="springboard-logo-secondary-RGB.jpg_5" descr="springboard-logo-secondary-RGB.jpg">
            <a:extLst>
              <a:ext uri="{FF2B5EF4-FFF2-40B4-BE49-F238E27FC236}">
                <a16:creationId xmlns:a16="http://schemas.microsoft.com/office/drawing/2014/main" id="{00EDBAB8-AC23-404C-BA57-765F1C0E5EDA}"/>
              </a:ext>
            </a:extLst>
          </p:cNvPr>
          <p:cNvPicPr/>
          <p:nvPr/>
        </p:nvPicPr>
        <p:blipFill rotWithShape="1">
          <a:blip r:embed="rId5"/>
          <a:srcRect t="27543" b="26173"/>
          <a:stretch/>
        </p:blipFill>
        <p:spPr>
          <a:xfrm>
            <a:off x="7810560" y="8322590"/>
            <a:ext cx="4979160" cy="1152023"/>
          </a:xfrm>
          <a:prstGeom prst="rect">
            <a:avLst/>
          </a:prstGeom>
          <a:ln w="12600">
            <a:noFill/>
          </a:ln>
        </p:spPr>
      </p:pic>
    </p:spTree>
    <p:extLst>
      <p:ext uri="{BB962C8B-B14F-4D97-AF65-F5344CB8AC3E}">
        <p14:creationId xmlns:p14="http://schemas.microsoft.com/office/powerpoint/2010/main" val="1420164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CustomShape 1"/>
          <p:cNvSpPr/>
          <p:nvPr/>
        </p:nvSpPr>
        <p:spPr>
          <a:xfrm>
            <a:off x="648000" y="864000"/>
            <a:ext cx="7161840" cy="863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4000" b="0" strike="noStrike" spc="-1" dirty="0">
                <a:solidFill>
                  <a:srgbClr val="000000"/>
                </a:solidFill>
                <a:latin typeface="Arial"/>
                <a:ea typeface="DejaVu Sans"/>
              </a:rPr>
              <a:t>Feature Engineering</a:t>
            </a:r>
            <a:endParaRPr lang="en-US" sz="4000" b="0" strike="noStrike" spc="-1" dirty="0">
              <a:latin typeface="Arial"/>
            </a:endParaRPr>
          </a:p>
        </p:txBody>
      </p:sp>
      <p:sp>
        <p:nvSpPr>
          <p:cNvPr id="55" name="Line 2"/>
          <p:cNvSpPr/>
          <p:nvPr/>
        </p:nvSpPr>
        <p:spPr>
          <a:xfrm>
            <a:off x="792000" y="1728000"/>
            <a:ext cx="11376000" cy="0"/>
          </a:xfrm>
          <a:prstGeom prst="line">
            <a:avLst/>
          </a:prstGeom>
          <a:ln>
            <a:solidFill>
              <a:srgbClr val="069A2E"/>
            </a:solidFill>
          </a:ln>
        </p:spPr>
        <p:style>
          <a:lnRef idx="0">
            <a:scrgbClr r="0" g="0" b="0"/>
          </a:lnRef>
          <a:fillRef idx="0">
            <a:scrgbClr r="0" g="0" b="0"/>
          </a:fillRef>
          <a:effectRef idx="0">
            <a:scrgbClr r="0" g="0" b="0"/>
          </a:effectRef>
          <a:fontRef idx="minor"/>
        </p:style>
      </p:sp>
      <p:pic>
        <p:nvPicPr>
          <p:cNvPr id="9" name="springboard-logo-secondary-RGB.jpg_5" descr="springboard-logo-secondary-RGB.jpg">
            <a:extLst>
              <a:ext uri="{FF2B5EF4-FFF2-40B4-BE49-F238E27FC236}">
                <a16:creationId xmlns:a16="http://schemas.microsoft.com/office/drawing/2014/main" id="{FA53078C-5B77-CC4C-AC68-4A876ED8107F}"/>
              </a:ext>
            </a:extLst>
          </p:cNvPr>
          <p:cNvPicPr/>
          <p:nvPr/>
        </p:nvPicPr>
        <p:blipFill rotWithShape="1">
          <a:blip r:embed="rId2"/>
          <a:srcRect t="27543" b="26173"/>
          <a:stretch/>
        </p:blipFill>
        <p:spPr>
          <a:xfrm>
            <a:off x="7810560" y="8322590"/>
            <a:ext cx="4979160" cy="1152023"/>
          </a:xfrm>
          <a:prstGeom prst="rect">
            <a:avLst/>
          </a:prstGeom>
          <a:ln w="12600">
            <a:noFill/>
          </a:ln>
        </p:spPr>
      </p:pic>
      <p:sp>
        <p:nvSpPr>
          <p:cNvPr id="3" name="TextBox 2">
            <a:extLst>
              <a:ext uri="{FF2B5EF4-FFF2-40B4-BE49-F238E27FC236}">
                <a16:creationId xmlns:a16="http://schemas.microsoft.com/office/drawing/2014/main" id="{74862CA9-E027-8A41-811D-6CCE226E9D0C}"/>
              </a:ext>
            </a:extLst>
          </p:cNvPr>
          <p:cNvSpPr txBox="1"/>
          <p:nvPr/>
        </p:nvSpPr>
        <p:spPr>
          <a:xfrm>
            <a:off x="792000" y="2971800"/>
            <a:ext cx="9896453" cy="2031325"/>
          </a:xfrm>
          <a:prstGeom prst="rect">
            <a:avLst/>
          </a:prstGeom>
          <a:noFill/>
        </p:spPr>
        <p:txBody>
          <a:bodyPr wrap="square" rtlCol="0">
            <a:spAutoFit/>
          </a:bodyPr>
          <a:lstStyle/>
          <a:p>
            <a:r>
              <a:rPr lang="en-US" b="1" dirty="0"/>
              <a:t>Feature</a:t>
            </a:r>
            <a:r>
              <a:rPr lang="en-US" dirty="0"/>
              <a:t> </a:t>
            </a:r>
            <a:r>
              <a:rPr lang="en-US" b="1" dirty="0"/>
              <a:t>engineering</a:t>
            </a:r>
            <a:r>
              <a:rPr lang="en-US" dirty="0"/>
              <a:t> is a process to select and transform variables when creating a predictive model using machine learning or statistical modeling. </a:t>
            </a:r>
            <a:r>
              <a:rPr lang="en-US" b="1" dirty="0"/>
              <a:t>Feature</a:t>
            </a:r>
            <a:r>
              <a:rPr lang="en-US" dirty="0"/>
              <a:t> </a:t>
            </a:r>
            <a:r>
              <a:rPr lang="en-US" b="1" dirty="0"/>
              <a:t>engineering</a:t>
            </a:r>
            <a:r>
              <a:rPr lang="en-US" dirty="0"/>
              <a:t> typically includes </a:t>
            </a:r>
            <a:r>
              <a:rPr lang="en-US" b="1" dirty="0"/>
              <a:t>feature</a:t>
            </a:r>
            <a:r>
              <a:rPr lang="en-US" dirty="0"/>
              <a:t> creation, </a:t>
            </a:r>
            <a:r>
              <a:rPr lang="en-US" b="1" dirty="0"/>
              <a:t>feature</a:t>
            </a:r>
            <a:r>
              <a:rPr lang="en-US" dirty="0"/>
              <a:t> transformation, </a:t>
            </a:r>
            <a:r>
              <a:rPr lang="en-US" b="1" dirty="0"/>
              <a:t>feature</a:t>
            </a:r>
            <a:r>
              <a:rPr lang="en-US" dirty="0"/>
              <a:t> extraction, and </a:t>
            </a:r>
            <a:r>
              <a:rPr lang="en-US" b="1" dirty="0"/>
              <a:t>feature</a:t>
            </a:r>
            <a:r>
              <a:rPr lang="en-US" dirty="0"/>
              <a:t> selection.</a:t>
            </a:r>
          </a:p>
          <a:p>
            <a:endParaRPr lang="en-US" dirty="0"/>
          </a:p>
          <a:p>
            <a:r>
              <a:rPr lang="en-US" dirty="0"/>
              <a:t>Nan values will be treated accordingly and some imputation will be applied as well. </a:t>
            </a:r>
          </a:p>
          <a:p>
            <a:endParaRPr lang="en-US" dirty="0"/>
          </a:p>
          <a:p>
            <a:r>
              <a:rPr lang="en-US" dirty="0"/>
              <a:t>Dataset is composed of 2917 observations and 79 features.</a:t>
            </a:r>
          </a:p>
        </p:txBody>
      </p:sp>
    </p:spTree>
    <p:extLst>
      <p:ext uri="{BB962C8B-B14F-4D97-AF65-F5344CB8AC3E}">
        <p14:creationId xmlns:p14="http://schemas.microsoft.com/office/powerpoint/2010/main" val="72316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 name="springboard-logo-secondary-RGB.jpg_5" descr="springboard-logo-secondary-RGB.jpg"/>
          <p:cNvPicPr/>
          <p:nvPr/>
        </p:nvPicPr>
        <p:blipFill rotWithShape="1">
          <a:blip r:embed="rId2"/>
          <a:srcRect t="27543" b="26173"/>
          <a:stretch/>
        </p:blipFill>
        <p:spPr>
          <a:xfrm>
            <a:off x="7810560" y="8322590"/>
            <a:ext cx="4979160" cy="1152023"/>
          </a:xfrm>
          <a:prstGeom prst="rect">
            <a:avLst/>
          </a:prstGeom>
          <a:ln w="12600">
            <a:noFill/>
          </a:ln>
        </p:spPr>
      </p:pic>
      <p:sp>
        <p:nvSpPr>
          <p:cNvPr id="59" name="CustomShape 1"/>
          <p:cNvSpPr/>
          <p:nvPr/>
        </p:nvSpPr>
        <p:spPr>
          <a:xfrm>
            <a:off x="752760" y="936720"/>
            <a:ext cx="6735240" cy="1367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4000" b="0" strike="noStrike" spc="-1">
                <a:solidFill>
                  <a:srgbClr val="000000"/>
                </a:solidFill>
                <a:latin typeface="Arial"/>
                <a:ea typeface="DejaVu Sans"/>
              </a:rPr>
              <a:t>Dataframe Atributes</a:t>
            </a:r>
            <a:endParaRPr lang="en-US" sz="4000" b="0" strike="noStrike" spc="-1">
              <a:latin typeface="Arial"/>
            </a:endParaRPr>
          </a:p>
        </p:txBody>
      </p:sp>
      <p:sp>
        <p:nvSpPr>
          <p:cNvPr id="60" name="Line 2"/>
          <p:cNvSpPr/>
          <p:nvPr/>
        </p:nvSpPr>
        <p:spPr>
          <a:xfrm>
            <a:off x="792000" y="1728000"/>
            <a:ext cx="11376000" cy="0"/>
          </a:xfrm>
          <a:prstGeom prst="line">
            <a:avLst/>
          </a:prstGeom>
          <a:ln>
            <a:solidFill>
              <a:srgbClr val="069A2E"/>
            </a:solidFill>
          </a:ln>
        </p:spPr>
        <p:style>
          <a:lnRef idx="0">
            <a:scrgbClr r="0" g="0" b="0"/>
          </a:lnRef>
          <a:fillRef idx="0">
            <a:scrgbClr r="0" g="0" b="0"/>
          </a:fillRef>
          <a:effectRef idx="0">
            <a:scrgbClr r="0" g="0" b="0"/>
          </a:effectRef>
          <a:fontRef idx="minor"/>
        </p:style>
      </p:sp>
      <p:sp>
        <p:nvSpPr>
          <p:cNvPr id="2" name="Rectangle 1">
            <a:extLst>
              <a:ext uri="{FF2B5EF4-FFF2-40B4-BE49-F238E27FC236}">
                <a16:creationId xmlns:a16="http://schemas.microsoft.com/office/drawing/2014/main" id="{4165F3C3-FBD3-B143-B984-5946F9C37B55}"/>
              </a:ext>
            </a:extLst>
          </p:cNvPr>
          <p:cNvSpPr/>
          <p:nvPr/>
        </p:nvSpPr>
        <p:spPr>
          <a:xfrm>
            <a:off x="792000" y="8713935"/>
            <a:ext cx="3980577" cy="369332"/>
          </a:xfrm>
          <a:prstGeom prst="rect">
            <a:avLst/>
          </a:prstGeom>
        </p:spPr>
        <p:txBody>
          <a:bodyPr wrap="none">
            <a:spAutoFit/>
          </a:bodyPr>
          <a:lstStyle/>
          <a:p>
            <a:r>
              <a:rPr lang="en-US" dirty="0"/>
              <a:t>Plot the distribution of missing values</a:t>
            </a:r>
          </a:p>
        </p:txBody>
      </p:sp>
      <p:pic>
        <p:nvPicPr>
          <p:cNvPr id="4" name="Picture 3">
            <a:extLst>
              <a:ext uri="{FF2B5EF4-FFF2-40B4-BE49-F238E27FC236}">
                <a16:creationId xmlns:a16="http://schemas.microsoft.com/office/drawing/2014/main" id="{5E2D7D77-5B43-2F48-8900-72C774EF2F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152" y="1789992"/>
            <a:ext cx="7669557" cy="6630862"/>
          </a:xfrm>
          <a:prstGeom prst="rect">
            <a:avLst/>
          </a:prstGeom>
        </p:spPr>
      </p:pic>
      <p:sp>
        <p:nvSpPr>
          <p:cNvPr id="3" name="Rectangle 2">
            <a:extLst>
              <a:ext uri="{FF2B5EF4-FFF2-40B4-BE49-F238E27FC236}">
                <a16:creationId xmlns:a16="http://schemas.microsoft.com/office/drawing/2014/main" id="{88A3594B-FA3E-3C44-92D6-BEFED2F976BB}"/>
              </a:ext>
            </a:extLst>
          </p:cNvPr>
          <p:cNvSpPr/>
          <p:nvPr/>
        </p:nvSpPr>
        <p:spPr>
          <a:xfrm>
            <a:off x="8450708" y="2557107"/>
            <a:ext cx="3717291" cy="3970318"/>
          </a:xfrm>
          <a:prstGeom prst="rect">
            <a:avLst/>
          </a:prstGeom>
        </p:spPr>
        <p:txBody>
          <a:bodyPr wrap="square">
            <a:spAutoFit/>
          </a:bodyPr>
          <a:lstStyle/>
          <a:p>
            <a:pPr>
              <a:lnSpc>
                <a:spcPct val="100000"/>
              </a:lnSpc>
            </a:pPr>
            <a:r>
              <a:rPr lang="en-US" sz="2800" dirty="0"/>
              <a:t>For the feature engineering both train and test will be grouped in one data frame and some work will be done like, count the missing ratio, impute values, fill </a:t>
            </a:r>
            <a:r>
              <a:rPr lang="en-US" sz="2800" dirty="0" err="1"/>
              <a:t>NaN’s</a:t>
            </a:r>
            <a:r>
              <a:rPr lang="en-US" sz="2800" dirty="0"/>
              <a:t> and so on.</a:t>
            </a:r>
            <a:endParaRPr lang="en-US" sz="2800" spc="-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CustomShape 1"/>
          <p:cNvSpPr/>
          <p:nvPr/>
        </p:nvSpPr>
        <p:spPr>
          <a:xfrm>
            <a:off x="648000" y="864000"/>
            <a:ext cx="6912000" cy="1367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4000" b="0" strike="noStrike" spc="-1" dirty="0">
                <a:solidFill>
                  <a:srgbClr val="000000"/>
                </a:solidFill>
                <a:latin typeface="Arial"/>
                <a:ea typeface="DejaVu Sans"/>
              </a:rPr>
              <a:t>Data Correlation</a:t>
            </a:r>
            <a:endParaRPr lang="en-US" sz="4000" b="0" strike="noStrike" spc="-1" dirty="0">
              <a:latin typeface="Arial"/>
            </a:endParaRPr>
          </a:p>
        </p:txBody>
      </p:sp>
      <p:sp>
        <p:nvSpPr>
          <p:cNvPr id="64" name="Line 2"/>
          <p:cNvSpPr/>
          <p:nvPr/>
        </p:nvSpPr>
        <p:spPr>
          <a:xfrm>
            <a:off x="792000" y="1728000"/>
            <a:ext cx="11376000" cy="0"/>
          </a:xfrm>
          <a:prstGeom prst="line">
            <a:avLst/>
          </a:prstGeom>
          <a:ln>
            <a:solidFill>
              <a:srgbClr val="069A2E"/>
            </a:solidFill>
          </a:ln>
        </p:spPr>
        <p:style>
          <a:lnRef idx="0">
            <a:scrgbClr r="0" g="0" b="0"/>
          </a:lnRef>
          <a:fillRef idx="0">
            <a:scrgbClr r="0" g="0" b="0"/>
          </a:fillRef>
          <a:effectRef idx="0">
            <a:scrgbClr r="0" g="0" b="0"/>
          </a:effectRef>
          <a:fontRef idx="minor"/>
        </p:style>
      </p:sp>
      <p:pic>
        <p:nvPicPr>
          <p:cNvPr id="4" name="Picture 3">
            <a:extLst>
              <a:ext uri="{FF2B5EF4-FFF2-40B4-BE49-F238E27FC236}">
                <a16:creationId xmlns:a16="http://schemas.microsoft.com/office/drawing/2014/main" id="{7F53D4DB-3D58-9144-B2CE-C2E93B8CF5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000" y="2076773"/>
            <a:ext cx="7373408" cy="6432812"/>
          </a:xfrm>
          <a:prstGeom prst="rect">
            <a:avLst/>
          </a:prstGeom>
        </p:spPr>
      </p:pic>
      <p:pic>
        <p:nvPicPr>
          <p:cNvPr id="10" name="springboard-logo-secondary-RGB.jpg_5" descr="springboard-logo-secondary-RGB.jpg">
            <a:extLst>
              <a:ext uri="{FF2B5EF4-FFF2-40B4-BE49-F238E27FC236}">
                <a16:creationId xmlns:a16="http://schemas.microsoft.com/office/drawing/2014/main" id="{EEFE4FAB-A96D-4A41-85A3-6996CCBE5BDD}"/>
              </a:ext>
            </a:extLst>
          </p:cNvPr>
          <p:cNvPicPr/>
          <p:nvPr/>
        </p:nvPicPr>
        <p:blipFill rotWithShape="1">
          <a:blip r:embed="rId3"/>
          <a:srcRect t="27543" b="26173"/>
          <a:stretch/>
        </p:blipFill>
        <p:spPr>
          <a:xfrm>
            <a:off x="7810560" y="8322590"/>
            <a:ext cx="4979160" cy="1152023"/>
          </a:xfrm>
          <a:prstGeom prst="rect">
            <a:avLst/>
          </a:prstGeom>
          <a:ln w="12600">
            <a:noFill/>
          </a:ln>
        </p:spPr>
      </p:pic>
      <p:sp>
        <p:nvSpPr>
          <p:cNvPr id="5" name="Rectangle 4">
            <a:extLst>
              <a:ext uri="{FF2B5EF4-FFF2-40B4-BE49-F238E27FC236}">
                <a16:creationId xmlns:a16="http://schemas.microsoft.com/office/drawing/2014/main" id="{C7D68844-0E61-2246-9DBA-998524E7F153}"/>
              </a:ext>
            </a:extLst>
          </p:cNvPr>
          <p:cNvSpPr/>
          <p:nvPr/>
        </p:nvSpPr>
        <p:spPr>
          <a:xfrm>
            <a:off x="8293423" y="2231280"/>
            <a:ext cx="3874577" cy="5632311"/>
          </a:xfrm>
          <a:prstGeom prst="rect">
            <a:avLst/>
          </a:prstGeom>
        </p:spPr>
        <p:txBody>
          <a:bodyPr wrap="square">
            <a:spAutoFit/>
          </a:bodyPr>
          <a:lstStyle/>
          <a:p>
            <a:pPr algn="just"/>
            <a:r>
              <a:rPr lang="en-US" sz="2000" dirty="0"/>
              <a:t>    The correlation coefficient is bound between -1 and 1 and tells you the linear relationship between these two variables. A coefficient close to 1 means a strong and positive association between the two variables.</a:t>
            </a:r>
          </a:p>
          <a:p>
            <a:pPr algn="just"/>
            <a:endParaRPr lang="en-US" sz="2000" dirty="0"/>
          </a:p>
          <a:p>
            <a:pPr algn="just"/>
            <a:r>
              <a:rPr lang="en-US" sz="2000" dirty="0"/>
              <a:t>    Association does not mean necessarily a causal relation between both variables. If the coefficient is close to 0, it does not necessarily mean that there is no relation between the two variables. It means that is not a LINEAR relationship, but there might be another type of functional relationship.</a:t>
            </a:r>
          </a:p>
        </p:txBody>
      </p:sp>
      <p:sp>
        <p:nvSpPr>
          <p:cNvPr id="2" name="Rectangle 1">
            <a:extLst>
              <a:ext uri="{FF2B5EF4-FFF2-40B4-BE49-F238E27FC236}">
                <a16:creationId xmlns:a16="http://schemas.microsoft.com/office/drawing/2014/main" id="{AABE737F-31D3-C243-AF91-0A0CD4741761}"/>
              </a:ext>
            </a:extLst>
          </p:cNvPr>
          <p:cNvSpPr/>
          <p:nvPr/>
        </p:nvSpPr>
        <p:spPr>
          <a:xfrm>
            <a:off x="648000" y="8668933"/>
            <a:ext cx="6502400" cy="646331"/>
          </a:xfrm>
          <a:prstGeom prst="rect">
            <a:avLst/>
          </a:prstGeom>
        </p:spPr>
        <p:txBody>
          <a:bodyPr>
            <a:spAutoFit/>
          </a:bodyPr>
          <a:lstStyle/>
          <a:p>
            <a:r>
              <a:rPr lang="en-US" dirty="0"/>
              <a:t>Correlation map to see how features are correlated with sales price.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{057823B1-CA52-434B-B885-75CCF3B87344}tf16401378</Template>
  <TotalTime>12726</TotalTime>
  <Words>880</Words>
  <Application>Microsoft Macintosh PowerPoint</Application>
  <PresentationFormat>Custom</PresentationFormat>
  <Paragraphs>67</Paragraphs>
  <Slides>13</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DejaVu Sans</vt:lpstr>
      <vt:lpstr>Helvetica Neue</vt:lpstr>
      <vt:lpstr>Helvetica Neue Medium</vt:lpstr>
      <vt:lpstr>Symbol</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Microsoft Office User</cp:lastModifiedBy>
  <cp:revision>37</cp:revision>
  <dcterms:modified xsi:type="dcterms:W3CDTF">2021-02-17T00:25:46Z</dcterms:modified>
  <dc:language>pt-BR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12</vt:i4>
  </property>
</Properties>
</file>