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D53EA-0AE9-4506-AE75-D4AE41DCB437}" v="9" dt="2022-07-14T12:58:2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1040"/>
      </p:cViewPr>
      <p:guideLst>
        <p:guide orient="horz" pos="2160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8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16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9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2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5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5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22FA-800E-49F6-A893-3AE0C784E2B8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353F-F60D-4B25-9F23-9634E49E9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16CFF7-46CF-E208-3CE2-2496E235F86D}"/>
              </a:ext>
            </a:extLst>
          </p:cNvPr>
          <p:cNvGrpSpPr/>
          <p:nvPr/>
        </p:nvGrpSpPr>
        <p:grpSpPr>
          <a:xfrm>
            <a:off x="385494" y="143049"/>
            <a:ext cx="2022131" cy="1028795"/>
            <a:chOff x="290756" y="262541"/>
            <a:chExt cx="2449156" cy="114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561008-F165-A042-D164-C19BAB59C2FF}"/>
                </a:ext>
              </a:extLst>
            </p:cNvPr>
            <p:cNvSpPr/>
            <p:nvPr/>
          </p:nvSpPr>
          <p:spPr>
            <a:xfrm>
              <a:off x="290756" y="262541"/>
              <a:ext cx="2449156" cy="114162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1AFD64E-E912-4F81-DA97-34AFF8FE65E3}"/>
                </a:ext>
              </a:extLst>
            </p:cNvPr>
            <p:cNvSpPr txBox="1"/>
            <p:nvPr/>
          </p:nvSpPr>
          <p:spPr>
            <a:xfrm>
              <a:off x="290756" y="346400"/>
              <a:ext cx="2425147" cy="40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32BB497-0112-097B-3A50-F4A534F65FF2}"/>
                </a:ext>
              </a:extLst>
            </p:cNvPr>
            <p:cNvSpPr txBox="1"/>
            <p:nvPr/>
          </p:nvSpPr>
          <p:spPr>
            <a:xfrm>
              <a:off x="435097" y="807056"/>
              <a:ext cx="1086307" cy="5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B4780D6-BE6B-316A-471F-466146A98E7B}"/>
                </a:ext>
              </a:extLst>
            </p:cNvPr>
            <p:cNvSpPr txBox="1"/>
            <p:nvPr/>
          </p:nvSpPr>
          <p:spPr>
            <a:xfrm>
              <a:off x="1614978" y="845688"/>
              <a:ext cx="1010438" cy="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DFCC000B-620E-2441-B7B0-592E95E7C6B5}"/>
              </a:ext>
            </a:extLst>
          </p:cNvPr>
          <p:cNvSpPr txBox="1"/>
          <p:nvPr/>
        </p:nvSpPr>
        <p:spPr>
          <a:xfrm>
            <a:off x="3731169" y="656292"/>
            <a:ext cx="83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Aucun effet secondaire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576AA1D-8D6D-A3A5-9D7E-3DDF3FEF48FB}"/>
              </a:ext>
            </a:extLst>
          </p:cNvPr>
          <p:cNvGrpSpPr/>
          <p:nvPr/>
        </p:nvGrpSpPr>
        <p:grpSpPr>
          <a:xfrm>
            <a:off x="2547734" y="196487"/>
            <a:ext cx="2048636" cy="1700320"/>
            <a:chOff x="2694749" y="262542"/>
            <a:chExt cx="2146844" cy="16231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607F29-5B85-4B93-A27B-DBF48015D460}"/>
                </a:ext>
              </a:extLst>
            </p:cNvPr>
            <p:cNvSpPr/>
            <p:nvPr/>
          </p:nvSpPr>
          <p:spPr>
            <a:xfrm>
              <a:off x="2743297" y="262542"/>
              <a:ext cx="2098296" cy="16231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49BFB42-8C70-2E18-C36F-6E7473C11206}"/>
                </a:ext>
              </a:extLst>
            </p:cNvPr>
            <p:cNvSpPr txBox="1"/>
            <p:nvPr/>
          </p:nvSpPr>
          <p:spPr>
            <a:xfrm>
              <a:off x="2741099" y="329327"/>
              <a:ext cx="2098296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</a:rPr>
                <a:t>🗡️</a:t>
              </a:r>
              <a:r>
                <a:rPr lang="fr-FR" dirty="0"/>
                <a:t>Attaque Rapide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8862273-2FC3-4519-8ECF-E0CA369C06B4}"/>
                </a:ext>
              </a:extLst>
            </p:cNvPr>
            <p:cNvSpPr txBox="1"/>
            <p:nvPr/>
          </p:nvSpPr>
          <p:spPr>
            <a:xfrm>
              <a:off x="2893604" y="723596"/>
              <a:ext cx="935319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75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10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83ED116-A7A7-7E6A-84BE-76FF9AEB57B0}"/>
                </a:ext>
              </a:extLst>
            </p:cNvPr>
            <p:cNvSpPr txBox="1"/>
            <p:nvPr/>
          </p:nvSpPr>
          <p:spPr>
            <a:xfrm>
              <a:off x="2694749" y="1097204"/>
              <a:ext cx="2125258" cy="67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votre 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Plus votre adversaire est lent, plus cette attaque lui fera des dégâts..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969B9E8-38E6-1DD4-102C-6BC56B02C6A8}"/>
                </a:ext>
              </a:extLst>
            </p:cNvPr>
            <p:cNvSpPr txBox="1"/>
            <p:nvPr/>
          </p:nvSpPr>
          <p:spPr>
            <a:xfrm>
              <a:off x="3826761" y="700600"/>
              <a:ext cx="874255" cy="381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78DD4CC-3A23-34E0-0C8A-44934A04041A}"/>
              </a:ext>
            </a:extLst>
          </p:cNvPr>
          <p:cNvGrpSpPr/>
          <p:nvPr/>
        </p:nvGrpSpPr>
        <p:grpSpPr>
          <a:xfrm>
            <a:off x="4767629" y="160414"/>
            <a:ext cx="2002309" cy="1409096"/>
            <a:chOff x="2743296" y="262543"/>
            <a:chExt cx="2098297" cy="1464473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B83DA9EB-A68A-5443-9D71-3BE5E4D52825}"/>
                </a:ext>
              </a:extLst>
            </p:cNvPr>
            <p:cNvGrpSpPr/>
            <p:nvPr/>
          </p:nvGrpSpPr>
          <p:grpSpPr>
            <a:xfrm>
              <a:off x="2743296" y="262543"/>
              <a:ext cx="2098297" cy="1464473"/>
              <a:chOff x="2743296" y="262543"/>
              <a:chExt cx="2098297" cy="1464473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3C34B676-6928-6F93-8E88-0EABE654A444}"/>
                  </a:ext>
                </a:extLst>
              </p:cNvPr>
              <p:cNvGrpSpPr/>
              <p:nvPr/>
            </p:nvGrpSpPr>
            <p:grpSpPr>
              <a:xfrm>
                <a:off x="2743296" y="262543"/>
                <a:ext cx="2098297" cy="1464473"/>
                <a:chOff x="290756" y="262542"/>
                <a:chExt cx="2425148" cy="961142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DE55707-7C01-3226-227A-516C06335596}"/>
                    </a:ext>
                  </a:extLst>
                </p:cNvPr>
                <p:cNvSpPr/>
                <p:nvPr/>
              </p:nvSpPr>
              <p:spPr>
                <a:xfrm>
                  <a:off x="290757" y="262542"/>
                  <a:ext cx="2425147" cy="96114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9B92391-4A84-D0A4-8DC0-834DD4110482}"/>
                    </a:ext>
                  </a:extLst>
                </p:cNvPr>
                <p:cNvSpPr txBox="1"/>
                <p:nvPr/>
              </p:nvSpPr>
              <p:spPr>
                <a:xfrm>
                  <a:off x="290756" y="346400"/>
                  <a:ext cx="2425147" cy="23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rgbClr val="DCDDDE"/>
                      </a:solidFill>
                    </a:rPr>
                    <a:t>🪡</a:t>
                  </a:r>
                  <a:r>
                    <a:rPr lang="fr-FR" sz="1600" dirty="0"/>
                    <a:t>Attaque Perçante</a:t>
                  </a:r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103FF28-428A-3675-DCD3-AB943F861C56}"/>
                    </a:ext>
                  </a:extLst>
                </p:cNvPr>
                <p:cNvSpPr txBox="1"/>
                <p:nvPr/>
              </p:nvSpPr>
              <p:spPr>
                <a:xfrm>
                  <a:off x="447648" y="591463"/>
                  <a:ext cx="1088371" cy="34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b="1" dirty="0"/>
                    <a:t>Puissance :</a:t>
                  </a:r>
                  <a:r>
                    <a:rPr lang="fr-FR" sz="900" dirty="0"/>
                    <a:t> 80</a:t>
                  </a:r>
                </a:p>
                <a:p>
                  <a:pPr algn="ctr"/>
                  <a:r>
                    <a:rPr lang="fr-FR" sz="900" b="1" dirty="0"/>
                    <a:t>Précision :</a:t>
                  </a:r>
                  <a:r>
                    <a:rPr lang="fr-FR" sz="900" dirty="0"/>
                    <a:t> 90</a:t>
                  </a:r>
                </a:p>
                <a:p>
                  <a:pPr algn="ctr"/>
                  <a:r>
                    <a:rPr lang="fr-FR" sz="900" b="1" dirty="0"/>
                    <a:t>Critique :</a:t>
                  </a:r>
                  <a:r>
                    <a:rPr lang="fr-FR" sz="900" dirty="0"/>
                    <a:t> 5</a:t>
                  </a:r>
                </a:p>
              </p:txBody>
            </p:sp>
          </p:grp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1C44365-4A3F-E878-B72C-80CBB879EFC1}"/>
                  </a:ext>
                </a:extLst>
              </p:cNvPr>
              <p:cNvSpPr txBox="1"/>
              <p:nvPr/>
            </p:nvSpPr>
            <p:spPr>
              <a:xfrm>
                <a:off x="2822466" y="1288559"/>
                <a:ext cx="1970579" cy="35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Ignore presque complètement la défense de l’adversaire.</a:t>
                </a:r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27864D5-9E81-FBAA-F9D3-EB3BD7D4BD90}"/>
                </a:ext>
              </a:extLst>
            </p:cNvPr>
            <p:cNvSpPr txBox="1"/>
            <p:nvPr/>
          </p:nvSpPr>
          <p:spPr>
            <a:xfrm>
              <a:off x="3823402" y="843854"/>
              <a:ext cx="874255" cy="28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-10 %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  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AB14872A-D0A1-A885-E208-62C58910A3D5}"/>
              </a:ext>
            </a:extLst>
          </p:cNvPr>
          <p:cNvGrpSpPr/>
          <p:nvPr/>
        </p:nvGrpSpPr>
        <p:grpSpPr>
          <a:xfrm>
            <a:off x="6948789" y="208460"/>
            <a:ext cx="2002309" cy="1783190"/>
            <a:chOff x="2743296" y="262542"/>
            <a:chExt cx="2098297" cy="183295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B0E044-AD0B-0239-ED32-F9E66D6EF509}"/>
                </a:ext>
              </a:extLst>
            </p:cNvPr>
            <p:cNvSpPr/>
            <p:nvPr/>
          </p:nvSpPr>
          <p:spPr>
            <a:xfrm>
              <a:off x="2743297" y="262542"/>
              <a:ext cx="2098296" cy="1832957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8B091015-CA1E-1A18-9E15-FF6D3A81D3B2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CDDDE"/>
                  </a:solidFill>
                </a:rPr>
                <a:t>🙅‍♂️</a:t>
              </a:r>
              <a:r>
                <a:rPr lang="fr-FR" dirty="0"/>
                <a:t>Protection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2406C65-582A-3130-7831-29CB7E028FE4}"/>
                </a:ext>
              </a:extLst>
            </p:cNvPr>
            <p:cNvSpPr txBox="1"/>
            <p:nvPr/>
          </p:nvSpPr>
          <p:spPr>
            <a:xfrm>
              <a:off x="2879043" y="820173"/>
              <a:ext cx="874255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100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F5A9C06C-E36F-94C3-55A3-770E69505406}"/>
                </a:ext>
              </a:extLst>
            </p:cNvPr>
            <p:cNvSpPr txBox="1"/>
            <p:nvPr/>
          </p:nvSpPr>
          <p:spPr>
            <a:xfrm>
              <a:off x="2820349" y="1203241"/>
              <a:ext cx="1939955" cy="8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Échoue si vous utilisez cette action alors que vous avez une altération d’état.</a:t>
              </a:r>
            </a:p>
            <a:p>
              <a:pPr algn="ctr"/>
              <a:r>
                <a:rPr lang="fr-FR" sz="800" dirty="0"/>
                <a:t>L’altération « protégé » dure 3 tours et vous empêche d’être victime d’une autre altération tout en vous offrant un boost de 30% de votre défense.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0044A4C-F84D-C269-BAD8-789F00109BA6}"/>
                </a:ext>
              </a:extLst>
            </p:cNvPr>
            <p:cNvSpPr txBox="1"/>
            <p:nvPr/>
          </p:nvSpPr>
          <p:spPr>
            <a:xfrm>
              <a:off x="3753298" y="820173"/>
              <a:ext cx="1007005" cy="31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/>
                <a:t>💞</a:t>
              </a:r>
              <a:r>
                <a:rPr lang="fr-FR" sz="600" dirty="0"/>
                <a:t> Protégé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  <a:endParaRPr lang="fr-FR" sz="800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8894240-FDCD-8585-A72B-0EAA2383C712}"/>
              </a:ext>
            </a:extLst>
          </p:cNvPr>
          <p:cNvGrpSpPr/>
          <p:nvPr/>
        </p:nvGrpSpPr>
        <p:grpSpPr>
          <a:xfrm>
            <a:off x="9021514" y="210293"/>
            <a:ext cx="2196425" cy="1837011"/>
            <a:chOff x="2641584" y="262542"/>
            <a:chExt cx="2301718" cy="18882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D12A0B-B159-0955-4061-2EB3BF650C5B}"/>
                </a:ext>
              </a:extLst>
            </p:cNvPr>
            <p:cNvSpPr/>
            <p:nvPr/>
          </p:nvSpPr>
          <p:spPr>
            <a:xfrm>
              <a:off x="2743297" y="262542"/>
              <a:ext cx="2098296" cy="188828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118228A6-277A-987E-ECB1-A6BE14C2FFAD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🔥Attaque Intense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C1FF7A27-7D2B-C14B-2651-141F5A0C0487}"/>
                </a:ext>
              </a:extLst>
            </p:cNvPr>
            <p:cNvSpPr txBox="1"/>
            <p:nvPr/>
          </p:nvSpPr>
          <p:spPr>
            <a:xfrm>
              <a:off x="2879043" y="763714"/>
              <a:ext cx="1061679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175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08B60B6-6F94-BB60-CBED-4E61F0732539}"/>
                </a:ext>
              </a:extLst>
            </p:cNvPr>
            <p:cNvSpPr txBox="1"/>
            <p:nvPr/>
          </p:nvSpPr>
          <p:spPr>
            <a:xfrm>
              <a:off x="2641584" y="1282010"/>
              <a:ext cx="2301718" cy="8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l’adversaire.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Fonctionne mieux sur adversaire lent.</a:t>
              </a:r>
            </a:p>
            <a:p>
              <a:pPr algn="ctr"/>
              <a:r>
                <a:rPr lang="fr-FR" sz="800" dirty="0"/>
                <a:t>Force le lanceur à utiliser l’action « repos » au tour suivant.</a:t>
              </a:r>
            </a:p>
            <a:p>
              <a:pPr algn="ctr"/>
              <a:r>
                <a:rPr lang="fr-FR" sz="800" dirty="0"/>
                <a:t>Ne peut pas tuer l’adversaire.</a:t>
              </a:r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57B8CA7-9BC1-E11C-BD86-5EB5E919D455}"/>
                </a:ext>
              </a:extLst>
            </p:cNvPr>
            <p:cNvSpPr txBox="1"/>
            <p:nvPr/>
          </p:nvSpPr>
          <p:spPr>
            <a:xfrm>
              <a:off x="3820732" y="817915"/>
              <a:ext cx="874255" cy="41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70B7794-6ACE-C912-E38B-8208442DD3AC}"/>
              </a:ext>
            </a:extLst>
          </p:cNvPr>
          <p:cNvGrpSpPr/>
          <p:nvPr/>
        </p:nvGrpSpPr>
        <p:grpSpPr>
          <a:xfrm>
            <a:off x="390052" y="1296338"/>
            <a:ext cx="2012675" cy="1282373"/>
            <a:chOff x="2737684" y="232396"/>
            <a:chExt cx="2109160" cy="131816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5DC570-4A18-586E-E036-42C8AAF2E727}"/>
                </a:ext>
              </a:extLst>
            </p:cNvPr>
            <p:cNvSpPr/>
            <p:nvPr/>
          </p:nvSpPr>
          <p:spPr>
            <a:xfrm>
              <a:off x="2737684" y="232396"/>
              <a:ext cx="2098296" cy="131560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F248B942-C737-1444-CA7D-40645C839487}"/>
                </a:ext>
              </a:extLst>
            </p:cNvPr>
            <p:cNvSpPr txBox="1"/>
            <p:nvPr/>
          </p:nvSpPr>
          <p:spPr>
            <a:xfrm>
              <a:off x="2748548" y="314979"/>
              <a:ext cx="2098296" cy="28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DCDDDE"/>
                  </a:solidFill>
                </a:rPr>
                <a:t>🧪</a:t>
              </a:r>
              <a:r>
                <a:rPr lang="fr-FR" sz="1200" dirty="0"/>
                <a:t>Attaque Empoisonnée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AE9F3F32-06FB-95F8-AEBB-1347289FEE15}"/>
                </a:ext>
              </a:extLst>
            </p:cNvPr>
            <p:cNvSpPr txBox="1"/>
            <p:nvPr/>
          </p:nvSpPr>
          <p:spPr>
            <a:xfrm>
              <a:off x="2856903" y="599034"/>
              <a:ext cx="941688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790E7033-0B7F-9CEB-6661-C96FD56BDF67}"/>
                </a:ext>
              </a:extLst>
            </p:cNvPr>
            <p:cNvSpPr txBox="1"/>
            <p:nvPr/>
          </p:nvSpPr>
          <p:spPr>
            <a:xfrm>
              <a:off x="2799323" y="1076008"/>
              <a:ext cx="1939955" cy="47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L’altération « empoisonné » dure au moins un tour et inflige des dégâts à votre adversaire.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53C8197C-1660-111F-3D3A-F6ED8DF889A1}"/>
                </a:ext>
              </a:extLst>
            </p:cNvPr>
            <p:cNvSpPr txBox="1"/>
            <p:nvPr/>
          </p:nvSpPr>
          <p:spPr>
            <a:xfrm>
              <a:off x="3685370" y="674988"/>
              <a:ext cx="1121341" cy="31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🤢</a:t>
              </a:r>
              <a:r>
                <a:rPr lang="fr-FR" sz="600" dirty="0"/>
                <a:t>Empoisonné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358E86AC-3DA7-945E-E24E-639EDC407882}"/>
              </a:ext>
            </a:extLst>
          </p:cNvPr>
          <p:cNvGrpSpPr/>
          <p:nvPr/>
        </p:nvGrpSpPr>
        <p:grpSpPr>
          <a:xfrm>
            <a:off x="2585490" y="2103512"/>
            <a:ext cx="2009211" cy="1699472"/>
            <a:chOff x="2650941" y="1851339"/>
            <a:chExt cx="2009211" cy="1699472"/>
          </a:xfrm>
        </p:grpSpPr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2884AF62-AB4A-8CDB-659B-B96B9D19520C}"/>
                </a:ext>
              </a:extLst>
            </p:cNvPr>
            <p:cNvGrpSpPr/>
            <p:nvPr/>
          </p:nvGrpSpPr>
          <p:grpSpPr>
            <a:xfrm>
              <a:off x="2650941" y="1851339"/>
              <a:ext cx="2009211" cy="1699472"/>
              <a:chOff x="2736064" y="179479"/>
              <a:chExt cx="2105530" cy="174690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5D56F7-D91C-88A5-0495-5FCADDA1BB77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74690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8660CD07-53CB-F0E2-374F-882A4C3285D5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000000"/>
                    </a:solidFill>
                    <a:latin typeface="inherit"/>
                  </a:rPr>
                  <a:t>🥷Attaque Fourbe</a:t>
                </a:r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13FE33-73C7-E06E-492F-9A7CC35982E6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200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90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10</a:t>
                </a: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F5CC5B3-DCD3-3E6C-022D-DE5518B28537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85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Plus l’attaque est utilisée tard et moins elle est efficace.</a:t>
                </a:r>
                <a:br>
                  <a:rPr lang="fr-FR" sz="800" dirty="0"/>
                </a:br>
                <a:r>
                  <a:rPr lang="fr-FR" sz="800" dirty="0"/>
                  <a:t>Plus l’attaque est utilisée un grand nombre de fois et moins elle est efficace.</a:t>
                </a:r>
              </a:p>
              <a:p>
                <a:pPr algn="ctr"/>
                <a:r>
                  <a:rPr lang="fr-FR" sz="800" dirty="0"/>
                  <a:t>Moins le lanceur a de points de combats et plus l’attaque est efficace.</a:t>
                </a:r>
              </a:p>
            </p:txBody>
          </p:sp>
        </p:grp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66A330DC-43AD-D483-651F-2982C41FED8F}"/>
                </a:ext>
              </a:extLst>
            </p:cNvPr>
            <p:cNvSpPr txBox="1"/>
            <p:nvPr/>
          </p:nvSpPr>
          <p:spPr>
            <a:xfrm>
              <a:off x="3720799" y="2252707"/>
              <a:ext cx="83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921568FF-4278-407E-8CB7-82BFAE8C9F70}"/>
              </a:ext>
            </a:extLst>
          </p:cNvPr>
          <p:cNvGrpSpPr/>
          <p:nvPr/>
        </p:nvGrpSpPr>
        <p:grpSpPr>
          <a:xfrm>
            <a:off x="4716329" y="1727921"/>
            <a:ext cx="2103425" cy="2165290"/>
            <a:chOff x="2689536" y="262540"/>
            <a:chExt cx="2204260" cy="228716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9647787-BCE5-6C84-8D5A-B51CC1BA45DB}"/>
                </a:ext>
              </a:extLst>
            </p:cNvPr>
            <p:cNvSpPr/>
            <p:nvPr/>
          </p:nvSpPr>
          <p:spPr>
            <a:xfrm>
              <a:off x="2743297" y="262540"/>
              <a:ext cx="2098296" cy="214115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5D67E85D-F767-7F00-312D-8893D1C8FA1D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DCDDDE"/>
                  </a:solidFill>
                  <a:latin typeface="Whitney"/>
                </a:rPr>
                <a:t>🤔</a:t>
              </a:r>
              <a:r>
                <a:rPr lang="fr-FR" sz="1400" dirty="0">
                  <a:solidFill>
                    <a:srgbClr val="000000"/>
                  </a:solidFill>
                  <a:latin typeface="inherit"/>
                </a:rPr>
                <a:t>Attaque Troublante</a:t>
              </a:r>
              <a:endParaRPr lang="fr-FR" sz="1400" dirty="0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D98DB9CA-9B4E-BE7B-1C27-BD8B3C13ADD7}"/>
                </a:ext>
              </a:extLst>
            </p:cNvPr>
            <p:cNvSpPr txBox="1"/>
            <p:nvPr/>
          </p:nvSpPr>
          <p:spPr>
            <a:xfrm>
              <a:off x="2879043" y="763714"/>
              <a:ext cx="941689" cy="53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E3BDBBF9-997D-EE11-C4C2-3D598A52FCBD}"/>
                </a:ext>
              </a:extLst>
            </p:cNvPr>
            <p:cNvSpPr txBox="1"/>
            <p:nvPr/>
          </p:nvSpPr>
          <p:spPr>
            <a:xfrm>
              <a:off x="2689536" y="1281815"/>
              <a:ext cx="2204260" cy="126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Si l’attaque est utilisée plus de 4 fois la probabilité de rendre confus l’adversaire est divisée par 4.</a:t>
              </a:r>
            </a:p>
            <a:p>
              <a:pPr algn="ctr"/>
              <a:r>
                <a:rPr lang="fr-FR" sz="800" dirty="0"/>
                <a:t>L’altération « confus » a une chance de forcer l’adversaire à effectuer une action aléatoire.</a:t>
              </a:r>
            </a:p>
            <a:p>
              <a:pPr algn="ctr"/>
              <a:r>
                <a:rPr lang="fr-FR" sz="800" dirty="0"/>
                <a:t>Il y a une faible chance pour qu’un adversaire confus ne puisse pas attaquer et se blesse dans sa confusion.</a:t>
              </a:r>
            </a:p>
            <a:p>
              <a:pPr algn="ctr"/>
              <a:r>
                <a:rPr lang="fr-FR" sz="800" dirty="0"/>
                <a:t> </a:t>
              </a: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BC60F91-6C08-6190-D24C-6ABC1577D414}"/>
              </a:ext>
            </a:extLst>
          </p:cNvPr>
          <p:cNvSpPr txBox="1"/>
          <p:nvPr/>
        </p:nvSpPr>
        <p:spPr>
          <a:xfrm>
            <a:off x="5704049" y="2292780"/>
            <a:ext cx="103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1" dirty="0"/>
              <a:t>Adversaire :</a:t>
            </a:r>
            <a:r>
              <a:rPr lang="fr-FR" sz="600" dirty="0"/>
              <a:t> </a:t>
            </a:r>
          </a:p>
          <a:p>
            <a:pPr algn="ctr"/>
            <a:r>
              <a:rPr lang="fr-FR" sz="800" dirty="0">
                <a:solidFill>
                  <a:srgbClr val="DCDDDE"/>
                </a:solidFill>
                <a:latin typeface="Whitney"/>
              </a:rPr>
              <a:t>😵‍💫</a:t>
            </a:r>
            <a:r>
              <a:rPr lang="fr-FR" sz="600" dirty="0"/>
              <a:t>Confus (</a:t>
            </a:r>
            <a:r>
              <a:rPr lang="fr-FR" sz="600" dirty="0">
                <a:solidFill>
                  <a:srgbClr val="DCDDDE"/>
                </a:solidFill>
              </a:rPr>
              <a:t>🍀</a:t>
            </a:r>
            <a:r>
              <a:rPr lang="fr-FR" sz="600" dirty="0"/>
              <a:t>100%) 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C156BC4-2AF6-47B9-8727-BF2B3C872145}"/>
              </a:ext>
            </a:extLst>
          </p:cNvPr>
          <p:cNvGrpSpPr/>
          <p:nvPr/>
        </p:nvGrpSpPr>
        <p:grpSpPr>
          <a:xfrm>
            <a:off x="6948779" y="2159769"/>
            <a:ext cx="2002316" cy="1458856"/>
            <a:chOff x="2743289" y="262544"/>
            <a:chExt cx="2098304" cy="149957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519C117-C252-DF2B-B453-529CB9D9CB99}"/>
                </a:ext>
              </a:extLst>
            </p:cNvPr>
            <p:cNvSpPr/>
            <p:nvPr/>
          </p:nvSpPr>
          <p:spPr>
            <a:xfrm>
              <a:off x="2743297" y="262544"/>
              <a:ext cx="2098296" cy="149957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924EC37-6045-A3FE-A460-D7DDB275F47A}"/>
                </a:ext>
              </a:extLst>
            </p:cNvPr>
            <p:cNvSpPr txBox="1"/>
            <p:nvPr/>
          </p:nvSpPr>
          <p:spPr>
            <a:xfrm>
              <a:off x="2743289" y="344805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CDDDE"/>
                  </a:solidFill>
                  <a:latin typeface="Whitney"/>
                </a:rPr>
                <a:t>🛏️</a:t>
              </a:r>
              <a:r>
                <a:rPr lang="fr-FR" dirty="0"/>
                <a:t>Repos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1A397D4B-6C89-DD00-E76D-D9F1C06BABEC}"/>
                </a:ext>
              </a:extLst>
            </p:cNvPr>
            <p:cNvSpPr txBox="1"/>
            <p:nvPr/>
          </p:nvSpPr>
          <p:spPr>
            <a:xfrm>
              <a:off x="2879036" y="747578"/>
              <a:ext cx="916568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30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100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7E996411-D992-6381-0B4D-C560DB29C2D8}"/>
                </a:ext>
              </a:extLst>
            </p:cNvPr>
            <p:cNvSpPr txBox="1"/>
            <p:nvPr/>
          </p:nvSpPr>
          <p:spPr>
            <a:xfrm>
              <a:off x="2792983" y="1140097"/>
              <a:ext cx="2018567" cy="6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S’applique sous forme de soin au lanceur.</a:t>
              </a:r>
            </a:p>
            <a:p>
              <a:pPr algn="ctr"/>
              <a:r>
                <a:rPr lang="fr-FR" sz="800" dirty="0"/>
                <a:t>La quantité de points de combat récupérée est divisée par 4 au bout de 4 utilisations.</a:t>
              </a:r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353C818-3273-F473-AB27-5F98E0852F50}"/>
              </a:ext>
            </a:extLst>
          </p:cNvPr>
          <p:cNvSpPr txBox="1"/>
          <p:nvPr/>
        </p:nvSpPr>
        <p:spPr>
          <a:xfrm>
            <a:off x="7971809" y="2619625"/>
            <a:ext cx="83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Aucun effet secondaire</a:t>
            </a: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DC86FC55-B681-2799-2C36-C24CDF458BC8}"/>
              </a:ext>
            </a:extLst>
          </p:cNvPr>
          <p:cNvGrpSpPr/>
          <p:nvPr/>
        </p:nvGrpSpPr>
        <p:grpSpPr>
          <a:xfrm>
            <a:off x="9117559" y="2191370"/>
            <a:ext cx="2002308" cy="1056791"/>
            <a:chOff x="9199076" y="2161014"/>
            <a:chExt cx="2002308" cy="1056791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CEFAF93D-A903-19EB-C232-2F560C1354FD}"/>
                </a:ext>
              </a:extLst>
            </p:cNvPr>
            <p:cNvGrpSpPr/>
            <p:nvPr/>
          </p:nvGrpSpPr>
          <p:grpSpPr>
            <a:xfrm>
              <a:off x="9199076" y="2161014"/>
              <a:ext cx="2002308" cy="1056791"/>
              <a:chOff x="2743297" y="262542"/>
              <a:chExt cx="2098296" cy="1016853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310C14-9937-812C-E9CE-2229B8E26E54}"/>
                  </a:ext>
                </a:extLst>
              </p:cNvPr>
              <p:cNvSpPr/>
              <p:nvPr/>
            </p:nvSpPr>
            <p:spPr>
              <a:xfrm>
                <a:off x="2743297" y="262542"/>
                <a:ext cx="2098296" cy="10168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F493C86-DCD3-BF33-7EE1-00D6875CB30B}"/>
                  </a:ext>
                </a:extLst>
              </p:cNvPr>
              <p:cNvSpPr txBox="1"/>
              <p:nvPr/>
            </p:nvSpPr>
            <p:spPr>
              <a:xfrm>
                <a:off x="2743297" y="281738"/>
                <a:ext cx="2098296" cy="296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0000"/>
                    </a:solidFill>
                    <a:latin typeface="inherit"/>
                  </a:rPr>
                  <a:t>🧘‍♂️</a:t>
                </a:r>
                <a:r>
                  <a:rPr lang="fr-FR" sz="1400" dirty="0"/>
                  <a:t>Boost de la défense</a:t>
                </a: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63669C0-BE33-9A0F-8328-35902DBEBEEB}"/>
                  </a:ext>
                </a:extLst>
              </p:cNvPr>
              <p:cNvSpPr txBox="1"/>
              <p:nvPr/>
            </p:nvSpPr>
            <p:spPr>
              <a:xfrm>
                <a:off x="2801741" y="607199"/>
                <a:ext cx="937221" cy="22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100</a:t>
                </a:r>
              </a:p>
            </p:txBody>
          </p:sp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5F4FFAD2-F7EB-EFF1-94BA-F73D520B333F}"/>
                  </a:ext>
                </a:extLst>
              </p:cNvPr>
              <p:cNvSpPr txBox="1"/>
              <p:nvPr/>
            </p:nvSpPr>
            <p:spPr>
              <a:xfrm>
                <a:off x="2822019" y="855791"/>
                <a:ext cx="1939955" cy="32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Plus cette action est effectuée à la suite, plus le bonus de défense est important.</a:t>
                </a:r>
              </a:p>
            </p:txBody>
          </p:sp>
        </p:grp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753B2084-3E3E-B876-0242-FFE3435515D2}"/>
                </a:ext>
              </a:extLst>
            </p:cNvPr>
            <p:cNvSpPr txBox="1"/>
            <p:nvPr/>
          </p:nvSpPr>
          <p:spPr>
            <a:xfrm>
              <a:off x="10125823" y="2493068"/>
              <a:ext cx="103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+20 à 40 %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  </a:t>
              </a:r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B497923-128E-FEF3-B490-0EE8A796C108}"/>
              </a:ext>
            </a:extLst>
          </p:cNvPr>
          <p:cNvGrpSpPr/>
          <p:nvPr/>
        </p:nvGrpSpPr>
        <p:grpSpPr>
          <a:xfrm>
            <a:off x="338080" y="2700715"/>
            <a:ext cx="2056602" cy="1753540"/>
            <a:chOff x="2693608" y="-14316"/>
            <a:chExt cx="2155192" cy="183998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B1EFB68-6B14-21C6-3D4E-32648638FE1C}"/>
                </a:ext>
              </a:extLst>
            </p:cNvPr>
            <p:cNvSpPr/>
            <p:nvPr/>
          </p:nvSpPr>
          <p:spPr>
            <a:xfrm>
              <a:off x="2750504" y="-14316"/>
              <a:ext cx="2098296" cy="17832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54DC4C7-EE6D-FF9B-6C0F-8486C31C6552}"/>
                </a:ext>
              </a:extLst>
            </p:cNvPr>
            <p:cNvSpPr txBox="1"/>
            <p:nvPr/>
          </p:nvSpPr>
          <p:spPr>
            <a:xfrm>
              <a:off x="2710304" y="49476"/>
              <a:ext cx="2098296" cy="35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DCDDDE"/>
                  </a:solidFill>
                  <a:latin typeface="Whitney"/>
                </a:rPr>
                <a:t>🧲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Attaque Chargée</a:t>
              </a:r>
              <a:endParaRPr lang="fr-FR" sz="1600" dirty="0"/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51CBD27C-7126-2A54-FE69-D6C60B292116}"/>
                </a:ext>
              </a:extLst>
            </p:cNvPr>
            <p:cNvSpPr txBox="1"/>
            <p:nvPr/>
          </p:nvSpPr>
          <p:spPr>
            <a:xfrm>
              <a:off x="2821889" y="449943"/>
              <a:ext cx="941689" cy="5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60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99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66B920B9-CD49-1A06-2CA1-8EE08201264F}"/>
                </a:ext>
              </a:extLst>
            </p:cNvPr>
            <p:cNvSpPr txBox="1"/>
            <p:nvPr/>
          </p:nvSpPr>
          <p:spPr>
            <a:xfrm>
              <a:off x="2693608" y="953707"/>
              <a:ext cx="2098296" cy="87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Attaque sur 2 tours.</a:t>
              </a:r>
            </a:p>
            <a:p>
              <a:pPr algn="ctr"/>
              <a:r>
                <a:rPr lang="fr-FR" sz="800" dirty="0"/>
                <a:t>Durant le premier tour, la défense du lanceur est augmentée de 50 %</a:t>
              </a:r>
              <a:br>
                <a:rPr lang="fr-FR" sz="800" dirty="0"/>
              </a:br>
              <a:r>
                <a:rPr lang="fr-FR" sz="800" dirty="0"/>
                <a:t>Durant le second tour, la défense du lanceur est replacée à son niveau initial.</a:t>
              </a:r>
            </a:p>
            <a:p>
              <a:pPr algn="ctr"/>
              <a:r>
                <a:rPr lang="fr-FR" sz="800" dirty="0"/>
                <a:t> </a:t>
              </a:r>
            </a:p>
          </p:txBody>
        </p: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3C41219-4B52-0A93-06AF-07004E8A218E}"/>
              </a:ext>
            </a:extLst>
          </p:cNvPr>
          <p:cNvSpPr txBox="1"/>
          <p:nvPr/>
        </p:nvSpPr>
        <p:spPr>
          <a:xfrm>
            <a:off x="1339231" y="3140168"/>
            <a:ext cx="957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/>
              <a:t>Puissance :</a:t>
            </a:r>
            <a:r>
              <a:rPr lang="fr-FR" sz="900" dirty="0"/>
              <a:t> 120</a:t>
            </a:r>
          </a:p>
          <a:p>
            <a:pPr algn="ctr"/>
            <a:r>
              <a:rPr lang="fr-FR" sz="900" b="1" dirty="0"/>
              <a:t>Précision :</a:t>
            </a:r>
            <a:r>
              <a:rPr lang="fr-FR" sz="900" dirty="0"/>
              <a:t> 99</a:t>
            </a:r>
          </a:p>
          <a:p>
            <a:pPr algn="ctr"/>
            <a:r>
              <a:rPr lang="fr-FR" sz="900" b="1" dirty="0"/>
              <a:t>Critique :</a:t>
            </a:r>
            <a:r>
              <a:rPr lang="fr-FR" sz="900" dirty="0"/>
              <a:t> 1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28B67A51-056E-95CC-9201-686C8004E564}"/>
              </a:ext>
            </a:extLst>
          </p:cNvPr>
          <p:cNvGrpSpPr/>
          <p:nvPr/>
        </p:nvGrpSpPr>
        <p:grpSpPr>
          <a:xfrm>
            <a:off x="11315419" y="282776"/>
            <a:ext cx="2006780" cy="1357718"/>
            <a:chOff x="2655619" y="3908863"/>
            <a:chExt cx="2006780" cy="1357718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21D11358-FDD6-3F54-2F9A-B0E49AC3FE22}"/>
                </a:ext>
              </a:extLst>
            </p:cNvPr>
            <p:cNvGrpSpPr/>
            <p:nvPr/>
          </p:nvGrpSpPr>
          <p:grpSpPr>
            <a:xfrm>
              <a:off x="2655619" y="3908863"/>
              <a:ext cx="2006780" cy="1357718"/>
              <a:chOff x="2743298" y="177183"/>
              <a:chExt cx="2102982" cy="143414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97A0CE-213A-AEDD-2C72-10A00E20CD10}"/>
                  </a:ext>
                </a:extLst>
              </p:cNvPr>
              <p:cNvSpPr/>
              <p:nvPr/>
            </p:nvSpPr>
            <p:spPr>
              <a:xfrm>
                <a:off x="2743298" y="177183"/>
                <a:ext cx="2098296" cy="14341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590A138D-97C4-8114-9624-B114C5098EDD}"/>
                  </a:ext>
                </a:extLst>
              </p:cNvPr>
              <p:cNvSpPr txBox="1"/>
              <p:nvPr/>
            </p:nvSpPr>
            <p:spPr>
              <a:xfrm>
                <a:off x="2747983" y="192431"/>
                <a:ext cx="2098297" cy="35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fr-FR" sz="1600" dirty="0">
                    <a:solidFill>
                      <a:srgbClr val="89DDFF"/>
                    </a:solidFill>
                    <a:latin typeface="JetBrains Mono"/>
                  </a:rPr>
                  <a:t>🔫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Canon</a:t>
                </a:r>
                <a:endParaRPr lang="fr-FR" sz="1600" dirty="0"/>
              </a:p>
            </p:txBody>
          </p:sp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FF7E2C0D-940A-1A1E-D0A7-FE66DCFF914D}"/>
                  </a:ext>
                </a:extLst>
              </p:cNvPr>
              <p:cNvSpPr txBox="1"/>
              <p:nvPr/>
            </p:nvSpPr>
            <p:spPr>
              <a:xfrm>
                <a:off x="2822023" y="549265"/>
                <a:ext cx="1063828" cy="39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120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15</a:t>
                </a:r>
              </a:p>
            </p:txBody>
          </p:sp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3DB7C1F9-BACB-6A52-5C20-FA700BA6FF71}"/>
                  </a:ext>
                </a:extLst>
              </p:cNvPr>
              <p:cNvSpPr txBox="1"/>
              <p:nvPr/>
            </p:nvSpPr>
            <p:spPr>
              <a:xfrm>
                <a:off x="2747983" y="930992"/>
                <a:ext cx="2098296" cy="61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La précision de cette attaque baisse sur les adversaires rapides.</a:t>
                </a:r>
              </a:p>
              <a:p>
                <a:pPr algn="ctr"/>
                <a:r>
                  <a:rPr lang="fr-FR" sz="800" dirty="0"/>
                  <a:t>Un bonus de dégât est affecté à cette attaque si l’adversaire est très lent.</a:t>
                </a:r>
              </a:p>
            </p:txBody>
          </p:sp>
        </p:grp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25E0AEBE-B34F-EB28-4D87-9437F980AC34}"/>
                </a:ext>
              </a:extLst>
            </p:cNvPr>
            <p:cNvSpPr txBox="1"/>
            <p:nvPr/>
          </p:nvSpPr>
          <p:spPr>
            <a:xfrm>
              <a:off x="3603417" y="4284577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🦥</a:t>
              </a:r>
              <a:r>
                <a:rPr lang="fr-FR" sz="600" dirty="0"/>
                <a:t>Ralenti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15%) </a:t>
              </a:r>
            </a:p>
          </p:txBody>
        </p: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E0ECF322-E6F7-1851-4CC4-98B554342957}"/>
              </a:ext>
            </a:extLst>
          </p:cNvPr>
          <p:cNvGrpSpPr/>
          <p:nvPr/>
        </p:nvGrpSpPr>
        <p:grpSpPr>
          <a:xfrm>
            <a:off x="4776402" y="3942176"/>
            <a:ext cx="2013984" cy="1294996"/>
            <a:chOff x="2731062" y="262540"/>
            <a:chExt cx="2110531" cy="136788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1CB2FD3-3527-797B-08B6-B5E0D0A36F16}"/>
                </a:ext>
              </a:extLst>
            </p:cNvPr>
            <p:cNvSpPr/>
            <p:nvPr/>
          </p:nvSpPr>
          <p:spPr>
            <a:xfrm>
              <a:off x="2743297" y="262540"/>
              <a:ext cx="2098296" cy="13678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A4CD93E3-ACF9-5531-D4E2-F6719D5464AF}"/>
                </a:ext>
              </a:extLst>
            </p:cNvPr>
            <p:cNvSpPr txBox="1"/>
            <p:nvPr/>
          </p:nvSpPr>
          <p:spPr>
            <a:xfrm>
              <a:off x="2731062" y="334603"/>
              <a:ext cx="2098296" cy="3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🎯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Concentration</a:t>
              </a:r>
              <a:endParaRPr lang="fr-FR" sz="1600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AE6EE0FA-B66B-FD22-B1E7-A108C5545991}"/>
                </a:ext>
              </a:extLst>
            </p:cNvPr>
            <p:cNvSpPr txBox="1"/>
            <p:nvPr/>
          </p:nvSpPr>
          <p:spPr>
            <a:xfrm>
              <a:off x="2773412" y="709606"/>
              <a:ext cx="1063828" cy="24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Précision : </a:t>
              </a:r>
              <a:r>
                <a:rPr lang="fr-FR" sz="900" dirty="0"/>
                <a:t>100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013BCFAC-BF58-AF80-371B-D5E3336EFFF1}"/>
                </a:ext>
              </a:extLst>
            </p:cNvPr>
            <p:cNvSpPr txBox="1"/>
            <p:nvPr/>
          </p:nvSpPr>
          <p:spPr>
            <a:xfrm>
              <a:off x="2737794" y="997860"/>
              <a:ext cx="2098296" cy="61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Échoue si vous utilisez cette action alors que vous avez une altération d’état.</a:t>
              </a:r>
            </a:p>
            <a:p>
              <a:pPr algn="ctr"/>
              <a:r>
                <a:rPr lang="fr-FR" sz="800" dirty="0"/>
                <a:t>L’altération « concentré » double la vitesse et l’attaque durant 1 tour.</a:t>
              </a:r>
            </a:p>
          </p:txBody>
        </p:sp>
      </p:grpSp>
      <p:sp>
        <p:nvSpPr>
          <p:cNvPr id="145" name="ZoneTexte 144">
            <a:extLst>
              <a:ext uri="{FF2B5EF4-FFF2-40B4-BE49-F238E27FC236}">
                <a16:creationId xmlns:a16="http://schemas.microsoft.com/office/drawing/2014/main" id="{02D2CF28-0D3F-2DAC-D350-02991EF859E9}"/>
              </a:ext>
            </a:extLst>
          </p:cNvPr>
          <p:cNvSpPr txBox="1"/>
          <p:nvPr/>
        </p:nvSpPr>
        <p:spPr>
          <a:xfrm>
            <a:off x="5779624" y="4340843"/>
            <a:ext cx="960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1" dirty="0"/>
              <a:t>Vous :</a:t>
            </a:r>
            <a:r>
              <a:rPr lang="fr-FR" sz="600" dirty="0"/>
              <a:t> </a:t>
            </a:r>
          </a:p>
          <a:p>
            <a:pPr algn="ctr"/>
            <a:r>
              <a:rPr lang="fr-FR" sz="600" dirty="0"/>
              <a:t>🧠Concentré (</a:t>
            </a:r>
            <a:r>
              <a:rPr lang="fr-FR" sz="600" dirty="0">
                <a:solidFill>
                  <a:srgbClr val="DCDDDE"/>
                </a:solidFill>
              </a:rPr>
              <a:t>🍀</a:t>
            </a:r>
            <a:r>
              <a:rPr lang="fr-FR" sz="600" dirty="0"/>
              <a:t>100%)  </a:t>
            </a:r>
          </a:p>
        </p:txBody>
      </p: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67FCF7D3-C44C-F588-2029-6EE0D15E76A7}"/>
              </a:ext>
            </a:extLst>
          </p:cNvPr>
          <p:cNvGrpSpPr/>
          <p:nvPr/>
        </p:nvGrpSpPr>
        <p:grpSpPr>
          <a:xfrm>
            <a:off x="6892405" y="3750415"/>
            <a:ext cx="2129109" cy="1410386"/>
            <a:chOff x="2684220" y="103310"/>
            <a:chExt cx="2231175" cy="144974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40DBA9-D611-535F-B621-B4B189D99B52}"/>
                </a:ext>
              </a:extLst>
            </p:cNvPr>
            <p:cNvSpPr/>
            <p:nvPr/>
          </p:nvSpPr>
          <p:spPr>
            <a:xfrm>
              <a:off x="2750660" y="115159"/>
              <a:ext cx="2098296" cy="1437899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9FA29C23-9E37-3AF2-BA06-88B1C1E34E63}"/>
                </a:ext>
              </a:extLst>
            </p:cNvPr>
            <p:cNvSpPr txBox="1"/>
            <p:nvPr/>
          </p:nvSpPr>
          <p:spPr>
            <a:xfrm>
              <a:off x="2743296" y="103310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  <a:latin typeface="+mn-ea"/>
                </a:rPr>
                <a:t>🙏</a:t>
              </a:r>
              <a:r>
                <a:rPr lang="fr-FR" dirty="0"/>
                <a:t>Attaque Divine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73FD4EE9-F79F-E39C-1A44-A3A8BD7D6BB8}"/>
                </a:ext>
              </a:extLst>
            </p:cNvPr>
            <p:cNvSpPr txBox="1"/>
            <p:nvPr/>
          </p:nvSpPr>
          <p:spPr>
            <a:xfrm>
              <a:off x="2879043" y="484489"/>
              <a:ext cx="955711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220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AE950042-3FB8-A4B7-AAF4-1862E2EFF880}"/>
                </a:ext>
              </a:extLst>
            </p:cNvPr>
            <p:cNvSpPr txBox="1"/>
            <p:nvPr/>
          </p:nvSpPr>
          <p:spPr>
            <a:xfrm>
              <a:off x="2684220" y="825414"/>
              <a:ext cx="2231175" cy="72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La précision de cette attaque augmente avec la durée du combat.</a:t>
              </a:r>
            </a:p>
            <a:p>
              <a:pPr algn="ctr"/>
              <a:r>
                <a:rPr lang="fr-FR" sz="800" dirty="0"/>
                <a:t>Fait partie du groupe des « actions des dieux ».</a:t>
              </a:r>
            </a:p>
            <a:p>
              <a:pPr algn="ctr"/>
              <a:r>
                <a:rPr lang="fr-FR" sz="800" dirty="0"/>
                <a:t>Échoue si 2 actions des dieux ont déjà été effectuées dans le combat.</a:t>
              </a:r>
            </a:p>
          </p:txBody>
        </p:sp>
      </p:grpSp>
      <p:sp>
        <p:nvSpPr>
          <p:cNvPr id="155" name="ZoneTexte 154">
            <a:extLst>
              <a:ext uri="{FF2B5EF4-FFF2-40B4-BE49-F238E27FC236}">
                <a16:creationId xmlns:a16="http://schemas.microsoft.com/office/drawing/2014/main" id="{9E4F68D1-7C06-728D-894B-0184AB934409}"/>
              </a:ext>
            </a:extLst>
          </p:cNvPr>
          <p:cNvSpPr txBox="1"/>
          <p:nvPr/>
        </p:nvSpPr>
        <p:spPr>
          <a:xfrm>
            <a:off x="7909533" y="4151676"/>
            <a:ext cx="103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1" dirty="0"/>
              <a:t>Adversaire :</a:t>
            </a:r>
            <a:r>
              <a:rPr lang="fr-FR" sz="600" dirty="0"/>
              <a:t> </a:t>
            </a:r>
          </a:p>
          <a:p>
            <a:pPr algn="ctr"/>
            <a:r>
              <a:rPr lang="fr-FR" sz="800" dirty="0">
                <a:solidFill>
                  <a:srgbClr val="DCDDDE"/>
                </a:solidFill>
                <a:latin typeface="Whitney"/>
              </a:rPr>
              <a:t>😵‍💫</a:t>
            </a:r>
            <a:r>
              <a:rPr lang="fr-FR" sz="600" dirty="0"/>
              <a:t>Confus (</a:t>
            </a:r>
            <a:r>
              <a:rPr lang="fr-FR" sz="600" dirty="0">
                <a:solidFill>
                  <a:srgbClr val="DCDDDE"/>
                </a:solidFill>
              </a:rPr>
              <a:t>🍀</a:t>
            </a:r>
            <a:r>
              <a:rPr lang="fr-FR" sz="600" dirty="0"/>
              <a:t>20%) </a:t>
            </a:r>
          </a:p>
        </p:txBody>
      </p: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439C8FC0-F378-46D0-6BCC-F42E6F96CD40}"/>
              </a:ext>
            </a:extLst>
          </p:cNvPr>
          <p:cNvGrpSpPr/>
          <p:nvPr/>
        </p:nvGrpSpPr>
        <p:grpSpPr>
          <a:xfrm>
            <a:off x="4775659" y="5371860"/>
            <a:ext cx="2002308" cy="1339742"/>
            <a:chOff x="434995" y="4972493"/>
            <a:chExt cx="2098296" cy="1377133"/>
          </a:xfrm>
        </p:grpSpPr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A384841F-EBCA-77AB-96E4-D8F8681F3B60}"/>
                </a:ext>
              </a:extLst>
            </p:cNvPr>
            <p:cNvGrpSpPr/>
            <p:nvPr/>
          </p:nvGrpSpPr>
          <p:grpSpPr>
            <a:xfrm>
              <a:off x="434995" y="4972493"/>
              <a:ext cx="2098296" cy="1377133"/>
              <a:chOff x="2743296" y="155329"/>
              <a:chExt cx="2098296" cy="1377133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088417F-C13D-BE59-23CE-8917CC973870}"/>
                  </a:ext>
                </a:extLst>
              </p:cNvPr>
              <p:cNvSpPr/>
              <p:nvPr/>
            </p:nvSpPr>
            <p:spPr>
              <a:xfrm>
                <a:off x="2743296" y="155329"/>
                <a:ext cx="2098296" cy="137713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9E3EF954-D3A8-A309-FCC4-D6F86C90135D}"/>
                  </a:ext>
                </a:extLst>
              </p:cNvPr>
              <p:cNvSpPr txBox="1"/>
              <p:nvPr/>
            </p:nvSpPr>
            <p:spPr>
              <a:xfrm>
                <a:off x="2743296" y="254352"/>
                <a:ext cx="2098296" cy="31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fr-FR" sz="1400" dirty="0">
                    <a:solidFill>
                      <a:srgbClr val="C3E88D"/>
                    </a:solidFill>
                    <a:latin typeface="JetBrains Mono"/>
                  </a:rPr>
                  <a:t>⚡</a:t>
                </a:r>
                <a:r>
                  <a:rPr lang="fr-FR" sz="1400" dirty="0"/>
                  <a:t>Attaque Énergique</a:t>
                </a:r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5CB32CD0-0BAE-1A4B-9265-744CCDE89868}"/>
                  </a:ext>
                </a:extLst>
              </p:cNvPr>
              <p:cNvSpPr txBox="1"/>
              <p:nvPr/>
            </p:nvSpPr>
            <p:spPr>
              <a:xfrm>
                <a:off x="2798895" y="1131142"/>
                <a:ext cx="2034277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La moitié des dégâts de cette attaque sont restitués au lanceur sous forme de soin.</a:t>
                </a:r>
              </a:p>
            </p:txBody>
          </p:sp>
        </p:grp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8DB0FA71-81D6-ECE9-60B2-B5BD109934E5}"/>
                </a:ext>
              </a:extLst>
            </p:cNvPr>
            <p:cNvSpPr txBox="1"/>
            <p:nvPr/>
          </p:nvSpPr>
          <p:spPr>
            <a:xfrm>
              <a:off x="477346" y="5455627"/>
              <a:ext cx="941689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60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5CE0DCDA-6890-EFBB-3D0C-2EF13BE704D8}"/>
                </a:ext>
              </a:extLst>
            </p:cNvPr>
            <p:cNvSpPr txBox="1"/>
            <p:nvPr/>
          </p:nvSpPr>
          <p:spPr>
            <a:xfrm>
              <a:off x="1484142" y="5486905"/>
              <a:ext cx="874255" cy="41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0BBE7227-A7DC-AE73-5770-E34834415578}"/>
              </a:ext>
            </a:extLst>
          </p:cNvPr>
          <p:cNvGrpSpPr/>
          <p:nvPr/>
        </p:nvGrpSpPr>
        <p:grpSpPr>
          <a:xfrm>
            <a:off x="6924055" y="5272619"/>
            <a:ext cx="2027030" cy="1442332"/>
            <a:chOff x="444842" y="4554695"/>
            <a:chExt cx="2027030" cy="1442333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230AA57-D8DC-4B6D-6FF4-D82FEEFEC485}"/>
                </a:ext>
              </a:extLst>
            </p:cNvPr>
            <p:cNvSpPr/>
            <p:nvPr/>
          </p:nvSpPr>
          <p:spPr>
            <a:xfrm>
              <a:off x="469563" y="4554695"/>
              <a:ext cx="2002309" cy="14423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6202895F-CD92-F19A-95D8-13370FBF5295}"/>
                </a:ext>
              </a:extLst>
            </p:cNvPr>
            <p:cNvSpPr txBox="1"/>
            <p:nvPr/>
          </p:nvSpPr>
          <p:spPr>
            <a:xfrm>
              <a:off x="444842" y="4601797"/>
              <a:ext cx="200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  <a:latin typeface="+mn-ea"/>
                </a:rPr>
                <a:t>🔨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Attaque Lourde</a:t>
              </a:r>
              <a:endParaRPr lang="fr-FR" sz="1600" dirty="0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E82291E7-2B45-6027-B503-85BD3BF8396E}"/>
                </a:ext>
              </a:extLst>
            </p:cNvPr>
            <p:cNvSpPr txBox="1"/>
            <p:nvPr/>
          </p:nvSpPr>
          <p:spPr>
            <a:xfrm>
              <a:off x="466718" y="4969408"/>
              <a:ext cx="9575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80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0AE08675-91A5-4E62-5B84-150322487614}"/>
                </a:ext>
              </a:extLst>
            </p:cNvPr>
            <p:cNvSpPr txBox="1"/>
            <p:nvPr/>
          </p:nvSpPr>
          <p:spPr>
            <a:xfrm>
              <a:off x="1393987" y="5010130"/>
              <a:ext cx="103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50%)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-25 %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  </a:t>
              </a:r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8C02F6B7-9EB8-B1F8-F68E-2BA3FAFCB6C7}"/>
                </a:ext>
              </a:extLst>
            </p:cNvPr>
            <p:cNvSpPr txBox="1"/>
            <p:nvPr/>
          </p:nvSpPr>
          <p:spPr>
            <a:xfrm>
              <a:off x="518016" y="5535363"/>
              <a:ext cx="1941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Les dégâts de cette attaque sont réduits de 90% si le défenseur dispose de moins d’un tier de la défense de l’attaquant.</a:t>
              </a:r>
            </a:p>
          </p:txBody>
        </p: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BB35DEF4-85E8-B5D4-C3CA-3B086AA3CA12}"/>
              </a:ext>
            </a:extLst>
          </p:cNvPr>
          <p:cNvGrpSpPr/>
          <p:nvPr/>
        </p:nvGrpSpPr>
        <p:grpSpPr>
          <a:xfrm>
            <a:off x="2573129" y="3995249"/>
            <a:ext cx="2027030" cy="1623214"/>
            <a:chOff x="436798" y="4579675"/>
            <a:chExt cx="2027030" cy="1623213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BE44E80-2AE7-063E-1A6D-96FA7F212326}"/>
                </a:ext>
              </a:extLst>
            </p:cNvPr>
            <p:cNvSpPr/>
            <p:nvPr/>
          </p:nvSpPr>
          <p:spPr>
            <a:xfrm>
              <a:off x="461519" y="4579675"/>
              <a:ext cx="2002309" cy="162321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788DA450-0986-8ABC-83C5-64B6048CCC29}"/>
                </a:ext>
              </a:extLst>
            </p:cNvPr>
            <p:cNvSpPr txBox="1"/>
            <p:nvPr/>
          </p:nvSpPr>
          <p:spPr>
            <a:xfrm>
              <a:off x="436798" y="4626777"/>
              <a:ext cx="200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🪓Attaque Puissante</a:t>
              </a:r>
              <a:endParaRPr lang="fr-FR" sz="1600" dirty="0"/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0E3F2A07-1BE2-5B21-50EB-C1D2E748AF6F}"/>
                </a:ext>
              </a:extLst>
            </p:cNvPr>
            <p:cNvSpPr txBox="1"/>
            <p:nvPr/>
          </p:nvSpPr>
          <p:spPr>
            <a:xfrm>
              <a:off x="458674" y="4994388"/>
              <a:ext cx="9575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150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80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87A1AB31-6385-5899-456E-D516BE0451BC}"/>
                </a:ext>
              </a:extLst>
            </p:cNvPr>
            <p:cNvSpPr txBox="1"/>
            <p:nvPr/>
          </p:nvSpPr>
          <p:spPr>
            <a:xfrm>
              <a:off x="1382812" y="4994388"/>
              <a:ext cx="1031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</a:t>
              </a:r>
            </a:p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/>
                <a:t>🚀 -15 %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  </a:t>
              </a:r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F88B6FDA-644F-F62C-4AE2-B79EBF12B543}"/>
                </a:ext>
              </a:extLst>
            </p:cNvPr>
            <p:cNvSpPr txBox="1"/>
            <p:nvPr/>
          </p:nvSpPr>
          <p:spPr>
            <a:xfrm>
              <a:off x="515732" y="5495002"/>
              <a:ext cx="1941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Cette attaque a 25 % de chance de faire +50% de dégâts, au prix d’un étourdissement de l’attaquant.</a:t>
              </a:r>
              <a:br>
                <a:rPr lang="fr-FR" sz="800" dirty="0"/>
              </a:br>
              <a:r>
                <a:rPr lang="fr-FR" sz="800" dirty="0"/>
                <a:t>Après 3 utilisations, les dégâts de l’attaque sont réduits de 70%.</a:t>
              </a:r>
            </a:p>
          </p:txBody>
        </p: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C15ADF61-9CB9-BC07-7A1C-33C89DACA5D9}"/>
              </a:ext>
            </a:extLst>
          </p:cNvPr>
          <p:cNvGrpSpPr/>
          <p:nvPr/>
        </p:nvGrpSpPr>
        <p:grpSpPr>
          <a:xfrm>
            <a:off x="392256" y="4538028"/>
            <a:ext cx="2009211" cy="1472281"/>
            <a:chOff x="2650941" y="1851339"/>
            <a:chExt cx="2009211" cy="1472281"/>
          </a:xfrm>
        </p:grpSpPr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A81DB5AC-3EA6-F173-027A-879FA1F49A00}"/>
                </a:ext>
              </a:extLst>
            </p:cNvPr>
            <p:cNvGrpSpPr/>
            <p:nvPr/>
          </p:nvGrpSpPr>
          <p:grpSpPr>
            <a:xfrm>
              <a:off x="2650941" y="1851339"/>
              <a:ext cx="2009211" cy="1472281"/>
              <a:chOff x="2736064" y="179479"/>
              <a:chExt cx="2105530" cy="151337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B251C20-0BD9-E61B-2290-ABD2C7C40DB2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513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94375B4B-B4A4-5182-4DFC-01CA035165FD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🛠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Sabotage</a:t>
                </a:r>
                <a:endParaRPr lang="fr-FR" sz="1600" dirty="0"/>
              </a:p>
            </p:txBody>
          </p:sp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ED7CBD77-FD1F-B2B2-0C79-1F8C67511701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110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15</a:t>
                </a:r>
              </a:p>
            </p:txBody>
          </p:sp>
          <p:sp>
            <p:nvSpPr>
              <p:cNvPr id="198" name="ZoneTexte 197">
                <a:extLst>
                  <a:ext uri="{FF2B5EF4-FFF2-40B4-BE49-F238E27FC236}">
                    <a16:creationId xmlns:a16="http://schemas.microsoft.com/office/drawing/2014/main" id="{A5588B4D-124E-5531-57E0-661818A527CA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60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Ignore complètement la défense de l’adversaire.</a:t>
                </a:r>
                <a:br>
                  <a:rPr lang="fr-FR" sz="800" dirty="0"/>
                </a:br>
                <a:r>
                  <a:rPr lang="fr-FR" sz="800" dirty="0"/>
                  <a:t>Fonctionne mieux sur un adversaire ayant peu d’attaque.</a:t>
                </a:r>
              </a:p>
            </p:txBody>
          </p:sp>
        </p:grpSp>
        <p:sp>
          <p:nvSpPr>
            <p:cNvPr id="194" name="ZoneTexte 193">
              <a:extLst>
                <a:ext uri="{FF2B5EF4-FFF2-40B4-BE49-F238E27FC236}">
                  <a16:creationId xmlns:a16="http://schemas.microsoft.com/office/drawing/2014/main" id="{98511E27-3A2F-794A-9875-A0949A1C842B}"/>
                </a:ext>
              </a:extLst>
            </p:cNvPr>
            <p:cNvSpPr txBox="1"/>
            <p:nvPr/>
          </p:nvSpPr>
          <p:spPr>
            <a:xfrm>
              <a:off x="3720799" y="2252707"/>
              <a:ext cx="83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1DB703C-2307-E7F3-0169-7A6E56943B87}"/>
              </a:ext>
            </a:extLst>
          </p:cNvPr>
          <p:cNvGrpSpPr/>
          <p:nvPr/>
        </p:nvGrpSpPr>
        <p:grpSpPr>
          <a:xfrm>
            <a:off x="9114482" y="3372703"/>
            <a:ext cx="2009211" cy="1472281"/>
            <a:chOff x="9108549" y="3305881"/>
            <a:chExt cx="2009211" cy="1472281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82253C42-0578-C0DB-28CD-61E8BE4C0575}"/>
                </a:ext>
              </a:extLst>
            </p:cNvPr>
            <p:cNvGrpSpPr/>
            <p:nvPr/>
          </p:nvGrpSpPr>
          <p:grpSpPr>
            <a:xfrm>
              <a:off x="9108549" y="3305881"/>
              <a:ext cx="2009211" cy="1472281"/>
              <a:chOff x="2736064" y="179479"/>
              <a:chExt cx="2105530" cy="1513371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C50A849-860E-1892-3E00-B8E68491F6AA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513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ZoneTexte 206">
                <a:extLst>
                  <a:ext uri="{FF2B5EF4-FFF2-40B4-BE49-F238E27FC236}">
                    <a16:creationId xmlns:a16="http://schemas.microsoft.com/office/drawing/2014/main" id="{6D94417F-CF75-7C8D-6CE6-CABB2B47C78F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🛠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Bouclier</a:t>
                </a:r>
                <a:endParaRPr lang="fr-FR" sz="1600" dirty="0"/>
              </a:p>
            </p:txBody>
          </p:sp>
          <p:sp>
            <p:nvSpPr>
              <p:cNvPr id="208" name="ZoneTexte 207">
                <a:extLst>
                  <a:ext uri="{FF2B5EF4-FFF2-40B4-BE49-F238E27FC236}">
                    <a16:creationId xmlns:a16="http://schemas.microsoft.com/office/drawing/2014/main" id="{24B78323-9EC8-7EEE-3B63-D11D6159264B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35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5</a:t>
                </a:r>
              </a:p>
            </p:txBody>
          </p:sp>
          <p:sp>
            <p:nvSpPr>
              <p:cNvPr id="209" name="ZoneTexte 208">
                <a:extLst>
                  <a:ext uri="{FF2B5EF4-FFF2-40B4-BE49-F238E27FC236}">
                    <a16:creationId xmlns:a16="http://schemas.microsoft.com/office/drawing/2014/main" id="{72CDFA51-0156-3E6D-DFD3-3657DA09C950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60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Utilise le bouclier de l’attaquant pour attaquer.</a:t>
                </a:r>
              </a:p>
              <a:p>
                <a:pPr algn="ctr"/>
                <a:r>
                  <a:rPr lang="fr-FR" sz="800" dirty="0"/>
                  <a:t>L’altération « affaibli » réduit l’attaque de 70% durant 1 tour.</a:t>
                </a:r>
              </a:p>
            </p:txBody>
          </p:sp>
        </p:grp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0F4C654E-6F91-0604-B5D9-999C9543E2F3}"/>
                </a:ext>
              </a:extLst>
            </p:cNvPr>
            <p:cNvSpPr txBox="1"/>
            <p:nvPr/>
          </p:nvSpPr>
          <p:spPr>
            <a:xfrm>
              <a:off x="10022740" y="3742601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/>
                <a:t>🤧</a:t>
              </a:r>
              <a:r>
                <a:rPr lang="fr-FR" sz="600" dirty="0"/>
                <a:t>Affaibli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29CE9F0-F806-E92A-3ACC-B4871BF1FC57}"/>
              </a:ext>
            </a:extLst>
          </p:cNvPr>
          <p:cNvGrpSpPr/>
          <p:nvPr/>
        </p:nvGrpSpPr>
        <p:grpSpPr>
          <a:xfrm>
            <a:off x="9086916" y="4969526"/>
            <a:ext cx="2061548" cy="1265595"/>
            <a:chOff x="9070690" y="4903012"/>
            <a:chExt cx="2061548" cy="1265595"/>
          </a:xfrm>
        </p:grpSpPr>
        <p:grpSp>
          <p:nvGrpSpPr>
            <p:cNvPr id="214" name="Groupe 213">
              <a:extLst>
                <a:ext uri="{FF2B5EF4-FFF2-40B4-BE49-F238E27FC236}">
                  <a16:creationId xmlns:a16="http://schemas.microsoft.com/office/drawing/2014/main" id="{CD87BAFB-4D67-9BCB-6B25-90A00585CFD9}"/>
                </a:ext>
              </a:extLst>
            </p:cNvPr>
            <p:cNvGrpSpPr/>
            <p:nvPr/>
          </p:nvGrpSpPr>
          <p:grpSpPr>
            <a:xfrm>
              <a:off x="9070690" y="4903012"/>
              <a:ext cx="2061548" cy="1265595"/>
              <a:chOff x="2703622" y="179479"/>
              <a:chExt cx="2160376" cy="1300917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C0EC002-3957-9DF3-531E-7EF807FDD6EA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30091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FB0295EB-6C1F-40FA-3DE2-3A66F0153A60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🐏Attaque Bélier</a:t>
                </a:r>
                <a:endParaRPr lang="fr-FR" sz="1600" dirty="0"/>
              </a:p>
            </p:txBody>
          </p:sp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EC077A55-CE27-C2F9-EF0D-B77791BD46C5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125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75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5</a:t>
                </a:r>
              </a:p>
            </p:txBody>
          </p:sp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A5BC65F5-8858-8502-BDC5-AC942A9543A5}"/>
                  </a:ext>
                </a:extLst>
              </p:cNvPr>
              <p:cNvSpPr txBox="1"/>
              <p:nvPr/>
            </p:nvSpPr>
            <p:spPr>
              <a:xfrm>
                <a:off x="2703622" y="1088640"/>
                <a:ext cx="216037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Si l’attaquant n’est pas étourdi par l’attaque, il reçoit un tier des dégâts infligés.</a:t>
                </a:r>
              </a:p>
            </p:txBody>
          </p:sp>
        </p:grpSp>
        <p:sp>
          <p:nvSpPr>
            <p:cNvPr id="220" name="ZoneTexte 219">
              <a:extLst>
                <a:ext uri="{FF2B5EF4-FFF2-40B4-BE49-F238E27FC236}">
                  <a16:creationId xmlns:a16="http://schemas.microsoft.com/office/drawing/2014/main" id="{3E3907E3-C169-476C-1022-142A9ACDED6A}"/>
                </a:ext>
              </a:extLst>
            </p:cNvPr>
            <p:cNvSpPr txBox="1"/>
            <p:nvPr/>
          </p:nvSpPr>
          <p:spPr>
            <a:xfrm>
              <a:off x="10031179" y="5287222"/>
              <a:ext cx="1031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50%)</a:t>
              </a:r>
            </a:p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</a:t>
              </a:r>
            </a:p>
          </p:txBody>
        </p:sp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B2EFF34A-5487-C567-A3E8-991B32D548A8}"/>
              </a:ext>
            </a:extLst>
          </p:cNvPr>
          <p:cNvGrpSpPr/>
          <p:nvPr/>
        </p:nvGrpSpPr>
        <p:grpSpPr>
          <a:xfrm>
            <a:off x="11246202" y="1802400"/>
            <a:ext cx="2131718" cy="2000584"/>
            <a:chOff x="11418961" y="1787699"/>
            <a:chExt cx="2131718" cy="2000584"/>
          </a:xfrm>
        </p:grpSpPr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id="{52FD6C84-BD8A-DBF1-9F1C-FDAF96AB0E90}"/>
                </a:ext>
              </a:extLst>
            </p:cNvPr>
            <p:cNvGrpSpPr/>
            <p:nvPr/>
          </p:nvGrpSpPr>
          <p:grpSpPr>
            <a:xfrm>
              <a:off x="11418961" y="1787699"/>
              <a:ext cx="2131718" cy="2000584"/>
              <a:chOff x="2590914" y="3908863"/>
              <a:chExt cx="2131718" cy="2000584"/>
            </a:xfrm>
          </p:grpSpPr>
          <p:grpSp>
            <p:nvGrpSpPr>
              <p:cNvPr id="222" name="Groupe 221">
                <a:extLst>
                  <a:ext uri="{FF2B5EF4-FFF2-40B4-BE49-F238E27FC236}">
                    <a16:creationId xmlns:a16="http://schemas.microsoft.com/office/drawing/2014/main" id="{30EF3116-EE75-201E-D803-BF195FA9D323}"/>
                  </a:ext>
                </a:extLst>
              </p:cNvPr>
              <p:cNvGrpSpPr/>
              <p:nvPr/>
            </p:nvGrpSpPr>
            <p:grpSpPr>
              <a:xfrm>
                <a:off x="2590914" y="3908863"/>
                <a:ext cx="2131718" cy="2000584"/>
                <a:chOff x="2675491" y="177183"/>
                <a:chExt cx="2233909" cy="2113191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C05D598-90E7-FB48-BDE0-49BDC4BD5F80}"/>
                    </a:ext>
                  </a:extLst>
                </p:cNvPr>
                <p:cNvSpPr/>
                <p:nvPr/>
              </p:nvSpPr>
              <p:spPr>
                <a:xfrm>
                  <a:off x="2743298" y="177183"/>
                  <a:ext cx="2098296" cy="184030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C6AB0E52-0FBB-1CFB-9FF7-1ED547579E4E}"/>
                    </a:ext>
                  </a:extLst>
                </p:cNvPr>
                <p:cNvSpPr txBox="1"/>
                <p:nvPr/>
              </p:nvSpPr>
              <p:spPr>
                <a:xfrm>
                  <a:off x="2747983" y="192431"/>
                  <a:ext cx="2098297" cy="357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0" i="0" dirty="0">
                      <a:solidFill>
                        <a:srgbClr val="DCDDDE"/>
                      </a:solidFill>
                      <a:effectLst/>
                      <a:latin typeface="Whitney"/>
                    </a:rPr>
                    <a:t>👼</a:t>
                  </a:r>
                  <a:r>
                    <a:rPr lang="fr-FR" sz="1600" dirty="0">
                      <a:latin typeface="JetBrains Mono"/>
                    </a:rPr>
                    <a:t>Bénédiction</a:t>
                  </a:r>
                  <a:endParaRPr lang="fr-FR" sz="1600" dirty="0"/>
                </a:p>
              </p:txBody>
            </p:sp>
            <p:sp>
              <p:nvSpPr>
                <p:cNvPr id="227" name="ZoneTexte 226">
                  <a:extLst>
                    <a:ext uri="{FF2B5EF4-FFF2-40B4-BE49-F238E27FC236}">
                      <a16:creationId xmlns:a16="http://schemas.microsoft.com/office/drawing/2014/main" id="{42E9E000-BE37-0E4B-A236-EAEE33AA44B2}"/>
                    </a:ext>
                  </a:extLst>
                </p:cNvPr>
                <p:cNvSpPr txBox="1"/>
                <p:nvPr/>
              </p:nvSpPr>
              <p:spPr>
                <a:xfrm>
                  <a:off x="2675491" y="1022482"/>
                  <a:ext cx="2233909" cy="1267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/>
                    <a:t>Fait partie du groupe des « actions des dieux ».</a:t>
                  </a:r>
                </a:p>
                <a:p>
                  <a:pPr algn="ctr"/>
                  <a:r>
                    <a:rPr lang="fr-FR" sz="800" dirty="0"/>
                    <a:t>Échoue si 1 action des dieux ont déjà été effectuées dans le combat.</a:t>
                  </a:r>
                </a:p>
                <a:p>
                  <a:pPr algn="ctr"/>
                  <a:r>
                    <a:rPr lang="fr-FR" sz="800" dirty="0"/>
                    <a:t>Augmente toutes les statistiques du lanceur. Plus la bénédiction est utilisée tard dans le combat, plus l’augmentation des stats est importante.</a:t>
                  </a:r>
                </a:p>
                <a:p>
                  <a:pPr algn="ctr"/>
                  <a:endParaRPr lang="fr-FR" sz="800" dirty="0"/>
                </a:p>
                <a:p>
                  <a:pPr algn="ctr"/>
                  <a:endParaRPr lang="fr-FR" sz="800" dirty="0"/>
                </a:p>
              </p:txBody>
            </p:sp>
          </p:grpSp>
          <p:sp>
            <p:nvSpPr>
              <p:cNvPr id="223" name="ZoneTexte 222">
                <a:extLst>
                  <a:ext uri="{FF2B5EF4-FFF2-40B4-BE49-F238E27FC236}">
                    <a16:creationId xmlns:a16="http://schemas.microsoft.com/office/drawing/2014/main" id="{2F5D5F08-F684-2AD0-2924-0676DF308392}"/>
                  </a:ext>
                </a:extLst>
              </p:cNvPr>
              <p:cNvSpPr txBox="1"/>
              <p:nvPr/>
            </p:nvSpPr>
            <p:spPr>
              <a:xfrm>
                <a:off x="3606818" y="4206062"/>
                <a:ext cx="10314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b="1" dirty="0"/>
                  <a:t>Vous :</a:t>
                </a:r>
                <a:r>
                  <a:rPr lang="fr-FR" sz="600" dirty="0"/>
                  <a:t> 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🛡️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🚀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⚔️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 </a:t>
                </a:r>
              </a:p>
              <a:p>
                <a:pPr algn="ctr"/>
                <a:endParaRPr lang="fr-FR" sz="6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8C6677D1-E1BE-3B58-2182-3B410B4B07DD}"/>
                </a:ext>
              </a:extLst>
            </p:cNvPr>
            <p:cNvSpPr txBox="1"/>
            <p:nvPr/>
          </p:nvSpPr>
          <p:spPr>
            <a:xfrm>
              <a:off x="11555587" y="2099041"/>
              <a:ext cx="9307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100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FA0EAF0F-CA59-11FE-1B6C-A79F26721F64}"/>
              </a:ext>
            </a:extLst>
          </p:cNvPr>
          <p:cNvGrpSpPr/>
          <p:nvPr/>
        </p:nvGrpSpPr>
        <p:grpSpPr>
          <a:xfrm>
            <a:off x="11317927" y="3704795"/>
            <a:ext cx="2031150" cy="2039333"/>
            <a:chOff x="11490686" y="3690094"/>
            <a:chExt cx="2031150" cy="2039333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AF5361DF-38FA-12E5-9CD0-7931FE7AEA91}"/>
                </a:ext>
              </a:extLst>
            </p:cNvPr>
            <p:cNvGrpSpPr/>
            <p:nvPr/>
          </p:nvGrpSpPr>
          <p:grpSpPr>
            <a:xfrm>
              <a:off x="11490686" y="3690094"/>
              <a:ext cx="2031150" cy="2039333"/>
              <a:chOff x="2743298" y="177183"/>
              <a:chExt cx="2128520" cy="2008158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0599751-E283-7C96-AE97-292BA2F33082}"/>
                  </a:ext>
                </a:extLst>
              </p:cNvPr>
              <p:cNvSpPr/>
              <p:nvPr/>
            </p:nvSpPr>
            <p:spPr>
              <a:xfrm>
                <a:off x="2743298" y="177183"/>
                <a:ext cx="2098296" cy="20081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ZoneTexte 232">
                <a:extLst>
                  <a:ext uri="{FF2B5EF4-FFF2-40B4-BE49-F238E27FC236}">
                    <a16:creationId xmlns:a16="http://schemas.microsoft.com/office/drawing/2014/main" id="{D0E7288D-51D2-B01E-D029-8B2F7597424D}"/>
                  </a:ext>
                </a:extLst>
              </p:cNvPr>
              <p:cNvSpPr txBox="1"/>
              <p:nvPr/>
            </p:nvSpPr>
            <p:spPr>
              <a:xfrm>
                <a:off x="2747983" y="192431"/>
                <a:ext cx="2098297" cy="35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JetBrains Mono"/>
                  </a:rPr>
                  <a:t>☄️Attaque Ultime</a:t>
                </a:r>
                <a:endParaRPr lang="fr-FR" sz="1600" dirty="0"/>
              </a:p>
            </p:txBody>
          </p:sp>
          <p:sp>
            <p:nvSpPr>
              <p:cNvPr id="234" name="ZoneTexte 233">
                <a:extLst>
                  <a:ext uri="{FF2B5EF4-FFF2-40B4-BE49-F238E27FC236}">
                    <a16:creationId xmlns:a16="http://schemas.microsoft.com/office/drawing/2014/main" id="{322BA717-F20C-CBEB-EE8F-C21CC7E0D142}"/>
                  </a:ext>
                </a:extLst>
              </p:cNvPr>
              <p:cNvSpPr txBox="1"/>
              <p:nvPr/>
            </p:nvSpPr>
            <p:spPr>
              <a:xfrm>
                <a:off x="2773521" y="917448"/>
                <a:ext cx="2098297" cy="126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Nécessite un tour pour charger l’attaque</a:t>
                </a:r>
              </a:p>
              <a:p>
                <a:pPr algn="ctr"/>
                <a:r>
                  <a:rPr lang="fr-FR" sz="800" dirty="0"/>
                  <a:t>Si l’attaquant dispose de moins de 45% de ses points de combat, cette attaque ne peut pas échouer.</a:t>
                </a:r>
                <a:br>
                  <a:rPr lang="fr-FR" sz="800" dirty="0"/>
                </a:br>
                <a:r>
                  <a:rPr lang="fr-FR" sz="800" dirty="0"/>
                  <a:t>Si l’attaquant dispose de plus de 45% de ses points de combat, la précision de cette attaque est de 70.</a:t>
                </a:r>
              </a:p>
              <a:p>
                <a:pPr algn="ctr"/>
                <a:r>
                  <a:rPr lang="fr-FR" sz="800" dirty="0"/>
                  <a:t>Cette attaque ne peut être utilisée qu’une fois par joueur et par combat.</a:t>
                </a:r>
              </a:p>
            </p:txBody>
          </p:sp>
        </p:grpSp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7AE9145B-74A8-99FE-5B70-9791AB93D6B2}"/>
                </a:ext>
              </a:extLst>
            </p:cNvPr>
            <p:cNvSpPr txBox="1"/>
            <p:nvPr/>
          </p:nvSpPr>
          <p:spPr>
            <a:xfrm>
              <a:off x="11551926" y="4023107"/>
              <a:ext cx="93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250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15</a:t>
              </a:r>
            </a:p>
          </p:txBody>
        </p: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543AB86F-E01D-12BC-D9BB-E5BC5787EB22}"/>
                </a:ext>
              </a:extLst>
            </p:cNvPr>
            <p:cNvSpPr txBox="1"/>
            <p:nvPr/>
          </p:nvSpPr>
          <p:spPr>
            <a:xfrm>
              <a:off x="12434865" y="4036902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🦥</a:t>
              </a:r>
              <a:r>
                <a:rPr lang="fr-FR" sz="600" dirty="0"/>
                <a:t>Ralenti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0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Fantassin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3AB17A-0F72-4DB1-1E75-352B37999A0F}"/>
              </a:ext>
            </a:extLst>
          </p:cNvPr>
          <p:cNvGrpSpPr/>
          <p:nvPr/>
        </p:nvGrpSpPr>
        <p:grpSpPr>
          <a:xfrm>
            <a:off x="1185481" y="2422520"/>
            <a:ext cx="2022131" cy="1028795"/>
            <a:chOff x="290756" y="262541"/>
            <a:chExt cx="2449156" cy="114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1413BA-9F39-0DC4-D6BB-600077DC2FD2}"/>
                </a:ext>
              </a:extLst>
            </p:cNvPr>
            <p:cNvSpPr/>
            <p:nvPr/>
          </p:nvSpPr>
          <p:spPr>
            <a:xfrm>
              <a:off x="290756" y="262541"/>
              <a:ext cx="2449156" cy="114162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227AFB-7075-0731-5DDD-F448E17A6641}"/>
                </a:ext>
              </a:extLst>
            </p:cNvPr>
            <p:cNvSpPr txBox="1"/>
            <p:nvPr/>
          </p:nvSpPr>
          <p:spPr>
            <a:xfrm>
              <a:off x="290756" y="346400"/>
              <a:ext cx="2425147" cy="40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BE3863-9905-70E5-72B9-5798D62D9509}"/>
                </a:ext>
              </a:extLst>
            </p:cNvPr>
            <p:cNvSpPr txBox="1"/>
            <p:nvPr/>
          </p:nvSpPr>
          <p:spPr>
            <a:xfrm>
              <a:off x="435097" y="807056"/>
              <a:ext cx="1086307" cy="5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02756FE-6E16-5FCA-3A59-A3A54819A69D}"/>
                </a:ext>
              </a:extLst>
            </p:cNvPr>
            <p:cNvSpPr txBox="1"/>
            <p:nvPr/>
          </p:nvSpPr>
          <p:spPr>
            <a:xfrm>
              <a:off x="1614978" y="845688"/>
              <a:ext cx="1010438" cy="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FD7D468-7A87-6EB8-1D7A-5A36356DA785}"/>
              </a:ext>
            </a:extLst>
          </p:cNvPr>
          <p:cNvGrpSpPr/>
          <p:nvPr/>
        </p:nvGrpSpPr>
        <p:grpSpPr>
          <a:xfrm>
            <a:off x="3450119" y="2422520"/>
            <a:ext cx="2002309" cy="1409096"/>
            <a:chOff x="2743296" y="262543"/>
            <a:chExt cx="2098297" cy="146447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ABEBAA2-52DA-F630-1124-AAA0B4EFF65C}"/>
                </a:ext>
              </a:extLst>
            </p:cNvPr>
            <p:cNvGrpSpPr/>
            <p:nvPr/>
          </p:nvGrpSpPr>
          <p:grpSpPr>
            <a:xfrm>
              <a:off x="2743296" y="262543"/>
              <a:ext cx="2098297" cy="1464473"/>
              <a:chOff x="2743296" y="262543"/>
              <a:chExt cx="2098297" cy="1464473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08EA594B-DC8D-67CD-4545-11688EE017EE}"/>
                  </a:ext>
                </a:extLst>
              </p:cNvPr>
              <p:cNvGrpSpPr/>
              <p:nvPr/>
            </p:nvGrpSpPr>
            <p:grpSpPr>
              <a:xfrm>
                <a:off x="2743296" y="262543"/>
                <a:ext cx="2098297" cy="1464473"/>
                <a:chOff x="290756" y="262542"/>
                <a:chExt cx="2425148" cy="96114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6C0F275-E3E6-3823-0245-DA534623C92F}"/>
                    </a:ext>
                  </a:extLst>
                </p:cNvPr>
                <p:cNvSpPr/>
                <p:nvPr/>
              </p:nvSpPr>
              <p:spPr>
                <a:xfrm>
                  <a:off x="290757" y="262542"/>
                  <a:ext cx="2425147" cy="96114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D4E60C41-9D97-1BFD-273C-9F3A509D513E}"/>
                    </a:ext>
                  </a:extLst>
                </p:cNvPr>
                <p:cNvSpPr txBox="1"/>
                <p:nvPr/>
              </p:nvSpPr>
              <p:spPr>
                <a:xfrm>
                  <a:off x="290756" y="346400"/>
                  <a:ext cx="2425147" cy="23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rgbClr val="DCDDDE"/>
                      </a:solidFill>
                    </a:rPr>
                    <a:t>🪡</a:t>
                  </a:r>
                  <a:r>
                    <a:rPr lang="fr-FR" sz="1600" dirty="0"/>
                    <a:t>Attaque Perçante</a:t>
                  </a:r>
                </a:p>
              </p:txBody>
            </p: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7B1BDF90-F65B-2A60-46C8-BE88679C331E}"/>
                    </a:ext>
                  </a:extLst>
                </p:cNvPr>
                <p:cNvSpPr txBox="1"/>
                <p:nvPr/>
              </p:nvSpPr>
              <p:spPr>
                <a:xfrm>
                  <a:off x="447648" y="591463"/>
                  <a:ext cx="1088371" cy="34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b="1" dirty="0"/>
                    <a:t>Puissance :</a:t>
                  </a:r>
                  <a:r>
                    <a:rPr lang="fr-FR" sz="900" dirty="0"/>
                    <a:t> 80</a:t>
                  </a:r>
                </a:p>
                <a:p>
                  <a:pPr algn="ctr"/>
                  <a:r>
                    <a:rPr lang="fr-FR" sz="900" b="1" dirty="0"/>
                    <a:t>Précision :</a:t>
                  </a:r>
                  <a:r>
                    <a:rPr lang="fr-FR" sz="900" dirty="0"/>
                    <a:t> 90</a:t>
                  </a:r>
                </a:p>
                <a:p>
                  <a:pPr algn="ctr"/>
                  <a:r>
                    <a:rPr lang="fr-FR" sz="900" b="1" dirty="0"/>
                    <a:t>Critique :</a:t>
                  </a:r>
                  <a:r>
                    <a:rPr lang="fr-FR" sz="900" dirty="0"/>
                    <a:t> 5</a:t>
                  </a:r>
                </a:p>
              </p:txBody>
            </p:sp>
          </p:grp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19942DC-8E6A-0D07-6E9B-77A72FE2C8D5}"/>
                  </a:ext>
                </a:extLst>
              </p:cNvPr>
              <p:cNvSpPr txBox="1"/>
              <p:nvPr/>
            </p:nvSpPr>
            <p:spPr>
              <a:xfrm>
                <a:off x="2822466" y="1288559"/>
                <a:ext cx="1970579" cy="35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Ignore presque complètement la défense de l’adversaire.</a:t>
                </a: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CA4092D-1DB8-BF9A-2A32-EE5C804DC398}"/>
                </a:ext>
              </a:extLst>
            </p:cNvPr>
            <p:cNvSpPr txBox="1"/>
            <p:nvPr/>
          </p:nvSpPr>
          <p:spPr>
            <a:xfrm>
              <a:off x="3823402" y="843854"/>
              <a:ext cx="874255" cy="28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-10 %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  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22A6F8F-20CD-4623-0D6D-D8FA67BD89B8}"/>
              </a:ext>
            </a:extLst>
          </p:cNvPr>
          <p:cNvGrpSpPr/>
          <p:nvPr/>
        </p:nvGrpSpPr>
        <p:grpSpPr>
          <a:xfrm>
            <a:off x="5692967" y="2427932"/>
            <a:ext cx="2027030" cy="1623214"/>
            <a:chOff x="436798" y="4579675"/>
            <a:chExt cx="2027030" cy="16232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9CB190-8A62-E9CC-F1EF-9BA5FFE12935}"/>
                </a:ext>
              </a:extLst>
            </p:cNvPr>
            <p:cNvSpPr/>
            <p:nvPr/>
          </p:nvSpPr>
          <p:spPr>
            <a:xfrm>
              <a:off x="461519" y="4579675"/>
              <a:ext cx="2002309" cy="162321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5C72B1C0-10DF-30EF-C1E2-13299D95F865}"/>
                </a:ext>
              </a:extLst>
            </p:cNvPr>
            <p:cNvSpPr txBox="1"/>
            <p:nvPr/>
          </p:nvSpPr>
          <p:spPr>
            <a:xfrm>
              <a:off x="436798" y="4626777"/>
              <a:ext cx="200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🪓Attaque Puissante</a:t>
              </a:r>
              <a:endParaRPr lang="fr-FR" sz="1600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D9FD591-170F-500D-7EF7-B3BCC47335B5}"/>
                </a:ext>
              </a:extLst>
            </p:cNvPr>
            <p:cNvSpPr txBox="1"/>
            <p:nvPr/>
          </p:nvSpPr>
          <p:spPr>
            <a:xfrm>
              <a:off x="458674" y="4994388"/>
              <a:ext cx="9575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150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80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ADDA33D-A7EE-C579-EA10-D94E2D6A0417}"/>
                </a:ext>
              </a:extLst>
            </p:cNvPr>
            <p:cNvSpPr txBox="1"/>
            <p:nvPr/>
          </p:nvSpPr>
          <p:spPr>
            <a:xfrm>
              <a:off x="1382812" y="4994388"/>
              <a:ext cx="1031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</a:t>
              </a:r>
            </a:p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/>
                <a:t>🚀 -15 %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  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9697564-7BED-89C0-D030-C5531250F9CE}"/>
                </a:ext>
              </a:extLst>
            </p:cNvPr>
            <p:cNvSpPr txBox="1"/>
            <p:nvPr/>
          </p:nvSpPr>
          <p:spPr>
            <a:xfrm>
              <a:off x="515732" y="5495002"/>
              <a:ext cx="1941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Cette attaque a 25 % de chance de faire +50% de dégâts, au prix d’un étourdissement de l’attaquant.</a:t>
              </a:r>
              <a:br>
                <a:rPr lang="fr-FR" sz="800" dirty="0"/>
              </a:br>
              <a:r>
                <a:rPr lang="fr-FR" sz="800" dirty="0"/>
                <a:t>Après 3 utilisations, les dégâts de l’attaque sont réduits de 70%.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90ADDE1-8D20-F0C8-449D-C75A82123A98}"/>
              </a:ext>
            </a:extLst>
          </p:cNvPr>
          <p:cNvGrpSpPr/>
          <p:nvPr/>
        </p:nvGrpSpPr>
        <p:grpSpPr>
          <a:xfrm>
            <a:off x="7935814" y="2422520"/>
            <a:ext cx="2056602" cy="1753540"/>
            <a:chOff x="2693608" y="-14316"/>
            <a:chExt cx="2155192" cy="183998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E6E897-6D29-43A1-BFEE-22142D0B3A5E}"/>
                </a:ext>
              </a:extLst>
            </p:cNvPr>
            <p:cNvSpPr/>
            <p:nvPr/>
          </p:nvSpPr>
          <p:spPr>
            <a:xfrm>
              <a:off x="2750504" y="-14316"/>
              <a:ext cx="2098296" cy="17832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0C04AC28-B4FA-53E1-5576-0DFCC86CA94C}"/>
                </a:ext>
              </a:extLst>
            </p:cNvPr>
            <p:cNvSpPr txBox="1"/>
            <p:nvPr/>
          </p:nvSpPr>
          <p:spPr>
            <a:xfrm>
              <a:off x="2710304" y="49476"/>
              <a:ext cx="2098296" cy="35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DCDDDE"/>
                  </a:solidFill>
                  <a:latin typeface="Whitney"/>
                </a:rPr>
                <a:t>🧲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Attaque Chargée</a:t>
              </a:r>
              <a:endParaRPr lang="fr-FR" sz="1600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281FB7B-36B6-746B-4F98-873370F7865C}"/>
                </a:ext>
              </a:extLst>
            </p:cNvPr>
            <p:cNvSpPr txBox="1"/>
            <p:nvPr/>
          </p:nvSpPr>
          <p:spPr>
            <a:xfrm>
              <a:off x="2821889" y="449943"/>
              <a:ext cx="941689" cy="5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60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99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369D210-0C6F-C3B2-3FD1-4CA7488CCE64}"/>
                </a:ext>
              </a:extLst>
            </p:cNvPr>
            <p:cNvSpPr txBox="1"/>
            <p:nvPr/>
          </p:nvSpPr>
          <p:spPr>
            <a:xfrm>
              <a:off x="2693608" y="953707"/>
              <a:ext cx="2098296" cy="87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Attaque sur 2 tours.</a:t>
              </a:r>
            </a:p>
            <a:p>
              <a:pPr algn="ctr"/>
              <a:r>
                <a:rPr lang="fr-FR" sz="800" dirty="0"/>
                <a:t>Durant le premier tour, la défense du lanceur est augmentée de 50 %</a:t>
              </a:r>
              <a:br>
                <a:rPr lang="fr-FR" sz="800" dirty="0"/>
              </a:br>
              <a:r>
                <a:rPr lang="fr-FR" sz="800" dirty="0"/>
                <a:t>Durant le second tour, la défense du lanceur est replacée à son niveau initial.</a:t>
              </a:r>
            </a:p>
            <a:p>
              <a:pPr algn="ctr"/>
              <a:r>
                <a:rPr lang="fr-FR" sz="800" dirty="0"/>
                <a:t>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8384A9F-191C-9B50-125A-CEDA5AF02CDE}"/>
              </a:ext>
            </a:extLst>
          </p:cNvPr>
          <p:cNvGrpSpPr/>
          <p:nvPr/>
        </p:nvGrpSpPr>
        <p:grpSpPr>
          <a:xfrm>
            <a:off x="10257676" y="2421963"/>
            <a:ext cx="2002309" cy="1783190"/>
            <a:chOff x="2743296" y="262542"/>
            <a:chExt cx="2098297" cy="183295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17E446-4220-F99D-914B-AFD3BB34CB45}"/>
                </a:ext>
              </a:extLst>
            </p:cNvPr>
            <p:cNvSpPr/>
            <p:nvPr/>
          </p:nvSpPr>
          <p:spPr>
            <a:xfrm>
              <a:off x="2743297" y="262542"/>
              <a:ext cx="2098296" cy="1832957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3ADCCF1-8556-DCB1-582A-DCB5A3A2D0B3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CDDDE"/>
                  </a:solidFill>
                </a:rPr>
                <a:t>🙅‍♂️</a:t>
              </a:r>
              <a:r>
                <a:rPr lang="fr-FR" dirty="0"/>
                <a:t>Protection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15207B4-810D-4087-1BA8-36A1EC117020}"/>
                </a:ext>
              </a:extLst>
            </p:cNvPr>
            <p:cNvSpPr txBox="1"/>
            <p:nvPr/>
          </p:nvSpPr>
          <p:spPr>
            <a:xfrm>
              <a:off x="2879043" y="820173"/>
              <a:ext cx="874255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100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23254F3-2220-937F-5B71-AFD00286ABF5}"/>
                </a:ext>
              </a:extLst>
            </p:cNvPr>
            <p:cNvSpPr txBox="1"/>
            <p:nvPr/>
          </p:nvSpPr>
          <p:spPr>
            <a:xfrm>
              <a:off x="2820349" y="1203241"/>
              <a:ext cx="1939955" cy="8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Échoue si vous utilisez cette action alors que vous avez une altération d’état.</a:t>
              </a:r>
            </a:p>
            <a:p>
              <a:pPr algn="ctr"/>
              <a:r>
                <a:rPr lang="fr-FR" sz="800" dirty="0"/>
                <a:t>L’altération « protégé » dure 3 tours et vous empêche d’être victime d’une autre altération tout en vous offrant un boost de 30% de votre défense.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E3EE518-9A5B-11D0-A3C0-AE326BD3B158}"/>
                </a:ext>
              </a:extLst>
            </p:cNvPr>
            <p:cNvSpPr txBox="1"/>
            <p:nvPr/>
          </p:nvSpPr>
          <p:spPr>
            <a:xfrm>
              <a:off x="3753298" y="820173"/>
              <a:ext cx="1007005" cy="31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/>
                <a:t>💞</a:t>
              </a:r>
              <a:r>
                <a:rPr lang="fr-FR" sz="600" dirty="0"/>
                <a:t> Protégé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405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Tank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3AB17A-0F72-4DB1-1E75-352B37999A0F}"/>
              </a:ext>
            </a:extLst>
          </p:cNvPr>
          <p:cNvGrpSpPr/>
          <p:nvPr/>
        </p:nvGrpSpPr>
        <p:grpSpPr>
          <a:xfrm>
            <a:off x="1185481" y="2422520"/>
            <a:ext cx="2022131" cy="1028795"/>
            <a:chOff x="290756" y="262541"/>
            <a:chExt cx="2449156" cy="114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1413BA-9F39-0DC4-D6BB-600077DC2FD2}"/>
                </a:ext>
              </a:extLst>
            </p:cNvPr>
            <p:cNvSpPr/>
            <p:nvPr/>
          </p:nvSpPr>
          <p:spPr>
            <a:xfrm>
              <a:off x="290756" y="262541"/>
              <a:ext cx="2449156" cy="114162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227AFB-7075-0731-5DDD-F448E17A6641}"/>
                </a:ext>
              </a:extLst>
            </p:cNvPr>
            <p:cNvSpPr txBox="1"/>
            <p:nvPr/>
          </p:nvSpPr>
          <p:spPr>
            <a:xfrm>
              <a:off x="290756" y="346400"/>
              <a:ext cx="2425147" cy="40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BE3863-9905-70E5-72B9-5798D62D9509}"/>
                </a:ext>
              </a:extLst>
            </p:cNvPr>
            <p:cNvSpPr txBox="1"/>
            <p:nvPr/>
          </p:nvSpPr>
          <p:spPr>
            <a:xfrm>
              <a:off x="435097" y="807056"/>
              <a:ext cx="1086307" cy="5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02756FE-6E16-5FCA-3A59-A3A54819A69D}"/>
                </a:ext>
              </a:extLst>
            </p:cNvPr>
            <p:cNvSpPr txBox="1"/>
            <p:nvPr/>
          </p:nvSpPr>
          <p:spPr>
            <a:xfrm>
              <a:off x="1614978" y="845688"/>
              <a:ext cx="1010438" cy="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72EE74A-49AC-159A-C46C-AA7E23FA1C00}"/>
              </a:ext>
            </a:extLst>
          </p:cNvPr>
          <p:cNvGrpSpPr/>
          <p:nvPr/>
        </p:nvGrpSpPr>
        <p:grpSpPr>
          <a:xfrm>
            <a:off x="3326786" y="2422520"/>
            <a:ext cx="2196425" cy="1837011"/>
            <a:chOff x="2641584" y="262542"/>
            <a:chExt cx="2301718" cy="18882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E4CA6-AAF5-0035-3B6A-981350F187C5}"/>
                </a:ext>
              </a:extLst>
            </p:cNvPr>
            <p:cNvSpPr/>
            <p:nvPr/>
          </p:nvSpPr>
          <p:spPr>
            <a:xfrm>
              <a:off x="2743297" y="262542"/>
              <a:ext cx="2098296" cy="188828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D414703-1824-E030-B1D4-9C3AF5ADDC51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🔥Attaque Intense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E05C28D-4F8E-8F51-3FCE-375874032D59}"/>
                </a:ext>
              </a:extLst>
            </p:cNvPr>
            <p:cNvSpPr txBox="1"/>
            <p:nvPr/>
          </p:nvSpPr>
          <p:spPr>
            <a:xfrm>
              <a:off x="2879043" y="763714"/>
              <a:ext cx="1061679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175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8E02DB-ABD5-CFCA-25AE-146E5DF36D04}"/>
                </a:ext>
              </a:extLst>
            </p:cNvPr>
            <p:cNvSpPr txBox="1"/>
            <p:nvPr/>
          </p:nvSpPr>
          <p:spPr>
            <a:xfrm>
              <a:off x="2641584" y="1282010"/>
              <a:ext cx="2301718" cy="8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l’adversaire.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Fonctionne mieux sur adversaire lent.</a:t>
              </a:r>
            </a:p>
            <a:p>
              <a:pPr algn="ctr"/>
              <a:r>
                <a:rPr lang="fr-FR" sz="800" dirty="0"/>
                <a:t>Force le lanceur à utiliser l’action « repos » au tour suivant.</a:t>
              </a:r>
            </a:p>
            <a:p>
              <a:pPr algn="ctr"/>
              <a:r>
                <a:rPr lang="fr-FR" sz="800" dirty="0"/>
                <a:t>Ne peut pas tuer l’adversaire.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8CF87AA-8565-508F-F7F7-B50FCC562562}"/>
                </a:ext>
              </a:extLst>
            </p:cNvPr>
            <p:cNvSpPr txBox="1"/>
            <p:nvPr/>
          </p:nvSpPr>
          <p:spPr>
            <a:xfrm>
              <a:off x="3820732" y="817915"/>
              <a:ext cx="874255" cy="41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2B1F621-7BE2-617C-A118-704C52460823}"/>
              </a:ext>
            </a:extLst>
          </p:cNvPr>
          <p:cNvGrpSpPr/>
          <p:nvPr/>
        </p:nvGrpSpPr>
        <p:grpSpPr>
          <a:xfrm>
            <a:off x="5642385" y="2422520"/>
            <a:ext cx="2012675" cy="1282373"/>
            <a:chOff x="2737684" y="232396"/>
            <a:chExt cx="2109160" cy="131816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1CF7EA-566C-7858-5939-A35EAAF43A7D}"/>
                </a:ext>
              </a:extLst>
            </p:cNvPr>
            <p:cNvSpPr/>
            <p:nvPr/>
          </p:nvSpPr>
          <p:spPr>
            <a:xfrm>
              <a:off x="2737684" y="232396"/>
              <a:ext cx="2098296" cy="131560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D1F9601-372E-5F8F-2660-BBAA15F78684}"/>
                </a:ext>
              </a:extLst>
            </p:cNvPr>
            <p:cNvSpPr txBox="1"/>
            <p:nvPr/>
          </p:nvSpPr>
          <p:spPr>
            <a:xfrm>
              <a:off x="2748548" y="314979"/>
              <a:ext cx="2098296" cy="28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DCDDDE"/>
                  </a:solidFill>
                </a:rPr>
                <a:t>🧪</a:t>
              </a:r>
              <a:r>
                <a:rPr lang="fr-FR" sz="1200" dirty="0"/>
                <a:t>Attaque Empoisonnée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CED5566-D72B-D457-0033-5CC88A907F98}"/>
                </a:ext>
              </a:extLst>
            </p:cNvPr>
            <p:cNvSpPr txBox="1"/>
            <p:nvPr/>
          </p:nvSpPr>
          <p:spPr>
            <a:xfrm>
              <a:off x="2856903" y="599034"/>
              <a:ext cx="941688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6502396-06A7-0A63-657C-2D8B34504231}"/>
                </a:ext>
              </a:extLst>
            </p:cNvPr>
            <p:cNvSpPr txBox="1"/>
            <p:nvPr/>
          </p:nvSpPr>
          <p:spPr>
            <a:xfrm>
              <a:off x="2799323" y="1076008"/>
              <a:ext cx="1939955" cy="47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L’altération « empoisonné » dure au moins un tour et inflige des dégâts à votre adversaire.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1C52452-A813-FE03-CB72-12F7336ED78D}"/>
                </a:ext>
              </a:extLst>
            </p:cNvPr>
            <p:cNvSpPr txBox="1"/>
            <p:nvPr/>
          </p:nvSpPr>
          <p:spPr>
            <a:xfrm>
              <a:off x="3685370" y="674988"/>
              <a:ext cx="1121341" cy="31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🤢</a:t>
              </a:r>
              <a:r>
                <a:rPr lang="fr-FR" sz="600" dirty="0"/>
                <a:t>Empoisonné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7CBD84E-48F4-B1A0-8F9E-18463DAF50CC}"/>
              </a:ext>
            </a:extLst>
          </p:cNvPr>
          <p:cNvGrpSpPr/>
          <p:nvPr/>
        </p:nvGrpSpPr>
        <p:grpSpPr>
          <a:xfrm>
            <a:off x="7860923" y="2424731"/>
            <a:ext cx="2009211" cy="1472281"/>
            <a:chOff x="9108549" y="3305881"/>
            <a:chExt cx="2009211" cy="1472281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DBC29EC6-6E5C-5E2E-DFAA-AA3CBD5CC886}"/>
                </a:ext>
              </a:extLst>
            </p:cNvPr>
            <p:cNvGrpSpPr/>
            <p:nvPr/>
          </p:nvGrpSpPr>
          <p:grpSpPr>
            <a:xfrm>
              <a:off x="9108549" y="3305881"/>
              <a:ext cx="2009211" cy="1472281"/>
              <a:chOff x="2736064" y="179479"/>
              <a:chExt cx="2105530" cy="151337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274AE5-DD45-5696-92B9-57A23A28ED32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513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D7669A3-BF9F-6912-54D2-2053F61B3161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🛠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Bouclier</a:t>
                </a:r>
                <a:endParaRPr lang="fr-FR" sz="1600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630E6DF-FB6F-72E8-B2DA-C3CBF9420189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35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5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F106DCE-22D7-CECC-ACF8-660DA64374C7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60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Utilise le bouclier de l’attaquant pour attaquer.</a:t>
                </a:r>
              </a:p>
              <a:p>
                <a:pPr algn="ctr"/>
                <a:r>
                  <a:rPr lang="fr-FR" sz="800" dirty="0"/>
                  <a:t>L’altération « affaibli » réduit l’attaque de 70% durant 1 tour.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357DCE0-89C8-6EF2-24E9-85303551E506}"/>
                </a:ext>
              </a:extLst>
            </p:cNvPr>
            <p:cNvSpPr txBox="1"/>
            <p:nvPr/>
          </p:nvSpPr>
          <p:spPr>
            <a:xfrm>
              <a:off x="10022740" y="3742601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/>
                <a:t>🤧</a:t>
              </a:r>
              <a:r>
                <a:rPr lang="fr-FR" sz="600" dirty="0"/>
                <a:t>Affaibli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06FBDE5-6545-F295-AA4E-3C29CD553134}"/>
              </a:ext>
            </a:extLst>
          </p:cNvPr>
          <p:cNvGrpSpPr/>
          <p:nvPr/>
        </p:nvGrpSpPr>
        <p:grpSpPr>
          <a:xfrm>
            <a:off x="10093267" y="2417269"/>
            <a:ext cx="2002308" cy="1056791"/>
            <a:chOff x="9199076" y="2161014"/>
            <a:chExt cx="2002308" cy="1056791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64E24947-B749-0698-C73B-C2C24AF25C01}"/>
                </a:ext>
              </a:extLst>
            </p:cNvPr>
            <p:cNvGrpSpPr/>
            <p:nvPr/>
          </p:nvGrpSpPr>
          <p:grpSpPr>
            <a:xfrm>
              <a:off x="9199076" y="2161014"/>
              <a:ext cx="2002308" cy="1056791"/>
              <a:chOff x="2743297" y="262542"/>
              <a:chExt cx="2098296" cy="101685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8082A7F-488E-AC2E-D688-C351CDA04180}"/>
                  </a:ext>
                </a:extLst>
              </p:cNvPr>
              <p:cNvSpPr/>
              <p:nvPr/>
            </p:nvSpPr>
            <p:spPr>
              <a:xfrm>
                <a:off x="2743297" y="262542"/>
                <a:ext cx="2098296" cy="10168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18A8B38-2E9D-C9F8-63FB-1471DAB8584C}"/>
                  </a:ext>
                </a:extLst>
              </p:cNvPr>
              <p:cNvSpPr txBox="1"/>
              <p:nvPr/>
            </p:nvSpPr>
            <p:spPr>
              <a:xfrm>
                <a:off x="2743297" y="281738"/>
                <a:ext cx="2098296" cy="296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0000"/>
                    </a:solidFill>
                    <a:latin typeface="inherit"/>
                  </a:rPr>
                  <a:t>🧘‍♂️</a:t>
                </a:r>
                <a:r>
                  <a:rPr lang="fr-FR" sz="1400" dirty="0"/>
                  <a:t>Boost de la défense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9511CD7A-19E7-88EC-605A-CA249BF5248A}"/>
                  </a:ext>
                </a:extLst>
              </p:cNvPr>
              <p:cNvSpPr txBox="1"/>
              <p:nvPr/>
            </p:nvSpPr>
            <p:spPr>
              <a:xfrm>
                <a:off x="2801741" y="607199"/>
                <a:ext cx="937221" cy="22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100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2B75527-FD06-E803-6605-7CC5C7FBF0A7}"/>
                  </a:ext>
                </a:extLst>
              </p:cNvPr>
              <p:cNvSpPr txBox="1"/>
              <p:nvPr/>
            </p:nvSpPr>
            <p:spPr>
              <a:xfrm>
                <a:off x="2822019" y="855791"/>
                <a:ext cx="1939955" cy="32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Plus cette action est effectuée à la suite, plus le bonus de défense est important.</a:t>
                </a:r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78197DB-6347-D95B-5BFB-CF0E76066DD7}"/>
                </a:ext>
              </a:extLst>
            </p:cNvPr>
            <p:cNvSpPr txBox="1"/>
            <p:nvPr/>
          </p:nvSpPr>
          <p:spPr>
            <a:xfrm>
              <a:off x="10125823" y="2493068"/>
              <a:ext cx="103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+20 à 40 %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24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Canonnier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F8DA03A-3D13-AE2F-19B6-B08BD1430890}"/>
              </a:ext>
            </a:extLst>
          </p:cNvPr>
          <p:cNvGrpSpPr/>
          <p:nvPr/>
        </p:nvGrpSpPr>
        <p:grpSpPr>
          <a:xfrm>
            <a:off x="1131373" y="2422071"/>
            <a:ext cx="2048636" cy="1700320"/>
            <a:chOff x="2694749" y="262542"/>
            <a:chExt cx="2146844" cy="16231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29373F-EEFB-E5F4-E496-E92E23392F3F}"/>
                </a:ext>
              </a:extLst>
            </p:cNvPr>
            <p:cNvSpPr/>
            <p:nvPr/>
          </p:nvSpPr>
          <p:spPr>
            <a:xfrm>
              <a:off x="2743297" y="262542"/>
              <a:ext cx="2098296" cy="16231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1AB3F8D-1B1F-9387-CEAD-67132A06A036}"/>
                </a:ext>
              </a:extLst>
            </p:cNvPr>
            <p:cNvSpPr txBox="1"/>
            <p:nvPr/>
          </p:nvSpPr>
          <p:spPr>
            <a:xfrm>
              <a:off x="2741099" y="329327"/>
              <a:ext cx="2098296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</a:rPr>
                <a:t>🗡️</a:t>
              </a:r>
              <a:r>
                <a:rPr lang="fr-FR" dirty="0"/>
                <a:t>Attaque Rapide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286628-F034-5A29-3AE9-4B08EB4A5A57}"/>
                </a:ext>
              </a:extLst>
            </p:cNvPr>
            <p:cNvSpPr txBox="1"/>
            <p:nvPr/>
          </p:nvSpPr>
          <p:spPr>
            <a:xfrm>
              <a:off x="2893604" y="723596"/>
              <a:ext cx="935319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75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662C091-6C6C-98AF-9ACA-04553D473CFF}"/>
                </a:ext>
              </a:extLst>
            </p:cNvPr>
            <p:cNvSpPr txBox="1"/>
            <p:nvPr/>
          </p:nvSpPr>
          <p:spPr>
            <a:xfrm>
              <a:off x="2694749" y="1097204"/>
              <a:ext cx="2125258" cy="67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votre 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Plus votre adversaire est lent, plus cette attaque lui fera des dégâts..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DB8507B-C5F8-C679-E547-AA506753BA12}"/>
                </a:ext>
              </a:extLst>
            </p:cNvPr>
            <p:cNvSpPr txBox="1"/>
            <p:nvPr/>
          </p:nvSpPr>
          <p:spPr>
            <a:xfrm>
              <a:off x="3826761" y="700600"/>
              <a:ext cx="874255" cy="381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F618627-B8DC-C6D0-E442-B66DFA27C0B6}"/>
              </a:ext>
            </a:extLst>
          </p:cNvPr>
          <p:cNvGrpSpPr/>
          <p:nvPr/>
        </p:nvGrpSpPr>
        <p:grpSpPr>
          <a:xfrm>
            <a:off x="3410541" y="2422071"/>
            <a:ext cx="2009211" cy="1472281"/>
            <a:chOff x="2650941" y="1851339"/>
            <a:chExt cx="2009211" cy="147228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B460062-AEB4-D91F-6898-06D5E7877859}"/>
                </a:ext>
              </a:extLst>
            </p:cNvPr>
            <p:cNvGrpSpPr/>
            <p:nvPr/>
          </p:nvGrpSpPr>
          <p:grpSpPr>
            <a:xfrm>
              <a:off x="2650941" y="1851339"/>
              <a:ext cx="2009211" cy="1472281"/>
              <a:chOff x="2736064" y="179479"/>
              <a:chExt cx="2105530" cy="151337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6C2B85-9A35-5BC9-54A9-E6D08A7B21E5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513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1240B46-3BF8-A96D-D7E1-B6EBA3E83EED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🛠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Sabotage</a:t>
                </a:r>
                <a:endParaRPr lang="fr-FR" sz="1600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E549A85-89F2-840B-BB1E-0B05E2C84859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110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15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D775C40-CB35-285D-2DED-DDBD75E82DC5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60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Ignore complètement la défense de l’adversaire.</a:t>
                </a:r>
                <a:br>
                  <a:rPr lang="fr-FR" sz="800" dirty="0"/>
                </a:br>
                <a:r>
                  <a:rPr lang="fr-FR" sz="800" dirty="0"/>
                  <a:t>Fonctionne mieux sur un adversaire ayant peu d’attaque.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B7A2740-0E4F-2934-4114-19B23D7EC967}"/>
                </a:ext>
              </a:extLst>
            </p:cNvPr>
            <p:cNvSpPr txBox="1"/>
            <p:nvPr/>
          </p:nvSpPr>
          <p:spPr>
            <a:xfrm>
              <a:off x="3720799" y="2252707"/>
              <a:ext cx="83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2F66DA4-8815-DF5C-0AF4-375375FC18A1}"/>
              </a:ext>
            </a:extLst>
          </p:cNvPr>
          <p:cNvGrpSpPr/>
          <p:nvPr/>
        </p:nvGrpSpPr>
        <p:grpSpPr>
          <a:xfrm>
            <a:off x="5657187" y="2422071"/>
            <a:ext cx="2009211" cy="1699472"/>
            <a:chOff x="2650941" y="1851339"/>
            <a:chExt cx="2009211" cy="169947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9D88B9BC-DFFF-2402-DA33-E91DBBFB46F0}"/>
                </a:ext>
              </a:extLst>
            </p:cNvPr>
            <p:cNvGrpSpPr/>
            <p:nvPr/>
          </p:nvGrpSpPr>
          <p:grpSpPr>
            <a:xfrm>
              <a:off x="2650941" y="1851339"/>
              <a:ext cx="2009211" cy="1699472"/>
              <a:chOff x="2736064" y="179479"/>
              <a:chExt cx="2105530" cy="174690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8CF7-BE3F-18A5-206D-D33CA9250D58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74690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E519279-0B10-8CF8-3509-0F4CA5A29709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000000"/>
                    </a:solidFill>
                    <a:latin typeface="inherit"/>
                  </a:rPr>
                  <a:t>🥷Attaque Fourbe</a:t>
                </a:r>
                <a:endParaRPr lang="fr-FR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B3778F5-F9FD-D94C-7ED2-A107CD68520A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200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90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10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FF45A9-E84E-3715-8180-FDA344962372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85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Plus l’attaque est utilisée tard et moins elle est efficace.</a:t>
                </a:r>
                <a:br>
                  <a:rPr lang="fr-FR" sz="800" dirty="0"/>
                </a:br>
                <a:r>
                  <a:rPr lang="fr-FR" sz="800" dirty="0"/>
                  <a:t>Plus l’attaque est utilisée un grand nombre de fois et moins elle est efficace.</a:t>
                </a:r>
              </a:p>
              <a:p>
                <a:pPr algn="ctr"/>
                <a:r>
                  <a:rPr lang="fr-FR" sz="800" dirty="0"/>
                  <a:t>Moins le lanceur a de points de combats et plus l’attaque est efficace.</a:t>
                </a:r>
              </a:p>
            </p:txBody>
          </p: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460FD8-6578-7A3C-241A-AC2F20A5DE65}"/>
                </a:ext>
              </a:extLst>
            </p:cNvPr>
            <p:cNvSpPr txBox="1"/>
            <p:nvPr/>
          </p:nvSpPr>
          <p:spPr>
            <a:xfrm>
              <a:off x="3720799" y="2252707"/>
              <a:ext cx="83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F5CEA01-66C4-2E7E-9893-10E9097B02FF}"/>
              </a:ext>
            </a:extLst>
          </p:cNvPr>
          <p:cNvGrpSpPr/>
          <p:nvPr/>
        </p:nvGrpSpPr>
        <p:grpSpPr>
          <a:xfrm>
            <a:off x="7896930" y="2422071"/>
            <a:ext cx="2006780" cy="1357718"/>
            <a:chOff x="2655619" y="3908863"/>
            <a:chExt cx="2006780" cy="135771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F5D3E775-6B57-8DA0-E66A-B112F208E092}"/>
                </a:ext>
              </a:extLst>
            </p:cNvPr>
            <p:cNvGrpSpPr/>
            <p:nvPr/>
          </p:nvGrpSpPr>
          <p:grpSpPr>
            <a:xfrm>
              <a:off x="2655619" y="3908863"/>
              <a:ext cx="2006780" cy="1357718"/>
              <a:chOff x="2743298" y="177183"/>
              <a:chExt cx="2102982" cy="143414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D37EAA-0CAD-D219-1D40-233402B0542D}"/>
                  </a:ext>
                </a:extLst>
              </p:cNvPr>
              <p:cNvSpPr/>
              <p:nvPr/>
            </p:nvSpPr>
            <p:spPr>
              <a:xfrm>
                <a:off x="2743298" y="177183"/>
                <a:ext cx="2098296" cy="14341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F86283B-D805-73AA-C130-B7E5115ACAB4}"/>
                  </a:ext>
                </a:extLst>
              </p:cNvPr>
              <p:cNvSpPr txBox="1"/>
              <p:nvPr/>
            </p:nvSpPr>
            <p:spPr>
              <a:xfrm>
                <a:off x="2747983" y="192431"/>
                <a:ext cx="2098297" cy="35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fr-FR" sz="1600" dirty="0">
                    <a:solidFill>
                      <a:srgbClr val="89DDFF"/>
                    </a:solidFill>
                    <a:latin typeface="JetBrains Mono"/>
                  </a:rPr>
                  <a:t>🔫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Canon</a:t>
                </a:r>
                <a:endParaRPr lang="fr-FR" sz="1600" dirty="0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A91A85CB-E851-73BD-78AA-8AC54E3449DE}"/>
                  </a:ext>
                </a:extLst>
              </p:cNvPr>
              <p:cNvSpPr txBox="1"/>
              <p:nvPr/>
            </p:nvSpPr>
            <p:spPr>
              <a:xfrm>
                <a:off x="2822023" y="549265"/>
                <a:ext cx="1063828" cy="39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120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15</a:t>
                </a: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5BECC641-E5F1-7E62-1481-85214E5262FB}"/>
                  </a:ext>
                </a:extLst>
              </p:cNvPr>
              <p:cNvSpPr txBox="1"/>
              <p:nvPr/>
            </p:nvSpPr>
            <p:spPr>
              <a:xfrm>
                <a:off x="2747983" y="930992"/>
                <a:ext cx="2098296" cy="61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La précision de cette attaque baisse sur les adversaires rapides.</a:t>
                </a:r>
              </a:p>
              <a:p>
                <a:pPr algn="ctr"/>
                <a:r>
                  <a:rPr lang="fr-FR" sz="800" dirty="0"/>
                  <a:t>Un bonus de dégât est affecté à cette attaque si l’adversaire est très lent.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B6B34F0-C83E-9BCC-97CE-84386C75A3A7}"/>
                </a:ext>
              </a:extLst>
            </p:cNvPr>
            <p:cNvSpPr txBox="1"/>
            <p:nvPr/>
          </p:nvSpPr>
          <p:spPr>
            <a:xfrm>
              <a:off x="3603417" y="4284577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🦥</a:t>
              </a:r>
              <a:r>
                <a:rPr lang="fr-FR" sz="600" dirty="0"/>
                <a:t>Ralenti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15%) </a:t>
              </a: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2B0A1144-3CE3-9A01-9B97-E83B1A8859E5}"/>
              </a:ext>
            </a:extLst>
          </p:cNvPr>
          <p:cNvGrpSpPr/>
          <p:nvPr/>
        </p:nvGrpSpPr>
        <p:grpSpPr>
          <a:xfrm>
            <a:off x="10129770" y="2422071"/>
            <a:ext cx="2103425" cy="2165290"/>
            <a:chOff x="2689536" y="262540"/>
            <a:chExt cx="2204260" cy="228716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6E3C72-E291-48F7-4DF8-04D4E216AE8B}"/>
                </a:ext>
              </a:extLst>
            </p:cNvPr>
            <p:cNvSpPr/>
            <p:nvPr/>
          </p:nvSpPr>
          <p:spPr>
            <a:xfrm>
              <a:off x="2743297" y="262540"/>
              <a:ext cx="2098296" cy="214115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925C987-23F0-2E74-8E60-135F34AA4DED}"/>
                </a:ext>
              </a:extLst>
            </p:cNvPr>
            <p:cNvSpPr txBox="1"/>
            <p:nvPr/>
          </p:nvSpPr>
          <p:spPr>
            <a:xfrm>
              <a:off x="2743296" y="390316"/>
              <a:ext cx="2098296" cy="3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DCDDDE"/>
                  </a:solidFill>
                  <a:latin typeface="Whitney"/>
                </a:rPr>
                <a:t>🤔</a:t>
              </a:r>
              <a:r>
                <a:rPr lang="fr-FR" sz="1400" dirty="0">
                  <a:solidFill>
                    <a:srgbClr val="000000"/>
                  </a:solidFill>
                  <a:latin typeface="inherit"/>
                </a:rPr>
                <a:t>Attaque Troublante</a:t>
              </a:r>
              <a:endParaRPr lang="fr-FR" sz="14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8A21B58E-F4E1-808E-E35D-972CFB9F985A}"/>
                </a:ext>
              </a:extLst>
            </p:cNvPr>
            <p:cNvSpPr txBox="1"/>
            <p:nvPr/>
          </p:nvSpPr>
          <p:spPr>
            <a:xfrm>
              <a:off x="2879043" y="763714"/>
              <a:ext cx="941689" cy="53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2B9ECBD3-C70F-8D32-B502-3D079ADACA16}"/>
                </a:ext>
              </a:extLst>
            </p:cNvPr>
            <p:cNvSpPr txBox="1"/>
            <p:nvPr/>
          </p:nvSpPr>
          <p:spPr>
            <a:xfrm>
              <a:off x="2689536" y="1281815"/>
              <a:ext cx="2204260" cy="126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Si l’attaque est utilisée plus de 4 fois la probabilité de rendre confus l’adversaire est divisée par 4.</a:t>
              </a:r>
            </a:p>
            <a:p>
              <a:pPr algn="ctr"/>
              <a:r>
                <a:rPr lang="fr-FR" sz="800" dirty="0"/>
                <a:t>L’altération « confus » a une chance de forcer l’adversaire à effectuer une action aléatoire.</a:t>
              </a:r>
            </a:p>
            <a:p>
              <a:pPr algn="ctr"/>
              <a:r>
                <a:rPr lang="fr-FR" sz="800" dirty="0"/>
                <a:t>Il y a une faible chance pour qu’un adversaire confus ne puisse pas attaquer et se blesse dans sa confusion.</a:t>
              </a:r>
            </a:p>
            <a:p>
              <a:pPr algn="ctr"/>
              <a:r>
                <a:rPr lang="fr-FR" sz="8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73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Chevalier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3AB17A-0F72-4DB1-1E75-352B37999A0F}"/>
              </a:ext>
            </a:extLst>
          </p:cNvPr>
          <p:cNvGrpSpPr/>
          <p:nvPr/>
        </p:nvGrpSpPr>
        <p:grpSpPr>
          <a:xfrm>
            <a:off x="1185481" y="2422520"/>
            <a:ext cx="2022131" cy="1028795"/>
            <a:chOff x="290756" y="262541"/>
            <a:chExt cx="2449156" cy="114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1413BA-9F39-0DC4-D6BB-600077DC2FD2}"/>
                </a:ext>
              </a:extLst>
            </p:cNvPr>
            <p:cNvSpPr/>
            <p:nvPr/>
          </p:nvSpPr>
          <p:spPr>
            <a:xfrm>
              <a:off x="290756" y="262541"/>
              <a:ext cx="2449156" cy="114162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227AFB-7075-0731-5DDD-F448E17A6641}"/>
                </a:ext>
              </a:extLst>
            </p:cNvPr>
            <p:cNvSpPr txBox="1"/>
            <p:nvPr/>
          </p:nvSpPr>
          <p:spPr>
            <a:xfrm>
              <a:off x="290756" y="346400"/>
              <a:ext cx="2425147" cy="40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BE3863-9905-70E5-72B9-5798D62D9509}"/>
                </a:ext>
              </a:extLst>
            </p:cNvPr>
            <p:cNvSpPr txBox="1"/>
            <p:nvPr/>
          </p:nvSpPr>
          <p:spPr>
            <a:xfrm>
              <a:off x="435097" y="807056"/>
              <a:ext cx="1086307" cy="5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02756FE-6E16-5FCA-3A59-A3A54819A69D}"/>
                </a:ext>
              </a:extLst>
            </p:cNvPr>
            <p:cNvSpPr txBox="1"/>
            <p:nvPr/>
          </p:nvSpPr>
          <p:spPr>
            <a:xfrm>
              <a:off x="1614978" y="845688"/>
              <a:ext cx="1010438" cy="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E5743DE-222C-23A7-293D-D2F42571E7B8}"/>
              </a:ext>
            </a:extLst>
          </p:cNvPr>
          <p:cNvGrpSpPr/>
          <p:nvPr/>
        </p:nvGrpSpPr>
        <p:grpSpPr>
          <a:xfrm>
            <a:off x="3450119" y="2422520"/>
            <a:ext cx="2048636" cy="1700320"/>
            <a:chOff x="2694749" y="262542"/>
            <a:chExt cx="2146844" cy="16231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346182-9296-B885-5081-240FA75FF699}"/>
                </a:ext>
              </a:extLst>
            </p:cNvPr>
            <p:cNvSpPr/>
            <p:nvPr/>
          </p:nvSpPr>
          <p:spPr>
            <a:xfrm>
              <a:off x="2743297" y="262542"/>
              <a:ext cx="2098296" cy="16231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7965A86-4A1C-BC44-1DCB-12C2AD1FBCE2}"/>
                </a:ext>
              </a:extLst>
            </p:cNvPr>
            <p:cNvSpPr txBox="1"/>
            <p:nvPr/>
          </p:nvSpPr>
          <p:spPr>
            <a:xfrm>
              <a:off x="2741099" y="329327"/>
              <a:ext cx="2098296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</a:rPr>
                <a:t>🗡️</a:t>
              </a:r>
              <a:r>
                <a:rPr lang="fr-FR" dirty="0"/>
                <a:t>Attaque Rapide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9327F8C-D068-FD83-715C-22746545C690}"/>
                </a:ext>
              </a:extLst>
            </p:cNvPr>
            <p:cNvSpPr txBox="1"/>
            <p:nvPr/>
          </p:nvSpPr>
          <p:spPr>
            <a:xfrm>
              <a:off x="2893604" y="723596"/>
              <a:ext cx="935319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75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5BB3E25-512F-968C-51AD-245B25607F18}"/>
                </a:ext>
              </a:extLst>
            </p:cNvPr>
            <p:cNvSpPr txBox="1"/>
            <p:nvPr/>
          </p:nvSpPr>
          <p:spPr>
            <a:xfrm>
              <a:off x="2694749" y="1097204"/>
              <a:ext cx="2125258" cy="67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votre 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Plus votre adversaire est lent, plus cette attaque lui fera des dégâts..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24534F-3C1C-805E-9B0F-D04B5BDA04AA}"/>
                </a:ext>
              </a:extLst>
            </p:cNvPr>
            <p:cNvSpPr txBox="1"/>
            <p:nvPr/>
          </p:nvSpPr>
          <p:spPr>
            <a:xfrm>
              <a:off x="3826761" y="700600"/>
              <a:ext cx="874255" cy="381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091477C-A4FF-667D-3BD7-094DF284ADEC}"/>
              </a:ext>
            </a:extLst>
          </p:cNvPr>
          <p:cNvGrpSpPr/>
          <p:nvPr/>
        </p:nvGrpSpPr>
        <p:grpSpPr>
          <a:xfrm>
            <a:off x="5741261" y="2422520"/>
            <a:ext cx="2027030" cy="1442332"/>
            <a:chOff x="444842" y="4554695"/>
            <a:chExt cx="2027030" cy="14423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D59D28-F0D2-28E8-5EB8-769DBF8B8DB3}"/>
                </a:ext>
              </a:extLst>
            </p:cNvPr>
            <p:cNvSpPr/>
            <p:nvPr/>
          </p:nvSpPr>
          <p:spPr>
            <a:xfrm>
              <a:off x="469563" y="4554695"/>
              <a:ext cx="2002309" cy="14423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5A14696-C4A8-9A2F-73F8-E46A516C01F0}"/>
                </a:ext>
              </a:extLst>
            </p:cNvPr>
            <p:cNvSpPr txBox="1"/>
            <p:nvPr/>
          </p:nvSpPr>
          <p:spPr>
            <a:xfrm>
              <a:off x="444842" y="4601797"/>
              <a:ext cx="200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  <a:latin typeface="+mn-ea"/>
                </a:rPr>
                <a:t>🔨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Attaque Lourde</a:t>
              </a:r>
              <a:endParaRPr lang="fr-FR" sz="1600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ACBDD5E-01C5-16AB-9EA4-C3160398A902}"/>
                </a:ext>
              </a:extLst>
            </p:cNvPr>
            <p:cNvSpPr txBox="1"/>
            <p:nvPr/>
          </p:nvSpPr>
          <p:spPr>
            <a:xfrm>
              <a:off x="466718" y="4969408"/>
              <a:ext cx="9575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120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80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E7DBCE4-EFDA-6BCE-1077-5E5788FBE1AE}"/>
                </a:ext>
              </a:extLst>
            </p:cNvPr>
            <p:cNvSpPr txBox="1"/>
            <p:nvPr/>
          </p:nvSpPr>
          <p:spPr>
            <a:xfrm>
              <a:off x="1393987" y="5010130"/>
              <a:ext cx="103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50%)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-25 %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 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773221A-E5B6-20A9-BA20-4873022DD781}"/>
                </a:ext>
              </a:extLst>
            </p:cNvPr>
            <p:cNvSpPr txBox="1"/>
            <p:nvPr/>
          </p:nvSpPr>
          <p:spPr>
            <a:xfrm>
              <a:off x="518016" y="5535363"/>
              <a:ext cx="1941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Les dégâts de cette attaque sont réduits de 90% si le défenseur dispose de moins d’un tier de la défense de l’attaquant.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192B68E-7754-96F7-B777-521A479F22D3}"/>
              </a:ext>
            </a:extLst>
          </p:cNvPr>
          <p:cNvGrpSpPr/>
          <p:nvPr/>
        </p:nvGrpSpPr>
        <p:grpSpPr>
          <a:xfrm>
            <a:off x="8002319" y="2420759"/>
            <a:ext cx="2131718" cy="2000584"/>
            <a:chOff x="11418961" y="1787699"/>
            <a:chExt cx="2131718" cy="200058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8907303A-4E81-A5BC-64D4-677F7F1DF29F}"/>
                </a:ext>
              </a:extLst>
            </p:cNvPr>
            <p:cNvGrpSpPr/>
            <p:nvPr/>
          </p:nvGrpSpPr>
          <p:grpSpPr>
            <a:xfrm>
              <a:off x="11418961" y="1787699"/>
              <a:ext cx="2131718" cy="2000584"/>
              <a:chOff x="2590914" y="3908863"/>
              <a:chExt cx="2131718" cy="2000584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87BEE92A-96FB-A18F-0C3B-3781784A9D3E}"/>
                  </a:ext>
                </a:extLst>
              </p:cNvPr>
              <p:cNvGrpSpPr/>
              <p:nvPr/>
            </p:nvGrpSpPr>
            <p:grpSpPr>
              <a:xfrm>
                <a:off x="2590914" y="3908863"/>
                <a:ext cx="2131718" cy="2000584"/>
                <a:chOff x="2675491" y="177183"/>
                <a:chExt cx="2233909" cy="211319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AD9CB-1C3A-B178-2F49-DD40D5DF10B1}"/>
                    </a:ext>
                  </a:extLst>
                </p:cNvPr>
                <p:cNvSpPr/>
                <p:nvPr/>
              </p:nvSpPr>
              <p:spPr>
                <a:xfrm>
                  <a:off x="2743298" y="177183"/>
                  <a:ext cx="2098296" cy="184030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4FAC34-B922-8136-44F0-3038AB1E7586}"/>
                    </a:ext>
                  </a:extLst>
                </p:cNvPr>
                <p:cNvSpPr txBox="1"/>
                <p:nvPr/>
              </p:nvSpPr>
              <p:spPr>
                <a:xfrm>
                  <a:off x="2747983" y="192431"/>
                  <a:ext cx="2098297" cy="357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0" i="0" dirty="0">
                      <a:solidFill>
                        <a:srgbClr val="DCDDDE"/>
                      </a:solidFill>
                      <a:effectLst/>
                      <a:latin typeface="Whitney"/>
                    </a:rPr>
                    <a:t>👼</a:t>
                  </a:r>
                  <a:r>
                    <a:rPr lang="fr-FR" sz="1600" dirty="0">
                      <a:latin typeface="JetBrains Mono"/>
                    </a:rPr>
                    <a:t>Bénédiction</a:t>
                  </a:r>
                  <a:endParaRPr lang="fr-FR" sz="1600" dirty="0"/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46C1AF19-735C-3586-E8D4-E3F78F03BA12}"/>
                    </a:ext>
                  </a:extLst>
                </p:cNvPr>
                <p:cNvSpPr txBox="1"/>
                <p:nvPr/>
              </p:nvSpPr>
              <p:spPr>
                <a:xfrm>
                  <a:off x="2675491" y="1022482"/>
                  <a:ext cx="2233909" cy="1267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/>
                    <a:t>Fait partie du groupe des « actions des dieux ».</a:t>
                  </a:r>
                </a:p>
                <a:p>
                  <a:pPr algn="ctr"/>
                  <a:r>
                    <a:rPr lang="fr-FR" sz="800" dirty="0"/>
                    <a:t>Échoue si 1 action des dieux ont déjà été effectuées dans le combat.</a:t>
                  </a:r>
                </a:p>
                <a:p>
                  <a:pPr algn="ctr"/>
                  <a:r>
                    <a:rPr lang="fr-FR" sz="800" dirty="0"/>
                    <a:t>Augmente toutes les statistiques du lanceur. Plus la bénédiction est utilisée tard dans le combat, plus l’augmentation des stats est importante.</a:t>
                  </a:r>
                </a:p>
                <a:p>
                  <a:pPr algn="ctr"/>
                  <a:endParaRPr lang="fr-FR" sz="800" dirty="0"/>
                </a:p>
                <a:p>
                  <a:pPr algn="ctr"/>
                  <a:endParaRPr lang="fr-FR" sz="800" dirty="0"/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93DBCFE-EC19-21B0-AB6D-293F6852C422}"/>
                  </a:ext>
                </a:extLst>
              </p:cNvPr>
              <p:cNvSpPr txBox="1"/>
              <p:nvPr/>
            </p:nvSpPr>
            <p:spPr>
              <a:xfrm>
                <a:off x="3606818" y="4206062"/>
                <a:ext cx="10314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b="1" dirty="0"/>
                  <a:t>Vous :</a:t>
                </a:r>
                <a:r>
                  <a:rPr lang="fr-FR" sz="600" dirty="0"/>
                  <a:t> 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🛡️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🚀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</a:t>
                </a:r>
              </a:p>
              <a:p>
                <a:pPr algn="ctr"/>
                <a:r>
                  <a:rPr lang="fr-FR" sz="600" dirty="0">
                    <a:solidFill>
                      <a:srgbClr val="000000"/>
                    </a:solidFill>
                    <a:latin typeface="inherit"/>
                  </a:rPr>
                  <a:t>⚔️ +3 à 25 % </a:t>
                </a:r>
                <a:r>
                  <a:rPr lang="fr-FR" sz="600" dirty="0"/>
                  <a:t>(</a:t>
                </a:r>
                <a:r>
                  <a:rPr lang="fr-FR" sz="600" dirty="0">
                    <a:solidFill>
                      <a:srgbClr val="DCDDDE"/>
                    </a:solidFill>
                  </a:rPr>
                  <a:t>🍀</a:t>
                </a:r>
                <a:r>
                  <a:rPr lang="fr-FR" sz="600" dirty="0"/>
                  <a:t>100%) </a:t>
                </a:r>
              </a:p>
              <a:p>
                <a:pPr algn="ctr"/>
                <a:endParaRPr lang="fr-FR" sz="600" dirty="0"/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557A79D-2D78-E228-EE33-2CDDCFF2E7F7}"/>
                </a:ext>
              </a:extLst>
            </p:cNvPr>
            <p:cNvSpPr txBox="1"/>
            <p:nvPr/>
          </p:nvSpPr>
          <p:spPr>
            <a:xfrm>
              <a:off x="11555587" y="2099041"/>
              <a:ext cx="9307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100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F3E42981-0696-4A56-DF90-C8E1F441490C}"/>
              </a:ext>
            </a:extLst>
          </p:cNvPr>
          <p:cNvGrpSpPr/>
          <p:nvPr/>
        </p:nvGrpSpPr>
        <p:grpSpPr>
          <a:xfrm>
            <a:off x="10290155" y="2420759"/>
            <a:ext cx="2002316" cy="1458856"/>
            <a:chOff x="2743289" y="262544"/>
            <a:chExt cx="2098304" cy="14995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90407C-DE44-1244-3285-F4196C2CBA22}"/>
                </a:ext>
              </a:extLst>
            </p:cNvPr>
            <p:cNvSpPr/>
            <p:nvPr/>
          </p:nvSpPr>
          <p:spPr>
            <a:xfrm>
              <a:off x="2743297" y="262544"/>
              <a:ext cx="2098296" cy="149957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488D95D-84E5-11D2-D838-497BE0F3AECB}"/>
                </a:ext>
              </a:extLst>
            </p:cNvPr>
            <p:cNvSpPr txBox="1"/>
            <p:nvPr/>
          </p:nvSpPr>
          <p:spPr>
            <a:xfrm>
              <a:off x="2743289" y="344805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CDDDE"/>
                  </a:solidFill>
                  <a:latin typeface="Whitney"/>
                </a:rPr>
                <a:t>🛏️</a:t>
              </a:r>
              <a:r>
                <a:rPr lang="fr-FR" dirty="0"/>
                <a:t>Repos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61D2DB4-F4AB-7525-8C83-A83FC017666D}"/>
                </a:ext>
              </a:extLst>
            </p:cNvPr>
            <p:cNvSpPr txBox="1"/>
            <p:nvPr/>
          </p:nvSpPr>
          <p:spPr>
            <a:xfrm>
              <a:off x="2879036" y="747578"/>
              <a:ext cx="916568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30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100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7650A91D-6FB9-644C-0DB0-6343C1325417}"/>
                </a:ext>
              </a:extLst>
            </p:cNvPr>
            <p:cNvSpPr txBox="1"/>
            <p:nvPr/>
          </p:nvSpPr>
          <p:spPr>
            <a:xfrm>
              <a:off x="2792983" y="1140097"/>
              <a:ext cx="2018567" cy="6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S’applique sous forme de soin au lanceur.</a:t>
              </a:r>
            </a:p>
            <a:p>
              <a:pPr algn="ctr"/>
              <a:r>
                <a:rPr lang="fr-FR" sz="800" dirty="0"/>
                <a:t>La quantité de points de combat récupérée est divisée par 4 au bout de 4 utilisations.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Paladin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3AB17A-0F72-4DB1-1E75-352B37999A0F}"/>
              </a:ext>
            </a:extLst>
          </p:cNvPr>
          <p:cNvGrpSpPr/>
          <p:nvPr/>
        </p:nvGrpSpPr>
        <p:grpSpPr>
          <a:xfrm>
            <a:off x="1185481" y="2422520"/>
            <a:ext cx="2022131" cy="1028795"/>
            <a:chOff x="290756" y="262541"/>
            <a:chExt cx="2449156" cy="114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1413BA-9F39-0DC4-D6BB-600077DC2FD2}"/>
                </a:ext>
              </a:extLst>
            </p:cNvPr>
            <p:cNvSpPr/>
            <p:nvPr/>
          </p:nvSpPr>
          <p:spPr>
            <a:xfrm>
              <a:off x="290756" y="262541"/>
              <a:ext cx="2449156" cy="114162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227AFB-7075-0731-5DDD-F448E17A6641}"/>
                </a:ext>
              </a:extLst>
            </p:cNvPr>
            <p:cNvSpPr txBox="1"/>
            <p:nvPr/>
          </p:nvSpPr>
          <p:spPr>
            <a:xfrm>
              <a:off x="290756" y="346400"/>
              <a:ext cx="2425147" cy="40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BE3863-9905-70E5-72B9-5798D62D9509}"/>
                </a:ext>
              </a:extLst>
            </p:cNvPr>
            <p:cNvSpPr txBox="1"/>
            <p:nvPr/>
          </p:nvSpPr>
          <p:spPr>
            <a:xfrm>
              <a:off x="435097" y="807056"/>
              <a:ext cx="1086307" cy="5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02756FE-6E16-5FCA-3A59-A3A54819A69D}"/>
                </a:ext>
              </a:extLst>
            </p:cNvPr>
            <p:cNvSpPr txBox="1"/>
            <p:nvPr/>
          </p:nvSpPr>
          <p:spPr>
            <a:xfrm>
              <a:off x="1614978" y="845688"/>
              <a:ext cx="1010438" cy="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29D722-07F5-A096-1C30-4F14F5F0CE8C}"/>
              </a:ext>
            </a:extLst>
          </p:cNvPr>
          <p:cNvGrpSpPr/>
          <p:nvPr/>
        </p:nvGrpSpPr>
        <p:grpSpPr>
          <a:xfrm>
            <a:off x="3450119" y="2422520"/>
            <a:ext cx="2061548" cy="1265595"/>
            <a:chOff x="9070690" y="4903012"/>
            <a:chExt cx="2061548" cy="1265595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F44C0430-B3A5-0CDA-28D7-43931B656B06}"/>
                </a:ext>
              </a:extLst>
            </p:cNvPr>
            <p:cNvGrpSpPr/>
            <p:nvPr/>
          </p:nvGrpSpPr>
          <p:grpSpPr>
            <a:xfrm>
              <a:off x="9070690" y="4903012"/>
              <a:ext cx="2061548" cy="1265595"/>
              <a:chOff x="2703622" y="179479"/>
              <a:chExt cx="2160376" cy="130091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107590-01F0-779E-A094-C0F30804D5F4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30091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F637203-337D-63CF-DB04-10C33EC5FA25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🐏Attaque Bélier</a:t>
                </a:r>
                <a:endParaRPr lang="fr-FR" sz="1600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C8605E2-8674-96E5-9F5B-A1E07C7D4176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125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75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5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FAB39CD-3C7C-63F9-DB64-CC7E83245C27}"/>
                  </a:ext>
                </a:extLst>
              </p:cNvPr>
              <p:cNvSpPr txBox="1"/>
              <p:nvPr/>
            </p:nvSpPr>
            <p:spPr>
              <a:xfrm>
                <a:off x="2703622" y="1088640"/>
                <a:ext cx="216037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Si l’attaquant n’est pas étourdi par l’attaque, il reçoit un tier des dégâts infligés.</a:t>
                </a:r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46F1DA-7D26-73D8-323B-E201922A78ED}"/>
                </a:ext>
              </a:extLst>
            </p:cNvPr>
            <p:cNvSpPr txBox="1"/>
            <p:nvPr/>
          </p:nvSpPr>
          <p:spPr>
            <a:xfrm>
              <a:off x="10031179" y="5287222"/>
              <a:ext cx="1031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50%)</a:t>
              </a:r>
            </a:p>
            <a:p>
              <a:pPr algn="ctr"/>
              <a:r>
                <a:rPr lang="fr-FR" sz="600" b="1" dirty="0"/>
                <a:t>Vous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DCDDDE"/>
                  </a:solidFill>
                  <a:latin typeface="Whitney"/>
                </a:rPr>
                <a:t>😖</a:t>
              </a:r>
              <a:r>
                <a:rPr lang="fr-FR" sz="600" dirty="0"/>
                <a:t>Étourdi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95CFFF-C5B5-A490-0EBA-568939FD9E0C}"/>
              </a:ext>
            </a:extLst>
          </p:cNvPr>
          <p:cNvGrpSpPr/>
          <p:nvPr/>
        </p:nvGrpSpPr>
        <p:grpSpPr>
          <a:xfrm>
            <a:off x="5785132" y="2409333"/>
            <a:ext cx="2031150" cy="2039333"/>
            <a:chOff x="11490686" y="3690094"/>
            <a:chExt cx="2031150" cy="203933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43994F7-DAAC-49D2-AEB6-5280ADB91317}"/>
                </a:ext>
              </a:extLst>
            </p:cNvPr>
            <p:cNvGrpSpPr/>
            <p:nvPr/>
          </p:nvGrpSpPr>
          <p:grpSpPr>
            <a:xfrm>
              <a:off x="11490686" y="3690094"/>
              <a:ext cx="2031150" cy="2039333"/>
              <a:chOff x="2743298" y="177183"/>
              <a:chExt cx="2128520" cy="200815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7A379F7-1FBC-7C9E-F321-0490F353D3FD}"/>
                  </a:ext>
                </a:extLst>
              </p:cNvPr>
              <p:cNvSpPr/>
              <p:nvPr/>
            </p:nvSpPr>
            <p:spPr>
              <a:xfrm>
                <a:off x="2743298" y="177183"/>
                <a:ext cx="2098296" cy="20081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3071FCC-14BF-6EC7-1440-EE4D2679DC35}"/>
                  </a:ext>
                </a:extLst>
              </p:cNvPr>
              <p:cNvSpPr txBox="1"/>
              <p:nvPr/>
            </p:nvSpPr>
            <p:spPr>
              <a:xfrm>
                <a:off x="2747983" y="192431"/>
                <a:ext cx="2098297" cy="35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JetBrains Mono"/>
                  </a:rPr>
                  <a:t>☄️Attaque Ultime</a:t>
                </a:r>
                <a:endParaRPr lang="fr-FR" sz="1600" dirty="0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825F744-F01E-F281-DD91-9249F48D4F6E}"/>
                  </a:ext>
                </a:extLst>
              </p:cNvPr>
              <p:cNvSpPr txBox="1"/>
              <p:nvPr/>
            </p:nvSpPr>
            <p:spPr>
              <a:xfrm>
                <a:off x="2773521" y="917448"/>
                <a:ext cx="2098297" cy="126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Nécessite un tour pour charger l’attaque</a:t>
                </a:r>
              </a:p>
              <a:p>
                <a:pPr algn="ctr"/>
                <a:r>
                  <a:rPr lang="fr-FR" sz="800" dirty="0"/>
                  <a:t>Si l’attaquant dispose de moins de 45% de ses points de combat, cette attaque ne peut pas échouer.</a:t>
                </a:r>
                <a:br>
                  <a:rPr lang="fr-FR" sz="800" dirty="0"/>
                </a:br>
                <a:r>
                  <a:rPr lang="fr-FR" sz="800" dirty="0"/>
                  <a:t>Si l’attaquant dispose de plus de 45% de ses points de combat, la précision de cette attaque est de 70.</a:t>
                </a:r>
              </a:p>
              <a:p>
                <a:pPr algn="ctr"/>
                <a:r>
                  <a:rPr lang="fr-FR" sz="800" dirty="0"/>
                  <a:t>Cette attaque ne peut être utilisée qu’une fois par joueur et par combat.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84ABF7F-A78C-C86C-95B6-4EFE9315CF56}"/>
                </a:ext>
              </a:extLst>
            </p:cNvPr>
            <p:cNvSpPr txBox="1"/>
            <p:nvPr/>
          </p:nvSpPr>
          <p:spPr>
            <a:xfrm>
              <a:off x="11551926" y="4023107"/>
              <a:ext cx="93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250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15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D67075C-CD39-9D93-3A3E-C0D1C27740AD}"/>
                </a:ext>
              </a:extLst>
            </p:cNvPr>
            <p:cNvSpPr txBox="1"/>
            <p:nvPr/>
          </p:nvSpPr>
          <p:spPr>
            <a:xfrm>
              <a:off x="12434865" y="4036902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>
                  <a:solidFill>
                    <a:srgbClr val="000000"/>
                  </a:solidFill>
                  <a:latin typeface="inherit"/>
                </a:rPr>
                <a:t>🦥</a:t>
              </a:r>
              <a:r>
                <a:rPr lang="fr-FR" sz="600" dirty="0"/>
                <a:t>Ralenti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3249752-31B0-33F6-1CB8-70223804DA62}"/>
              </a:ext>
            </a:extLst>
          </p:cNvPr>
          <p:cNvGrpSpPr/>
          <p:nvPr/>
        </p:nvGrpSpPr>
        <p:grpSpPr>
          <a:xfrm>
            <a:off x="8067808" y="2424949"/>
            <a:ext cx="2009211" cy="1472281"/>
            <a:chOff x="9108549" y="3305881"/>
            <a:chExt cx="2009211" cy="147228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4F852D0-0207-A65B-0C28-0EE460260DFE}"/>
                </a:ext>
              </a:extLst>
            </p:cNvPr>
            <p:cNvGrpSpPr/>
            <p:nvPr/>
          </p:nvGrpSpPr>
          <p:grpSpPr>
            <a:xfrm>
              <a:off x="9108549" y="3305881"/>
              <a:ext cx="2009211" cy="1472281"/>
              <a:chOff x="2736064" y="179479"/>
              <a:chExt cx="2105530" cy="15133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9E2DC8-4759-3A2B-E840-3E6CE5F24986}"/>
                  </a:ext>
                </a:extLst>
              </p:cNvPr>
              <p:cNvSpPr/>
              <p:nvPr/>
            </p:nvSpPr>
            <p:spPr>
              <a:xfrm>
                <a:off x="2743298" y="179479"/>
                <a:ext cx="2098296" cy="1513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DBD28ED-7424-A383-A3D1-48FD122B78B3}"/>
                  </a:ext>
                </a:extLst>
              </p:cNvPr>
              <p:cNvSpPr txBox="1"/>
              <p:nvPr/>
            </p:nvSpPr>
            <p:spPr>
              <a:xfrm>
                <a:off x="2736064" y="244538"/>
                <a:ext cx="2098296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🛠</a:t>
                </a:r>
                <a:r>
                  <a:rPr lang="fr-FR" sz="1600" dirty="0">
                    <a:solidFill>
                      <a:srgbClr val="000000"/>
                    </a:solidFill>
                    <a:latin typeface="inherit"/>
                  </a:rPr>
                  <a:t>Attaque Bouclier</a:t>
                </a:r>
                <a:endParaRPr lang="fr-FR" sz="1600" dirty="0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0511FC0-925C-804A-09DE-C6FCD4EB3946}"/>
                  </a:ext>
                </a:extLst>
              </p:cNvPr>
              <p:cNvSpPr txBox="1"/>
              <p:nvPr/>
            </p:nvSpPr>
            <p:spPr>
              <a:xfrm>
                <a:off x="2871814" y="596990"/>
                <a:ext cx="975405" cy="52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Puissance :</a:t>
                </a:r>
                <a:r>
                  <a:rPr lang="fr-FR" sz="900" dirty="0"/>
                  <a:t> 35</a:t>
                </a:r>
              </a:p>
              <a:p>
                <a:pPr algn="ctr"/>
                <a:r>
                  <a:rPr lang="fr-FR" sz="900" b="1" dirty="0"/>
                  <a:t>Précision :</a:t>
                </a:r>
                <a:r>
                  <a:rPr lang="fr-FR" sz="900" dirty="0"/>
                  <a:t> 95</a:t>
                </a:r>
              </a:p>
              <a:p>
                <a:pPr algn="ctr"/>
                <a:r>
                  <a:rPr lang="fr-FR" sz="900" b="1" dirty="0"/>
                  <a:t>Critique :</a:t>
                </a:r>
                <a:r>
                  <a:rPr lang="fr-FR" sz="900" dirty="0"/>
                  <a:t> 5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F0B0E411-E6EC-B975-0C51-2B105793D599}"/>
                  </a:ext>
                </a:extLst>
              </p:cNvPr>
              <p:cNvSpPr txBox="1"/>
              <p:nvPr/>
            </p:nvSpPr>
            <p:spPr>
              <a:xfrm>
                <a:off x="2806306" y="1064834"/>
                <a:ext cx="1988665" cy="60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Utilise le bouclier de l’attaquant pour attaquer.</a:t>
                </a:r>
              </a:p>
              <a:p>
                <a:pPr algn="ctr"/>
                <a:r>
                  <a:rPr lang="fr-FR" sz="800" dirty="0"/>
                  <a:t>L’altération « affaibli » réduit l’attaque de 70% durant 1 tour.</a:t>
                </a: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9FE3C9F-DE8C-C80D-8320-44449E10E88D}"/>
                </a:ext>
              </a:extLst>
            </p:cNvPr>
            <p:cNvSpPr txBox="1"/>
            <p:nvPr/>
          </p:nvSpPr>
          <p:spPr>
            <a:xfrm>
              <a:off x="10022740" y="3742601"/>
              <a:ext cx="103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800" dirty="0"/>
                <a:t>🤧</a:t>
              </a:r>
              <a:r>
                <a:rPr lang="fr-FR" sz="600" dirty="0"/>
                <a:t>Affaibli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100%) 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8B25F58-7B48-65E1-A7AC-3D6CC0320A88}"/>
              </a:ext>
            </a:extLst>
          </p:cNvPr>
          <p:cNvGrpSpPr/>
          <p:nvPr/>
        </p:nvGrpSpPr>
        <p:grpSpPr>
          <a:xfrm>
            <a:off x="10325543" y="2422520"/>
            <a:ext cx="2129109" cy="1410386"/>
            <a:chOff x="2684220" y="103310"/>
            <a:chExt cx="2231175" cy="144974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D1E65E-E542-3B98-0C10-346FB5FE5F1B}"/>
                </a:ext>
              </a:extLst>
            </p:cNvPr>
            <p:cNvSpPr/>
            <p:nvPr/>
          </p:nvSpPr>
          <p:spPr>
            <a:xfrm>
              <a:off x="2750660" y="115159"/>
              <a:ext cx="2098296" cy="1437899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9FBC891-A226-28DA-1BD0-D2718945F69A}"/>
                </a:ext>
              </a:extLst>
            </p:cNvPr>
            <p:cNvSpPr txBox="1"/>
            <p:nvPr/>
          </p:nvSpPr>
          <p:spPr>
            <a:xfrm>
              <a:off x="2743296" y="103310"/>
              <a:ext cx="2098296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  <a:latin typeface="+mn-ea"/>
                </a:rPr>
                <a:t>🙏</a:t>
              </a:r>
              <a:r>
                <a:rPr lang="fr-FR" dirty="0"/>
                <a:t>Attaque Divine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A825AC09-4351-241C-F043-6FA6C98B6824}"/>
                </a:ext>
              </a:extLst>
            </p:cNvPr>
            <p:cNvSpPr txBox="1"/>
            <p:nvPr/>
          </p:nvSpPr>
          <p:spPr>
            <a:xfrm>
              <a:off x="2879043" y="484489"/>
              <a:ext cx="955711" cy="37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220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B108E0FD-6C8A-3388-37E2-22B1310D5D20}"/>
                </a:ext>
              </a:extLst>
            </p:cNvPr>
            <p:cNvSpPr txBox="1"/>
            <p:nvPr/>
          </p:nvSpPr>
          <p:spPr>
            <a:xfrm>
              <a:off x="2684220" y="825414"/>
              <a:ext cx="2231175" cy="72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La précision de cette attaque augmente avec la durée du combat.</a:t>
              </a:r>
            </a:p>
            <a:p>
              <a:pPr algn="ctr"/>
              <a:r>
                <a:rPr lang="fr-FR" sz="800" dirty="0"/>
                <a:t>Fait partie du groupe des « actions des dieux ».</a:t>
              </a:r>
            </a:p>
            <a:p>
              <a:pPr algn="ctr"/>
              <a:r>
                <a:rPr lang="fr-FR" sz="800" dirty="0"/>
                <a:t>Échoue si 2 actions des dieux ont déjà été effectuées dans le combat.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1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Vétéran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F8DA03A-3D13-AE2F-19B6-B08BD1430890}"/>
              </a:ext>
            </a:extLst>
          </p:cNvPr>
          <p:cNvGrpSpPr/>
          <p:nvPr/>
        </p:nvGrpSpPr>
        <p:grpSpPr>
          <a:xfrm>
            <a:off x="1131373" y="2422071"/>
            <a:ext cx="2048636" cy="1700320"/>
            <a:chOff x="2694749" y="262542"/>
            <a:chExt cx="2146844" cy="16231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29373F-EEFB-E5F4-E496-E92E23392F3F}"/>
                </a:ext>
              </a:extLst>
            </p:cNvPr>
            <p:cNvSpPr/>
            <p:nvPr/>
          </p:nvSpPr>
          <p:spPr>
            <a:xfrm>
              <a:off x="2743297" y="262542"/>
              <a:ext cx="2098296" cy="16231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1AB3F8D-1B1F-9387-CEAD-67132A06A036}"/>
                </a:ext>
              </a:extLst>
            </p:cNvPr>
            <p:cNvSpPr txBox="1"/>
            <p:nvPr/>
          </p:nvSpPr>
          <p:spPr>
            <a:xfrm>
              <a:off x="2741099" y="329327"/>
              <a:ext cx="2098296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0000"/>
                  </a:solidFill>
                </a:rPr>
                <a:t>🗡️</a:t>
              </a:r>
              <a:r>
                <a:rPr lang="fr-FR" dirty="0"/>
                <a:t>Attaque Rapide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286628-F034-5A29-3AE9-4B08EB4A5A57}"/>
                </a:ext>
              </a:extLst>
            </p:cNvPr>
            <p:cNvSpPr txBox="1"/>
            <p:nvPr/>
          </p:nvSpPr>
          <p:spPr>
            <a:xfrm>
              <a:off x="2893604" y="723596"/>
              <a:ext cx="935319" cy="3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75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662C091-6C6C-98AF-9ACA-04553D473CFF}"/>
                </a:ext>
              </a:extLst>
            </p:cNvPr>
            <p:cNvSpPr txBox="1"/>
            <p:nvPr/>
          </p:nvSpPr>
          <p:spPr>
            <a:xfrm>
              <a:off x="2694749" y="1097204"/>
              <a:ext cx="2125258" cy="67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Ignore une partie de la défense de votre adversaire.</a:t>
              </a:r>
            </a:p>
            <a:p>
              <a:pPr algn="ctr"/>
              <a:r>
                <a:rPr lang="fr-FR" sz="800" dirty="0"/>
                <a:t>N’échoue jamais sur un adversaire plus lent.</a:t>
              </a:r>
            </a:p>
            <a:p>
              <a:pPr algn="ctr"/>
              <a:r>
                <a:rPr lang="fr-FR" sz="800" dirty="0"/>
                <a:t>Plus votre adversaire est lent, plus cette attaque lui fera des dégâts..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DB8507B-C5F8-C679-E547-AA506753BA12}"/>
                </a:ext>
              </a:extLst>
            </p:cNvPr>
            <p:cNvSpPr txBox="1"/>
            <p:nvPr/>
          </p:nvSpPr>
          <p:spPr>
            <a:xfrm>
              <a:off x="3826761" y="700600"/>
              <a:ext cx="874255" cy="381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A780693-AA37-C9B1-FA1C-1FC07DE106AD}"/>
              </a:ext>
            </a:extLst>
          </p:cNvPr>
          <p:cNvGrpSpPr/>
          <p:nvPr/>
        </p:nvGrpSpPr>
        <p:grpSpPr>
          <a:xfrm>
            <a:off x="3410541" y="2410947"/>
            <a:ext cx="2002308" cy="1339742"/>
            <a:chOff x="434995" y="4972493"/>
            <a:chExt cx="2098296" cy="137713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FF0445-F434-1D73-C2DD-04F0C2ED48F0}"/>
                </a:ext>
              </a:extLst>
            </p:cNvPr>
            <p:cNvGrpSpPr/>
            <p:nvPr/>
          </p:nvGrpSpPr>
          <p:grpSpPr>
            <a:xfrm>
              <a:off x="434995" y="4972493"/>
              <a:ext cx="2098296" cy="1377133"/>
              <a:chOff x="2743296" y="155329"/>
              <a:chExt cx="2098296" cy="137713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60CF7E-C560-166F-7DC7-D69DBD2D8BF3}"/>
                  </a:ext>
                </a:extLst>
              </p:cNvPr>
              <p:cNvSpPr/>
              <p:nvPr/>
            </p:nvSpPr>
            <p:spPr>
              <a:xfrm>
                <a:off x="2743296" y="155329"/>
                <a:ext cx="2098296" cy="137713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30AFB3-C383-4BA4-1CA3-F65FEC53A2DC}"/>
                  </a:ext>
                </a:extLst>
              </p:cNvPr>
              <p:cNvSpPr txBox="1"/>
              <p:nvPr/>
            </p:nvSpPr>
            <p:spPr>
              <a:xfrm>
                <a:off x="2743296" y="254352"/>
                <a:ext cx="2098296" cy="31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fr-FR" sz="1400" dirty="0">
                    <a:solidFill>
                      <a:srgbClr val="C3E88D"/>
                    </a:solidFill>
                    <a:latin typeface="JetBrains Mono"/>
                  </a:rPr>
                  <a:t>⚡</a:t>
                </a:r>
                <a:r>
                  <a:rPr lang="fr-FR" sz="1400" dirty="0"/>
                  <a:t>Attaque Énergique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43E26B8-F3E0-3CD7-9747-BF62E05A0456}"/>
                  </a:ext>
                </a:extLst>
              </p:cNvPr>
              <p:cNvSpPr txBox="1"/>
              <p:nvPr/>
            </p:nvSpPr>
            <p:spPr>
              <a:xfrm>
                <a:off x="2798895" y="1131142"/>
                <a:ext cx="2034277" cy="34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La moitié des dégâts de cette attaque sont restitués au lanceur sous forme de soin.</a:t>
                </a:r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9269B66-3DD2-BA62-BB71-93473E3CD5A7}"/>
                </a:ext>
              </a:extLst>
            </p:cNvPr>
            <p:cNvSpPr txBox="1"/>
            <p:nvPr/>
          </p:nvSpPr>
          <p:spPr>
            <a:xfrm>
              <a:off x="477346" y="5455627"/>
              <a:ext cx="941689" cy="5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60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95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5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68B1C4F-0AF8-474A-F853-35FFFE71142D}"/>
                </a:ext>
              </a:extLst>
            </p:cNvPr>
            <p:cNvSpPr txBox="1"/>
            <p:nvPr/>
          </p:nvSpPr>
          <p:spPr>
            <a:xfrm>
              <a:off x="1484142" y="5486905"/>
              <a:ext cx="874255" cy="41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Aucun effet secondaire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47409E9-132F-1FDA-455D-175A336F6843}"/>
              </a:ext>
            </a:extLst>
          </p:cNvPr>
          <p:cNvGrpSpPr/>
          <p:nvPr/>
        </p:nvGrpSpPr>
        <p:grpSpPr>
          <a:xfrm>
            <a:off x="5643381" y="2410947"/>
            <a:ext cx="2056602" cy="1753540"/>
            <a:chOff x="2693608" y="-14316"/>
            <a:chExt cx="2155192" cy="18399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A9FC5-183D-71B2-51A2-282E99A5ADEB}"/>
                </a:ext>
              </a:extLst>
            </p:cNvPr>
            <p:cNvSpPr/>
            <p:nvPr/>
          </p:nvSpPr>
          <p:spPr>
            <a:xfrm>
              <a:off x="2750504" y="-14316"/>
              <a:ext cx="2098296" cy="17832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FDBD24E-1718-554E-6886-C9CAF40D016C}"/>
                </a:ext>
              </a:extLst>
            </p:cNvPr>
            <p:cNvSpPr txBox="1"/>
            <p:nvPr/>
          </p:nvSpPr>
          <p:spPr>
            <a:xfrm>
              <a:off x="2710304" y="49476"/>
              <a:ext cx="2098296" cy="35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DCDDDE"/>
                  </a:solidFill>
                  <a:latin typeface="Whitney"/>
                </a:rPr>
                <a:t>🧲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Attaque Chargée</a:t>
              </a:r>
              <a:endParaRPr lang="fr-FR" sz="1600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CD85BB5-C674-4DCF-C04D-7154418C7C9A}"/>
                </a:ext>
              </a:extLst>
            </p:cNvPr>
            <p:cNvSpPr txBox="1"/>
            <p:nvPr/>
          </p:nvSpPr>
          <p:spPr>
            <a:xfrm>
              <a:off x="2821889" y="449943"/>
              <a:ext cx="941689" cy="5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Puissance :</a:t>
              </a:r>
              <a:r>
                <a:rPr lang="fr-FR" sz="900" dirty="0"/>
                <a:t> 60</a:t>
              </a:r>
            </a:p>
            <a:p>
              <a:pPr algn="ctr"/>
              <a:r>
                <a:rPr lang="fr-FR" sz="900" b="1" dirty="0"/>
                <a:t>Précision :</a:t>
              </a:r>
              <a:r>
                <a:rPr lang="fr-FR" sz="900" dirty="0"/>
                <a:t> 99</a:t>
              </a:r>
            </a:p>
            <a:p>
              <a:pPr algn="ctr"/>
              <a:r>
                <a:rPr lang="fr-FR" sz="900" b="1" dirty="0"/>
                <a:t>Critique :</a:t>
              </a:r>
              <a:r>
                <a:rPr lang="fr-FR" sz="900" dirty="0"/>
                <a:t> 1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AFDAEC-99A7-9C8F-A69E-212F7B8A7B17}"/>
                </a:ext>
              </a:extLst>
            </p:cNvPr>
            <p:cNvSpPr txBox="1"/>
            <p:nvPr/>
          </p:nvSpPr>
          <p:spPr>
            <a:xfrm>
              <a:off x="2693608" y="953707"/>
              <a:ext cx="2098296" cy="87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Attaque sur 2 tours.</a:t>
              </a:r>
            </a:p>
            <a:p>
              <a:pPr algn="ctr"/>
              <a:r>
                <a:rPr lang="fr-FR" sz="800" dirty="0"/>
                <a:t>Durant le premier tour, la défense du lanceur est augmentée de 50 %</a:t>
              </a:r>
              <a:br>
                <a:rPr lang="fr-FR" sz="800" dirty="0"/>
              </a:br>
              <a:r>
                <a:rPr lang="fr-FR" sz="800" dirty="0"/>
                <a:t>Durant le second tour, la défense du lanceur est replacée à son niveau initial.</a:t>
              </a:r>
            </a:p>
            <a:p>
              <a:pPr algn="ctr"/>
              <a:r>
                <a:rPr lang="fr-FR" sz="800" dirty="0"/>
                <a:t> 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388B29C-BCE6-C160-D7A0-F614AD31E2C6}"/>
              </a:ext>
            </a:extLst>
          </p:cNvPr>
          <p:cNvGrpSpPr/>
          <p:nvPr/>
        </p:nvGrpSpPr>
        <p:grpSpPr>
          <a:xfrm>
            <a:off x="7984808" y="2410947"/>
            <a:ext cx="2002309" cy="1409096"/>
            <a:chOff x="2743296" y="262543"/>
            <a:chExt cx="2098297" cy="1464473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BE5210B4-4E8F-A1E9-549A-9B196C69C673}"/>
                </a:ext>
              </a:extLst>
            </p:cNvPr>
            <p:cNvGrpSpPr/>
            <p:nvPr/>
          </p:nvGrpSpPr>
          <p:grpSpPr>
            <a:xfrm>
              <a:off x="2743296" y="262543"/>
              <a:ext cx="2098297" cy="1464473"/>
              <a:chOff x="2743296" y="262543"/>
              <a:chExt cx="2098297" cy="1464473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99BCEBED-7F32-25DF-08B5-65E79E0699F2}"/>
                  </a:ext>
                </a:extLst>
              </p:cNvPr>
              <p:cNvGrpSpPr/>
              <p:nvPr/>
            </p:nvGrpSpPr>
            <p:grpSpPr>
              <a:xfrm>
                <a:off x="2743296" y="262543"/>
                <a:ext cx="2098297" cy="1464473"/>
                <a:chOff x="290756" y="262542"/>
                <a:chExt cx="2425148" cy="961142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FC9FBE4-8776-0CA3-F067-6009EF8805D7}"/>
                    </a:ext>
                  </a:extLst>
                </p:cNvPr>
                <p:cNvSpPr/>
                <p:nvPr/>
              </p:nvSpPr>
              <p:spPr>
                <a:xfrm>
                  <a:off x="290757" y="262542"/>
                  <a:ext cx="2425147" cy="96114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B856D38F-352D-7618-1F2D-8AE498CDF3CA}"/>
                    </a:ext>
                  </a:extLst>
                </p:cNvPr>
                <p:cNvSpPr txBox="1"/>
                <p:nvPr/>
              </p:nvSpPr>
              <p:spPr>
                <a:xfrm>
                  <a:off x="290756" y="346400"/>
                  <a:ext cx="2425147" cy="23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rgbClr val="DCDDDE"/>
                      </a:solidFill>
                    </a:rPr>
                    <a:t>🪡</a:t>
                  </a:r>
                  <a:r>
                    <a:rPr lang="fr-FR" sz="1600" dirty="0"/>
                    <a:t>Attaque Perçante</a:t>
                  </a:r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011E311-264A-B7BC-5FBC-97193C939479}"/>
                    </a:ext>
                  </a:extLst>
                </p:cNvPr>
                <p:cNvSpPr txBox="1"/>
                <p:nvPr/>
              </p:nvSpPr>
              <p:spPr>
                <a:xfrm>
                  <a:off x="447648" y="591463"/>
                  <a:ext cx="1088371" cy="34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b="1" dirty="0"/>
                    <a:t>Puissance :</a:t>
                  </a:r>
                  <a:r>
                    <a:rPr lang="fr-FR" sz="900" dirty="0"/>
                    <a:t> 80</a:t>
                  </a:r>
                </a:p>
                <a:p>
                  <a:pPr algn="ctr"/>
                  <a:r>
                    <a:rPr lang="fr-FR" sz="900" b="1" dirty="0"/>
                    <a:t>Précision :</a:t>
                  </a:r>
                  <a:r>
                    <a:rPr lang="fr-FR" sz="900" dirty="0"/>
                    <a:t> 90</a:t>
                  </a:r>
                </a:p>
                <a:p>
                  <a:pPr algn="ctr"/>
                  <a:r>
                    <a:rPr lang="fr-FR" sz="900" b="1" dirty="0"/>
                    <a:t>Critique :</a:t>
                  </a:r>
                  <a:r>
                    <a:rPr lang="fr-FR" sz="900" dirty="0"/>
                    <a:t> 5</a:t>
                  </a:r>
                </a:p>
              </p:txBody>
            </p:sp>
          </p:grp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403A5D9-C5F3-B725-34DC-7B03A8543AEB}"/>
                  </a:ext>
                </a:extLst>
              </p:cNvPr>
              <p:cNvSpPr txBox="1"/>
              <p:nvPr/>
            </p:nvSpPr>
            <p:spPr>
              <a:xfrm>
                <a:off x="2822466" y="1288559"/>
                <a:ext cx="1970579" cy="35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Ignore presque complètement la défense de l’adversaire.</a:t>
                </a:r>
              </a:p>
            </p:txBody>
          </p: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C84E04B-4EB0-2643-061F-F65F74278DC6}"/>
                </a:ext>
              </a:extLst>
            </p:cNvPr>
            <p:cNvSpPr txBox="1"/>
            <p:nvPr/>
          </p:nvSpPr>
          <p:spPr>
            <a:xfrm>
              <a:off x="3823402" y="843854"/>
              <a:ext cx="874255" cy="28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b="1" dirty="0"/>
                <a:t>Adversaire :</a:t>
              </a:r>
              <a:r>
                <a:rPr lang="fr-FR" sz="600" dirty="0"/>
                <a:t> </a:t>
              </a:r>
            </a:p>
            <a:p>
              <a:pPr algn="ctr"/>
              <a:r>
                <a:rPr lang="fr-FR" sz="600" dirty="0">
                  <a:solidFill>
                    <a:srgbClr val="DCDDDE"/>
                  </a:solidFill>
                </a:rPr>
                <a:t>🛡️</a:t>
              </a:r>
              <a:r>
                <a:rPr lang="fr-FR" sz="600" dirty="0"/>
                <a:t> -10 % (</a:t>
              </a:r>
              <a:r>
                <a:rPr lang="fr-FR" sz="600" dirty="0">
                  <a:solidFill>
                    <a:srgbClr val="DCDDDE"/>
                  </a:solidFill>
                </a:rPr>
                <a:t>🍀</a:t>
              </a:r>
              <a:r>
                <a:rPr lang="fr-FR" sz="600" dirty="0"/>
                <a:t>25%) 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9C0DCE2-6657-A5B1-9FE8-F2D3B286A96B}"/>
              </a:ext>
            </a:extLst>
          </p:cNvPr>
          <p:cNvGrpSpPr/>
          <p:nvPr/>
        </p:nvGrpSpPr>
        <p:grpSpPr>
          <a:xfrm>
            <a:off x="10271942" y="2422071"/>
            <a:ext cx="2013984" cy="1294996"/>
            <a:chOff x="2731062" y="262540"/>
            <a:chExt cx="2110531" cy="136788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8397CF-15F7-604E-B3A3-A6A5E3187C2C}"/>
                </a:ext>
              </a:extLst>
            </p:cNvPr>
            <p:cNvSpPr/>
            <p:nvPr/>
          </p:nvSpPr>
          <p:spPr>
            <a:xfrm>
              <a:off x="2743297" y="262540"/>
              <a:ext cx="2098296" cy="136788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3F3E156-4FD4-B680-79F8-26E0FF8F1073}"/>
                </a:ext>
              </a:extLst>
            </p:cNvPr>
            <p:cNvSpPr txBox="1"/>
            <p:nvPr/>
          </p:nvSpPr>
          <p:spPr>
            <a:xfrm>
              <a:off x="2731062" y="334603"/>
              <a:ext cx="2098296" cy="3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🎯</a:t>
              </a:r>
              <a:r>
                <a:rPr lang="fr-FR" sz="1600" dirty="0">
                  <a:solidFill>
                    <a:srgbClr val="000000"/>
                  </a:solidFill>
                  <a:latin typeface="inherit"/>
                </a:rPr>
                <a:t>Concentration</a:t>
              </a:r>
              <a:endParaRPr lang="fr-FR" sz="1600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8CEB4AA-0DD5-6091-309F-948DAA7BFBAD}"/>
                </a:ext>
              </a:extLst>
            </p:cNvPr>
            <p:cNvSpPr txBox="1"/>
            <p:nvPr/>
          </p:nvSpPr>
          <p:spPr>
            <a:xfrm>
              <a:off x="2773412" y="709606"/>
              <a:ext cx="1063828" cy="24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/>
                <a:t>Précision : </a:t>
              </a:r>
              <a:r>
                <a:rPr lang="fr-FR" sz="900" dirty="0"/>
                <a:t>100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5890BB6E-D4AE-9854-B238-4CD0CF2CF759}"/>
                </a:ext>
              </a:extLst>
            </p:cNvPr>
            <p:cNvSpPr txBox="1"/>
            <p:nvPr/>
          </p:nvSpPr>
          <p:spPr>
            <a:xfrm>
              <a:off x="2737794" y="997860"/>
              <a:ext cx="2098296" cy="61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Échoue si vous utilisez cette action alors que vous avez une altération d’état.</a:t>
              </a:r>
            </a:p>
            <a:p>
              <a:pPr algn="ctr"/>
              <a:r>
                <a:rPr lang="fr-FR" sz="800" dirty="0"/>
                <a:t>L’altération « concentré » double la vitesse et l’attaque durant 1 tour.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12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4BE0-FABF-14E1-4474-0BCC78A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 : Fantassin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A87C8-FB49-BD72-526F-F9CC6AD97377}"/>
              </a:ext>
            </a:extLst>
          </p:cNvPr>
          <p:cNvSpPr/>
          <p:nvPr/>
        </p:nvSpPr>
        <p:spPr>
          <a:xfrm>
            <a:off x="942974" y="1825625"/>
            <a:ext cx="12415217" cy="43513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5595F-0A57-A611-9C33-B5B3A72A1231}"/>
              </a:ext>
            </a:extLst>
          </p:cNvPr>
          <p:cNvSpPr txBox="1"/>
          <p:nvPr/>
        </p:nvSpPr>
        <p:spPr>
          <a:xfrm>
            <a:off x="1013791" y="1918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Attaques :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7D4453E-49EE-51F9-A790-600C059F4755}"/>
              </a:ext>
            </a:extLst>
          </p:cNvPr>
          <p:cNvGrpSpPr/>
          <p:nvPr/>
        </p:nvGrpSpPr>
        <p:grpSpPr>
          <a:xfrm>
            <a:off x="1489628" y="2417398"/>
            <a:ext cx="11283391" cy="752828"/>
            <a:chOff x="1135133" y="2422520"/>
            <a:chExt cx="9251258" cy="7528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15C5D9-95C2-7D03-3E1A-B0B592310DE6}"/>
                </a:ext>
              </a:extLst>
            </p:cNvPr>
            <p:cNvSpPr/>
            <p:nvPr/>
          </p:nvSpPr>
          <p:spPr>
            <a:xfrm>
              <a:off x="1135133" y="2422520"/>
              <a:ext cx="9251258" cy="56630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C50DD6D-A244-9396-903D-90DCD5056BF1}"/>
                </a:ext>
              </a:extLst>
            </p:cNvPr>
            <p:cNvSpPr txBox="1"/>
            <p:nvPr/>
          </p:nvSpPr>
          <p:spPr>
            <a:xfrm>
              <a:off x="5559287" y="2529017"/>
              <a:ext cx="482710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i="1" dirty="0"/>
                <a:t>Puissance : 90          Précision : 90          Critique : 5</a:t>
              </a:r>
            </a:p>
            <a:p>
              <a:pPr algn="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4152531-9647-B3C9-1C67-DB7BFC922479}"/>
                </a:ext>
              </a:extLst>
            </p:cNvPr>
            <p:cNvSpPr txBox="1"/>
            <p:nvPr/>
          </p:nvSpPr>
          <p:spPr>
            <a:xfrm>
              <a:off x="1135133" y="2528088"/>
              <a:ext cx="29730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fr-FR" dirty="0">
                  <a:solidFill>
                    <a:srgbClr val="C3E88D"/>
                  </a:solidFill>
                </a:rPr>
                <a:t>⚔️</a:t>
              </a:r>
              <a:r>
                <a:rPr lang="fr-FR" dirty="0"/>
                <a:t>Attaque simple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7A26A20-4512-55AF-9698-600E742B6896}"/>
              </a:ext>
            </a:extLst>
          </p:cNvPr>
          <p:cNvGrpSpPr/>
          <p:nvPr/>
        </p:nvGrpSpPr>
        <p:grpSpPr>
          <a:xfrm>
            <a:off x="1489627" y="3169523"/>
            <a:ext cx="11283394" cy="752828"/>
            <a:chOff x="1135133" y="2422520"/>
            <a:chExt cx="9251258" cy="7528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A8991F-5F66-F3CD-BE61-1EA7FCA4587C}"/>
                </a:ext>
              </a:extLst>
            </p:cNvPr>
            <p:cNvSpPr/>
            <p:nvPr/>
          </p:nvSpPr>
          <p:spPr>
            <a:xfrm>
              <a:off x="1135133" y="2422520"/>
              <a:ext cx="9251258" cy="56630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689CC12-B85E-6685-674F-2C87CD4CE7D6}"/>
                </a:ext>
              </a:extLst>
            </p:cNvPr>
            <p:cNvSpPr txBox="1"/>
            <p:nvPr/>
          </p:nvSpPr>
          <p:spPr>
            <a:xfrm>
              <a:off x="5559287" y="2529017"/>
              <a:ext cx="482710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i="1" dirty="0"/>
                <a:t>Puissance : 80          Précision : 90          Critique : 5</a:t>
              </a:r>
            </a:p>
            <a:p>
              <a:pPr algn="r"/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A8EE9C4-0E6C-A68A-C9BE-6D4AA414B091}"/>
                </a:ext>
              </a:extLst>
            </p:cNvPr>
            <p:cNvSpPr txBox="1"/>
            <p:nvPr/>
          </p:nvSpPr>
          <p:spPr>
            <a:xfrm>
              <a:off x="1135133" y="2528088"/>
              <a:ext cx="29730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dirty="0">
                  <a:solidFill>
                    <a:srgbClr val="DCDDDE"/>
                  </a:solidFill>
                </a:rPr>
                <a:t>🪡</a:t>
              </a:r>
              <a:r>
                <a:rPr lang="fr-FR" dirty="0"/>
                <a:t>Attaque Perçante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5401216-665F-E417-AD53-B1510D2C627E}"/>
              </a:ext>
            </a:extLst>
          </p:cNvPr>
          <p:cNvGrpSpPr/>
          <p:nvPr/>
        </p:nvGrpSpPr>
        <p:grpSpPr>
          <a:xfrm>
            <a:off x="1489626" y="3921383"/>
            <a:ext cx="11283395" cy="752828"/>
            <a:chOff x="1135133" y="2422520"/>
            <a:chExt cx="9251258" cy="7528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6169DF-6FD8-A88E-D31A-318FA68F6560}"/>
                </a:ext>
              </a:extLst>
            </p:cNvPr>
            <p:cNvSpPr/>
            <p:nvPr/>
          </p:nvSpPr>
          <p:spPr>
            <a:xfrm>
              <a:off x="1135133" y="2422520"/>
              <a:ext cx="9251258" cy="56630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A2FAC14-EDE4-10C5-0F3D-17E6F27A40AF}"/>
                </a:ext>
              </a:extLst>
            </p:cNvPr>
            <p:cNvSpPr txBox="1"/>
            <p:nvPr/>
          </p:nvSpPr>
          <p:spPr>
            <a:xfrm>
              <a:off x="5489715" y="2529017"/>
              <a:ext cx="489667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i="1" dirty="0"/>
                <a:t>Puissance : 150          Précision : 80          Critique : 5</a:t>
              </a:r>
            </a:p>
            <a:p>
              <a:pPr algn="r"/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A78FE73-47B6-8D86-1F07-57AD63805BE3}"/>
                </a:ext>
              </a:extLst>
            </p:cNvPr>
            <p:cNvSpPr txBox="1"/>
            <p:nvPr/>
          </p:nvSpPr>
          <p:spPr>
            <a:xfrm>
              <a:off x="1135133" y="2528088"/>
              <a:ext cx="29730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inherit"/>
                </a:rPr>
                <a:t>🪓Attaque Puissante</a:t>
              </a:r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C4DBA93-B164-2805-395F-CF526CB82CE3}"/>
              </a:ext>
            </a:extLst>
          </p:cNvPr>
          <p:cNvGrpSpPr/>
          <p:nvPr/>
        </p:nvGrpSpPr>
        <p:grpSpPr>
          <a:xfrm>
            <a:off x="1489626" y="4673243"/>
            <a:ext cx="11283398" cy="752828"/>
            <a:chOff x="1135133" y="2422520"/>
            <a:chExt cx="9251258" cy="7528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5D4869-A647-0A26-D2F1-34C0655A6F05}"/>
                </a:ext>
              </a:extLst>
            </p:cNvPr>
            <p:cNvSpPr/>
            <p:nvPr/>
          </p:nvSpPr>
          <p:spPr>
            <a:xfrm>
              <a:off x="1135133" y="2422520"/>
              <a:ext cx="9251258" cy="56630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41D81C5-8B50-8DB1-8912-667A47E595B4}"/>
                </a:ext>
              </a:extLst>
            </p:cNvPr>
            <p:cNvSpPr txBox="1"/>
            <p:nvPr/>
          </p:nvSpPr>
          <p:spPr>
            <a:xfrm>
              <a:off x="4267203" y="2529017"/>
              <a:ext cx="61191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i="1" dirty="0"/>
                <a:t>Puissance : 60/120          Précision : 99          Critique : 1</a:t>
              </a:r>
            </a:p>
            <a:p>
              <a:pPr algn="r"/>
              <a:endParaRPr lang="fr-FR" i="1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838678F-C3DB-894A-0429-780B03B5534D}"/>
                </a:ext>
              </a:extLst>
            </p:cNvPr>
            <p:cNvSpPr txBox="1"/>
            <p:nvPr/>
          </p:nvSpPr>
          <p:spPr>
            <a:xfrm>
              <a:off x="1135133" y="2528088"/>
              <a:ext cx="29730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dirty="0">
                  <a:solidFill>
                    <a:srgbClr val="DCDDDE"/>
                  </a:solidFill>
                  <a:latin typeface="Whitney"/>
                </a:rPr>
                <a:t>🧲</a:t>
              </a:r>
              <a:r>
                <a:rPr lang="fr-FR" dirty="0">
                  <a:solidFill>
                    <a:srgbClr val="000000"/>
                  </a:solidFill>
                  <a:latin typeface="inherit"/>
                </a:rPr>
                <a:t>Attaque Chargée</a:t>
              </a:r>
              <a:endParaRPr lang="fr-FR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EFECDCF-73EA-F16E-6CD0-6F1C628550E2}"/>
              </a:ext>
            </a:extLst>
          </p:cNvPr>
          <p:cNvGrpSpPr/>
          <p:nvPr/>
        </p:nvGrpSpPr>
        <p:grpSpPr>
          <a:xfrm>
            <a:off x="1489625" y="5424135"/>
            <a:ext cx="11283400" cy="752828"/>
            <a:chOff x="1135133" y="2422520"/>
            <a:chExt cx="9251258" cy="7528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3BE329-6858-3B63-DE38-CFE4D137E10E}"/>
                </a:ext>
              </a:extLst>
            </p:cNvPr>
            <p:cNvSpPr/>
            <p:nvPr/>
          </p:nvSpPr>
          <p:spPr>
            <a:xfrm>
              <a:off x="1135133" y="2422520"/>
              <a:ext cx="9251258" cy="56630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AF4A8BB8-3DFA-3E1F-BF6D-D11B47BA0258}"/>
                </a:ext>
              </a:extLst>
            </p:cNvPr>
            <p:cNvSpPr txBox="1"/>
            <p:nvPr/>
          </p:nvSpPr>
          <p:spPr>
            <a:xfrm>
              <a:off x="4267203" y="2529017"/>
              <a:ext cx="61191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i="1" dirty="0"/>
                <a:t>Précision : 100</a:t>
              </a:r>
            </a:p>
            <a:p>
              <a:pPr algn="r"/>
              <a:endParaRPr lang="fr-FR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18636FB-4D0A-7A34-2437-926FEB17CA2D}"/>
                </a:ext>
              </a:extLst>
            </p:cNvPr>
            <p:cNvSpPr txBox="1"/>
            <p:nvPr/>
          </p:nvSpPr>
          <p:spPr>
            <a:xfrm>
              <a:off x="1135133" y="2528088"/>
              <a:ext cx="29730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dirty="0">
                  <a:solidFill>
                    <a:srgbClr val="DCDDDE"/>
                  </a:solidFill>
                </a:rPr>
                <a:t>🙅‍♂️</a:t>
              </a:r>
              <a:r>
                <a:rPr lang="fr-FR" dirty="0"/>
                <a:t>Protection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669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2462</Words>
  <Application>Microsoft Macintosh PowerPoint</Application>
  <PresentationFormat>Personnalisé</PresentationFormat>
  <Paragraphs>398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JetBrains Mono</vt:lpstr>
      <vt:lpstr>Whitney</vt:lpstr>
      <vt:lpstr>Thème Office</vt:lpstr>
      <vt:lpstr>Présentation PowerPoint</vt:lpstr>
      <vt:lpstr>Classe : Fantassin</vt:lpstr>
      <vt:lpstr>Classe : Tank</vt:lpstr>
      <vt:lpstr>Classe : Canonnier</vt:lpstr>
      <vt:lpstr>Classe : Chevalier</vt:lpstr>
      <vt:lpstr>Classe : Paladin</vt:lpstr>
      <vt:lpstr>Classe : Vétéran</vt:lpstr>
      <vt:lpstr>Classe : Fantassin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Lasteyrie</dc:creator>
  <cp:lastModifiedBy>Maxime Bernet</cp:lastModifiedBy>
  <cp:revision>10</cp:revision>
  <dcterms:created xsi:type="dcterms:W3CDTF">2022-07-13T13:43:04Z</dcterms:created>
  <dcterms:modified xsi:type="dcterms:W3CDTF">2022-07-14T14:18:22Z</dcterms:modified>
</cp:coreProperties>
</file>