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2" r:id="rId8"/>
    <p:sldId id="260" r:id="rId9"/>
    <p:sldId id="265" r:id="rId10"/>
    <p:sldId id="263" r:id="rId11"/>
    <p:sldId id="264" r:id="rId12"/>
    <p:sldId id="266" r:id="rId13"/>
    <p:sldId id="267" r:id="rId14"/>
    <p:sldId id="268" r:id="rId15"/>
    <p:sldId id="274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assemble.org/docs/special.html#url_args" TargetMode="External"/><Relationship Id="rId2" Type="http://schemas.openxmlformats.org/officeDocument/2006/relationships/hyperlink" Target="https://interviews.gbls.org/interview?i=docassemble.MAEvictionDefense:data/questions/eviction.yml#page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methods/dictionary/g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assemble.org/docs/functions.html#interview_ur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hiring/development/intro-to-apis-what-is-an-ap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ddmotto/public-apis" TargetMode="External"/><Relationship Id="rId7" Type="http://schemas.openxmlformats.org/officeDocument/2006/relationships/hyperlink" Target="https://developers.google.com/maps/documentation/" TargetMode="External"/><Relationship Id="rId2" Type="http://schemas.openxmlformats.org/officeDocument/2006/relationships/hyperlink" Target="https://github.com/samharden/legalserver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llow.com/howto/api/APIOverview.htm" TargetMode="External"/><Relationship Id="rId5" Type="http://schemas.openxmlformats.org/officeDocument/2006/relationships/hyperlink" Target="http://developer.kbb.com/" TargetMode="External"/><Relationship Id="rId4" Type="http://schemas.openxmlformats.org/officeDocument/2006/relationships/hyperlink" Target="https://github.com/abhishekbanthia/Public-AP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pi.thecatapi.com/v1/images/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oneditoronline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harden/legalserverapi" TargetMode="External"/><Relationship Id="rId2" Type="http://schemas.openxmlformats.org/officeDocument/2006/relationships/hyperlink" Target="https://gbls-demo.legalser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fact.ninja/fact" TargetMode="External"/><Relationship Id="rId5" Type="http://schemas.openxmlformats.org/officeDocument/2006/relationships/hyperlink" Target="https://interviews-dev.gbls.org/interview?i=docassemble.playground1:address_example.yml" TargetMode="External"/><Relationship Id="rId4" Type="http://schemas.openxmlformats.org/officeDocument/2006/relationships/hyperlink" Target="https://gbls.legalserver.org/matter/api/matter_search/?token=washingt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assemble.org/docs/func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nprofittechy.com/2018/09/12/object-oriented-programming-for-document-assembly-develope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assemble.org/docs/objec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External Data in Docassemble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687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What goes into a URL?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7337" y="4839499"/>
            <a:ext cx="10043134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https</a:t>
            </a:r>
            <a:r>
              <a:rPr lang="en-US" sz="2800" dirty="0" smtClean="0">
                <a:latin typeface="Consolas" panose="020B0609020204030204" pitchFamily="49" charset="0"/>
              </a:rPr>
              <a:t>:// duckduckgo.com /   ?q=</a:t>
            </a:r>
            <a:r>
              <a:rPr lang="en-US" sz="2800" dirty="0" err="1" smtClean="0">
                <a:latin typeface="Consolas" panose="020B0609020204030204" pitchFamily="49" charset="0"/>
              </a:rPr>
              <a:t>penguin&amp;t</a:t>
            </a:r>
            <a:r>
              <a:rPr lang="en-US" sz="2800" dirty="0" smtClean="0">
                <a:latin typeface="Consolas" panose="020B0609020204030204" pitchFamily="49" charset="0"/>
              </a:rPr>
              <a:t>=h_&amp;</a:t>
            </a:r>
            <a:r>
              <a:rPr lang="en-US" sz="2800" dirty="0" err="1" smtClean="0">
                <a:latin typeface="Consolas" panose="020B0609020204030204" pitchFamily="49" charset="0"/>
              </a:rPr>
              <a:t>ia</a:t>
            </a:r>
            <a:r>
              <a:rPr lang="en-US" sz="2800" dirty="0" smtClean="0">
                <a:latin typeface="Consolas" panose="020B0609020204030204" pitchFamily="49" charset="0"/>
              </a:rPr>
              <a:t>=web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5" name="Left Brace 4"/>
          <p:cNvSpPr/>
          <p:nvPr/>
        </p:nvSpPr>
        <p:spPr>
          <a:xfrm>
            <a:off x="6197413" y="282014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1189362" y="2820144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7337" y="5501218"/>
            <a:ext cx="925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protocol  domain   path     </a:t>
            </a:r>
            <a:r>
              <a:rPr lang="en-US" sz="3200" dirty="0">
                <a:latin typeface="Consolas" panose="020B0609020204030204" pitchFamily="49" charset="0"/>
              </a:rPr>
              <a:t>query string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 To mark the beginning of the parameter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variable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=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Optional additional parameters separated by </a:t>
            </a:r>
            <a:r>
              <a:rPr lang="en-US" dirty="0" smtClean="0"/>
              <a:t>&amp;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5798" y="5115098"/>
            <a:ext cx="452239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?q=</a:t>
            </a:r>
            <a:r>
              <a:rPr lang="en-US" sz="2800" dirty="0" err="1" smtClean="0">
                <a:latin typeface="Consolas" panose="020B0609020204030204" pitchFamily="49" charset="0"/>
              </a:rPr>
              <a:t>penguin&amp;t</a:t>
            </a:r>
            <a:r>
              <a:rPr lang="en-US" sz="2800" dirty="0" smtClean="0">
                <a:latin typeface="Consolas" panose="020B0609020204030204" pitchFamily="49" charset="0"/>
              </a:rPr>
              <a:t>=h_&amp;</a:t>
            </a:r>
            <a:r>
              <a:rPr lang="en-US" sz="2800" dirty="0" err="1" smtClean="0">
                <a:latin typeface="Consolas" panose="020B0609020204030204" pitchFamily="49" charset="0"/>
              </a:rPr>
              <a:t>ia</a:t>
            </a:r>
            <a:r>
              <a:rPr lang="en-US" sz="2800" dirty="0" smtClean="0">
                <a:latin typeface="Consolas" panose="020B0609020204030204" pitchFamily="49" charset="0"/>
              </a:rPr>
              <a:t>=web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670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URL parameter in a Docassemble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interviews.gbls.org/interview?i=docassemble.MAEvictionDefense%3Adata%2Fquestions%2Feviction.yml#page9</a:t>
            </a:r>
            <a:endParaRPr lang="en-US" dirty="0" smtClean="0"/>
          </a:p>
          <a:p>
            <a:r>
              <a:rPr lang="en-US" dirty="0" smtClean="0"/>
              <a:t>Remove anything after the # symbol</a:t>
            </a:r>
          </a:p>
          <a:p>
            <a:r>
              <a:rPr lang="en-US" dirty="0" smtClean="0"/>
              <a:t>Add a second parameter with &amp;</a:t>
            </a:r>
          </a:p>
          <a:p>
            <a:r>
              <a:rPr lang="en-US" dirty="0" smtClean="0"/>
              <a:t>Access it in Docassemble with the special dictionary </a:t>
            </a:r>
            <a:r>
              <a:rPr lang="en-US" b="1" dirty="0" err="1" smtClean="0"/>
              <a:t>url_args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43502" y="4706035"/>
            <a:ext cx="82874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url_args</a:t>
            </a:r>
            <a:r>
              <a:rPr lang="en-US" sz="2800" dirty="0">
                <a:latin typeface="Consolas" panose="020B0609020204030204" pitchFamily="49" charset="0"/>
              </a:rPr>
              <a:t>[‘</a:t>
            </a:r>
            <a:r>
              <a:rPr lang="en-US" sz="2800" dirty="0" err="1">
                <a:latin typeface="Consolas" panose="020B0609020204030204" pitchFamily="49" charset="0"/>
              </a:rPr>
              <a:t>parameter_name</a:t>
            </a:r>
            <a:r>
              <a:rPr lang="en-US" sz="2800" dirty="0" smtClean="0">
                <a:latin typeface="Consolas" panose="020B0609020204030204" pitchFamily="49" charset="0"/>
              </a:rPr>
              <a:t>’] </a:t>
            </a:r>
            <a:r>
              <a:rPr lang="en-US" sz="2800" dirty="0" err="1" smtClean="0">
                <a:latin typeface="Consolas" panose="020B0609020204030204" pitchFamily="49" charset="0"/>
              </a:rPr>
              <a:t>url_args.get</a:t>
            </a:r>
            <a:r>
              <a:rPr lang="en-US" sz="2800" dirty="0">
                <a:latin typeface="Consolas" panose="020B0609020204030204" pitchFamily="49" charset="0"/>
              </a:rPr>
              <a:t>(‘</a:t>
            </a:r>
            <a:r>
              <a:rPr lang="en-US" sz="2800" dirty="0" err="1">
                <a:latin typeface="Consolas" panose="020B0609020204030204" pitchFamily="49" charset="0"/>
              </a:rPr>
              <a:t>parameter_name</a:t>
            </a:r>
            <a:r>
              <a:rPr lang="en-US" sz="2800" dirty="0">
                <a:latin typeface="Consolas" panose="020B0609020204030204" pitchFamily="49" charset="0"/>
              </a:rPr>
              <a:t>’, ‘default’)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0182" y="6079971"/>
            <a:ext cx="510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docassemble.org/docs/special.html#url_args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9155" y="5872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www.programiz.com/python-programming/methods/dictionary/get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URL Parameter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7579" y="3275865"/>
            <a:ext cx="629691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interview_url</a:t>
            </a:r>
            <a:r>
              <a:rPr lang="en-US" sz="2800" dirty="0" smtClean="0">
                <a:latin typeface="Consolas" panose="020B0609020204030204" pitchFamily="49" charset="0"/>
              </a:rPr>
              <a:t>(parameter=value)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037" y="5979652"/>
            <a:ext cx="566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docassemble.org/docs/functions.html#interview_url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576552"/>
          </a:xfrm>
        </p:spPr>
        <p:txBody>
          <a:bodyPr/>
          <a:lstStyle/>
          <a:p>
            <a:r>
              <a:rPr lang="en-US" dirty="0" smtClean="0"/>
              <a:t>An API is analogous to a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dirty="0" smtClean="0"/>
              <a:t>that runs </a:t>
            </a:r>
            <a:r>
              <a:rPr lang="en-US" dirty="0" smtClean="0"/>
              <a:t>on </a:t>
            </a:r>
            <a:r>
              <a:rPr lang="en-US" dirty="0" smtClean="0"/>
              <a:t>an external web server</a:t>
            </a:r>
          </a:p>
          <a:p>
            <a:r>
              <a:rPr lang="en-US" dirty="0" smtClean="0"/>
              <a:t>Most APIs return formatted data (JSON is currently </a:t>
            </a:r>
            <a:r>
              <a:rPr lang="en-US" dirty="0" smtClean="0"/>
              <a:t>popular, analogous to YAML)</a:t>
            </a:r>
            <a:endParaRPr lang="en-US" dirty="0"/>
          </a:p>
          <a:p>
            <a:r>
              <a:rPr lang="en-US" dirty="0" smtClean="0"/>
              <a:t>Making an API request is usually as simple as sending special URL arguments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1586" y="4380232"/>
            <a:ext cx="14062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Your Website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6007" y="4210955"/>
            <a:ext cx="930165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API</a:t>
            </a:r>
            <a:endParaRPr lang="en-US" sz="4000" dirty="0"/>
          </a:p>
        </p:txBody>
      </p:sp>
      <p:sp>
        <p:nvSpPr>
          <p:cNvPr id="13" name="Right Arrow 12"/>
          <p:cNvSpPr/>
          <p:nvPr/>
        </p:nvSpPr>
        <p:spPr>
          <a:xfrm>
            <a:off x="4077868" y="3626766"/>
            <a:ext cx="28144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Query Parameters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92291" y="4411876"/>
            <a:ext cx="1525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Remote Server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077868" y="5187675"/>
            <a:ext cx="281442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4337" y="6078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https://www.upwork.com/hiring/development/intro-to-apis-what-is-an-api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https://github.com/samharden/legalserverapi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github.com/toddmotto/public-apis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github.com/abhishekbanthia/Public-APIs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://developer.kbb.com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: Price cars?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www.zillow.com/howto/api/APIOverview.htm</a:t>
            </a:r>
            <a:r>
              <a:rPr lang="en-US" dirty="0" smtClean="0"/>
              <a:t>: Price houses, neighborhood boundaries</a:t>
            </a:r>
          </a:p>
          <a:p>
            <a:r>
              <a:rPr lang="en-US" dirty="0">
                <a:hlinkClick r:id="rId7"/>
              </a:rPr>
              <a:t>https://developers.google.com/maps/documentation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Cat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610" y="5197120"/>
            <a:ext cx="846577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https://api.thecatapi.com/v1/images/search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73704" y="6151163"/>
            <a:ext cx="279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http://jsoneditoronline.org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API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5832" y="1751309"/>
            <a:ext cx="7856664" cy="42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in a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9" y="1711304"/>
            <a:ext cx="10057410" cy="51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our New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32" y="1712127"/>
            <a:ext cx="7927263" cy="4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Server jQuery: </a:t>
            </a:r>
            <a:r>
              <a:rPr lang="en-US" dirty="0" smtClean="0">
                <a:hlinkClick r:id="rId2"/>
              </a:rPr>
              <a:t>https://gbls-demo.legalserver.org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Legal Server API: to be </a:t>
            </a:r>
            <a:r>
              <a:rPr lang="en-US" dirty="0"/>
              <a:t>continued?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github.com/samharden/legalserverapi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https://gbls.legalserver.org/matter/api/matter_search/?</a:t>
            </a:r>
            <a:r>
              <a:rPr lang="en-US" dirty="0" smtClean="0">
                <a:hlinkClick r:id="rId4"/>
              </a:rPr>
              <a:t>token=washington</a:t>
            </a:r>
            <a:endParaRPr lang="en-US" dirty="0" smtClean="0"/>
          </a:p>
          <a:p>
            <a:r>
              <a:rPr lang="en-US" dirty="0" smtClean="0"/>
              <a:t>Address Autocomplete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interviews-dev.gbls.org/interview?i=docassemble.playground1%3Aaddress_example.yml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catfact.ninja/fact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48000"/>
            </a:schemeClr>
          </a:solidFill>
        </p:spPr>
        <p:txBody>
          <a:bodyPr/>
          <a:lstStyle/>
          <a:p>
            <a:r>
              <a:rPr lang="en-US" dirty="0" smtClean="0"/>
              <a:t>First, Some Computer science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Classes / Object Oriented Programming</a:t>
            </a:r>
          </a:p>
          <a:p>
            <a:r>
              <a:rPr lang="en-US" dirty="0" smtClean="0"/>
              <a:t>Lists and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stored procedure or series or steps</a:t>
            </a:r>
          </a:p>
          <a:p>
            <a:r>
              <a:rPr lang="en-US" dirty="0" smtClean="0"/>
              <a:t>May have one or more parameters separated by commas</a:t>
            </a:r>
          </a:p>
          <a:p>
            <a:r>
              <a:rPr lang="en-US" dirty="0" smtClean="0"/>
              <a:t>May have “side effects” or be a pure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3691" y="3872346"/>
            <a:ext cx="7190509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onsolas" panose="020B0609020204030204" pitchFamily="49" charset="0"/>
              </a:rPr>
              <a:t>def</a:t>
            </a:r>
            <a:r>
              <a:rPr lang="en-US" sz="3200" b="1" dirty="0" smtClean="0">
                <a:latin typeface="Consolas" panose="020B0609020204030204" pitchFamily="49" charset="0"/>
              </a:rPr>
              <a:t> add(</a:t>
            </a:r>
            <a:r>
              <a:rPr lang="en-US" sz="3200" b="1" dirty="0" err="1" smtClean="0">
                <a:latin typeface="Consolas" panose="020B0609020204030204" pitchFamily="49" charset="0"/>
              </a:rPr>
              <a:t>x,y</a:t>
            </a:r>
            <a:r>
              <a:rPr lang="en-US" sz="3200" b="1" dirty="0" smtClean="0">
                <a:latin typeface="Consolas" panose="020B0609020204030204" pitchFamily="49" charset="0"/>
              </a:rPr>
              <a:t>):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return x + y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</a:rPr>
              <a:t>add(5,1) == 6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Docassemble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capitalize(</a:t>
            </a:r>
            <a:r>
              <a:rPr lang="en-US" i="1" dirty="0" smtClean="0"/>
              <a:t>text</a:t>
            </a:r>
            <a:r>
              <a:rPr lang="en-US" dirty="0" smtClean="0"/>
              <a:t>): changes text to uppercase</a:t>
            </a:r>
          </a:p>
          <a:p>
            <a:r>
              <a:rPr lang="en-US" dirty="0" err="1" smtClean="0"/>
              <a:t>interview_url</a:t>
            </a:r>
            <a:r>
              <a:rPr lang="en-US" dirty="0" smtClean="0"/>
              <a:t>(): returns a link to the current interview session</a:t>
            </a:r>
          </a:p>
          <a:p>
            <a:r>
              <a:rPr lang="en-US" dirty="0" err="1" smtClean="0"/>
              <a:t>states_list</a:t>
            </a:r>
            <a:r>
              <a:rPr lang="en-US" dirty="0" smtClean="0"/>
              <a:t>(): returns a list of state names you can use in a multiple choice question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9420" y="5861410"/>
            <a:ext cx="433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docassemble.org/docs/functions.html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World’s Smallest Introduction to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custom data type</a:t>
            </a:r>
          </a:p>
          <a:p>
            <a:r>
              <a:rPr lang="en-US" dirty="0" smtClean="0"/>
              <a:t>Classes can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</a:p>
          <a:p>
            <a:r>
              <a:rPr lang="en-US" dirty="0" smtClean="0"/>
              <a:t>An Object is an </a:t>
            </a:r>
            <a:r>
              <a:rPr lang="en-US" i="1" dirty="0" smtClean="0"/>
              <a:t>instance</a:t>
            </a:r>
            <a:r>
              <a:rPr lang="en-US" dirty="0" smtClean="0"/>
              <a:t> of a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3691" y="3872346"/>
            <a:ext cx="7190509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latin typeface="Consolas" panose="020B0609020204030204" pitchFamily="49" charset="0"/>
              </a:rPr>
              <a:t>i</a:t>
            </a:r>
            <a:r>
              <a:rPr lang="en-US" sz="3200" b="1" dirty="0" err="1" smtClean="0">
                <a:latin typeface="Consolas" panose="020B0609020204030204" pitchFamily="49" charset="0"/>
              </a:rPr>
              <a:t>ncome_list.total</a:t>
            </a:r>
            <a:r>
              <a:rPr lang="en-US" sz="3200" b="1" dirty="0" smtClean="0">
                <a:latin typeface="Consolas" panose="020B0609020204030204" pitchFamily="49" charset="0"/>
              </a:rPr>
              <a:t>()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err="1" smtClean="0">
                <a:latin typeface="Consolas" panose="020B0609020204030204" pitchFamily="49" charset="0"/>
              </a:rPr>
              <a:t>my_income.employer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8366" y="58641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https://www.nonprofittechy.com/2018/09/12/object-oriented-programming-for-document-assembly-developers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Docassemble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Individual</a:t>
            </a:r>
            <a:r>
              <a:rPr lang="en-US" dirty="0" smtClean="0"/>
              <a:t>: has a first, middle and last name, address, salutation</a:t>
            </a:r>
            <a:endParaRPr lang="en-US" dirty="0"/>
          </a:p>
          <a:p>
            <a:r>
              <a:rPr lang="en-US" b="1" dirty="0" smtClean="0"/>
              <a:t>Address</a:t>
            </a:r>
            <a:r>
              <a:rPr lang="en-US" dirty="0" smtClean="0"/>
              <a:t>: can be </a:t>
            </a:r>
            <a:r>
              <a:rPr lang="en-US" i="1" dirty="0" err="1" smtClean="0"/>
              <a:t>geolocated</a:t>
            </a:r>
            <a:r>
              <a:rPr lang="en-US" dirty="0" smtClean="0"/>
              <a:t> to fill in missing information</a:t>
            </a:r>
          </a:p>
          <a:p>
            <a:r>
              <a:rPr lang="en-US" b="1" dirty="0" smtClean="0"/>
              <a:t>Income</a:t>
            </a:r>
            <a:r>
              <a:rPr lang="en-US" dirty="0" smtClean="0"/>
              <a:t> and </a:t>
            </a:r>
            <a:r>
              <a:rPr lang="en-US" b="1" dirty="0" err="1" smtClean="0"/>
              <a:t>IncomeList</a:t>
            </a:r>
            <a:r>
              <a:rPr lang="en-US" dirty="0" smtClean="0"/>
              <a:t>: makes it simple to work with wage/non-wage income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3170" y="5940028"/>
            <a:ext cx="419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docassemble.org/docs/objects.html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list</a:t>
            </a:r>
            <a:r>
              <a:rPr lang="en-US" dirty="0" smtClean="0"/>
              <a:t> is </a:t>
            </a:r>
            <a:r>
              <a:rPr lang="en-US" dirty="0" smtClean="0"/>
              <a:t>an ordered </a:t>
            </a:r>
            <a:r>
              <a:rPr lang="en-US" dirty="0" smtClean="0"/>
              <a:t>collection of </a:t>
            </a:r>
            <a:r>
              <a:rPr lang="en-US" dirty="0" smtClean="0"/>
              <a:t>variables: [“</a:t>
            </a:r>
            <a:r>
              <a:rPr lang="en-US" dirty="0" err="1" smtClean="0"/>
              <a:t>first”,“second</a:t>
            </a:r>
            <a:r>
              <a:rPr lang="en-US" dirty="0" smtClean="0"/>
              <a:t>”]</a:t>
            </a:r>
            <a:endParaRPr lang="en-US" dirty="0" smtClean="0"/>
          </a:p>
          <a:p>
            <a:pPr lvl="1"/>
            <a:r>
              <a:rPr lang="en-US" dirty="0" smtClean="0"/>
              <a:t>Elements are retrieved with a numeric </a:t>
            </a:r>
            <a:r>
              <a:rPr lang="en-US" i="1" dirty="0" smtClean="0"/>
              <a:t>index</a:t>
            </a:r>
            <a:r>
              <a:rPr lang="en-US" dirty="0" smtClean="0"/>
              <a:t> that starts at 0</a:t>
            </a:r>
            <a:r>
              <a:rPr lang="en-US" i="1" dirty="0" smtClean="0"/>
              <a:t>. </a:t>
            </a:r>
            <a:r>
              <a:rPr lang="en-US" dirty="0" smtClean="0"/>
              <a:t>List[0] == “first”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dictionary</a:t>
            </a:r>
            <a:r>
              <a:rPr lang="en-US" dirty="0" smtClean="0"/>
              <a:t> is a lookup table with </a:t>
            </a:r>
            <a:r>
              <a:rPr lang="en-US" i="1" dirty="0" smtClean="0"/>
              <a:t>keys</a:t>
            </a:r>
            <a:r>
              <a:rPr lang="en-US" dirty="0" smtClean="0"/>
              <a:t> and </a:t>
            </a:r>
            <a:r>
              <a:rPr lang="en-US" i="1" dirty="0" smtClean="0"/>
              <a:t>values</a:t>
            </a:r>
            <a:r>
              <a:rPr lang="en-US" dirty="0" smtClean="0"/>
              <a:t>: </a:t>
            </a:r>
            <a:r>
              <a:rPr lang="en-US" dirty="0" smtClean="0"/>
              <a:t>{key1: value1,key2: value2}</a:t>
            </a:r>
          </a:p>
          <a:p>
            <a:pPr lvl="1"/>
            <a:r>
              <a:rPr lang="en-US" dirty="0" smtClean="0"/>
              <a:t>Elements are retrieved with the key. </a:t>
            </a:r>
            <a:r>
              <a:rPr lang="en-US" dirty="0" err="1" smtClean="0"/>
              <a:t>Dict</a:t>
            </a:r>
            <a:r>
              <a:rPr lang="en-US" dirty="0" smtClean="0"/>
              <a:t>[‘key1’] == value1</a:t>
            </a:r>
            <a:endParaRPr lang="en-US" dirty="0" smtClean="0"/>
          </a:p>
          <a:p>
            <a:r>
              <a:rPr lang="en-US" dirty="0" smtClean="0"/>
              <a:t>Both dictionaries and lists can be </a:t>
            </a:r>
            <a:r>
              <a:rPr lang="en-US" dirty="0" smtClean="0"/>
              <a:t>extended </a:t>
            </a:r>
            <a:r>
              <a:rPr lang="en-US" dirty="0" smtClean="0"/>
              <a:t>at runtime in Python / Docassemble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2745" y="4282446"/>
            <a:ext cx="748145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onsolas" panose="020B0609020204030204" pitchFamily="49" charset="0"/>
              </a:rPr>
              <a:t>my_rocks</a:t>
            </a:r>
            <a:r>
              <a:rPr lang="en-US" sz="3200" b="1" dirty="0" smtClean="0">
                <a:latin typeface="Consolas" panose="020B0609020204030204" pitchFamily="49" charset="0"/>
              </a:rPr>
              <a:t>[0] == “Basalt”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err="1" smtClean="0">
                <a:latin typeface="Consolas" panose="020B0609020204030204" pitchFamily="49" charset="0"/>
              </a:rPr>
              <a:t>company_roles</a:t>
            </a:r>
            <a:r>
              <a:rPr lang="en-US" sz="3200" b="1" dirty="0" smtClean="0">
                <a:latin typeface="Consolas" panose="020B0609020204030204" pitchFamily="49" charset="0"/>
              </a:rPr>
              <a:t>[‘ED’] </a:t>
            </a:r>
            <a:r>
              <a:rPr lang="en-US" sz="3200" b="1" dirty="0" smtClean="0">
                <a:latin typeface="Consolas" panose="020B0609020204030204" pitchFamily="49" charset="0"/>
              </a:rPr>
              <a:t>== “Jacqui”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Work with External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data in a URL</a:t>
            </a:r>
            <a:endParaRPr lang="en-US" dirty="0" smtClean="0"/>
          </a:p>
          <a:p>
            <a:r>
              <a:rPr lang="en-US" dirty="0" smtClean="0"/>
              <a:t>Create a special URL to encode data</a:t>
            </a:r>
            <a:endParaRPr lang="en-US" dirty="0" smtClean="0"/>
          </a:p>
          <a:p>
            <a:r>
              <a:rPr lang="en-US" dirty="0" smtClean="0"/>
              <a:t>Retrieve information via an API</a:t>
            </a:r>
          </a:p>
        </p:txBody>
      </p:sp>
    </p:spTree>
    <p:extLst>
      <p:ext uri="{BB962C8B-B14F-4D97-AF65-F5344CB8AC3E}">
        <p14:creationId xmlns:p14="http://schemas.microsoft.com/office/powerpoint/2010/main" val="762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</TotalTime>
  <Words>556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Tw Cen MT</vt:lpstr>
      <vt:lpstr>Tw Cen MT Condensed</vt:lpstr>
      <vt:lpstr>Wingdings 3</vt:lpstr>
      <vt:lpstr>Integral</vt:lpstr>
      <vt:lpstr>Connecting to External Data in Docassemble</vt:lpstr>
      <vt:lpstr>Some Examples</vt:lpstr>
      <vt:lpstr>First, Some Computer science Syntax</vt:lpstr>
      <vt:lpstr>What is a Function?</vt:lpstr>
      <vt:lpstr>Some Docassemble Functions</vt:lpstr>
      <vt:lpstr>World’s Smallest Introduction to Object-Oriented Programming</vt:lpstr>
      <vt:lpstr>Some Docassemble Classes</vt:lpstr>
      <vt:lpstr>Lists and Dictionaries</vt:lpstr>
      <vt:lpstr>Three Ways to Work with External Data </vt:lpstr>
      <vt:lpstr>What goes into a URL?</vt:lpstr>
      <vt:lpstr>Query Parameters</vt:lpstr>
      <vt:lpstr>Use a URL parameter in a Docassemble Interview</vt:lpstr>
      <vt:lpstr>Create a new URL Parameter</vt:lpstr>
      <vt:lpstr>What is an API?</vt:lpstr>
      <vt:lpstr>Some Interesting APIs</vt:lpstr>
      <vt:lpstr>Time for a Cat</vt:lpstr>
      <vt:lpstr>Using the API Call</vt:lpstr>
      <vt:lpstr>Wrapping it in a Function</vt:lpstr>
      <vt:lpstr>Use our New Module</vt:lpstr>
    </vt:vector>
  </TitlesOfParts>
  <Company>Greater Boston Legal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External Data in Docassemble</dc:title>
  <dc:creator>Steenhuis, Quinten</dc:creator>
  <cp:lastModifiedBy>Steenhuis, Quinten</cp:lastModifiedBy>
  <cp:revision>33</cp:revision>
  <dcterms:created xsi:type="dcterms:W3CDTF">2019-01-16T00:26:31Z</dcterms:created>
  <dcterms:modified xsi:type="dcterms:W3CDTF">2019-01-16T16:00:36Z</dcterms:modified>
</cp:coreProperties>
</file>