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0" r:id="rId4"/>
    <p:sldId id="261" r:id="rId5"/>
    <p:sldId id="268" r:id="rId6"/>
    <p:sldId id="269" r:id="rId7"/>
    <p:sldId id="270" r:id="rId8"/>
    <p:sldId id="263" r:id="rId9"/>
    <p:sldId id="273" r:id="rId10"/>
    <p:sldId id="267" r:id="rId11"/>
    <p:sldId id="265" r:id="rId12"/>
    <p:sldId id="266" r:id="rId13"/>
    <p:sldId id="271" r:id="rId14"/>
    <p:sldId id="27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Docassemble Collections (Groups)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.</a:t>
            </a:r>
            <a:r>
              <a:rPr lang="en-US" dirty="0" err="1" smtClean="0"/>
              <a:t>Auto_gather</a:t>
            </a:r>
            <a:r>
              <a:rPr lang="en-US" dirty="0" smtClean="0"/>
              <a:t> or Not to .</a:t>
            </a:r>
            <a:r>
              <a:rPr lang="en-US" dirty="0" err="1" smtClean="0"/>
              <a:t>Auto_gather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Docassemble will automatically gather the items in your list if you try to use the list</a:t>
            </a:r>
          </a:p>
          <a:p>
            <a:r>
              <a:rPr lang="en-US" dirty="0" smtClean="0"/>
              <a:t>Lists can also be built with code (or using a table)</a:t>
            </a:r>
          </a:p>
          <a:p>
            <a:r>
              <a:rPr lang="en-US" dirty="0" smtClean="0"/>
              <a:t>If you build it in code or in a table, you need to set .</a:t>
            </a:r>
            <a:r>
              <a:rPr lang="en-US" dirty="0" err="1" smtClean="0"/>
              <a:t>auto_gather</a:t>
            </a:r>
            <a:r>
              <a:rPr lang="en-US" dirty="0" smtClean="0"/>
              <a:t> = False and .gathered=True when the list is finished.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9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there_are_any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or False</a:t>
            </a:r>
          </a:p>
          <a:p>
            <a:r>
              <a:rPr lang="en-US" dirty="0" smtClean="0"/>
              <a:t>Tells Docassemble that the list has at least </a:t>
            </a:r>
            <a:r>
              <a:rPr lang="en-US" i="1" dirty="0" smtClean="0"/>
              <a:t>one</a:t>
            </a:r>
            <a:r>
              <a:rPr lang="en-US" dirty="0" smtClean="0"/>
              <a:t> item</a:t>
            </a:r>
          </a:p>
          <a:p>
            <a:r>
              <a:rPr lang="en-US" dirty="0" smtClean="0"/>
              <a:t>E.g., “Do you have any children?”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20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there_is_another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or False</a:t>
            </a:r>
          </a:p>
          <a:p>
            <a:r>
              <a:rPr lang="en-US" dirty="0" smtClean="0"/>
              <a:t>Tells Docassemble that there is another item to add to the list</a:t>
            </a:r>
          </a:p>
          <a:p>
            <a:r>
              <a:rPr lang="en-US" dirty="0" smtClean="0"/>
              <a:t>If False, then the list is fully gathered</a:t>
            </a:r>
          </a:p>
          <a:p>
            <a:r>
              <a:rPr lang="en-US" dirty="0" smtClean="0"/>
              <a:t>E.g., “Do you have another child?”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62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Ask_number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True or False (default is False)</a:t>
            </a:r>
          </a:p>
          <a:p>
            <a:r>
              <a:rPr lang="en-US" dirty="0" smtClean="0"/>
              <a:t>If .</a:t>
            </a:r>
            <a:r>
              <a:rPr lang="en-US" dirty="0" err="1" smtClean="0"/>
              <a:t>ask_number</a:t>
            </a:r>
            <a:r>
              <a:rPr lang="en-US" dirty="0" smtClean="0"/>
              <a:t> is True, Docassemble expects a question to explain how many items you want to collect</a:t>
            </a:r>
          </a:p>
          <a:p>
            <a:r>
              <a:rPr lang="en-US" dirty="0" smtClean="0"/>
              <a:t>You probably know this when you write the question, so specify with .using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98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target_number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target_number</a:t>
            </a:r>
            <a:r>
              <a:rPr lang="en-US" dirty="0" smtClean="0"/>
              <a:t> is a number</a:t>
            </a:r>
          </a:p>
          <a:p>
            <a:r>
              <a:rPr lang="en-US" dirty="0" smtClean="0"/>
              <a:t>E.g., “How many children do you have?”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0239" y="3319848"/>
            <a:ext cx="8510452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panose="020B0609020204030204" pitchFamily="49" charset="0"/>
              </a:rPr>
              <a:t>---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question: |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	</a:t>
            </a:r>
            <a:r>
              <a:rPr lang="en-US" sz="3200" b="1" dirty="0" smtClean="0">
                <a:latin typeface="Consolas" panose="020B0609020204030204" pitchFamily="49" charset="0"/>
              </a:rPr>
              <a:t>Children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fields: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	</a:t>
            </a:r>
            <a:r>
              <a:rPr lang="en-US" sz="3200" b="1" dirty="0" smtClean="0">
                <a:latin typeface="Consolas" panose="020B0609020204030204" pitchFamily="49" charset="0"/>
              </a:rPr>
              <a:t>- How many?: </a:t>
            </a:r>
            <a:r>
              <a:rPr lang="en-US" sz="3200" b="1" dirty="0" err="1" smtClean="0">
                <a:latin typeface="Consolas" panose="020B0609020204030204" pitchFamily="49" charset="0"/>
              </a:rPr>
              <a:t>my_list.target_number</a:t>
            </a:r>
            <a:endParaRPr lang="en-US" sz="3200" b="1" dirty="0" smtClean="0">
              <a:latin typeface="Consolas" panose="020B0609020204030204" pitchFamily="49" charset="0"/>
            </a:endParaRPr>
          </a:p>
          <a:p>
            <a:r>
              <a:rPr lang="en-US" sz="3200" b="1" dirty="0">
                <a:latin typeface="Consolas" panose="020B0609020204030204" pitchFamily="49" charset="0"/>
              </a:rPr>
              <a:t>	</a:t>
            </a:r>
            <a:r>
              <a:rPr lang="en-US" sz="3200" b="1" dirty="0" smtClean="0">
                <a:latin typeface="Consolas" panose="020B0609020204030204" pitchFamily="49" charset="0"/>
              </a:rPr>
              <a:t>	datatype: integer</a:t>
            </a:r>
            <a:endParaRPr lang="en-US" sz="32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9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Listing the items in your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a table</a:t>
            </a:r>
          </a:p>
          <a:p>
            <a:r>
              <a:rPr lang="en-US" dirty="0" smtClean="0"/>
              <a:t>Use a “for”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2745" y="4282446"/>
            <a:ext cx="7481455" cy="20621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Consolas" panose="020B0609020204030204" pitchFamily="49" charset="0"/>
              </a:rPr>
              <a:t>subquestion</a:t>
            </a:r>
            <a:r>
              <a:rPr lang="en-US" sz="3200" b="1" dirty="0" smtClean="0">
                <a:latin typeface="Consolas" panose="020B0609020204030204" pitchFamily="49" charset="0"/>
              </a:rPr>
              <a:t>: |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	% for item in </a:t>
            </a:r>
            <a:r>
              <a:rPr lang="en-US" sz="3200" b="1" dirty="0" err="1" smtClean="0">
                <a:latin typeface="Consolas" panose="020B0609020204030204" pitchFamily="49" charset="0"/>
              </a:rPr>
              <a:t>my_list</a:t>
            </a:r>
            <a:r>
              <a:rPr lang="en-US" sz="3200" b="1" dirty="0" smtClean="0">
                <a:latin typeface="Consolas" panose="020B0609020204030204" pitchFamily="49" charset="0"/>
              </a:rPr>
              <a:t>:</a:t>
            </a:r>
            <a:endParaRPr lang="en-US" sz="3200" b="1" dirty="0" smtClean="0">
              <a:latin typeface="Consolas" panose="020B0609020204030204" pitchFamily="49" charset="0"/>
            </a:endParaRPr>
          </a:p>
          <a:p>
            <a:r>
              <a:rPr lang="en-US" sz="3200" b="1" dirty="0" smtClean="0">
                <a:latin typeface="Consolas" panose="020B0609020204030204" pitchFamily="49" charset="0"/>
              </a:rPr>
              <a:t>	* ${item.attribute1}</a:t>
            </a:r>
            <a:endParaRPr lang="en-US" sz="3200" b="1" dirty="0">
              <a:latin typeface="Consolas" panose="020B0609020204030204" pitchFamily="49" charset="0"/>
            </a:endParaRPr>
          </a:p>
          <a:p>
            <a:r>
              <a:rPr lang="en-US" sz="3200" b="1" dirty="0" smtClean="0">
                <a:latin typeface="Consolas" panose="020B0609020204030204" pitchFamily="49" charset="0"/>
              </a:rPr>
              <a:t>	% </a:t>
            </a:r>
            <a:r>
              <a:rPr lang="en-US" sz="3200" b="1" dirty="0" err="1" smtClean="0">
                <a:latin typeface="Consolas" panose="020B0609020204030204" pitchFamily="49" charset="0"/>
              </a:rPr>
              <a:t>endfor</a:t>
            </a:r>
            <a:endParaRPr 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2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Group?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gather repeated information</a:t>
            </a:r>
          </a:p>
          <a:p>
            <a:r>
              <a:rPr lang="en-US" dirty="0" smtClean="0"/>
              <a:t>A group is a single variable that contains more variables</a:t>
            </a:r>
          </a:p>
          <a:p>
            <a:r>
              <a:rPr lang="en-US" dirty="0" smtClean="0"/>
              <a:t>You can write one question to gather the same data for multiple objects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119" y="4450216"/>
            <a:ext cx="22288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1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list</a:t>
            </a:r>
            <a:r>
              <a:rPr lang="en-US" dirty="0" smtClean="0"/>
              <a:t> is an ordered collection of variables: [“</a:t>
            </a:r>
            <a:r>
              <a:rPr lang="en-US" dirty="0" err="1" smtClean="0"/>
              <a:t>first”,“second</a:t>
            </a:r>
            <a:r>
              <a:rPr lang="en-US" dirty="0" smtClean="0"/>
              <a:t>”]</a:t>
            </a:r>
          </a:p>
          <a:p>
            <a:pPr lvl="1"/>
            <a:r>
              <a:rPr lang="en-US" dirty="0" smtClean="0"/>
              <a:t>Elements are retrieved with a numeric </a:t>
            </a:r>
            <a:r>
              <a:rPr lang="en-US" i="1" dirty="0" smtClean="0"/>
              <a:t>index</a:t>
            </a:r>
            <a:r>
              <a:rPr lang="en-US" dirty="0" smtClean="0"/>
              <a:t> that starts at 0</a:t>
            </a:r>
            <a:r>
              <a:rPr lang="en-US" i="1" dirty="0" smtClean="0"/>
              <a:t>. </a:t>
            </a:r>
            <a:r>
              <a:rPr lang="en-US" dirty="0" smtClean="0"/>
              <a:t>List[0] == “first”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dictionary</a:t>
            </a:r>
            <a:r>
              <a:rPr lang="en-US" dirty="0" smtClean="0"/>
              <a:t> is a lookup table with </a:t>
            </a:r>
            <a:r>
              <a:rPr lang="en-US" i="1" dirty="0" smtClean="0"/>
              <a:t>keys</a:t>
            </a:r>
            <a:r>
              <a:rPr lang="en-US" dirty="0" smtClean="0"/>
              <a:t> and </a:t>
            </a:r>
            <a:r>
              <a:rPr lang="en-US" i="1" dirty="0" smtClean="0"/>
              <a:t>values</a:t>
            </a:r>
            <a:r>
              <a:rPr lang="en-US" dirty="0" smtClean="0"/>
              <a:t>: {key1: value1,key2: value2}</a:t>
            </a:r>
          </a:p>
          <a:p>
            <a:pPr lvl="1"/>
            <a:r>
              <a:rPr lang="en-US" dirty="0" smtClean="0"/>
              <a:t>Elements are retrieved with the key. </a:t>
            </a:r>
            <a:r>
              <a:rPr lang="en-US" dirty="0" err="1" smtClean="0"/>
              <a:t>Dict</a:t>
            </a:r>
            <a:r>
              <a:rPr lang="en-US" dirty="0" smtClean="0"/>
              <a:t>[‘key1’] == value1</a:t>
            </a:r>
          </a:p>
          <a:p>
            <a:r>
              <a:rPr lang="en-US" dirty="0" smtClean="0"/>
              <a:t>Both dictionaries and lists can be extended at runtime in Python / Docassemble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62745" y="4282446"/>
            <a:ext cx="7481455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err="1" smtClean="0">
                <a:latin typeface="Consolas" panose="020B0609020204030204" pitchFamily="49" charset="0"/>
              </a:rPr>
              <a:t>my_rocks</a:t>
            </a:r>
            <a:r>
              <a:rPr lang="en-US" sz="3200" b="1" dirty="0" smtClean="0">
                <a:latin typeface="Consolas" panose="020B0609020204030204" pitchFamily="49" charset="0"/>
              </a:rPr>
              <a:t>[0] == “Basalt”</a:t>
            </a:r>
          </a:p>
          <a:p>
            <a:endParaRPr lang="en-US" sz="3200" b="1" dirty="0">
              <a:latin typeface="Consolas" panose="020B0609020204030204" pitchFamily="49" charset="0"/>
            </a:endParaRPr>
          </a:p>
          <a:p>
            <a:r>
              <a:rPr lang="en-US" sz="3200" b="1" dirty="0" err="1" smtClean="0">
                <a:latin typeface="Consolas" panose="020B0609020204030204" pitchFamily="49" charset="0"/>
              </a:rPr>
              <a:t>company_roles</a:t>
            </a:r>
            <a:r>
              <a:rPr lang="en-US" sz="3200" b="1" dirty="0" smtClean="0">
                <a:latin typeface="Consolas" panose="020B0609020204030204" pitchFamily="49" charset="0"/>
              </a:rPr>
              <a:t>[‘ED’] == “Jacqui”</a:t>
            </a:r>
            <a:endParaRPr 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are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are part of the </a:t>
            </a:r>
            <a:r>
              <a:rPr lang="en-US" dirty="0" err="1" smtClean="0"/>
              <a:t>DAList</a:t>
            </a:r>
            <a:r>
              <a:rPr lang="en-US" dirty="0" smtClean="0"/>
              <a:t> class</a:t>
            </a:r>
          </a:p>
          <a:p>
            <a:r>
              <a:rPr lang="en-US" dirty="0" smtClean="0"/>
              <a:t>Lists can also </a:t>
            </a:r>
            <a:r>
              <a:rPr lang="en-US" i="1" dirty="0" smtClean="0"/>
              <a:t>contain</a:t>
            </a:r>
            <a:r>
              <a:rPr lang="en-US" dirty="0" smtClean="0"/>
              <a:t> objects. You can tell a </a:t>
            </a:r>
            <a:r>
              <a:rPr lang="en-US" dirty="0" err="1" smtClean="0"/>
              <a:t>DAList</a:t>
            </a:r>
            <a:r>
              <a:rPr lang="en-US" dirty="0" smtClean="0"/>
              <a:t> what type of object it will hold when you initialize 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" y="3711734"/>
            <a:ext cx="11436531" cy="20621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panose="020B0609020204030204" pitchFamily="49" charset="0"/>
              </a:rPr>
              <a:t>---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objects: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latin typeface="Consolas" panose="020B0609020204030204" pitchFamily="49" charset="0"/>
              </a:rPr>
              <a:t> - </a:t>
            </a:r>
            <a:r>
              <a:rPr lang="en-US" sz="3200" b="1" dirty="0" err="1" smtClean="0">
                <a:latin typeface="Consolas" panose="020B0609020204030204" pitchFamily="49" charset="0"/>
              </a:rPr>
              <a:t>my_list</a:t>
            </a:r>
            <a:r>
              <a:rPr lang="en-US" sz="3200" b="1" dirty="0" smtClean="0">
                <a:latin typeface="Consolas" panose="020B0609020204030204" pitchFamily="49" charset="0"/>
              </a:rPr>
              <a:t>: </a:t>
            </a:r>
            <a:r>
              <a:rPr lang="en-US" sz="3200" b="1" dirty="0" err="1" smtClean="0">
                <a:latin typeface="Consolas" panose="020B0609020204030204" pitchFamily="49" charset="0"/>
              </a:rPr>
              <a:t>DAList</a:t>
            </a:r>
            <a:endParaRPr lang="en-US" sz="3200" b="1" dirty="0">
              <a:latin typeface="Consolas" panose="020B0609020204030204" pitchFamily="49" charset="0"/>
            </a:endParaRPr>
          </a:p>
          <a:p>
            <a:r>
              <a:rPr lang="en-US" sz="3200" b="1" dirty="0" smtClean="0"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latin typeface="Consolas" panose="020B0609020204030204" pitchFamily="49" charset="0"/>
              </a:rPr>
              <a:t> - </a:t>
            </a:r>
            <a:r>
              <a:rPr lang="en-US" sz="3200" b="1" dirty="0" err="1" smtClean="0">
                <a:latin typeface="Consolas" panose="020B0609020204030204" pitchFamily="49" charset="0"/>
              </a:rPr>
              <a:t>my_peeps</a:t>
            </a:r>
            <a:r>
              <a:rPr lang="en-US" sz="3200" b="1" dirty="0" smtClean="0">
                <a:latin typeface="Consolas" panose="020B0609020204030204" pitchFamily="49" charset="0"/>
              </a:rPr>
              <a:t>: </a:t>
            </a:r>
            <a:r>
              <a:rPr lang="en-US" sz="3200" b="1" dirty="0" err="1" smtClean="0">
                <a:latin typeface="Consolas" panose="020B0609020204030204" pitchFamily="49" charset="0"/>
              </a:rPr>
              <a:t>DAList.using</a:t>
            </a:r>
            <a:r>
              <a:rPr lang="en-US" sz="3200" b="1" dirty="0" smtClean="0">
                <a:latin typeface="Consolas" panose="020B0609020204030204" pitchFamily="49" charset="0"/>
              </a:rPr>
              <a:t>(</a:t>
            </a:r>
            <a:r>
              <a:rPr lang="en-US" sz="3200" b="1" dirty="0" err="1" smtClean="0">
                <a:latin typeface="Consolas" panose="020B0609020204030204" pitchFamily="49" charset="0"/>
              </a:rPr>
              <a:t>object_type</a:t>
            </a:r>
            <a:r>
              <a:rPr lang="en-US" sz="3200" b="1" dirty="0" smtClean="0">
                <a:latin typeface="Consolas" panose="020B0609020204030204" pitchFamily="49" charset="0"/>
              </a:rPr>
              <a:t>=Individual)</a:t>
            </a:r>
          </a:p>
        </p:txBody>
      </p:sp>
    </p:spTree>
    <p:extLst>
      <p:ext uri="{BB962C8B-B14F-4D97-AF65-F5344CB8AC3E}">
        <p14:creationId xmlns:p14="http://schemas.microsoft.com/office/powerpoint/2010/main" val="14092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Individual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of an Individual</a:t>
            </a:r>
          </a:p>
          <a:p>
            <a:pPr lvl="1"/>
            <a:r>
              <a:rPr lang="en-US" dirty="0" smtClean="0"/>
              <a:t>gender</a:t>
            </a:r>
          </a:p>
          <a:p>
            <a:pPr lvl="1"/>
            <a:r>
              <a:rPr lang="en-US" dirty="0" smtClean="0"/>
              <a:t>birthdate</a:t>
            </a:r>
          </a:p>
          <a:p>
            <a:pPr lvl="1"/>
            <a:r>
              <a:rPr lang="en-US" dirty="0" err="1" smtClean="0"/>
              <a:t>name.first</a:t>
            </a:r>
            <a:endParaRPr lang="en-US" dirty="0" smtClean="0"/>
          </a:p>
          <a:p>
            <a:pPr lvl="1"/>
            <a:r>
              <a:rPr lang="en-US" dirty="0" err="1" smtClean="0"/>
              <a:t>name.middle</a:t>
            </a:r>
            <a:endParaRPr lang="en-US" dirty="0" smtClean="0"/>
          </a:p>
          <a:p>
            <a:pPr lvl="1"/>
            <a:r>
              <a:rPr lang="en-US" dirty="0" err="1" smtClean="0"/>
              <a:t>name.last</a:t>
            </a:r>
            <a:endParaRPr lang="en-US" dirty="0" smtClean="0"/>
          </a:p>
          <a:p>
            <a:pPr lvl="1"/>
            <a:r>
              <a:rPr lang="en-US" dirty="0" smtClean="0"/>
              <a:t>address:</a:t>
            </a:r>
          </a:p>
          <a:p>
            <a:pPr lvl="2"/>
            <a:r>
              <a:rPr lang="en-US" dirty="0" err="1" smtClean="0"/>
              <a:t>address.address</a:t>
            </a:r>
            <a:endParaRPr lang="en-US" dirty="0" smtClean="0"/>
          </a:p>
          <a:p>
            <a:pPr lvl="2"/>
            <a:r>
              <a:rPr lang="en-US" dirty="0" err="1" smtClean="0"/>
              <a:t>address.unit</a:t>
            </a:r>
            <a:endParaRPr lang="en-US" dirty="0" smtClean="0"/>
          </a:p>
          <a:p>
            <a:pPr lvl="2"/>
            <a:r>
              <a:rPr lang="en-US" dirty="0" err="1" smtClean="0"/>
              <a:t>address.city</a:t>
            </a:r>
            <a:endParaRPr lang="en-US" dirty="0" smtClean="0"/>
          </a:p>
          <a:p>
            <a:pPr lvl="2"/>
            <a:r>
              <a:rPr lang="en-US" dirty="0" err="1" smtClean="0"/>
              <a:t>address.state</a:t>
            </a:r>
            <a:endParaRPr lang="en-US" dirty="0" smtClean="0"/>
          </a:p>
          <a:p>
            <a:pPr lvl="2"/>
            <a:r>
              <a:rPr lang="en-US" dirty="0" smtClean="0"/>
              <a:t>address.zip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044337" y="2808514"/>
            <a:ext cx="40102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216" y="1254034"/>
            <a:ext cx="2168012" cy="4749301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2288178" y="3163388"/>
            <a:ext cx="3442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88178" y="3496492"/>
            <a:ext cx="3442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288178" y="4195353"/>
            <a:ext cx="36467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55966" y="4632959"/>
            <a:ext cx="3174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555966" y="4900748"/>
            <a:ext cx="3825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399212" y="5162006"/>
            <a:ext cx="3981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55966" y="3849188"/>
            <a:ext cx="3041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555966" y="5549537"/>
            <a:ext cx="3981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466704" y="5804263"/>
            <a:ext cx="3981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68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Asking about a Single Individual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95252" y="1854926"/>
            <a:ext cx="4892040" cy="35548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Consolas" panose="020B0609020204030204" pitchFamily="49" charset="0"/>
              </a:rPr>
              <a:t>---</a:t>
            </a:r>
          </a:p>
          <a:p>
            <a:r>
              <a:rPr lang="en-US" sz="1500" b="1" dirty="0" smtClean="0">
                <a:latin typeface="Consolas" panose="020B0609020204030204" pitchFamily="49" charset="0"/>
              </a:rPr>
              <a:t>objects: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 </a:t>
            </a:r>
            <a:r>
              <a:rPr lang="en-US" sz="1500" b="1" dirty="0" smtClean="0">
                <a:latin typeface="Consolas" panose="020B0609020204030204" pitchFamily="49" charset="0"/>
              </a:rPr>
              <a:t> - client: Individual</a:t>
            </a:r>
          </a:p>
          <a:p>
            <a:r>
              <a:rPr lang="en-US" sz="1500" b="1" dirty="0" smtClean="0">
                <a:latin typeface="Consolas" panose="020B0609020204030204" pitchFamily="49" charset="0"/>
              </a:rPr>
              <a:t>---</a:t>
            </a:r>
          </a:p>
          <a:p>
            <a:r>
              <a:rPr lang="en-US" sz="1500" b="1" dirty="0" smtClean="0">
                <a:latin typeface="Consolas" panose="020B0609020204030204" pitchFamily="49" charset="0"/>
              </a:rPr>
              <a:t>question:</a:t>
            </a:r>
            <a:r>
              <a:rPr lang="en-US" sz="1500" b="1" dirty="0">
                <a:latin typeface="Consolas" panose="020B0609020204030204" pitchFamily="49" charset="0"/>
              </a:rPr>
              <a:t> </a:t>
            </a:r>
            <a:r>
              <a:rPr lang="en-US" sz="1500" b="1" dirty="0" smtClean="0">
                <a:latin typeface="Consolas" panose="020B0609020204030204" pitchFamily="49" charset="0"/>
              </a:rPr>
              <a:t>|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 smtClean="0">
                <a:latin typeface="Consolas" panose="020B0609020204030204" pitchFamily="49" charset="0"/>
              </a:rPr>
              <a:t>About the client</a:t>
            </a:r>
          </a:p>
          <a:p>
            <a:r>
              <a:rPr lang="en-US" sz="1500" b="1" dirty="0" smtClean="0">
                <a:latin typeface="Consolas" panose="020B0609020204030204" pitchFamily="49" charset="0"/>
              </a:rPr>
              <a:t>fields: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 smtClean="0">
                <a:latin typeface="Consolas" panose="020B0609020204030204" pitchFamily="49" charset="0"/>
              </a:rPr>
              <a:t>- First name: </a:t>
            </a:r>
            <a:r>
              <a:rPr lang="en-US" sz="1500" b="1" dirty="0" err="1" smtClean="0">
                <a:latin typeface="Consolas" panose="020B0609020204030204" pitchFamily="49" charset="0"/>
              </a:rPr>
              <a:t>client.name.first</a:t>
            </a:r>
            <a:endParaRPr lang="en-US" sz="1500" b="1" dirty="0" smtClean="0">
              <a:latin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 smtClean="0">
                <a:latin typeface="Consolas" panose="020B0609020204030204" pitchFamily="49" charset="0"/>
              </a:rPr>
              <a:t>- Last: </a:t>
            </a:r>
            <a:r>
              <a:rPr lang="en-US" sz="1500" b="1" dirty="0" err="1" smtClean="0">
                <a:latin typeface="Consolas" panose="020B0609020204030204" pitchFamily="49" charset="0"/>
              </a:rPr>
              <a:t>client.name.last</a:t>
            </a:r>
            <a:endParaRPr lang="en-US" sz="1500" b="1" dirty="0" smtClean="0">
              <a:latin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 smtClean="0">
                <a:latin typeface="Consolas" panose="020B0609020204030204" pitchFamily="49" charset="0"/>
              </a:rPr>
              <a:t>- Street address: </a:t>
            </a:r>
            <a:r>
              <a:rPr lang="en-US" sz="1500" b="1" dirty="0" err="1" smtClean="0">
                <a:latin typeface="Consolas" panose="020B0609020204030204" pitchFamily="49" charset="0"/>
              </a:rPr>
              <a:t>client.address.address</a:t>
            </a:r>
            <a:endParaRPr lang="en-US" sz="1500" b="1" dirty="0" smtClean="0">
              <a:latin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 smtClean="0">
                <a:latin typeface="Consolas" panose="020B0609020204030204" pitchFamily="49" charset="0"/>
              </a:rPr>
              <a:t>- Unit:	</a:t>
            </a:r>
            <a:r>
              <a:rPr lang="en-US" sz="1500" b="1" dirty="0" err="1" smtClean="0">
                <a:latin typeface="Consolas" panose="020B0609020204030204" pitchFamily="49" charset="0"/>
              </a:rPr>
              <a:t>client.address.unit</a:t>
            </a:r>
            <a:endParaRPr lang="en-US" sz="1500" b="1" dirty="0" smtClean="0">
              <a:latin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>
                <a:latin typeface="Consolas" panose="020B0609020204030204" pitchFamily="49" charset="0"/>
              </a:rPr>
              <a:t> </a:t>
            </a:r>
            <a:r>
              <a:rPr lang="en-US" sz="1500" b="1" dirty="0" smtClean="0">
                <a:latin typeface="Consolas" panose="020B0609020204030204" pitchFamily="49" charset="0"/>
              </a:rPr>
              <a:t> required: False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 smtClean="0">
                <a:latin typeface="Consolas" panose="020B0609020204030204" pitchFamily="49" charset="0"/>
              </a:rPr>
              <a:t>- City: </a:t>
            </a:r>
            <a:r>
              <a:rPr lang="en-US" sz="1500" b="1" dirty="0" err="1" smtClean="0">
                <a:latin typeface="Consolas" panose="020B0609020204030204" pitchFamily="49" charset="0"/>
              </a:rPr>
              <a:t>client.address.city</a:t>
            </a:r>
            <a:endParaRPr lang="en-US" sz="1500" b="1" dirty="0" smtClean="0">
              <a:latin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 smtClean="0">
                <a:latin typeface="Consolas" panose="020B0609020204030204" pitchFamily="49" charset="0"/>
              </a:rPr>
              <a:t>- State: </a:t>
            </a:r>
            <a:r>
              <a:rPr lang="en-US" sz="1500" b="1" dirty="0" err="1" smtClean="0">
                <a:latin typeface="Consolas" panose="020B0609020204030204" pitchFamily="49" charset="0"/>
              </a:rPr>
              <a:t>client.address.state</a:t>
            </a:r>
            <a:endParaRPr lang="en-US" sz="1500" b="1" dirty="0" smtClean="0">
              <a:latin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 smtClean="0">
                <a:latin typeface="Consolas" panose="020B0609020204030204" pitchFamily="49" charset="0"/>
              </a:rPr>
              <a:t>- Zip: client.address.zip</a:t>
            </a:r>
          </a:p>
        </p:txBody>
      </p:sp>
    </p:spTree>
    <p:extLst>
      <p:ext uri="{BB962C8B-B14F-4D97-AF65-F5344CB8AC3E}">
        <p14:creationId xmlns:p14="http://schemas.microsoft.com/office/powerpoint/2010/main" val="302719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Variable “</a:t>
            </a:r>
            <a:r>
              <a:rPr lang="en-US" cap="none" dirty="0" smtClean="0"/>
              <a:t>I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 (or j, k, l, m, n) is an index</a:t>
            </a:r>
          </a:p>
          <a:p>
            <a:r>
              <a:rPr lang="en-US" dirty="0" smtClean="0"/>
              <a:t>Marks your position in a list</a:t>
            </a:r>
          </a:p>
          <a:p>
            <a:r>
              <a:rPr lang="en-US" dirty="0" smtClean="0"/>
              <a:t>Lets you save re-typing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5104" y="2286000"/>
            <a:ext cx="6942908" cy="35548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 smtClean="0">
                <a:latin typeface="Consolas" panose="020B0609020204030204" pitchFamily="49" charset="0"/>
              </a:rPr>
              <a:t>---</a:t>
            </a:r>
          </a:p>
          <a:p>
            <a:r>
              <a:rPr lang="en-US" sz="1500" b="1" dirty="0" smtClean="0">
                <a:latin typeface="Consolas" panose="020B0609020204030204" pitchFamily="49" charset="0"/>
              </a:rPr>
              <a:t>objects: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 </a:t>
            </a:r>
            <a:r>
              <a:rPr lang="en-US" sz="1500" b="1" dirty="0" smtClean="0">
                <a:latin typeface="Consolas" panose="020B0609020204030204" pitchFamily="49" charset="0"/>
              </a:rPr>
              <a:t> - household: </a:t>
            </a:r>
            <a:r>
              <a:rPr lang="en-US" sz="1500" b="1" dirty="0" err="1" smtClean="0">
                <a:latin typeface="Consolas" panose="020B0609020204030204" pitchFamily="49" charset="0"/>
              </a:rPr>
              <a:t>DAList.using</a:t>
            </a:r>
            <a:r>
              <a:rPr lang="en-US" sz="1500" b="1" dirty="0" smtClean="0">
                <a:latin typeface="Consolas" panose="020B0609020204030204" pitchFamily="49" charset="0"/>
              </a:rPr>
              <a:t>(</a:t>
            </a:r>
            <a:r>
              <a:rPr lang="en-US" sz="1500" b="1" dirty="0" err="1" smtClean="0">
                <a:latin typeface="Consolas" panose="020B0609020204030204" pitchFamily="49" charset="0"/>
              </a:rPr>
              <a:t>object_type</a:t>
            </a:r>
            <a:r>
              <a:rPr lang="en-US" sz="1500" b="1" dirty="0" smtClean="0">
                <a:latin typeface="Consolas" panose="020B0609020204030204" pitchFamily="49" charset="0"/>
              </a:rPr>
              <a:t>=Individual)</a:t>
            </a:r>
          </a:p>
          <a:p>
            <a:r>
              <a:rPr lang="en-US" sz="1500" b="1" dirty="0" smtClean="0">
                <a:latin typeface="Consolas" panose="020B0609020204030204" pitchFamily="49" charset="0"/>
              </a:rPr>
              <a:t>---</a:t>
            </a:r>
          </a:p>
          <a:p>
            <a:r>
              <a:rPr lang="en-US" sz="1500" b="1" dirty="0" smtClean="0">
                <a:latin typeface="Consolas" panose="020B0609020204030204" pitchFamily="49" charset="0"/>
              </a:rPr>
              <a:t>question:</a:t>
            </a:r>
            <a:r>
              <a:rPr lang="en-US" sz="1500" b="1" dirty="0">
                <a:latin typeface="Consolas" panose="020B0609020204030204" pitchFamily="49" charset="0"/>
              </a:rPr>
              <a:t> </a:t>
            </a:r>
            <a:r>
              <a:rPr lang="en-US" sz="1500" b="1" dirty="0" smtClean="0">
                <a:latin typeface="Consolas" panose="020B0609020204030204" pitchFamily="49" charset="0"/>
              </a:rPr>
              <a:t>|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 smtClean="0">
                <a:latin typeface="Consolas" panose="020B0609020204030204" pitchFamily="49" charset="0"/>
              </a:rPr>
              <a:t>About household member ${</a:t>
            </a:r>
            <a:r>
              <a:rPr lang="en-US" sz="1500" b="1" dirty="0" err="1" smtClean="0">
                <a:latin typeface="Consolas" panose="020B0609020204030204" pitchFamily="49" charset="0"/>
              </a:rPr>
              <a:t>i</a:t>
            </a:r>
            <a:r>
              <a:rPr lang="en-US" sz="1500" b="1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500" b="1" dirty="0" smtClean="0">
                <a:latin typeface="Consolas" panose="020B0609020204030204" pitchFamily="49" charset="0"/>
              </a:rPr>
              <a:t>fields: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 smtClean="0">
                <a:latin typeface="Consolas" panose="020B0609020204030204" pitchFamily="49" charset="0"/>
              </a:rPr>
              <a:t>- First name: household[</a:t>
            </a:r>
            <a:r>
              <a:rPr lang="en-US" sz="1500" b="1" dirty="0" err="1" smtClean="0">
                <a:latin typeface="Consolas" panose="020B0609020204030204" pitchFamily="49" charset="0"/>
              </a:rPr>
              <a:t>i</a:t>
            </a:r>
            <a:r>
              <a:rPr lang="en-US" sz="1500" b="1" dirty="0" smtClean="0">
                <a:latin typeface="Consolas" panose="020B0609020204030204" pitchFamily="49" charset="0"/>
              </a:rPr>
              <a:t>].</a:t>
            </a:r>
            <a:r>
              <a:rPr lang="en-US" sz="1500" b="1" dirty="0" err="1" smtClean="0">
                <a:latin typeface="Consolas" panose="020B0609020204030204" pitchFamily="49" charset="0"/>
              </a:rPr>
              <a:t>name.first</a:t>
            </a:r>
            <a:endParaRPr lang="en-US" sz="1500" b="1" dirty="0" smtClean="0">
              <a:latin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 smtClean="0">
                <a:latin typeface="Consolas" panose="020B0609020204030204" pitchFamily="49" charset="0"/>
              </a:rPr>
              <a:t>- Last: </a:t>
            </a:r>
            <a:r>
              <a:rPr lang="en-US" sz="1500" b="1" dirty="0">
                <a:latin typeface="Consolas" panose="020B0609020204030204" pitchFamily="49" charset="0"/>
              </a:rPr>
              <a:t>household[</a:t>
            </a:r>
            <a:r>
              <a:rPr lang="en-US" sz="1500" b="1" dirty="0" err="1">
                <a:latin typeface="Consolas" panose="020B0609020204030204" pitchFamily="49" charset="0"/>
              </a:rPr>
              <a:t>i</a:t>
            </a:r>
            <a:r>
              <a:rPr lang="en-US" sz="1500" b="1" dirty="0">
                <a:latin typeface="Consolas" panose="020B0609020204030204" pitchFamily="49" charset="0"/>
              </a:rPr>
              <a:t>]</a:t>
            </a:r>
            <a:r>
              <a:rPr lang="en-US" sz="1500" b="1" dirty="0" smtClean="0">
                <a:latin typeface="Consolas" panose="020B0609020204030204" pitchFamily="49" charset="0"/>
              </a:rPr>
              <a:t>.</a:t>
            </a:r>
            <a:r>
              <a:rPr lang="en-US" sz="1500" b="1" dirty="0" err="1" smtClean="0">
                <a:latin typeface="Consolas" panose="020B0609020204030204" pitchFamily="49" charset="0"/>
              </a:rPr>
              <a:t>name.last</a:t>
            </a:r>
            <a:endParaRPr lang="en-US" sz="1500" b="1" dirty="0" smtClean="0">
              <a:latin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 smtClean="0">
                <a:latin typeface="Consolas" panose="020B0609020204030204" pitchFamily="49" charset="0"/>
              </a:rPr>
              <a:t>- Street address</a:t>
            </a:r>
            <a:r>
              <a:rPr lang="en-US" sz="1500" b="1" dirty="0">
                <a:latin typeface="Consolas" panose="020B0609020204030204" pitchFamily="49" charset="0"/>
              </a:rPr>
              <a:t>: household[</a:t>
            </a:r>
            <a:r>
              <a:rPr lang="en-US" sz="1500" b="1" dirty="0" err="1">
                <a:latin typeface="Consolas" panose="020B0609020204030204" pitchFamily="49" charset="0"/>
              </a:rPr>
              <a:t>i</a:t>
            </a:r>
            <a:r>
              <a:rPr lang="en-US" sz="1500" b="1" dirty="0">
                <a:latin typeface="Consolas" panose="020B0609020204030204" pitchFamily="49" charset="0"/>
              </a:rPr>
              <a:t>].</a:t>
            </a:r>
            <a:r>
              <a:rPr lang="en-US" sz="1500" b="1" dirty="0" err="1" smtClean="0">
                <a:latin typeface="Consolas" panose="020B0609020204030204" pitchFamily="49" charset="0"/>
              </a:rPr>
              <a:t>address.address</a:t>
            </a:r>
            <a:endParaRPr lang="en-US" sz="1500" b="1" dirty="0" smtClean="0">
              <a:latin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 smtClean="0">
                <a:latin typeface="Consolas" panose="020B0609020204030204" pitchFamily="49" charset="0"/>
              </a:rPr>
              <a:t>- Unit:	</a:t>
            </a:r>
            <a:r>
              <a:rPr lang="en-US" sz="1500" b="1" dirty="0">
                <a:latin typeface="Consolas" panose="020B0609020204030204" pitchFamily="49" charset="0"/>
              </a:rPr>
              <a:t>household[</a:t>
            </a:r>
            <a:r>
              <a:rPr lang="en-US" sz="1500" b="1" dirty="0" err="1">
                <a:latin typeface="Consolas" panose="020B0609020204030204" pitchFamily="49" charset="0"/>
              </a:rPr>
              <a:t>i</a:t>
            </a:r>
            <a:r>
              <a:rPr lang="en-US" sz="1500" b="1" dirty="0">
                <a:latin typeface="Consolas" panose="020B0609020204030204" pitchFamily="49" charset="0"/>
              </a:rPr>
              <a:t>]</a:t>
            </a:r>
            <a:r>
              <a:rPr lang="en-US" sz="1500" b="1" dirty="0" smtClean="0">
                <a:latin typeface="Consolas" panose="020B0609020204030204" pitchFamily="49" charset="0"/>
              </a:rPr>
              <a:t>.</a:t>
            </a:r>
            <a:r>
              <a:rPr lang="en-US" sz="1500" b="1" dirty="0" err="1" smtClean="0">
                <a:latin typeface="Consolas" panose="020B0609020204030204" pitchFamily="49" charset="0"/>
              </a:rPr>
              <a:t>address.unit</a:t>
            </a:r>
            <a:endParaRPr lang="en-US" sz="1500" b="1" dirty="0" smtClean="0">
              <a:latin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>
                <a:latin typeface="Consolas" panose="020B0609020204030204" pitchFamily="49" charset="0"/>
              </a:rPr>
              <a:t> </a:t>
            </a:r>
            <a:r>
              <a:rPr lang="en-US" sz="1500" b="1" dirty="0" smtClean="0">
                <a:latin typeface="Consolas" panose="020B0609020204030204" pitchFamily="49" charset="0"/>
              </a:rPr>
              <a:t> required: False</a:t>
            </a: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 smtClean="0">
                <a:latin typeface="Consolas" panose="020B0609020204030204" pitchFamily="49" charset="0"/>
              </a:rPr>
              <a:t>- City</a:t>
            </a:r>
            <a:r>
              <a:rPr lang="en-US" sz="1500" b="1" dirty="0">
                <a:latin typeface="Consolas" panose="020B0609020204030204" pitchFamily="49" charset="0"/>
              </a:rPr>
              <a:t>: household[</a:t>
            </a:r>
            <a:r>
              <a:rPr lang="en-US" sz="1500" b="1" dirty="0" err="1">
                <a:latin typeface="Consolas" panose="020B0609020204030204" pitchFamily="49" charset="0"/>
              </a:rPr>
              <a:t>i</a:t>
            </a:r>
            <a:r>
              <a:rPr lang="en-US" sz="1500" b="1" dirty="0">
                <a:latin typeface="Consolas" panose="020B0609020204030204" pitchFamily="49" charset="0"/>
              </a:rPr>
              <a:t>].</a:t>
            </a:r>
            <a:r>
              <a:rPr lang="en-US" sz="1500" b="1" dirty="0" err="1" smtClean="0">
                <a:latin typeface="Consolas" panose="020B0609020204030204" pitchFamily="49" charset="0"/>
              </a:rPr>
              <a:t>address.city</a:t>
            </a:r>
            <a:endParaRPr lang="en-US" sz="1500" b="1" dirty="0" smtClean="0">
              <a:latin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 smtClean="0">
                <a:latin typeface="Consolas" panose="020B0609020204030204" pitchFamily="49" charset="0"/>
              </a:rPr>
              <a:t>- State: </a:t>
            </a:r>
            <a:r>
              <a:rPr lang="en-US" sz="1500" b="1" dirty="0">
                <a:latin typeface="Consolas" panose="020B0609020204030204" pitchFamily="49" charset="0"/>
              </a:rPr>
              <a:t>household[</a:t>
            </a:r>
            <a:r>
              <a:rPr lang="en-US" sz="1500" b="1" dirty="0" err="1">
                <a:latin typeface="Consolas" panose="020B0609020204030204" pitchFamily="49" charset="0"/>
              </a:rPr>
              <a:t>i</a:t>
            </a:r>
            <a:r>
              <a:rPr lang="en-US" sz="1500" b="1" dirty="0">
                <a:latin typeface="Consolas" panose="020B0609020204030204" pitchFamily="49" charset="0"/>
              </a:rPr>
              <a:t>]</a:t>
            </a:r>
            <a:r>
              <a:rPr lang="en-US" sz="1500" b="1" dirty="0" smtClean="0">
                <a:latin typeface="Consolas" panose="020B0609020204030204" pitchFamily="49" charset="0"/>
              </a:rPr>
              <a:t>.</a:t>
            </a:r>
            <a:r>
              <a:rPr lang="en-US" sz="1500" b="1" dirty="0" err="1" smtClean="0">
                <a:latin typeface="Consolas" panose="020B0609020204030204" pitchFamily="49" charset="0"/>
              </a:rPr>
              <a:t>address.state</a:t>
            </a:r>
            <a:endParaRPr lang="en-US" sz="1500" b="1" dirty="0" smtClean="0">
              <a:latin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</a:rPr>
              <a:t>	</a:t>
            </a:r>
            <a:r>
              <a:rPr lang="en-US" sz="1500" b="1" dirty="0" smtClean="0">
                <a:latin typeface="Consolas" panose="020B0609020204030204" pitchFamily="49" charset="0"/>
              </a:rPr>
              <a:t>- Zip</a:t>
            </a:r>
            <a:r>
              <a:rPr lang="en-US" sz="1500" b="1" dirty="0">
                <a:latin typeface="Consolas" panose="020B0609020204030204" pitchFamily="49" charset="0"/>
              </a:rPr>
              <a:t>: household[i].</a:t>
            </a:r>
            <a:r>
              <a:rPr lang="en-US" sz="1500" b="1" dirty="0" smtClean="0">
                <a:latin typeface="Consolas" panose="020B0609020204030204" pitchFamily="49" charset="0"/>
              </a:rPr>
              <a:t>address.zip</a:t>
            </a:r>
          </a:p>
        </p:txBody>
      </p:sp>
    </p:spTree>
    <p:extLst>
      <p:ext uri="{BB962C8B-B14F-4D97-AF65-F5344CB8AC3E}">
        <p14:creationId xmlns:p14="http://schemas.microsoft.com/office/powerpoint/2010/main" val="147316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you need to know when using a Group?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group empty or not?</a:t>
            </a:r>
          </a:p>
          <a:p>
            <a:r>
              <a:rPr lang="en-US" dirty="0" smtClean="0"/>
              <a:t>How many items will be in the group?</a:t>
            </a:r>
          </a:p>
          <a:p>
            <a:pPr lvl="1"/>
            <a:r>
              <a:rPr lang="en-US" dirty="0" smtClean="0"/>
              <a:t>Do we know up front, or does the user need a chance to add more?</a:t>
            </a:r>
          </a:p>
          <a:p>
            <a:pPr lvl="1"/>
            <a:r>
              <a:rPr lang="en-US" dirty="0" smtClean="0"/>
              <a:t>Is the group full now?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6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complete_attribute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complete_attribute</a:t>
            </a:r>
            <a:r>
              <a:rPr lang="en-US" dirty="0" smtClean="0"/>
              <a:t> is a hint to Docassemble that tells it when to ask the next question, and when to keep filling in more information about the current object</a:t>
            </a:r>
          </a:p>
          <a:p>
            <a:r>
              <a:rPr lang="en-US" dirty="0" smtClean="0"/>
              <a:t>Need for custom objects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72491" y="3441680"/>
            <a:ext cx="8510452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---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objects: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- </a:t>
            </a:r>
            <a:r>
              <a:rPr lang="en-US" sz="2400" b="1" dirty="0" err="1">
                <a:latin typeface="Consolas" panose="020B0609020204030204" pitchFamily="49" charset="0"/>
              </a:rPr>
              <a:t>household_members</a:t>
            </a:r>
            <a:r>
              <a:rPr lang="en-US" sz="2400" b="1" dirty="0">
                <a:latin typeface="Consolas" panose="020B0609020204030204" pitchFamily="49" charset="0"/>
              </a:rPr>
              <a:t>: </a:t>
            </a:r>
            <a:r>
              <a:rPr lang="en-US" sz="2400" b="1" dirty="0" err="1">
                <a:latin typeface="Consolas" panose="020B0609020204030204" pitchFamily="49" charset="0"/>
              </a:rPr>
              <a:t>DAList.using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object_type</a:t>
            </a:r>
            <a:r>
              <a:rPr lang="en-US" sz="2400" b="1" dirty="0">
                <a:latin typeface="Consolas" panose="020B0609020204030204" pitchFamily="49" charset="0"/>
              </a:rPr>
              <a:t> = Individual, </a:t>
            </a:r>
            <a:r>
              <a:rPr lang="en-US" sz="2400" b="1" dirty="0" err="1">
                <a:latin typeface="Consolas" panose="020B0609020204030204" pitchFamily="49" charset="0"/>
              </a:rPr>
              <a:t>complete_attribute</a:t>
            </a:r>
            <a:r>
              <a:rPr lang="en-US" sz="2400" b="1" dirty="0">
                <a:latin typeface="Consolas" panose="020B0609020204030204" pitchFamily="49" charset="0"/>
              </a:rPr>
              <a:t>='complete')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---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code: |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household_members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].</a:t>
            </a:r>
            <a:r>
              <a:rPr lang="en-US" sz="2400" b="1" dirty="0" err="1">
                <a:latin typeface="Consolas" panose="020B0609020204030204" pitchFamily="49" charset="0"/>
              </a:rPr>
              <a:t>name.first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household_members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].birthdate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 err="1">
                <a:latin typeface="Consolas" panose="020B0609020204030204" pitchFamily="49" charset="0"/>
              </a:rPr>
              <a:t>household_members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].complete = True</a:t>
            </a:r>
            <a:endParaRPr lang="en-US" sz="24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552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412</TotalTime>
  <Words>583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Consolas</vt:lpstr>
      <vt:lpstr>Tw Cen MT</vt:lpstr>
      <vt:lpstr>Tw Cen MT Condensed</vt:lpstr>
      <vt:lpstr>Wingdings 3</vt:lpstr>
      <vt:lpstr>Integral</vt:lpstr>
      <vt:lpstr>Working with Docassemble Collections (Groups)</vt:lpstr>
      <vt:lpstr>What is a Group?</vt:lpstr>
      <vt:lpstr>Lists and Dictionaries</vt:lpstr>
      <vt:lpstr>Lists are Objects</vt:lpstr>
      <vt:lpstr>The Individual Object</vt:lpstr>
      <vt:lpstr>Asking about a Single Individual</vt:lpstr>
      <vt:lpstr>Special Variable “I”</vt:lpstr>
      <vt:lpstr>What do you need to know when using a Group?</vt:lpstr>
      <vt:lpstr>.complete_attribute</vt:lpstr>
      <vt:lpstr>To .Auto_gather or Not to .Auto_gather</vt:lpstr>
      <vt:lpstr>.there_are_any</vt:lpstr>
      <vt:lpstr>.there_is_another</vt:lpstr>
      <vt:lpstr>.Ask_number</vt:lpstr>
      <vt:lpstr>.target_number</vt:lpstr>
      <vt:lpstr>Listing the items in your group</vt:lpstr>
    </vt:vector>
  </TitlesOfParts>
  <Company>Greater Boston Legal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to External Data in Docassemble</dc:title>
  <dc:creator>Steenhuis, Quinten</dc:creator>
  <cp:lastModifiedBy>Steenhuis, Quinten</cp:lastModifiedBy>
  <cp:revision>47</cp:revision>
  <dcterms:created xsi:type="dcterms:W3CDTF">2019-01-16T00:26:31Z</dcterms:created>
  <dcterms:modified xsi:type="dcterms:W3CDTF">2019-02-06T18:50:32Z</dcterms:modified>
</cp:coreProperties>
</file>