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6" r:id="rId9"/>
    <p:sldId id="263" r:id="rId10"/>
    <p:sldId id="267" r:id="rId11"/>
    <p:sldId id="270" r:id="rId12"/>
    <p:sldId id="268" r:id="rId13"/>
    <p:sldId id="269" r:id="rId14"/>
    <p:sldId id="264" r:id="rId1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657A-67E8-4797-B383-FDB93402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9B230-3F35-420A-BFD1-4C9ACE06F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D785C-4327-466C-92BE-6A637125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1DA-71B4-4808-8C2A-55AA1DD0071F}" type="datetimeFigureOut">
              <a:rPr lang="da-DK" smtClean="0"/>
              <a:t>06-08-2023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E8DCC-5E37-4A72-BBAF-2171A612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BFDD9-3B4D-4509-8989-F528E19F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C501-906E-4618-82D4-DD45965C3E8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907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4730-77D6-4ABD-A3ED-9F87BC21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F36E5-1B3C-442A-AFDE-F00A2C9A9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D1F02-7275-4F7B-B39C-BE269184B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1DA-71B4-4808-8C2A-55AA1DD0071F}" type="datetimeFigureOut">
              <a:rPr lang="da-DK" smtClean="0"/>
              <a:t>06-08-2023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05890-2C97-427F-9F0B-AF64827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3484-7AC9-40F4-89EC-A57775C2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C501-906E-4618-82D4-DD45965C3E8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83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91B9D-05A4-41CB-B7C3-8CF97004D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B470A-333F-4361-8B7A-586C30615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7C181-1EA9-44D8-8CBA-B7529E78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1DA-71B4-4808-8C2A-55AA1DD0071F}" type="datetimeFigureOut">
              <a:rPr lang="da-DK" smtClean="0"/>
              <a:t>06-08-2023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97EC6-B7EF-4031-A769-DE4E3242D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8A76D-05E5-4C82-9B97-FED4C817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C501-906E-4618-82D4-DD45965C3E8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724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4F27-2E61-475C-9F75-87803964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89820-9B12-4873-A56E-94DD00E99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AFF56-898D-4024-9EBF-926D02EAC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1DA-71B4-4808-8C2A-55AA1DD0071F}" type="datetimeFigureOut">
              <a:rPr lang="da-DK" smtClean="0"/>
              <a:t>06-08-2023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7BB60-5692-47F6-9F7E-5B583ECD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D45CC-B194-492B-B295-E46C74DB4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C501-906E-4618-82D4-DD45965C3E8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948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CF0D-F47B-4F63-96D7-94A2930BF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4623B-8A6B-4CFA-BF65-B186FE6A3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2385B-DC25-4051-B9C8-07C8323F6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1DA-71B4-4808-8C2A-55AA1DD0071F}" type="datetimeFigureOut">
              <a:rPr lang="da-DK" smtClean="0"/>
              <a:t>06-08-2023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12080-845A-4378-A173-366193D8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22991-B8C7-4B65-B90C-0AA59713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C501-906E-4618-82D4-DD45965C3E8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814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5D9C-9F5A-4600-822E-84B4055E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78360-B321-4B5D-9AAB-F8A0ECEB3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D9274-080B-4CD9-90C3-233F01262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97629-CD0E-4EA3-9BF6-AE7FA6F26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1DA-71B4-4808-8C2A-55AA1DD0071F}" type="datetimeFigureOut">
              <a:rPr lang="da-DK" smtClean="0"/>
              <a:t>06-08-2023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3C774-9A76-44DF-BDDF-5F09805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5ABD-4CD2-4EA7-801C-9BFE2CF2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C501-906E-4618-82D4-DD45965C3E8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215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6A70-FF4E-4016-BCF6-46006764E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7A928-1894-4D51-8C3C-607720515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A4196-A936-4206-ACC9-574CF8F52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6D6AB-5AD6-4756-A1A6-1403C1E7A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2C051-8184-41E9-A382-621F4FECC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3DF0BC-167A-419C-B5B3-112F628E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1DA-71B4-4808-8C2A-55AA1DD0071F}" type="datetimeFigureOut">
              <a:rPr lang="da-DK" smtClean="0"/>
              <a:t>06-08-2023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6AC8B9-D2D1-4DB1-8E9E-5BD68D11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2F455A-4583-4701-9105-8D58D5CB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C501-906E-4618-82D4-DD45965C3E8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98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1C46-BFF7-4845-A93A-A3325FF15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3BD47B-4EA1-4E5D-A836-13BB74B25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1DA-71B4-4808-8C2A-55AA1DD0071F}" type="datetimeFigureOut">
              <a:rPr lang="da-DK" smtClean="0"/>
              <a:t>06-08-2023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B805A-C46F-4C19-86E9-404EA7DF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5E0B6-A0A3-47B5-B02C-7A606154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C501-906E-4618-82D4-DD45965C3E8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990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E1D3C-E2D1-45F3-ACDD-EB861F61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1DA-71B4-4808-8C2A-55AA1DD0071F}" type="datetimeFigureOut">
              <a:rPr lang="da-DK" smtClean="0"/>
              <a:t>06-08-2023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961CB4-0696-4264-97D3-E31F62F2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6D76C-8D2A-4FAE-81FC-6C9A5BC7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C501-906E-4618-82D4-DD45965C3E8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875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9AE0-593F-471A-85E9-F2E4562A7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53B71-DBC7-45F5-89BF-4FA4B54A0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FCE36-8E31-4517-8C49-181D6CD78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ED88D-DAE0-4D5A-8B9A-1C5BC9F4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1DA-71B4-4808-8C2A-55AA1DD0071F}" type="datetimeFigureOut">
              <a:rPr lang="da-DK" smtClean="0"/>
              <a:t>06-08-2023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11153-46E7-4C4D-AC35-FD03E557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5AE98-0715-4BBC-B456-3DD9DE22C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C501-906E-4618-82D4-DD45965C3E8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578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DCC89-7EF9-4C9D-B47A-23689EA50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44A55-8C91-442B-8A2E-EB63A13F2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A7CF3-6419-43C0-BAC4-80BF8946D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C013B-3057-4040-9475-AC1A5804F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1DA-71B4-4808-8C2A-55AA1DD0071F}" type="datetimeFigureOut">
              <a:rPr lang="da-DK" smtClean="0"/>
              <a:t>06-08-2023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13A49-AA73-467E-9984-64F45BCBE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75E93-21DA-4E14-9C88-73E02DCA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C501-906E-4618-82D4-DD45965C3E8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205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17C547-6E57-49EB-800C-00A9384D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5CBBB-731E-45A3-9ED4-F8642AB1C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D4F65-DC88-4408-AD80-7E0A48EB03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F51DA-71B4-4808-8C2A-55AA1DD0071F}" type="datetimeFigureOut">
              <a:rPr lang="da-DK" smtClean="0"/>
              <a:t>06-08-2023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4184D-F5B0-4302-B6BB-1E30473E4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C42DA-9421-4066-8D53-D5B1491F4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7C501-906E-4618-82D4-DD45965C3E8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434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se64-image.de/" TargetMode="External"/><Relationship Id="rId2" Type="http://schemas.openxmlformats.org/officeDocument/2006/relationships/hyperlink" Target="https://en.wikipedia.org/wiki/Base6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ytetool.web.app/en/ascii/code/0x48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Mikkel%20Kr&#248;ll\Google%20Drive\RINGSTED\H4\Programmering\Softwaretest%20og%20sikkerhed\practical-cryptography-dotnet%20(1)\2-practical-cryptography-dotnet-m2-exercise-files\RandomNumber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arn.microsoft.com/en-us/dotnet/api/system.random.-ctor?view=net-7.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api/system.random?redirectedfrom=MSDN&amp;view=net-7.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DDF0-6411-48D2-866F-5C499BDDC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Praktisk kryptografi </a:t>
            </a:r>
            <a:r>
              <a:rPr lang="da-DK" dirty="0" err="1"/>
              <a:t>dotnet</a:t>
            </a:r>
            <a:endParaRPr lang="da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315BA-D46B-402D-BFCF-5BDDEB18D7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Kryptografiske tilfældige tal</a:t>
            </a:r>
          </a:p>
        </p:txBody>
      </p:sp>
    </p:spTree>
    <p:extLst>
      <p:ext uri="{BB962C8B-B14F-4D97-AF65-F5344CB8AC3E}">
        <p14:creationId xmlns:p14="http://schemas.microsoft.com/office/powerpoint/2010/main" val="4143180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1D471-0E13-4CE5-A431-2AEF2DC5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Base64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DBD90CF-B306-45D9-95B0-0070A77E6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Base64 er en populær måde at repræsentere binære data som tekst, hvilket er nyttigt, når vi har brug for at gemme eller overføre binære data som tekststrenger.</a:t>
            </a:r>
          </a:p>
          <a:p>
            <a:r>
              <a:rPr lang="da-DK" dirty="0"/>
              <a:t>Base64 er en metode til at repræsentere binære data som en sekvens af tegn (ofte alfabetiske tegn og tal) i ASCII-tegnkodning. </a:t>
            </a:r>
          </a:p>
          <a:p>
            <a:r>
              <a:rPr lang="da-DK" dirty="0"/>
              <a:t>Denne kodning er almindeligvis brugt til at konvertere binære data til tekst, så det nemt kan gemmes eller sendes via protokoller, der kun accepterer tekstdata, som f.eks. JSON eller e-mail.</a:t>
            </a:r>
          </a:p>
        </p:txBody>
      </p:sp>
    </p:spTree>
    <p:extLst>
      <p:ext uri="{BB962C8B-B14F-4D97-AF65-F5344CB8AC3E}">
        <p14:creationId xmlns:p14="http://schemas.microsoft.com/office/powerpoint/2010/main" val="475592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F99522-8D7D-4571-BC29-CA0543A2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Base64 - Sådan fungerer det: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C8B88A5-0B67-4B83-B9A6-7BBE18FA1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Binære data (f.eks. et billede eller en fil) deles op i 8-bit byte.</a:t>
            </a:r>
          </a:p>
          <a:p>
            <a:r>
              <a:rPr lang="da-DK" dirty="0"/>
              <a:t>Hver byte opdeles i to 6-bit stykker, hvilket resulterer i en samlet 6-bit værdi.</a:t>
            </a:r>
          </a:p>
          <a:p>
            <a:r>
              <a:rPr lang="da-DK" dirty="0"/>
              <a:t>Hver 6-bit værdi mappes til et specifikt tegn i Base64 alfabetet</a:t>
            </a:r>
          </a:p>
          <a:p>
            <a:pPr lvl="1"/>
            <a:r>
              <a:rPr lang="da-DK" dirty="0">
                <a:hlinkClick r:id="rId2"/>
              </a:rPr>
              <a:t>https://en.wikipedia.org/wiki/Base64</a:t>
            </a:r>
            <a:r>
              <a:rPr lang="da-DK" dirty="0"/>
              <a:t> </a:t>
            </a:r>
          </a:p>
          <a:p>
            <a:r>
              <a:rPr lang="da-DK" dirty="0"/>
              <a:t>Hvis du ønsker at "se" Base64-kodning i praksis, kan du tage et hvilket som helst binært stykke data (som et lille billede) og bruge en online Base64-encoder til at konvertere det. Outputtet vil være en tekststreng, som repræsenterer dit billede i Base64-format.</a:t>
            </a:r>
          </a:p>
          <a:p>
            <a:r>
              <a:rPr lang="da-DK" dirty="0"/>
              <a:t>Prøv med billede her </a:t>
            </a:r>
            <a:r>
              <a:rPr lang="da-DK" dirty="0">
                <a:hlinkClick r:id="rId3"/>
              </a:rPr>
              <a:t>https://www.base64-image.de/</a:t>
            </a:r>
            <a:r>
              <a:rPr lang="da-DK" dirty="0"/>
              <a:t>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48658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9484F-DFF9-4CDA-BCF8-18345350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Hvorfor bruge Base64 i .NET 7?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AB950EF-20D6-45CD-ACCF-7BB0BB0E0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Base64-kodning er nyttig, når vi arbejder med data, der ikke er tekstbaseret, som billeder, lyd, </a:t>
            </a:r>
            <a:r>
              <a:rPr lang="da-DK" dirty="0" err="1"/>
              <a:t>videofiler</a:t>
            </a:r>
            <a:r>
              <a:rPr lang="da-DK" dirty="0"/>
              <a:t> og binære dokumenter. </a:t>
            </a:r>
          </a:p>
          <a:p>
            <a:r>
              <a:rPr lang="da-DK" dirty="0"/>
              <a:t>Når vi ønsker at gemme eller sende sådanne filer i en tekstbaseret kontekst, som f.eks. gemme dem i en database eller sende dem som en del af en HTTP-anmodning, kan vi bruge Base64-kodning til at konvertere dem til en tekstrepræsentation</a:t>
            </a:r>
          </a:p>
          <a:p>
            <a:r>
              <a:rPr lang="da-DK" dirty="0"/>
              <a:t>.NET 7 er Base64-kodning en del af standardbiblioteket, og det er meget nemt at bruge.</a:t>
            </a:r>
          </a:p>
        </p:txBody>
      </p:sp>
    </p:spTree>
    <p:extLst>
      <p:ext uri="{BB962C8B-B14F-4D97-AF65-F5344CB8AC3E}">
        <p14:creationId xmlns:p14="http://schemas.microsoft.com/office/powerpoint/2010/main" val="2818357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9969B8BC-5859-469C-8954-AF8BA5D29498}"/>
              </a:ext>
            </a:extLst>
          </p:cNvPr>
          <p:cNvSpPr/>
          <p:nvPr/>
        </p:nvSpPr>
        <p:spPr>
          <a:xfrm>
            <a:off x="488577" y="607857"/>
            <a:ext cx="11049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using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System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dirty="0">
                <a:solidFill>
                  <a:srgbClr val="8000FF"/>
                </a:solidFill>
                <a:latin typeface="Courier New" panose="02070309020205020404" pitchFamily="49" charset="0"/>
              </a:rPr>
              <a:t>byte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a-DK" dirty="0">
                <a:solidFill>
                  <a:srgbClr val="008000"/>
                </a:solidFill>
                <a:latin typeface="Courier New" panose="02070309020205020404" pitchFamily="49" charset="0"/>
              </a:rPr>
              <a:t>// "</a:t>
            </a:r>
            <a:r>
              <a:rPr lang="da-DK" dirty="0" err="1">
                <a:solidFill>
                  <a:srgbClr val="008000"/>
                </a:solidFill>
                <a:latin typeface="Courier New" panose="02070309020205020404" pitchFamily="49" charset="0"/>
              </a:rPr>
              <a:t>Hello</a:t>
            </a:r>
            <a:r>
              <a:rPr lang="da-DK" dirty="0">
                <a:solidFill>
                  <a:srgbClr val="008000"/>
                </a:solidFill>
                <a:latin typeface="Courier New" panose="02070309020205020404" pitchFamily="49" charset="0"/>
              </a:rPr>
              <a:t> World" i byte-array</a:t>
            </a:r>
            <a:endParaRPr lang="da-DK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a-DK" dirty="0" err="1">
                <a:solidFill>
                  <a:srgbClr val="000000"/>
                </a:solidFill>
                <a:latin typeface="Courier New" panose="02070309020205020404" pitchFamily="49" charset="0"/>
              </a:rPr>
              <a:t>binaryData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dirty="0">
                <a:solidFill>
                  <a:srgbClr val="8000FF"/>
                </a:solidFill>
                <a:latin typeface="Courier New" panose="02070309020205020404" pitchFamily="49" charset="0"/>
              </a:rPr>
              <a:t>byte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da-DK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0x48</a:t>
            </a:r>
            <a:r>
              <a:rPr lang="da-DK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da-DK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0x65</a:t>
            </a:r>
            <a:r>
              <a:rPr lang="da-DK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da-DK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0x6C</a:t>
            </a:r>
            <a:r>
              <a:rPr lang="da-DK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da-DK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0x6C</a:t>
            </a:r>
            <a:r>
              <a:rPr lang="da-DK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da-DK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0x6F</a:t>
            </a:r>
            <a:r>
              <a:rPr lang="da-DK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da-DK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0x20</a:t>
            </a:r>
            <a:r>
              <a:rPr lang="da-DK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da-DK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0x57</a:t>
            </a:r>
            <a:r>
              <a:rPr lang="da-DK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da-DK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0x6F</a:t>
            </a:r>
            <a:r>
              <a:rPr lang="da-DK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da-DK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0x72</a:t>
            </a:r>
            <a:r>
              <a:rPr lang="da-DK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da-DK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0x6C</a:t>
            </a:r>
            <a:r>
              <a:rPr lang="da-DK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da-DK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0x64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da-DK" dirty="0">
                <a:solidFill>
                  <a:srgbClr val="008000"/>
                </a:solidFill>
                <a:latin typeface="Courier New" panose="02070309020205020404" pitchFamily="49" charset="0"/>
              </a:rPr>
              <a:t>// Konverterer byte-array til Base64-streng</a:t>
            </a:r>
            <a:endParaRPr lang="da-DK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da-DK" dirty="0" err="1">
                <a:solidFill>
                  <a:srgbClr val="8000FF"/>
                </a:solidFill>
                <a:latin typeface="Courier New" panose="02070309020205020404" pitchFamily="49" charset="0"/>
              </a:rPr>
              <a:t>string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base64String 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Convert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ToBase64String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da-DK" dirty="0" err="1">
                <a:solidFill>
                  <a:srgbClr val="000000"/>
                </a:solidFill>
                <a:latin typeface="Courier New" panose="02070309020205020404" pitchFamily="49" charset="0"/>
              </a:rPr>
              <a:t>binaryData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da-DK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a-DK" dirty="0">
                <a:solidFill>
                  <a:srgbClr val="008000"/>
                </a:solidFill>
                <a:latin typeface="Courier New" panose="02070309020205020404" pitchFamily="49" charset="0"/>
              </a:rPr>
              <a:t>// Output: "SGVsbG8gV29ybGQ="</a:t>
            </a:r>
            <a:endParaRPr lang="da-DK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a-DK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Console</a:t>
            </a:r>
            <a:r>
              <a:rPr lang="da-DK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da-DK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WriteLine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base64String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da-DK" dirty="0">
              <a:effectLst/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320BCF5-37F2-43FF-8345-4936C57B29FB}"/>
              </a:ext>
            </a:extLst>
          </p:cNvPr>
          <p:cNvSpPr/>
          <p:nvPr/>
        </p:nvSpPr>
        <p:spPr>
          <a:xfrm>
            <a:off x="4809565" y="818904"/>
            <a:ext cx="4591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>
                <a:hlinkClick r:id="rId2"/>
              </a:rPr>
              <a:t>https://bytetool.web.app/en/ascii/code/0x48/</a:t>
            </a:r>
            <a:r>
              <a:rPr lang="da-DK" dirty="0"/>
              <a:t> 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A104593F-E9AD-445E-A287-32E2D81DC0DF}"/>
              </a:ext>
            </a:extLst>
          </p:cNvPr>
          <p:cNvSpPr/>
          <p:nvPr/>
        </p:nvSpPr>
        <p:spPr>
          <a:xfrm>
            <a:off x="152399" y="89212"/>
            <a:ext cx="72883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solidFill>
                  <a:srgbClr val="374151"/>
                </a:solidFill>
                <a:latin typeface="Söhne"/>
              </a:rPr>
              <a:t>Base64-kodning til at konvertere en byte-array til en Base64-streng: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E53FF801-0432-4A50-B4F7-59D6F651184D}"/>
              </a:ext>
            </a:extLst>
          </p:cNvPr>
          <p:cNvSpPr/>
          <p:nvPr/>
        </p:nvSpPr>
        <p:spPr>
          <a:xfrm>
            <a:off x="295834" y="2850229"/>
            <a:ext cx="7709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solidFill>
                  <a:srgbClr val="374151"/>
                </a:solidFill>
                <a:latin typeface="Söhne"/>
              </a:rPr>
              <a:t>Base64-kodning til at konvertere en Base64-streng tilbage til en byte-array:</a:t>
            </a:r>
            <a:endParaRPr lang="da-DK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4EDDC583-8EA6-41CD-8D93-6A26A165DDAE}"/>
              </a:ext>
            </a:extLst>
          </p:cNvPr>
          <p:cNvSpPr/>
          <p:nvPr/>
        </p:nvSpPr>
        <p:spPr>
          <a:xfrm>
            <a:off x="519953" y="3579921"/>
            <a:ext cx="114031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solidFill>
                  <a:srgbClr val="008000"/>
                </a:solidFill>
                <a:latin typeface="Courier New" panose="02070309020205020404" pitchFamily="49" charset="0"/>
              </a:rPr>
              <a:t>//Base64-streng</a:t>
            </a:r>
            <a:endParaRPr lang="da-DK" dirty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da-DK" dirty="0" err="1">
                <a:solidFill>
                  <a:srgbClr val="8000FF"/>
                </a:solidFill>
                <a:latin typeface="Courier New" panose="02070309020205020404" pitchFamily="49" charset="0"/>
              </a:rPr>
              <a:t>string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base64String 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dirty="0">
                <a:solidFill>
                  <a:srgbClr val="808080"/>
                </a:solidFill>
                <a:latin typeface="Courier New" panose="02070309020205020404" pitchFamily="49" charset="0"/>
              </a:rPr>
              <a:t>"SGVsbG8gV29ybGQ="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da-DK" dirty="0">
                <a:solidFill>
                  <a:srgbClr val="008000"/>
                </a:solidFill>
                <a:latin typeface="Courier New" panose="02070309020205020404" pitchFamily="49" charset="0"/>
              </a:rPr>
              <a:t>//Konverterer Base64-streng til byte-array</a:t>
            </a:r>
            <a:b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a-DK" dirty="0">
                <a:solidFill>
                  <a:srgbClr val="8000FF"/>
                </a:solidFill>
                <a:latin typeface="Courier New" panose="02070309020205020404" pitchFamily="49" charset="0"/>
              </a:rPr>
              <a:t>byte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urier New" panose="02070309020205020404" pitchFamily="49" charset="0"/>
              </a:rPr>
              <a:t>binaryData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Convert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FromBase64String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base64String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da-DK" dirty="0">
                <a:solidFill>
                  <a:srgbClr val="008000"/>
                </a:solidFill>
                <a:latin typeface="Courier New" panose="02070309020205020404" pitchFamily="49" charset="0"/>
              </a:rPr>
              <a:t>//Output: "</a:t>
            </a:r>
            <a:r>
              <a:rPr lang="da-DK" dirty="0" err="1">
                <a:solidFill>
                  <a:srgbClr val="008000"/>
                </a:solidFill>
                <a:latin typeface="Courier New" panose="02070309020205020404" pitchFamily="49" charset="0"/>
              </a:rPr>
              <a:t>Hello</a:t>
            </a:r>
            <a:r>
              <a:rPr lang="da-DK" dirty="0">
                <a:solidFill>
                  <a:srgbClr val="008000"/>
                </a:solidFill>
                <a:latin typeface="Courier New" panose="02070309020205020404" pitchFamily="49" charset="0"/>
              </a:rPr>
              <a:t> World"</a:t>
            </a:r>
            <a:endParaRPr lang="da-DK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da-DK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Console</a:t>
            </a:r>
            <a:r>
              <a:rPr lang="da-DK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da-DK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WriteLine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Encoding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UTF8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GetString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da-DK" dirty="0" err="1">
                <a:solidFill>
                  <a:srgbClr val="000000"/>
                </a:solidFill>
                <a:latin typeface="Courier New" panose="02070309020205020404" pitchFamily="49" charset="0"/>
              </a:rPr>
              <a:t>binaryData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da-DK" dirty="0">
              <a:effectLst/>
            </a:endParaRP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1F24EF93-B533-4817-9C2C-1D3F62432B0E}"/>
              </a:ext>
            </a:extLst>
          </p:cNvPr>
          <p:cNvSpPr/>
          <p:nvPr/>
        </p:nvSpPr>
        <p:spPr>
          <a:xfrm>
            <a:off x="430305" y="5699336"/>
            <a:ext cx="114031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b="1" dirty="0">
                <a:solidFill>
                  <a:srgbClr val="374151"/>
                </a:solidFill>
                <a:latin typeface="Söhne"/>
              </a:rPr>
              <a:t>Base64-kodning er en nyttig teknik, når vi ønsker at arbejde med binære data som tekst. Det hjælper os med at gemme, sende og behandle binære data i tekstbaserede kontekster.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1519835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9CE4-0131-4DAA-9675-350990A9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Kode demo – brug af</a:t>
            </a:r>
            <a:br>
              <a:rPr lang="da-DK" dirty="0"/>
            </a:b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RNGCryptoServiceProvider</a:t>
            </a:r>
            <a:r>
              <a:rPr lang="da-DK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7AA3C-DC8B-4E0B-A1EE-611322AA1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>
                <a:hlinkClick r:id="rId2" action="ppaction://hlinkfile"/>
              </a:rPr>
              <a:t>Random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9147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A05A-59CE-4D53-B399-6870E39C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1C450-9AD1-433D-AF7D-4EB69E229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Hvorfor er tilfældige tal vigtige?</a:t>
            </a:r>
          </a:p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System.Random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/>
              <a:t>problemer</a:t>
            </a:r>
          </a:p>
          <a:p>
            <a:r>
              <a:rPr lang="da-DK" dirty="0"/>
              <a:t>Sikre tilfældige tal med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RandomNumberGenerator</a:t>
            </a:r>
          </a:p>
          <a:p>
            <a:r>
              <a:rPr lang="da-DK" dirty="0"/>
              <a:t>Kode demo</a:t>
            </a:r>
          </a:p>
        </p:txBody>
      </p:sp>
    </p:spTree>
    <p:extLst>
      <p:ext uri="{BB962C8B-B14F-4D97-AF65-F5344CB8AC3E}">
        <p14:creationId xmlns:p14="http://schemas.microsoft.com/office/powerpoint/2010/main" val="241864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E71E-56E9-4A4B-91E6-2DBE1817E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da-DK" dirty="0"/>
              <a:t>Hvorfor er tilfældige numre vigtige?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380C0-CA53-4BBE-9FBB-12F535529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 fontScale="92500" lnSpcReduction="10000"/>
          </a:bodyPr>
          <a:lstStyle/>
          <a:p>
            <a:r>
              <a:rPr lang="da-DK" dirty="0"/>
              <a:t>Bruges til generering af krypteringsnøgler</a:t>
            </a:r>
          </a:p>
          <a:p>
            <a:r>
              <a:rPr lang="da-DK" dirty="0"/>
              <a:t>Softwarebaserede tilfældige tal er ikke altid rigtig tilfældige</a:t>
            </a:r>
          </a:p>
          <a:p>
            <a:r>
              <a:rPr lang="da-DK" dirty="0"/>
              <a:t>Tilfældighed SW kan skabes fra menneskelig interaktion (mus)</a:t>
            </a:r>
          </a:p>
          <a:p>
            <a:r>
              <a:rPr lang="da-DK" dirty="0"/>
              <a:t>Ikke praktisk til serverapplikationer</a:t>
            </a:r>
          </a:p>
          <a:p>
            <a:r>
              <a:rPr lang="da-DK" dirty="0"/>
              <a:t>Dedikeret hardware eller en specifikt designet algoritme</a:t>
            </a:r>
          </a:p>
        </p:txBody>
      </p:sp>
      <p:pic>
        <p:nvPicPr>
          <p:cNvPr id="1026" name="Picture 2" descr="Billedresultat for random number">
            <a:extLst>
              <a:ext uri="{FF2B5EF4-FFF2-40B4-BE49-F238E27FC236}">
                <a16:creationId xmlns:a16="http://schemas.microsoft.com/office/drawing/2014/main" id="{23598292-3A06-4D5A-873C-D09AB2B03E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3" b="-2"/>
          <a:stretch/>
        </p:blipFill>
        <p:spPr bwMode="auto">
          <a:xfrm>
            <a:off x="6090613" y="640082"/>
            <a:ext cx="5461724" cy="55778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599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2D1C-E844-419F-8448-30409C7C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System.Random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>
                <a:sym typeface="Wingdings" panose="05000000000000000000" pitchFamily="2" charset="2"/>
              </a:rPr>
              <a:t> problemer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E4596-2B11-4822-BD0B-A611FDE32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168434"/>
            <a:ext cx="6586489" cy="4545875"/>
          </a:xfrm>
        </p:spPr>
        <p:txBody>
          <a:bodyPr>
            <a:normAutofit/>
          </a:bodyPr>
          <a:lstStyle/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System.Random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/>
              <a:t>er en </a:t>
            </a:r>
            <a:r>
              <a:rPr lang="da-DK" sz="2400" dirty="0" err="1"/>
              <a:t>pseudo</a:t>
            </a:r>
            <a:r>
              <a:rPr lang="da-DK" sz="2400" dirty="0"/>
              <a:t> generator af tilfældigt tal – en klasse vi ofte benytter</a:t>
            </a:r>
          </a:p>
          <a:p>
            <a:r>
              <a:rPr lang="da-DK" sz="2400" dirty="0"/>
              <a:t>En seed værdi sendes til konstruktøren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a-DK" sz="2000" dirty="0">
                <a:hlinkClick r:id="rId2"/>
              </a:rPr>
              <a:t>https://learn.microsoft.com/en-us/dotnet/api/system.random.-ctor?view=net-7.0</a:t>
            </a:r>
            <a:endParaRPr lang="da-DK" sz="2000" dirty="0"/>
          </a:p>
          <a:p>
            <a:pPr lvl="1"/>
            <a:r>
              <a:rPr lang="da-DK" sz="2400" dirty="0"/>
              <a:t>Seed værdi skal være forskellig hver gang ofte fint</a:t>
            </a:r>
          </a:p>
          <a:p>
            <a:r>
              <a:rPr lang="da-DK" sz="2400" b="1" dirty="0"/>
              <a:t>MEN,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System.Random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/>
              <a:t>er deterministisk og forudsigelig</a:t>
            </a:r>
          </a:p>
          <a:p>
            <a:r>
              <a:rPr lang="da-DK" sz="2400" dirty="0"/>
              <a:t>Baseret på </a:t>
            </a:r>
            <a:r>
              <a:rPr lang="en-GB" sz="2400" dirty="0"/>
              <a:t>Subtractive Random Number Generator </a:t>
            </a:r>
            <a:r>
              <a:rPr lang="en-GB" sz="2400" dirty="0" err="1"/>
              <a:t>af</a:t>
            </a:r>
            <a:r>
              <a:rPr lang="en-GB" sz="2400" dirty="0"/>
              <a:t> Donald E. Knuth</a:t>
            </a:r>
            <a:endParaRPr lang="da-DK" sz="2400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2DCE831D-613A-4860-BE1E-E2FB0EF948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35" r="2" b="2"/>
          <a:stretch/>
        </p:blipFill>
        <p:spPr>
          <a:xfrm>
            <a:off x="7556409" y="640082"/>
            <a:ext cx="3995928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0393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1EEA-0E7D-4C40-A53C-16689858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System.Random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>
                <a:sym typeface="Wingdings" panose="05000000000000000000" pitchFamily="2" charset="2"/>
              </a:rPr>
              <a:t> problemer</a:t>
            </a:r>
            <a:endParaRPr lang="da-D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960E0E-173F-4192-A47D-7E8125C6D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584" y="1930032"/>
            <a:ext cx="8058150" cy="3343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9F4850-166B-4B59-979F-1E3708183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536" y="6029278"/>
            <a:ext cx="9286875" cy="676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B4EA29-8CDC-4294-997C-EDCDD5633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536" y="5376642"/>
            <a:ext cx="9296400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EB67D9-BE49-4EC6-AE65-BAAF33492628}"/>
              </a:ext>
            </a:extLst>
          </p:cNvPr>
          <p:cNvSpPr txBox="1"/>
          <p:nvPr/>
        </p:nvSpPr>
        <p:spPr>
          <a:xfrm>
            <a:off x="604584" y="1547446"/>
            <a:ext cx="7603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Skriv kode af </a:t>
            </a:r>
            <a:r>
              <a:rPr lang="da-DK" sz="2000" dirty="0">
                <a:sym typeface="Wingdings" panose="05000000000000000000" pitchFamily="2" charset="2"/>
              </a:rPr>
              <a:t> afvikle programmel 2 gange analyser resultaterne </a:t>
            </a:r>
            <a:endParaRPr lang="da-DK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FF8616-96BF-48CB-B603-15DFFB67E74D}"/>
              </a:ext>
            </a:extLst>
          </p:cNvPr>
          <p:cNvSpPr txBox="1"/>
          <p:nvPr/>
        </p:nvSpPr>
        <p:spPr>
          <a:xfrm>
            <a:off x="3474720" y="2039481"/>
            <a:ext cx="284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Samme værdi til konstruktør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159604-65D6-4134-9DA4-0B0F021AE97F}"/>
              </a:ext>
            </a:extLst>
          </p:cNvPr>
          <p:cNvSpPr txBox="1"/>
          <p:nvPr/>
        </p:nvSpPr>
        <p:spPr>
          <a:xfrm>
            <a:off x="9405257" y="2116183"/>
            <a:ext cx="26848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Seed værdi kan laves </a:t>
            </a:r>
            <a:r>
              <a:rPr lang="da-DK" dirty="0" err="1"/>
              <a:t>udfra</a:t>
            </a:r>
            <a:br>
              <a:rPr lang="da-DK" dirty="0"/>
            </a:br>
            <a:r>
              <a:rPr lang="da-DK" dirty="0" err="1"/>
              <a:t>timeticks</a:t>
            </a:r>
            <a:r>
              <a:rPr lang="da-DK" dirty="0"/>
              <a:t> (mere sikker)</a:t>
            </a:r>
          </a:p>
          <a:p>
            <a:endParaRPr lang="da-DK" dirty="0"/>
          </a:p>
          <a:p>
            <a:r>
              <a:rPr lang="da-DK" dirty="0"/>
              <a:t>Prøv 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1DA988-B340-46B6-A2E6-EF096EEB1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3157" y="3262005"/>
            <a:ext cx="4935043" cy="114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2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F5DA-C0DF-49F5-80A9-08E23BF7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System.Random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>
                <a:sym typeface="Wingdings" panose="05000000000000000000" pitchFamily="2" charset="2"/>
              </a:rPr>
              <a:t> problemer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64F25-0413-473A-B0AF-A1FCFC32B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Microsoft anbefaler, at du opretter 1 forekomst af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System.Random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/>
              <a:t>for at generere numre til applikationer</a:t>
            </a:r>
          </a:p>
          <a:p>
            <a:pPr lvl="1"/>
            <a:r>
              <a:rPr lang="da-DK" dirty="0">
                <a:hlinkClick r:id="rId2"/>
              </a:rPr>
              <a:t>https://learn.microsoft.com/en-us/dotnet/api/system.random?redirectedfrom=MSDN&amp;view=net-7.0</a:t>
            </a:r>
            <a:endParaRPr lang="da-DK" dirty="0"/>
          </a:p>
          <a:p>
            <a:pPr lvl="1"/>
            <a:r>
              <a:rPr lang="en-GB" sz="1800" b="1" i="1" dirty="0">
                <a:solidFill>
                  <a:srgbClr val="FF0000"/>
                </a:solidFill>
              </a:rPr>
              <a:t>To generate a cryptographically secure random number, such as one that's suitable for creating a random password, use the </a:t>
            </a:r>
            <a:r>
              <a:rPr lang="en-GB" sz="1800" b="1" i="1" dirty="0" err="1">
                <a:solidFill>
                  <a:srgbClr val="FF0000"/>
                </a:solidFill>
              </a:rPr>
              <a:t>RNGCryptoServiceProvider</a:t>
            </a:r>
            <a:r>
              <a:rPr lang="en-GB" sz="1800" b="1" i="1" dirty="0">
                <a:solidFill>
                  <a:srgbClr val="FF0000"/>
                </a:solidFill>
              </a:rPr>
              <a:t> class or derive a class from </a:t>
            </a:r>
            <a:r>
              <a:rPr lang="en-GB" sz="1800" b="1" i="1" dirty="0" err="1">
                <a:solidFill>
                  <a:srgbClr val="FF0000"/>
                </a:solidFill>
              </a:rPr>
              <a:t>System.Security.Cryptography.RandomNumberGenerator</a:t>
            </a:r>
            <a:r>
              <a:rPr lang="en-GB" sz="1800" b="1" i="1" dirty="0">
                <a:solidFill>
                  <a:srgbClr val="FF0000"/>
                </a:solidFill>
              </a:rPr>
              <a:t>. </a:t>
            </a:r>
            <a:r>
              <a:rPr lang="en-GB" sz="1800" b="1" i="1" dirty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en-GB" sz="1800" b="1" i="1" dirty="0" err="1">
                <a:solidFill>
                  <a:srgbClr val="FF0000"/>
                </a:solidFill>
                <a:sym typeface="Wingdings" panose="05000000000000000000" pitchFamily="2" charset="2"/>
              </a:rPr>
              <a:t>Hmmmm</a:t>
            </a:r>
            <a:r>
              <a:rPr lang="en-GB" sz="1800" b="1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a-DK" sz="1800" b="1" i="1" dirty="0">
                <a:solidFill>
                  <a:srgbClr val="FF0000"/>
                </a:solidFill>
              </a:rPr>
              <a:t>obsolete</a:t>
            </a:r>
          </a:p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System.Random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/>
              <a:t>objekter er ikke tråd-sikker</a:t>
            </a:r>
          </a:p>
        </p:txBody>
      </p:sp>
    </p:spTree>
    <p:extLst>
      <p:ext uri="{BB962C8B-B14F-4D97-AF65-F5344CB8AC3E}">
        <p14:creationId xmlns:p14="http://schemas.microsoft.com/office/powerpoint/2010/main" val="1291890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0344-49B3-42DC-B6FE-A5645B17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Sikre tilfældige tal med RandomNumberGenerator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B1FCD-F8CF-4D6D-A744-1D70ED49B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Gode tilfældige tal er vigtige i kryptografi</a:t>
            </a:r>
          </a:p>
          <a:p>
            <a:r>
              <a:rPr lang="da-DK" dirty="0"/>
              <a:t>Tilfældige tal, benyttes til at oprette krypteringsnøgler og til </a:t>
            </a:r>
            <a:r>
              <a:rPr lang="da-DK" dirty="0" err="1"/>
              <a:t>hashing</a:t>
            </a:r>
            <a:endParaRPr lang="da-DK" dirty="0"/>
          </a:p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System.Random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/>
              <a:t>er dårlig til ikke-deterministiske tilfældige tal</a:t>
            </a:r>
          </a:p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RandomNumberGenerator </a:t>
            </a:r>
            <a:r>
              <a:rPr lang="da-DK" dirty="0"/>
              <a:t>er en mere sikker måde at generere tilfældige tal på</a:t>
            </a:r>
          </a:p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RandomNumberGenerator</a:t>
            </a:r>
            <a:r>
              <a:rPr lang="da-DK" dirty="0"/>
              <a:t> er langsommere (udførelses tid) end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System.Random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a-DK" sz="2800" dirty="0"/>
              <a:t>Benytter OS services til at genere tal</a:t>
            </a:r>
          </a:p>
          <a:p>
            <a:r>
              <a:rPr lang="da-DK" dirty="0"/>
              <a:t>Ydeevne er en lille kompromis til generering af krypteringsnøgler</a:t>
            </a:r>
          </a:p>
        </p:txBody>
      </p:sp>
    </p:spTree>
    <p:extLst>
      <p:ext uri="{BB962C8B-B14F-4D97-AF65-F5344CB8AC3E}">
        <p14:creationId xmlns:p14="http://schemas.microsoft.com/office/powerpoint/2010/main" val="2705194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19ED2-7F09-4924-957D-A7750BF2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NET 7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6C33BAC-C68E-4D93-A648-082688D5A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 .NET 7 og senere versioner erstattes </a:t>
            </a:r>
            <a:r>
              <a:rPr lang="da-DK" dirty="0" err="1"/>
              <a:t>RNGCryptoServiceProvider</a:t>
            </a:r>
            <a:r>
              <a:rPr lang="da-DK" dirty="0"/>
              <a:t> af </a:t>
            </a:r>
            <a:r>
              <a:rPr lang="da-DK" dirty="0" err="1"/>
              <a:t>System.Security.Cryptography.RandomNumberGenerator</a:t>
            </a:r>
            <a:r>
              <a:rPr lang="da-DK" dirty="0"/>
              <a:t>.</a:t>
            </a:r>
          </a:p>
          <a:p>
            <a:r>
              <a:rPr lang="da-DK" dirty="0" err="1"/>
              <a:t>RandomNumberGenerator</a:t>
            </a:r>
            <a:r>
              <a:rPr lang="da-DK" dirty="0"/>
              <a:t> er den moderne og anbefalede måde at generere tilfældige tal til kryptografiske formål i .NET-applikationer.</a:t>
            </a:r>
          </a:p>
        </p:txBody>
      </p:sp>
    </p:spTree>
    <p:extLst>
      <p:ext uri="{BB962C8B-B14F-4D97-AF65-F5344CB8AC3E}">
        <p14:creationId xmlns:p14="http://schemas.microsoft.com/office/powerpoint/2010/main" val="325016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E2878-F83F-4E7D-9884-A69F8E7F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48" y="365125"/>
            <a:ext cx="11111752" cy="1325563"/>
          </a:xfrm>
        </p:spPr>
        <p:txBody>
          <a:bodyPr>
            <a:normAutofit fontScale="90000"/>
          </a:bodyPr>
          <a:lstStyle/>
          <a:p>
            <a:r>
              <a:rPr lang="da-DK" dirty="0"/>
              <a:t>Sikre tilfældige tal med </a:t>
            </a:r>
            <a:r>
              <a:rPr lang="da-DK" sz="3100" dirty="0" err="1"/>
              <a:t>System.Security.Cryptography.RandomNumberGenerator</a:t>
            </a:r>
            <a:r>
              <a:rPr lang="da-DK" sz="3100" dirty="0"/>
              <a:t>.</a:t>
            </a:r>
            <a:br>
              <a:rPr lang="da-DK" dirty="0"/>
            </a:br>
            <a:endParaRPr lang="da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C0F825-1C94-4B2E-BEE7-18DBFCBFFFF5}"/>
              </a:ext>
            </a:extLst>
          </p:cNvPr>
          <p:cNvSpPr txBox="1"/>
          <p:nvPr/>
        </p:nvSpPr>
        <p:spPr>
          <a:xfrm rot="18520624">
            <a:off x="9382508" y="3077110"/>
            <a:ext cx="145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rgbClr val="FF0000"/>
                </a:solidFill>
              </a:rPr>
              <a:t>Skriv kode af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A36F54D3-2C6A-4C66-9093-6D03B5CED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281" y="5082987"/>
            <a:ext cx="11640671" cy="1819837"/>
          </a:xfrm>
        </p:spPr>
        <p:txBody>
          <a:bodyPr/>
          <a:lstStyle/>
          <a:p>
            <a:r>
              <a:rPr lang="da-DK" dirty="0"/>
              <a:t>Bemærk, at </a:t>
            </a:r>
            <a:r>
              <a:rPr lang="da-DK" dirty="0" err="1"/>
              <a:t>RandomNumberGenerator</a:t>
            </a:r>
            <a:r>
              <a:rPr lang="da-DK" dirty="0"/>
              <a:t> leverer tilfældige tal, der er mere egnede til kryptografiske formål og er mere sikre end </a:t>
            </a:r>
            <a:r>
              <a:rPr lang="da-DK" dirty="0" err="1"/>
              <a:t>Random</a:t>
            </a:r>
            <a:r>
              <a:rPr lang="da-DK" dirty="0"/>
              <a:t> eller </a:t>
            </a:r>
            <a:r>
              <a:rPr lang="da-DK" dirty="0" err="1"/>
              <a:t>RNGCryptoServiceProvider</a:t>
            </a:r>
            <a:r>
              <a:rPr lang="da-DK" dirty="0"/>
              <a:t>, når du arbejder med følsomme data og kryptering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C45B4BF-740E-4048-921C-B4F831A22C25}"/>
              </a:ext>
            </a:extLst>
          </p:cNvPr>
          <p:cNvSpPr/>
          <p:nvPr/>
        </p:nvSpPr>
        <p:spPr>
          <a:xfrm>
            <a:off x="376517" y="1531675"/>
            <a:ext cx="1157343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using</a:t>
            </a:r>
            <a:r>
              <a:rPr lang="da-DK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da-DK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da-DK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Security</a:t>
            </a:r>
            <a:r>
              <a:rPr lang="da-DK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da-DK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Cryptography</a:t>
            </a:r>
            <a:r>
              <a:rPr lang="da-DK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da-DK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da-DK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a-DK" sz="2000" dirty="0">
                <a:solidFill>
                  <a:srgbClr val="8000FF"/>
                </a:solidFill>
                <a:latin typeface="Courier New" panose="02070309020205020404" pitchFamily="49" charset="0"/>
              </a:rPr>
              <a:t>var</a:t>
            </a:r>
            <a:r>
              <a:rPr lang="da-DK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randomNumberGenerator</a:t>
            </a:r>
            <a:r>
              <a:rPr lang="da-DK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da-DK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RandomNumberGenerator</a:t>
            </a:r>
            <a:r>
              <a:rPr lang="da-DK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da-DK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</a:t>
            </a:r>
            <a:r>
              <a:rPr lang="da-DK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br>
              <a:rPr lang="da-DK" sz="20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da-DK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 Antal bytes afhænger af datatypen (her bruger vi 4 bytes til et </a:t>
            </a:r>
            <a:r>
              <a:rPr lang="da-DK" sz="2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int</a:t>
            </a:r>
            <a:r>
              <a:rPr lang="da-DK" sz="2000" dirty="0">
                <a:solidFill>
                  <a:srgbClr val="008000"/>
                </a:solidFill>
                <a:latin typeface="Courier New" panose="02070309020205020404" pitchFamily="49" charset="0"/>
              </a:rPr>
              <a:t>)</a:t>
            </a:r>
            <a:br>
              <a:rPr lang="da-DK" sz="20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da-DK" sz="2000" dirty="0">
                <a:solidFill>
                  <a:srgbClr val="8000FF"/>
                </a:solidFill>
                <a:latin typeface="Courier New" panose="02070309020205020404" pitchFamily="49" charset="0"/>
              </a:rPr>
              <a:t>byte</a:t>
            </a:r>
            <a:r>
              <a:rPr lang="da-DK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da-DK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randomBytes</a:t>
            </a:r>
            <a:r>
              <a:rPr lang="da-DK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da-DK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da-DK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sz="2000" dirty="0">
                <a:solidFill>
                  <a:srgbClr val="8000FF"/>
                </a:solidFill>
                <a:latin typeface="Courier New" panose="02070309020205020404" pitchFamily="49" charset="0"/>
              </a:rPr>
              <a:t>byte</a:t>
            </a:r>
            <a:r>
              <a:rPr lang="da-DK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da-DK" sz="20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da-DK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r>
              <a:rPr lang="da-DK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randomNumberGenerator</a:t>
            </a:r>
            <a:r>
              <a:rPr lang="da-DK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da-DK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GetBytes</a:t>
            </a:r>
            <a:r>
              <a:rPr lang="da-DK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da-DK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randomBytes</a:t>
            </a:r>
            <a:r>
              <a:rPr lang="da-DK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da-DK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da-DK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a-DK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 Konverterer byte-arrayet til en </a:t>
            </a:r>
            <a:r>
              <a:rPr lang="da-DK" sz="2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int</a:t>
            </a:r>
            <a:br>
              <a:rPr lang="da-DK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a-DK" sz="2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da-DK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randomNumber</a:t>
            </a:r>
            <a:r>
              <a:rPr lang="da-DK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da-DK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BitConverter</a:t>
            </a:r>
            <a:r>
              <a:rPr lang="da-DK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da-DK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ToInt32</a:t>
            </a:r>
            <a:r>
              <a:rPr lang="da-DK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da-DK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randomBytes</a:t>
            </a:r>
            <a:r>
              <a:rPr lang="da-DK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da-DK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sz="20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da-DK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da-DK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da-DK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21815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995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Söhne</vt:lpstr>
      <vt:lpstr>Wingdings</vt:lpstr>
      <vt:lpstr>Office Theme</vt:lpstr>
      <vt:lpstr>Praktisk kryptografi dotnet</vt:lpstr>
      <vt:lpstr>Agenda </vt:lpstr>
      <vt:lpstr>Hvorfor er tilfældige numre vigtige?</vt:lpstr>
      <vt:lpstr>System.Random  problemer</vt:lpstr>
      <vt:lpstr>System.Random  problemer</vt:lpstr>
      <vt:lpstr>System.Random  problemer</vt:lpstr>
      <vt:lpstr>Sikre tilfældige tal med RandomNumberGenerator </vt:lpstr>
      <vt:lpstr>NET 7</vt:lpstr>
      <vt:lpstr>Sikre tilfældige tal med System.Security.Cryptography.RandomNumberGenerator. </vt:lpstr>
      <vt:lpstr>Base64</vt:lpstr>
      <vt:lpstr>Base64 - Sådan fungerer det:</vt:lpstr>
      <vt:lpstr>Hvorfor bruge Base64 i .NET 7?</vt:lpstr>
      <vt:lpstr>PowerPoint-præsentation</vt:lpstr>
      <vt:lpstr>Kode demo – brug af RNGCryptoServiceProvider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Praktisk kryptografi dotnet</dc:title>
  <dc:creator>Mikkel Andreas Krøll Christensen (MKC - Faglærer - RIAH - ZBC)</dc:creator>
  <cp:lastModifiedBy>Mikkel Andreas Krøll Christensen (MKC - Faglærer - RIAH - ZBC)</cp:lastModifiedBy>
  <cp:revision>17</cp:revision>
  <dcterms:created xsi:type="dcterms:W3CDTF">2019-09-13T09:46:28Z</dcterms:created>
  <dcterms:modified xsi:type="dcterms:W3CDTF">2023-08-06T13:34:15Z</dcterms:modified>
</cp:coreProperties>
</file>