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F01DE-8F3D-47EA-8001-8A779B4B3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CCF31FF-18F5-4D6C-ABF0-1F079A507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AC1EA06-BD6A-43EF-B3F9-6E344483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A589-C437-41B4-9AE0-59330D2F4E01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36E4522-833A-4AE1-BB8A-0A5A0CB8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0AF2A24-D0A7-404F-911A-F08A0885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BCF2-07BC-44F9-94F4-F9EB1A88B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702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FAED1-30FD-41CA-91C2-B29F17B9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DC22E60-A5F5-4ADF-86D9-02663DE5A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224F0C-0356-408E-ADC6-718013CE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A589-C437-41B4-9AE0-59330D2F4E01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66DE9BC-8FC1-4387-B127-71B0D708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5B864DE-D3F3-4E72-A402-EE086F6F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BCF2-07BC-44F9-94F4-F9EB1A88B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065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7A2E948-11CB-4E81-9532-69176A666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DA1B59D-43F4-4A78-81FE-9E93F8A8D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B7B742-7B57-4789-B085-D9F54D71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A589-C437-41B4-9AE0-59330D2F4E01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1DD7B10-48CA-469A-989D-9402D202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8BC228D-52D1-417A-A272-DB10D791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BCF2-07BC-44F9-94F4-F9EB1A88B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339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319BB-1568-4EA2-A0E9-BEED8D8C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2501B0-E1D7-4AE1-81B3-E6E3F2934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E03B46B-55F7-44EE-BA2D-9E2255B5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A589-C437-41B4-9AE0-59330D2F4E01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858CD52-6CB2-4B0E-9085-DCDA32D9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60DF703-DBEC-4C3F-98E5-F54FB39E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BCF2-07BC-44F9-94F4-F9EB1A88B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058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D67D9-D5ED-4483-9E1C-0F932F43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541E669-088A-41E0-B7BA-098BB3FEC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79EA9BE-B4F5-4549-BAFB-9AD61215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A589-C437-41B4-9AE0-59330D2F4E01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821A615-FED0-4621-8290-D5E19EFD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60B24F9-3242-4DD7-BD1E-0124BF79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BCF2-07BC-44F9-94F4-F9EB1A88B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042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71F1A-58C0-482B-8F4F-322CEE23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0FB13BD-1E8D-446D-906C-6EB884468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8BD712C-638B-4EC9-84A4-CE5DD02D6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D2AD127-1F13-4365-A680-D0381893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A589-C437-41B4-9AE0-59330D2F4E01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6203FB7-5E3F-4441-9D0A-53677F4B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4CDF25E-A619-4A1F-ACCF-F780315A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BCF2-07BC-44F9-94F4-F9EB1A88B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875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C4EE2-19DF-49A3-83E7-55FB4573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DFA3F8F-104B-480B-BD44-AD5B16A8F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AEA7719-93DC-4691-B2F2-B12733168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F5A8F78-4D38-4758-996F-C43FE50D6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569AB85-5A9E-4825-BB9B-3213F0459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8D86A97-1876-433B-9F45-AD46B1D0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A589-C437-41B4-9AE0-59330D2F4E01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C8F4D6-540A-462D-AB0D-6A986096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20DA8FE-911B-470E-8B9C-B93ABEFE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BCF2-07BC-44F9-94F4-F9EB1A88B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791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C2A5E-DDE8-4FA3-B63D-965339C4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989D051-6F28-414D-A190-8A54CCA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A589-C437-41B4-9AE0-59330D2F4E01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4CA517D-AF3B-47A2-BA85-4845B62D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3B2754C-8201-40BF-AC09-C63A7AEE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BCF2-07BC-44F9-94F4-F9EB1A88B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060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2E95E89-376F-4D1B-A933-63BA0972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A589-C437-41B4-9AE0-59330D2F4E01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4D0171B-EC6B-4ED3-8343-96C6E135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FAF4141-C443-4F46-9BD9-4CE9F160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BCF2-07BC-44F9-94F4-F9EB1A88B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324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4EB79-9152-446A-9EF2-2B659027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5B327E-01EA-41B8-B4D2-102078B0F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C5F9158-CD74-45DB-A4CA-B2225A36C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967ACFC-0864-4BB9-A661-798E5859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A589-C437-41B4-9AE0-59330D2F4E01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BC50B08-E82E-47E5-B6C0-80EC052A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B556709-F11E-428D-A2B7-C23A5ABF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BCF2-07BC-44F9-94F4-F9EB1A88B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762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27D20-483E-40F8-9926-70A0B20C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26EC8F1-5B2A-4A84-8337-93CF7FE52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BC01C18-EA41-47B5-9098-18D705E0F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D7263E0-1035-4E8D-A957-60C4082A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A589-C437-41B4-9AE0-59330D2F4E01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911A1F0-8017-4A65-97EF-078DB5F7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1FEDF54-ADB5-4282-B1E5-93B8B802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BCF2-07BC-44F9-94F4-F9EB1A88B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595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878AA35-DC38-4C3C-8E70-04FAF709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94C04F3-D869-414D-82AD-2B6218579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78A051-5F73-48EB-9E4D-41BBE3FBF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5A589-C437-41B4-9AE0-59330D2F4E01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86DC53-1617-49FC-833E-7A0C5E4D3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503452-4A58-48B4-9DEC-B7FBEC87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2BCF2-07BC-44F9-94F4-F9EB1A88B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736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zbc.dk/course/view.php?id=63328" TargetMode="External"/><Relationship Id="rId2" Type="http://schemas.openxmlformats.org/officeDocument/2006/relationships/hyperlink" Target="https://moodle.zbc.dk/course/view.php?id=6332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odle.zbc.dk/user/index.php?id=63339" TargetMode="External"/><Relationship Id="rId5" Type="http://schemas.openxmlformats.org/officeDocument/2006/relationships/hyperlink" Target="https://moodle.zbc.dk/course/view.php?id=63338" TargetMode="External"/><Relationship Id="rId4" Type="http://schemas.openxmlformats.org/officeDocument/2006/relationships/hyperlink" Target="https://moodle.zbc.dk/course/view.php?id=6332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C6F95-12F2-4AC5-9C41-AC4E0C402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Velkommen H3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030C061-EB43-4FA6-AEC8-5A127EACC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90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EA72D-12A1-44E3-BD3D-DBCBF2D7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365125"/>
            <a:ext cx="11107271" cy="1325563"/>
          </a:xfrm>
        </p:spPr>
        <p:txBody>
          <a:bodyPr/>
          <a:lstStyle/>
          <a:p>
            <a:r>
              <a:rPr lang="da-DK" dirty="0"/>
              <a:t>Skema</a:t>
            </a:r>
          </a:p>
        </p:txBody>
      </p:sp>
      <p:graphicFrame>
        <p:nvGraphicFramePr>
          <p:cNvPr id="12" name="Pladsholder til indhold 11">
            <a:extLst>
              <a:ext uri="{FF2B5EF4-FFF2-40B4-BE49-F238E27FC236}">
                <a16:creationId xmlns:a16="http://schemas.microsoft.com/office/drawing/2014/main" id="{8ABB7ED4-8044-468F-88F6-0E2857A8E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185791"/>
              </p:ext>
            </p:extLst>
          </p:nvPr>
        </p:nvGraphicFramePr>
        <p:xfrm>
          <a:off x="838200" y="1317851"/>
          <a:ext cx="10515600" cy="927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63514779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465976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8974044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2837054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4471034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9937637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178926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2529653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54232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999829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279993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3861243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2759306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15427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7385152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967977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674183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35632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825045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1161669"/>
                    </a:ext>
                  </a:extLst>
                </a:gridCol>
              </a:tblGrid>
              <a:tr h="21451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2400" u="none" strike="noStrike" dirty="0">
                          <a:effectLst/>
                        </a:rPr>
                        <a:t>32</a:t>
                      </a:r>
                      <a:endParaRPr lang="da-DK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2400" u="none" strike="noStrike">
                          <a:effectLst/>
                        </a:rPr>
                        <a:t>33</a:t>
                      </a:r>
                      <a:endParaRPr lang="da-DK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2400" u="none" strike="noStrike">
                          <a:effectLst/>
                        </a:rPr>
                        <a:t>34</a:t>
                      </a:r>
                      <a:endParaRPr lang="da-DK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2400" u="none" strike="noStrike">
                          <a:effectLst/>
                        </a:rPr>
                        <a:t>35</a:t>
                      </a:r>
                      <a:endParaRPr lang="da-DK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3847"/>
                  </a:ext>
                </a:extLst>
              </a:tr>
              <a:tr h="154579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07-aug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08-aug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09-aug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10-aug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11-aug</a:t>
                      </a:r>
                      <a:endParaRPr lang="da-DK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14-aug</a:t>
                      </a:r>
                      <a:endParaRPr lang="da-DK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15-aug</a:t>
                      </a:r>
                      <a:endParaRPr lang="da-DK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16-aug</a:t>
                      </a:r>
                      <a:endParaRPr lang="da-DK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17-aug</a:t>
                      </a:r>
                      <a:endParaRPr lang="da-DK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18-aug</a:t>
                      </a:r>
                      <a:endParaRPr lang="da-DK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21-aug</a:t>
                      </a:r>
                      <a:endParaRPr lang="da-DK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22-aug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23-aug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24-aug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25-aug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28-aug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29-aug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30-aug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31-aug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01-sep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4205679248"/>
                  </a:ext>
                </a:extLst>
              </a:tr>
              <a:tr h="15457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1400" u="sng" strike="noStrike">
                          <a:effectLst/>
                          <a:hlinkClick r:id="rId2"/>
                        </a:rPr>
                        <a:t>Kryptering</a:t>
                      </a:r>
                      <a:endParaRPr lang="da-DK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1400" u="sng" strike="noStrike">
                          <a:effectLst/>
                          <a:hlinkClick r:id="rId3"/>
                        </a:rPr>
                        <a:t>Database / ORM</a:t>
                      </a:r>
                      <a:endParaRPr lang="da-DK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da-DK" sz="1400" u="sng" strike="noStrike" dirty="0" err="1">
                          <a:effectLst/>
                          <a:hlinkClick r:id="rId4"/>
                        </a:rPr>
                        <a:t>Approgrammering</a:t>
                      </a:r>
                      <a:endParaRPr lang="da-DK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717788"/>
                  </a:ext>
                </a:extLst>
              </a:tr>
              <a:tr h="104104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MKC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MKC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MKC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MKC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MKC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CAMR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CAMR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CAMR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CAMR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CAMR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KRIK</a:t>
                      </a:r>
                      <a:endParaRPr lang="da-DK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KRIK</a:t>
                      </a:r>
                      <a:endParaRPr lang="da-DK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KRIK</a:t>
                      </a:r>
                      <a:endParaRPr lang="da-DK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KRIK</a:t>
                      </a:r>
                      <a:endParaRPr lang="da-DK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KRIK</a:t>
                      </a:r>
                      <a:endParaRPr lang="da-DK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KRIK</a:t>
                      </a:r>
                      <a:endParaRPr lang="da-DK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KRIK</a:t>
                      </a:r>
                      <a:endParaRPr lang="da-DK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KRIK</a:t>
                      </a:r>
                      <a:endParaRPr lang="da-DK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CAMR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KRIK</a:t>
                      </a:r>
                      <a:endParaRPr lang="da-DK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93576607"/>
                  </a:ext>
                </a:extLst>
              </a:tr>
            </a:tbl>
          </a:graphicData>
        </a:graphic>
      </p:graphicFrame>
      <p:graphicFrame>
        <p:nvGraphicFramePr>
          <p:cNvPr id="13" name="Tabel 12">
            <a:extLst>
              <a:ext uri="{FF2B5EF4-FFF2-40B4-BE49-F238E27FC236}">
                <a16:creationId xmlns:a16="http://schemas.microsoft.com/office/drawing/2014/main" id="{D97EDC59-2A43-4207-AB7C-D438D038E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652317"/>
              </p:ext>
            </p:extLst>
          </p:nvPr>
        </p:nvGraphicFramePr>
        <p:xfrm>
          <a:off x="838200" y="3846046"/>
          <a:ext cx="10515600" cy="985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146721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9461575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9254220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80154529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191347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18340698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94523046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58621452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66410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9406522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71480252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8511270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197795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026371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89848878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5296897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72639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75068014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35892641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557931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08231323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64662516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818926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804112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49880374"/>
                    </a:ext>
                  </a:extLst>
                </a:gridCol>
              </a:tblGrid>
              <a:tr h="17161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2800" u="none" strike="noStrike" dirty="0">
                          <a:effectLst/>
                        </a:rPr>
                        <a:t>36</a:t>
                      </a:r>
                      <a:endParaRPr lang="da-DK" sz="2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2800" u="none" strike="noStrike">
                          <a:effectLst/>
                        </a:rPr>
                        <a:t>37</a:t>
                      </a:r>
                      <a:endParaRPr lang="da-DK" sz="2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2800" u="none" strike="noStrike">
                          <a:effectLst/>
                        </a:rPr>
                        <a:t>38</a:t>
                      </a:r>
                      <a:endParaRPr lang="da-DK" sz="2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2800" u="none" strike="noStrike">
                          <a:effectLst/>
                        </a:rPr>
                        <a:t>39</a:t>
                      </a:r>
                      <a:endParaRPr lang="da-DK" sz="2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2800" u="none" strike="noStrike">
                          <a:effectLst/>
                        </a:rPr>
                        <a:t>40</a:t>
                      </a:r>
                      <a:endParaRPr lang="da-DK" sz="2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663"/>
                  </a:ext>
                </a:extLst>
              </a:tr>
              <a:tr h="123663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04-sep</a:t>
                      </a:r>
                      <a:endParaRPr lang="da-DK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05-sep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06-sep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07-sep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08-sep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11-sep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12-sep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13-sep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14-sep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15-sep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18-sep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19-sep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20-sep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21-sep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22-sep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25-sep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26-sep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27-sep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28-sep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29-sep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02-okt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03-okt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04-okt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05-okt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>
                          <a:effectLst/>
                        </a:rPr>
                        <a:t>06-okt</a:t>
                      </a:r>
                      <a:endParaRPr lang="da-DK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extLst>
                  <a:ext uri="{0D108BD9-81ED-4DB2-BD59-A6C34878D82A}">
                    <a16:rowId xmlns:a16="http://schemas.microsoft.com/office/drawing/2014/main" val="1483352258"/>
                  </a:ext>
                </a:extLst>
              </a:tr>
              <a:tr h="1236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 dirty="0">
                          <a:effectLst/>
                        </a:rPr>
                        <a:t>Test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Serversideprogrammering og ASP.NET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1400" u="sng" strike="noStrike">
                          <a:effectLst/>
                          <a:hlinkClick r:id="rId5"/>
                        </a:rPr>
                        <a:t>Angular</a:t>
                      </a:r>
                      <a:endParaRPr lang="da-DK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1400" u="sng" strike="noStrike">
                          <a:effectLst/>
                          <a:hlinkClick r:id="rId6"/>
                        </a:rPr>
                        <a:t>Tværfagligt projekt m/ H1</a:t>
                      </a:r>
                      <a:endParaRPr lang="da-DK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755862"/>
                  </a:ext>
                </a:extLst>
              </a:tr>
              <a:tr h="83284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CAMR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KRIK</a:t>
                      </a:r>
                      <a:endParaRPr lang="da-DK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CAMR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CAMR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CAMR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CAMR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CAMR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CAMR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CAMR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CAMR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CAMR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CAMR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CAMR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CAMR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CAMR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 </a:t>
                      </a:r>
                      <a:endParaRPr lang="da-DK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KRIK</a:t>
                      </a:r>
                      <a:endParaRPr lang="da-DK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KRIK</a:t>
                      </a:r>
                      <a:endParaRPr lang="da-DK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KRIK</a:t>
                      </a:r>
                      <a:endParaRPr lang="da-DK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KRIK</a:t>
                      </a:r>
                      <a:endParaRPr lang="da-DK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 </a:t>
                      </a:r>
                      <a:endParaRPr lang="da-DK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KRIK</a:t>
                      </a:r>
                      <a:endParaRPr lang="da-DK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KRIK</a:t>
                      </a:r>
                      <a:endParaRPr lang="da-DK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KRIK</a:t>
                      </a:r>
                      <a:endParaRPr lang="da-DK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u="none" strike="noStrike" dirty="0">
                          <a:effectLst/>
                        </a:rPr>
                        <a:t>KRIK</a:t>
                      </a:r>
                      <a:endParaRPr lang="da-DK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4" marR="2524" marT="2524" marB="0" anchor="ctr"/>
                </a:tc>
                <a:extLst>
                  <a:ext uri="{0D108BD9-81ED-4DB2-BD59-A6C34878D82A}">
                    <a16:rowId xmlns:a16="http://schemas.microsoft.com/office/drawing/2014/main" val="339041072"/>
                  </a:ext>
                </a:extLst>
              </a:tr>
            </a:tbl>
          </a:graphicData>
        </a:graphic>
      </p:graphicFrame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D95DFFB7-6831-42E5-84D2-9CBB38734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701074"/>
              </p:ext>
            </p:extLst>
          </p:nvPr>
        </p:nvGraphicFramePr>
        <p:xfrm>
          <a:off x="4840941" y="5719221"/>
          <a:ext cx="3175000" cy="112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101206486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2502295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79568406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78290673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92251458"/>
                    </a:ext>
                  </a:extLst>
                </a:gridCol>
              </a:tblGrid>
              <a:tr h="25527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1600" u="none" strike="noStrike" dirty="0">
                          <a:effectLst/>
                        </a:rPr>
                        <a:t>41</a:t>
                      </a:r>
                      <a:endParaRPr lang="da-DK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747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800" u="none" strike="noStrike">
                          <a:effectLst/>
                        </a:rPr>
                        <a:t>09-okt</a:t>
                      </a:r>
                      <a:endParaRPr lang="da-DK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800" u="none" strike="noStrike">
                          <a:effectLst/>
                        </a:rPr>
                        <a:t>10-okt</a:t>
                      </a:r>
                      <a:endParaRPr lang="da-DK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800" u="none" strike="noStrike">
                          <a:effectLst/>
                        </a:rPr>
                        <a:t>11-okt</a:t>
                      </a:r>
                      <a:endParaRPr lang="da-DK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800" u="none" strike="noStrike" dirty="0">
                          <a:effectLst/>
                        </a:rPr>
                        <a:t>12-okt</a:t>
                      </a:r>
                      <a:endParaRPr lang="da-DK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800" u="none" strike="noStrike">
                          <a:effectLst/>
                        </a:rPr>
                        <a:t>13-okt</a:t>
                      </a:r>
                      <a:endParaRPr lang="da-DK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534498832"/>
                  </a:ext>
                </a:extLst>
              </a:tr>
              <a:tr h="18669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1100" u="sng" strike="noStrike" dirty="0">
                          <a:effectLst/>
                          <a:hlinkClick r:id="rId6"/>
                        </a:rPr>
                        <a:t>Tværfagligt projekt m/H1</a:t>
                      </a:r>
                      <a:endParaRPr lang="da-DK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685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800" u="none" strike="noStrike">
                          <a:effectLst/>
                        </a:rPr>
                        <a:t>MKC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800" u="none" strike="noStrike">
                          <a:effectLst/>
                        </a:rPr>
                        <a:t>KRIK</a:t>
                      </a:r>
                      <a:endParaRPr lang="da-DK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800" u="none" strike="noStrike" dirty="0">
                          <a:effectLst/>
                        </a:rPr>
                        <a:t>KRIK</a:t>
                      </a:r>
                      <a:endParaRPr lang="da-DK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800" u="none" strike="noStrike" dirty="0">
                          <a:effectLst/>
                        </a:rPr>
                        <a:t>KRIK</a:t>
                      </a:r>
                      <a:endParaRPr lang="da-DK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800" u="none" strike="noStrike">
                          <a:effectLst/>
                        </a:rPr>
                        <a:t>KRIK</a:t>
                      </a:r>
                      <a:endParaRPr lang="da-DK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39651304"/>
                  </a:ext>
                </a:extLst>
              </a:tr>
              <a:tr h="18288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D.17 / D.16</a:t>
                      </a:r>
                      <a:endParaRPr lang="da-DK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61943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a-DK" sz="800" u="none" strike="noStrike">
                          <a:effectLst/>
                        </a:rPr>
                        <a:t> </a:t>
                      </a:r>
                      <a:endParaRPr lang="da-DK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800" u="none" strike="noStrike">
                          <a:effectLst/>
                        </a:rPr>
                        <a:t> </a:t>
                      </a:r>
                      <a:endParaRPr lang="da-DK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800" u="none" strike="noStrike">
                          <a:effectLst/>
                        </a:rPr>
                        <a:t> </a:t>
                      </a:r>
                      <a:endParaRPr lang="da-DK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800" u="none" strike="noStrike">
                          <a:effectLst/>
                        </a:rPr>
                        <a:t> </a:t>
                      </a:r>
                      <a:endParaRPr lang="da-DK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800" u="none" strike="noStrike" dirty="0">
                          <a:effectLst/>
                        </a:rPr>
                        <a:t>Slut ↑ </a:t>
                      </a:r>
                      <a:endParaRPr lang="da-DK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05892666"/>
                  </a:ext>
                </a:extLst>
              </a:tr>
            </a:tbl>
          </a:graphicData>
        </a:graphic>
      </p:graphicFrame>
      <p:sp>
        <p:nvSpPr>
          <p:cNvPr id="15" name="Tekstfelt 14">
            <a:extLst>
              <a:ext uri="{FF2B5EF4-FFF2-40B4-BE49-F238E27FC236}">
                <a16:creationId xmlns:a16="http://schemas.microsoft.com/office/drawing/2014/main" id="{4124AB4F-4F18-42F4-9CA1-52761DDD6446}"/>
              </a:ext>
            </a:extLst>
          </p:cNvPr>
          <p:cNvSpPr txBox="1"/>
          <p:nvPr/>
        </p:nvSpPr>
        <p:spPr>
          <a:xfrm>
            <a:off x="838200" y="2192043"/>
            <a:ext cx="268496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Konceptforståelse</a:t>
            </a:r>
            <a:br>
              <a:rPr lang="da-DK" sz="1400" dirty="0"/>
            </a:br>
            <a:r>
              <a:rPr lang="da-DK" sz="1400" dirty="0" err="1"/>
              <a:t>Sym</a:t>
            </a:r>
            <a:r>
              <a:rPr lang="da-DK" sz="1400" dirty="0"/>
              <a:t>/</a:t>
            </a:r>
            <a:r>
              <a:rPr lang="da-DK" sz="1400" dirty="0" err="1"/>
              <a:t>asym</a:t>
            </a:r>
            <a:r>
              <a:rPr lang="da-DK" sz="1400" dirty="0"/>
              <a:t> </a:t>
            </a:r>
            <a:r>
              <a:rPr lang="da-DK" sz="1400" dirty="0" err="1"/>
              <a:t>kryp</a:t>
            </a:r>
            <a:br>
              <a:rPr lang="da-DK" sz="1400" dirty="0"/>
            </a:br>
            <a:r>
              <a:rPr lang="da-DK" sz="1400" dirty="0"/>
              <a:t>Hashing </a:t>
            </a:r>
          </a:p>
          <a:p>
            <a:r>
              <a:rPr lang="da-DK" sz="1400" dirty="0" err="1"/>
              <a:t>Lagering</a:t>
            </a:r>
            <a:endParaRPr lang="da-DK" sz="1400" dirty="0"/>
          </a:p>
          <a:p>
            <a:r>
              <a:rPr lang="da-DK" sz="1400" b="1" dirty="0"/>
              <a:t>”gør som der bliver sagt, herefter </a:t>
            </a:r>
            <a:br>
              <a:rPr lang="da-DK" sz="1400" b="1" dirty="0"/>
            </a:br>
            <a:r>
              <a:rPr lang="da-DK" sz="1400" b="1" dirty="0"/>
              <a:t>eksperimenterende ”</a:t>
            </a:r>
          </a:p>
          <a:p>
            <a:endParaRPr lang="da-DK" sz="1400" dirty="0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23314D78-67CC-4EDF-9B3F-B049BB00017E}"/>
              </a:ext>
            </a:extLst>
          </p:cNvPr>
          <p:cNvSpPr txBox="1"/>
          <p:nvPr/>
        </p:nvSpPr>
        <p:spPr>
          <a:xfrm>
            <a:off x="3433482" y="2278859"/>
            <a:ext cx="23973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Object-</a:t>
            </a:r>
            <a:r>
              <a:rPr lang="da-DK" sz="1400" dirty="0" err="1"/>
              <a:t>Relational</a:t>
            </a:r>
            <a:r>
              <a:rPr lang="da-DK" sz="1400" dirty="0"/>
              <a:t> </a:t>
            </a:r>
            <a:r>
              <a:rPr lang="da-DK" sz="1400" dirty="0" err="1"/>
              <a:t>Mapping</a:t>
            </a:r>
            <a:br>
              <a:rPr lang="da-DK" sz="1400" dirty="0"/>
            </a:br>
            <a:r>
              <a:rPr lang="da-DK" sz="1400" dirty="0"/>
              <a:t>”</a:t>
            </a:r>
            <a:r>
              <a:rPr lang="da-DK" sz="1400" b="1" dirty="0"/>
              <a:t>Problemorienteret”</a:t>
            </a:r>
            <a:r>
              <a:rPr lang="da-DK" sz="1400" dirty="0"/>
              <a:t> </a:t>
            </a:r>
          </a:p>
          <a:p>
            <a:r>
              <a:rPr lang="da-DK" sz="1400" dirty="0"/>
              <a:t>Databaser i en anden kontekst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2DBB78F0-5BF9-443A-9867-4D81DA827095}"/>
              </a:ext>
            </a:extLst>
          </p:cNvPr>
          <p:cNvSpPr txBox="1"/>
          <p:nvPr/>
        </p:nvSpPr>
        <p:spPr>
          <a:xfrm>
            <a:off x="6096000" y="2293675"/>
            <a:ext cx="5208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PWA (Progressive Web App) &gt;&gt; Appprogrammering 1 </a:t>
            </a:r>
          </a:p>
          <a:p>
            <a:r>
              <a:rPr lang="da-DK" sz="1400" dirty="0"/>
              <a:t>Android/</a:t>
            </a:r>
            <a:r>
              <a:rPr lang="da-DK" sz="1400" dirty="0" err="1"/>
              <a:t>XCode</a:t>
            </a:r>
            <a:r>
              <a:rPr lang="da-DK" sz="1400" dirty="0"/>
              <a:t> &gt;&gt; Appprogrammering 2</a:t>
            </a:r>
          </a:p>
          <a:p>
            <a:r>
              <a:rPr lang="da-DK" sz="1400" dirty="0"/>
              <a:t>Hybrid (</a:t>
            </a:r>
            <a:r>
              <a:rPr lang="da-DK" sz="1400" dirty="0" err="1"/>
              <a:t>Ionic</a:t>
            </a:r>
            <a:r>
              <a:rPr lang="da-DK" sz="1400" dirty="0"/>
              <a:t>/Flutter) &gt;&gt; Appprogrammering 3</a:t>
            </a:r>
          </a:p>
          <a:p>
            <a:endParaRPr lang="da-DK" b="1" dirty="0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7D57984F-83AA-40FC-BB11-CEF16A796821}"/>
              </a:ext>
            </a:extLst>
          </p:cNvPr>
          <p:cNvSpPr txBox="1"/>
          <p:nvPr/>
        </p:nvSpPr>
        <p:spPr>
          <a:xfrm>
            <a:off x="2959249" y="4862617"/>
            <a:ext cx="17963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Fokus på protokoller</a:t>
            </a:r>
          </a:p>
          <a:p>
            <a:r>
              <a:rPr lang="da-DK" sz="1400" dirty="0"/>
              <a:t>Fokus på sikkerhed</a:t>
            </a:r>
          </a:p>
          <a:p>
            <a:r>
              <a:rPr lang="da-DK" sz="1400" dirty="0"/>
              <a:t>Serverside</a:t>
            </a:r>
          </a:p>
          <a:p>
            <a:r>
              <a:rPr lang="da-DK" sz="1400" b="1" dirty="0"/>
              <a:t>”Eksperimenterende”</a:t>
            </a:r>
            <a:endParaRPr lang="da-DK" sz="1400" dirty="0"/>
          </a:p>
          <a:p>
            <a:endParaRPr lang="da-DK" sz="1400" b="1" dirty="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30865111-DA85-430D-9718-241B1FCFB638}"/>
              </a:ext>
            </a:extLst>
          </p:cNvPr>
          <p:cNvSpPr txBox="1"/>
          <p:nvPr/>
        </p:nvSpPr>
        <p:spPr>
          <a:xfrm>
            <a:off x="927847" y="4927543"/>
            <a:ext cx="18126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V-modellen</a:t>
            </a:r>
          </a:p>
          <a:p>
            <a:r>
              <a:rPr lang="da-DK" sz="1400" dirty="0"/>
              <a:t>Unittest</a:t>
            </a:r>
            <a:endParaRPr lang="da-DK" sz="1400" b="1" dirty="0"/>
          </a:p>
          <a:p>
            <a:r>
              <a:rPr lang="da-DK" sz="1400" b="1" dirty="0"/>
              <a:t>”Meget selvstændigt”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3273FA1-A520-4B79-819E-A0FB88E6963B}"/>
              </a:ext>
            </a:extLst>
          </p:cNvPr>
          <p:cNvSpPr txBox="1"/>
          <p:nvPr/>
        </p:nvSpPr>
        <p:spPr>
          <a:xfrm>
            <a:off x="7130527" y="4862617"/>
            <a:ext cx="210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Fokus på SPA</a:t>
            </a:r>
          </a:p>
        </p:txBody>
      </p:sp>
    </p:spTree>
    <p:extLst>
      <p:ext uri="{BB962C8B-B14F-4D97-AF65-F5344CB8AC3E}">
        <p14:creationId xmlns:p14="http://schemas.microsoft.com/office/powerpoint/2010/main" val="409897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EA72D-12A1-44E3-BD3D-DBCBF2D7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Information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5491A7-E033-4033-8B24-8554A74C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Mesterkaffe</a:t>
            </a:r>
          </a:p>
          <a:p>
            <a:r>
              <a:rPr lang="da-DK" dirty="0"/>
              <a:t>Midtvejsevaluering  </a:t>
            </a:r>
          </a:p>
          <a:p>
            <a:r>
              <a:rPr lang="da-DK" dirty="0"/>
              <a:t>Evaluering sidst i forløb, spørg hvis i er i tvivl</a:t>
            </a:r>
          </a:p>
          <a:p>
            <a:r>
              <a:rPr lang="da-DK" dirty="0"/>
              <a:t>Spørgsmål</a:t>
            </a:r>
          </a:p>
        </p:txBody>
      </p:sp>
    </p:spTree>
    <p:extLst>
      <p:ext uri="{BB962C8B-B14F-4D97-AF65-F5344CB8AC3E}">
        <p14:creationId xmlns:p14="http://schemas.microsoft.com/office/powerpoint/2010/main" val="345387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238</Words>
  <Application>Microsoft Office PowerPoint</Application>
  <PresentationFormat>Widescreen</PresentationFormat>
  <Paragraphs>147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Velkommen H3</vt:lpstr>
      <vt:lpstr>Skema</vt:lpstr>
      <vt:lpstr>Information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Velkommen H3</dc:title>
  <dc:creator>Mikkel Andreas Krøll Christensen (MKC - Faglærer - RIAH - ZBC)</dc:creator>
  <cp:lastModifiedBy>Mikkel Andreas Krøll Christensen (MKC - Faglærer - RIAH - ZBC)</cp:lastModifiedBy>
  <cp:revision>5</cp:revision>
  <dcterms:created xsi:type="dcterms:W3CDTF">2023-08-06T07:59:12Z</dcterms:created>
  <dcterms:modified xsi:type="dcterms:W3CDTF">2023-08-06T08:31:20Z</dcterms:modified>
</cp:coreProperties>
</file>