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  <p:sldMasterId id="2147483700" r:id="rId5"/>
  </p:sldMasterIdLst>
  <p:sldIdLst>
    <p:sldId id="257" r:id="rId6"/>
    <p:sldId id="269" r:id="rId7"/>
    <p:sldId id="268" r:id="rId8"/>
    <p:sldId id="267" r:id="rId9"/>
    <p:sldId id="266" r:id="rId10"/>
    <p:sldId id="260" r:id="rId11"/>
    <p:sldId id="270" r:id="rId12"/>
    <p:sldId id="271" r:id="rId13"/>
    <p:sldId id="261" r:id="rId14"/>
    <p:sldId id="265" r:id="rId15"/>
    <p:sldId id="264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FC33"/>
    <a:srgbClr val="27B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DF346-5D14-1113-3B1F-0A472C5CD385}" v="18" dt="2024-02-19T21:25:16.860"/>
    <p1510:client id="{8709BC2D-A3E6-98B6-7820-96B3876AF56A}" v="19" dt="2024-02-20T09:27:35.765"/>
    <p1510:client id="{E8B8AEE6-5686-4BDE-B158-EDE7938C2AE6}" v="24" dt="2024-02-19T14:24:0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28"/>
      </p:cViewPr>
      <p:guideLst>
        <p:guide orient="horz" pos="40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57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57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7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8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5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0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96C9B-2B96-8061-06F7-01B0B466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7EF91A-AEA4-5F56-0661-A62DE849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C1FF5478-44A8-7111-342F-08418AF9D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3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12B501-806A-E961-4C73-E0D1677A8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2446808"/>
            <a:ext cx="12192000" cy="441749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25240DD-1B10-6CCD-B84F-D93ECF209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80" y="5076496"/>
            <a:ext cx="6772868" cy="826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Af Daniel </a:t>
            </a:r>
            <a:r>
              <a:rPr lang="da-DK" dirty="0" err="1">
                <a:solidFill>
                  <a:srgbClr val="FFFFFF"/>
                </a:solidFill>
              </a:rPr>
              <a:t>Spurrell</a:t>
            </a:r>
            <a:r>
              <a:rPr lang="da-DK" dirty="0">
                <a:solidFill>
                  <a:srgbClr val="FFFFFF"/>
                </a:solidFill>
              </a:rPr>
              <a:t> &amp; Martin Sandgaard Rasmussen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3A70D8-5437-CC8D-F1DC-4528AC369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81" y="2919772"/>
            <a:ext cx="7912435" cy="2150420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Grundlæggende</a:t>
            </a:r>
            <a:br>
              <a:rPr lang="da-DK" dirty="0"/>
            </a:br>
            <a:r>
              <a:rPr lang="da-DK" dirty="0">
                <a:solidFill>
                  <a:srgbClr val="FFFFFF"/>
                </a:solidFill>
              </a:rPr>
              <a:t>Object </a:t>
            </a:r>
            <a:r>
              <a:rPr lang="da-DK" dirty="0" err="1">
                <a:solidFill>
                  <a:srgbClr val="FFFFFF"/>
                </a:solidFill>
              </a:rPr>
              <a:t>relational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mapping</a:t>
            </a:r>
            <a:r>
              <a:rPr lang="da-DK" dirty="0">
                <a:solidFill>
                  <a:srgbClr val="FFFFFF"/>
                </a:solidFill>
              </a:rPr>
              <a:t>(ORM)</a:t>
            </a:r>
          </a:p>
        </p:txBody>
      </p:sp>
    </p:spTree>
    <p:extLst>
      <p:ext uri="{BB962C8B-B14F-4D97-AF65-F5344CB8AC3E}">
        <p14:creationId xmlns:p14="http://schemas.microsoft.com/office/powerpoint/2010/main" val="221533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9E77-0A96-5580-1BF7-8B64D8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629DB3-3DCC-5201-23CA-77047E6E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B12E9B4-4F9F-13D7-2ECB-28A0760A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C86286F-769D-D11A-2B0E-CD92A504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-1389" y="-1802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A7637A0-397D-5D5D-93C2-505A04EC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72276-DB00-4BD8-1C21-C21010A5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70" y="807645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Code-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C54070-2E7B-471F-8848-95B3DB7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9455" y="1788739"/>
            <a:ext cx="4403327" cy="1178075"/>
          </a:xfrm>
        </p:spPr>
        <p:txBody>
          <a:bodyPr anchor="b">
            <a:normAutofit fontScale="70000" lnSpcReduction="20000"/>
          </a:bodyPr>
          <a:lstStyle/>
          <a:p>
            <a:endParaRPr lang="da-DK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a-D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 Code-First opretter vi klasser i kode for at definere data modellen 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3DD970D-6EA5-1008-1192-50AC54A138F6}"/>
              </a:ext>
            </a:extLst>
          </p:cNvPr>
          <p:cNvSpPr txBox="1">
            <a:spLocks/>
          </p:cNvSpPr>
          <p:nvPr/>
        </p:nvSpPr>
        <p:spPr>
          <a:xfrm>
            <a:off x="1629637" y="3346616"/>
            <a:ext cx="4403327" cy="2225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Fordele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Fuld</a:t>
            </a: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kontrol over applikationen</a:t>
            </a:r>
            <a:endParaRPr lang="da-DK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Versionskontrol med migrations</a:t>
            </a:r>
          </a:p>
          <a:p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Ulemper</a:t>
            </a:r>
          </a:p>
          <a:p>
            <a:pPr marL="285750" indent="-285750">
              <a:buChar char="•"/>
            </a:pP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Skarpere </a:t>
            </a: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forståelse af </a:t>
            </a:r>
            <a:r>
              <a:rPr lang="da-DK" sz="140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Entity</a:t>
            </a: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Framework</a:t>
            </a:r>
            <a:endParaRPr lang="da-DK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87DDDE9-0F69-6447-8869-B16DCB5769D6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C321890D-52E7-0F80-BC23-3870767AD7BC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FC8AB653-5D43-1B0F-B584-730A92B62BA0}"/>
              </a:ext>
            </a:extLst>
          </p:cNvPr>
          <p:cNvCxnSpPr>
            <a:cxnSpLocks/>
          </p:cNvCxnSpPr>
          <p:nvPr/>
        </p:nvCxnSpPr>
        <p:spPr>
          <a:xfrm flipH="1" flipV="1">
            <a:off x="11275814" y="912019"/>
            <a:ext cx="1785" cy="503396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739C6129-F9F9-73B0-36A2-A20ED6354794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: afklippede hjørner diagonalt 20">
            <a:extLst>
              <a:ext uri="{FF2B5EF4-FFF2-40B4-BE49-F238E27FC236}">
                <a16:creationId xmlns:a16="http://schemas.microsoft.com/office/drawing/2014/main" id="{6572D165-AFEB-D9FD-5213-486DCBF0DEF1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2" name="Rektangel: afklippede hjørner diagonalt 21">
            <a:extLst>
              <a:ext uri="{FF2B5EF4-FFF2-40B4-BE49-F238E27FC236}">
                <a16:creationId xmlns:a16="http://schemas.microsoft.com/office/drawing/2014/main" id="{B9DEFB3C-3F19-0FD3-E729-9377288E3311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832687AA-E65D-8346-9655-ED075A4793B4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EAE9346B-9500-01F0-A137-A655A33C5599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7BCCDD1D-4E60-5D71-E62C-2387C7140F81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95D9C64B-FA4A-33EA-44CB-ABA93FD1AF9C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F81FFC36-CA25-DA76-F067-9F05AE53F016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8E4375E6-20C3-F570-F0F1-1970A9A2E996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2182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9E77-0A96-5580-1BF7-8B64D8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629DB3-3DCC-5201-23CA-77047E6E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B12E9B4-4F9F-13D7-2ECB-28A0760A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C86286F-769D-D11A-2B0E-CD92A504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-6081" y="3307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A7637A0-397D-5D5D-93C2-505A04EC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72276-DB00-4BD8-1C21-C21010A5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70" y="807645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Database-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first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C54070-2E7B-471F-8848-95B3DB7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137" y="1321149"/>
            <a:ext cx="4403327" cy="1541756"/>
          </a:xfrm>
        </p:spPr>
        <p:txBody>
          <a:bodyPr anchor="b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Hvornår anvendes det?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Eksisterende database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3DD970D-6EA5-1008-1192-50AC54A138F6}"/>
              </a:ext>
            </a:extLst>
          </p:cNvPr>
          <p:cNvSpPr txBox="1">
            <a:spLocks/>
          </p:cNvSpPr>
          <p:nvPr/>
        </p:nvSpPr>
        <p:spPr>
          <a:xfrm>
            <a:off x="1498334" y="3496941"/>
            <a:ext cx="4403327" cy="18015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/>
                <a:cs typeface="Segoe UI"/>
              </a:rPr>
              <a:t>Fordele</a:t>
            </a:r>
            <a:endParaRPr lang="en-US" sz="2600" dirty="0">
              <a:solidFill>
                <a:schemeClr val="accent1">
                  <a:lumMod val="60000"/>
                  <a:lumOff val="40000"/>
                </a:schemeClr>
              </a:solidFill>
              <a:latin typeface="Segoe UI"/>
              <a:ea typeface="+mn-lt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da-DK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Hurtig udvikling</a:t>
            </a:r>
          </a:p>
          <a:p>
            <a:r>
              <a:rPr lang="da-DK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/>
                <a:cs typeface="Segoe UI"/>
              </a:rPr>
              <a:t>Ulemper</a:t>
            </a:r>
            <a:endParaRPr lang="en-US" sz="2600" dirty="0">
              <a:solidFill>
                <a:schemeClr val="accent1">
                  <a:lumMod val="60000"/>
                  <a:lumOff val="40000"/>
                </a:schemeClr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da-DK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Begrænset kontrol over applikationen</a:t>
            </a:r>
          </a:p>
          <a:p>
            <a:pPr marL="285750" indent="-285750">
              <a:buFont typeface="Arial,Sans-Serif"/>
              <a:buChar char="•"/>
            </a:pPr>
            <a:r>
              <a:rPr lang="da-DK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Skema ændringer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57AF733A-A33E-4F0C-458C-2FAB4BA3BBB0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3E41D726-9017-DF1F-AA98-3C992F31F6A2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5E5AAC80-B733-4F5D-A566-7C145AD8CDAF}"/>
              </a:ext>
            </a:extLst>
          </p:cNvPr>
          <p:cNvCxnSpPr>
            <a:cxnSpLocks/>
          </p:cNvCxnSpPr>
          <p:nvPr/>
        </p:nvCxnSpPr>
        <p:spPr>
          <a:xfrm flipH="1" flipV="1">
            <a:off x="11275814" y="912019"/>
            <a:ext cx="1785" cy="503396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B4A92EC5-F15B-D0E0-1597-39C42FCDFFC1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: afklippede hjørner diagonalt 20">
            <a:extLst>
              <a:ext uri="{FF2B5EF4-FFF2-40B4-BE49-F238E27FC236}">
                <a16:creationId xmlns:a16="http://schemas.microsoft.com/office/drawing/2014/main" id="{6181E4ED-E160-6610-7589-D8119C4C9A64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2" name="Rektangel: afklippede hjørner diagonalt 21">
            <a:extLst>
              <a:ext uri="{FF2B5EF4-FFF2-40B4-BE49-F238E27FC236}">
                <a16:creationId xmlns:a16="http://schemas.microsoft.com/office/drawing/2014/main" id="{34B201C6-F9EE-7453-64ED-9499C24702F3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C425A140-A773-101D-AAC0-6ADED1AEB861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095B8D3D-6C40-577D-4A84-E8E4877C09D7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87938F6D-DA70-32B0-F072-40BAC9FF283B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26E408A3-4B22-A69D-6874-6A0D5FC6DF04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2C734564-57EB-1550-6E49-25AC3C845543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401250A4-DB68-F5B8-ED34-DB0216CBD624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7688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03B1A35A-AED7-BD01-A00D-92981810C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AC9E72-FD99-76ED-0269-F4CE1B11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218" y="1597224"/>
            <a:ext cx="3892196" cy="183177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da-DK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Indledning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AF4EA35-5D4B-54A6-D8C2-2AFD273E3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4380" y="3846787"/>
            <a:ext cx="4305579" cy="1580858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Generelle kommentarer til ORM frameworks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083107-365E-2697-D22F-25A7DDF5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8364DB6E-7733-E6EE-DB5D-A8AE3C42155A}"/>
              </a:ext>
            </a:extLst>
          </p:cNvPr>
          <p:cNvSpPr txBox="1"/>
          <p:nvPr/>
        </p:nvSpPr>
        <p:spPr>
          <a:xfrm>
            <a:off x="306766" y="660728"/>
            <a:ext cx="5789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92D050"/>
                </a:solidFill>
              </a:rPr>
              <a:t>ORM er typisk omtalt, som et framework der hjælper med at gøre ens database håndtering mere OOP-</a:t>
            </a:r>
            <a:r>
              <a:rPr lang="da-DK" dirty="0" err="1">
                <a:solidFill>
                  <a:srgbClr val="92D050"/>
                </a:solidFill>
              </a:rPr>
              <a:t>aligned</a:t>
            </a:r>
            <a:r>
              <a:rPr lang="da-DK" dirty="0">
                <a:solidFill>
                  <a:srgbClr val="92D050"/>
                </a:solidFill>
              </a:rPr>
              <a:t>.</a:t>
            </a:r>
          </a:p>
          <a:p>
            <a:endParaRPr lang="da-DK" dirty="0">
              <a:solidFill>
                <a:srgbClr val="92D050"/>
              </a:solidFill>
            </a:endParaRPr>
          </a:p>
          <a:p>
            <a:r>
              <a:rPr lang="da-DK" dirty="0">
                <a:solidFill>
                  <a:srgbClr val="92D050"/>
                </a:solidFill>
              </a:rPr>
              <a:t>Forskellige ORM frameworks, til forskellige sprog, passer ind i systematikken man som udvikler, arbejder i.</a:t>
            </a:r>
          </a:p>
          <a:p>
            <a:endParaRPr lang="da-DK" dirty="0">
              <a:solidFill>
                <a:srgbClr val="92D050"/>
              </a:solidFill>
            </a:endParaRPr>
          </a:p>
          <a:p>
            <a:r>
              <a:rPr lang="da-DK" dirty="0">
                <a:solidFill>
                  <a:srgbClr val="92D050"/>
                </a:solidFill>
              </a:rPr>
              <a:t>Brug af et ORM framework kan markant forkorte en udviklers Time-To-Market tidsforbrug.  Primært ved at reducere mængden af tid der skal bruges på at skrive SQL og </a:t>
            </a:r>
            <a:r>
              <a:rPr lang="da-DK" dirty="0" err="1">
                <a:solidFill>
                  <a:srgbClr val="92D050"/>
                </a:solidFill>
              </a:rPr>
              <a:t>mappings</a:t>
            </a:r>
            <a:r>
              <a:rPr lang="da-DK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5" name="Rektangel: afklippede hjørner diagonalt 4">
            <a:extLst>
              <a:ext uri="{FF2B5EF4-FFF2-40B4-BE49-F238E27FC236}">
                <a16:creationId xmlns:a16="http://schemas.microsoft.com/office/drawing/2014/main" id="{B448D84A-8F04-3E57-EBD4-5F31B738B60D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6" name="Rektangel: afklippede hjørner diagonalt 5">
            <a:extLst>
              <a:ext uri="{FF2B5EF4-FFF2-40B4-BE49-F238E27FC236}">
                <a16:creationId xmlns:a16="http://schemas.microsoft.com/office/drawing/2014/main" id="{D030E298-DA78-91C6-3992-18C556A1DB70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7" name="Rektangel: afklippede hjørner diagonalt 6">
            <a:extLst>
              <a:ext uri="{FF2B5EF4-FFF2-40B4-BE49-F238E27FC236}">
                <a16:creationId xmlns:a16="http://schemas.microsoft.com/office/drawing/2014/main" id="{49A317B2-258F-2BF9-1F70-DA958F45ECA9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8" name="Rektangel: afklippede hjørner diagonalt 7">
            <a:extLst>
              <a:ext uri="{FF2B5EF4-FFF2-40B4-BE49-F238E27FC236}">
                <a16:creationId xmlns:a16="http://schemas.microsoft.com/office/drawing/2014/main" id="{6939E084-6026-7B77-3075-E17B1E826372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10" name="Rektangel: afklippede hjørner diagonalt 9">
            <a:extLst>
              <a:ext uri="{FF2B5EF4-FFF2-40B4-BE49-F238E27FC236}">
                <a16:creationId xmlns:a16="http://schemas.microsoft.com/office/drawing/2014/main" id="{FCB8F198-613F-6463-B8C1-FF2FA3EC6BDF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12" name="Rektangel: afklippede hjørner diagonalt 11">
            <a:extLst>
              <a:ext uri="{FF2B5EF4-FFF2-40B4-BE49-F238E27FC236}">
                <a16:creationId xmlns:a16="http://schemas.microsoft.com/office/drawing/2014/main" id="{E46D4687-ACF4-0F1A-E8F7-2CB0D04D3866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15" name="Rektangel: afklippede hjørner diagonalt 14">
            <a:extLst>
              <a:ext uri="{FF2B5EF4-FFF2-40B4-BE49-F238E27FC236}">
                <a16:creationId xmlns:a16="http://schemas.microsoft.com/office/drawing/2014/main" id="{076D4628-D740-F31A-59A2-E332D980F415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0857A97B-C5A7-E5F7-5C6B-0AAED264D758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61625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96C9B-2B96-8061-06F7-01B0B466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C1FF5478-44A8-7111-342F-08418AF9D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3A70D8-5437-CC8D-F1DC-4528AC369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>
                <a:solidFill>
                  <a:srgbClr val="92D050"/>
                </a:solidFill>
              </a:rPr>
              <a:t>Hvorfor </a:t>
            </a:r>
            <a:r>
              <a:rPr lang="da-DK" dirty="0" err="1">
                <a:solidFill>
                  <a:srgbClr val="92D050"/>
                </a:solidFill>
              </a:rPr>
              <a:t>Entity</a:t>
            </a:r>
            <a:endParaRPr lang="da-DK" dirty="0">
              <a:solidFill>
                <a:srgbClr val="92D050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25240DD-1B10-6CCD-B84F-D93ECF209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7" y="3879273"/>
            <a:ext cx="4403327" cy="1541756"/>
          </a:xfrm>
        </p:spPr>
        <p:txBody>
          <a:bodyPr anchor="b">
            <a:normAutofit fontScale="92500" lnSpcReduction="20000"/>
          </a:bodyPr>
          <a:lstStyle/>
          <a:p>
            <a:r>
              <a:rPr lang="da-DK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Fordele med </a:t>
            </a:r>
            <a:r>
              <a:rPr lang="da-DK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Entity</a:t>
            </a:r>
            <a:endParaRPr lang="da-DK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Udviklet og vedligeholdt af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Automatik forbundet med 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Minimal SQL kode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F15596D-D792-8341-E86C-2C1626EEF89D}"/>
              </a:ext>
            </a:extLst>
          </p:cNvPr>
          <p:cNvSpPr txBox="1">
            <a:spLocks/>
          </p:cNvSpPr>
          <p:nvPr/>
        </p:nvSpPr>
        <p:spPr>
          <a:xfrm>
            <a:off x="6656577" y="1887244"/>
            <a:ext cx="4403327" cy="1541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Dapper – Fuld kontrol over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DevExpress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62986BB-1DE5-E383-521A-A091BABCC830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D6861CEC-CCF4-7CDA-F595-70DA0A910D96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9368BD94-2E33-22DE-0804-95EC0D1C39A0}"/>
              </a:ext>
            </a:extLst>
          </p:cNvPr>
          <p:cNvCxnSpPr>
            <a:cxnSpLocks/>
          </p:cNvCxnSpPr>
          <p:nvPr/>
        </p:nvCxnSpPr>
        <p:spPr>
          <a:xfrm flipH="1" flipV="1">
            <a:off x="11275814" y="912019"/>
            <a:ext cx="1785" cy="503396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F470EDDB-5344-9FB7-2DBE-9F76666F78CD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: afklippede hjørner diagonalt 4">
            <a:extLst>
              <a:ext uri="{FF2B5EF4-FFF2-40B4-BE49-F238E27FC236}">
                <a16:creationId xmlns:a16="http://schemas.microsoft.com/office/drawing/2014/main" id="{59BC9A75-772B-C647-06A5-50366E64EFC4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7" name="Rektangel: afklippede hjørner diagonalt 6">
            <a:extLst>
              <a:ext uri="{FF2B5EF4-FFF2-40B4-BE49-F238E27FC236}">
                <a16:creationId xmlns:a16="http://schemas.microsoft.com/office/drawing/2014/main" id="{8289107F-5A30-22F5-3020-E54A0EFFD079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9" name="Rektangel: afklippede hjørner diagonalt 8">
            <a:extLst>
              <a:ext uri="{FF2B5EF4-FFF2-40B4-BE49-F238E27FC236}">
                <a16:creationId xmlns:a16="http://schemas.microsoft.com/office/drawing/2014/main" id="{72261DB8-1864-2696-1222-D28AD2BA5DF3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10" name="Rektangel: afklippede hjørner diagonalt 9">
            <a:extLst>
              <a:ext uri="{FF2B5EF4-FFF2-40B4-BE49-F238E27FC236}">
                <a16:creationId xmlns:a16="http://schemas.microsoft.com/office/drawing/2014/main" id="{201DB32D-1556-7013-E02B-2A5597B2FAE0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11" name="Rektangel: afklippede hjørner diagonalt 10">
            <a:extLst>
              <a:ext uri="{FF2B5EF4-FFF2-40B4-BE49-F238E27FC236}">
                <a16:creationId xmlns:a16="http://schemas.microsoft.com/office/drawing/2014/main" id="{824BC8DF-6E0B-D44A-E212-59F54B9D4312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F369166C-96C4-1426-3A8A-84DE558A0FA8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F2B29E42-90B6-B875-8A5A-7A75E7527599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F6A9448E-6020-CB7A-9C40-537F91227D56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49024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C3FD6-55BD-074A-099A-79D152AC2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9043B39-F350-8B5C-361D-D58299B2B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09CF69-6CF6-B01F-3539-6718EDFC6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811987" y="-3962526"/>
            <a:ext cx="547377" cy="1034255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0" fmla="*/ -1 w 9985793"/>
              <a:gd name="connsiteY0" fmla="*/ 0 h 4920343"/>
              <a:gd name="connsiteX1" fmla="*/ 9985793 w 9985793"/>
              <a:gd name="connsiteY1" fmla="*/ 0 h 4920343"/>
              <a:gd name="connsiteX2" fmla="*/ 9985793 w 9985793"/>
              <a:gd name="connsiteY2" fmla="*/ 4920343 h 4920343"/>
              <a:gd name="connsiteX0" fmla="*/ 0 w 2295500"/>
              <a:gd name="connsiteY0" fmla="*/ 0 h 4925526"/>
              <a:gd name="connsiteX1" fmla="*/ 2295500 w 2295500"/>
              <a:gd name="connsiteY1" fmla="*/ 5183 h 4925526"/>
              <a:gd name="connsiteX2" fmla="*/ 2295500 w 2295500"/>
              <a:gd name="connsiteY2" fmla="*/ 4925526 h 4925526"/>
              <a:gd name="connsiteX0" fmla="*/ 0 w 866754"/>
              <a:gd name="connsiteY0" fmla="*/ 2592 h 4920343"/>
              <a:gd name="connsiteX1" fmla="*/ 866754 w 866754"/>
              <a:gd name="connsiteY1" fmla="*/ 0 h 4920343"/>
              <a:gd name="connsiteX2" fmla="*/ 866754 w 866754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54" h="4920343">
                <a:moveTo>
                  <a:pt x="0" y="2592"/>
                </a:moveTo>
                <a:lnTo>
                  <a:pt x="866754" y="0"/>
                </a:lnTo>
                <a:lnTo>
                  <a:pt x="866754" y="4920343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50B3B1-E09E-2E5C-DA01-D850800DF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5041" y="933221"/>
            <a:ext cx="0" cy="356676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03A1D62-23C1-901B-42CA-7DD6F7C0B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06266" y="1269571"/>
            <a:ext cx="3468315" cy="5838422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0" fmla="*/ -1 w 9985793"/>
              <a:gd name="connsiteY0" fmla="*/ 0 h 4920343"/>
              <a:gd name="connsiteX1" fmla="*/ 9985793 w 9985793"/>
              <a:gd name="connsiteY1" fmla="*/ 0 h 4920343"/>
              <a:gd name="connsiteX2" fmla="*/ 9985793 w 9985793"/>
              <a:gd name="connsiteY2" fmla="*/ 4920343 h 4920343"/>
              <a:gd name="connsiteX0" fmla="*/ 0 w 2295500"/>
              <a:gd name="connsiteY0" fmla="*/ 0 h 4925526"/>
              <a:gd name="connsiteX1" fmla="*/ 2295500 w 2295500"/>
              <a:gd name="connsiteY1" fmla="*/ 5183 h 4925526"/>
              <a:gd name="connsiteX2" fmla="*/ 2295500 w 2295500"/>
              <a:gd name="connsiteY2" fmla="*/ 4925526 h 4925526"/>
              <a:gd name="connsiteX0" fmla="*/ 0 w 866754"/>
              <a:gd name="connsiteY0" fmla="*/ 2592 h 4920343"/>
              <a:gd name="connsiteX1" fmla="*/ 866754 w 866754"/>
              <a:gd name="connsiteY1" fmla="*/ 0 h 4920343"/>
              <a:gd name="connsiteX2" fmla="*/ 866754 w 866754"/>
              <a:gd name="connsiteY2" fmla="*/ 4920343 h 4920343"/>
              <a:gd name="connsiteX0" fmla="*/ 0 w 3176280"/>
              <a:gd name="connsiteY0" fmla="*/ 0 h 4927294"/>
              <a:gd name="connsiteX1" fmla="*/ 3176280 w 3176280"/>
              <a:gd name="connsiteY1" fmla="*/ 6951 h 4927294"/>
              <a:gd name="connsiteX2" fmla="*/ 3176280 w 3176280"/>
              <a:gd name="connsiteY2" fmla="*/ 4927294 h 4927294"/>
              <a:gd name="connsiteX0" fmla="*/ -1 w 5403573"/>
              <a:gd name="connsiteY0" fmla="*/ 0 h 4921569"/>
              <a:gd name="connsiteX1" fmla="*/ 5403573 w 5403573"/>
              <a:gd name="connsiteY1" fmla="*/ 1226 h 4921569"/>
              <a:gd name="connsiteX2" fmla="*/ 5403573 w 5403573"/>
              <a:gd name="connsiteY2" fmla="*/ 4921569 h 4921569"/>
              <a:gd name="connsiteX0" fmla="*/ 0 w 5464351"/>
              <a:gd name="connsiteY0" fmla="*/ 0 h 4923478"/>
              <a:gd name="connsiteX1" fmla="*/ 5464351 w 5464351"/>
              <a:gd name="connsiteY1" fmla="*/ 3135 h 4923478"/>
              <a:gd name="connsiteX2" fmla="*/ 5464351 w 5464351"/>
              <a:gd name="connsiteY2" fmla="*/ 4923478 h 492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4351" h="4923478">
                <a:moveTo>
                  <a:pt x="0" y="0"/>
                </a:moveTo>
                <a:lnTo>
                  <a:pt x="5464351" y="3135"/>
                </a:lnTo>
                <a:lnTo>
                  <a:pt x="5464351" y="4923478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5A8C6-A802-84F9-43D2-803CF1FE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90" y="4507606"/>
            <a:ext cx="4722546" cy="1642056"/>
          </a:xfrm>
          <a:noFill/>
        </p:spPr>
        <p:txBody>
          <a:bodyPr anchor="b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Common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malpractises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8B9E1C3-2544-4C59-FC84-1CDB644F0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25" y="1553508"/>
            <a:ext cx="4112886" cy="898867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Løsning:</a:t>
            </a:r>
          </a:p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Tænk over præcis hvor meget data du henter.</a:t>
            </a:r>
          </a:p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Ellers nakker EF din </a:t>
            </a:r>
            <a:r>
              <a:rPr lang="da-DK" sz="1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memory</a:t>
            </a:r>
            <a:endParaRPr lang="da-DK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7AEFE5F2-CBC1-EC44-D3E7-E33300264265}"/>
              </a:ext>
            </a:extLst>
          </p:cNvPr>
          <p:cNvSpPr/>
          <p:nvPr/>
        </p:nvSpPr>
        <p:spPr>
          <a:xfrm>
            <a:off x="999754" y="2694246"/>
            <a:ext cx="4858304" cy="12288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99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116B7E99-2C13-F06B-B887-E134708C98DF}"/>
              </a:ext>
            </a:extLst>
          </p:cNvPr>
          <p:cNvSpPr txBox="1"/>
          <p:nvPr/>
        </p:nvSpPr>
        <p:spPr>
          <a:xfrm>
            <a:off x="980895" y="1049461"/>
            <a:ext cx="61219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”Take all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you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can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eat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eat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what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you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take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da-DK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Lad os sige vi har en database med 10 millioner biler.</a:t>
            </a: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Vi vil gerne have de unikke </a:t>
            </a:r>
            <a:r>
              <a:rPr lang="da-DK" dirty="0" err="1">
                <a:solidFill>
                  <a:schemeClr val="accent4">
                    <a:lumMod val="75000"/>
                  </a:schemeClr>
                </a:solidFill>
              </a:rPr>
              <a:t>bil-modeller</a:t>
            </a:r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Overvej følgende:</a:t>
            </a: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sz="1400" dirty="0">
                <a:solidFill>
                  <a:srgbClr val="D9950D"/>
                </a:solidFill>
              </a:rPr>
              <a:t>List&lt;Car&gt; </a:t>
            </a:r>
            <a:r>
              <a:rPr lang="da-DK" sz="1400" dirty="0" err="1">
                <a:solidFill>
                  <a:srgbClr val="D9950D"/>
                </a:solidFill>
              </a:rPr>
              <a:t>cars</a:t>
            </a:r>
            <a:r>
              <a:rPr lang="da-DK" sz="1400" dirty="0">
                <a:solidFill>
                  <a:srgbClr val="D9950D"/>
                </a:solidFill>
              </a:rPr>
              <a:t> = </a:t>
            </a:r>
            <a:r>
              <a:rPr lang="da-DK" sz="1400" dirty="0" err="1">
                <a:solidFill>
                  <a:srgbClr val="D9950D"/>
                </a:solidFill>
              </a:rPr>
              <a:t>Context.Cars.ToList</a:t>
            </a:r>
            <a:r>
              <a:rPr lang="da-DK" sz="1400" dirty="0">
                <a:solidFill>
                  <a:srgbClr val="D9950D"/>
                </a:solidFill>
              </a:rPr>
              <a:t>()</a:t>
            </a:r>
          </a:p>
          <a:p>
            <a:r>
              <a:rPr lang="da-DK" sz="1400" dirty="0">
                <a:solidFill>
                  <a:srgbClr val="D9950D"/>
                </a:solidFill>
              </a:rPr>
              <a:t>var </a:t>
            </a:r>
            <a:r>
              <a:rPr lang="da-DK" sz="1400" dirty="0" err="1">
                <a:solidFill>
                  <a:srgbClr val="D9950D"/>
                </a:solidFill>
              </a:rPr>
              <a:t>uniqueModels</a:t>
            </a:r>
            <a:r>
              <a:rPr lang="da-DK" sz="1400" dirty="0">
                <a:solidFill>
                  <a:srgbClr val="D9950D"/>
                </a:solidFill>
              </a:rPr>
              <a:t> = </a:t>
            </a:r>
            <a:r>
              <a:rPr lang="da-DK" sz="1400" dirty="0" err="1">
                <a:solidFill>
                  <a:srgbClr val="D9950D"/>
                </a:solidFill>
              </a:rPr>
              <a:t>cars.Select</a:t>
            </a:r>
            <a:r>
              <a:rPr lang="da-DK" sz="1400" dirty="0">
                <a:solidFill>
                  <a:srgbClr val="D9950D"/>
                </a:solidFill>
              </a:rPr>
              <a:t>(car =&gt; </a:t>
            </a:r>
            <a:r>
              <a:rPr lang="da-DK" sz="1400" dirty="0" err="1">
                <a:solidFill>
                  <a:srgbClr val="D9950D"/>
                </a:solidFill>
              </a:rPr>
              <a:t>car.model</a:t>
            </a:r>
            <a:r>
              <a:rPr lang="da-DK" sz="1400" dirty="0">
                <a:solidFill>
                  <a:srgbClr val="D9950D"/>
                </a:solidFill>
              </a:rPr>
              <a:t>).</a:t>
            </a:r>
            <a:r>
              <a:rPr lang="da-DK" sz="1400" dirty="0" err="1">
                <a:solidFill>
                  <a:srgbClr val="D9950D"/>
                </a:solidFill>
              </a:rPr>
              <a:t>Distinct</a:t>
            </a:r>
            <a:r>
              <a:rPr lang="da-DK" sz="1400" dirty="0">
                <a:solidFill>
                  <a:srgbClr val="D9950D"/>
                </a:solidFill>
              </a:rPr>
              <a:t>();</a:t>
            </a:r>
          </a:p>
          <a:p>
            <a:r>
              <a:rPr lang="da-DK" sz="1400" dirty="0" err="1">
                <a:solidFill>
                  <a:srgbClr val="D9950D"/>
                </a:solidFill>
              </a:rPr>
              <a:t>foreach</a:t>
            </a:r>
            <a:r>
              <a:rPr lang="da-DK" sz="1400" dirty="0">
                <a:solidFill>
                  <a:srgbClr val="D9950D"/>
                </a:solidFill>
              </a:rPr>
              <a:t>(var model in </a:t>
            </a:r>
            <a:r>
              <a:rPr lang="da-DK" sz="1400" dirty="0" err="1">
                <a:solidFill>
                  <a:srgbClr val="D9950D"/>
                </a:solidFill>
              </a:rPr>
              <a:t>uniqueModels</a:t>
            </a:r>
            <a:r>
              <a:rPr lang="da-DK" sz="1400" dirty="0">
                <a:solidFill>
                  <a:srgbClr val="D9950D"/>
                </a:solidFill>
              </a:rPr>
              <a:t>){</a:t>
            </a:r>
          </a:p>
          <a:p>
            <a:r>
              <a:rPr lang="da-DK" sz="1400" dirty="0">
                <a:solidFill>
                  <a:srgbClr val="D9950D"/>
                </a:solidFill>
              </a:rPr>
              <a:t>  </a:t>
            </a:r>
            <a:r>
              <a:rPr lang="da-DK" sz="1400" dirty="0" err="1">
                <a:solidFill>
                  <a:srgbClr val="D9950D"/>
                </a:solidFill>
              </a:rPr>
              <a:t>Console.WriteLine</a:t>
            </a:r>
            <a:r>
              <a:rPr lang="da-DK" sz="1400" dirty="0">
                <a:solidFill>
                  <a:srgbClr val="D9950D"/>
                </a:solidFill>
              </a:rPr>
              <a:t>(model);</a:t>
            </a:r>
          </a:p>
          <a:p>
            <a:r>
              <a:rPr lang="da-DK" sz="1400" dirty="0">
                <a:solidFill>
                  <a:srgbClr val="D9950D"/>
                </a:solidFill>
              </a:rPr>
              <a:t>}</a:t>
            </a: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Antallet af </a:t>
            </a:r>
            <a:r>
              <a:rPr lang="da-DK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 er nu afgørende for, om </a:t>
            </a:r>
            <a:r>
              <a:rPr lang="da-DK" dirty="0" err="1">
                <a:solidFill>
                  <a:schemeClr val="accent4">
                    <a:lumMod val="75000"/>
                  </a:schemeClr>
                </a:solidFill>
              </a:rPr>
              <a:t>Entity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 Framework</a:t>
            </a: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Fylder din hukommelse med 10 millioner biler.</a:t>
            </a: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Det er måske lidt unødvendigt at løbe tør for </a:t>
            </a:r>
            <a:r>
              <a:rPr lang="da-DK" dirty="0" err="1">
                <a:solidFill>
                  <a:schemeClr val="accent4">
                    <a:lumMod val="75000"/>
                  </a:schemeClr>
                </a:solidFill>
              </a:rPr>
              <a:t>memory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 her.</a:t>
            </a:r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503E28A8-197A-2351-833D-5E61883D0D7A}"/>
              </a:ext>
            </a:extLst>
          </p:cNvPr>
          <p:cNvSpPr/>
          <p:nvPr/>
        </p:nvSpPr>
        <p:spPr>
          <a:xfrm>
            <a:off x="6958974" y="2788281"/>
            <a:ext cx="4176743" cy="37165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99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3A7ADC9-09CD-B317-4C42-E6276A5C1347}"/>
              </a:ext>
            </a:extLst>
          </p:cNvPr>
          <p:cNvSpPr txBox="1"/>
          <p:nvPr/>
        </p:nvSpPr>
        <p:spPr>
          <a:xfrm>
            <a:off x="6974169" y="2809653"/>
            <a:ext cx="4290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0" i="0" dirty="0" err="1">
                <a:solidFill>
                  <a:srgbClr val="D9950D"/>
                </a:solidFill>
                <a:effectLst/>
                <a:latin typeface="Söhne Mono"/>
              </a:rPr>
              <a:t>context.Cars.Select</a:t>
            </a:r>
            <a:r>
              <a:rPr lang="da-DK" sz="1400" b="0" i="0" dirty="0">
                <a:solidFill>
                  <a:srgbClr val="D9950D"/>
                </a:solidFill>
                <a:effectLst/>
                <a:latin typeface="Söhne Mono"/>
              </a:rPr>
              <a:t>(c =&gt; </a:t>
            </a:r>
            <a:r>
              <a:rPr lang="da-DK" sz="1400" b="0" i="0" dirty="0" err="1">
                <a:solidFill>
                  <a:srgbClr val="D9950D"/>
                </a:solidFill>
                <a:effectLst/>
                <a:latin typeface="Söhne Mono"/>
              </a:rPr>
              <a:t>c.Model</a:t>
            </a:r>
            <a:r>
              <a:rPr lang="da-DK" sz="1400" b="0" i="0" dirty="0">
                <a:solidFill>
                  <a:srgbClr val="D9950D"/>
                </a:solidFill>
                <a:effectLst/>
                <a:latin typeface="Söhne Mono"/>
              </a:rPr>
              <a:t>).</a:t>
            </a:r>
            <a:r>
              <a:rPr lang="da-DK" sz="1400" b="0" i="0" dirty="0" err="1">
                <a:solidFill>
                  <a:srgbClr val="D9950D"/>
                </a:solidFill>
                <a:effectLst/>
                <a:latin typeface="Söhne Mono"/>
              </a:rPr>
              <a:t>Distinct</a:t>
            </a:r>
            <a:r>
              <a:rPr lang="da-DK" sz="1400" b="0" i="0" dirty="0">
                <a:solidFill>
                  <a:srgbClr val="D9950D"/>
                </a:solidFill>
                <a:effectLst/>
                <a:latin typeface="Söhne Mono"/>
              </a:rPr>
              <a:t>().</a:t>
            </a:r>
            <a:r>
              <a:rPr lang="da-DK" sz="1400" b="0" i="0" dirty="0" err="1">
                <a:solidFill>
                  <a:srgbClr val="D9950D"/>
                </a:solidFill>
                <a:effectLst/>
                <a:latin typeface="Söhne Mono"/>
              </a:rPr>
              <a:t>ToList</a:t>
            </a:r>
            <a:r>
              <a:rPr lang="da-DK" sz="1400" b="0" i="0" dirty="0">
                <a:solidFill>
                  <a:srgbClr val="D9950D"/>
                </a:solidFill>
                <a:effectLst/>
                <a:latin typeface="Söhne Mono"/>
              </a:rPr>
              <a:t>();</a:t>
            </a:r>
          </a:p>
          <a:p>
            <a:endParaRPr lang="da-DK" dirty="0">
              <a:solidFill>
                <a:srgbClr val="D9950D"/>
              </a:solidFill>
              <a:latin typeface="Söhne Mono"/>
            </a:endParaRP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Opretter en </a:t>
            </a:r>
            <a:r>
              <a:rPr lang="da-DK" sz="1600" dirty="0" err="1">
                <a:solidFill>
                  <a:srgbClr val="D9950D"/>
                </a:solidFill>
                <a:latin typeface="Söhne Mono"/>
              </a:rPr>
              <a:t>query</a:t>
            </a:r>
            <a:r>
              <a:rPr lang="da-DK" sz="1600" dirty="0">
                <a:solidFill>
                  <a:srgbClr val="D9950D"/>
                </a:solidFill>
                <a:latin typeface="Söhne Mono"/>
              </a:rPr>
              <a:t> med ”</a:t>
            </a:r>
            <a:r>
              <a:rPr lang="da-DK" sz="1600" dirty="0" err="1">
                <a:solidFill>
                  <a:srgbClr val="D9950D"/>
                </a:solidFill>
                <a:latin typeface="Söhne Mono"/>
              </a:rPr>
              <a:t>Distict</a:t>
            </a:r>
            <a:r>
              <a:rPr lang="da-DK" sz="1600" dirty="0">
                <a:solidFill>
                  <a:srgbClr val="D9950D"/>
                </a:solidFill>
                <a:latin typeface="Söhne Mono"/>
              </a:rPr>
              <a:t>” </a:t>
            </a:r>
            <a:r>
              <a:rPr lang="da-DK" sz="1600" dirty="0" err="1">
                <a:solidFill>
                  <a:srgbClr val="D9950D"/>
                </a:solidFill>
                <a:latin typeface="Söhne Mono"/>
              </a:rPr>
              <a:t>keywordet</a:t>
            </a:r>
            <a:r>
              <a:rPr lang="da-DK" sz="1600" dirty="0">
                <a:solidFill>
                  <a:srgbClr val="D9950D"/>
                </a:solidFill>
                <a:latin typeface="Söhne Mono"/>
              </a:rPr>
              <a:t>.</a:t>
            </a: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Dvs. Du får ikke 10 millioner biler tilbage, herimod kun de unikke modeller/</a:t>
            </a:r>
            <a:r>
              <a:rPr lang="da-DK" sz="1600" dirty="0" err="1">
                <a:solidFill>
                  <a:srgbClr val="D9950D"/>
                </a:solidFill>
                <a:latin typeface="Söhne Mono"/>
              </a:rPr>
              <a:t>modelnavne</a:t>
            </a:r>
            <a:r>
              <a:rPr lang="da-DK" sz="1600" dirty="0">
                <a:solidFill>
                  <a:srgbClr val="D9950D"/>
                </a:solidFill>
                <a:latin typeface="Söhne Mono"/>
              </a:rPr>
              <a:t>.</a:t>
            </a:r>
            <a:endParaRPr lang="da-DK" dirty="0">
              <a:solidFill>
                <a:srgbClr val="D9950D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EBBFE08-DC19-EB08-5D0A-2AE59C40514E}"/>
              </a:ext>
            </a:extLst>
          </p:cNvPr>
          <p:cNvSpPr txBox="1">
            <a:spLocks/>
          </p:cNvSpPr>
          <p:nvPr/>
        </p:nvSpPr>
        <p:spPr>
          <a:xfrm>
            <a:off x="798490" y="4507606"/>
            <a:ext cx="4722546" cy="16420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1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>
                <a:solidFill>
                  <a:schemeClr val="accent1">
                    <a:lumMod val="60000"/>
                    <a:lumOff val="40000"/>
                  </a:schemeClr>
                </a:solidFill>
              </a:rPr>
              <a:t>Common malpractises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B107716F-C48D-45E1-BA9C-DF61215E8F16}"/>
              </a:ext>
            </a:extLst>
          </p:cNvPr>
          <p:cNvCxnSpPr>
            <a:cxnSpLocks/>
          </p:cNvCxnSpPr>
          <p:nvPr/>
        </p:nvCxnSpPr>
        <p:spPr>
          <a:xfrm flipH="1">
            <a:off x="931909" y="935769"/>
            <a:ext cx="2388" cy="3578878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80547529-6D69-5059-1BB2-8C2426DD4F15}"/>
              </a:ext>
            </a:extLst>
          </p:cNvPr>
          <p:cNvCxnSpPr>
            <a:cxnSpLocks/>
          </p:cNvCxnSpPr>
          <p:nvPr/>
        </p:nvCxnSpPr>
        <p:spPr>
          <a:xfrm>
            <a:off x="5421212" y="5922940"/>
            <a:ext cx="5843160" cy="834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50D1BE6A-8223-F98F-2524-019789DDA1AC}"/>
              </a:ext>
            </a:extLst>
          </p:cNvPr>
          <p:cNvCxnSpPr>
            <a:cxnSpLocks/>
          </p:cNvCxnSpPr>
          <p:nvPr/>
        </p:nvCxnSpPr>
        <p:spPr>
          <a:xfrm flipV="1">
            <a:off x="11251480" y="912019"/>
            <a:ext cx="2109" cy="57042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4EFF5108-26F2-4D5C-8D5D-FF7950789FCC}"/>
              </a:ext>
            </a:extLst>
          </p:cNvPr>
          <p:cNvCxnSpPr>
            <a:cxnSpLocks/>
          </p:cNvCxnSpPr>
          <p:nvPr/>
        </p:nvCxnSpPr>
        <p:spPr>
          <a:xfrm flipH="1">
            <a:off x="914397" y="933221"/>
            <a:ext cx="10345238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6B737533-B11C-8FF8-620B-9C1D96944C3C}"/>
              </a:ext>
            </a:extLst>
          </p:cNvPr>
          <p:cNvCxnSpPr>
            <a:cxnSpLocks/>
          </p:cNvCxnSpPr>
          <p:nvPr/>
        </p:nvCxnSpPr>
        <p:spPr>
          <a:xfrm flipV="1">
            <a:off x="11254655" y="2449200"/>
            <a:ext cx="0" cy="349440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: afklippede hjørner diagonalt 18">
            <a:extLst>
              <a:ext uri="{FF2B5EF4-FFF2-40B4-BE49-F238E27FC236}">
                <a16:creationId xmlns:a16="http://schemas.microsoft.com/office/drawing/2014/main" id="{DD98234F-BEE7-1339-E00F-C527FC34D978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0" name="Rektangel: afklippede hjørner diagonalt 19">
            <a:extLst>
              <a:ext uri="{FF2B5EF4-FFF2-40B4-BE49-F238E27FC236}">
                <a16:creationId xmlns:a16="http://schemas.microsoft.com/office/drawing/2014/main" id="{0A80FB80-A6F9-3BFF-5399-F3EA82032E4B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1" name="Rektangel: afklippede hjørner diagonalt 20">
            <a:extLst>
              <a:ext uri="{FF2B5EF4-FFF2-40B4-BE49-F238E27FC236}">
                <a16:creationId xmlns:a16="http://schemas.microsoft.com/office/drawing/2014/main" id="{DCE18F52-6FEB-FBBD-9903-19AA66A97E1F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794B6174-11C1-593F-9304-1F7D62A5042B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1C54DD60-02D1-9463-C4E9-0D9F5ACD4E63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EBA37F43-E566-58EA-422D-B490860DA097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34" name="Rektangel: afklippede hjørner diagonalt 33">
            <a:extLst>
              <a:ext uri="{FF2B5EF4-FFF2-40B4-BE49-F238E27FC236}">
                <a16:creationId xmlns:a16="http://schemas.microsoft.com/office/drawing/2014/main" id="{0B48588B-26C9-D3FC-95A4-150B4D87AB86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35" name="Rektangel: afklippede hjørner diagonalt 34">
            <a:extLst>
              <a:ext uri="{FF2B5EF4-FFF2-40B4-BE49-F238E27FC236}">
                <a16:creationId xmlns:a16="http://schemas.microsoft.com/office/drawing/2014/main" id="{DB1F71ED-D193-95F9-B7CC-61B1A8C2110C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5315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9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9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9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0"/>
                            </p:stCondLst>
                            <p:childTnLst>
                              <p:par>
                                <p:cTn id="2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66BDF5-D3FE-86FF-358A-3B1D314B7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DE6D1103-D004-2A04-FB98-7D0BA3504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17145CC-2A7F-2C6B-E0D4-4C321801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396C6A49-DEC3-4BDB-60D6-A9C79F288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76E0B43-C2EE-4DB2-66A5-ACCEB0285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811987" y="-3962526"/>
            <a:ext cx="547377" cy="1034255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0" fmla="*/ -1 w 9985793"/>
              <a:gd name="connsiteY0" fmla="*/ 0 h 4920343"/>
              <a:gd name="connsiteX1" fmla="*/ 9985793 w 9985793"/>
              <a:gd name="connsiteY1" fmla="*/ 0 h 4920343"/>
              <a:gd name="connsiteX2" fmla="*/ 9985793 w 9985793"/>
              <a:gd name="connsiteY2" fmla="*/ 4920343 h 4920343"/>
              <a:gd name="connsiteX0" fmla="*/ 0 w 2295500"/>
              <a:gd name="connsiteY0" fmla="*/ 0 h 4925526"/>
              <a:gd name="connsiteX1" fmla="*/ 2295500 w 2295500"/>
              <a:gd name="connsiteY1" fmla="*/ 5183 h 4925526"/>
              <a:gd name="connsiteX2" fmla="*/ 2295500 w 2295500"/>
              <a:gd name="connsiteY2" fmla="*/ 4925526 h 4925526"/>
              <a:gd name="connsiteX0" fmla="*/ 0 w 866754"/>
              <a:gd name="connsiteY0" fmla="*/ 2592 h 4920343"/>
              <a:gd name="connsiteX1" fmla="*/ 866754 w 866754"/>
              <a:gd name="connsiteY1" fmla="*/ 0 h 4920343"/>
              <a:gd name="connsiteX2" fmla="*/ 866754 w 866754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54" h="4920343">
                <a:moveTo>
                  <a:pt x="0" y="2592"/>
                </a:moveTo>
                <a:lnTo>
                  <a:pt x="866754" y="0"/>
                </a:lnTo>
                <a:lnTo>
                  <a:pt x="866754" y="4920343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C5F662-5443-B0D3-9F72-736C0DFB9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5041" y="933221"/>
            <a:ext cx="0" cy="356676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436DC49-147C-FF97-63E3-8118B97F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06266" y="1269571"/>
            <a:ext cx="3468315" cy="5838422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0" fmla="*/ -1 w 9985793"/>
              <a:gd name="connsiteY0" fmla="*/ 0 h 4920343"/>
              <a:gd name="connsiteX1" fmla="*/ 9985793 w 9985793"/>
              <a:gd name="connsiteY1" fmla="*/ 0 h 4920343"/>
              <a:gd name="connsiteX2" fmla="*/ 9985793 w 9985793"/>
              <a:gd name="connsiteY2" fmla="*/ 4920343 h 4920343"/>
              <a:gd name="connsiteX0" fmla="*/ 0 w 2295500"/>
              <a:gd name="connsiteY0" fmla="*/ 0 h 4925526"/>
              <a:gd name="connsiteX1" fmla="*/ 2295500 w 2295500"/>
              <a:gd name="connsiteY1" fmla="*/ 5183 h 4925526"/>
              <a:gd name="connsiteX2" fmla="*/ 2295500 w 2295500"/>
              <a:gd name="connsiteY2" fmla="*/ 4925526 h 4925526"/>
              <a:gd name="connsiteX0" fmla="*/ 0 w 866754"/>
              <a:gd name="connsiteY0" fmla="*/ 2592 h 4920343"/>
              <a:gd name="connsiteX1" fmla="*/ 866754 w 866754"/>
              <a:gd name="connsiteY1" fmla="*/ 0 h 4920343"/>
              <a:gd name="connsiteX2" fmla="*/ 866754 w 866754"/>
              <a:gd name="connsiteY2" fmla="*/ 4920343 h 4920343"/>
              <a:gd name="connsiteX0" fmla="*/ 0 w 3176280"/>
              <a:gd name="connsiteY0" fmla="*/ 0 h 4927294"/>
              <a:gd name="connsiteX1" fmla="*/ 3176280 w 3176280"/>
              <a:gd name="connsiteY1" fmla="*/ 6951 h 4927294"/>
              <a:gd name="connsiteX2" fmla="*/ 3176280 w 3176280"/>
              <a:gd name="connsiteY2" fmla="*/ 4927294 h 4927294"/>
              <a:gd name="connsiteX0" fmla="*/ -1 w 5403573"/>
              <a:gd name="connsiteY0" fmla="*/ 0 h 4921569"/>
              <a:gd name="connsiteX1" fmla="*/ 5403573 w 5403573"/>
              <a:gd name="connsiteY1" fmla="*/ 1226 h 4921569"/>
              <a:gd name="connsiteX2" fmla="*/ 5403573 w 5403573"/>
              <a:gd name="connsiteY2" fmla="*/ 4921569 h 4921569"/>
              <a:gd name="connsiteX0" fmla="*/ 0 w 5464351"/>
              <a:gd name="connsiteY0" fmla="*/ 0 h 4923478"/>
              <a:gd name="connsiteX1" fmla="*/ 5464351 w 5464351"/>
              <a:gd name="connsiteY1" fmla="*/ 3135 h 4923478"/>
              <a:gd name="connsiteX2" fmla="*/ 5464351 w 5464351"/>
              <a:gd name="connsiteY2" fmla="*/ 4923478 h 492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4351" h="4923478">
                <a:moveTo>
                  <a:pt x="0" y="0"/>
                </a:moveTo>
                <a:lnTo>
                  <a:pt x="5464351" y="3135"/>
                </a:lnTo>
                <a:lnTo>
                  <a:pt x="5464351" y="4923478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7C0993-E8FB-8CFE-74E1-4DCF17507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90" y="4507606"/>
            <a:ext cx="4722546" cy="1642056"/>
          </a:xfrm>
          <a:noFill/>
        </p:spPr>
        <p:txBody>
          <a:bodyPr anchor="b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Common </a:t>
            </a:r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malpractises</a:t>
            </a: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9896388-785E-0783-5E37-35F531F9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25" y="1553508"/>
            <a:ext cx="4112886" cy="898867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Løsning:</a:t>
            </a:r>
          </a:p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Tænk over præcis hvor meget data du sender.</a:t>
            </a:r>
          </a:p>
          <a:p>
            <a:pPr algn="r"/>
            <a:r>
              <a:rPr lang="da-DK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Ellers nakker EF din SQL Server</a:t>
            </a: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12ED4381-CFAE-4E2D-48F6-9CC8423E4F91}"/>
              </a:ext>
            </a:extLst>
          </p:cNvPr>
          <p:cNvSpPr/>
          <p:nvPr/>
        </p:nvSpPr>
        <p:spPr>
          <a:xfrm>
            <a:off x="999550" y="2452375"/>
            <a:ext cx="5182974" cy="141170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99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14D20994-A91B-DE03-364B-E8190674F577}"/>
              </a:ext>
            </a:extLst>
          </p:cNvPr>
          <p:cNvSpPr txBox="1"/>
          <p:nvPr/>
        </p:nvSpPr>
        <p:spPr>
          <a:xfrm>
            <a:off x="999552" y="1049461"/>
            <a:ext cx="61032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Bulk..?</a:t>
            </a:r>
            <a:endParaRPr lang="da-DK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Lad os sige vi har 500 biler vi gerne vil sende op i databasen</a:t>
            </a: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chemeClr val="accent4">
                    <a:lumMod val="75000"/>
                  </a:schemeClr>
                </a:solidFill>
              </a:rPr>
              <a:t>Overvej følgende:</a:t>
            </a: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dirty="0">
                <a:solidFill>
                  <a:srgbClr val="D9950D"/>
                </a:solidFill>
              </a:rPr>
              <a:t> for (</a:t>
            </a:r>
            <a:r>
              <a:rPr lang="da-DK" dirty="0" err="1">
                <a:solidFill>
                  <a:srgbClr val="D9950D"/>
                </a:solidFill>
              </a:rPr>
              <a:t>int</a:t>
            </a:r>
            <a:r>
              <a:rPr lang="da-DK" dirty="0">
                <a:solidFill>
                  <a:srgbClr val="D9950D"/>
                </a:solidFill>
              </a:rPr>
              <a:t> i = 0; i &lt; 500; i++)</a:t>
            </a:r>
          </a:p>
          <a:p>
            <a:r>
              <a:rPr lang="da-DK" dirty="0">
                <a:solidFill>
                  <a:srgbClr val="D9950D"/>
                </a:solidFill>
              </a:rPr>
              <a:t>   { Car </a:t>
            </a:r>
            <a:r>
              <a:rPr lang="da-DK" dirty="0" err="1">
                <a:solidFill>
                  <a:srgbClr val="D9950D"/>
                </a:solidFill>
              </a:rPr>
              <a:t>newCar</a:t>
            </a:r>
            <a:r>
              <a:rPr lang="da-DK" dirty="0">
                <a:solidFill>
                  <a:srgbClr val="D9950D"/>
                </a:solidFill>
              </a:rPr>
              <a:t> = new Car {Model=$”Model {i}”};</a:t>
            </a:r>
          </a:p>
          <a:p>
            <a:r>
              <a:rPr lang="da-DK" dirty="0">
                <a:solidFill>
                  <a:srgbClr val="D9950D"/>
                </a:solidFill>
              </a:rPr>
              <a:t>     </a:t>
            </a:r>
            <a:r>
              <a:rPr lang="da-DK" dirty="0" err="1">
                <a:solidFill>
                  <a:srgbClr val="D9950D"/>
                </a:solidFill>
              </a:rPr>
              <a:t>context.Cars.Add</a:t>
            </a:r>
            <a:r>
              <a:rPr lang="da-DK" dirty="0">
                <a:solidFill>
                  <a:srgbClr val="D9950D"/>
                </a:solidFill>
              </a:rPr>
              <a:t>(</a:t>
            </a:r>
            <a:r>
              <a:rPr lang="da-DK" dirty="0" err="1">
                <a:solidFill>
                  <a:srgbClr val="D9950D"/>
                </a:solidFill>
              </a:rPr>
              <a:t>newCar</a:t>
            </a:r>
            <a:r>
              <a:rPr lang="da-DK" dirty="0">
                <a:solidFill>
                  <a:srgbClr val="D9950D"/>
                </a:solidFill>
              </a:rPr>
              <a:t>);</a:t>
            </a:r>
          </a:p>
          <a:p>
            <a:r>
              <a:rPr lang="da-DK" dirty="0">
                <a:solidFill>
                  <a:srgbClr val="D9950D"/>
                </a:solidFill>
              </a:rPr>
              <a:t>     </a:t>
            </a:r>
            <a:r>
              <a:rPr lang="da-DK" dirty="0" err="1">
                <a:solidFill>
                  <a:srgbClr val="D9950D"/>
                </a:solidFill>
              </a:rPr>
              <a:t>context.SaveChanges</a:t>
            </a:r>
            <a:r>
              <a:rPr lang="da-DK" dirty="0">
                <a:solidFill>
                  <a:srgbClr val="D9950D"/>
                </a:solidFill>
              </a:rPr>
              <a:t>();</a:t>
            </a:r>
          </a:p>
          <a:p>
            <a:r>
              <a:rPr lang="da-DK" dirty="0">
                <a:solidFill>
                  <a:srgbClr val="D9950D"/>
                </a:solidFill>
              </a:rPr>
              <a:t>   }</a:t>
            </a:r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a-D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Nu sendes der 500 Sql </a:t>
            </a:r>
            <a:r>
              <a:rPr lang="da-DK" sz="1400" dirty="0" err="1">
                <a:solidFill>
                  <a:schemeClr val="accent4">
                    <a:lumMod val="75000"/>
                  </a:schemeClr>
                </a:solidFill>
              </a:rPr>
              <a:t>insert</a:t>
            </a:r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 statements.</a:t>
            </a:r>
          </a:p>
          <a:p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Dertil ligges </a:t>
            </a:r>
            <a:r>
              <a:rPr lang="da-DK" sz="1400" dirty="0" err="1">
                <a:solidFill>
                  <a:schemeClr val="accent4">
                    <a:lumMod val="75000"/>
                  </a:schemeClr>
                </a:solidFill>
              </a:rPr>
              <a:t>latency</a:t>
            </a:r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da-DK" sz="1400" dirty="0" err="1">
                <a:solidFill>
                  <a:schemeClr val="accent4">
                    <a:lumMod val="75000"/>
                  </a:schemeClr>
                </a:solidFill>
              </a:rPr>
              <a:t>packet</a:t>
            </a:r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 retransmissions osv.</a:t>
            </a:r>
          </a:p>
          <a:p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Og så taler vi ikke om det kæmpe spor af </a:t>
            </a:r>
            <a:r>
              <a:rPr lang="da-DK" sz="1400" dirty="0" err="1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 logs.</a:t>
            </a:r>
          </a:p>
          <a:p>
            <a:r>
              <a:rPr lang="da-DK" sz="1400" dirty="0">
                <a:solidFill>
                  <a:schemeClr val="accent4">
                    <a:lumMod val="75000"/>
                  </a:schemeClr>
                </a:solidFill>
              </a:rPr>
              <a:t>Det er mange.. Unødvendigt mange.</a:t>
            </a:r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BD07038D-E100-34D8-C4F4-C3725ADC9F2E}"/>
              </a:ext>
            </a:extLst>
          </p:cNvPr>
          <p:cNvSpPr/>
          <p:nvPr/>
        </p:nvSpPr>
        <p:spPr>
          <a:xfrm>
            <a:off x="6958974" y="2582931"/>
            <a:ext cx="4176743" cy="141170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99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909244B-1463-FCB8-4F85-A995FC194E67}"/>
              </a:ext>
            </a:extLst>
          </p:cNvPr>
          <p:cNvSpPr txBox="1"/>
          <p:nvPr/>
        </p:nvSpPr>
        <p:spPr>
          <a:xfrm>
            <a:off x="6974169" y="2809653"/>
            <a:ext cx="42902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rgbClr val="D9950D"/>
                </a:solidFill>
              </a:rPr>
              <a:t>for (</a:t>
            </a:r>
            <a:r>
              <a:rPr lang="da-DK" sz="1400" dirty="0" err="1">
                <a:solidFill>
                  <a:srgbClr val="D9950D"/>
                </a:solidFill>
              </a:rPr>
              <a:t>int</a:t>
            </a:r>
            <a:r>
              <a:rPr lang="da-DK" sz="1400" dirty="0">
                <a:solidFill>
                  <a:srgbClr val="D9950D"/>
                </a:solidFill>
              </a:rPr>
              <a:t> i = 0; i &lt; 500; i++)</a:t>
            </a:r>
          </a:p>
          <a:p>
            <a:r>
              <a:rPr lang="da-DK" sz="1400" dirty="0">
                <a:solidFill>
                  <a:srgbClr val="D9950D"/>
                </a:solidFill>
              </a:rPr>
              <a:t>   { Car </a:t>
            </a:r>
            <a:r>
              <a:rPr lang="da-DK" sz="1400" dirty="0" err="1">
                <a:solidFill>
                  <a:srgbClr val="D9950D"/>
                </a:solidFill>
              </a:rPr>
              <a:t>newCar</a:t>
            </a:r>
            <a:r>
              <a:rPr lang="da-DK" sz="1400" dirty="0">
                <a:solidFill>
                  <a:srgbClr val="D9950D"/>
                </a:solidFill>
              </a:rPr>
              <a:t> = new Car {Model=$”Model {i}”};</a:t>
            </a:r>
          </a:p>
          <a:p>
            <a:r>
              <a:rPr lang="da-DK" sz="1400" dirty="0">
                <a:solidFill>
                  <a:srgbClr val="D9950D"/>
                </a:solidFill>
              </a:rPr>
              <a:t>     </a:t>
            </a:r>
            <a:r>
              <a:rPr lang="da-DK" sz="1400" dirty="0" err="1">
                <a:solidFill>
                  <a:srgbClr val="D9950D"/>
                </a:solidFill>
              </a:rPr>
              <a:t>context.Cars.Add</a:t>
            </a:r>
            <a:r>
              <a:rPr lang="da-DK" sz="1400" dirty="0">
                <a:solidFill>
                  <a:srgbClr val="D9950D"/>
                </a:solidFill>
              </a:rPr>
              <a:t>(</a:t>
            </a:r>
            <a:r>
              <a:rPr lang="da-DK" sz="1400" dirty="0" err="1">
                <a:solidFill>
                  <a:srgbClr val="D9950D"/>
                </a:solidFill>
              </a:rPr>
              <a:t>newCar</a:t>
            </a:r>
            <a:r>
              <a:rPr lang="da-DK" sz="1400" dirty="0">
                <a:solidFill>
                  <a:srgbClr val="D9950D"/>
                </a:solidFill>
              </a:rPr>
              <a:t>);</a:t>
            </a:r>
          </a:p>
          <a:p>
            <a:r>
              <a:rPr lang="da-DK" sz="1400" dirty="0">
                <a:solidFill>
                  <a:srgbClr val="D9950D"/>
                </a:solidFill>
              </a:rPr>
              <a:t>}</a:t>
            </a:r>
            <a:endParaRPr lang="da-DK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a-DK" sz="1400" dirty="0" err="1">
                <a:solidFill>
                  <a:srgbClr val="D9950D"/>
                </a:solidFill>
                <a:latin typeface="Söhne Mono"/>
              </a:rPr>
              <a:t>context.SaveChanges</a:t>
            </a:r>
            <a:r>
              <a:rPr lang="da-DK" sz="1400" dirty="0">
                <a:solidFill>
                  <a:srgbClr val="D9950D"/>
                </a:solidFill>
                <a:latin typeface="Söhne Mono"/>
              </a:rPr>
              <a:t>();</a:t>
            </a:r>
          </a:p>
          <a:p>
            <a:endParaRPr lang="da-DK" sz="1600" dirty="0">
              <a:solidFill>
                <a:srgbClr val="D9950D"/>
              </a:solidFill>
              <a:latin typeface="Söhne Mono"/>
            </a:endParaRP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Opretter en </a:t>
            </a:r>
            <a:r>
              <a:rPr lang="da-DK" sz="1600" dirty="0" err="1">
                <a:solidFill>
                  <a:srgbClr val="D9950D"/>
                </a:solidFill>
                <a:latin typeface="Söhne Mono"/>
              </a:rPr>
              <a:t>query</a:t>
            </a:r>
            <a:r>
              <a:rPr lang="da-DK" sz="1600" dirty="0">
                <a:solidFill>
                  <a:srgbClr val="D9950D"/>
                </a:solidFill>
                <a:latin typeface="Söhne Mono"/>
              </a:rPr>
              <a:t> med alle 500 biler.</a:t>
            </a: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Der er kæmpe forskel for SQL serveren.</a:t>
            </a: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Den kan optimere på 500 biler i ét statement.</a:t>
            </a:r>
          </a:p>
          <a:p>
            <a:r>
              <a:rPr lang="da-DK" sz="1600" dirty="0">
                <a:solidFill>
                  <a:srgbClr val="D9950D"/>
                </a:solidFill>
                <a:latin typeface="Söhne Mono"/>
              </a:rPr>
              <a:t>Men ikke på 500 individuelle statements.</a:t>
            </a:r>
          </a:p>
        </p:txBody>
      </p: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5EB67CFD-146A-40C4-8147-81D4295EF4FC}"/>
              </a:ext>
            </a:extLst>
          </p:cNvPr>
          <p:cNvCxnSpPr>
            <a:cxnSpLocks/>
          </p:cNvCxnSpPr>
          <p:nvPr/>
        </p:nvCxnSpPr>
        <p:spPr>
          <a:xfrm flipH="1">
            <a:off x="934185" y="935769"/>
            <a:ext cx="2388" cy="3578878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082320C3-86FC-037C-CF3A-15315B7062A0}"/>
              </a:ext>
            </a:extLst>
          </p:cNvPr>
          <p:cNvCxnSpPr>
            <a:cxnSpLocks/>
          </p:cNvCxnSpPr>
          <p:nvPr/>
        </p:nvCxnSpPr>
        <p:spPr>
          <a:xfrm>
            <a:off x="5421212" y="5922940"/>
            <a:ext cx="5843160" cy="834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7380E28C-0864-98B6-0DFB-354C02DC09D1}"/>
              </a:ext>
            </a:extLst>
          </p:cNvPr>
          <p:cNvCxnSpPr>
            <a:cxnSpLocks/>
          </p:cNvCxnSpPr>
          <p:nvPr/>
        </p:nvCxnSpPr>
        <p:spPr>
          <a:xfrm flipV="1">
            <a:off x="11254655" y="912019"/>
            <a:ext cx="2109" cy="57042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C8FA2175-46A8-EAE3-EE36-A9426678C8CD}"/>
              </a:ext>
            </a:extLst>
          </p:cNvPr>
          <p:cNvCxnSpPr>
            <a:cxnSpLocks/>
          </p:cNvCxnSpPr>
          <p:nvPr/>
        </p:nvCxnSpPr>
        <p:spPr>
          <a:xfrm flipH="1">
            <a:off x="914397" y="933221"/>
            <a:ext cx="10345238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3FD833A1-C1CF-7872-84D7-E8BAC743985C}"/>
              </a:ext>
            </a:extLst>
          </p:cNvPr>
          <p:cNvCxnSpPr>
            <a:cxnSpLocks/>
          </p:cNvCxnSpPr>
          <p:nvPr/>
        </p:nvCxnSpPr>
        <p:spPr>
          <a:xfrm flipV="1">
            <a:off x="11254655" y="2447924"/>
            <a:ext cx="2109" cy="349488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0E81593C-41A4-702C-77DD-E7EED7FE2EC2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51E984D1-FE38-EA3D-1C83-698AC2D9C961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EB0783FD-9896-88A3-EF11-8A4C3D0D1F63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9" name="Rektangel: afklippede hjørner diagonalt 28">
            <a:extLst>
              <a:ext uri="{FF2B5EF4-FFF2-40B4-BE49-F238E27FC236}">
                <a16:creationId xmlns:a16="http://schemas.microsoft.com/office/drawing/2014/main" id="{B91B0EFD-652C-6A57-6EFB-9DB619536C62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30" name="Rektangel: afklippede hjørner diagonalt 29">
            <a:extLst>
              <a:ext uri="{FF2B5EF4-FFF2-40B4-BE49-F238E27FC236}">
                <a16:creationId xmlns:a16="http://schemas.microsoft.com/office/drawing/2014/main" id="{8CD440DA-6850-EDBF-B780-1CF185928D7C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31" name="Rektangel: afklippede hjørner diagonalt 30">
            <a:extLst>
              <a:ext uri="{FF2B5EF4-FFF2-40B4-BE49-F238E27FC236}">
                <a16:creationId xmlns:a16="http://schemas.microsoft.com/office/drawing/2014/main" id="{523F852F-1675-B4A8-52E0-8A4604B9D421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32" name="Rektangel: afklippede hjørner diagonalt 31">
            <a:extLst>
              <a:ext uri="{FF2B5EF4-FFF2-40B4-BE49-F238E27FC236}">
                <a16:creationId xmlns:a16="http://schemas.microsoft.com/office/drawing/2014/main" id="{FCE4345D-F7BB-93AF-9D8C-A74A671662CC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34" name="Rektangel: afklippede hjørner diagonalt 33">
            <a:extLst>
              <a:ext uri="{FF2B5EF4-FFF2-40B4-BE49-F238E27FC236}">
                <a16:creationId xmlns:a16="http://schemas.microsoft.com/office/drawing/2014/main" id="{0180328C-E993-295E-C0B8-A5E53696E959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8861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9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9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0"/>
                            </p:stCondLst>
                            <p:childTnLst>
                              <p:par>
                                <p:cTn id="2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9E77-0A96-5580-1BF7-8B64D8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629DB3-3DCC-5201-23CA-77047E6E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B12E9B4-4F9F-13D7-2ECB-28A0760A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C86286F-769D-D11A-2B0E-CD92A504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A7637A0-397D-5D5D-93C2-505A04EC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72276-DB00-4BD8-1C21-C21010A5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Codegen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+ EF?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C54070-2E7B-471F-8848-95B3DB7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137" y="1273523"/>
            <a:ext cx="4403327" cy="3955702"/>
          </a:xfrm>
        </p:spPr>
        <p:txBody>
          <a:bodyPr anchor="b">
            <a:normAutofit/>
          </a:bodyPr>
          <a:lstStyle/>
          <a:p>
            <a:r>
              <a:rPr lang="da-DK" sz="1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Hvad skal det sige?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Autogenerede API </a:t>
            </a:r>
            <a:r>
              <a:rPr lang="da-DK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endpoints</a:t>
            </a: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ud fra EF Modeller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 Operationer, gratis, på et øjeblik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Klik-klik-klik – videre.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Kan efterfølgende besigtiges og afprøves i den autogenererede Swagger dokumentation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3DD970D-6EA5-1008-1192-50AC54A138F6}"/>
              </a:ext>
            </a:extLst>
          </p:cNvPr>
          <p:cNvSpPr txBox="1">
            <a:spLocks/>
          </p:cNvSpPr>
          <p:nvPr/>
        </p:nvSpPr>
        <p:spPr>
          <a:xfrm>
            <a:off x="6300823" y="1121336"/>
            <a:ext cx="4403327" cy="2981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Gains</a:t>
            </a:r>
            <a:endParaRPr lang="da-DK" sz="16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Uniformitet på tværs af dine </a:t>
            </a:r>
            <a:r>
              <a:rPr lang="da-DK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endpoints</a:t>
            </a:r>
            <a:endParaRPr lang="da-DK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Hvis de er simple CRUD operationer, vel at mærke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Time-To-Market &amp; </a:t>
            </a:r>
            <a:r>
              <a:rPr lang="da-DK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Prototyping</a:t>
            </a:r>
            <a:r>
              <a:rPr lang="da-DK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tidsforbrug reduceres markant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D457F6DB-1F54-FD5E-20E6-ED2A5622B502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1B7061CE-808A-09CE-77A0-47F5A154B79C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EEA985D3-6CB3-47F6-BA7C-A31699CE3D3C}"/>
              </a:ext>
            </a:extLst>
          </p:cNvPr>
          <p:cNvCxnSpPr>
            <a:cxnSpLocks/>
          </p:cNvCxnSpPr>
          <p:nvPr/>
        </p:nvCxnSpPr>
        <p:spPr>
          <a:xfrm flipV="1">
            <a:off x="11277599" y="917575"/>
            <a:ext cx="0" cy="5028406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8052B6B5-0204-D18E-1494-1F2D8FECDB8A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: afklippede hjørner diagonalt 20">
            <a:extLst>
              <a:ext uri="{FF2B5EF4-FFF2-40B4-BE49-F238E27FC236}">
                <a16:creationId xmlns:a16="http://schemas.microsoft.com/office/drawing/2014/main" id="{D2648AA1-D575-4890-8059-D53DB178E121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2" name="Rektangel: afklippede hjørner diagonalt 21">
            <a:extLst>
              <a:ext uri="{FF2B5EF4-FFF2-40B4-BE49-F238E27FC236}">
                <a16:creationId xmlns:a16="http://schemas.microsoft.com/office/drawing/2014/main" id="{A41ADA44-B3B1-18B1-AA3B-E1A8F42308A0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CB9CDF4F-DB93-FD78-2E03-4B44CA0D0C23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A35EA6B2-D7FA-7C8E-4CD9-DECC07222FFD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63C56E55-457C-AAE0-86E1-4B670269B7D1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B21FB801-8A25-996E-7F13-46F278C9B79B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FD39039D-CC46-4727-3866-EE5DBDD9AB15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4672C613-E568-0972-72B9-0EDAA32FF777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24743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9A2FD1-B663-EE5C-A2AD-08661F0B6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F3D8E724-2E01-418C-F976-944CD277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9D9D5ECD-7F13-373E-221A-8C4A4748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4F7E3AE1-D9BC-E5A5-AC1C-737E06486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F2A5E740-9D0D-CC2C-F3FD-245FCA56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314D7-8D43-2E9B-8E9B-83D94E5E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Codegen</a:t>
            </a: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+ EF?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B279CEEC-8E46-CA9E-AA84-1306A5286D44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4BCC6154-46BA-92BD-D654-A4C559F7A18C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7453AA1C-7CCA-C397-3D54-7206F5C82B87}"/>
              </a:ext>
            </a:extLst>
          </p:cNvPr>
          <p:cNvCxnSpPr>
            <a:cxnSpLocks/>
          </p:cNvCxnSpPr>
          <p:nvPr/>
        </p:nvCxnSpPr>
        <p:spPr>
          <a:xfrm flipH="1" flipV="1">
            <a:off x="11275814" y="912019"/>
            <a:ext cx="1785" cy="503396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177042EA-1627-F033-22E4-18A2ACD21565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: afklippede hjørner diagonalt 20">
            <a:extLst>
              <a:ext uri="{FF2B5EF4-FFF2-40B4-BE49-F238E27FC236}">
                <a16:creationId xmlns:a16="http://schemas.microsoft.com/office/drawing/2014/main" id="{1C68849B-7623-2335-213E-D26E171CD94B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2" name="Rektangel: afklippede hjørner diagonalt 21">
            <a:extLst>
              <a:ext uri="{FF2B5EF4-FFF2-40B4-BE49-F238E27FC236}">
                <a16:creationId xmlns:a16="http://schemas.microsoft.com/office/drawing/2014/main" id="{8315754B-ABFB-37C1-02A4-3332ACF34F6D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2581339F-4C0D-6A3B-74D5-E73279B79D1F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38856491-09CA-E196-049A-E2A6184A6311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BC91B51B-2538-C6DD-1C2F-9E27460FE617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BE2F3951-DCA5-2817-BB77-DFF3263A5E50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1E3E66EB-24A3-B8D7-661C-A1612B05F3E0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EE329AF3-6602-E406-04E6-96787A04586E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  <p:sp>
        <p:nvSpPr>
          <p:cNvPr id="32" name="Ligebenet trekant 31">
            <a:extLst>
              <a:ext uri="{FF2B5EF4-FFF2-40B4-BE49-F238E27FC236}">
                <a16:creationId xmlns:a16="http://schemas.microsoft.com/office/drawing/2014/main" id="{B19FDC0E-A4ED-F0AB-D8C1-47E1431110FD}"/>
              </a:ext>
            </a:extLst>
          </p:cNvPr>
          <p:cNvSpPr/>
          <p:nvPr/>
        </p:nvSpPr>
        <p:spPr>
          <a:xfrm rot="5400000">
            <a:off x="1391324" y="3367575"/>
            <a:ext cx="507113" cy="5301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4D49405C-1626-236D-D239-DB487CF6B14F}"/>
              </a:ext>
            </a:extLst>
          </p:cNvPr>
          <p:cNvSpPr/>
          <p:nvPr/>
        </p:nvSpPr>
        <p:spPr>
          <a:xfrm>
            <a:off x="4543424" y="3028949"/>
            <a:ext cx="1131279" cy="13287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  <a:p>
            <a:pPr algn="ctr"/>
            <a:r>
              <a:rPr lang="da-DK" dirty="0"/>
              <a:t>Opret Database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0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9E77-0A96-5580-1BF7-8B64D8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629DB3-3DCC-5201-23CA-77047E6E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B12E9B4-4F9F-13D7-2ECB-28A0760A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C86286F-769D-D11A-2B0E-CD92A504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A7637A0-397D-5D5D-93C2-505A04EC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72276-DB00-4BD8-1C21-C21010A5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C54070-2E7B-471F-8848-95B3DB7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137" y="1321149"/>
            <a:ext cx="2360775" cy="1541756"/>
          </a:xfrm>
        </p:spPr>
        <p:txBody>
          <a:bodyPr anchor="b">
            <a:normAutofit/>
          </a:bodyPr>
          <a:lstStyle/>
          <a:p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D457F6DB-1F54-FD5E-20E6-ED2A5622B502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1B7061CE-808A-09CE-77A0-47F5A154B79C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EEA985D3-6CB3-47F6-BA7C-A31699CE3D3C}"/>
              </a:ext>
            </a:extLst>
          </p:cNvPr>
          <p:cNvCxnSpPr>
            <a:cxnSpLocks/>
          </p:cNvCxnSpPr>
          <p:nvPr/>
        </p:nvCxnSpPr>
        <p:spPr>
          <a:xfrm flipV="1">
            <a:off x="11277599" y="917575"/>
            <a:ext cx="0" cy="5028406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8052B6B5-0204-D18E-1494-1F2D8FECDB8A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lede 20">
            <a:extLst>
              <a:ext uri="{FF2B5EF4-FFF2-40B4-BE49-F238E27FC236}">
                <a16:creationId xmlns:a16="http://schemas.microsoft.com/office/drawing/2014/main" id="{6597303B-19A5-4D9E-B0AF-8DCC1534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59" y="4729756"/>
            <a:ext cx="5420904" cy="1072201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3967266C-4240-437E-AD88-53C587DEB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359" y="3505277"/>
            <a:ext cx="4491856" cy="1106858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610389CB-7E2D-4008-B58E-C36DE9578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359" y="2259797"/>
            <a:ext cx="3706537" cy="1188184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2386F317-2916-4E08-92F2-97F20388D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359" y="1054032"/>
            <a:ext cx="3864143" cy="1133566"/>
          </a:xfrm>
          <a:prstGeom prst="rect">
            <a:avLst/>
          </a:prstGeom>
        </p:spPr>
      </p:pic>
      <p:sp>
        <p:nvSpPr>
          <p:cNvPr id="6" name="Rektangel: afklippede hjørner diagonalt 5">
            <a:extLst>
              <a:ext uri="{FF2B5EF4-FFF2-40B4-BE49-F238E27FC236}">
                <a16:creationId xmlns:a16="http://schemas.microsoft.com/office/drawing/2014/main" id="{EB2674E2-3342-09E5-7D46-B24D6DCC74BC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7AF779C5-26DF-FE11-4D07-5D9ECB5605AF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19B040C6-FA10-5ACE-59AE-3778353D628A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AB5D1234-B314-EDFE-55FB-054BAD8A13EF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EF819934-D091-EACC-8936-8FFD4997602B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9" name="Rektangel: afklippede hjørner diagonalt 28">
            <a:extLst>
              <a:ext uri="{FF2B5EF4-FFF2-40B4-BE49-F238E27FC236}">
                <a16:creationId xmlns:a16="http://schemas.microsoft.com/office/drawing/2014/main" id="{85D9E579-8B29-6A34-5900-F45902DBE65B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30" name="Rektangel: afklippede hjørner diagonalt 29">
            <a:extLst>
              <a:ext uri="{FF2B5EF4-FFF2-40B4-BE49-F238E27FC236}">
                <a16:creationId xmlns:a16="http://schemas.microsoft.com/office/drawing/2014/main" id="{BCC6704C-A9C5-8355-0082-0111F2B7B097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31" name="Rektangel: afklippede hjørner diagonalt 30">
            <a:extLst>
              <a:ext uri="{FF2B5EF4-FFF2-40B4-BE49-F238E27FC236}">
                <a16:creationId xmlns:a16="http://schemas.microsoft.com/office/drawing/2014/main" id="{17001796-5885-A22F-4839-A97899DA13A0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6601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9E77-0A96-5580-1BF7-8B64D8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629DB3-3DCC-5201-23CA-77047E6E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B12E9B4-4F9F-13D7-2ECB-28A0760A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værksteknologibaggrund">
            <a:extLst>
              <a:ext uri="{FF2B5EF4-FFF2-40B4-BE49-F238E27FC236}">
                <a16:creationId xmlns:a16="http://schemas.microsoft.com/office/drawing/2014/main" id="{6C86286F-769D-D11A-2B0E-CD92A504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4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A7637A0-397D-5D5D-93C2-505A04EC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272276-DB00-4BD8-1C21-C21010A5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70" y="807645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Migrations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C54070-2E7B-471F-8848-95B3DB7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282" y="1725239"/>
            <a:ext cx="4870917" cy="1706279"/>
          </a:xfrm>
        </p:spPr>
        <p:txBody>
          <a:bodyPr anchor="b">
            <a:normAutofit fontScale="92500" lnSpcReduction="10000"/>
          </a:bodyPr>
          <a:lstStyle/>
          <a:p>
            <a:endParaRPr lang="da-DK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Migration filer, hvor?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Versionering</a:t>
            </a:r>
          </a:p>
          <a:p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3DD970D-6EA5-1008-1192-50AC54A138F6}"/>
              </a:ext>
            </a:extLst>
          </p:cNvPr>
          <p:cNvSpPr txBox="1">
            <a:spLocks/>
          </p:cNvSpPr>
          <p:nvPr/>
        </p:nvSpPr>
        <p:spPr>
          <a:xfrm>
            <a:off x="1099191" y="3460521"/>
            <a:ext cx="4403327" cy="1541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Forskning</a:t>
            </a:r>
          </a:p>
          <a:p>
            <a:pPr marL="285750" indent="-285750"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Hvornår bruges migrations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Alternativer?  </a:t>
            </a:r>
            <a:r>
              <a:rPr lang="da-DK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&amp; Database-First</a:t>
            </a:r>
          </a:p>
        </p:txBody>
      </p:sp>
      <p:pic>
        <p:nvPicPr>
          <p:cNvPr id="7" name="Billede 6" descr="Et billede, der indeholder tekst, skærmbillede, software, Multimediesoftware&#10;&#10;Beskrivelsen er genereret automatisk">
            <a:extLst>
              <a:ext uri="{FF2B5EF4-FFF2-40B4-BE49-F238E27FC236}">
                <a16:creationId xmlns:a16="http://schemas.microsoft.com/office/drawing/2014/main" id="{8F7A5D1A-075C-251E-E808-194245F4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81" y="1233712"/>
            <a:ext cx="6470755" cy="4290787"/>
          </a:xfrm>
          <a:prstGeom prst="rect">
            <a:avLst/>
          </a:prstGeom>
        </p:spPr>
      </p:pic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CD50A612-D5AF-FCAA-8894-C70F867D877E}"/>
              </a:ext>
            </a:extLst>
          </p:cNvPr>
          <p:cNvCxnSpPr>
            <a:cxnSpLocks/>
          </p:cNvCxnSpPr>
          <p:nvPr/>
        </p:nvCxnSpPr>
        <p:spPr>
          <a:xfrm flipH="1">
            <a:off x="908344" y="2514600"/>
            <a:ext cx="20344" cy="3431381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2D949963-F33F-B18B-63C1-90405EB9E885}"/>
              </a:ext>
            </a:extLst>
          </p:cNvPr>
          <p:cNvCxnSpPr>
            <a:cxnSpLocks/>
          </p:cNvCxnSpPr>
          <p:nvPr/>
        </p:nvCxnSpPr>
        <p:spPr>
          <a:xfrm>
            <a:off x="908343" y="5926465"/>
            <a:ext cx="103859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935492E4-7A1C-5785-02AE-DB6F08FADAFC}"/>
              </a:ext>
            </a:extLst>
          </p:cNvPr>
          <p:cNvCxnSpPr>
            <a:cxnSpLocks/>
          </p:cNvCxnSpPr>
          <p:nvPr/>
        </p:nvCxnSpPr>
        <p:spPr>
          <a:xfrm flipH="1" flipV="1">
            <a:off x="11275814" y="912019"/>
            <a:ext cx="1785" cy="5033962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33AAA6B3-9307-91D3-7B2E-F25135C1F760}"/>
              </a:ext>
            </a:extLst>
          </p:cNvPr>
          <p:cNvCxnSpPr>
            <a:cxnSpLocks/>
          </p:cNvCxnSpPr>
          <p:nvPr/>
        </p:nvCxnSpPr>
        <p:spPr>
          <a:xfrm flipH="1">
            <a:off x="5041106" y="938622"/>
            <a:ext cx="6224526" cy="0"/>
          </a:xfrm>
          <a:prstGeom prst="line">
            <a:avLst/>
          </a:prstGeom>
          <a:ln w="44450">
            <a:solidFill>
              <a:srgbClr val="D99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: afklippede hjørner diagonalt 21">
            <a:extLst>
              <a:ext uri="{FF2B5EF4-FFF2-40B4-BE49-F238E27FC236}">
                <a16:creationId xmlns:a16="http://schemas.microsoft.com/office/drawing/2014/main" id="{F3F2A467-3388-6580-BD09-EBC2AD968197}"/>
              </a:ext>
            </a:extLst>
          </p:cNvPr>
          <p:cNvSpPr/>
          <p:nvPr/>
        </p:nvSpPr>
        <p:spPr>
          <a:xfrm>
            <a:off x="209812" y="6364982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Indledning</a:t>
            </a:r>
          </a:p>
        </p:txBody>
      </p:sp>
      <p:sp>
        <p:nvSpPr>
          <p:cNvPr id="23" name="Rektangel: afklippede hjørner diagonalt 22">
            <a:extLst>
              <a:ext uri="{FF2B5EF4-FFF2-40B4-BE49-F238E27FC236}">
                <a16:creationId xmlns:a16="http://schemas.microsoft.com/office/drawing/2014/main" id="{C769384B-A3DC-42E2-7E1A-02497AF873D5}"/>
              </a:ext>
            </a:extLst>
          </p:cNvPr>
          <p:cNvSpPr/>
          <p:nvPr/>
        </p:nvSpPr>
        <p:spPr>
          <a:xfrm>
            <a:off x="1486609" y="6366426"/>
            <a:ext cx="1421741" cy="277935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Hvorfor EF?</a:t>
            </a:r>
          </a:p>
        </p:txBody>
      </p:sp>
      <p:sp>
        <p:nvSpPr>
          <p:cNvPr id="24" name="Rektangel: afklippede hjørner diagonalt 23">
            <a:extLst>
              <a:ext uri="{FF2B5EF4-FFF2-40B4-BE49-F238E27FC236}">
                <a16:creationId xmlns:a16="http://schemas.microsoft.com/office/drawing/2014/main" id="{744220F6-5019-DA39-5958-6858D65B17D3}"/>
              </a:ext>
            </a:extLst>
          </p:cNvPr>
          <p:cNvSpPr/>
          <p:nvPr/>
        </p:nvSpPr>
        <p:spPr>
          <a:xfrm>
            <a:off x="2908351" y="6368732"/>
            <a:ext cx="2415087" cy="28364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Common </a:t>
            </a:r>
            <a:r>
              <a:rPr lang="da-DK" dirty="0" err="1"/>
              <a:t>Malpractises</a:t>
            </a:r>
            <a:endParaRPr lang="da-DK" dirty="0"/>
          </a:p>
        </p:txBody>
      </p:sp>
      <p:sp>
        <p:nvSpPr>
          <p:cNvPr id="25" name="Rektangel: afklippede hjørner diagonalt 24">
            <a:extLst>
              <a:ext uri="{FF2B5EF4-FFF2-40B4-BE49-F238E27FC236}">
                <a16:creationId xmlns:a16="http://schemas.microsoft.com/office/drawing/2014/main" id="{66FF5AFB-CA78-F4BF-17B2-990230A55951}"/>
              </a:ext>
            </a:extLst>
          </p:cNvPr>
          <p:cNvSpPr/>
          <p:nvPr/>
        </p:nvSpPr>
        <p:spPr>
          <a:xfrm>
            <a:off x="5326811" y="6375037"/>
            <a:ext cx="1101149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Codegen</a:t>
            </a:r>
            <a:endParaRPr lang="da-DK" dirty="0"/>
          </a:p>
        </p:txBody>
      </p:sp>
      <p:sp>
        <p:nvSpPr>
          <p:cNvPr id="26" name="Rektangel: afklippede hjørner diagonalt 25">
            <a:extLst>
              <a:ext uri="{FF2B5EF4-FFF2-40B4-BE49-F238E27FC236}">
                <a16:creationId xmlns:a16="http://schemas.microsoft.com/office/drawing/2014/main" id="{95C9F042-C99D-69BA-9F93-3B449D1D95A0}"/>
              </a:ext>
            </a:extLst>
          </p:cNvPr>
          <p:cNvSpPr/>
          <p:nvPr/>
        </p:nvSpPr>
        <p:spPr>
          <a:xfrm>
            <a:off x="7327878" y="6382118"/>
            <a:ext cx="1276797" cy="282531"/>
          </a:xfrm>
          <a:prstGeom prst="snip2DiagRect">
            <a:avLst/>
          </a:prstGeom>
          <a:gradFill flip="none" rotWithShape="1">
            <a:gsLst>
              <a:gs pos="0">
                <a:srgbClr val="04FC33"/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Migrations</a:t>
            </a:r>
          </a:p>
        </p:txBody>
      </p:sp>
      <p:sp>
        <p:nvSpPr>
          <p:cNvPr id="27" name="Rektangel: afklippede hjørner diagonalt 26">
            <a:extLst>
              <a:ext uri="{FF2B5EF4-FFF2-40B4-BE49-F238E27FC236}">
                <a16:creationId xmlns:a16="http://schemas.microsoft.com/office/drawing/2014/main" id="{254CAC99-E67C-E7AE-BD90-3E56BFDC56DC}"/>
              </a:ext>
            </a:extLst>
          </p:cNvPr>
          <p:cNvSpPr/>
          <p:nvPr/>
        </p:nvSpPr>
        <p:spPr>
          <a:xfrm>
            <a:off x="8602823" y="6383670"/>
            <a:ext cx="1712437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Code-First</a:t>
            </a:r>
          </a:p>
        </p:txBody>
      </p:sp>
      <p:sp>
        <p:nvSpPr>
          <p:cNvPr id="28" name="Rektangel: afklippede hjørner diagonalt 27">
            <a:extLst>
              <a:ext uri="{FF2B5EF4-FFF2-40B4-BE49-F238E27FC236}">
                <a16:creationId xmlns:a16="http://schemas.microsoft.com/office/drawing/2014/main" id="{A5CEAFCD-E79B-589A-0771-C483BA834F63}"/>
              </a:ext>
            </a:extLst>
          </p:cNvPr>
          <p:cNvSpPr/>
          <p:nvPr/>
        </p:nvSpPr>
        <p:spPr>
          <a:xfrm>
            <a:off x="10315312" y="6376345"/>
            <a:ext cx="1712665" cy="297182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Database-First</a:t>
            </a:r>
          </a:p>
        </p:txBody>
      </p:sp>
      <p:sp>
        <p:nvSpPr>
          <p:cNvPr id="29" name="Rektangel: afklippede hjørner diagonalt 28">
            <a:extLst>
              <a:ext uri="{FF2B5EF4-FFF2-40B4-BE49-F238E27FC236}">
                <a16:creationId xmlns:a16="http://schemas.microsoft.com/office/drawing/2014/main" id="{213F2649-9330-217B-9310-2A53EF90780B}"/>
              </a:ext>
            </a:extLst>
          </p:cNvPr>
          <p:cNvSpPr/>
          <p:nvPr/>
        </p:nvSpPr>
        <p:spPr>
          <a:xfrm>
            <a:off x="6431599" y="6383670"/>
            <a:ext cx="892661" cy="282531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alpha val="40000"/>
                </a:schemeClr>
              </a:gs>
              <a:gs pos="41000">
                <a:schemeClr val="accent6">
                  <a:lumMod val="95000"/>
                  <a:lumOff val="5000"/>
                  <a:alpha val="20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9935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9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9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950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1000">
              <a:schemeClr val="accent6">
                <a:lumMod val="95000"/>
                <a:lumOff val="5000"/>
                <a:alpha val="20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002060">
              <a:alpha val="0"/>
            </a:srgb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LimelightVTI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39a1048-162f-492c-9580-e965229c097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5F9B35F94B0D4693D90B510D905162" ma:contentTypeVersion="7" ma:contentTypeDescription="Opret et nyt dokument." ma:contentTypeScope="" ma:versionID="12410acf50e96e1b79ca4211eb4a50d8">
  <xsd:schema xmlns:xsd="http://www.w3.org/2001/XMLSchema" xmlns:xs="http://www.w3.org/2001/XMLSchema" xmlns:p="http://schemas.microsoft.com/office/2006/metadata/properties" xmlns:ns3="539a1048-162f-492c-9580-e965229c0975" targetNamespace="http://schemas.microsoft.com/office/2006/metadata/properties" ma:root="true" ma:fieldsID="9c043f0ab7ad1e3b92131ead42679f27" ns3:_="">
    <xsd:import namespace="539a1048-162f-492c-9580-e965229c09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a1048-162f-492c-9580-e965229c09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C39ADC-BB11-43BE-9512-332D387B5055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539a1048-162f-492c-9580-e965229c0975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B92B306-98EE-4D7F-9C11-FECB55CFA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9a1048-162f-492c-9580-e965229c0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E65067-1F4E-4552-BFE6-E5BAC5B0DD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715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11</vt:i4>
      </vt:variant>
    </vt:vector>
  </HeadingPairs>
  <TitlesOfParts>
    <vt:vector size="19" baseType="lpstr">
      <vt:lpstr>Arial</vt:lpstr>
      <vt:lpstr>Arial,Sans-Serif</vt:lpstr>
      <vt:lpstr>Segoe UI</vt:lpstr>
      <vt:lpstr>Söhne Mono</vt:lpstr>
      <vt:lpstr>Trade Gothic Next Cond</vt:lpstr>
      <vt:lpstr>Trade Gothic Next Light</vt:lpstr>
      <vt:lpstr>LimelightVTI</vt:lpstr>
      <vt:lpstr>LimelightVTI</vt:lpstr>
      <vt:lpstr>Grundlæggende Object relational mapping(ORM)</vt:lpstr>
      <vt:lpstr>Indledning</vt:lpstr>
      <vt:lpstr>Hvorfor Entity</vt:lpstr>
      <vt:lpstr>Common malpractises</vt:lpstr>
      <vt:lpstr>Common malpractises</vt:lpstr>
      <vt:lpstr>Codegen + EF?</vt:lpstr>
      <vt:lpstr>Codegen + EF?</vt:lpstr>
      <vt:lpstr>CRUD</vt:lpstr>
      <vt:lpstr>Migrations</vt:lpstr>
      <vt:lpstr>Code-first</vt:lpstr>
      <vt:lpstr>Database-first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Grundlæggende Orm</dc:title>
  <dc:creator>Martin Sandgaard Rasmussen</dc:creator>
  <cp:lastModifiedBy>Martin Sandgaard Rasmussen</cp:lastModifiedBy>
  <cp:revision>52</cp:revision>
  <dcterms:created xsi:type="dcterms:W3CDTF">2024-02-19T07:52:27Z</dcterms:created>
  <dcterms:modified xsi:type="dcterms:W3CDTF">2024-02-20T12:42:06Z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0x010100AD5F9B35F94B0D4693D90B510D905162</vt:lpwstr>
  </property>
</Properties>
</file>