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0" r:id="rId5"/>
    <p:sldId id="259" r:id="rId6"/>
    <p:sldId id="26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9" r:id="rId21"/>
    <p:sldId id="278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EA5BF2-4FE7-4A56-B703-D3D373C1EC8F}">
          <p14:sldIdLst>
            <p14:sldId id="256"/>
            <p14:sldId id="257"/>
            <p14:sldId id="281"/>
            <p14:sldId id="280"/>
            <p14:sldId id="259"/>
            <p14:sldId id="261"/>
            <p14:sldId id="282"/>
            <p14:sldId id="263"/>
            <p14:sldId id="264"/>
            <p14:sldId id="265"/>
            <p14:sldId id="266"/>
            <p14:sldId id="267"/>
            <p14:sldId id="268"/>
            <p14:sldId id="269"/>
            <p14:sldId id="283"/>
            <p14:sldId id="270"/>
            <p14:sldId id="271"/>
            <p14:sldId id="272"/>
            <p14:sldId id="273"/>
            <p14:sldId id="279"/>
            <p14:sldId id="278"/>
            <p14:sldId id="274"/>
            <p14:sldId id="275"/>
            <p14:sldId id="276"/>
          </p14:sldIdLst>
        </p14:section>
        <p14:section name="Untitled Section" id="{D2B99F8F-6987-4CD0-8496-8816AB8EB50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657A-67E8-4797-B383-FDB93402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B230-3F35-420A-BFD1-4C9ACE06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785C-4327-466C-92BE-6A637125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8DCC-5E37-4A72-BBAF-2171A61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FDD9-3B4D-4509-8989-F528E19F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0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4730-77D6-4ABD-A3ED-9F87BC21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36E5-1B3C-442A-AFDE-F00A2C9A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1F02-7275-4F7B-B39C-BE269184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5890-2C97-427F-9F0B-AF64827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3484-7AC9-40F4-89EC-A57775C2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83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1B9D-05A4-41CB-B7C3-8CF97004D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470A-333F-4361-8B7A-586C3061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C181-1EA9-44D8-8CBA-B7529E7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7EC6-B7EF-4031-A769-DE4E324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A76D-05E5-4C82-9B97-FED4C817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2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4F27-2E61-475C-9F75-87803964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9820-9B12-4873-A56E-94DD00E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FF56-898D-4024-9EBF-926D02EA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BB60-5692-47F6-9F7E-5B583ECD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45CC-B194-492B-B295-E46C74DB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4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CF0D-F47B-4F63-96D7-94A2930B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623B-8A6B-4CFA-BF65-B186FE6A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385B-DC25-4051-B9C8-07C8323F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2080-845A-4378-A173-366193D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2991-B8C7-4B65-B90C-0AA5971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1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5D9C-9F5A-4600-822E-84B4055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8360-B321-4B5D-9AAB-F8A0ECEB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9274-080B-4CD9-90C3-233F0126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7629-CD0E-4EA3-9BF6-AE7FA6F2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3C774-9A76-44DF-BDDF-5F09805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5ABD-4CD2-4EA7-801C-9BFE2CF2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1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6A70-FF4E-4016-BCF6-46006764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A928-1894-4D51-8C3C-60772051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4196-A936-4206-ACC9-574CF8F5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6D6AB-5AD6-4756-A1A6-1403C1E7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2C051-8184-41E9-A382-621F4FEC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DF0BC-167A-419C-B5B3-112F628E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AC8B9-D2D1-4DB1-8E9E-5BD68D1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F455A-4583-4701-9105-8D58D5CB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1C46-BFF7-4845-A93A-A3325FF1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D47B-4EA1-4E5D-A836-13BB74B2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B805A-C46F-4C19-86E9-404EA7DF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5E0B6-A0A3-47B5-B02C-7A606154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90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E1D3C-E2D1-45F3-ACDD-EB861F6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1CB4-0696-4264-97D3-E31F62F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6D76C-8D2A-4FAE-81FC-6C9A5B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7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9AE0-593F-471A-85E9-F2E4562A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3B71-DBC7-45F5-89BF-4FA4B54A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CE36-8E31-4517-8C49-181D6CD7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D88D-DAE0-4D5A-8B9A-1C5BC9F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1153-46E7-4C4D-AC35-FD03E557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AE98-0715-4BBC-B456-3DD9DE22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7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C89-7EF9-4C9D-B47A-23689EA5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44A55-8C91-442B-8A2E-EB63A13F2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7CF3-6419-43C0-BAC4-80BF8946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013B-3057-4040-9475-AC1A580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3A49-AA73-467E-9984-64F45BCB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75E93-21DA-4E14-9C88-73E02DCA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0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C547-6E57-49EB-800C-00A9384D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CBBB-731E-45A3-9ED4-F8642AB1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4F65-DC88-4408-AD80-7E0A48EB0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1DA-71B4-4808-8C2A-55AA1DD0071F}" type="datetimeFigureOut">
              <a:rPr lang="da-DK" smtClean="0"/>
              <a:t>04-08-2023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184D-F5B0-4302-B6BB-1E30473E4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42DA-9421-4066-8D53-D5B1491F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C501-906E-4618-82D4-DD45965C3E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3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ckstation.net/" TargetMode="External"/><Relationship Id="rId2" Type="http://schemas.openxmlformats.org/officeDocument/2006/relationships/hyperlink" Target="https://www.freeformatter.com/message-digest.html#ad-out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4%20-%20HashPasswor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embed/jXni0KDQNs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4%20-%20PBK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9/3/21/18275837/facebook-plain-text-password-storage-hundreds-millions-us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DDF0-6411-48D2-866F-5C499BDDC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Praktisk kryptografi </a:t>
            </a:r>
            <a:r>
              <a:rPr lang="da-DK" dirty="0" err="1"/>
              <a:t>dotnet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15BA-D46B-402D-BFCF-5BDDEB18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 Secure Password Storage</a:t>
            </a:r>
          </a:p>
        </p:txBody>
      </p:sp>
    </p:spTree>
    <p:extLst>
      <p:ext uri="{BB962C8B-B14F-4D97-AF65-F5344CB8AC3E}">
        <p14:creationId xmlns:p14="http://schemas.microsoft.com/office/powerpoint/2010/main" val="414318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E9E5-65E2-439E-B026-FF4B48A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password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E71850B-361B-4F66-B8FE-F615AFC576F1}"/>
              </a:ext>
            </a:extLst>
          </p:cNvPr>
          <p:cNvSpPr/>
          <p:nvPr/>
        </p:nvSpPr>
        <p:spPr>
          <a:xfrm>
            <a:off x="994952" y="2133306"/>
            <a:ext cx="6387737" cy="186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err="1"/>
              <a:t>Hashing</a:t>
            </a:r>
            <a:endParaRPr lang="da-DK" sz="2800" b="1" dirty="0"/>
          </a:p>
          <a:p>
            <a:pPr algn="ctr"/>
            <a:r>
              <a:rPr lang="da-DK" sz="2800" b="1" dirty="0"/>
              <a:t>Envejsoperation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E168755-E8EB-43B6-B0AD-9AA3BD928496}"/>
              </a:ext>
            </a:extLst>
          </p:cNvPr>
          <p:cNvSpPr/>
          <p:nvPr/>
        </p:nvSpPr>
        <p:spPr>
          <a:xfrm>
            <a:off x="994952" y="4719752"/>
            <a:ext cx="6387737" cy="1867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/>
              <a:t>Kryptering</a:t>
            </a:r>
          </a:p>
          <a:p>
            <a:pPr algn="ctr"/>
            <a:r>
              <a:rPr lang="da-DK" sz="2800" b="1" dirty="0"/>
              <a:t>Tovejsoperation</a:t>
            </a:r>
          </a:p>
        </p:txBody>
      </p:sp>
      <p:pic>
        <p:nvPicPr>
          <p:cNvPr id="6" name="Picture 2" descr="Billedresultat for blender">
            <a:extLst>
              <a:ext uri="{FF2B5EF4-FFF2-40B4-BE49-F238E27FC236}">
                <a16:creationId xmlns:a16="http://schemas.microsoft.com/office/drawing/2014/main" id="{446823E0-3478-4611-81EB-B22D2E5F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91" y="1800554"/>
            <a:ext cx="2405686" cy="24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illedresultat for key">
            <a:extLst>
              <a:ext uri="{FF2B5EF4-FFF2-40B4-BE49-F238E27FC236}">
                <a16:creationId xmlns:a16="http://schemas.microsoft.com/office/drawing/2014/main" id="{2733854F-285E-48AF-A308-4ED2E9BF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09" y="4982312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D7C7C5-6D72-4CCB-B6F7-61BF5B012AB9}"/>
              </a:ext>
            </a:extLst>
          </p:cNvPr>
          <p:cNvSpPr/>
          <p:nvPr/>
        </p:nvSpPr>
        <p:spPr>
          <a:xfrm>
            <a:off x="483326" y="1606728"/>
            <a:ext cx="11116491" cy="2468880"/>
          </a:xfrm>
          <a:custGeom>
            <a:avLst/>
            <a:gdLst>
              <a:gd name="connsiteX0" fmla="*/ 0 w 11116491"/>
              <a:gd name="connsiteY0" fmla="*/ 0 h 2468880"/>
              <a:gd name="connsiteX1" fmla="*/ 11116491 w 11116491"/>
              <a:gd name="connsiteY1" fmla="*/ 0 h 2468880"/>
              <a:gd name="connsiteX2" fmla="*/ 11116491 w 11116491"/>
              <a:gd name="connsiteY2" fmla="*/ 2468880 h 2468880"/>
              <a:gd name="connsiteX3" fmla="*/ 0 w 11116491"/>
              <a:gd name="connsiteY3" fmla="*/ 2468880 h 2468880"/>
              <a:gd name="connsiteX4" fmla="*/ 0 w 11116491"/>
              <a:gd name="connsiteY4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6491" h="2468880" extrusionOk="0">
                <a:moveTo>
                  <a:pt x="0" y="0"/>
                </a:moveTo>
                <a:cubicBezTo>
                  <a:pt x="1724118" y="118645"/>
                  <a:pt x="8157096" y="116012"/>
                  <a:pt x="11116491" y="0"/>
                </a:cubicBezTo>
                <a:cubicBezTo>
                  <a:pt x="10983609" y="727295"/>
                  <a:pt x="11201442" y="1438710"/>
                  <a:pt x="11116491" y="2468880"/>
                </a:cubicBezTo>
                <a:cubicBezTo>
                  <a:pt x="9952455" y="2603480"/>
                  <a:pt x="3351641" y="2311684"/>
                  <a:pt x="0" y="2468880"/>
                </a:cubicBezTo>
                <a:cubicBezTo>
                  <a:pt x="-20187" y="1453500"/>
                  <a:pt x="-152480" y="529314"/>
                  <a:pt x="0" y="0"/>
                </a:cubicBezTo>
                <a:close/>
              </a:path>
            </a:pathLst>
          </a:custGeom>
          <a:noFill/>
          <a:ln w="22225"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456C6-D10C-4332-A068-008CDECE2082}"/>
              </a:ext>
            </a:extLst>
          </p:cNvPr>
          <p:cNvSpPr txBox="1"/>
          <p:nvPr/>
        </p:nvSpPr>
        <p:spPr>
          <a:xfrm>
            <a:off x="10068307" y="3003397"/>
            <a:ext cx="1531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b="1" dirty="0"/>
              <a:t>PWS til hash</a:t>
            </a:r>
          </a:p>
          <a:p>
            <a:r>
              <a:rPr lang="da-DK" sz="2000" b="1" strike="sngStrike" dirty="0"/>
              <a:t>Hash til PWS</a:t>
            </a:r>
          </a:p>
        </p:txBody>
      </p:sp>
    </p:spTree>
    <p:extLst>
      <p:ext uri="{BB962C8B-B14F-4D97-AF65-F5344CB8AC3E}">
        <p14:creationId xmlns:p14="http://schemas.microsoft.com/office/powerpoint/2010/main" val="276107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E9E5-65E2-439E-B026-FF4B48A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348E-BCC0-4670-A468-09F72FAD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5873"/>
            <a:ext cx="10515600" cy="1631089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Det er let at beregne hashværdien for en given meddelelse</a:t>
            </a:r>
          </a:p>
          <a:p>
            <a:r>
              <a:rPr lang="da-DK" dirty="0"/>
              <a:t>Det er umuligt at generere en meddelelse, </a:t>
            </a:r>
            <a:r>
              <a:rPr lang="da-DK" dirty="0" err="1"/>
              <a:t>udfra</a:t>
            </a:r>
            <a:r>
              <a:rPr lang="da-DK" dirty="0"/>
              <a:t> en given hash</a:t>
            </a:r>
          </a:p>
          <a:p>
            <a:r>
              <a:rPr lang="da-DK" dirty="0"/>
              <a:t>Det er umuligt at ændre en meddelelse uden at ændre hash</a:t>
            </a:r>
          </a:p>
          <a:p>
            <a:r>
              <a:rPr lang="da-DK" dirty="0"/>
              <a:t>Det er umuligt at finde to forskellige meddelelser med den samme hash</a:t>
            </a:r>
          </a:p>
          <a:p>
            <a:endParaRPr lang="da-DK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D7920F5-037F-40C7-9C5E-E86B72591B5F}"/>
              </a:ext>
            </a:extLst>
          </p:cNvPr>
          <p:cNvSpPr/>
          <p:nvPr/>
        </p:nvSpPr>
        <p:spPr>
          <a:xfrm>
            <a:off x="994952" y="2133306"/>
            <a:ext cx="6387737" cy="186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err="1"/>
              <a:t>Hashing</a:t>
            </a:r>
            <a:endParaRPr lang="da-DK" sz="2800" b="1" dirty="0"/>
          </a:p>
          <a:p>
            <a:pPr algn="ctr"/>
            <a:r>
              <a:rPr lang="da-DK" sz="2800" b="1" dirty="0"/>
              <a:t>Envejsoperation</a:t>
            </a:r>
          </a:p>
        </p:txBody>
      </p:sp>
      <p:pic>
        <p:nvPicPr>
          <p:cNvPr id="5" name="Picture 2" descr="Billedresultat for blender">
            <a:extLst>
              <a:ext uri="{FF2B5EF4-FFF2-40B4-BE49-F238E27FC236}">
                <a16:creationId xmlns:a16="http://schemas.microsoft.com/office/drawing/2014/main" id="{04AB90FA-8965-40C2-A615-352480D81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91" y="1800554"/>
            <a:ext cx="2405686" cy="24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563D53-BDA7-47FF-9E57-20CA6EBD4397}"/>
              </a:ext>
            </a:extLst>
          </p:cNvPr>
          <p:cNvSpPr/>
          <p:nvPr/>
        </p:nvSpPr>
        <p:spPr>
          <a:xfrm>
            <a:off x="483326" y="1606728"/>
            <a:ext cx="11116491" cy="2468880"/>
          </a:xfrm>
          <a:custGeom>
            <a:avLst/>
            <a:gdLst>
              <a:gd name="connsiteX0" fmla="*/ 0 w 11116491"/>
              <a:gd name="connsiteY0" fmla="*/ 0 h 2468880"/>
              <a:gd name="connsiteX1" fmla="*/ 11116491 w 11116491"/>
              <a:gd name="connsiteY1" fmla="*/ 0 h 2468880"/>
              <a:gd name="connsiteX2" fmla="*/ 11116491 w 11116491"/>
              <a:gd name="connsiteY2" fmla="*/ 2468880 h 2468880"/>
              <a:gd name="connsiteX3" fmla="*/ 0 w 11116491"/>
              <a:gd name="connsiteY3" fmla="*/ 2468880 h 2468880"/>
              <a:gd name="connsiteX4" fmla="*/ 0 w 11116491"/>
              <a:gd name="connsiteY4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6491" h="2468880" extrusionOk="0">
                <a:moveTo>
                  <a:pt x="0" y="0"/>
                </a:moveTo>
                <a:cubicBezTo>
                  <a:pt x="1724118" y="118645"/>
                  <a:pt x="8157096" y="116012"/>
                  <a:pt x="11116491" y="0"/>
                </a:cubicBezTo>
                <a:cubicBezTo>
                  <a:pt x="10983609" y="727295"/>
                  <a:pt x="11201442" y="1438710"/>
                  <a:pt x="11116491" y="2468880"/>
                </a:cubicBezTo>
                <a:cubicBezTo>
                  <a:pt x="9952455" y="2603480"/>
                  <a:pt x="3351641" y="2311684"/>
                  <a:pt x="0" y="2468880"/>
                </a:cubicBezTo>
                <a:cubicBezTo>
                  <a:pt x="-20187" y="1453500"/>
                  <a:pt x="-152480" y="529314"/>
                  <a:pt x="0" y="0"/>
                </a:cubicBezTo>
                <a:close/>
              </a:path>
            </a:pathLst>
          </a:custGeom>
          <a:noFill/>
          <a:ln w="22225"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853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363-67C3-4D48-8D00-02E73E8A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9249"/>
            <a:ext cx="10515600" cy="703626"/>
          </a:xfrm>
        </p:spPr>
        <p:txBody>
          <a:bodyPr/>
          <a:lstStyle/>
          <a:p>
            <a:r>
              <a:rPr lang="da-DK" dirty="0"/>
              <a:t>Hvis vi kun hash </a:t>
            </a:r>
            <a:r>
              <a:rPr lang="da-DK" dirty="0" err="1"/>
              <a:t>pws</a:t>
            </a:r>
            <a:r>
              <a:rPr lang="da-DK" dirty="0"/>
              <a:t> sikkerbrist BFA og RTA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F29A-B798-4A96-B816-E6FF3D90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257300"/>
            <a:ext cx="10067925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27094-14D9-4ABC-8232-1C5039A6B14F}"/>
              </a:ext>
            </a:extLst>
          </p:cNvPr>
          <p:cNvSpPr txBox="1"/>
          <p:nvPr/>
        </p:nvSpPr>
        <p:spPr>
          <a:xfrm>
            <a:off x="1449977" y="423236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MD5, SHA1, SHA2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A2C54-6DB0-4469-9CB5-66A264D16771}"/>
              </a:ext>
            </a:extLst>
          </p:cNvPr>
          <p:cNvSpPr txBox="1"/>
          <p:nvPr/>
        </p:nvSpPr>
        <p:spPr>
          <a:xfrm>
            <a:off x="4924697" y="1690688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password fra hash.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7E14E-E92D-4DBC-9CD8-67215D5B4718}"/>
              </a:ext>
            </a:extLst>
          </p:cNvPr>
          <p:cNvSpPr/>
          <p:nvPr/>
        </p:nvSpPr>
        <p:spPr>
          <a:xfrm>
            <a:off x="5133016" y="4710113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PWS fra hash.</a:t>
            </a:r>
            <a:endParaRPr lang="da-DK" dirty="0"/>
          </a:p>
        </p:txBody>
      </p:sp>
      <p:pic>
        <p:nvPicPr>
          <p:cNvPr id="2050" name="Picture 2" descr="Billedresultat for rainbow tables example">
            <a:extLst>
              <a:ext uri="{FF2B5EF4-FFF2-40B4-BE49-F238E27FC236}">
                <a16:creationId xmlns:a16="http://schemas.microsoft.com/office/drawing/2014/main" id="{D5C8BEE2-F221-4F28-B9DF-2D59BAFF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68" y="4232366"/>
            <a:ext cx="2936369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Kodedemo </a:t>
            </a:r>
            <a:br>
              <a:rPr lang="da-DK" dirty="0"/>
            </a:br>
            <a:r>
              <a:rPr lang="da-DK" dirty="0"/>
              <a:t>Brug af  Rainbow </a:t>
            </a:r>
            <a:r>
              <a:rPr lang="da-DK" dirty="0" err="1"/>
              <a:t>Tables</a:t>
            </a:r>
            <a:r>
              <a:rPr lang="da-DK" dirty="0"/>
              <a:t> til </a:t>
            </a:r>
            <a:r>
              <a:rPr lang="da-DK" dirty="0" err="1"/>
              <a:t>Reverse</a:t>
            </a:r>
            <a:r>
              <a:rPr lang="da-DK" dirty="0"/>
              <a:t> </a:t>
            </a:r>
            <a:r>
              <a:rPr lang="da-DK" dirty="0" err="1"/>
              <a:t>Hashes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363-67C3-4D48-8D00-02E73E8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Hash </a:t>
            </a:r>
            <a:r>
              <a:rPr lang="da-DK" dirty="0" err="1"/>
              <a:t>pws</a:t>
            </a:r>
            <a:r>
              <a:rPr lang="da-DK" dirty="0"/>
              <a:t> her </a:t>
            </a:r>
            <a:r>
              <a:rPr lang="da-DK" dirty="0">
                <a:hlinkClick r:id="rId2"/>
              </a:rPr>
              <a:t>https://www.freeformatter.com/message-digest.html#ad-output</a:t>
            </a:r>
            <a:endParaRPr lang="da-DK" dirty="0"/>
          </a:p>
          <a:p>
            <a:r>
              <a:rPr lang="da-DK" dirty="0"/>
              <a:t>Crack hash her </a:t>
            </a:r>
            <a:r>
              <a:rPr lang="da-DK" dirty="0">
                <a:hlinkClick r:id="rId3"/>
              </a:rPr>
              <a:t>https://crackstation.net/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891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password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71FB0-A8B6-45DB-AE65-357335A27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65360"/>
            <a:ext cx="5181600" cy="327186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789300-3A30-4F02-97FF-5B38CCDB6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51642"/>
            <a:ext cx="5181600" cy="3299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8B6E39-C2B5-44F7-A736-5F403B96F521}"/>
              </a:ext>
            </a:extLst>
          </p:cNvPr>
          <p:cNvSpPr txBox="1"/>
          <p:nvPr/>
        </p:nvSpPr>
        <p:spPr>
          <a:xfrm>
            <a:off x="7158446" y="1690688"/>
            <a:ext cx="327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Tilføjer kompleksitet til password</a:t>
            </a:r>
          </a:p>
        </p:txBody>
      </p:sp>
    </p:spTree>
    <p:extLst>
      <p:ext uri="{BB962C8B-B14F-4D97-AF65-F5344CB8AC3E}">
        <p14:creationId xmlns:p14="http://schemas.microsoft.com/office/powerpoint/2010/main" val="175965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98252-7F7F-4385-82E0-52EB634D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Salt fordele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FEA4D-9FC9-4E44-AE3B-D03B9E1B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Salt kan genereres som et tilfældigt tal og derefter føjes til adgangskoden.</a:t>
            </a:r>
          </a:p>
          <a:p>
            <a:r>
              <a:rPr lang="da-DK" dirty="0"/>
              <a:t>Ved at tilføje et salt gør du adgangskoden meget mere kompliceret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dette vil gøre </a:t>
            </a:r>
            <a:r>
              <a:rPr lang="da-DK" dirty="0" err="1"/>
              <a:t>brute</a:t>
            </a:r>
            <a:r>
              <a:rPr lang="da-DK" dirty="0"/>
              <a:t> force/RBT angreb meget sværere.</a:t>
            </a:r>
          </a:p>
          <a:p>
            <a:r>
              <a:rPr lang="da-DK" dirty="0"/>
              <a:t>For at kontrollere, om en PWS er korrekt, har vi brug for saltet</a:t>
            </a:r>
          </a:p>
          <a:p>
            <a:pPr lvl="1"/>
            <a:r>
              <a:rPr lang="da-DK" dirty="0"/>
              <a:t>gemmes normalt i databasen sammen med hash eller som en del af selve hashstrengen. </a:t>
            </a:r>
          </a:p>
          <a:p>
            <a:pPr lvl="1"/>
            <a:r>
              <a:rPr lang="da-DK" dirty="0"/>
              <a:t>Bare ved at </a:t>
            </a:r>
            <a:r>
              <a:rPr lang="da-DK" dirty="0" err="1"/>
              <a:t>randomisere</a:t>
            </a:r>
            <a:r>
              <a:rPr lang="da-DK" dirty="0"/>
              <a:t> </a:t>
            </a:r>
            <a:r>
              <a:rPr lang="da-DK" dirty="0" err="1"/>
              <a:t>hasherne</a:t>
            </a:r>
            <a:r>
              <a:rPr lang="da-DK" dirty="0"/>
              <a:t>  bliver angreb ineffektive. </a:t>
            </a:r>
          </a:p>
          <a:p>
            <a:pPr lvl="1"/>
            <a:r>
              <a:rPr lang="da-DK" dirty="0"/>
              <a:t>Angriber vil ikke vide på forhånd, hvad saltet er, kan ikke forudberegne en opslagstabel.</a:t>
            </a:r>
          </a:p>
          <a:p>
            <a:r>
              <a:rPr lang="da-DK" dirty="0"/>
              <a:t>Hver gang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/>
              <a:t>hash en ny adgangskode, skal du bruge en ny saltværdi. Dette betyder, at hvis to brugere har den samme PWS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/>
              <a:t>saltene er forskellige hver gang, ville deres hash-adgangskoder se helt forskellige ud</a:t>
            </a:r>
          </a:p>
        </p:txBody>
      </p:sp>
    </p:spTree>
    <p:extLst>
      <p:ext uri="{BB962C8B-B14F-4D97-AF65-F5344CB8AC3E}">
        <p14:creationId xmlns:p14="http://schemas.microsoft.com/office/powerpoint/2010/main" val="163951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Kodedemo </a:t>
            </a:r>
            <a:br>
              <a:rPr lang="da-DK" dirty="0"/>
            </a:br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password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363-67C3-4D48-8D00-02E73E8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 action="ppaction://hlinkfile"/>
              </a:rPr>
              <a:t>4 - </a:t>
            </a:r>
            <a:r>
              <a:rPr lang="da-DK" dirty="0" err="1">
                <a:hlinkClick r:id="rId2" action="ppaction://hlinkfile"/>
              </a:rPr>
              <a:t>HashPasswords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880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6" y="365125"/>
            <a:ext cx="11057964" cy="1325563"/>
          </a:xfrm>
        </p:spPr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r>
              <a:rPr lang="en-GB" dirty="0"/>
              <a:t>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363-67C3-4D48-8D00-02E73E8A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825625"/>
            <a:ext cx="5412634" cy="4351338"/>
          </a:xfrm>
        </p:spPr>
        <p:txBody>
          <a:bodyPr/>
          <a:lstStyle/>
          <a:p>
            <a:r>
              <a:rPr lang="da-DK" dirty="0"/>
              <a:t>Problemet med at hash og opbevare en PWS, selv med et salt, er, at når CPU’er bliver hurtigere og hurtigere, risikerer vi, at det, vi i øjeblikket mener er sikre PWS bliver over tid kompromitteret, fordi processer kan bruge </a:t>
            </a:r>
            <a:r>
              <a:rPr lang="da-DK" dirty="0" err="1"/>
              <a:t>brute</a:t>
            </a:r>
            <a:r>
              <a:rPr lang="da-DK" dirty="0"/>
              <a:t> force/RBT-angreb hurtigere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Moores Law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E7B0C-6F25-45F5-B3D7-EB83B9DC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70" y="1781473"/>
            <a:ext cx="2855619" cy="34314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4E888C-F639-479A-BDC6-282184353D82}"/>
              </a:ext>
            </a:extLst>
          </p:cNvPr>
          <p:cNvSpPr/>
          <p:nvPr/>
        </p:nvSpPr>
        <p:spPr>
          <a:xfrm>
            <a:off x="532673" y="5388570"/>
            <a:ext cx="655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i="1" dirty="0">
                <a:solidFill>
                  <a:srgbClr val="000000"/>
                </a:solidFill>
                <a:latin typeface="Montserrat"/>
              </a:rPr>
              <a:t>Antallet af transistorer på en chip fordobles cirka hvert andet år.</a:t>
            </a:r>
          </a:p>
          <a:p>
            <a:r>
              <a:rPr lang="da-DK" i="1" dirty="0">
                <a:solidFill>
                  <a:srgbClr val="000000"/>
                </a:solidFill>
                <a:latin typeface="Montserrat"/>
              </a:rPr>
              <a:t>Sætningen betyder grundlæggende, at udviklingen i transistorer - og i forlængelse heraf computerkraft - er eksponentielt voksende.</a:t>
            </a:r>
            <a:endParaRPr lang="da-DK" b="0" i="1" dirty="0">
              <a:solidFill>
                <a:srgbClr val="000000"/>
              </a:solidFill>
              <a:effectLst/>
              <a:latin typeface="Montserrat"/>
            </a:endParaRPr>
          </a:p>
        </p:txBody>
      </p:sp>
      <p:pic>
        <p:nvPicPr>
          <p:cNvPr id="6146" name="Picture 2" descr="Billedresultat for moore's law">
            <a:extLst>
              <a:ext uri="{FF2B5EF4-FFF2-40B4-BE49-F238E27FC236}">
                <a16:creationId xmlns:a16="http://schemas.microsoft.com/office/drawing/2014/main" id="{26E66758-119A-44CA-820A-52C9926F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298" y="2123196"/>
            <a:ext cx="3523702" cy="26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1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F895-8528-40DB-804D-86E74D27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br>
              <a:rPr lang="en-GB" dirty="0"/>
            </a:br>
            <a:r>
              <a:rPr lang="en-GB" dirty="0" err="1"/>
              <a:t>Løsningen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Moores</a:t>
            </a:r>
            <a:r>
              <a:rPr lang="en-GB" dirty="0"/>
              <a:t> </a:t>
            </a:r>
            <a:r>
              <a:rPr lang="en-GB" dirty="0" err="1"/>
              <a:t>lov</a:t>
            </a:r>
            <a:r>
              <a:rPr lang="en-GB" dirty="0"/>
              <a:t>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6363-67C3-4D48-8D00-02E73E8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 Based Key Derivation Function (PBKDF2)</a:t>
            </a:r>
          </a:p>
          <a:p>
            <a:r>
              <a:rPr lang="en-GB" dirty="0"/>
              <a:t>RSA Public Key Cryptographic Standards (PKCS #5 Version 2.0)</a:t>
            </a:r>
          </a:p>
          <a:p>
            <a:r>
              <a:rPr lang="en-GB" dirty="0"/>
              <a:t>Internet Engineering Task Force RFC 2898 Specification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r>
              <a:rPr lang="en-GB" dirty="0"/>
              <a:t>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7992"/>
            <a:ext cx="10515600" cy="964883"/>
          </a:xfrm>
        </p:spPr>
        <p:txBody>
          <a:bodyPr/>
          <a:lstStyle/>
          <a:p>
            <a:r>
              <a:rPr lang="da-DK" dirty="0"/>
              <a:t>Skaler med Moores lov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1431D-3594-4C8F-B34B-488ED6A4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581150"/>
            <a:ext cx="10191750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10408-0BA4-462C-8232-6B93A8A7B2BA}"/>
              </a:ext>
            </a:extLst>
          </p:cNvPr>
          <p:cNvSpPr/>
          <p:nvPr/>
        </p:nvSpPr>
        <p:spPr>
          <a:xfrm>
            <a:off x="7502434" y="19418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/>
              <a:t> Antallet af iterationsværdier gentager en hash-</a:t>
            </a:r>
            <a:br>
              <a:rPr lang="da-DK" dirty="0"/>
            </a:br>
            <a:r>
              <a:rPr lang="da-DK" dirty="0"/>
              <a:t>operation over PWS flere gange for at fremstille</a:t>
            </a:r>
            <a:br>
              <a:rPr lang="da-DK" dirty="0"/>
            </a:br>
            <a:r>
              <a:rPr lang="da-DK" dirty="0"/>
              <a:t>en hash-PWS, der kan gemmes i en database</a:t>
            </a:r>
          </a:p>
        </p:txBody>
      </p:sp>
    </p:spTree>
    <p:extLst>
      <p:ext uri="{BB962C8B-B14F-4D97-AF65-F5344CB8AC3E}">
        <p14:creationId xmlns:p14="http://schemas.microsoft.com/office/powerpoint/2010/main" val="184731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A05A-59CE-4D53-B399-6870E39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C450-9AD1-433D-AF7D-4EB69E22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Lagring af adgangskoder i klartekst </a:t>
            </a:r>
          </a:p>
          <a:p>
            <a:pPr lvl="1"/>
            <a:r>
              <a:rPr lang="da-DK" dirty="0"/>
              <a:t>Teknik der ikke skal benyttes</a:t>
            </a:r>
          </a:p>
          <a:p>
            <a:r>
              <a:rPr lang="da-DK" dirty="0"/>
              <a:t>Kryptering af adgangskoder</a:t>
            </a:r>
          </a:p>
          <a:p>
            <a:pPr lvl="1"/>
            <a:r>
              <a:rPr lang="da-DK" dirty="0"/>
              <a:t>Teknik der ikke skal benyttes</a:t>
            </a:r>
          </a:p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adgangskoder</a:t>
            </a:r>
          </a:p>
          <a:p>
            <a:r>
              <a:rPr lang="da-DK" dirty="0"/>
              <a:t>Brug af </a:t>
            </a:r>
            <a:r>
              <a:rPr lang="da-DK" dirty="0" err="1"/>
              <a:t>salted</a:t>
            </a:r>
            <a:r>
              <a:rPr lang="da-DK" dirty="0"/>
              <a:t> </a:t>
            </a:r>
            <a:r>
              <a:rPr lang="da-DK" dirty="0" err="1"/>
              <a:t>hashes</a:t>
            </a:r>
            <a:endParaRPr lang="da-DK" dirty="0"/>
          </a:p>
          <a:p>
            <a:r>
              <a:rPr lang="da-DK" dirty="0"/>
              <a:t>Brug af en adgangskodebaseret </a:t>
            </a:r>
            <a:r>
              <a:rPr lang="da-DK" dirty="0" err="1"/>
              <a:t>nøgledivationsfunktion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64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r>
              <a:rPr lang="en-GB" dirty="0"/>
              <a:t>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God standard er 50.000 iterationer</a:t>
            </a:r>
          </a:p>
          <a:p>
            <a:r>
              <a:rPr lang="da-DK" dirty="0"/>
              <a:t>Balance antal iterationer med acceptabel ydelse</a:t>
            </a:r>
          </a:p>
          <a:p>
            <a:r>
              <a:rPr lang="da-DK" dirty="0"/>
              <a:t>Ideelt dobbelt antal iterationer hvert andet år</a:t>
            </a:r>
          </a:p>
          <a:p>
            <a:r>
              <a:rPr lang="da-DK" dirty="0">
                <a:hlinkClick r:id="rId2"/>
              </a:rPr>
              <a:t>https://www.youtube.com/embed/jXni0KDQNsc</a:t>
            </a:r>
            <a:endParaRPr lang="da-DK" dirty="0"/>
          </a:p>
          <a:p>
            <a:endParaRPr lang="da-DK" dirty="0"/>
          </a:p>
        </p:txBody>
      </p:sp>
      <p:pic>
        <p:nvPicPr>
          <p:cNvPr id="7170" name="Picture 2" descr="Billedresultat for password based key derivation">
            <a:extLst>
              <a:ext uri="{FF2B5EF4-FFF2-40B4-BE49-F238E27FC236}">
                <a16:creationId xmlns:a16="http://schemas.microsoft.com/office/drawing/2014/main" id="{CA5BBA4B-A38F-42C4-BEB3-6FAD9650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41" y="3987226"/>
            <a:ext cx="8771332" cy="27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4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r>
              <a:rPr lang="en-GB" dirty="0"/>
              <a:t> 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8437"/>
            <a:ext cx="10515600" cy="1098526"/>
          </a:xfrm>
        </p:spPr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C8FF6F6-B8C6-4E7A-A107-912273C7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06" y="2237599"/>
            <a:ext cx="12192000" cy="22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Kodedemo</a:t>
            </a:r>
            <a:br>
              <a:rPr lang="da-DK" dirty="0"/>
            </a:br>
            <a:r>
              <a:rPr lang="en-GB" dirty="0"/>
              <a:t>Password Based Key Derivation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 action="ppaction://hlinkfile"/>
              </a:rPr>
              <a:t>4 - PBKDF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79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Based Key Derivation </a:t>
            </a:r>
            <a:r>
              <a:rPr lang="en-GB" dirty="0" err="1"/>
              <a:t>funktioner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2505"/>
            <a:ext cx="10515600" cy="1084458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ED298-3292-4993-B662-9395A7C7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262062"/>
            <a:ext cx="7439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340-7A38-4D10-8BF8-BDD0C3FC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C1E-94BC-4DB7-915D-4799B164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Lagring af adgangskoder i klartekst </a:t>
            </a:r>
          </a:p>
          <a:p>
            <a:r>
              <a:rPr lang="da-DK" dirty="0"/>
              <a:t>Kryptering af adgangskoder</a:t>
            </a:r>
          </a:p>
          <a:p>
            <a:r>
              <a:rPr lang="da-DK" dirty="0"/>
              <a:t>Brug af </a:t>
            </a:r>
            <a:r>
              <a:rPr lang="da-DK" dirty="0" err="1"/>
              <a:t>hashes</a:t>
            </a:r>
            <a:r>
              <a:rPr lang="da-DK" dirty="0"/>
              <a:t> til at gemme adgangskoder</a:t>
            </a:r>
          </a:p>
          <a:p>
            <a:r>
              <a:rPr lang="da-DK" dirty="0"/>
              <a:t>Brug af </a:t>
            </a:r>
            <a:r>
              <a:rPr lang="da-DK" dirty="0" err="1"/>
              <a:t>salted</a:t>
            </a:r>
            <a:r>
              <a:rPr lang="da-DK" dirty="0"/>
              <a:t> </a:t>
            </a:r>
            <a:r>
              <a:rPr lang="da-DK" dirty="0" err="1"/>
              <a:t>hashes</a:t>
            </a:r>
            <a:endParaRPr lang="da-DK" dirty="0"/>
          </a:p>
          <a:p>
            <a:r>
              <a:rPr lang="da-DK" dirty="0"/>
              <a:t>Brug af en adgangskodebaseret </a:t>
            </a:r>
            <a:r>
              <a:rPr lang="da-DK" dirty="0" err="1"/>
              <a:t>nøgledivationsfunktion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76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029A-E7C6-4BA7-9BB2-ADB39E8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Lagring af adgangskoder i klartekst 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2681-0CBE-48B5-BF9F-CAC77726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Når du udvikler et system, der skal autentificere en bruger via adgangskoder, skal du gemme disse adgangskoder et sted.</a:t>
            </a:r>
          </a:p>
          <a:p>
            <a:pPr lvl="1"/>
            <a:r>
              <a:rPr lang="da-DK" dirty="0"/>
              <a:t>så brugeren kan komme tilbage senere for at logge på.</a:t>
            </a:r>
          </a:p>
          <a:p>
            <a:r>
              <a:rPr lang="da-DK" dirty="0"/>
              <a:t>Generelt vil dette være i en SQL-database.</a:t>
            </a:r>
          </a:p>
          <a:p>
            <a:pPr lvl="1"/>
            <a:r>
              <a:rPr lang="da-DK" dirty="0"/>
              <a:t>Der er forskellige teknikker, som du kan bruge til at kode kodeordet, men den </a:t>
            </a:r>
            <a:r>
              <a:rPr lang="da-DK" b="1" dirty="0"/>
              <a:t>største fejl, du kan gøre, er at gemme adgangskoder som klar tekst i din database</a:t>
            </a:r>
          </a:p>
          <a:p>
            <a:r>
              <a:rPr lang="da-DK" b="1" dirty="0"/>
              <a:t>Password skal kun være kendt at brugeren!</a:t>
            </a:r>
          </a:p>
          <a:p>
            <a:r>
              <a:rPr lang="da-DK" b="1" dirty="0"/>
              <a:t>Selvom et system skal være i stand til at bekræfte en adgangskode, skal systemet aldrig vide, hvad den faktiske adgangskode er</a:t>
            </a:r>
          </a:p>
        </p:txBody>
      </p:sp>
    </p:spTree>
    <p:extLst>
      <p:ext uri="{BB962C8B-B14F-4D97-AF65-F5344CB8AC3E}">
        <p14:creationId xmlns:p14="http://schemas.microsoft.com/office/powerpoint/2010/main" val="189369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FC7-C294-4FCB-9E30-A6F575F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Lagring af adgangskoder i klartekst 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A007-C7BD-4077-866C-83D7FC7C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26033"/>
            <a:ext cx="11089341" cy="825780"/>
          </a:xfrm>
        </p:spPr>
        <p:txBody>
          <a:bodyPr>
            <a:normAutofit fontScale="92500"/>
          </a:bodyPr>
          <a:lstStyle/>
          <a:p>
            <a:r>
              <a:rPr lang="da-DK" dirty="0"/>
              <a:t>Kompromitteret kundekonti vil betyde, at din kunde ikke kun kunne tabe økonomisk, men de vil miste tilliden til dit system, og din organisation + $$$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01491-7870-479F-9A4A-C3BD57DC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865"/>
            <a:ext cx="284797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758E7-9BE4-4C13-989D-79FA8B71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17" y="1972356"/>
            <a:ext cx="2990850" cy="24955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B47EA1-9E50-4908-B8B0-D20B10DEB212}"/>
              </a:ext>
            </a:extLst>
          </p:cNvPr>
          <p:cNvSpPr/>
          <p:nvPr/>
        </p:nvSpPr>
        <p:spPr>
          <a:xfrm>
            <a:off x="3686175" y="2813538"/>
            <a:ext cx="3903345" cy="235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AE890-00EE-4DD5-A279-FDF9BBD9813B}"/>
              </a:ext>
            </a:extLst>
          </p:cNvPr>
          <p:cNvSpPr txBox="1"/>
          <p:nvPr/>
        </p:nvSpPr>
        <p:spPr>
          <a:xfrm>
            <a:off x="3403148" y="2986554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“MyP@55w0rd”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6F98A-A43E-473C-8AEE-2B8994EA4BD9}"/>
              </a:ext>
            </a:extLst>
          </p:cNvPr>
          <p:cNvSpPr/>
          <p:nvPr/>
        </p:nvSpPr>
        <p:spPr>
          <a:xfrm>
            <a:off x="6158152" y="2976545"/>
            <a:ext cx="193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Myriad Pro"/>
              </a:rPr>
              <a:t>“MyP@55w0rd”</a:t>
            </a:r>
            <a:endParaRPr lang="da-DK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0F4A71-A49D-44C3-863C-2EC52D038E64}"/>
              </a:ext>
            </a:extLst>
          </p:cNvPr>
          <p:cNvSpPr/>
          <p:nvPr/>
        </p:nvSpPr>
        <p:spPr>
          <a:xfrm rot="9709951">
            <a:off x="5351775" y="4332563"/>
            <a:ext cx="2770743" cy="24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6264D-E161-43AF-85AE-EFFC1107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59" y="4272369"/>
            <a:ext cx="1314450" cy="1295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CEA802-FFE1-47DC-BD28-ED45F02FF6F8}"/>
              </a:ext>
            </a:extLst>
          </p:cNvPr>
          <p:cNvSpPr/>
          <p:nvPr/>
        </p:nvSpPr>
        <p:spPr>
          <a:xfrm>
            <a:off x="5128876" y="5104463"/>
            <a:ext cx="193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Myriad Pro"/>
              </a:rPr>
              <a:t>“MyP@55w0rd”</a:t>
            </a:r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4F3BA-5CD7-41F3-840C-FB03F0B8B119}"/>
              </a:ext>
            </a:extLst>
          </p:cNvPr>
          <p:cNvSpPr/>
          <p:nvPr/>
        </p:nvSpPr>
        <p:spPr>
          <a:xfrm>
            <a:off x="7063123" y="5081676"/>
            <a:ext cx="4062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Kompromitteret PWS tabel er stjålet</a:t>
            </a:r>
          </a:p>
        </p:txBody>
      </p:sp>
      <p:pic>
        <p:nvPicPr>
          <p:cNvPr id="15" name="Picture 2" descr="Billedresultat for skull drawing simple">
            <a:extLst>
              <a:ext uri="{FF2B5EF4-FFF2-40B4-BE49-F238E27FC236}">
                <a16:creationId xmlns:a16="http://schemas.microsoft.com/office/drawing/2014/main" id="{1D5FA27A-5B15-475D-AB17-3B8C36B56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8" r="14561" b="20915"/>
          <a:stretch/>
        </p:blipFill>
        <p:spPr bwMode="auto">
          <a:xfrm>
            <a:off x="8786050" y="206187"/>
            <a:ext cx="1420268" cy="12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F767-344B-47EC-A327-7BD4AFD0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Lagring af adgangskoder i klartekst 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FEC4-9F01-40BA-B9D7-E6771037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Økonomisk tab</a:t>
            </a:r>
          </a:p>
          <a:p>
            <a:r>
              <a:rPr lang="da-DK" dirty="0"/>
              <a:t>Omdømme</a:t>
            </a:r>
          </a:p>
          <a:p>
            <a:r>
              <a:rPr lang="da-DK" dirty="0"/>
              <a:t>Sagsanlæg</a:t>
            </a:r>
          </a:p>
          <a:p>
            <a:r>
              <a:rPr lang="da-DK" dirty="0"/>
              <a:t>Tab af markedsandel</a:t>
            </a:r>
          </a:p>
          <a:p>
            <a:r>
              <a:rPr lang="da-DK" dirty="0"/>
              <a:t>Reguleringsbøder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70B7-CF09-47D4-BE67-B251FA34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1690688"/>
            <a:ext cx="2733675" cy="3190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0506AB-462F-43ED-B18D-5530F4962B76}"/>
              </a:ext>
            </a:extLst>
          </p:cNvPr>
          <p:cNvSpPr/>
          <p:nvPr/>
        </p:nvSpPr>
        <p:spPr>
          <a:xfrm rot="18589981">
            <a:off x="6078253" y="2471002"/>
            <a:ext cx="66321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adelle-sans"/>
                <a:hlinkClick r:id="rId3"/>
              </a:rPr>
              <a:t>Facebook stored hundreds of millions of passwords in plain text</a:t>
            </a:r>
            <a:endParaRPr lang="en-GB" sz="3600" b="1" i="0" dirty="0">
              <a:solidFill>
                <a:srgbClr val="FF0000"/>
              </a:solidFill>
              <a:effectLst/>
              <a:latin typeface="adelle-sans"/>
            </a:endParaRPr>
          </a:p>
        </p:txBody>
      </p:sp>
    </p:spTree>
    <p:extLst>
      <p:ext uri="{BB962C8B-B14F-4D97-AF65-F5344CB8AC3E}">
        <p14:creationId xmlns:p14="http://schemas.microsoft.com/office/powerpoint/2010/main" val="127798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302F-D7A3-425F-82C8-D8D93303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Kryptering af password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821CBF-3607-462B-8D51-34953AC45CC5}"/>
              </a:ext>
            </a:extLst>
          </p:cNvPr>
          <p:cNvSpPr/>
          <p:nvPr/>
        </p:nvSpPr>
        <p:spPr>
          <a:xfrm>
            <a:off x="994952" y="2133306"/>
            <a:ext cx="6387737" cy="1867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err="1"/>
              <a:t>Hashing</a:t>
            </a:r>
            <a:endParaRPr lang="da-DK" sz="2800" b="1" dirty="0"/>
          </a:p>
          <a:p>
            <a:pPr algn="ctr"/>
            <a:r>
              <a:rPr lang="da-DK" sz="2800" b="1" dirty="0"/>
              <a:t>Envejsoperation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BB4F267-B682-4499-AE71-F7453E66F782}"/>
              </a:ext>
            </a:extLst>
          </p:cNvPr>
          <p:cNvSpPr/>
          <p:nvPr/>
        </p:nvSpPr>
        <p:spPr>
          <a:xfrm>
            <a:off x="994952" y="4719752"/>
            <a:ext cx="6387737" cy="1867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/>
              <a:t>Kryptering</a:t>
            </a:r>
          </a:p>
          <a:p>
            <a:pPr algn="ctr"/>
            <a:r>
              <a:rPr lang="da-DK" sz="2800" b="1" dirty="0"/>
              <a:t>Tovejsoperation</a:t>
            </a:r>
          </a:p>
        </p:txBody>
      </p:sp>
      <p:pic>
        <p:nvPicPr>
          <p:cNvPr id="1026" name="Picture 2" descr="Billedresultat for blender">
            <a:extLst>
              <a:ext uri="{FF2B5EF4-FFF2-40B4-BE49-F238E27FC236}">
                <a16:creationId xmlns:a16="http://schemas.microsoft.com/office/drawing/2014/main" id="{9072033D-F391-4DFC-BACB-320183F26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91" y="1800554"/>
            <a:ext cx="2405686" cy="24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key">
            <a:extLst>
              <a:ext uri="{FF2B5EF4-FFF2-40B4-BE49-F238E27FC236}">
                <a16:creationId xmlns:a16="http://schemas.microsoft.com/office/drawing/2014/main" id="{B4D8F8AC-5B1F-410F-88A3-4B27B332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09" y="4982312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B8AAEF-9945-49E9-B26A-0D7B3F83AFD8}"/>
              </a:ext>
            </a:extLst>
          </p:cNvPr>
          <p:cNvSpPr/>
          <p:nvPr/>
        </p:nvSpPr>
        <p:spPr>
          <a:xfrm>
            <a:off x="483326" y="4206240"/>
            <a:ext cx="11116491" cy="2468880"/>
          </a:xfrm>
          <a:custGeom>
            <a:avLst/>
            <a:gdLst>
              <a:gd name="connsiteX0" fmla="*/ 0 w 11116491"/>
              <a:gd name="connsiteY0" fmla="*/ 0 h 2468880"/>
              <a:gd name="connsiteX1" fmla="*/ 11116491 w 11116491"/>
              <a:gd name="connsiteY1" fmla="*/ 0 h 2468880"/>
              <a:gd name="connsiteX2" fmla="*/ 11116491 w 11116491"/>
              <a:gd name="connsiteY2" fmla="*/ 2468880 h 2468880"/>
              <a:gd name="connsiteX3" fmla="*/ 0 w 11116491"/>
              <a:gd name="connsiteY3" fmla="*/ 2468880 h 2468880"/>
              <a:gd name="connsiteX4" fmla="*/ 0 w 11116491"/>
              <a:gd name="connsiteY4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6491" h="2468880" extrusionOk="0">
                <a:moveTo>
                  <a:pt x="0" y="0"/>
                </a:moveTo>
                <a:cubicBezTo>
                  <a:pt x="1724118" y="118645"/>
                  <a:pt x="8157096" y="116012"/>
                  <a:pt x="11116491" y="0"/>
                </a:cubicBezTo>
                <a:cubicBezTo>
                  <a:pt x="10983609" y="727295"/>
                  <a:pt x="11201442" y="1438710"/>
                  <a:pt x="11116491" y="2468880"/>
                </a:cubicBezTo>
                <a:cubicBezTo>
                  <a:pt x="9952455" y="2603480"/>
                  <a:pt x="3351641" y="2311684"/>
                  <a:pt x="0" y="2468880"/>
                </a:cubicBezTo>
                <a:cubicBezTo>
                  <a:pt x="-20187" y="1453500"/>
                  <a:pt x="-152480" y="529314"/>
                  <a:pt x="0" y="0"/>
                </a:cubicBezTo>
                <a:close/>
              </a:path>
            </a:pathLst>
          </a:custGeom>
          <a:noFill/>
          <a:ln w="22225"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23F73-DB47-4AFE-AC18-73FFF5244089}"/>
              </a:ext>
            </a:extLst>
          </p:cNvPr>
          <p:cNvSpPr/>
          <p:nvPr/>
        </p:nvSpPr>
        <p:spPr>
          <a:xfrm>
            <a:off x="8352031" y="4535086"/>
            <a:ext cx="2295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Symmetrisk kryptering</a:t>
            </a:r>
          </a:p>
          <a:p>
            <a:r>
              <a:rPr lang="da-DK" dirty="0"/>
              <a:t>Delt hemmelig nøgle</a:t>
            </a:r>
          </a:p>
        </p:txBody>
      </p:sp>
    </p:spTree>
    <p:extLst>
      <p:ext uri="{BB962C8B-B14F-4D97-AF65-F5344CB8AC3E}">
        <p14:creationId xmlns:p14="http://schemas.microsoft.com/office/powerpoint/2010/main" val="352443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FC7-C294-4FCB-9E30-A6F575F4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Kryptering af adgangskoder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A007-C7BD-4077-866C-83D7FC7C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26033"/>
            <a:ext cx="11089341" cy="825780"/>
          </a:xfrm>
        </p:spPr>
        <p:txBody>
          <a:bodyPr>
            <a:normAutofit/>
          </a:bodyPr>
          <a:lstStyle/>
          <a:p>
            <a:r>
              <a:rPr lang="da-DK" dirty="0"/>
              <a:t>Problemer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01491-7870-479F-9A4A-C3BD57DC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865"/>
            <a:ext cx="2847975" cy="23717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B47EA1-9E50-4908-B8B0-D20B10DEB212}"/>
              </a:ext>
            </a:extLst>
          </p:cNvPr>
          <p:cNvSpPr/>
          <p:nvPr/>
        </p:nvSpPr>
        <p:spPr>
          <a:xfrm>
            <a:off x="3686175" y="2813538"/>
            <a:ext cx="3903345" cy="235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AE890-00EE-4DD5-A279-FDF9BBD9813B}"/>
              </a:ext>
            </a:extLst>
          </p:cNvPr>
          <p:cNvSpPr txBox="1"/>
          <p:nvPr/>
        </p:nvSpPr>
        <p:spPr>
          <a:xfrm>
            <a:off x="3403148" y="2986554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“MyP@55w0rd”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6F98A-A43E-473C-8AEE-2B8994EA4BD9}"/>
              </a:ext>
            </a:extLst>
          </p:cNvPr>
          <p:cNvSpPr/>
          <p:nvPr/>
        </p:nvSpPr>
        <p:spPr>
          <a:xfrm>
            <a:off x="5726179" y="2951164"/>
            <a:ext cx="18597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/>
              <a:t>“37dgwdhh8y3d”</a:t>
            </a:r>
            <a:br>
              <a:rPr lang="da-DK" b="1" dirty="0"/>
            </a:br>
            <a:r>
              <a:rPr lang="da-DK" b="1" dirty="0"/>
              <a:t>PWS krypteret og</a:t>
            </a:r>
            <a:br>
              <a:rPr lang="da-DK" b="1" dirty="0"/>
            </a:br>
            <a:r>
              <a:rPr lang="da-DK" b="1" dirty="0"/>
              <a:t> gem på SRV</a:t>
            </a:r>
            <a:endParaRPr lang="da-DK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0F4A71-A49D-44C3-863C-2EC52D038E64}"/>
              </a:ext>
            </a:extLst>
          </p:cNvPr>
          <p:cNvSpPr/>
          <p:nvPr/>
        </p:nvSpPr>
        <p:spPr>
          <a:xfrm rot="9709951">
            <a:off x="5351775" y="4332563"/>
            <a:ext cx="2770743" cy="24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6264D-E161-43AF-85AE-EFFC1107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59" y="4272369"/>
            <a:ext cx="1314450" cy="1295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CEA802-FFE1-47DC-BD28-ED45F02FF6F8}"/>
              </a:ext>
            </a:extLst>
          </p:cNvPr>
          <p:cNvSpPr/>
          <p:nvPr/>
        </p:nvSpPr>
        <p:spPr>
          <a:xfrm>
            <a:off x="5128876" y="5104463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/>
              <a:t>37dgwdhh8y3d”</a:t>
            </a:r>
            <a:endParaRPr lang="da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4F3BA-5CD7-41F3-840C-FB03F0B8B119}"/>
              </a:ext>
            </a:extLst>
          </p:cNvPr>
          <p:cNvSpPr/>
          <p:nvPr/>
        </p:nvSpPr>
        <p:spPr>
          <a:xfrm>
            <a:off x="7063123" y="5081676"/>
            <a:ext cx="4062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DEJLIGT kompromitteret PWS tabel er stjålet</a:t>
            </a:r>
            <a:br>
              <a:rPr lang="da-DK" dirty="0"/>
            </a:br>
            <a:r>
              <a:rPr lang="da-DK" dirty="0"/>
              <a:t>nu med krypteret passwords</a:t>
            </a:r>
          </a:p>
        </p:txBody>
      </p:sp>
      <p:pic>
        <p:nvPicPr>
          <p:cNvPr id="15" name="Picture 2" descr="Billedresultat for skull drawing simple">
            <a:extLst>
              <a:ext uri="{FF2B5EF4-FFF2-40B4-BE49-F238E27FC236}">
                <a16:creationId xmlns:a16="http://schemas.microsoft.com/office/drawing/2014/main" id="{1D5FA27A-5B15-475D-AB17-3B8C36B56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8" r="14561" b="20915"/>
          <a:stretch/>
        </p:blipFill>
        <p:spPr bwMode="auto">
          <a:xfrm>
            <a:off x="8786050" y="206187"/>
            <a:ext cx="1420268" cy="12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758E7-9BE4-4C13-989D-79FA8B712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317" y="1972356"/>
            <a:ext cx="2990850" cy="2495550"/>
          </a:xfrm>
          <a:prstGeom prst="rect">
            <a:avLst/>
          </a:prstGeom>
        </p:spPr>
      </p:pic>
      <p:pic>
        <p:nvPicPr>
          <p:cNvPr id="14" name="Picture 4" descr="Billedresultat for key">
            <a:extLst>
              <a:ext uri="{FF2B5EF4-FFF2-40B4-BE49-F238E27FC236}">
                <a16:creationId xmlns:a16="http://schemas.microsoft.com/office/drawing/2014/main" id="{4EAE549D-A7E6-46B1-8070-9A4FE6E4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154">
            <a:off x="7453431" y="864301"/>
            <a:ext cx="2104793" cy="97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E9E5-65E2-439E-B026-FF4B48A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Kryptering af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348E-BCC0-4670-A468-09F72FAD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r>
              <a:rPr lang="da-DK" dirty="0"/>
              <a:t>Nøglehåndtering og opbevaring</a:t>
            </a:r>
          </a:p>
          <a:p>
            <a:pPr lvl="1"/>
            <a:r>
              <a:rPr lang="da-DK" dirty="0"/>
              <a:t>Først skal du styre nøglerne.</a:t>
            </a:r>
          </a:p>
          <a:p>
            <a:pPr lvl="1"/>
            <a:r>
              <a:rPr lang="da-DK" dirty="0"/>
              <a:t>På serversiden skal krypteringsnøglerne gemmes et sted, hvis du nogensinde har til hensigt at dekryptere adgangskoden.</a:t>
            </a:r>
          </a:p>
          <a:p>
            <a:pPr lvl="2"/>
            <a:r>
              <a:rPr lang="da-DK" dirty="0"/>
              <a:t>Dette kan være i en database, et certifikat eller et hardwaresikkerhedsmodul (sletter sig selv) ved manipulation).</a:t>
            </a:r>
          </a:p>
          <a:p>
            <a:pPr lvl="2"/>
            <a:r>
              <a:rPr lang="da-DK" dirty="0"/>
              <a:t>Gemmer du nøgler i databasen (</a:t>
            </a:r>
            <a:r>
              <a:rPr lang="da-DK" dirty="0" err="1"/>
              <a:t>key</a:t>
            </a:r>
            <a:r>
              <a:rPr lang="da-DK" dirty="0"/>
              <a:t> tabel) og hacker allerede har adgang til </a:t>
            </a:r>
            <a:r>
              <a:rPr lang="da-DK" dirty="0" err="1"/>
              <a:t>pws</a:t>
            </a:r>
            <a:r>
              <a:rPr lang="da-DK" dirty="0"/>
              <a:t> </a:t>
            </a:r>
            <a:r>
              <a:rPr lang="da-DK" dirty="0" err="1"/>
              <a:t>tabellen..HAPS</a:t>
            </a:r>
            <a:r>
              <a:rPr lang="da-DK" dirty="0"/>
              <a:t> </a:t>
            </a:r>
          </a:p>
          <a:p>
            <a:r>
              <a:rPr lang="da-DK" dirty="0"/>
              <a:t>Kompromitterede nøgler</a:t>
            </a:r>
          </a:p>
          <a:p>
            <a:pPr lvl="1"/>
            <a:r>
              <a:rPr lang="da-DK" dirty="0"/>
              <a:t>Hvis nøgle- + </a:t>
            </a:r>
            <a:r>
              <a:rPr lang="da-DK" dirty="0" err="1"/>
              <a:t>pwstabel</a:t>
            </a:r>
            <a:r>
              <a:rPr lang="da-DK" dirty="0"/>
              <a:t> er stjålet, så har angriberen muligheden for at dekryptere alle dine adgangskoder. Dette ville være en katastrofalt </a:t>
            </a:r>
          </a:p>
          <a:p>
            <a:pPr lvl="1"/>
            <a:r>
              <a:rPr lang="da-DK" dirty="0"/>
              <a:t>Du bliver nødt til at ændre alle dine krypteringsnøgler og kryptere adgangskoder igen. </a:t>
            </a:r>
          </a:p>
          <a:p>
            <a:pPr lvl="1"/>
            <a:r>
              <a:rPr lang="da-DK" dirty="0"/>
              <a:t>Alle kunder eller brugere skal ændre deres adgangskoder,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C8F6-E9DA-4006-A139-016F5F3E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15" y="0"/>
            <a:ext cx="1699111" cy="2020116"/>
          </a:xfrm>
          <a:prstGeom prst="rect">
            <a:avLst/>
          </a:prstGeom>
        </p:spPr>
      </p:pic>
      <p:pic>
        <p:nvPicPr>
          <p:cNvPr id="6" name="Picture 2" descr="Billedresultat for skull drawing simple">
            <a:extLst>
              <a:ext uri="{FF2B5EF4-FFF2-40B4-BE49-F238E27FC236}">
                <a16:creationId xmlns:a16="http://schemas.microsoft.com/office/drawing/2014/main" id="{53DD9174-69C9-4ECA-A8B8-4C01679A3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8" r="14561" b="20915"/>
          <a:stretch/>
        </p:blipFill>
        <p:spPr bwMode="auto">
          <a:xfrm>
            <a:off x="8234421" y="411803"/>
            <a:ext cx="1420268" cy="12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E9E5-65E2-439E-B026-FF4B48A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Kryptering af password - asymmetrisk kryptering (senere)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348E-BCC0-4670-A468-09F72FAD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2795"/>
            <a:ext cx="10515600" cy="457823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Problem er stadig nøgle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946C9-7A1B-4BBB-ADCE-F428834D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1299505"/>
            <a:ext cx="12192000" cy="4833291"/>
          </a:xfrm>
          <a:prstGeom prst="rect">
            <a:avLst/>
          </a:prstGeom>
        </p:spPr>
      </p:pic>
      <p:pic>
        <p:nvPicPr>
          <p:cNvPr id="6" name="Picture 2" descr="Billedresultat for skull drawing simple">
            <a:extLst>
              <a:ext uri="{FF2B5EF4-FFF2-40B4-BE49-F238E27FC236}">
                <a16:creationId xmlns:a16="http://schemas.microsoft.com/office/drawing/2014/main" id="{DB7A36B9-1739-4964-A56D-F015F82B8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8" r="14561" b="20915"/>
          <a:stretch/>
        </p:blipFill>
        <p:spPr bwMode="auto">
          <a:xfrm>
            <a:off x="10771732" y="67299"/>
            <a:ext cx="1420268" cy="123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1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945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3" baseType="lpstr">
      <vt:lpstr>adelle-sans</vt:lpstr>
      <vt:lpstr>Arial</vt:lpstr>
      <vt:lpstr>Arial</vt:lpstr>
      <vt:lpstr>Calibri</vt:lpstr>
      <vt:lpstr>Calibri Light</vt:lpstr>
      <vt:lpstr>Montserrat</vt:lpstr>
      <vt:lpstr>Myriad Pro</vt:lpstr>
      <vt:lpstr>Wingdings</vt:lpstr>
      <vt:lpstr>Office Theme</vt:lpstr>
      <vt:lpstr>Praktisk kryptografi dotnet</vt:lpstr>
      <vt:lpstr>Agenda </vt:lpstr>
      <vt:lpstr>Lagring af adgangskoder i klartekst  </vt:lpstr>
      <vt:lpstr>Lagring af adgangskoder i klartekst  </vt:lpstr>
      <vt:lpstr>Lagring af adgangskoder i klartekst  </vt:lpstr>
      <vt:lpstr>Kryptering af password</vt:lpstr>
      <vt:lpstr>Kryptering af adgangskoder</vt:lpstr>
      <vt:lpstr>Kryptering af password</vt:lpstr>
      <vt:lpstr>Kryptering af password - asymmetrisk kryptering (senere) </vt:lpstr>
      <vt:lpstr>Brug af Hashes til at gemme password</vt:lpstr>
      <vt:lpstr>Brug af Hashes til at gemme password</vt:lpstr>
      <vt:lpstr>Brug af Hashes til at gemme password</vt:lpstr>
      <vt:lpstr>Kodedemo  Brug af  Rainbow Tables til Reverse Hashes</vt:lpstr>
      <vt:lpstr>Brug af Hashes til at gemme password</vt:lpstr>
      <vt:lpstr>Salt fordele</vt:lpstr>
      <vt:lpstr>Kodedemo  Brug af Hashes til at gemme password </vt:lpstr>
      <vt:lpstr>Password Based Key Derivation funktioner </vt:lpstr>
      <vt:lpstr>Password Based Key Derivation funktioner Løsningen på Moores lov </vt:lpstr>
      <vt:lpstr>Password Based Key Derivation funktioner </vt:lpstr>
      <vt:lpstr>Password Based Key Derivation funktioner </vt:lpstr>
      <vt:lpstr>Password Based Key Derivation funktioner </vt:lpstr>
      <vt:lpstr>Kodedemo Password Based Key Derivation Functions</vt:lpstr>
      <vt:lpstr>Password Based Key Derivation funktioner</vt:lpstr>
      <vt:lpstr>Resume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Praktisk kryptografi dotnet</dc:title>
  <dc:creator>Mikkel Andreas Krøll Christensen (MKC - Faglærer - RIAH - ZBC)</dc:creator>
  <cp:lastModifiedBy>Mikkel Andreas Krøll Christensen (MKC - Faglærer - RIAH - ZBC)</cp:lastModifiedBy>
  <cp:revision>36</cp:revision>
  <dcterms:created xsi:type="dcterms:W3CDTF">2019-09-13T09:46:28Z</dcterms:created>
  <dcterms:modified xsi:type="dcterms:W3CDTF">2023-08-04T12:46:25Z</dcterms:modified>
</cp:coreProperties>
</file>