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70" r:id="rId7"/>
    <p:sldId id="272" r:id="rId8"/>
    <p:sldId id="3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261E2-CDB2-4E46-BE22-1D03B8EC29D4}" type="datetimeFigureOut">
              <a:rPr lang="en-IN" smtClean="0"/>
              <a:t>18-08-21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AB1E9-05E5-494D-AB76-A0F2711A6040}" type="slidenum">
              <a:rPr lang="en-IN" smtClean="0"/>
              <a:t>‹#›</a:t>
            </a:fld>
            <a:endParaRPr lang="en-IN"/>
          </a:p>
        </p:txBody>
      </p:sp>
    </p:spTree>
    <p:extLst>
      <p:ext uri="{BB962C8B-B14F-4D97-AF65-F5344CB8AC3E}">
        <p14:creationId xmlns:p14="http://schemas.microsoft.com/office/powerpoint/2010/main" val="585023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A432-23CD-4A3A-8A43-BC012C3ED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2752E9-CA51-4828-A2CE-E11EA84C4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5756F-E938-491F-8977-5D2DC8FC6A57}"/>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6F3ADF2D-3CD7-4851-A997-A8BCA0286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96318-DAED-461B-BC60-55573534D1D1}"/>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2122900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94B6-98D8-4FC6-AC0C-6EAA10E985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E1E5E-35C1-4988-A09D-B6BB83E0B1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CE12B-6DC7-4245-9FF0-F99E4BF9255F}"/>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35F66564-26B6-4887-A54E-FA3B3473E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F1576-0F88-4922-9AA1-5609674DEF30}"/>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382629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8AE29-2385-482A-B68E-6276B4F229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68E9A-A077-418D-AB28-124598D6DA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1CD70-98BA-41C4-846F-1B171367F913}"/>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B1579FC6-6702-4841-B482-EB89E0AA9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81F54-68CB-4EFD-89EC-767AC1900796}"/>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179139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extLst>
      <p:ext uri="{BB962C8B-B14F-4D97-AF65-F5344CB8AC3E}">
        <p14:creationId xmlns:p14="http://schemas.microsoft.com/office/powerpoint/2010/main" val="177867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0397-5CFE-497E-B9A0-5AE1C2D1B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EC89AC-2414-46EB-80E6-5684DB3903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5F5FA-8C24-41D4-8464-5F42E1B0AB64}"/>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71F639C8-B4B7-4F99-BEB2-29C1FEF18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8452F-B65C-448C-9815-99AE14F78D0C}"/>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271347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A7B2-C212-4E0D-B6D2-A11080224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29CC6E-A913-445C-BDC1-069EA68E10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9F03-B7D9-4463-BEC9-75E04CE32920}"/>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7F10BD4B-BFF0-4FAA-AEB0-6EDF4411E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3FE4F-DBD4-4AB8-9544-0830D14F3158}"/>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126919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CF2A-38FA-4192-B99B-930712FC6E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67A34-1BCC-475C-8B6A-2EEA61ED47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B2EFB9-F096-43F0-8C2C-C88AD0B63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8CED86-35F5-44B3-8216-13386F0D3999}"/>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6" name="Footer Placeholder 5">
            <a:extLst>
              <a:ext uri="{FF2B5EF4-FFF2-40B4-BE49-F238E27FC236}">
                <a16:creationId xmlns:a16="http://schemas.microsoft.com/office/drawing/2014/main" id="{81824476-683D-408C-834D-E15D8E094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F07ED-5C52-4AE0-8E6F-BCABB4696F23}"/>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16224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4BB5-ED64-4193-99D4-174C7D8C95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4E290E-1583-41BD-A76B-6611E1F44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103F7-0990-4236-BEB1-CFD71A98A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53A4D9-2FF4-4FF9-B7B8-49B733DC9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EF308A-835B-439C-8505-2A269A5A22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D9B6B6-ECF5-4A3D-B894-9A204599F15A}"/>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8" name="Footer Placeholder 7">
            <a:extLst>
              <a:ext uri="{FF2B5EF4-FFF2-40B4-BE49-F238E27FC236}">
                <a16:creationId xmlns:a16="http://schemas.microsoft.com/office/drawing/2014/main" id="{68947827-FC8D-4ABD-BB6C-47A6D73263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B5CC83-2E29-4C1D-ABCB-F4D569612C5A}"/>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337299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0B48-EFC9-4564-98E3-A56824C91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608B3A-A28B-4AD2-9346-C3D79A83F103}"/>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4" name="Footer Placeholder 3">
            <a:extLst>
              <a:ext uri="{FF2B5EF4-FFF2-40B4-BE49-F238E27FC236}">
                <a16:creationId xmlns:a16="http://schemas.microsoft.com/office/drawing/2014/main" id="{3D7DDE21-4711-4343-984E-BD31C7A88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ABD8C5-4B12-4ABE-B0A3-0B8AD8F993EC}"/>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21812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6DBFD-7F6A-411B-9E36-7B4977C72B89}"/>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3" name="Footer Placeholder 2">
            <a:extLst>
              <a:ext uri="{FF2B5EF4-FFF2-40B4-BE49-F238E27FC236}">
                <a16:creationId xmlns:a16="http://schemas.microsoft.com/office/drawing/2014/main" id="{59CE7B13-5BF4-4D3E-AFF5-D20233E11F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3E34DF-1212-4070-9049-0CD6171E7C7A}"/>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406901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B817-2332-48A4-8B91-8F9F02858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10991B-4D95-41A0-9D9D-C6EB45B5B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42B880-3DD0-411C-B276-59FFA752B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F01E7-FFBB-434C-85A9-5B230F095FF2}"/>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6" name="Footer Placeholder 5">
            <a:extLst>
              <a:ext uri="{FF2B5EF4-FFF2-40B4-BE49-F238E27FC236}">
                <a16:creationId xmlns:a16="http://schemas.microsoft.com/office/drawing/2014/main" id="{24CF6B3A-42B0-48BD-AB8A-2913E30E1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C8F10-B5B5-4C8F-B711-788978A4EE8C}"/>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354214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A57F-06EB-4BC0-BC4A-7B4403AD4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766AD5-E6B0-498A-ADE6-6844B991C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4E936A-7C13-462F-A1E3-FB0FBEAAC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40C10-438E-4C95-B0BB-25F134045619}"/>
              </a:ext>
            </a:extLst>
          </p:cNvPr>
          <p:cNvSpPr>
            <a:spLocks noGrp="1"/>
          </p:cNvSpPr>
          <p:nvPr>
            <p:ph type="dt" sz="half" idx="10"/>
          </p:nvPr>
        </p:nvSpPr>
        <p:spPr/>
        <p:txBody>
          <a:bodyPr/>
          <a:lstStyle/>
          <a:p>
            <a:fld id="{F9152ED4-9B99-4771-9EDB-FEEF8A0FB3CB}" type="datetimeFigureOut">
              <a:rPr lang="en-IN" smtClean="0"/>
              <a:t>18-08-21</a:t>
            </a:fld>
            <a:endParaRPr lang="en-IN"/>
          </a:p>
        </p:txBody>
      </p:sp>
      <p:sp>
        <p:nvSpPr>
          <p:cNvPr id="6" name="Footer Placeholder 5">
            <a:extLst>
              <a:ext uri="{FF2B5EF4-FFF2-40B4-BE49-F238E27FC236}">
                <a16:creationId xmlns:a16="http://schemas.microsoft.com/office/drawing/2014/main" id="{A1F67BD1-C67F-41B6-ACD5-80FBB2195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280366-EFB3-46E4-89F0-2082F1E220BC}"/>
              </a:ext>
            </a:extLst>
          </p:cNvPr>
          <p:cNvSpPr>
            <a:spLocks noGrp="1"/>
          </p:cNvSpPr>
          <p:nvPr>
            <p:ph type="sldNum" sz="quarter" idx="12"/>
          </p:nvPr>
        </p:nvSpPr>
        <p:spPr/>
        <p:txBody>
          <a:bodyPr/>
          <a:lstStyle/>
          <a:p>
            <a:fld id="{00E2FAF3-FF57-4DF2-9B46-E2DA98B441CD}" type="slidenum">
              <a:rPr lang="en-IN" smtClean="0"/>
              <a:t>‹#›</a:t>
            </a:fld>
            <a:endParaRPr lang="en-IN"/>
          </a:p>
        </p:txBody>
      </p:sp>
    </p:spTree>
    <p:extLst>
      <p:ext uri="{BB962C8B-B14F-4D97-AF65-F5344CB8AC3E}">
        <p14:creationId xmlns:p14="http://schemas.microsoft.com/office/powerpoint/2010/main" val="27728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AEE81-28C6-42F8-B940-CADC7284E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F0878-F31B-4440-8FBB-7CE8AA399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A701F1-5A42-40C2-8007-568014CC7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52ED4-9B99-4771-9EDB-FEEF8A0FB3CB}" type="datetimeFigureOut">
              <a:rPr lang="en-IN" smtClean="0"/>
              <a:t>18-08-21</a:t>
            </a:fld>
            <a:endParaRPr lang="en-IN"/>
          </a:p>
        </p:txBody>
      </p:sp>
      <p:sp>
        <p:nvSpPr>
          <p:cNvPr id="5" name="Footer Placeholder 4">
            <a:extLst>
              <a:ext uri="{FF2B5EF4-FFF2-40B4-BE49-F238E27FC236}">
                <a16:creationId xmlns:a16="http://schemas.microsoft.com/office/drawing/2014/main" id="{59C8BD15-DA94-4824-9C5E-069903E7D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1EBBF1-237F-453E-81E4-9DDF8980FD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2FAF3-FF57-4DF2-9B46-E2DA98B441CD}" type="slidenum">
              <a:rPr lang="en-IN" smtClean="0"/>
              <a:t>‹#›</a:t>
            </a:fld>
            <a:endParaRPr lang="en-IN"/>
          </a:p>
        </p:txBody>
      </p:sp>
    </p:spTree>
    <p:extLst>
      <p:ext uri="{BB962C8B-B14F-4D97-AF65-F5344CB8AC3E}">
        <p14:creationId xmlns:p14="http://schemas.microsoft.com/office/powerpoint/2010/main" val="215358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85B1-90EB-44FA-B9B2-A563C96874F5}"/>
              </a:ext>
            </a:extLst>
          </p:cNvPr>
          <p:cNvSpPr>
            <a:spLocks noGrp="1"/>
          </p:cNvSpPr>
          <p:nvPr>
            <p:ph type="ctrTitle"/>
          </p:nvPr>
        </p:nvSpPr>
        <p:spPr>
          <a:xfrm>
            <a:off x="1524000" y="461639"/>
            <a:ext cx="9144000" cy="2485747"/>
          </a:xfrm>
        </p:spPr>
        <p:txBody>
          <a:bodyPr anchor="ctr">
            <a:normAutofit/>
          </a:bodyPr>
          <a:lstStyle/>
          <a:p>
            <a:r>
              <a:rPr lang="en-US" sz="7200" b="1" i="1" dirty="0">
                <a:latin typeface="+mn-lt"/>
              </a:rPr>
              <a:t>TASK 3</a:t>
            </a:r>
            <a:endParaRPr lang="en-IN" sz="7200" b="1" i="1" dirty="0">
              <a:latin typeface="+mn-lt"/>
            </a:endParaRPr>
          </a:p>
        </p:txBody>
      </p:sp>
      <p:sp>
        <p:nvSpPr>
          <p:cNvPr id="3" name="Subtitle 2">
            <a:extLst>
              <a:ext uri="{FF2B5EF4-FFF2-40B4-BE49-F238E27FC236}">
                <a16:creationId xmlns:a16="http://schemas.microsoft.com/office/drawing/2014/main" id="{95875431-4DFD-47A9-95C9-58593D2FCFA8}"/>
              </a:ext>
            </a:extLst>
          </p:cNvPr>
          <p:cNvSpPr>
            <a:spLocks noGrp="1"/>
          </p:cNvSpPr>
          <p:nvPr>
            <p:ph type="subTitle" idx="1"/>
          </p:nvPr>
        </p:nvSpPr>
        <p:spPr/>
        <p:txBody>
          <a:bodyPr anchor="ctr">
            <a:normAutofit/>
          </a:bodyPr>
          <a:lstStyle/>
          <a:p>
            <a:r>
              <a:rPr lang="en-US" sz="3200" dirty="0"/>
              <a:t>Sub-Domain : </a:t>
            </a:r>
            <a:r>
              <a:rPr lang="en-IN" sz="2400" b="0" i="0" u="none" strike="noStrike" dirty="0">
                <a:solidFill>
                  <a:srgbClr val="000000"/>
                </a:solidFill>
                <a:effectLst/>
                <a:latin typeface="Poppins"/>
                <a:hlinkClick r:id="rId2"/>
              </a:rPr>
              <a:t>http://testasp.vulnweb.com/</a:t>
            </a:r>
            <a:endParaRPr lang="en-IN" sz="3200" dirty="0"/>
          </a:p>
        </p:txBody>
      </p:sp>
    </p:spTree>
    <p:extLst>
      <p:ext uri="{BB962C8B-B14F-4D97-AF65-F5344CB8AC3E}">
        <p14:creationId xmlns:p14="http://schemas.microsoft.com/office/powerpoint/2010/main" val="350008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441F-D2C4-4C27-A01F-CC36AE36EC86}"/>
              </a:ext>
            </a:extLst>
          </p:cNvPr>
          <p:cNvSpPr>
            <a:spLocks noGrp="1"/>
          </p:cNvSpPr>
          <p:nvPr>
            <p:ph type="title"/>
          </p:nvPr>
        </p:nvSpPr>
        <p:spPr/>
        <p:txBody>
          <a:bodyPr/>
          <a:lstStyle/>
          <a:p>
            <a:r>
              <a:rPr lang="en-US" dirty="0"/>
              <a:t>Title : </a:t>
            </a:r>
            <a:r>
              <a:rPr lang="en-US" dirty="0">
                <a:solidFill>
                  <a:srgbClr val="FF0000"/>
                </a:solidFill>
              </a:rPr>
              <a:t>SQLi in </a:t>
            </a:r>
            <a:r>
              <a:rPr lang="en-US" dirty="0" err="1">
                <a:solidFill>
                  <a:srgbClr val="FF0000"/>
                </a:solidFill>
              </a:rPr>
              <a:t>vulnweb</a:t>
            </a:r>
            <a:r>
              <a:rPr lang="en-US" dirty="0">
                <a:solidFill>
                  <a:srgbClr val="FF0000"/>
                </a:solidFill>
              </a:rPr>
              <a:t> application.</a:t>
            </a:r>
            <a:endParaRPr lang="en-IN" dirty="0">
              <a:solidFill>
                <a:srgbClr val="FF0000"/>
              </a:solidFill>
            </a:endParaRPr>
          </a:p>
        </p:txBody>
      </p:sp>
      <p:sp>
        <p:nvSpPr>
          <p:cNvPr id="3" name="Content Placeholder 2">
            <a:extLst>
              <a:ext uri="{FF2B5EF4-FFF2-40B4-BE49-F238E27FC236}">
                <a16:creationId xmlns:a16="http://schemas.microsoft.com/office/drawing/2014/main" id="{4D963A64-B4F8-46B0-844D-9EBD1CCDF142}"/>
              </a:ext>
            </a:extLst>
          </p:cNvPr>
          <p:cNvSpPr>
            <a:spLocks noGrp="1"/>
          </p:cNvSpPr>
          <p:nvPr>
            <p:ph idx="1"/>
          </p:nvPr>
        </p:nvSpPr>
        <p:spPr/>
        <p:txBody>
          <a:bodyPr/>
          <a:lstStyle/>
          <a:p>
            <a:r>
              <a:rPr lang="en-US" dirty="0"/>
              <a:t>Domain : </a:t>
            </a:r>
            <a:r>
              <a:rPr lang="en-US" dirty="0">
                <a:solidFill>
                  <a:srgbClr val="FF0000"/>
                </a:solidFill>
              </a:rPr>
              <a:t>vulnweb.com</a:t>
            </a:r>
          </a:p>
          <a:p>
            <a:r>
              <a:rPr lang="en-US" dirty="0"/>
              <a:t>Subdomain : </a:t>
            </a:r>
            <a:r>
              <a:rPr lang="en-IN" dirty="0">
                <a:solidFill>
                  <a:srgbClr val="FF0000"/>
                </a:solidFill>
                <a:latin typeface="Poppins"/>
              </a:rPr>
              <a:t>testasp.vulnweb.com</a:t>
            </a:r>
          </a:p>
          <a:p>
            <a:r>
              <a:rPr lang="en-IN" dirty="0"/>
              <a:t>Affected Parameter : </a:t>
            </a:r>
            <a:r>
              <a:rPr lang="en-IN" dirty="0">
                <a:solidFill>
                  <a:srgbClr val="FF0000"/>
                </a:solidFill>
              </a:rPr>
              <a:t>login panel </a:t>
            </a:r>
            <a:r>
              <a:rPr lang="en-IN" dirty="0"/>
              <a:t>( POST method )</a:t>
            </a:r>
          </a:p>
          <a:p>
            <a:r>
              <a:rPr lang="en-IN" dirty="0"/>
              <a:t>Severity : </a:t>
            </a:r>
            <a:r>
              <a:rPr lang="en-IN" dirty="0">
                <a:solidFill>
                  <a:srgbClr val="FF0000"/>
                </a:solidFill>
              </a:rPr>
              <a:t>Critical</a:t>
            </a:r>
            <a:endParaRPr lang="en-IN" dirty="0"/>
          </a:p>
        </p:txBody>
      </p:sp>
    </p:spTree>
    <p:extLst>
      <p:ext uri="{BB962C8B-B14F-4D97-AF65-F5344CB8AC3E}">
        <p14:creationId xmlns:p14="http://schemas.microsoft.com/office/powerpoint/2010/main" val="44193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C4EB-E8B9-476E-8A52-E58FB94582BD}"/>
              </a:ext>
            </a:extLst>
          </p:cNvPr>
          <p:cNvSpPr>
            <a:spLocks noGrp="1"/>
          </p:cNvSpPr>
          <p:nvPr>
            <p:ph type="title"/>
          </p:nvPr>
        </p:nvSpPr>
        <p:spPr>
          <a:xfrm>
            <a:off x="838200" y="98795"/>
            <a:ext cx="10515600" cy="1325563"/>
          </a:xfrm>
        </p:spPr>
        <p:txBody>
          <a:bodyPr/>
          <a:lstStyle/>
          <a:p>
            <a:r>
              <a:rPr lang="en-US" dirty="0"/>
              <a:t>Observations: </a:t>
            </a:r>
            <a:endParaRPr lang="en-IN" dirty="0"/>
          </a:p>
        </p:txBody>
      </p:sp>
      <p:sp>
        <p:nvSpPr>
          <p:cNvPr id="3" name="Content Placeholder 2">
            <a:extLst>
              <a:ext uri="{FF2B5EF4-FFF2-40B4-BE49-F238E27FC236}">
                <a16:creationId xmlns:a16="http://schemas.microsoft.com/office/drawing/2014/main" id="{D683D9EF-8B52-4261-BFA2-15F6876DF0E9}"/>
              </a:ext>
            </a:extLst>
          </p:cNvPr>
          <p:cNvSpPr>
            <a:spLocks noGrp="1"/>
          </p:cNvSpPr>
          <p:nvPr>
            <p:ph idx="1"/>
          </p:nvPr>
        </p:nvSpPr>
        <p:spPr>
          <a:xfrm>
            <a:off x="838200" y="1313895"/>
            <a:ext cx="10515600" cy="4863068"/>
          </a:xfrm>
        </p:spPr>
        <p:txBody>
          <a:bodyPr/>
          <a:lstStyle/>
          <a:p>
            <a:r>
              <a:rPr lang="en-US" dirty="0"/>
              <a:t>On navigating the application on </a:t>
            </a:r>
            <a:r>
              <a:rPr lang="en-IN" b="0" i="0" u="none" strike="noStrike" dirty="0">
                <a:solidFill>
                  <a:srgbClr val="000000"/>
                </a:solidFill>
                <a:effectLst/>
                <a:latin typeface="Poppins"/>
                <a:hlinkClick r:id="rId2"/>
              </a:rPr>
              <a:t>http://testasp.vulnweb.com/</a:t>
            </a:r>
            <a:r>
              <a:rPr lang="en-IN" b="0" i="0" u="none" strike="noStrike" dirty="0">
                <a:solidFill>
                  <a:srgbClr val="000000"/>
                </a:solidFill>
                <a:effectLst/>
                <a:latin typeface="Poppins"/>
              </a:rPr>
              <a:t> , we could see a login button as shown below.</a:t>
            </a:r>
          </a:p>
          <a:p>
            <a:r>
              <a:rPr lang="en-IN" dirty="0">
                <a:solidFill>
                  <a:srgbClr val="000000"/>
                </a:solidFill>
                <a:latin typeface="Poppins"/>
              </a:rPr>
              <a:t>On clicking login button there, we get redirected to the admin login panel.</a:t>
            </a:r>
            <a:endParaRPr lang="en-IN" dirty="0"/>
          </a:p>
        </p:txBody>
      </p:sp>
      <p:pic>
        <p:nvPicPr>
          <p:cNvPr id="7" name="Picture 6">
            <a:extLst>
              <a:ext uri="{FF2B5EF4-FFF2-40B4-BE49-F238E27FC236}">
                <a16:creationId xmlns:a16="http://schemas.microsoft.com/office/drawing/2014/main" id="{E5CF177A-8732-4824-BECE-781F00E3E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851" y="3830852"/>
            <a:ext cx="4633362" cy="1713253"/>
          </a:xfrm>
          <a:prstGeom prst="rect">
            <a:avLst/>
          </a:prstGeom>
        </p:spPr>
      </p:pic>
    </p:spTree>
    <p:extLst>
      <p:ext uri="{BB962C8B-B14F-4D97-AF65-F5344CB8AC3E}">
        <p14:creationId xmlns:p14="http://schemas.microsoft.com/office/powerpoint/2010/main" val="241893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C4EB-E8B9-476E-8A52-E58FB94582BD}"/>
              </a:ext>
            </a:extLst>
          </p:cNvPr>
          <p:cNvSpPr>
            <a:spLocks noGrp="1"/>
          </p:cNvSpPr>
          <p:nvPr>
            <p:ph type="title"/>
          </p:nvPr>
        </p:nvSpPr>
        <p:spPr>
          <a:xfrm>
            <a:off x="838200" y="98795"/>
            <a:ext cx="10515600" cy="1325563"/>
          </a:xfrm>
        </p:spPr>
        <p:txBody>
          <a:bodyPr/>
          <a:lstStyle/>
          <a:p>
            <a:r>
              <a:rPr lang="en-US" dirty="0"/>
              <a:t>Observations: </a:t>
            </a:r>
            <a:endParaRPr lang="en-IN" dirty="0"/>
          </a:p>
        </p:txBody>
      </p:sp>
      <p:sp>
        <p:nvSpPr>
          <p:cNvPr id="3" name="Content Placeholder 2">
            <a:extLst>
              <a:ext uri="{FF2B5EF4-FFF2-40B4-BE49-F238E27FC236}">
                <a16:creationId xmlns:a16="http://schemas.microsoft.com/office/drawing/2014/main" id="{D683D9EF-8B52-4261-BFA2-15F6876DF0E9}"/>
              </a:ext>
            </a:extLst>
          </p:cNvPr>
          <p:cNvSpPr>
            <a:spLocks noGrp="1"/>
          </p:cNvSpPr>
          <p:nvPr>
            <p:ph idx="1"/>
          </p:nvPr>
        </p:nvSpPr>
        <p:spPr>
          <a:xfrm>
            <a:off x="838200" y="1313895"/>
            <a:ext cx="10515600" cy="4863068"/>
          </a:xfrm>
        </p:spPr>
        <p:txBody>
          <a:bodyPr/>
          <a:lstStyle/>
          <a:p>
            <a:r>
              <a:rPr lang="en-US" dirty="0"/>
              <a:t>In the login panel, entering the credentials, username as </a:t>
            </a:r>
            <a:r>
              <a:rPr lang="en-US" i="1" dirty="0"/>
              <a:t>‘</a:t>
            </a:r>
            <a:r>
              <a:rPr lang="en-US" i="1" dirty="0">
                <a:solidFill>
                  <a:srgbClr val="FF0000"/>
                </a:solidFill>
              </a:rPr>
              <a:t>admin</a:t>
            </a:r>
            <a:r>
              <a:rPr lang="en-US" i="1" dirty="0"/>
              <a:t>’</a:t>
            </a:r>
            <a:r>
              <a:rPr lang="en-US" dirty="0"/>
              <a:t> and using the SQLi payload as the password : </a:t>
            </a:r>
            <a:r>
              <a:rPr lang="en-US" i="1" dirty="0"/>
              <a:t>‘ </a:t>
            </a:r>
            <a:r>
              <a:rPr lang="en-US" i="1" dirty="0" err="1">
                <a:solidFill>
                  <a:srgbClr val="FF0000"/>
                </a:solidFill>
              </a:rPr>
              <a:t>pass’or</a:t>
            </a:r>
            <a:r>
              <a:rPr lang="en-US" i="1" dirty="0">
                <a:solidFill>
                  <a:srgbClr val="FF0000"/>
                </a:solidFill>
              </a:rPr>
              <a:t> ‘1’=‘1</a:t>
            </a:r>
            <a:r>
              <a:rPr lang="en-US" i="1" dirty="0"/>
              <a:t> ’ </a:t>
            </a:r>
            <a:r>
              <a:rPr lang="en-US" dirty="0"/>
              <a:t> to bypass the login page and to gain the admin access on the application.</a:t>
            </a:r>
          </a:p>
          <a:p>
            <a:r>
              <a:rPr lang="en-US" dirty="0"/>
              <a:t>As shown below, we got the admin access to the application.</a:t>
            </a:r>
            <a:endParaRPr lang="en-IN" dirty="0"/>
          </a:p>
        </p:txBody>
      </p:sp>
      <p:pic>
        <p:nvPicPr>
          <p:cNvPr id="5" name="Picture 4">
            <a:extLst>
              <a:ext uri="{FF2B5EF4-FFF2-40B4-BE49-F238E27FC236}">
                <a16:creationId xmlns:a16="http://schemas.microsoft.com/office/drawing/2014/main" id="{56538AFF-6D8F-4BCD-BFC3-195540D42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4612689" cy="2598645"/>
          </a:xfrm>
          <a:prstGeom prst="rect">
            <a:avLst/>
          </a:prstGeom>
        </p:spPr>
      </p:pic>
      <p:pic>
        <p:nvPicPr>
          <p:cNvPr id="8" name="Picture 7">
            <a:extLst>
              <a:ext uri="{FF2B5EF4-FFF2-40B4-BE49-F238E27FC236}">
                <a16:creationId xmlns:a16="http://schemas.microsoft.com/office/drawing/2014/main" id="{D321816D-57B7-44C0-AD6C-C8385375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4982638" cy="2598645"/>
          </a:xfrm>
          <a:prstGeom prst="rect">
            <a:avLst/>
          </a:prstGeom>
        </p:spPr>
      </p:pic>
    </p:spTree>
    <p:extLst>
      <p:ext uri="{BB962C8B-B14F-4D97-AF65-F5344CB8AC3E}">
        <p14:creationId xmlns:p14="http://schemas.microsoft.com/office/powerpoint/2010/main" val="372239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859A-27C6-4428-A9A9-5BEE95A79FF9}"/>
              </a:ext>
            </a:extLst>
          </p:cNvPr>
          <p:cNvSpPr>
            <a:spLocks noGrp="1"/>
          </p:cNvSpPr>
          <p:nvPr>
            <p:ph type="title"/>
          </p:nvPr>
        </p:nvSpPr>
        <p:spPr/>
        <p:txBody>
          <a:bodyPr/>
          <a:lstStyle/>
          <a:p>
            <a:r>
              <a:rPr lang="en-US" dirty="0"/>
              <a:t>Business Impact : </a:t>
            </a:r>
            <a:r>
              <a:rPr lang="en-US" dirty="0">
                <a:solidFill>
                  <a:srgbClr val="FF0000"/>
                </a:solidFill>
              </a:rPr>
              <a:t>Critical</a:t>
            </a:r>
            <a:endParaRPr lang="en-IN" dirty="0"/>
          </a:p>
        </p:txBody>
      </p:sp>
      <p:sp>
        <p:nvSpPr>
          <p:cNvPr id="3" name="Content Placeholder 2">
            <a:extLst>
              <a:ext uri="{FF2B5EF4-FFF2-40B4-BE49-F238E27FC236}">
                <a16:creationId xmlns:a16="http://schemas.microsoft.com/office/drawing/2014/main" id="{9F03C7B3-BBC2-43DA-8ADA-E0A7CAEC4DBC}"/>
              </a:ext>
            </a:extLst>
          </p:cNvPr>
          <p:cNvSpPr>
            <a:spLocks noGrp="1"/>
          </p:cNvSpPr>
          <p:nvPr>
            <p:ph idx="1"/>
          </p:nvPr>
        </p:nvSpPr>
        <p:spPr/>
        <p:txBody>
          <a:bodyPr/>
          <a:lstStyle/>
          <a:p>
            <a:r>
              <a:rPr lang="en-US" dirty="0"/>
              <a:t>Gaining the admin access on the application an attacker can steal all the sensitive and private or critical information about the organization or the users of it, like their account info or any personal information.</a:t>
            </a:r>
          </a:p>
          <a:p>
            <a:r>
              <a:rPr lang="en-US" dirty="0"/>
              <a:t>This could lead to the defamation of the application leading to a great loss of reputation and trust among the users.</a:t>
            </a:r>
          </a:p>
          <a:p>
            <a:pPr marL="0" indent="0">
              <a:buNone/>
            </a:pPr>
            <a:endParaRPr lang="en-IN" dirty="0"/>
          </a:p>
        </p:txBody>
      </p:sp>
    </p:spTree>
    <p:extLst>
      <p:ext uri="{BB962C8B-B14F-4D97-AF65-F5344CB8AC3E}">
        <p14:creationId xmlns:p14="http://schemas.microsoft.com/office/powerpoint/2010/main" val="70307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187" name="Google Shape;187;p28"/>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Take the following precautions to avoid exploitation of SQL injections:</a:t>
            </a:r>
            <a:endParaRPr dirty="0"/>
          </a:p>
          <a:p>
            <a:pPr marL="685800" lvl="1" indent="-228600" algn="l" rtl="0">
              <a:lnSpc>
                <a:spcPct val="90000"/>
              </a:lnSpc>
              <a:spcBef>
                <a:spcPts val="500"/>
              </a:spcBef>
              <a:spcAft>
                <a:spcPts val="0"/>
              </a:spcAft>
              <a:buClr>
                <a:schemeClr val="dk1"/>
              </a:buClr>
              <a:buSzPts val="2000"/>
              <a:buChar char="•"/>
            </a:pPr>
            <a:r>
              <a:rPr lang="en-US" sz="2000" dirty="0"/>
              <a:t>Whitelist User Input: Whitelist all user input for expected data only. For example if you are expecting a flower name, limit it to alphabets only </a:t>
            </a:r>
            <a:r>
              <a:rPr lang="en-US" sz="2000" dirty="0" err="1"/>
              <a:t>upto</a:t>
            </a:r>
            <a:r>
              <a:rPr lang="en-US" sz="2000" dirty="0"/>
              <a:t> 20 characters in length. If you are expecting some ID, restrict it to numbers only</a:t>
            </a:r>
            <a:endParaRPr dirty="0"/>
          </a:p>
          <a:p>
            <a:pPr marL="685800" lvl="1" indent="-228600" algn="l" rtl="0">
              <a:lnSpc>
                <a:spcPct val="90000"/>
              </a:lnSpc>
              <a:spcBef>
                <a:spcPts val="500"/>
              </a:spcBef>
              <a:spcAft>
                <a:spcPts val="0"/>
              </a:spcAft>
              <a:buClr>
                <a:schemeClr val="dk1"/>
              </a:buClr>
              <a:buSzPts val="2000"/>
              <a:buChar char="•"/>
            </a:pPr>
            <a:r>
              <a:rPr lang="en-US" sz="2000" dirty="0"/>
              <a:t>Prepared Statements: Use SQL prepared statements available in all web development languages and frameworks to avoid attacker being able to modify SQL query</a:t>
            </a:r>
            <a:endParaRPr dirty="0"/>
          </a:p>
          <a:p>
            <a:pPr marL="685800" lvl="1" indent="-228600" algn="l" rtl="0">
              <a:lnSpc>
                <a:spcPct val="90000"/>
              </a:lnSpc>
              <a:spcBef>
                <a:spcPts val="500"/>
              </a:spcBef>
              <a:spcAft>
                <a:spcPts val="0"/>
              </a:spcAft>
              <a:buClr>
                <a:schemeClr val="dk1"/>
              </a:buClr>
              <a:buSzPts val="2000"/>
              <a:buChar char="•"/>
            </a:pPr>
            <a:r>
              <a:rPr lang="en-US" sz="2000" dirty="0"/>
              <a:t>Character encoding: If you are taking input that requires you to accept special characters, encode it. Example. Convert all </a:t>
            </a:r>
            <a:r>
              <a:rPr lang="en-US" sz="2000" b="1" dirty="0"/>
              <a:t>‘ to \’</a:t>
            </a:r>
            <a:r>
              <a:rPr lang="en-US" sz="2000" dirty="0"/>
              <a:t> , </a:t>
            </a:r>
            <a:r>
              <a:rPr lang="en-US" sz="2000" b="1" dirty="0"/>
              <a:t>“ to \”</a:t>
            </a:r>
            <a:r>
              <a:rPr lang="en-US" sz="2000" dirty="0"/>
              <a:t>, </a:t>
            </a:r>
            <a:r>
              <a:rPr lang="en-US" sz="2000" b="1" dirty="0"/>
              <a:t>\ to \\.</a:t>
            </a:r>
            <a:r>
              <a:rPr lang="en-US" sz="2000" dirty="0"/>
              <a:t> It is also suggested to follow a standard encoding for all special characters such has HTML encoding, URL encoding </a:t>
            </a:r>
            <a:r>
              <a:rPr lang="en-US" sz="2000" dirty="0" err="1"/>
              <a:t>etc</a:t>
            </a:r>
            <a:endParaRPr sz="2000" dirty="0"/>
          </a:p>
          <a:p>
            <a:pPr marL="685800" lvl="1" indent="-228600" algn="l" rtl="0">
              <a:lnSpc>
                <a:spcPct val="90000"/>
              </a:lnSpc>
              <a:spcBef>
                <a:spcPts val="500"/>
              </a:spcBef>
              <a:spcAft>
                <a:spcPts val="0"/>
              </a:spcAft>
              <a:buClr>
                <a:schemeClr val="dk1"/>
              </a:buClr>
              <a:buSzPts val="2000"/>
              <a:buChar char="•"/>
            </a:pPr>
            <a:r>
              <a:rPr lang="en-US" sz="2000" dirty="0"/>
              <a:t>Do not run Database Service as admin/root user</a:t>
            </a:r>
            <a:endParaRPr dirty="0"/>
          </a:p>
          <a:p>
            <a:pPr marL="685800" lvl="1" indent="-228600" algn="l" rtl="0">
              <a:lnSpc>
                <a:spcPct val="90000"/>
              </a:lnSpc>
              <a:spcBef>
                <a:spcPts val="500"/>
              </a:spcBef>
              <a:spcAft>
                <a:spcPts val="0"/>
              </a:spcAft>
              <a:buClr>
                <a:schemeClr val="dk1"/>
              </a:buClr>
              <a:buSzPts val="2000"/>
              <a:buChar char="•"/>
            </a:pPr>
            <a:r>
              <a:rPr lang="en-US" sz="2000" dirty="0"/>
              <a:t>Disable/remove default accounts, passwords and databases </a:t>
            </a:r>
            <a:endParaRPr dirty="0"/>
          </a:p>
          <a:p>
            <a:pPr marL="685800" lvl="1" indent="-228600" algn="l" rtl="0">
              <a:lnSpc>
                <a:spcPct val="90000"/>
              </a:lnSpc>
              <a:spcBef>
                <a:spcPts val="500"/>
              </a:spcBef>
              <a:spcAft>
                <a:spcPts val="0"/>
              </a:spcAft>
              <a:buClr>
                <a:schemeClr val="dk1"/>
              </a:buClr>
              <a:buSzPts val="2000"/>
              <a:buChar char="•"/>
            </a:pPr>
            <a:r>
              <a:rPr lang="en-US" sz="2000" dirty="0"/>
              <a:t>Assign each Database user only the required permissions and not all permissions</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193" name="Google Shape;193;p29"/>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i="1">
                <a:latin typeface="Calibri"/>
                <a:ea typeface="Calibri"/>
                <a:cs typeface="Calibri"/>
                <a:sym typeface="Calibri"/>
              </a:rPr>
              <a:t>https://www.owasp.org/index.php/SQL_Injection</a:t>
            </a:r>
            <a:endParaRPr/>
          </a:p>
          <a:p>
            <a:pPr marL="228600" lvl="0" indent="-228600" algn="l" rtl="0">
              <a:lnSpc>
                <a:spcPct val="90000"/>
              </a:lnSpc>
              <a:spcBef>
                <a:spcPts val="1000"/>
              </a:spcBef>
              <a:spcAft>
                <a:spcPts val="0"/>
              </a:spcAft>
              <a:buClr>
                <a:schemeClr val="dk1"/>
              </a:buClr>
              <a:buSzPts val="2400"/>
              <a:buChar char="•"/>
            </a:pPr>
            <a:r>
              <a:rPr lang="en-US" sz="2400" i="1"/>
              <a:t>https://en.wikipedia.org/wiki/SQL_injection</a:t>
            </a:r>
            <a:endParaRPr sz="2400" i="1">
              <a:latin typeface="Calibri"/>
              <a:ea typeface="Calibri"/>
              <a:cs typeface="Calibri"/>
              <a:sym typeface="Calibri"/>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THANK YOU</a:t>
            </a:r>
            <a:endParaRPr/>
          </a:p>
        </p:txBody>
      </p:sp>
      <p:sp>
        <p:nvSpPr>
          <p:cNvPr id="512" name="Google Shape;512;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For any further clarifications/patch assistance, please contact:</a:t>
            </a:r>
          </a:p>
          <a:p>
            <a:pPr marL="0" lvl="0" indent="0" algn="ctr" rtl="0">
              <a:lnSpc>
                <a:spcPct val="90000"/>
              </a:lnSpc>
              <a:spcBef>
                <a:spcPts val="0"/>
              </a:spcBef>
              <a:spcAft>
                <a:spcPts val="0"/>
              </a:spcAft>
              <a:buClr>
                <a:schemeClr val="dk1"/>
              </a:buClr>
              <a:buSzPts val="2400"/>
              <a:buNone/>
            </a:pPr>
            <a:r>
              <a:rPr lang="en-US" dirty="0"/>
              <a:t>7058487344</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417</Words>
  <Application>Microsoft Office PowerPoint</Application>
  <PresentationFormat>Widescreen</PresentationFormat>
  <Paragraphs>30</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Poppins</vt:lpstr>
      <vt:lpstr>Office Theme</vt:lpstr>
      <vt:lpstr>TASK 3</vt:lpstr>
      <vt:lpstr>Title : SQLi in vulnweb application.</vt:lpstr>
      <vt:lpstr>Observations: </vt:lpstr>
      <vt:lpstr>Observations: </vt:lpstr>
      <vt:lpstr>Business Impact : Critical</vt:lpstr>
      <vt:lpstr>Recommendation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Kushwaha</dc:creator>
  <cp:lastModifiedBy>Aman Kushwaha</cp:lastModifiedBy>
  <cp:revision>7</cp:revision>
  <dcterms:created xsi:type="dcterms:W3CDTF">2021-08-18T05:11:11Z</dcterms:created>
  <dcterms:modified xsi:type="dcterms:W3CDTF">2021-08-18T05:34:03Z</dcterms:modified>
</cp:coreProperties>
</file>