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92" r:id="rId5"/>
    <p:sldId id="295" r:id="rId6"/>
    <p:sldId id="260" r:id="rId7"/>
    <p:sldId id="271" r:id="rId8"/>
    <p:sldId id="299" r:id="rId9"/>
    <p:sldId id="297" r:id="rId10"/>
    <p:sldId id="276" r:id="rId11"/>
    <p:sldId id="277" r:id="rId12"/>
    <p:sldId id="301" r:id="rId13"/>
    <p:sldId id="263" r:id="rId14"/>
    <p:sldId id="278" r:id="rId15"/>
    <p:sldId id="280" r:id="rId16"/>
    <p:sldId id="275" r:id="rId17"/>
    <p:sldId id="300" r:id="rId18"/>
    <p:sldId id="302" r:id="rId19"/>
    <p:sldId id="264" r:id="rId20"/>
    <p:sldId id="265" r:id="rId21"/>
    <p:sldId id="266" r:id="rId22"/>
    <p:sldId id="303" r:id="rId23"/>
    <p:sldId id="279" r:id="rId24"/>
    <p:sldId id="273" r:id="rId25"/>
    <p:sldId id="293" r:id="rId26"/>
    <p:sldId id="298" r:id="rId27"/>
    <p:sldId id="294" r:id="rId28"/>
    <p:sldId id="267" r:id="rId29"/>
    <p:sldId id="269" r:id="rId30"/>
    <p:sldId id="281" r:id="rId31"/>
    <p:sldId id="283" r:id="rId32"/>
    <p:sldId id="296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E04"/>
    <a:srgbClr val="47618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749D-AF1D-439A-AECC-0A9FB79C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AB032-51C0-4317-B9A5-65F40779F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B0BE-F973-48A4-B5C5-55B6BB0B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613A-D930-4A2A-8E43-26A4B20B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BD0F-8E89-4201-A695-9C24AE7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A5AF-7FFB-4E16-B32F-60D30AF1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1EA9-E311-4D95-B3DF-07FE6EFE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CA1C-2358-406F-9186-AB78007C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0446-267B-465D-8D19-1D14664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4349-08E9-4155-8516-0B3CBE83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730C7-21BD-4154-89DB-EBDE08137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3B702-EAF4-45E6-818E-10DA2532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A705-1651-44BD-92B8-11029C30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615B-3CD1-4977-B9EC-9DDAB211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43B2-36FB-4412-858F-A65C64AE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885-E6FF-4312-AB7F-EA99260C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A2E9-963D-4C99-8FD5-33E3D175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695C-F848-4E31-BB8F-3E4B969F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DE3B-EADE-4CAB-909E-267C39D9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E447-84C2-4F61-874A-C9C2243E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C3D0-4287-4113-8193-2E93613E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1B86-08C0-4E78-93B4-4065083AE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67FA-6394-40B9-AE5E-7CE90B68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71F6-EF19-4835-BAA6-91E87DF1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F3E0-F8DB-40CC-90F4-FDA08B29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CB6E-D7ED-45E7-AD15-AF405682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8D77-CE25-4508-9697-72DBBDC09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FE6AC-B530-411E-B314-34548A61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C422A-0718-4DFE-B700-0A6880D6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B3CD0-97CC-4677-ACDC-6D57AEFD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597D9-C7A2-473B-B767-942D4093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3B60-6017-4390-BDA9-ED877719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7676-5E45-4B1E-A4AD-827CB833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F6C41-5153-4E63-A441-7E159C17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D9333-E551-4B56-B996-21816D7DF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83811-92EC-4C1C-A2C6-8513AFF00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3D9D8-E80D-431C-85EE-6E13F88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5A67F-7D9C-499A-B6E3-CB9128B8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FF5E9-A5FA-41E1-BFFF-7EF96B4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5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AE65-A5CA-4E99-ACD7-54766F9A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4C250-CE86-4C45-A171-4FF681EE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35C9E-944A-4A10-A620-FCF84BA1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C901B-B81E-4B32-A57E-F32CED35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3950F-F0BA-4605-8D0B-392F20D9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EBCEF-3120-4D8B-A68C-4846E847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EA8AF-2355-4CA0-8971-0034C01A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C25D-0665-4BE8-A61B-AC9A393F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3F93-BFA0-47D2-AD1A-912C02C6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25DEF-3382-4E25-AE16-A167BC79B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74A54-BFD2-4504-BFC0-96BF151B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AE3D1-5D54-4C8A-9BE9-1B3DE208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23920-29D5-4B11-8037-C9895A3F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FD5E-1738-4B05-95AE-2A4DD2C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F5ED6-0BC4-4299-A492-D3A852377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9D71E-5D37-4CEA-9860-8FF753BDF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0F43-E814-4761-80DF-CAD5087F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A2568-6336-4F89-8282-8F842FA4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CD7A-D862-49CD-9A1A-31624C3E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1C4E0-E413-4F88-A22C-9B7C90E3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A8BAD-D329-4D19-B6FD-E0F7B35D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3726-BF87-46C1-AD44-FD45FF072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B4DD-4E05-4515-A71C-DF023825354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B11E-FF9F-42ED-8836-A68431C54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8DE9-89AE-4ED5-BE21-0458F8758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93EF-0852-4C95-8CCB-1583CE71B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D40B-7B35-4306-8D42-DC014CD9A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59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Your </a:t>
            </a:r>
            <a:r>
              <a:rPr lang="en-US" sz="7200" dirty="0" err="1"/>
              <a:t>gonna</a:t>
            </a:r>
            <a:r>
              <a:rPr lang="en-US" sz="7200" dirty="0"/>
              <a:t> hate this</a:t>
            </a:r>
          </a:p>
        </p:txBody>
      </p:sp>
    </p:spTree>
    <p:extLst>
      <p:ext uri="{BB962C8B-B14F-4D97-AF65-F5344CB8AC3E}">
        <p14:creationId xmlns:p14="http://schemas.microsoft.com/office/powerpoint/2010/main" val="20146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B7E885-7C8B-4ECB-8F67-246B520FB87E}"/>
              </a:ext>
            </a:extLst>
          </p:cNvPr>
          <p:cNvSpPr/>
          <p:nvPr/>
        </p:nvSpPr>
        <p:spPr>
          <a:xfrm>
            <a:off x="628649" y="697290"/>
            <a:ext cx="112442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VirtualApi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xx.DownloadString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("https://some.super.url");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95C51-08DF-4289-85AD-F1B8398D5318}"/>
              </a:ext>
            </a:extLst>
          </p:cNvPr>
          <p:cNvSpPr txBox="1"/>
          <p:nvPr/>
        </p:nvSpPr>
        <p:spPr>
          <a:xfrm>
            <a:off x="8772526" y="697290"/>
            <a:ext cx="290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+mj-lt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63671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113681-8F1E-4A94-A6BC-8E751B09FD7B}"/>
              </a:ext>
            </a:extLst>
          </p:cNvPr>
          <p:cNvSpPr/>
          <p:nvPr/>
        </p:nvSpPr>
        <p:spPr>
          <a:xfrm>
            <a:off x="614367" y="694578"/>
            <a:ext cx="111299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xx.DownloadString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"https://some.super.url"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Log(e);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3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E4689-E2AC-4670-A754-497DCF4C2357}"/>
              </a:ext>
            </a:extLst>
          </p:cNvPr>
          <p:cNvSpPr txBox="1"/>
          <p:nvPr/>
        </p:nvSpPr>
        <p:spPr>
          <a:xfrm>
            <a:off x="0" y="249484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All third party inputs should be treated as </a:t>
            </a:r>
          </a:p>
          <a:p>
            <a:pPr algn="ctr"/>
            <a:r>
              <a:rPr lang="en-US" sz="4800" b="1" u="sng" dirty="0">
                <a:latin typeface="+mj-lt"/>
              </a:rPr>
              <a:t>invalid</a:t>
            </a:r>
            <a:r>
              <a:rPr lang="en-US" sz="4800" dirty="0">
                <a:latin typeface="+mj-lt"/>
              </a:rPr>
              <a:t> and </a:t>
            </a:r>
            <a:r>
              <a:rPr lang="en-US" sz="4800" b="1" u="sng" dirty="0">
                <a:latin typeface="+mj-lt"/>
              </a:rPr>
              <a:t>dangerous</a:t>
            </a:r>
          </a:p>
        </p:txBody>
      </p:sp>
    </p:spTree>
    <p:extLst>
      <p:ext uri="{BB962C8B-B14F-4D97-AF65-F5344CB8AC3E}">
        <p14:creationId xmlns:p14="http://schemas.microsoft.com/office/powerpoint/2010/main" val="229202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895604" y="2967335"/>
            <a:ext cx="743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Be maintainable </a:t>
            </a:r>
            <a:r>
              <a:rPr lang="ru-UA" sz="5400" dirty="0">
                <a:latin typeface="+mj-lt"/>
              </a:rPr>
              <a:t> </a:t>
            </a:r>
            <a:r>
              <a:rPr lang="en-US" sz="5400" dirty="0">
                <a:latin typeface="+mj-l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6EA5B-B870-49FC-A8DF-D68F964D5682}"/>
              </a:ext>
            </a:extLst>
          </p:cNvPr>
          <p:cNvSpPr txBox="1"/>
          <p:nvPr/>
        </p:nvSpPr>
        <p:spPr>
          <a:xfrm>
            <a:off x="6892309" y="1571625"/>
            <a:ext cx="3594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Easy to 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43003-C70A-46C9-B2A8-B27AB691F715}"/>
              </a:ext>
            </a:extLst>
          </p:cNvPr>
          <p:cNvSpPr txBox="1"/>
          <p:nvPr/>
        </p:nvSpPr>
        <p:spPr>
          <a:xfrm>
            <a:off x="6892309" y="4363045"/>
            <a:ext cx="4338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Easy to change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BC10877-7D91-4D52-9C14-622FA60820D5}"/>
              </a:ext>
            </a:extLst>
          </p:cNvPr>
          <p:cNvSpPr/>
          <p:nvPr/>
        </p:nvSpPr>
        <p:spPr>
          <a:xfrm>
            <a:off x="5735021" y="2033290"/>
            <a:ext cx="1157288" cy="290036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2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113681-8F1E-4A94-A6BC-8E751B09FD7B}"/>
              </a:ext>
            </a:extLst>
          </p:cNvPr>
          <p:cNvSpPr/>
          <p:nvPr/>
        </p:nvSpPr>
        <p:spPr>
          <a:xfrm>
            <a:off x="614367" y="694578"/>
            <a:ext cx="111299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xx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xx.DownloadString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"https://some.super.url"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Log(e);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2F8EB-6793-4F94-97B6-721C7DF556BD}"/>
              </a:ext>
            </a:extLst>
          </p:cNvPr>
          <p:cNvSpPr txBox="1"/>
          <p:nvPr/>
        </p:nvSpPr>
        <p:spPr>
          <a:xfrm>
            <a:off x="8953500" y="600074"/>
            <a:ext cx="2185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+mj-lt"/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107641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BC8BF2-70CC-4DC8-A72C-1BA9918C6C40}"/>
              </a:ext>
            </a:extLst>
          </p:cNvPr>
          <p:cNvSpPr/>
          <p:nvPr/>
        </p:nvSpPr>
        <p:spPr>
          <a:xfrm>
            <a:off x="1195387" y="1728789"/>
            <a:ext cx="106822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b="0" i="0" dirty="0">
                <a:solidFill>
                  <a:srgbClr val="111111"/>
                </a:solidFill>
                <a:effectLst/>
                <a:latin typeface="+mj-lt"/>
              </a:rPr>
              <a:t>«There are only two hard things in Computer Science: cache invalidation and naming things.» </a:t>
            </a:r>
          </a:p>
          <a:p>
            <a:pPr algn="just"/>
            <a:r>
              <a:rPr lang="en-US" sz="4800" b="0" i="0" dirty="0">
                <a:solidFill>
                  <a:srgbClr val="111111"/>
                </a:solidFill>
                <a:effectLst/>
                <a:latin typeface="+mj-lt"/>
              </a:rPr>
              <a:t>							(C) </a:t>
            </a:r>
            <a:r>
              <a:rPr lang="en-US" sz="4800" dirty="0">
                <a:solidFill>
                  <a:srgbClr val="111111"/>
                </a:solidFill>
              </a:rPr>
              <a:t>Phil </a:t>
            </a:r>
            <a:r>
              <a:rPr lang="en-US" sz="4800" dirty="0" err="1">
                <a:solidFill>
                  <a:srgbClr val="111111"/>
                </a:solidFill>
              </a:rPr>
              <a:t>Karlton</a:t>
            </a:r>
            <a:r>
              <a:rPr lang="en-US" sz="4800" dirty="0">
                <a:solidFill>
                  <a:srgbClr val="111111"/>
                </a:solidFill>
              </a:rPr>
              <a:t> 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319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BA5317-3073-400E-9974-A9850DF89126}"/>
              </a:ext>
            </a:extLst>
          </p:cNvPr>
          <p:cNvSpPr/>
          <p:nvPr/>
        </p:nvSpPr>
        <p:spPr>
          <a:xfrm>
            <a:off x="623886" y="685443"/>
            <a:ext cx="11339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http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http.DownloadString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Api.GetUserNameUrl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7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3AD21-F8E8-4B59-BF7A-25A4F6BAA084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Big ball of mud != Easy to change</a:t>
            </a:r>
            <a:endParaRPr lang="en-US" sz="48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54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3AD21-F8E8-4B59-BF7A-25A4F6BAA084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Big ball of mud</a:t>
            </a:r>
            <a:endParaRPr lang="en-US" sz="4800" b="1" u="sng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03CC3-4653-4989-9ECC-38F4D50E8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53" y="1"/>
            <a:ext cx="807529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3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895604" y="2967335"/>
            <a:ext cx="743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Keep the same code style</a:t>
            </a:r>
          </a:p>
        </p:txBody>
      </p:sp>
    </p:spTree>
    <p:extLst>
      <p:ext uri="{BB962C8B-B14F-4D97-AF65-F5344CB8AC3E}">
        <p14:creationId xmlns:p14="http://schemas.microsoft.com/office/powerpoint/2010/main" val="37859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1" y="50122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We will speak about: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EAA8F-20A7-4342-8DFA-386A63B860FA}"/>
              </a:ext>
            </a:extLst>
          </p:cNvPr>
          <p:cNvSpPr txBox="1"/>
          <p:nvPr/>
        </p:nvSpPr>
        <p:spPr>
          <a:xfrm>
            <a:off x="609600" y="2523592"/>
            <a:ext cx="1158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  What your code should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  Three simple programming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  One not very simple programming principle</a:t>
            </a:r>
          </a:p>
        </p:txBody>
      </p:sp>
    </p:spTree>
    <p:extLst>
      <p:ext uri="{BB962C8B-B14F-4D97-AF65-F5344CB8AC3E}">
        <p14:creationId xmlns:p14="http://schemas.microsoft.com/office/powerpoint/2010/main" val="238695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895604" y="2967335"/>
            <a:ext cx="743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Be performant</a:t>
            </a:r>
          </a:p>
        </p:txBody>
      </p:sp>
    </p:spTree>
    <p:extLst>
      <p:ext uri="{BB962C8B-B14F-4D97-AF65-F5344CB8AC3E}">
        <p14:creationId xmlns:p14="http://schemas.microsoft.com/office/powerpoint/2010/main" val="371972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895604" y="2967335"/>
            <a:ext cx="743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Be performant </a:t>
            </a:r>
            <a:r>
              <a:rPr lang="en-US" sz="5400" u="sng" dirty="0">
                <a:latin typeface="+mj-lt"/>
              </a:rPr>
              <a:t>enough</a:t>
            </a:r>
          </a:p>
        </p:txBody>
      </p:sp>
    </p:spTree>
    <p:extLst>
      <p:ext uri="{BB962C8B-B14F-4D97-AF65-F5344CB8AC3E}">
        <p14:creationId xmlns:p14="http://schemas.microsoft.com/office/powerpoint/2010/main" val="338390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0" y="29673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NEW GMAIL</a:t>
            </a:r>
            <a:endParaRPr lang="en-US" sz="7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486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BA5317-3073-400E-9974-A9850DF89126}"/>
              </a:ext>
            </a:extLst>
          </p:cNvPr>
          <p:cNvSpPr/>
          <p:nvPr/>
        </p:nvSpPr>
        <p:spPr>
          <a:xfrm>
            <a:off x="623886" y="685443"/>
            <a:ext cx="11339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http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http.DownloadString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Api.GetUserNameUrl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Log(e);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F9B2-3CDC-4414-BA3A-D0906F142EB3}"/>
              </a:ext>
            </a:extLst>
          </p:cNvPr>
          <p:cNvSpPr txBox="1"/>
          <p:nvPr/>
        </p:nvSpPr>
        <p:spPr>
          <a:xfrm>
            <a:off x="7939088" y="519111"/>
            <a:ext cx="359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+mj-lt"/>
              </a:rPr>
              <a:t>I/O operation</a:t>
            </a:r>
          </a:p>
        </p:txBody>
      </p:sp>
    </p:spTree>
    <p:extLst>
      <p:ext uri="{BB962C8B-B14F-4D97-AF65-F5344CB8AC3E}">
        <p14:creationId xmlns:p14="http://schemas.microsoft.com/office/powerpoint/2010/main" val="174578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FC1C95-6544-417E-9EE0-1E64F8DC227E}"/>
              </a:ext>
            </a:extLst>
          </p:cNvPr>
          <p:cNvSpPr/>
          <p:nvPr/>
        </p:nvSpPr>
        <p:spPr>
          <a:xfrm>
            <a:off x="628648" y="690984"/>
            <a:ext cx="11029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request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request.GetStringAsync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(Exception)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	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     Log(e);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55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895604" y="2967335"/>
            <a:ext cx="1129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Be tested with </a:t>
            </a:r>
            <a:r>
              <a:rPr lang="en-US" sz="5400" u="sng" dirty="0">
                <a:latin typeface="+mj-lt"/>
              </a:rPr>
              <a:t>reasonable</a:t>
            </a:r>
            <a:r>
              <a:rPr lang="en-US" sz="5400" dirty="0">
                <a:latin typeface="+mj-lt"/>
              </a:rPr>
              <a:t> coverage</a:t>
            </a:r>
            <a:endParaRPr lang="en-US" sz="54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1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1F718C-6295-4ECB-8DB6-B083EC96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-1"/>
            <a:ext cx="9155289" cy="6866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DD62CA-98DE-43E4-B917-78CAE559DEB5}"/>
              </a:ext>
            </a:extLst>
          </p:cNvPr>
          <p:cNvSpPr txBox="1"/>
          <p:nvPr/>
        </p:nvSpPr>
        <p:spPr>
          <a:xfrm rot="2359024">
            <a:off x="895005" y="2504818"/>
            <a:ext cx="101386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CODE COVERAGE = </a:t>
            </a:r>
            <a:r>
              <a:rPr lang="en-US" sz="9200" u="sng" dirty="0">
                <a:solidFill>
                  <a:srgbClr val="00B050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88132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0" y="276622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Simple principles to make your life easier</a:t>
            </a:r>
          </a:p>
        </p:txBody>
      </p:sp>
    </p:spTree>
    <p:extLst>
      <p:ext uri="{BB962C8B-B14F-4D97-AF65-F5344CB8AC3E}">
        <p14:creationId xmlns:p14="http://schemas.microsoft.com/office/powerpoint/2010/main" val="344903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2451171" y="694539"/>
            <a:ext cx="7432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K</a:t>
            </a:r>
            <a:r>
              <a:rPr lang="en-US" sz="4800" dirty="0">
                <a:latin typeface="+mj-lt"/>
              </a:rPr>
              <a:t>eep</a:t>
            </a:r>
          </a:p>
          <a:p>
            <a:r>
              <a:rPr lang="en-US" sz="7200" dirty="0">
                <a:latin typeface="+mj-lt"/>
              </a:rPr>
              <a:t>I</a:t>
            </a:r>
            <a:r>
              <a:rPr lang="en-US" sz="4800" dirty="0">
                <a:latin typeface="+mj-lt"/>
              </a:rPr>
              <a:t>t</a:t>
            </a:r>
          </a:p>
          <a:p>
            <a:r>
              <a:rPr lang="en-US" sz="7200" dirty="0">
                <a:latin typeface="+mj-lt"/>
              </a:rPr>
              <a:t>S</a:t>
            </a:r>
            <a:r>
              <a:rPr lang="en-US" sz="4800" dirty="0">
                <a:latin typeface="+mj-lt"/>
              </a:rPr>
              <a:t>imple</a:t>
            </a:r>
          </a:p>
          <a:p>
            <a:r>
              <a:rPr lang="en-US" sz="7200" dirty="0">
                <a:latin typeface="+mj-lt"/>
              </a:rPr>
              <a:t>S</a:t>
            </a:r>
            <a:r>
              <a:rPr lang="en-US" sz="4800" dirty="0">
                <a:latin typeface="+mj-lt"/>
              </a:rPr>
              <a:t>tupid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C02E23-2901-4F91-8125-7FF754C8F760}"/>
              </a:ext>
            </a:extLst>
          </p:cNvPr>
          <p:cNvSpPr/>
          <p:nvPr/>
        </p:nvSpPr>
        <p:spPr>
          <a:xfrm>
            <a:off x="5559475" y="6182797"/>
            <a:ext cx="6016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Design principle noted by the U.S. Navy in 1960</a:t>
            </a:r>
            <a:endParaRPr lang="en-US" sz="2400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3A4929-688E-45E6-86AB-3A12D896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70" y="514274"/>
            <a:ext cx="3513124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53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2443410" y="685016"/>
            <a:ext cx="74325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Y</a:t>
            </a:r>
            <a:r>
              <a:rPr lang="en-US" sz="4800" dirty="0">
                <a:latin typeface="+mj-lt"/>
              </a:rPr>
              <a:t>ou</a:t>
            </a:r>
            <a:endParaRPr lang="en-US" sz="7200" dirty="0">
              <a:latin typeface="+mj-lt"/>
            </a:endParaRPr>
          </a:p>
          <a:p>
            <a:r>
              <a:rPr lang="en-US" sz="7200" dirty="0">
                <a:latin typeface="+mj-lt"/>
              </a:rPr>
              <a:t>A</a:t>
            </a:r>
            <a:r>
              <a:rPr lang="en-US" sz="4800" dirty="0">
                <a:latin typeface="+mj-lt"/>
              </a:rPr>
              <a:t>ren’t</a:t>
            </a:r>
          </a:p>
          <a:p>
            <a:r>
              <a:rPr lang="en-US" sz="7200" dirty="0" err="1">
                <a:latin typeface="+mj-lt"/>
              </a:rPr>
              <a:t>G</a:t>
            </a:r>
            <a:r>
              <a:rPr lang="en-US" sz="4800" dirty="0" err="1">
                <a:latin typeface="+mj-lt"/>
              </a:rPr>
              <a:t>onna</a:t>
            </a:r>
            <a:endParaRPr lang="en-US" sz="4800" dirty="0">
              <a:latin typeface="+mj-lt"/>
            </a:endParaRPr>
          </a:p>
          <a:p>
            <a:r>
              <a:rPr lang="en-US" sz="7200" dirty="0">
                <a:latin typeface="+mj-lt"/>
              </a:rPr>
              <a:t>N</a:t>
            </a:r>
            <a:r>
              <a:rPr lang="en-US" sz="4800" dirty="0">
                <a:latin typeface="+mj-lt"/>
              </a:rPr>
              <a:t>eed</a:t>
            </a:r>
          </a:p>
          <a:p>
            <a:r>
              <a:rPr lang="en-US" sz="7200" dirty="0">
                <a:latin typeface="+mj-lt"/>
              </a:rPr>
              <a:t>I</a:t>
            </a:r>
            <a:r>
              <a:rPr lang="en-US" sz="4800" dirty="0">
                <a:latin typeface="+mj-lt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1A0A0-69CA-4E82-93F0-1F6F08280155}"/>
              </a:ext>
            </a:extLst>
          </p:cNvPr>
          <p:cNvSpPr/>
          <p:nvPr/>
        </p:nvSpPr>
        <p:spPr>
          <a:xfrm>
            <a:off x="7488290" y="6187555"/>
            <a:ext cx="4093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Extreme programming principle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E0AA-FBBF-43AB-B6BA-A382C8DF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8639"/>
            <a:ext cx="6096000" cy="53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2605341" y="2766225"/>
            <a:ext cx="743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Your code should:</a:t>
            </a:r>
          </a:p>
        </p:txBody>
      </p:sp>
    </p:spTree>
    <p:extLst>
      <p:ext uri="{BB962C8B-B14F-4D97-AF65-F5344CB8AC3E}">
        <p14:creationId xmlns:p14="http://schemas.microsoft.com/office/powerpoint/2010/main" val="148726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2436178" y="1508007"/>
            <a:ext cx="2847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D</a:t>
            </a:r>
            <a:r>
              <a:rPr lang="en-US" sz="4800" dirty="0">
                <a:latin typeface="+mj-lt"/>
              </a:rPr>
              <a:t>on’t</a:t>
            </a:r>
            <a:endParaRPr lang="en-US" sz="7200" dirty="0">
              <a:latin typeface="+mj-lt"/>
            </a:endParaRPr>
          </a:p>
          <a:p>
            <a:r>
              <a:rPr lang="en-US" sz="7200" dirty="0">
                <a:latin typeface="+mj-lt"/>
              </a:rPr>
              <a:t>R</a:t>
            </a:r>
            <a:r>
              <a:rPr lang="en-US" sz="4800" dirty="0">
                <a:latin typeface="+mj-lt"/>
              </a:rPr>
              <a:t>epeat</a:t>
            </a:r>
          </a:p>
          <a:p>
            <a:r>
              <a:rPr lang="en-US" sz="7200" dirty="0">
                <a:latin typeface="+mj-lt"/>
              </a:rPr>
              <a:t>Y</a:t>
            </a:r>
            <a:r>
              <a:rPr lang="en-US" sz="4800" dirty="0">
                <a:latin typeface="+mj-lt"/>
              </a:rPr>
              <a:t>ourself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2DDC1-F326-4398-9FC3-CD3DB54F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16437"/>
            <a:ext cx="6096000" cy="32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1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4470549" y="2471647"/>
            <a:ext cx="325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173616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A81DC-7E6F-49CB-85BC-9841A9BA8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8" y="-2822"/>
            <a:ext cx="6863644" cy="6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24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609600" y="2471647"/>
            <a:ext cx="1132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Single-responsibility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326059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609600" y="2471647"/>
            <a:ext cx="1132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Open-closed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159490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609600" y="2471647"/>
            <a:ext cx="1132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atin typeface="+mj-lt"/>
              </a:rPr>
              <a:t>Liskov</a:t>
            </a:r>
            <a:r>
              <a:rPr lang="en-US" sz="7200" dirty="0">
                <a:latin typeface="+mj-lt"/>
              </a:rPr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3465888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609600" y="2471647"/>
            <a:ext cx="1149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3131961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271463" y="2471647"/>
            <a:ext cx="11830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3733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-73891" y="2708717"/>
            <a:ext cx="12265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+mj-lt"/>
              </a:rPr>
              <a:t>Work!</a:t>
            </a:r>
            <a:r>
              <a:rPr lang="ru-UA" sz="7200" b="1" dirty="0">
                <a:latin typeface="+mj-lt"/>
              </a:rPr>
              <a:t>	</a:t>
            </a:r>
            <a:endParaRPr lang="en-US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18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85815D-317A-405B-92BC-5638D95C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-4506"/>
            <a:ext cx="9341064" cy="68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0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852741" y="2967335"/>
            <a:ext cx="743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Work		</a:t>
            </a:r>
            <a:r>
              <a:rPr lang="ru-UA" sz="5400" dirty="0">
                <a:latin typeface="+mj-lt"/>
              </a:rPr>
              <a:t>		</a:t>
            </a:r>
            <a:endParaRPr lang="en-US" sz="5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2CAA6-E3BE-4F08-861F-A532ABD0B8B7}"/>
              </a:ext>
            </a:extLst>
          </p:cNvPr>
          <p:cNvSpPr txBox="1"/>
          <p:nvPr/>
        </p:nvSpPr>
        <p:spPr>
          <a:xfrm>
            <a:off x="6900861" y="1565226"/>
            <a:ext cx="4891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Do the job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9DC7F-F938-47C8-981F-E39E7F430B08}"/>
              </a:ext>
            </a:extLst>
          </p:cNvPr>
          <p:cNvSpPr txBox="1"/>
          <p:nvPr/>
        </p:nvSpPr>
        <p:spPr>
          <a:xfrm>
            <a:off x="6900861" y="4369444"/>
            <a:ext cx="5200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Cover edge cases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9B08C96-49A4-4E89-B9AF-24FD52E6453F}"/>
              </a:ext>
            </a:extLst>
          </p:cNvPr>
          <p:cNvSpPr/>
          <p:nvPr/>
        </p:nvSpPr>
        <p:spPr>
          <a:xfrm>
            <a:off x="4368039" y="1978818"/>
            <a:ext cx="1157288" cy="290036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3AD21-F8E8-4B59-BF7A-25A4F6BAA084}"/>
              </a:ext>
            </a:extLst>
          </p:cNvPr>
          <p:cNvSpPr txBox="1"/>
          <p:nvPr/>
        </p:nvSpPr>
        <p:spPr>
          <a:xfrm>
            <a:off x="1015999" y="2274838"/>
            <a:ext cx="10735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If you do something known – do it </a:t>
            </a:r>
            <a:r>
              <a:rPr lang="en-US" sz="4800" b="1" u="sng" dirty="0">
                <a:latin typeface="+mj-lt"/>
              </a:rPr>
              <a:t>good</a:t>
            </a:r>
          </a:p>
          <a:p>
            <a:endParaRPr lang="en-US" sz="4800" dirty="0">
              <a:latin typeface="+mj-lt"/>
            </a:endParaRPr>
          </a:p>
          <a:p>
            <a:r>
              <a:rPr lang="en-US" sz="4800" dirty="0">
                <a:latin typeface="+mj-lt"/>
              </a:rPr>
              <a:t>If you do something risky – make it </a:t>
            </a:r>
            <a:r>
              <a:rPr lang="en-US" sz="4800" b="1" u="sng" dirty="0">
                <a:latin typeface="+mj-lt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230287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3AD21-F8E8-4B59-BF7A-25A4F6BAA084}"/>
              </a:ext>
            </a:extLst>
          </p:cNvPr>
          <p:cNvSpPr txBox="1"/>
          <p:nvPr/>
        </p:nvSpPr>
        <p:spPr>
          <a:xfrm>
            <a:off x="1015999" y="2598003"/>
            <a:ext cx="1073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Not only happy case</a:t>
            </a:r>
          </a:p>
        </p:txBody>
      </p:sp>
    </p:spTree>
    <p:extLst>
      <p:ext uri="{BB962C8B-B14F-4D97-AF65-F5344CB8AC3E}">
        <p14:creationId xmlns:p14="http://schemas.microsoft.com/office/powerpoint/2010/main" val="116800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B7E885-7C8B-4ECB-8F67-246B520FB87E}"/>
              </a:ext>
            </a:extLst>
          </p:cNvPr>
          <p:cNvSpPr/>
          <p:nvPr/>
        </p:nvSpPr>
        <p:spPr>
          <a:xfrm>
            <a:off x="628649" y="697290"/>
            <a:ext cx="112442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VirtualApi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xx.DownloadString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"https://some.super.url"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7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568</Words>
  <Application>Microsoft Office PowerPoint</Application>
  <PresentationFormat>Widescreen</PresentationFormat>
  <Paragraphs>155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Your gonna hate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Ruban</dc:creator>
  <cp:lastModifiedBy>Vitaliy Ruban</cp:lastModifiedBy>
  <cp:revision>30</cp:revision>
  <dcterms:created xsi:type="dcterms:W3CDTF">2018-11-07T13:38:12Z</dcterms:created>
  <dcterms:modified xsi:type="dcterms:W3CDTF">2018-11-09T14:52:32Z</dcterms:modified>
</cp:coreProperties>
</file>