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315" r:id="rId4"/>
    <p:sldId id="313" r:id="rId5"/>
    <p:sldId id="265" r:id="rId6"/>
    <p:sldId id="306" r:id="rId7"/>
    <p:sldId id="311" r:id="rId8"/>
    <p:sldId id="266" r:id="rId9"/>
    <p:sldId id="269" r:id="rId10"/>
    <p:sldId id="267" r:id="rId11"/>
    <p:sldId id="259" r:id="rId12"/>
    <p:sldId id="270" r:id="rId13"/>
    <p:sldId id="307" r:id="rId14"/>
    <p:sldId id="271" r:id="rId15"/>
    <p:sldId id="274" r:id="rId16"/>
    <p:sldId id="272" r:id="rId17"/>
    <p:sldId id="261" r:id="rId18"/>
    <p:sldId id="275" r:id="rId19"/>
    <p:sldId id="279" r:id="rId20"/>
    <p:sldId id="278" r:id="rId21"/>
    <p:sldId id="277" r:id="rId22"/>
    <p:sldId id="276" r:id="rId23"/>
    <p:sldId id="262" r:id="rId24"/>
    <p:sldId id="280" r:id="rId25"/>
    <p:sldId id="281" r:id="rId26"/>
    <p:sldId id="284" r:id="rId27"/>
    <p:sldId id="288" r:id="rId28"/>
    <p:sldId id="285" r:id="rId29"/>
    <p:sldId id="263" r:id="rId30"/>
    <p:sldId id="286" r:id="rId31"/>
    <p:sldId id="305" r:id="rId32"/>
    <p:sldId id="287" r:id="rId33"/>
    <p:sldId id="295" r:id="rId34"/>
    <p:sldId id="296" r:id="rId35"/>
    <p:sldId id="297" r:id="rId36"/>
    <p:sldId id="290" r:id="rId37"/>
    <p:sldId id="298" r:id="rId38"/>
    <p:sldId id="300" r:id="rId39"/>
    <p:sldId id="303" r:id="rId40"/>
    <p:sldId id="308" r:id="rId41"/>
    <p:sldId id="31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A5BCAB-AC6C-4FC9-873D-986F40D6406A}">
          <p14:sldIdLst>
            <p14:sldId id="256"/>
            <p14:sldId id="258"/>
            <p14:sldId id="315"/>
            <p14:sldId id="313"/>
            <p14:sldId id="265"/>
            <p14:sldId id="306"/>
            <p14:sldId id="311"/>
            <p14:sldId id="266"/>
            <p14:sldId id="269"/>
            <p14:sldId id="267"/>
            <p14:sldId id="259"/>
            <p14:sldId id="270"/>
            <p14:sldId id="307"/>
            <p14:sldId id="271"/>
            <p14:sldId id="274"/>
            <p14:sldId id="272"/>
            <p14:sldId id="261"/>
            <p14:sldId id="275"/>
            <p14:sldId id="279"/>
            <p14:sldId id="278"/>
            <p14:sldId id="277"/>
            <p14:sldId id="276"/>
            <p14:sldId id="262"/>
            <p14:sldId id="280"/>
            <p14:sldId id="281"/>
            <p14:sldId id="284"/>
            <p14:sldId id="288"/>
            <p14:sldId id="285"/>
            <p14:sldId id="263"/>
            <p14:sldId id="286"/>
            <p14:sldId id="305"/>
            <p14:sldId id="287"/>
            <p14:sldId id="295"/>
            <p14:sldId id="296"/>
            <p14:sldId id="297"/>
            <p14:sldId id="290"/>
            <p14:sldId id="298"/>
            <p14:sldId id="300"/>
            <p14:sldId id="303"/>
            <p14:sldId id="308"/>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78787"/>
    <a:srgbClr val="9A9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44" d="100"/>
          <a:sy n="144" d="100"/>
        </p:scale>
        <p:origin x="15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156B0-C80F-4496-9872-BBAB5AB93291}" type="datetimeFigureOut">
              <a:rPr lang="en-US" smtClean="0"/>
              <a:t>6/17/2020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FC5AD-5F0C-4205-B10E-7D77A52C0537}" type="slidenum">
              <a:rPr lang="en-US" smtClean="0"/>
              <a:t>‹#›</a:t>
            </a:fld>
            <a:endParaRPr lang="en-US"/>
          </a:p>
        </p:txBody>
      </p:sp>
    </p:spTree>
    <p:extLst>
      <p:ext uri="{BB962C8B-B14F-4D97-AF65-F5344CB8AC3E}">
        <p14:creationId xmlns:p14="http://schemas.microsoft.com/office/powerpoint/2010/main" val="375552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MINER</a:t>
            </a:r>
          </a:p>
        </p:txBody>
      </p:sp>
      <p:sp>
        <p:nvSpPr>
          <p:cNvPr id="4" name="Slide Number Placeholder 3"/>
          <p:cNvSpPr>
            <a:spLocks noGrp="1"/>
          </p:cNvSpPr>
          <p:nvPr>
            <p:ph type="sldNum" sz="quarter" idx="5"/>
          </p:nvPr>
        </p:nvSpPr>
        <p:spPr/>
        <p:txBody>
          <a:bodyPr/>
          <a:lstStyle/>
          <a:p>
            <a:fld id="{8E6FC5AD-5F0C-4205-B10E-7D77A52C0537}" type="slidenum">
              <a:rPr lang="en-US" smtClean="0"/>
              <a:t>5</a:t>
            </a:fld>
            <a:endParaRPr lang="en-US"/>
          </a:p>
        </p:txBody>
      </p:sp>
    </p:spTree>
    <p:extLst>
      <p:ext uri="{BB962C8B-B14F-4D97-AF65-F5344CB8AC3E}">
        <p14:creationId xmlns:p14="http://schemas.microsoft.com/office/powerpoint/2010/main" val="248948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FC5AD-5F0C-4205-B10E-7D77A52C0537}" type="slidenum">
              <a:rPr lang="en-US" smtClean="0"/>
              <a:t>11</a:t>
            </a:fld>
            <a:endParaRPr lang="en-US"/>
          </a:p>
        </p:txBody>
      </p:sp>
    </p:spTree>
    <p:extLst>
      <p:ext uri="{BB962C8B-B14F-4D97-AF65-F5344CB8AC3E}">
        <p14:creationId xmlns:p14="http://schemas.microsoft.com/office/powerpoint/2010/main" val="2262325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FAKE</a:t>
            </a:r>
          </a:p>
        </p:txBody>
      </p:sp>
      <p:sp>
        <p:nvSpPr>
          <p:cNvPr id="4" name="Slide Number Placeholder 3"/>
          <p:cNvSpPr>
            <a:spLocks noGrp="1"/>
          </p:cNvSpPr>
          <p:nvPr>
            <p:ph type="sldNum" sz="quarter" idx="5"/>
          </p:nvPr>
        </p:nvSpPr>
        <p:spPr/>
        <p:txBody>
          <a:bodyPr/>
          <a:lstStyle/>
          <a:p>
            <a:fld id="{8E6FC5AD-5F0C-4205-B10E-7D77A52C0537}" type="slidenum">
              <a:rPr lang="en-US" smtClean="0"/>
              <a:t>17</a:t>
            </a:fld>
            <a:endParaRPr lang="en-US"/>
          </a:p>
        </p:txBody>
      </p:sp>
    </p:spTree>
    <p:extLst>
      <p:ext uri="{BB962C8B-B14F-4D97-AF65-F5344CB8AC3E}">
        <p14:creationId xmlns:p14="http://schemas.microsoft.com/office/powerpoint/2010/main" val="284712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FC5AD-5F0C-4205-B10E-7D77A52C0537}" type="slidenum">
              <a:rPr lang="en-US" smtClean="0"/>
              <a:t>24</a:t>
            </a:fld>
            <a:endParaRPr lang="en-US"/>
          </a:p>
        </p:txBody>
      </p:sp>
    </p:spTree>
    <p:extLst>
      <p:ext uri="{BB962C8B-B14F-4D97-AF65-F5344CB8AC3E}">
        <p14:creationId xmlns:p14="http://schemas.microsoft.com/office/powerpoint/2010/main" val="117785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 profile</a:t>
            </a:r>
          </a:p>
        </p:txBody>
      </p:sp>
      <p:sp>
        <p:nvSpPr>
          <p:cNvPr id="4" name="Slide Number Placeholder 3"/>
          <p:cNvSpPr>
            <a:spLocks noGrp="1"/>
          </p:cNvSpPr>
          <p:nvPr>
            <p:ph type="sldNum" sz="quarter" idx="5"/>
          </p:nvPr>
        </p:nvSpPr>
        <p:spPr/>
        <p:txBody>
          <a:bodyPr/>
          <a:lstStyle/>
          <a:p>
            <a:fld id="{8E6FC5AD-5F0C-4205-B10E-7D77A52C0537}" type="slidenum">
              <a:rPr lang="en-US" smtClean="0"/>
              <a:t>30</a:t>
            </a:fld>
            <a:endParaRPr lang="en-US"/>
          </a:p>
        </p:txBody>
      </p:sp>
    </p:spTree>
    <p:extLst>
      <p:ext uri="{BB962C8B-B14F-4D97-AF65-F5344CB8AC3E}">
        <p14:creationId xmlns:p14="http://schemas.microsoft.com/office/powerpoint/2010/main" val="2500985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46FB-51EB-4FDE-9A42-EA3B7128C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06DB71-1C28-49CD-BD12-A6B56E848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F478B-C8B2-4F55-94D5-F4B48D8C3149}"/>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5" name="Footer Placeholder 4">
            <a:extLst>
              <a:ext uri="{FF2B5EF4-FFF2-40B4-BE49-F238E27FC236}">
                <a16:creationId xmlns:a16="http://schemas.microsoft.com/office/drawing/2014/main" id="{D68FE563-568F-4451-BA13-61B682C9B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38BEB-7E57-438F-9D1B-54E37E25AC06}"/>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411242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05F6-51AB-41FD-978E-598CF84885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5A6E2C-9967-4EBE-AD6A-AF24462AC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48451-FC1C-4E87-A7D9-7B2F3E921083}"/>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5" name="Footer Placeholder 4">
            <a:extLst>
              <a:ext uri="{FF2B5EF4-FFF2-40B4-BE49-F238E27FC236}">
                <a16:creationId xmlns:a16="http://schemas.microsoft.com/office/drawing/2014/main" id="{D3AC89FA-6DB4-40C1-9162-E2715C696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46857-1FD6-4C35-A4F3-82A00DEB1746}"/>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112628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6CEC11-EE71-449D-877B-049D5E88C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B7C21-7586-4C8D-8A52-1B41065E0F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E2D23-47D4-4052-B886-95E17D87A039}"/>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5" name="Footer Placeholder 4">
            <a:extLst>
              <a:ext uri="{FF2B5EF4-FFF2-40B4-BE49-F238E27FC236}">
                <a16:creationId xmlns:a16="http://schemas.microsoft.com/office/drawing/2014/main" id="{EE0C3820-89CD-4C76-A009-A7A389B4E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4894F-1228-4FC1-8450-8D35EE6D468F}"/>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119512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E7A0-0670-4894-BB3E-675437E66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C8786-85AF-48AF-ADC4-1FC6E0E61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8517A-D7E2-4F01-8902-9FBDB5FCC52C}"/>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5" name="Footer Placeholder 4">
            <a:extLst>
              <a:ext uri="{FF2B5EF4-FFF2-40B4-BE49-F238E27FC236}">
                <a16:creationId xmlns:a16="http://schemas.microsoft.com/office/drawing/2014/main" id="{4E969939-4A82-4C36-923B-BE692264E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8A19E-37E8-46F4-A1A3-9FBEB1DC5560}"/>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104239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25C2-33D1-4861-89AB-D06CB20BAC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D276F2-7CA0-46DE-AB0C-C5FE63DA3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0FF93D-69C7-4D69-8FA6-A3ACC45545BD}"/>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5" name="Footer Placeholder 4">
            <a:extLst>
              <a:ext uri="{FF2B5EF4-FFF2-40B4-BE49-F238E27FC236}">
                <a16:creationId xmlns:a16="http://schemas.microsoft.com/office/drawing/2014/main" id="{3F1BF353-7D67-43CE-B626-13D633866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C6DBB-7B3D-4D73-995D-3E453A84A68E}"/>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34958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7391-E4AB-4F24-92BA-B36CAB984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1CFFC-38B1-45C9-9A5C-F8B279B81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A41283-88D4-444A-897A-D54FE56DBA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1D7E5F-1811-4E43-9076-4D1D87D2A235}"/>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6" name="Footer Placeholder 5">
            <a:extLst>
              <a:ext uri="{FF2B5EF4-FFF2-40B4-BE49-F238E27FC236}">
                <a16:creationId xmlns:a16="http://schemas.microsoft.com/office/drawing/2014/main" id="{B1A5E550-D96F-4A9C-807D-20B2AC4E1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2BF13-165D-4E18-82AF-96C9D8155248}"/>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289956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D21E-51E3-4233-A853-FC24C8DE2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3DFF1-A403-4896-A78D-E6368397A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9D1D84-8DD9-414E-9E2D-A464F9308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25C97C-5EEB-43C2-B30C-BCDCB6222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EDA79C-AD7C-449E-89B7-24555620C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3B3242-B2AD-43D7-BE2A-203BFDD23947}"/>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8" name="Footer Placeholder 7">
            <a:extLst>
              <a:ext uri="{FF2B5EF4-FFF2-40B4-BE49-F238E27FC236}">
                <a16:creationId xmlns:a16="http://schemas.microsoft.com/office/drawing/2014/main" id="{0D18D45A-6689-4DC5-AC89-75702C3CAD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C881BC-D29A-43F6-B614-9B0588B76407}"/>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97693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45B6-F07C-4F38-9FCF-9B933D9542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EE5570-11D9-4563-8DF6-6355E1B081CF}"/>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4" name="Footer Placeholder 3">
            <a:extLst>
              <a:ext uri="{FF2B5EF4-FFF2-40B4-BE49-F238E27FC236}">
                <a16:creationId xmlns:a16="http://schemas.microsoft.com/office/drawing/2014/main" id="{4063E48C-42A4-473F-8271-A505FC413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63851-0299-4AE3-912A-FEE79860AEB0}"/>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427075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0831A-56E2-4E32-AADC-C1B146FB799F}"/>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3" name="Footer Placeholder 2">
            <a:extLst>
              <a:ext uri="{FF2B5EF4-FFF2-40B4-BE49-F238E27FC236}">
                <a16:creationId xmlns:a16="http://schemas.microsoft.com/office/drawing/2014/main" id="{8B9FB29D-2F15-42AB-AF09-85D7BE4A0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AFB9EB-8140-414A-B167-663E8A1C59DA}"/>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387646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4F06-1CFC-4D9A-A9F8-A2E3DDA3A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E7016-08C5-49C8-B06C-D75BD9C57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3316A8-423D-49BF-A3CE-52C13ED2C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F6396-AEC1-49F2-9082-359D03BD66B9}"/>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6" name="Footer Placeholder 5">
            <a:extLst>
              <a:ext uri="{FF2B5EF4-FFF2-40B4-BE49-F238E27FC236}">
                <a16:creationId xmlns:a16="http://schemas.microsoft.com/office/drawing/2014/main" id="{A8BCAEE9-6C5B-4882-B1F0-22236EDDE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5626-1B7C-49E9-BBCE-CCE986C6CCD5}"/>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367574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725F-C604-4002-AEE0-8E7BE8B5B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8BAF7C-37C1-41EE-9BF3-8B6227506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58136D-DE0B-4971-A0E0-3077DF103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354D2-04F9-4D4B-B740-5B239DDE2CCA}"/>
              </a:ext>
            </a:extLst>
          </p:cNvPr>
          <p:cNvSpPr>
            <a:spLocks noGrp="1"/>
          </p:cNvSpPr>
          <p:nvPr>
            <p:ph type="dt" sz="half" idx="10"/>
          </p:nvPr>
        </p:nvSpPr>
        <p:spPr/>
        <p:txBody>
          <a:bodyPr/>
          <a:lstStyle/>
          <a:p>
            <a:fld id="{6A3C313D-F3C8-4F0D-82A3-DFB4B9CF042B}" type="datetimeFigureOut">
              <a:rPr lang="en-US" smtClean="0"/>
              <a:t>6/17/2020</a:t>
            </a:fld>
            <a:endParaRPr lang="en-US"/>
          </a:p>
        </p:txBody>
      </p:sp>
      <p:sp>
        <p:nvSpPr>
          <p:cNvPr id="6" name="Footer Placeholder 5">
            <a:extLst>
              <a:ext uri="{FF2B5EF4-FFF2-40B4-BE49-F238E27FC236}">
                <a16:creationId xmlns:a16="http://schemas.microsoft.com/office/drawing/2014/main" id="{4D563530-3D92-46D6-B0D0-EAA508BC4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9C6FA-6680-4181-9D71-39F2A3120281}"/>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238380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5F5D0-9ADD-4CC3-895B-99173149F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48DB09-A7C3-4DA7-928A-4B630B20B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4C740-5D91-41F6-9641-82FAA2083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C313D-F3C8-4F0D-82A3-DFB4B9CF042B}" type="datetimeFigureOut">
              <a:rPr lang="en-US" smtClean="0"/>
              <a:t>6/17/2020</a:t>
            </a:fld>
            <a:endParaRPr lang="en-US"/>
          </a:p>
        </p:txBody>
      </p:sp>
      <p:sp>
        <p:nvSpPr>
          <p:cNvPr id="5" name="Footer Placeholder 4">
            <a:extLst>
              <a:ext uri="{FF2B5EF4-FFF2-40B4-BE49-F238E27FC236}">
                <a16:creationId xmlns:a16="http://schemas.microsoft.com/office/drawing/2014/main" id="{7FEFA695-62F1-4178-ADDA-36A61D269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B015A1-6111-4010-BDE7-1EA8A8B8E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305C1-99CE-442D-9F8A-89F15051F0F9}" type="slidenum">
              <a:rPr lang="en-US" smtClean="0"/>
              <a:t>‹#›</a:t>
            </a:fld>
            <a:endParaRPr lang="en-US"/>
          </a:p>
        </p:txBody>
      </p:sp>
    </p:spTree>
    <p:extLst>
      <p:ext uri="{BB962C8B-B14F-4D97-AF65-F5344CB8AC3E}">
        <p14:creationId xmlns:p14="http://schemas.microsoft.com/office/powerpoint/2010/main" val="2702765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hyperlink" Target="https://developer.mozilla.org/en-US/docs/Web/HTTP/Headers/Strict-Transport-Security" TargetMode="External"/><Relationship Id="rId3" Type="http://schemas.openxmlformats.org/officeDocument/2006/relationships/hyperlink" Target="https://scotthelme.co.uk/csp-cheat-sheet/" TargetMode="External"/><Relationship Id="rId7" Type="http://schemas.openxmlformats.org/officeDocument/2006/relationships/hyperlink" Target="https://developer.mozilla.org/en-US/docs/Web/HTTP/Headers/Referrer-Policy" TargetMode="External"/><Relationship Id="rId2" Type="http://schemas.openxmlformats.org/officeDocument/2006/relationships/hyperlink" Target="https://developer.mozilla.org/en-US/docs/Web/HTTP/Headers/Content-Security-Policy"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headers/X-Content-Type-Options" TargetMode="External"/><Relationship Id="rId5" Type="http://schemas.openxmlformats.org/officeDocument/2006/relationships/hyperlink" Target="https://developer.mozilla.org/en-US/docs/Web/HTTP/Feature_Policy/Using_Feature_Policy" TargetMode="External"/><Relationship Id="rId4" Type="http://schemas.openxmlformats.org/officeDocument/2006/relationships/hyperlink" Target="https://developer.mozilla.org/en-US/docs/Web/HTTP/Feature_Polic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ross-site_script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y-example-api.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HTTP/Headers/X-Frame-Op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7200" dirty="0">
                <a:solidFill>
                  <a:schemeClr val="bg1"/>
                </a:solidFill>
                <a:latin typeface="Consolas" panose="020B0609020204030204" pitchFamily="49" charset="0"/>
              </a:rPr>
              <a:t>SECURITY HEADERS</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dirty="0">
                <a:solidFill>
                  <a:schemeClr val="bg1"/>
                </a:solidFill>
                <a:latin typeface="Consolas" panose="020B0609020204030204" pitchFamily="49" charset="0"/>
              </a:rPr>
              <a:t>Overview, implementation, pitfalls</a:t>
            </a:r>
          </a:p>
        </p:txBody>
      </p:sp>
    </p:spTree>
    <p:extLst>
      <p:ext uri="{BB962C8B-B14F-4D97-AF65-F5344CB8AC3E}">
        <p14:creationId xmlns:p14="http://schemas.microsoft.com/office/powerpoint/2010/main" val="365302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pic>
        <p:nvPicPr>
          <p:cNvPr id="4" name="Content Placeholder 3">
            <a:extLst>
              <a:ext uri="{FF2B5EF4-FFF2-40B4-BE49-F238E27FC236}">
                <a16:creationId xmlns:a16="http://schemas.microsoft.com/office/drawing/2014/main" id="{7099DD5E-6D0D-4316-BD59-7F65F50D892F}"/>
              </a:ext>
            </a:extLst>
          </p:cNvPr>
          <p:cNvPicPr>
            <a:picLocks noGrp="1" noChangeAspect="1"/>
          </p:cNvPicPr>
          <p:nvPr>
            <p:ph idx="1"/>
          </p:nvPr>
        </p:nvPicPr>
        <p:blipFill>
          <a:blip r:embed="rId2"/>
          <a:stretch>
            <a:fillRect/>
          </a:stretch>
        </p:blipFill>
        <p:spPr>
          <a:xfrm>
            <a:off x="838200" y="2228457"/>
            <a:ext cx="10515600" cy="2401086"/>
          </a:xfrm>
          <a:prstGeom prst="rect">
            <a:avLst/>
          </a:prstGeom>
        </p:spPr>
      </p:pic>
    </p:spTree>
    <p:extLst>
      <p:ext uri="{BB962C8B-B14F-4D97-AF65-F5344CB8AC3E}">
        <p14:creationId xmlns:p14="http://schemas.microsoft.com/office/powerpoint/2010/main" val="164852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5400" dirty="0">
                <a:solidFill>
                  <a:schemeClr val="bg1"/>
                </a:solidFill>
                <a:latin typeface="Consolas" panose="020B0609020204030204" pitchFamily="49" charset="0"/>
              </a:rPr>
              <a:t>X-CONTENT-OPTIONS</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guess</a:t>
            </a:r>
          </a:p>
        </p:txBody>
      </p:sp>
    </p:spTree>
    <p:extLst>
      <p:ext uri="{BB962C8B-B14F-4D97-AF65-F5344CB8AC3E}">
        <p14:creationId xmlns:p14="http://schemas.microsoft.com/office/powerpoint/2010/main" val="226693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2151727"/>
            <a:ext cx="10913164" cy="3170099"/>
          </a:xfrm>
          <a:prstGeom prst="rect">
            <a:avLst/>
          </a:prstGeom>
          <a:noFill/>
        </p:spPr>
        <p:txBody>
          <a:bodyPr wrap="square" rtlCol="0">
            <a:spAutoFit/>
          </a:bodyPr>
          <a:lstStyle/>
          <a:p>
            <a:r>
              <a:rPr lang="en-US" sz="2000" dirty="0">
                <a:solidFill>
                  <a:schemeClr val="bg1"/>
                </a:solidFill>
                <a:latin typeface="Consolas" panose="020B0609020204030204" pitchFamily="49" charset="0"/>
              </a:rPr>
              <a:t>Evil Bob found XSS on Alice's site and tries to put some malicious script inside. But Alice already has setup CSP policy, so his attempt to download JavaScript from untrusted resources fails. But Evil Bob is smart. </a:t>
            </a:r>
            <a:r>
              <a:rPr lang="en-US" sz="2000" dirty="0">
                <a:highlight>
                  <a:srgbClr val="C0C0C0"/>
                </a:highlight>
                <a:latin typeface="Consolas" panose="020B0609020204030204" pitchFamily="49" charset="0"/>
              </a:rPr>
              <a:t>He changes the type of the injected script to "text/plain"</a:t>
            </a:r>
            <a:r>
              <a:rPr lang="en-US" sz="2000" dirty="0">
                <a:latin typeface="Consolas" panose="020B0609020204030204" pitchFamily="49" charset="0"/>
              </a:rPr>
              <a:t>.</a:t>
            </a:r>
            <a:r>
              <a:rPr lang="en-US" sz="2000" dirty="0">
                <a:solidFill>
                  <a:schemeClr val="bg1"/>
                </a:solidFill>
                <a:latin typeface="Consolas" panose="020B0609020204030204" pitchFamily="49" charset="0"/>
              </a:rPr>
              <a:t> </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Now, CSP protection will allow loading script, because it is not JavaScript anymore and should not be executed. But sometimes, browsers try to be too smart. </a:t>
            </a:r>
            <a:r>
              <a:rPr lang="en-US" sz="2000" dirty="0">
                <a:highlight>
                  <a:srgbClr val="C0C0C0"/>
                </a:highlight>
                <a:latin typeface="Consolas" panose="020B0609020204030204" pitchFamily="49" charset="0"/>
              </a:rPr>
              <a:t>Browser may check the content of the loading "text" and decide to execute it as JavaScript</a:t>
            </a:r>
            <a:r>
              <a:rPr lang="en-US" sz="2000" dirty="0">
                <a:solidFill>
                  <a:schemeClr val="bg1"/>
                </a:solidFill>
                <a:latin typeface="Consolas" panose="020B0609020204030204" pitchFamily="49" charset="0"/>
              </a:rPr>
              <a:t>. This named sniffing and this behavior varies depending on the browser.</a:t>
            </a:r>
          </a:p>
        </p:txBody>
      </p:sp>
    </p:spTree>
    <p:extLst>
      <p:ext uri="{BB962C8B-B14F-4D97-AF65-F5344CB8AC3E}">
        <p14:creationId xmlns:p14="http://schemas.microsoft.com/office/powerpoint/2010/main" val="80225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249018" y="2890391"/>
            <a:ext cx="9693964" cy="584775"/>
          </a:xfrm>
          <a:prstGeom prst="rect">
            <a:avLst/>
          </a:prstGeom>
          <a:noFill/>
        </p:spPr>
        <p:txBody>
          <a:bodyPr wrap="square" rtlCol="0">
            <a:spAutoFit/>
          </a:bodyPr>
          <a:lstStyle/>
          <a:p>
            <a:r>
              <a:rPr lang="en-US" sz="3200" dirty="0">
                <a:solidFill>
                  <a:schemeClr val="bg1"/>
                </a:solidFill>
                <a:latin typeface="Consolas" panose="020B0609020204030204" pitchFamily="49" charset="0"/>
              </a:rPr>
              <a:t>Deny </a:t>
            </a:r>
            <a:r>
              <a:rPr lang="en-US" sz="3200" dirty="0">
                <a:highlight>
                  <a:srgbClr val="C0C0C0"/>
                </a:highlight>
                <a:latin typeface="Consolas" panose="020B0609020204030204" pitchFamily="49" charset="0"/>
              </a:rPr>
              <a:t>guessing</a:t>
            </a:r>
            <a:r>
              <a:rPr lang="en-US" sz="3200" dirty="0">
                <a:solidFill>
                  <a:schemeClr val="bg1"/>
                </a:solidFill>
                <a:latin typeface="Consolas" panose="020B0609020204030204" pitchFamily="49" charset="0"/>
              </a:rPr>
              <a:t> type of the resource</a:t>
            </a:r>
          </a:p>
        </p:txBody>
      </p:sp>
    </p:spTree>
    <p:extLst>
      <p:ext uri="{BB962C8B-B14F-4D97-AF65-F5344CB8AC3E}">
        <p14:creationId xmlns:p14="http://schemas.microsoft.com/office/powerpoint/2010/main" val="259688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EAA55B-D793-42C6-B25F-AECA115BE620}"/>
              </a:ext>
            </a:extLst>
          </p:cNvPr>
          <p:cNvSpPr/>
          <p:nvPr/>
        </p:nvSpPr>
        <p:spPr>
          <a:xfrm>
            <a:off x="2500304" y="3244334"/>
            <a:ext cx="7191392" cy="584775"/>
          </a:xfrm>
          <a:prstGeom prst="rect">
            <a:avLst/>
          </a:prstGeom>
        </p:spPr>
        <p:txBody>
          <a:bodyPr wrap="none">
            <a:spAutoFit/>
          </a:bodyPr>
          <a:lstStyle/>
          <a:p>
            <a:r>
              <a:rPr lang="en-US" sz="3200" dirty="0">
                <a:highlight>
                  <a:srgbClr val="C0C0C0"/>
                </a:highlight>
                <a:latin typeface="Consolas" panose="020B0609020204030204" pitchFamily="49" charset="0"/>
              </a:rPr>
              <a:t>X-Content-Type-Options: </a:t>
            </a:r>
            <a:r>
              <a:rPr lang="en-US" sz="3200" dirty="0" err="1">
                <a:highlight>
                  <a:srgbClr val="C0C0C0"/>
                </a:highlight>
                <a:latin typeface="Consolas" panose="020B0609020204030204" pitchFamily="49" charset="0"/>
              </a:rPr>
              <a:t>nosniff</a:t>
            </a:r>
            <a:endParaRPr lang="en-US" sz="3200" dirty="0">
              <a:highlight>
                <a:srgbClr val="C0C0C0"/>
              </a:highlight>
              <a:latin typeface="Consolas" panose="020B0609020204030204" pitchFamily="49" charset="0"/>
            </a:endParaRPr>
          </a:p>
        </p:txBody>
      </p:sp>
    </p:spTree>
    <p:extLst>
      <p:ext uri="{BB962C8B-B14F-4D97-AF65-F5344CB8AC3E}">
        <p14:creationId xmlns:p14="http://schemas.microsoft.com/office/powerpoint/2010/main" val="198320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Should be applied to each and every resource served by the server</a:t>
            </a:r>
          </a:p>
        </p:txBody>
      </p:sp>
    </p:spTree>
    <p:extLst>
      <p:ext uri="{BB962C8B-B14F-4D97-AF65-F5344CB8AC3E}">
        <p14:creationId xmlns:p14="http://schemas.microsoft.com/office/powerpoint/2010/main" val="370900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464672A1-F35A-4B12-8EA3-C53AE0DA5F92}"/>
              </a:ext>
            </a:extLst>
          </p:cNvPr>
          <p:cNvPicPr>
            <a:picLocks noChangeAspect="1"/>
          </p:cNvPicPr>
          <p:nvPr/>
        </p:nvPicPr>
        <p:blipFill>
          <a:blip r:embed="rId2"/>
          <a:stretch>
            <a:fillRect/>
          </a:stretch>
        </p:blipFill>
        <p:spPr>
          <a:xfrm>
            <a:off x="835771" y="2396490"/>
            <a:ext cx="10520054" cy="2065020"/>
          </a:xfrm>
          <a:prstGeom prst="rect">
            <a:avLst/>
          </a:prstGeom>
        </p:spPr>
      </p:pic>
    </p:spTree>
    <p:extLst>
      <p:ext uri="{BB962C8B-B14F-4D97-AF65-F5344CB8AC3E}">
        <p14:creationId xmlns:p14="http://schemas.microsoft.com/office/powerpoint/2010/main" val="98688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5400" dirty="0">
                <a:solidFill>
                  <a:schemeClr val="bg1"/>
                </a:solidFill>
                <a:latin typeface="Consolas" panose="020B0609020204030204" pitchFamily="49" charset="0"/>
              </a:rPr>
              <a:t>FEATURE-POLICY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use</a:t>
            </a:r>
          </a:p>
        </p:txBody>
      </p:sp>
    </p:spTree>
    <p:extLst>
      <p:ext uri="{BB962C8B-B14F-4D97-AF65-F5344CB8AC3E}">
        <p14:creationId xmlns:p14="http://schemas.microsoft.com/office/powerpoint/2010/main" val="2459038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1997839"/>
            <a:ext cx="10913164" cy="2862322"/>
          </a:xfrm>
          <a:prstGeom prst="rect">
            <a:avLst/>
          </a:prstGeom>
          <a:noFill/>
        </p:spPr>
        <p:txBody>
          <a:bodyPr wrap="square" rtlCol="0">
            <a:spAutoFit/>
          </a:bodyPr>
          <a:lstStyle/>
          <a:p>
            <a:r>
              <a:rPr lang="en-US" sz="2000" dirty="0">
                <a:solidFill>
                  <a:schemeClr val="bg1"/>
                </a:solidFill>
                <a:latin typeface="Consolas" panose="020B0609020204030204" pitchFamily="49" charset="0"/>
              </a:rPr>
              <a:t>Alice has a nice and shiny site with a big audience. Evil Bob found XSS and decided to use Alice's site for spying using a user's web camera. So he injects malicious code and waits for the dozen of the new videos.</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But, fortunately, Alice already set Feature-Policy header to </a:t>
            </a:r>
            <a:r>
              <a:rPr lang="en-US" sz="2000" dirty="0">
                <a:highlight>
                  <a:srgbClr val="C0C0C0"/>
                </a:highlight>
                <a:latin typeface="Consolas" panose="020B0609020204030204" pitchFamily="49" charset="0"/>
              </a:rPr>
              <a:t>Feature-Policy: camera 'none'</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Now, browsers know, that using a camera is not permitted for anyone, and Bob's attempt fails</a:t>
            </a:r>
          </a:p>
        </p:txBody>
      </p:sp>
    </p:spTree>
    <p:extLst>
      <p:ext uri="{BB962C8B-B14F-4D97-AF65-F5344CB8AC3E}">
        <p14:creationId xmlns:p14="http://schemas.microsoft.com/office/powerpoint/2010/main" val="203365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2151727"/>
            <a:ext cx="10913164" cy="2554545"/>
          </a:xfrm>
          <a:prstGeom prst="rect">
            <a:avLst/>
          </a:prstGeom>
          <a:noFill/>
        </p:spPr>
        <p:txBody>
          <a:bodyPr wrap="square" rtlCol="0">
            <a:spAutoFit/>
          </a:bodyPr>
          <a:lstStyle/>
          <a:p>
            <a:r>
              <a:rPr lang="en-US" sz="2000" dirty="0">
                <a:solidFill>
                  <a:schemeClr val="bg1"/>
                </a:solidFill>
                <a:latin typeface="Consolas" panose="020B0609020204030204" pitchFamily="49" charset="0"/>
              </a:rPr>
              <a:t>Deny </a:t>
            </a:r>
            <a:r>
              <a:rPr lang="en-US" sz="2000" dirty="0">
                <a:highlight>
                  <a:srgbClr val="C0C0C0"/>
                </a:highlight>
                <a:latin typeface="Consolas" panose="020B0609020204030204" pitchFamily="49" charset="0"/>
              </a:rPr>
              <a:t>using</a:t>
            </a:r>
            <a:r>
              <a:rPr lang="en-US" sz="2000" dirty="0">
                <a:solidFill>
                  <a:schemeClr val="bg1"/>
                </a:solidFill>
                <a:latin typeface="Consolas" panose="020B0609020204030204" pitchFamily="49" charset="0"/>
              </a:rPr>
              <a:t> specific features of the web page – microphone, camera, payment, etc.</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Deny using bad-practices: Legacy image formats, Oversized images, Synchronous scripts</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Very useful when you have untrusted 3</a:t>
            </a:r>
            <a:r>
              <a:rPr lang="en-US" sz="2000" baseline="30000" dirty="0">
                <a:solidFill>
                  <a:schemeClr val="bg1"/>
                </a:solidFill>
                <a:latin typeface="Consolas" panose="020B0609020204030204" pitchFamily="49" charset="0"/>
              </a:rPr>
              <a:t>rd</a:t>
            </a:r>
            <a:r>
              <a:rPr lang="en-US" sz="2000" dirty="0">
                <a:solidFill>
                  <a:schemeClr val="bg1"/>
                </a:solidFill>
                <a:latin typeface="Consolas" panose="020B0609020204030204" pitchFamily="49" charset="0"/>
              </a:rPr>
              <a:t> party code in your app – Google Tag Manager, Advertisement providers, etc.</a:t>
            </a:r>
          </a:p>
        </p:txBody>
      </p:sp>
    </p:spTree>
    <p:extLst>
      <p:ext uri="{BB962C8B-B14F-4D97-AF65-F5344CB8AC3E}">
        <p14:creationId xmlns:p14="http://schemas.microsoft.com/office/powerpoint/2010/main" val="35901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CA41D7FF-45BD-42B5-BF26-5A6B079226EA}"/>
              </a:ext>
            </a:extLst>
          </p:cNvPr>
          <p:cNvPicPr>
            <a:picLocks noChangeAspect="1"/>
          </p:cNvPicPr>
          <p:nvPr/>
        </p:nvPicPr>
        <p:blipFill>
          <a:blip r:embed="rId2"/>
          <a:stretch>
            <a:fillRect/>
          </a:stretch>
        </p:blipFill>
        <p:spPr>
          <a:xfrm>
            <a:off x="1094073" y="643466"/>
            <a:ext cx="6146711" cy="5566833"/>
          </a:xfrm>
          <a:prstGeom prst="rect">
            <a:avLst/>
          </a:prstGeom>
        </p:spPr>
      </p:pic>
      <p:grpSp>
        <p:nvGrpSpPr>
          <p:cNvPr id="17" name="Group 16">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8"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0" name="Rectangle 9">
            <a:extLst>
              <a:ext uri="{FF2B5EF4-FFF2-40B4-BE49-F238E27FC236}">
                <a16:creationId xmlns:a16="http://schemas.microsoft.com/office/drawing/2014/main" id="{E24684E9-039A-41D4-A877-D34742E9D125}"/>
              </a:ext>
            </a:extLst>
          </p:cNvPr>
          <p:cNvSpPr/>
          <p:nvPr/>
        </p:nvSpPr>
        <p:spPr>
          <a:xfrm>
            <a:off x="1263650" y="3384550"/>
            <a:ext cx="1943100" cy="27305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D54027-74CE-420D-BC72-F2B5E3A46F9B}"/>
              </a:ext>
            </a:extLst>
          </p:cNvPr>
          <p:cNvSpPr/>
          <p:nvPr/>
        </p:nvSpPr>
        <p:spPr>
          <a:xfrm>
            <a:off x="1263650" y="4797424"/>
            <a:ext cx="2305050" cy="27305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0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EAA55B-D793-42C6-B25F-AECA115BE620}"/>
              </a:ext>
            </a:extLst>
          </p:cNvPr>
          <p:cNvSpPr/>
          <p:nvPr/>
        </p:nvSpPr>
        <p:spPr>
          <a:xfrm>
            <a:off x="1486779" y="1905506"/>
            <a:ext cx="9218441" cy="3046988"/>
          </a:xfrm>
          <a:prstGeom prst="rect">
            <a:avLst/>
          </a:prstGeom>
          <a:solidFill>
            <a:srgbClr val="C0C0C0"/>
          </a:solidFill>
        </p:spPr>
        <p:txBody>
          <a:bodyPr wrap="square">
            <a:spAutoFit/>
          </a:bodyPr>
          <a:lstStyle/>
          <a:p>
            <a:r>
              <a:rPr lang="en-US" sz="3200" dirty="0">
                <a:highlight>
                  <a:srgbClr val="C0C0C0"/>
                </a:highlight>
                <a:latin typeface="Consolas" panose="020B0609020204030204" pitchFamily="49" charset="0"/>
              </a:rPr>
              <a:t>Feature-Policy: camera 'none’;      </a:t>
            </a:r>
          </a:p>
          <a:p>
            <a:r>
              <a:rPr lang="en-US" sz="3200" dirty="0">
                <a:highlight>
                  <a:srgbClr val="C0C0C0"/>
                </a:highlight>
                <a:latin typeface="Consolas" panose="020B0609020204030204" pitchFamily="49" charset="0"/>
              </a:rPr>
              <a:t>				microphone 'none’; </a:t>
            </a:r>
          </a:p>
          <a:p>
            <a:r>
              <a:rPr lang="en-US" sz="3200" dirty="0">
                <a:highlight>
                  <a:srgbClr val="C0C0C0"/>
                </a:highlight>
                <a:latin typeface="Consolas" panose="020B0609020204030204" pitchFamily="49" charset="0"/>
              </a:rPr>
              <a:t>				geolocation 'none’; </a:t>
            </a:r>
          </a:p>
          <a:p>
            <a:r>
              <a:rPr lang="en-US" sz="3200" dirty="0">
                <a:highlight>
                  <a:srgbClr val="C0C0C0"/>
                </a:highlight>
                <a:latin typeface="Consolas" panose="020B0609020204030204" pitchFamily="49" charset="0"/>
              </a:rPr>
              <a:t>				</a:t>
            </a:r>
            <a:r>
              <a:rPr lang="en-US" sz="3200" dirty="0" err="1">
                <a:highlight>
                  <a:srgbClr val="C0C0C0"/>
                </a:highlight>
                <a:latin typeface="Consolas" panose="020B0609020204030204" pitchFamily="49" charset="0"/>
              </a:rPr>
              <a:t>autoplay</a:t>
            </a:r>
            <a:r>
              <a:rPr lang="en-US" sz="3200" dirty="0">
                <a:highlight>
                  <a:srgbClr val="C0C0C0"/>
                </a:highlight>
                <a:latin typeface="Consolas" panose="020B0609020204030204" pitchFamily="49" charset="0"/>
              </a:rPr>
              <a:t> 'none’; </a:t>
            </a:r>
          </a:p>
          <a:p>
            <a:r>
              <a:rPr lang="en-US" sz="3200" dirty="0">
                <a:highlight>
                  <a:srgbClr val="C0C0C0"/>
                </a:highlight>
                <a:latin typeface="Consolas" panose="020B0609020204030204" pitchFamily="49" charset="0"/>
              </a:rPr>
              <a:t>				display-capture 'none’;</a:t>
            </a:r>
          </a:p>
          <a:p>
            <a:r>
              <a:rPr lang="en-US" sz="3200" dirty="0">
                <a:highlight>
                  <a:srgbClr val="C0C0C0"/>
                </a:highlight>
                <a:latin typeface="Consolas" panose="020B0609020204030204" pitchFamily="49" charset="0"/>
              </a:rPr>
              <a:t>				payment 'none’;</a:t>
            </a:r>
          </a:p>
        </p:txBody>
      </p:sp>
    </p:spTree>
    <p:extLst>
      <p:ext uri="{BB962C8B-B14F-4D97-AF65-F5344CB8AC3E}">
        <p14:creationId xmlns:p14="http://schemas.microsoft.com/office/powerpoint/2010/main" val="265226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Different support in different browsers, not 100% reliable</a:t>
            </a:r>
          </a:p>
        </p:txBody>
      </p:sp>
    </p:spTree>
    <p:extLst>
      <p:ext uri="{BB962C8B-B14F-4D97-AF65-F5344CB8AC3E}">
        <p14:creationId xmlns:p14="http://schemas.microsoft.com/office/powerpoint/2010/main" val="1028617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DDA30AD8-519A-447F-B0AD-16A0DF833C54}"/>
              </a:ext>
            </a:extLst>
          </p:cNvPr>
          <p:cNvPicPr>
            <a:picLocks noChangeAspect="1"/>
          </p:cNvPicPr>
          <p:nvPr/>
        </p:nvPicPr>
        <p:blipFill>
          <a:blip r:embed="rId2"/>
          <a:stretch>
            <a:fillRect/>
          </a:stretch>
        </p:blipFill>
        <p:spPr>
          <a:xfrm>
            <a:off x="838200" y="2619946"/>
            <a:ext cx="10515600" cy="2762695"/>
          </a:xfrm>
          <a:prstGeom prst="rect">
            <a:avLst/>
          </a:prstGeom>
        </p:spPr>
      </p:pic>
    </p:spTree>
    <p:extLst>
      <p:ext uri="{BB962C8B-B14F-4D97-AF65-F5344CB8AC3E}">
        <p14:creationId xmlns:p14="http://schemas.microsoft.com/office/powerpoint/2010/main" val="251909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914401" y="1122363"/>
            <a:ext cx="10409582" cy="2387600"/>
          </a:xfrm>
        </p:spPr>
        <p:txBody>
          <a:bodyPr>
            <a:normAutofit/>
          </a:bodyPr>
          <a:lstStyle/>
          <a:p>
            <a:r>
              <a:rPr lang="en-US" sz="5400" dirty="0">
                <a:solidFill>
                  <a:schemeClr val="bg1"/>
                </a:solidFill>
                <a:latin typeface="Consolas" panose="020B0609020204030204" pitchFamily="49" charset="0"/>
              </a:rPr>
              <a:t>STRICT-TRANSPORT-SECURITY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trust</a:t>
            </a:r>
          </a:p>
        </p:txBody>
      </p:sp>
    </p:spTree>
    <p:extLst>
      <p:ext uri="{BB962C8B-B14F-4D97-AF65-F5344CB8AC3E}">
        <p14:creationId xmlns:p14="http://schemas.microsoft.com/office/powerpoint/2010/main" val="2093041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593035" y="1536174"/>
            <a:ext cx="10913164" cy="3785652"/>
          </a:xfrm>
          <a:prstGeom prst="rect">
            <a:avLst/>
          </a:prstGeom>
          <a:noFill/>
        </p:spPr>
        <p:txBody>
          <a:bodyPr wrap="square" rtlCol="0">
            <a:spAutoFit/>
          </a:bodyPr>
          <a:lstStyle/>
          <a:p>
            <a:r>
              <a:rPr lang="en-US" sz="2000" dirty="0">
                <a:solidFill>
                  <a:schemeClr val="bg1"/>
                </a:solidFill>
                <a:latin typeface="Consolas" panose="020B0609020204030204" pitchFamily="49" charset="0"/>
              </a:rPr>
              <a:t>Alice is sitting in a public place and use public WIFI. Evil Bob is sitting not very far from her and trying to sniff all non-encrypted traffic. Alice decides to visit some online-shop and uses an old and good link like www://my-example-shop.com. </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Evil Bob sees her request (it's not encrypted) and starts recording Alice's activity hoping to get credit card information. But, after the first request, the shop returns STS header: </a:t>
            </a:r>
            <a:r>
              <a:rPr lang="en-US" sz="2000" dirty="0">
                <a:highlight>
                  <a:srgbClr val="C0C0C0"/>
                </a:highlight>
                <a:latin typeface="Consolas" panose="020B0609020204030204" pitchFamily="49" charset="0"/>
              </a:rPr>
              <a:t>Strict-Transport-Security: max-age=31536000</a:t>
            </a:r>
            <a:r>
              <a:rPr lang="en-US" sz="2000" dirty="0">
                <a:solidFill>
                  <a:schemeClr val="bg1"/>
                </a:solidFill>
                <a:latin typeface="Consolas" panose="020B0609020204030204" pitchFamily="49" charset="0"/>
              </a:rPr>
              <a:t>. </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Now browsers automatically redirects Alice to the HTTPS version of the page. From now, Evil Bob sees only encrypted traffic and can't steal anything.</a:t>
            </a:r>
          </a:p>
        </p:txBody>
      </p:sp>
    </p:spTree>
    <p:extLst>
      <p:ext uri="{BB962C8B-B14F-4D97-AF65-F5344CB8AC3E}">
        <p14:creationId xmlns:p14="http://schemas.microsoft.com/office/powerpoint/2010/main" val="2452758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249018" y="2890391"/>
            <a:ext cx="9693964" cy="1077218"/>
          </a:xfrm>
          <a:prstGeom prst="rect">
            <a:avLst/>
          </a:prstGeom>
          <a:noFill/>
        </p:spPr>
        <p:txBody>
          <a:bodyPr wrap="square" rtlCol="0">
            <a:spAutoFit/>
          </a:bodyPr>
          <a:lstStyle/>
          <a:p>
            <a:r>
              <a:rPr lang="en-US" sz="3200" dirty="0">
                <a:solidFill>
                  <a:schemeClr val="bg1"/>
                </a:solidFill>
                <a:latin typeface="Consolas" panose="020B0609020204030204" pitchFamily="49" charset="0"/>
              </a:rPr>
              <a:t>Force browser </a:t>
            </a:r>
            <a:r>
              <a:rPr lang="en-US" sz="3200" dirty="0">
                <a:highlight>
                  <a:srgbClr val="C0C0C0"/>
                </a:highlight>
                <a:latin typeface="Consolas" panose="020B0609020204030204" pitchFamily="49" charset="0"/>
              </a:rPr>
              <a:t>don’t trust</a:t>
            </a:r>
            <a:r>
              <a:rPr lang="en-US" sz="3200" dirty="0">
                <a:solidFill>
                  <a:schemeClr val="bg1"/>
                </a:solidFill>
                <a:latin typeface="Consolas" panose="020B0609020204030204" pitchFamily="49" charset="0"/>
              </a:rPr>
              <a:t> user’s choice and always use HTTPS protocol</a:t>
            </a:r>
          </a:p>
        </p:txBody>
      </p:sp>
    </p:spTree>
    <p:extLst>
      <p:ext uri="{BB962C8B-B14F-4D97-AF65-F5344CB8AC3E}">
        <p14:creationId xmlns:p14="http://schemas.microsoft.com/office/powerpoint/2010/main" val="356299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EAA55B-D793-42C6-B25F-AECA115BE620}"/>
              </a:ext>
            </a:extLst>
          </p:cNvPr>
          <p:cNvSpPr/>
          <p:nvPr/>
        </p:nvSpPr>
        <p:spPr>
          <a:xfrm>
            <a:off x="471383" y="3072056"/>
            <a:ext cx="11249233" cy="584775"/>
          </a:xfrm>
          <a:prstGeom prst="rect">
            <a:avLst/>
          </a:prstGeom>
        </p:spPr>
        <p:txBody>
          <a:bodyPr wrap="none">
            <a:spAutoFit/>
          </a:bodyPr>
          <a:lstStyle/>
          <a:p>
            <a:r>
              <a:rPr lang="en-US" sz="3200" dirty="0">
                <a:highlight>
                  <a:srgbClr val="C0C0C0"/>
                </a:highlight>
              </a:rPr>
              <a:t>Strict-Transport-Security: max-age=31536000; </a:t>
            </a:r>
            <a:r>
              <a:rPr lang="en-US" sz="3200" dirty="0" err="1">
                <a:highlight>
                  <a:srgbClr val="C0C0C0"/>
                </a:highlight>
              </a:rPr>
              <a:t>includeSubDomains</a:t>
            </a:r>
            <a:endParaRPr lang="en-US" sz="4800" dirty="0">
              <a:highlight>
                <a:srgbClr val="C0C0C0"/>
              </a:highlight>
              <a:latin typeface="Consolas" panose="020B0609020204030204" pitchFamily="49" charset="0"/>
            </a:endParaRPr>
          </a:p>
        </p:txBody>
      </p:sp>
    </p:spTree>
    <p:extLst>
      <p:ext uri="{BB962C8B-B14F-4D97-AF65-F5344CB8AC3E}">
        <p14:creationId xmlns:p14="http://schemas.microsoft.com/office/powerpoint/2010/main" val="1940139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Should be applied for each and every resource</a:t>
            </a:r>
          </a:p>
        </p:txBody>
      </p:sp>
    </p:spTree>
    <p:extLst>
      <p:ext uri="{BB962C8B-B14F-4D97-AF65-F5344CB8AC3E}">
        <p14:creationId xmlns:p14="http://schemas.microsoft.com/office/powerpoint/2010/main" val="2613334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42369D7-29DE-483B-8468-442A53113A66}"/>
              </a:ext>
            </a:extLst>
          </p:cNvPr>
          <p:cNvPicPr>
            <a:picLocks noChangeAspect="1"/>
          </p:cNvPicPr>
          <p:nvPr/>
        </p:nvPicPr>
        <p:blipFill>
          <a:blip r:embed="rId2"/>
          <a:stretch>
            <a:fillRect/>
          </a:stretch>
        </p:blipFill>
        <p:spPr>
          <a:xfrm>
            <a:off x="838200" y="2784344"/>
            <a:ext cx="10515600" cy="2433900"/>
          </a:xfrm>
          <a:prstGeom prst="rect">
            <a:avLst/>
          </a:prstGeom>
        </p:spPr>
      </p:pic>
    </p:spTree>
    <p:extLst>
      <p:ext uri="{BB962C8B-B14F-4D97-AF65-F5344CB8AC3E}">
        <p14:creationId xmlns:p14="http://schemas.microsoft.com/office/powerpoint/2010/main" val="1078951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914401" y="1122363"/>
            <a:ext cx="10409582" cy="2387600"/>
          </a:xfrm>
        </p:spPr>
        <p:txBody>
          <a:bodyPr>
            <a:normAutofit/>
          </a:bodyPr>
          <a:lstStyle/>
          <a:p>
            <a:r>
              <a:rPr lang="en-US" sz="5400" dirty="0">
                <a:solidFill>
                  <a:schemeClr val="bg1"/>
                </a:solidFill>
                <a:latin typeface="Consolas" panose="020B0609020204030204" pitchFamily="49" charset="0"/>
              </a:rPr>
              <a:t>REFERRER-POLICY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share</a:t>
            </a:r>
          </a:p>
        </p:txBody>
      </p:sp>
    </p:spTree>
    <p:extLst>
      <p:ext uri="{BB962C8B-B14F-4D97-AF65-F5344CB8AC3E}">
        <p14:creationId xmlns:p14="http://schemas.microsoft.com/office/powerpoint/2010/main" val="280486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1524000" y="0"/>
            <a:ext cx="9144000" cy="2387600"/>
          </a:xfrm>
        </p:spPr>
        <p:txBody>
          <a:bodyPr>
            <a:normAutofit/>
          </a:bodyPr>
          <a:lstStyle/>
          <a:p>
            <a:r>
              <a:rPr lang="en-US" sz="5400" dirty="0">
                <a:solidFill>
                  <a:schemeClr val="bg1"/>
                </a:solidFill>
                <a:latin typeface="Consolas" panose="020B0609020204030204" pitchFamily="49" charset="0"/>
              </a:rPr>
              <a:t>WHY SHOULD I CARE?</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a:xfrm>
            <a:off x="662609" y="2853565"/>
            <a:ext cx="4976191" cy="3355078"/>
          </a:xfrm>
        </p:spPr>
        <p:txBody>
          <a:bodyPr>
            <a:normAutofit/>
          </a:bodyPr>
          <a:lstStyle/>
          <a:p>
            <a:pPr marL="457200" indent="-457200" algn="l">
              <a:buFont typeface="Arial" panose="020B0604020202020204" pitchFamily="34" charset="0"/>
              <a:buChar char="•"/>
            </a:pPr>
            <a:r>
              <a:rPr lang="en-US" sz="2800" u="sng" dirty="0">
                <a:solidFill>
                  <a:schemeClr val="bg1"/>
                </a:solidFill>
                <a:latin typeface="Consolas" panose="020B0609020204030204" pitchFamily="49" charset="0"/>
              </a:rPr>
              <a:t>I am so cool I can’t be hacked</a:t>
            </a:r>
          </a:p>
          <a:p>
            <a:pPr marL="457200" indent="-457200" algn="l">
              <a:buFont typeface="Arial" panose="020B0604020202020204" pitchFamily="34" charset="0"/>
              <a:buChar char="•"/>
            </a:pPr>
            <a:endParaRPr lang="en-US" sz="2800" u="sng" dirty="0">
              <a:solidFill>
                <a:schemeClr val="bg1"/>
              </a:solidFill>
              <a:latin typeface="Consolas" panose="020B0609020204030204" pitchFamily="49" charset="0"/>
            </a:endParaRPr>
          </a:p>
          <a:p>
            <a:pPr marL="457200" indent="-457200" algn="l">
              <a:buFont typeface="Arial" panose="020B0604020202020204" pitchFamily="34" charset="0"/>
              <a:buChar char="•"/>
            </a:pPr>
            <a:r>
              <a:rPr lang="en-US" sz="2800" u="sng" dirty="0">
                <a:solidFill>
                  <a:schemeClr val="bg1"/>
                </a:solidFill>
                <a:latin typeface="Consolas" panose="020B0609020204030204" pitchFamily="49" charset="0"/>
              </a:rPr>
              <a:t>I don't have anything valuable to become a target</a:t>
            </a:r>
          </a:p>
        </p:txBody>
      </p:sp>
      <p:pic>
        <p:nvPicPr>
          <p:cNvPr id="5" name="Picture 4" descr="A picture containing drawing&#10;&#10;Description automatically generated">
            <a:extLst>
              <a:ext uri="{FF2B5EF4-FFF2-40B4-BE49-F238E27FC236}">
                <a16:creationId xmlns:a16="http://schemas.microsoft.com/office/drawing/2014/main" id="{0521AEC4-ABFE-4926-BE37-8F36946BD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299" y="2853565"/>
            <a:ext cx="1252745" cy="80175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18356B18-0CA2-4498-85B6-5A43D89BD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044" y="2883174"/>
            <a:ext cx="801757" cy="801757"/>
          </a:xfrm>
          <a:prstGeom prst="rect">
            <a:avLst/>
          </a:prstGeom>
        </p:spPr>
      </p:pic>
      <p:pic>
        <p:nvPicPr>
          <p:cNvPr id="13" name="Picture 12" descr="A close up of a logo&#10;&#10;Description automatically generated">
            <a:extLst>
              <a:ext uri="{FF2B5EF4-FFF2-40B4-BE49-F238E27FC236}">
                <a16:creationId xmlns:a16="http://schemas.microsoft.com/office/drawing/2014/main" id="{45415A5F-CF6E-4EA5-ACB1-3E02C103B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6954" y="2853564"/>
            <a:ext cx="855207" cy="801757"/>
          </a:xfrm>
          <a:prstGeom prst="rect">
            <a:avLst/>
          </a:prstGeom>
        </p:spPr>
      </p:pic>
      <p:pic>
        <p:nvPicPr>
          <p:cNvPr id="15" name="Picture 14" descr="A close up of a black background&#10;&#10;Description automatically generated">
            <a:extLst>
              <a:ext uri="{FF2B5EF4-FFF2-40B4-BE49-F238E27FC236}">
                <a16:creationId xmlns:a16="http://schemas.microsoft.com/office/drawing/2014/main" id="{48826835-35C7-4DA6-9455-B386A7D765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8852" y="2915890"/>
            <a:ext cx="740051" cy="740051"/>
          </a:xfrm>
          <a:prstGeom prst="rect">
            <a:avLst/>
          </a:prstGeom>
          <a:solidFill>
            <a:schemeClr val="bg1"/>
          </a:solidFill>
        </p:spPr>
      </p:pic>
      <p:sp>
        <p:nvSpPr>
          <p:cNvPr id="18" name="TextBox 17">
            <a:extLst>
              <a:ext uri="{FF2B5EF4-FFF2-40B4-BE49-F238E27FC236}">
                <a16:creationId xmlns:a16="http://schemas.microsoft.com/office/drawing/2014/main" id="{6ED9DB6E-7BD2-470C-8B73-9E4AE5435E8B}"/>
              </a:ext>
            </a:extLst>
          </p:cNvPr>
          <p:cNvSpPr txBox="1"/>
          <p:nvPr/>
        </p:nvSpPr>
        <p:spPr>
          <a:xfrm>
            <a:off x="5638799" y="4270513"/>
            <a:ext cx="1729409" cy="830997"/>
          </a:xfrm>
          <a:prstGeom prst="rect">
            <a:avLst/>
          </a:prstGeom>
          <a:noFill/>
        </p:spPr>
        <p:txBody>
          <a:bodyPr wrap="square" rtlCol="0">
            <a:spAutoFit/>
          </a:bodyPr>
          <a:lstStyle/>
          <a:p>
            <a:r>
              <a:rPr lang="en-US" sz="2400" dirty="0">
                <a:solidFill>
                  <a:srgbClr val="C00000"/>
                </a:solidFill>
                <a:latin typeface="Consolas" panose="020B0609020204030204" pitchFamily="49" charset="0"/>
              </a:rPr>
              <a:t>Automated scanners</a:t>
            </a:r>
          </a:p>
        </p:txBody>
      </p:sp>
      <p:sp>
        <p:nvSpPr>
          <p:cNvPr id="19" name="TextBox 18">
            <a:extLst>
              <a:ext uri="{FF2B5EF4-FFF2-40B4-BE49-F238E27FC236}">
                <a16:creationId xmlns:a16="http://schemas.microsoft.com/office/drawing/2014/main" id="{8797D6F5-E057-4C82-BF47-AF82C8482F3E}"/>
              </a:ext>
            </a:extLst>
          </p:cNvPr>
          <p:cNvSpPr txBox="1"/>
          <p:nvPr/>
        </p:nvSpPr>
        <p:spPr>
          <a:xfrm>
            <a:off x="7450801" y="4270513"/>
            <a:ext cx="1729409" cy="830997"/>
          </a:xfrm>
          <a:prstGeom prst="rect">
            <a:avLst/>
          </a:prstGeom>
          <a:noFill/>
        </p:spPr>
        <p:txBody>
          <a:bodyPr wrap="square" rtlCol="0">
            <a:spAutoFit/>
          </a:bodyPr>
          <a:lstStyle/>
          <a:p>
            <a:r>
              <a:rPr lang="en-US" sz="2400" dirty="0">
                <a:solidFill>
                  <a:srgbClr val="C00000"/>
                </a:solidFill>
                <a:latin typeface="Consolas" panose="020B0609020204030204" pitchFamily="49" charset="0"/>
              </a:rPr>
              <a:t>Partner’s breach</a:t>
            </a:r>
          </a:p>
        </p:txBody>
      </p:sp>
    </p:spTree>
    <p:extLst>
      <p:ext uri="{BB962C8B-B14F-4D97-AF65-F5344CB8AC3E}">
        <p14:creationId xmlns:p14="http://schemas.microsoft.com/office/powerpoint/2010/main" val="206607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2459504"/>
            <a:ext cx="10913164" cy="1938992"/>
          </a:xfrm>
          <a:prstGeom prst="rect">
            <a:avLst/>
          </a:prstGeom>
          <a:noFill/>
        </p:spPr>
        <p:txBody>
          <a:bodyPr wrap="square" rtlCol="0">
            <a:spAutoFit/>
          </a:bodyPr>
          <a:lstStyle/>
          <a:p>
            <a:r>
              <a:rPr lang="en-US" sz="2000" dirty="0">
                <a:solidFill>
                  <a:schemeClr val="bg1"/>
                </a:solidFill>
                <a:latin typeface="Consolas" panose="020B0609020204030204" pitchFamily="49" charset="0"/>
              </a:rPr>
              <a:t>Alice has a forum about cats with lots of links to other resources. When a user clicks on the link, he is navigated to another web page, and this web page can gather some information about the source of the navigation. She values the privacy of the users and want to keep this information secret. She sets </a:t>
            </a:r>
            <a:r>
              <a:rPr lang="en-US" sz="2000" dirty="0">
                <a:highlight>
                  <a:srgbClr val="C0C0C0"/>
                </a:highlight>
                <a:latin typeface="Consolas" panose="020B0609020204030204" pitchFamily="49" charset="0"/>
              </a:rPr>
              <a:t>Referrer-Policy: same-origin</a:t>
            </a:r>
            <a:r>
              <a:rPr lang="en-US" sz="2000" dirty="0">
                <a:solidFill>
                  <a:schemeClr val="bg1"/>
                </a:solidFill>
                <a:latin typeface="Consolas" panose="020B0609020204030204" pitchFamily="49" charset="0"/>
              </a:rPr>
              <a:t>. Now, referrer information is hidden from other domains</a:t>
            </a:r>
          </a:p>
        </p:txBody>
      </p:sp>
    </p:spTree>
    <p:extLst>
      <p:ext uri="{BB962C8B-B14F-4D97-AF65-F5344CB8AC3E}">
        <p14:creationId xmlns:p14="http://schemas.microsoft.com/office/powerpoint/2010/main" val="4173149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616766" y="2890391"/>
            <a:ext cx="8958468" cy="1077218"/>
          </a:xfrm>
          <a:prstGeom prst="rect">
            <a:avLst/>
          </a:prstGeom>
          <a:noFill/>
        </p:spPr>
        <p:txBody>
          <a:bodyPr wrap="square" rtlCol="0">
            <a:spAutoFit/>
          </a:bodyPr>
          <a:lstStyle/>
          <a:p>
            <a:r>
              <a:rPr lang="en-US" sz="3200" dirty="0">
                <a:solidFill>
                  <a:schemeClr val="bg1"/>
                </a:solidFill>
                <a:latin typeface="Consolas" panose="020B0609020204030204" pitchFamily="49" charset="0"/>
              </a:rPr>
              <a:t>Deny </a:t>
            </a:r>
            <a:r>
              <a:rPr lang="en-US" sz="3200" dirty="0">
                <a:highlight>
                  <a:srgbClr val="C0C0C0"/>
                </a:highlight>
                <a:latin typeface="Consolas" panose="020B0609020204030204" pitchFamily="49" charset="0"/>
              </a:rPr>
              <a:t>sharing</a:t>
            </a:r>
            <a:r>
              <a:rPr lang="en-US" sz="3200" dirty="0">
                <a:solidFill>
                  <a:schemeClr val="bg1"/>
                </a:solidFill>
                <a:latin typeface="Consolas" panose="020B0609020204030204" pitchFamily="49" charset="0"/>
              </a:rPr>
              <a:t> referrer information with all or 3</a:t>
            </a:r>
            <a:r>
              <a:rPr lang="en-US" sz="3200" baseline="30000" dirty="0">
                <a:solidFill>
                  <a:schemeClr val="bg1"/>
                </a:solidFill>
                <a:latin typeface="Consolas" panose="020B0609020204030204" pitchFamily="49" charset="0"/>
              </a:rPr>
              <a:t>rd</a:t>
            </a:r>
            <a:r>
              <a:rPr lang="en-US" sz="3200" dirty="0">
                <a:solidFill>
                  <a:schemeClr val="bg1"/>
                </a:solidFill>
                <a:latin typeface="Consolas" panose="020B0609020204030204" pitchFamily="49" charset="0"/>
              </a:rPr>
              <a:t> party domains</a:t>
            </a:r>
          </a:p>
        </p:txBody>
      </p:sp>
    </p:spTree>
    <p:extLst>
      <p:ext uri="{BB962C8B-B14F-4D97-AF65-F5344CB8AC3E}">
        <p14:creationId xmlns:p14="http://schemas.microsoft.com/office/powerpoint/2010/main" val="1336083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31167AB9-01DE-4322-A897-8A7E07611099}"/>
              </a:ext>
            </a:extLst>
          </p:cNvPr>
          <p:cNvPicPr>
            <a:picLocks noChangeAspect="1"/>
          </p:cNvPicPr>
          <p:nvPr/>
        </p:nvPicPr>
        <p:blipFill>
          <a:blip r:embed="rId2"/>
          <a:stretch>
            <a:fillRect/>
          </a:stretch>
        </p:blipFill>
        <p:spPr>
          <a:xfrm>
            <a:off x="845759" y="2527453"/>
            <a:ext cx="10508041" cy="2729924"/>
          </a:xfrm>
          <a:prstGeom prst="rect">
            <a:avLst/>
          </a:prstGeom>
        </p:spPr>
      </p:pic>
    </p:spTree>
    <p:extLst>
      <p:ext uri="{BB962C8B-B14F-4D97-AF65-F5344CB8AC3E}">
        <p14:creationId xmlns:p14="http://schemas.microsoft.com/office/powerpoint/2010/main" val="1835376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914401" y="1122363"/>
            <a:ext cx="10409582" cy="2387600"/>
          </a:xfrm>
        </p:spPr>
        <p:txBody>
          <a:bodyPr>
            <a:normAutofit/>
          </a:bodyPr>
          <a:lstStyle/>
          <a:p>
            <a:r>
              <a:rPr lang="en-US" sz="5400" dirty="0">
                <a:solidFill>
                  <a:schemeClr val="bg1"/>
                </a:solidFill>
                <a:latin typeface="Consolas" panose="020B0609020204030204" pitchFamily="49" charset="0"/>
              </a:rPr>
              <a:t>IMPLEMENTATION</a:t>
            </a:r>
          </a:p>
        </p:txBody>
      </p:sp>
    </p:spTree>
    <p:extLst>
      <p:ext uri="{BB962C8B-B14F-4D97-AF65-F5344CB8AC3E}">
        <p14:creationId xmlns:p14="http://schemas.microsoft.com/office/powerpoint/2010/main" val="2212354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2885-08A5-4667-942E-E4C45C79585F}"/>
              </a:ext>
            </a:extLst>
          </p:cNvPr>
          <p:cNvSpPr>
            <a:spLocks noGrp="1"/>
          </p:cNvSpPr>
          <p:nvPr>
            <p:ph type="title"/>
          </p:nvPr>
        </p:nvSpPr>
        <p:spPr/>
        <p:txBody>
          <a:bodyPr/>
          <a:lstStyle/>
          <a:p>
            <a:r>
              <a:rPr lang="en-US" dirty="0">
                <a:solidFill>
                  <a:schemeClr val="bg1"/>
                </a:solidFill>
                <a:latin typeface="Consolas" panose="020B0609020204030204" pitchFamily="49" charset="0"/>
              </a:rPr>
              <a:t>Implementation – simple one</a:t>
            </a:r>
          </a:p>
        </p:txBody>
      </p:sp>
      <p:sp>
        <p:nvSpPr>
          <p:cNvPr id="4" name="TextBox 3">
            <a:extLst>
              <a:ext uri="{FF2B5EF4-FFF2-40B4-BE49-F238E27FC236}">
                <a16:creationId xmlns:a16="http://schemas.microsoft.com/office/drawing/2014/main" id="{954640BC-2FE1-4E94-8C62-CCACC8CC878D}"/>
              </a:ext>
            </a:extLst>
          </p:cNvPr>
          <p:cNvSpPr txBox="1"/>
          <p:nvPr/>
        </p:nvSpPr>
        <p:spPr>
          <a:xfrm>
            <a:off x="381000" y="1690688"/>
            <a:ext cx="11430000" cy="2585323"/>
          </a:xfrm>
          <a:prstGeom prst="rect">
            <a:avLst/>
          </a:prstGeom>
          <a:noFill/>
        </p:spPr>
        <p:txBody>
          <a:bodyPr wrap="square" rtlCol="0">
            <a:spAutoFit/>
          </a:bodyPr>
          <a:lstStyle/>
          <a:p>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customHeaders</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"Content-Security-Policy"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"default-</a:t>
            </a:r>
            <a:r>
              <a:rPr lang="en-US" dirty="0" err="1">
                <a:solidFill>
                  <a:srgbClr val="CE9178"/>
                </a:solidFill>
                <a:latin typeface="Consolas" panose="020B0609020204030204" pitchFamily="49" charset="0"/>
              </a:rPr>
              <a:t>src</a:t>
            </a:r>
            <a:r>
              <a:rPr lang="en-US" dirty="0">
                <a:solidFill>
                  <a:srgbClr val="CE9178"/>
                </a:solidFill>
                <a:latin typeface="Consolas" panose="020B0609020204030204" pitchFamily="49" charset="0"/>
              </a:rPr>
              <a:t> 'none';"</a:t>
            </a:r>
            <a:r>
              <a:rPr lang="en-US"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"X-Frame-Options"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"deny"</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"Feature-Policy"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"camera 'none';" </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"X-Content-Type-Options"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nosniff</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"Referrer-Policy"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"same-origin"</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"Strict-Transport-Security"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"max-age=31536000; </a:t>
            </a:r>
            <a:r>
              <a:rPr lang="en-US" dirty="0" err="1">
                <a:solidFill>
                  <a:srgbClr val="CE9178"/>
                </a:solidFill>
                <a:latin typeface="Consolas" panose="020B0609020204030204" pitchFamily="49" charset="0"/>
              </a:rPr>
              <a:t>includeSubDomains</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customHeaders</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endParaRPr lang="en-US" dirty="0"/>
          </a:p>
        </p:txBody>
      </p:sp>
    </p:spTree>
    <p:extLst>
      <p:ext uri="{BB962C8B-B14F-4D97-AF65-F5344CB8AC3E}">
        <p14:creationId xmlns:p14="http://schemas.microsoft.com/office/powerpoint/2010/main" val="2225785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2885-08A5-4667-942E-E4C45C79585F}"/>
              </a:ext>
            </a:extLst>
          </p:cNvPr>
          <p:cNvSpPr>
            <a:spLocks noGrp="1"/>
          </p:cNvSpPr>
          <p:nvPr>
            <p:ph type="title"/>
          </p:nvPr>
        </p:nvSpPr>
        <p:spPr/>
        <p:txBody>
          <a:bodyPr/>
          <a:lstStyle/>
          <a:p>
            <a:r>
              <a:rPr lang="en-US" dirty="0">
                <a:solidFill>
                  <a:schemeClr val="bg1"/>
                </a:solidFill>
                <a:latin typeface="Consolas" panose="020B0609020204030204" pitchFamily="49" charset="0"/>
              </a:rPr>
              <a:t>Implementation – advanced</a:t>
            </a:r>
          </a:p>
        </p:txBody>
      </p:sp>
      <p:sp>
        <p:nvSpPr>
          <p:cNvPr id="4" name="TextBox 3">
            <a:extLst>
              <a:ext uri="{FF2B5EF4-FFF2-40B4-BE49-F238E27FC236}">
                <a16:creationId xmlns:a16="http://schemas.microsoft.com/office/drawing/2014/main" id="{954640BC-2FE1-4E94-8C62-CCACC8CC878D}"/>
              </a:ext>
            </a:extLst>
          </p:cNvPr>
          <p:cNvSpPr txBox="1"/>
          <p:nvPr/>
        </p:nvSpPr>
        <p:spPr>
          <a:xfrm>
            <a:off x="381000" y="1690688"/>
            <a:ext cx="11430000" cy="4524315"/>
          </a:xfrm>
          <a:prstGeom prst="rect">
            <a:avLst/>
          </a:prstGeom>
          <a:noFill/>
        </p:spPr>
        <p:txBody>
          <a:bodyPr wrap="square" rtlCol="0">
            <a:spAutoFit/>
          </a:bodyPr>
          <a:lstStyle/>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add</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"X-Content-Type-Options"</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nosniff</a:t>
            </a:r>
            <a:r>
              <a:rPr lang="en-US" sz="1600" dirty="0">
                <a:solidFill>
                  <a:srgbClr val="CE9178"/>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add</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"Strict-Transport-Security"</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"max-age=31536000; </a:t>
            </a:r>
            <a:r>
              <a:rPr lang="en-US" sz="1600" dirty="0" err="1">
                <a:solidFill>
                  <a:srgbClr val="CE9178"/>
                </a:solidFill>
                <a:latin typeface="Consolas" panose="020B0609020204030204" pitchFamily="49" charset="0"/>
              </a:rPr>
              <a:t>includeSubDomains</a:t>
            </a:r>
            <a:r>
              <a:rPr lang="en-US" sz="1600" dirty="0">
                <a:solidFill>
                  <a:srgbClr val="CE9178"/>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p>
          <a:p>
            <a:endParaRPr lang="en-US" sz="1600" dirty="0">
              <a:solidFill>
                <a:srgbClr val="808080"/>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"Set Feature Policy For Document"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match</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serverVariable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RESPONSE_Feature_Policy</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pattern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conditions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add</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input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"{REQUEST_URI}"</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pattern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"\.html$"</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conditions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action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type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"Rewrite"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"camera 'none'; microphone 'none';"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808080"/>
                </a:solidFill>
                <a:latin typeface="Consolas" panose="020B0609020204030204" pitchFamily="49" charset="0"/>
              </a:rPr>
              <a:t>&gt;</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808080"/>
                </a:solidFill>
                <a:latin typeface="Consolas" panose="020B0609020204030204" pitchFamily="49" charset="0"/>
              </a:rPr>
              <a:t> &lt;/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871516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1384852" y="2998857"/>
            <a:ext cx="9422296" cy="860286"/>
          </a:xfrm>
        </p:spPr>
        <p:txBody>
          <a:bodyPr>
            <a:normAutofit/>
          </a:bodyPr>
          <a:lstStyle/>
          <a:p>
            <a:r>
              <a:rPr lang="en-US" sz="5400" u="sng" dirty="0">
                <a:highlight>
                  <a:srgbClr val="C0C0C0"/>
                </a:highlight>
                <a:latin typeface="Consolas" panose="020B0609020204030204" pitchFamily="49" charset="0"/>
              </a:rPr>
              <a:t>VULNERABILITY</a:t>
            </a:r>
            <a:r>
              <a:rPr lang="en-US" sz="5400" dirty="0">
                <a:solidFill>
                  <a:schemeClr val="bg1"/>
                </a:solidFill>
                <a:latin typeface="Consolas" panose="020B0609020204030204" pitchFamily="49" charset="0"/>
              </a:rPr>
              <a:t> HEADERS</a:t>
            </a:r>
          </a:p>
        </p:txBody>
      </p:sp>
    </p:spTree>
    <p:extLst>
      <p:ext uri="{BB962C8B-B14F-4D97-AF65-F5344CB8AC3E}">
        <p14:creationId xmlns:p14="http://schemas.microsoft.com/office/powerpoint/2010/main" val="4062333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VULNERABILITY HEADERS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Server: Microsoft-IIS/10.0</a:t>
            </a:r>
          </a:p>
          <a:p>
            <a:r>
              <a:rPr lang="en-US" dirty="0">
                <a:solidFill>
                  <a:schemeClr val="bg1"/>
                </a:solidFill>
                <a:latin typeface="Consolas" panose="020B0609020204030204" pitchFamily="49" charset="0"/>
              </a:rPr>
              <a:t>X-Powered-By: ASP.NET</a:t>
            </a:r>
          </a:p>
          <a:p>
            <a:r>
              <a:rPr lang="en-US" dirty="0">
                <a:solidFill>
                  <a:schemeClr val="bg1"/>
                </a:solidFill>
                <a:latin typeface="Consolas" panose="020B0609020204030204" pitchFamily="49" charset="0"/>
              </a:rPr>
              <a:t>X-</a:t>
            </a:r>
            <a:r>
              <a:rPr lang="en-US" dirty="0" err="1">
                <a:solidFill>
                  <a:schemeClr val="bg1"/>
                </a:solidFill>
                <a:latin typeface="Consolas" panose="020B0609020204030204" pitchFamily="49" charset="0"/>
              </a:rPr>
              <a:t>AspNet</a:t>
            </a:r>
            <a:r>
              <a:rPr lang="en-US" dirty="0">
                <a:solidFill>
                  <a:schemeClr val="bg1"/>
                </a:solidFill>
                <a:latin typeface="Consolas" panose="020B0609020204030204" pitchFamily="49" charset="0"/>
              </a:rPr>
              <a:t>-Version: 4.0.30319</a:t>
            </a:r>
          </a:p>
          <a:p>
            <a:r>
              <a:rPr lang="en-US" dirty="0">
                <a:solidFill>
                  <a:schemeClr val="bg1"/>
                </a:solidFill>
                <a:latin typeface="Consolas" panose="020B0609020204030204" pitchFamily="49" charset="0"/>
              </a:rPr>
              <a:t>X-</a:t>
            </a:r>
            <a:r>
              <a:rPr lang="en-US" dirty="0" err="1">
                <a:solidFill>
                  <a:schemeClr val="bg1"/>
                </a:solidFill>
                <a:latin typeface="Consolas" panose="020B0609020204030204" pitchFamily="49" charset="0"/>
              </a:rPr>
              <a:t>AspNetMvc</a:t>
            </a:r>
            <a:r>
              <a:rPr lang="en-US" dirty="0">
                <a:solidFill>
                  <a:schemeClr val="bg1"/>
                </a:solidFill>
                <a:latin typeface="Consolas" panose="020B0609020204030204" pitchFamily="49" charset="0"/>
              </a:rPr>
              <a:t>-Version: 5.2</a:t>
            </a:r>
          </a:p>
        </p:txBody>
      </p:sp>
    </p:spTree>
    <p:extLst>
      <p:ext uri="{BB962C8B-B14F-4D97-AF65-F5344CB8AC3E}">
        <p14:creationId xmlns:p14="http://schemas.microsoft.com/office/powerpoint/2010/main" val="172135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Issues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Technical information disclosure</a:t>
            </a:r>
          </a:p>
          <a:p>
            <a:r>
              <a:rPr lang="en-US" dirty="0">
                <a:solidFill>
                  <a:schemeClr val="bg1"/>
                </a:solidFill>
                <a:latin typeface="Consolas" panose="020B0609020204030204" pitchFamily="49" charset="0"/>
              </a:rPr>
              <a:t>Size</a:t>
            </a:r>
          </a:p>
        </p:txBody>
      </p:sp>
    </p:spTree>
    <p:extLst>
      <p:ext uri="{BB962C8B-B14F-4D97-AF65-F5344CB8AC3E}">
        <p14:creationId xmlns:p14="http://schemas.microsoft.com/office/powerpoint/2010/main" val="2282673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2885-08A5-4667-942E-E4C45C79585F}"/>
              </a:ext>
            </a:extLst>
          </p:cNvPr>
          <p:cNvSpPr>
            <a:spLocks noGrp="1"/>
          </p:cNvSpPr>
          <p:nvPr>
            <p:ph type="title"/>
          </p:nvPr>
        </p:nvSpPr>
        <p:spPr/>
        <p:txBody>
          <a:bodyPr/>
          <a:lstStyle/>
          <a:p>
            <a:r>
              <a:rPr lang="en-US" dirty="0">
                <a:solidFill>
                  <a:schemeClr val="bg1"/>
                </a:solidFill>
                <a:latin typeface="Consolas" panose="020B0609020204030204" pitchFamily="49" charset="0"/>
              </a:rPr>
              <a:t>How to remove</a:t>
            </a:r>
          </a:p>
        </p:txBody>
      </p:sp>
      <p:sp>
        <p:nvSpPr>
          <p:cNvPr id="4" name="TextBox 3">
            <a:extLst>
              <a:ext uri="{FF2B5EF4-FFF2-40B4-BE49-F238E27FC236}">
                <a16:creationId xmlns:a16="http://schemas.microsoft.com/office/drawing/2014/main" id="{954640BC-2FE1-4E94-8C62-CCACC8CC878D}"/>
              </a:ext>
            </a:extLst>
          </p:cNvPr>
          <p:cNvSpPr txBox="1"/>
          <p:nvPr/>
        </p:nvSpPr>
        <p:spPr>
          <a:xfrm>
            <a:off x="381000" y="1690688"/>
            <a:ext cx="11430000" cy="4770537"/>
          </a:xfrm>
          <a:prstGeom prst="rect">
            <a:avLst/>
          </a:prstGeom>
          <a:noFill/>
        </p:spPr>
        <p:txBody>
          <a:bodyPr wrap="square" rtlCol="0">
            <a:spAutoFit/>
          </a:bodyPr>
          <a:lstStyle/>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security</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requestFiltering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removeServerHeader</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"true"</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security</a:t>
            </a:r>
            <a:r>
              <a:rPr lang="en-US" sz="1600" dirty="0">
                <a:solidFill>
                  <a:srgbClr val="808080"/>
                </a:solidFill>
                <a:latin typeface="Consolas" panose="020B0609020204030204" pitchFamily="49" charset="0"/>
              </a:rPr>
              <a:t>&gt;</a:t>
            </a:r>
          </a:p>
          <a:p>
            <a:endParaRPr lang="en-US" sz="1600" dirty="0">
              <a:solidFill>
                <a:srgbClr val="808080"/>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remove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"X-Powered-By"</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 &lt;</a:t>
            </a:r>
            <a:r>
              <a:rPr lang="en-US" sz="1600" dirty="0">
                <a:solidFill>
                  <a:srgbClr val="569CD6"/>
                </a:solidFill>
                <a:latin typeface="Consolas" panose="020B0609020204030204" pitchFamily="49" charset="0"/>
              </a:rPr>
              <a:t>remove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"X-</a:t>
            </a:r>
            <a:r>
              <a:rPr lang="en-US" sz="1600" dirty="0" err="1">
                <a:solidFill>
                  <a:srgbClr val="CE9178"/>
                </a:solidFill>
                <a:latin typeface="Consolas" panose="020B0609020204030204" pitchFamily="49" charset="0"/>
              </a:rPr>
              <a:t>AspNetMvc</a:t>
            </a:r>
            <a:r>
              <a:rPr lang="en-US" sz="1600" dirty="0">
                <a:solidFill>
                  <a:srgbClr val="CE9178"/>
                </a:solidFill>
                <a:latin typeface="Consolas" panose="020B0609020204030204" pitchFamily="49" charset="0"/>
              </a:rPr>
              <a:t>-Version"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endParaRPr lang="en-US" sz="1600" dirty="0">
              <a:solidFill>
                <a:srgbClr val="808080"/>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"Remove Server header"</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match</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serverVariable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RESPONSE_Server</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pattern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action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type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"Rewrite"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376264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5400" dirty="0">
                <a:solidFill>
                  <a:schemeClr val="bg1"/>
                </a:solidFill>
                <a:latin typeface="Consolas" panose="020B0609020204030204" pitchFamily="49" charset="0"/>
              </a:rPr>
              <a:t>CONTENT-SECURITY-POLICY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touch</a:t>
            </a:r>
          </a:p>
        </p:txBody>
      </p:sp>
    </p:spTree>
    <p:extLst>
      <p:ext uri="{BB962C8B-B14F-4D97-AF65-F5344CB8AC3E}">
        <p14:creationId xmlns:p14="http://schemas.microsoft.com/office/powerpoint/2010/main" val="2750863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DAF6-87CC-4F63-B58B-55468343095D}"/>
              </a:ext>
            </a:extLst>
          </p:cNvPr>
          <p:cNvSpPr>
            <a:spLocks noGrp="1"/>
          </p:cNvSpPr>
          <p:nvPr>
            <p:ph type="title"/>
          </p:nvPr>
        </p:nvSpPr>
        <p:spPr/>
        <p:txBody>
          <a:bodyPr/>
          <a:lstStyle/>
          <a:p>
            <a:r>
              <a:rPr lang="en-US" dirty="0">
                <a:solidFill>
                  <a:schemeClr val="bg1"/>
                </a:solidFill>
                <a:latin typeface="Consolas" panose="020B0609020204030204" pitchFamily="49" charset="0"/>
              </a:rPr>
              <a:t>Useful links:</a:t>
            </a:r>
          </a:p>
        </p:txBody>
      </p:sp>
      <p:sp>
        <p:nvSpPr>
          <p:cNvPr id="3" name="Content Placeholder 2">
            <a:extLst>
              <a:ext uri="{FF2B5EF4-FFF2-40B4-BE49-F238E27FC236}">
                <a16:creationId xmlns:a16="http://schemas.microsoft.com/office/drawing/2014/main" id="{29A3573B-DD03-4B6B-9435-CD0772001D05}"/>
              </a:ext>
            </a:extLst>
          </p:cNvPr>
          <p:cNvSpPr>
            <a:spLocks noGrp="1"/>
          </p:cNvSpPr>
          <p:nvPr>
            <p:ph idx="1"/>
          </p:nvPr>
        </p:nvSpPr>
        <p:spPr/>
        <p:txBody>
          <a:bodyPr/>
          <a:lstStyle/>
          <a:p>
            <a:pPr>
              <a:buClr>
                <a:schemeClr val="bg1"/>
              </a:buClr>
            </a:pPr>
            <a:r>
              <a:rPr lang="en-US" dirty="0">
                <a:latin typeface="Consolas" panose="020B0609020204030204" pitchFamily="49" charset="0"/>
                <a:hlinkClick r:id="rId2"/>
              </a:rPr>
              <a:t>Content-Security-Policy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3"/>
              </a:rPr>
              <a:t>CSP Cheat Sheet</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4"/>
              </a:rPr>
              <a:t>Feature-Policy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5"/>
              </a:rPr>
              <a:t>Using Feature-Policy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6"/>
              </a:rPr>
              <a:t>X-Content-Type-Options</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7"/>
              </a:rPr>
              <a:t>Referrer-Policy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8"/>
              </a:rPr>
              <a:t>Strict-Transport-Security</a:t>
            </a:r>
            <a:endParaRPr lang="en-US" dirty="0">
              <a:latin typeface="Consolas" panose="020B0609020204030204" pitchFamily="49" charset="0"/>
            </a:endParaRPr>
          </a:p>
        </p:txBody>
      </p:sp>
    </p:spTree>
    <p:extLst>
      <p:ext uri="{BB962C8B-B14F-4D97-AF65-F5344CB8AC3E}">
        <p14:creationId xmlns:p14="http://schemas.microsoft.com/office/powerpoint/2010/main" val="3508113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427382" y="2366065"/>
            <a:ext cx="11337235" cy="2125870"/>
          </a:xfrm>
        </p:spPr>
        <p:txBody>
          <a:bodyPr>
            <a:noAutofit/>
          </a:bodyPr>
          <a:lstStyle/>
          <a:p>
            <a:r>
              <a:rPr lang="en-US" sz="7200" dirty="0">
                <a:solidFill>
                  <a:schemeClr val="bg1"/>
                </a:solidFill>
                <a:latin typeface="Consolas" panose="020B0609020204030204" pitchFamily="49" charset="0"/>
              </a:rPr>
              <a:t>Thanks for your attention</a:t>
            </a:r>
          </a:p>
        </p:txBody>
      </p:sp>
    </p:spTree>
    <p:extLst>
      <p:ext uri="{BB962C8B-B14F-4D97-AF65-F5344CB8AC3E}">
        <p14:creationId xmlns:p14="http://schemas.microsoft.com/office/powerpoint/2010/main" val="283969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1536174"/>
            <a:ext cx="10913164" cy="3785652"/>
          </a:xfrm>
          <a:prstGeom prst="rect">
            <a:avLst/>
          </a:prstGeom>
          <a:noFill/>
        </p:spPr>
        <p:txBody>
          <a:bodyPr wrap="square" rtlCol="0">
            <a:spAutoFit/>
          </a:bodyPr>
          <a:lstStyle/>
          <a:p>
            <a:r>
              <a:rPr lang="en-US" sz="2000" dirty="0">
                <a:solidFill>
                  <a:schemeClr val="bg1"/>
                </a:solidFill>
                <a:latin typeface="Consolas" panose="020B0609020204030204" pitchFamily="49" charset="0"/>
              </a:rPr>
              <a:t>Evil Bob found </a:t>
            </a:r>
            <a:r>
              <a:rPr lang="en-US" sz="2000" dirty="0">
                <a:solidFill>
                  <a:schemeClr val="bg1"/>
                </a:solidFill>
                <a:latin typeface="Consolas" panose="020B0609020204030204" pitchFamily="49" charset="0"/>
                <a:hlinkClick r:id="rId3">
                  <a:extLst>
                    <a:ext uri="{A12FA001-AC4F-418D-AE19-62706E023703}">
                      <ahyp:hlinkClr xmlns:ahyp="http://schemas.microsoft.com/office/drawing/2018/hyperlinkcolor" val="tx"/>
                    </a:ext>
                  </a:extLst>
                </a:hlinkClick>
              </a:rPr>
              <a:t>XSS</a:t>
            </a:r>
            <a:r>
              <a:rPr lang="en-US" sz="2000" dirty="0">
                <a:solidFill>
                  <a:schemeClr val="bg1"/>
                </a:solidFill>
                <a:latin typeface="Consolas" panose="020B0609020204030204" pitchFamily="49" charset="0"/>
              </a:rPr>
              <a:t> vulnerability on Alice's site. He decides to inject the script into the web-page to steal some customer data. He put this script tag into her page</a:t>
            </a:r>
          </a:p>
          <a:p>
            <a:endParaRPr lang="en-US" sz="2000" dirty="0">
              <a:solidFill>
                <a:schemeClr val="bg1"/>
              </a:solidFill>
            </a:endParaRPr>
          </a:p>
          <a:p>
            <a:endParaRPr lang="en-US" sz="2000" dirty="0">
              <a:solidFill>
                <a:schemeClr val="bg1"/>
              </a:solidFill>
            </a:endParaRPr>
          </a:p>
          <a:p>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script</a:t>
            </a:r>
            <a:r>
              <a:rPr lang="en-US" sz="2000" dirty="0">
                <a:solidFill>
                  <a:srgbClr val="D4D4D4"/>
                </a:solidFill>
                <a:latin typeface="Consolas" panose="020B0609020204030204" pitchFamily="49" charset="0"/>
              </a:rPr>
              <a:t> </a:t>
            </a:r>
            <a:r>
              <a:rPr lang="en-US" sz="2000" dirty="0" err="1">
                <a:solidFill>
                  <a:srgbClr val="9CDCFE"/>
                </a:solidFill>
                <a:latin typeface="Consolas" panose="020B0609020204030204" pitchFamily="49" charset="0"/>
              </a:rPr>
              <a:t>src</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"https://my-evilt-site.org/very-evil-script.js"</a:t>
            </a:r>
            <a:r>
              <a:rPr lang="en-US" sz="2000" dirty="0">
                <a:solidFill>
                  <a:srgbClr val="808080"/>
                </a:solidFill>
                <a:latin typeface="Consolas" panose="020B0609020204030204" pitchFamily="49" charset="0"/>
              </a:rPr>
              <a:t>&gt;&lt;/</a:t>
            </a:r>
            <a:r>
              <a:rPr lang="en-US" sz="2000" dirty="0">
                <a:solidFill>
                  <a:srgbClr val="569CD6"/>
                </a:solidFill>
                <a:latin typeface="Consolas" panose="020B0609020204030204" pitchFamily="49" charset="0"/>
              </a:rPr>
              <a:t>script</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endParaRPr lang="en-US" sz="2000" dirty="0">
              <a:solidFill>
                <a:schemeClr val="bg1"/>
              </a:solidFill>
            </a:endParaRPr>
          </a:p>
          <a:p>
            <a:endParaRPr lang="en-US" sz="2000" dirty="0">
              <a:solidFill>
                <a:schemeClr val="bg1"/>
              </a:solidFill>
            </a:endParaRPr>
          </a:p>
          <a:p>
            <a:r>
              <a:rPr lang="en-US" sz="2000" dirty="0">
                <a:solidFill>
                  <a:schemeClr val="bg1"/>
                </a:solidFill>
                <a:latin typeface="Consolas" panose="020B0609020204030204" pitchFamily="49" charset="0"/>
              </a:rPr>
              <a:t>Luckily, Alice knows about CSP header and already added it to the response  </a:t>
            </a:r>
            <a:r>
              <a:rPr lang="en-US" sz="2000" dirty="0">
                <a:highlight>
                  <a:srgbClr val="C0C0C0"/>
                </a:highlight>
                <a:latin typeface="Consolas" panose="020B0609020204030204" pitchFamily="49" charset="0"/>
              </a:rPr>
              <a:t>Content-Security-Policy: default-</a:t>
            </a:r>
            <a:r>
              <a:rPr lang="en-US" sz="2000" dirty="0" err="1">
                <a:highlight>
                  <a:srgbClr val="C0C0C0"/>
                </a:highlight>
                <a:latin typeface="Consolas" panose="020B0609020204030204" pitchFamily="49" charset="0"/>
              </a:rPr>
              <a:t>src</a:t>
            </a:r>
            <a:r>
              <a:rPr lang="en-US" sz="2000" dirty="0">
                <a:highlight>
                  <a:srgbClr val="C0C0C0"/>
                </a:highlight>
                <a:latin typeface="Consolas" panose="020B0609020204030204" pitchFamily="49" charset="0"/>
              </a:rPr>
              <a:t> 'self'</a:t>
            </a:r>
            <a:r>
              <a:rPr lang="en-US" sz="2000" dirty="0">
                <a:solidFill>
                  <a:schemeClr val="bg1"/>
                </a:solidFill>
                <a:latin typeface="Consolas" panose="020B0609020204030204" pitchFamily="49" charset="0"/>
              </a:rPr>
              <a:t>. Now, a browser already knows, that scripts (and images, and fonts, and styles) not from origin domains are forbidden to use and Bob's attack fails.</a:t>
            </a:r>
          </a:p>
        </p:txBody>
      </p:sp>
    </p:spTree>
    <p:extLst>
      <p:ext uri="{BB962C8B-B14F-4D97-AF65-F5344CB8AC3E}">
        <p14:creationId xmlns:p14="http://schemas.microsoft.com/office/powerpoint/2010/main" val="382441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249018" y="2890391"/>
            <a:ext cx="9693964" cy="1077218"/>
          </a:xfrm>
          <a:prstGeom prst="rect">
            <a:avLst/>
          </a:prstGeom>
          <a:noFill/>
        </p:spPr>
        <p:txBody>
          <a:bodyPr wrap="square" rtlCol="0">
            <a:spAutoFit/>
          </a:bodyPr>
          <a:lstStyle/>
          <a:p>
            <a:r>
              <a:rPr lang="en-US" sz="3200" dirty="0">
                <a:solidFill>
                  <a:schemeClr val="bg1"/>
                </a:solidFill>
                <a:latin typeface="Consolas" panose="020B0609020204030204" pitchFamily="49" charset="0"/>
              </a:rPr>
              <a:t>Deny </a:t>
            </a:r>
            <a:r>
              <a:rPr lang="en-US" sz="3200" dirty="0">
                <a:highlight>
                  <a:srgbClr val="C0C0C0"/>
                </a:highlight>
                <a:latin typeface="Consolas" panose="020B0609020204030204" pitchFamily="49" charset="0"/>
              </a:rPr>
              <a:t>touching</a:t>
            </a:r>
            <a:r>
              <a:rPr lang="en-US" sz="3200" dirty="0">
                <a:solidFill>
                  <a:schemeClr val="bg1"/>
                </a:solidFill>
                <a:latin typeface="Consolas" panose="020B0609020204030204" pitchFamily="49" charset="0"/>
              </a:rPr>
              <a:t> resources (JS, IMG, FONTS, etc.) from untrusted sources</a:t>
            </a:r>
          </a:p>
        </p:txBody>
      </p:sp>
    </p:spTree>
    <p:extLst>
      <p:ext uri="{BB962C8B-B14F-4D97-AF65-F5344CB8AC3E}">
        <p14:creationId xmlns:p14="http://schemas.microsoft.com/office/powerpoint/2010/main" val="256014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864704" y="1720840"/>
            <a:ext cx="1046259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Consolas" panose="020B0609020204030204" pitchFamily="49" charset="0"/>
              </a:rPr>
              <a:t>Deny inline scripts and eval usage (mitigate XSS threat)</a:t>
            </a:r>
          </a:p>
          <a:p>
            <a:pPr marL="342900" indent="-342900">
              <a:buFont typeface="Arial" panose="020B0604020202020204" pitchFamily="34" charset="0"/>
              <a:buChar char="•"/>
            </a:pPr>
            <a:endParaRPr lang="en-US" sz="2400" dirty="0">
              <a:solidFill>
                <a:schemeClr val="bg1"/>
              </a:solidFill>
              <a:latin typeface="Consolas" panose="020B0609020204030204" pitchFamily="49" charset="0"/>
            </a:endParaRPr>
          </a:p>
          <a:p>
            <a:pPr marL="342900" indent="-342900">
              <a:buFont typeface="Arial" panose="020B0604020202020204" pitchFamily="34" charset="0"/>
              <a:buChar char="•"/>
            </a:pPr>
            <a:r>
              <a:rPr lang="en-US" sz="2400" dirty="0">
                <a:solidFill>
                  <a:schemeClr val="bg1"/>
                </a:solidFill>
                <a:latin typeface="Consolas" panose="020B0609020204030204" pitchFamily="49" charset="0"/>
              </a:rPr>
              <a:t>Specify a checksum for the scripts (mitigate substitution of the 3rd party scripts)</a:t>
            </a:r>
          </a:p>
          <a:p>
            <a:pPr marL="342900" indent="-342900">
              <a:buFont typeface="Arial" panose="020B0604020202020204" pitchFamily="34" charset="0"/>
              <a:buChar char="•"/>
            </a:pPr>
            <a:endParaRPr lang="en-US" sz="2400" dirty="0">
              <a:solidFill>
                <a:schemeClr val="bg1"/>
              </a:solidFill>
              <a:latin typeface="Consolas" panose="020B0609020204030204" pitchFamily="49" charset="0"/>
            </a:endParaRPr>
          </a:p>
          <a:p>
            <a:pPr marL="342900" indent="-342900">
              <a:buFont typeface="Arial" panose="020B0604020202020204" pitchFamily="34" charset="0"/>
              <a:buChar char="•"/>
            </a:pPr>
            <a:r>
              <a:rPr lang="en-US" sz="2400" dirty="0">
                <a:solidFill>
                  <a:schemeClr val="bg1"/>
                </a:solidFill>
                <a:latin typeface="Consolas" panose="020B0609020204030204" pitchFamily="49" charset="0"/>
              </a:rPr>
              <a:t>Deny usage of your site inside an iframe (mitigate CSRF)</a:t>
            </a:r>
          </a:p>
          <a:p>
            <a:pPr marL="342900" indent="-342900">
              <a:buFont typeface="Arial" panose="020B0604020202020204" pitchFamily="34" charset="0"/>
              <a:buChar char="•"/>
            </a:pPr>
            <a:endParaRPr lang="en-US" sz="2400" dirty="0">
              <a:solidFill>
                <a:schemeClr val="bg1"/>
              </a:solidFill>
              <a:latin typeface="Consolas" panose="020B0609020204030204" pitchFamily="49" charset="0"/>
            </a:endParaRPr>
          </a:p>
          <a:p>
            <a:pPr marL="342900" indent="-342900">
              <a:buFont typeface="Arial" panose="020B0604020202020204" pitchFamily="34" charset="0"/>
              <a:buChar char="•"/>
            </a:pPr>
            <a:r>
              <a:rPr lang="en-US" sz="2400" dirty="0">
                <a:solidFill>
                  <a:schemeClr val="bg1"/>
                </a:solidFill>
                <a:latin typeface="Consolas" panose="020B0609020204030204" pitchFamily="49" charset="0"/>
              </a:rPr>
              <a:t>White list domains for your scripts, images, fonts and styles.</a:t>
            </a:r>
          </a:p>
        </p:txBody>
      </p:sp>
    </p:spTree>
    <p:extLst>
      <p:ext uri="{BB962C8B-B14F-4D97-AF65-F5344CB8AC3E}">
        <p14:creationId xmlns:p14="http://schemas.microsoft.com/office/powerpoint/2010/main" val="66258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697852-E147-4490-A5D1-12E89AEBA965}"/>
              </a:ext>
            </a:extLst>
          </p:cNvPr>
          <p:cNvSpPr txBox="1"/>
          <p:nvPr/>
        </p:nvSpPr>
        <p:spPr>
          <a:xfrm>
            <a:off x="1441506" y="1027043"/>
            <a:ext cx="7957267"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Allow all remote resources from your domain: </a:t>
            </a:r>
            <a:r>
              <a:rPr lang="en-US" dirty="0">
                <a:highlight>
                  <a:srgbClr val="C0C0C0"/>
                </a:highlight>
              </a:rPr>
              <a:t>Content-Security-Policy: default-</a:t>
            </a:r>
            <a:r>
              <a:rPr lang="en-US" dirty="0" err="1">
                <a:highlight>
                  <a:srgbClr val="C0C0C0"/>
                </a:highlight>
              </a:rPr>
              <a:t>src</a:t>
            </a:r>
            <a:r>
              <a:rPr lang="en-US" dirty="0">
                <a:highlight>
                  <a:srgbClr val="C0C0C0"/>
                </a:highlight>
              </a:rPr>
              <a:t> 'self'</a:t>
            </a:r>
            <a:r>
              <a:rPr lang="en-US" dirty="0">
                <a:solidFill>
                  <a:schemeClr val="bg1"/>
                </a:solidFill>
                <a:highlight>
                  <a:srgbClr val="C0C0C0"/>
                </a:highlight>
              </a:rPr>
              <a:t> </a:t>
            </a:r>
          </a:p>
          <a:p>
            <a:pPr marL="285750" indent="-285750">
              <a:buFont typeface="Arial" panose="020B0604020202020204" pitchFamily="34" charset="0"/>
              <a:buChar char="•"/>
            </a:pPr>
            <a:endParaRPr lang="en-US" dirty="0">
              <a:solidFill>
                <a:schemeClr val="bg1"/>
              </a:solidFill>
              <a:highlight>
                <a:srgbClr val="C0C0C0"/>
              </a:highlight>
            </a:endParaRPr>
          </a:p>
          <a:p>
            <a:pPr marL="285750" indent="-285750">
              <a:buFont typeface="Arial" panose="020B0604020202020204" pitchFamily="34" charset="0"/>
              <a:buChar char="•"/>
            </a:pPr>
            <a:r>
              <a:rPr lang="en-US" dirty="0">
                <a:solidFill>
                  <a:schemeClr val="bg1"/>
                </a:solidFill>
              </a:rPr>
              <a:t>Allow all remote resource from your domain and external </a:t>
            </a:r>
            <a:r>
              <a:rPr lang="en-US" dirty="0" err="1">
                <a:solidFill>
                  <a:schemeClr val="bg1"/>
                </a:solidFill>
              </a:rPr>
              <a:t>api</a:t>
            </a:r>
            <a:r>
              <a:rPr lang="en-US" dirty="0">
                <a:solidFill>
                  <a:schemeClr val="bg1"/>
                </a:solidFill>
              </a:rPr>
              <a:t> calls: </a:t>
            </a:r>
            <a:r>
              <a:rPr lang="en-US" dirty="0">
                <a:highlight>
                  <a:srgbClr val="C0C0C0"/>
                </a:highlight>
              </a:rPr>
              <a:t>Content-Security-Policy: default-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a:t>
            </a:r>
            <a:r>
              <a:rPr lang="en-US" dirty="0">
                <a:highlight>
                  <a:srgbClr val="C0C0C0"/>
                </a:highlight>
                <a:hlinkClick r:id="rId2">
                  <a:extLst>
                    <a:ext uri="{A12FA001-AC4F-418D-AE19-62706E023703}">
                      <ahyp:hlinkClr xmlns:ahyp="http://schemas.microsoft.com/office/drawing/2018/hyperlinkcolor" val="tx"/>
                    </a:ext>
                  </a:extLst>
                </a:hlinkClick>
              </a:rPr>
              <a:t>https://my-example-api.u</a:t>
            </a:r>
            <a:r>
              <a:rPr lang="en-US" dirty="0">
                <a:highlight>
                  <a:srgbClr val="C0C0C0"/>
                </a:highlight>
              </a:rPr>
              <a:t>a</a:t>
            </a:r>
          </a:p>
          <a:p>
            <a:pPr marL="285750" indent="-285750">
              <a:buFont typeface="Arial" panose="020B0604020202020204" pitchFamily="34" charset="0"/>
              <a:buChar char="•"/>
            </a:pPr>
            <a:endParaRPr lang="en-US" dirty="0">
              <a:solidFill>
                <a:schemeClr val="bg1"/>
              </a:solidFill>
              <a:highlight>
                <a:srgbClr val="C0C0C0"/>
              </a:highlight>
            </a:endParaRPr>
          </a:p>
          <a:p>
            <a:pPr marL="285750" indent="-285750">
              <a:buFont typeface="Arial" panose="020B0604020202020204" pitchFamily="34" charset="0"/>
              <a:buChar char="•"/>
            </a:pPr>
            <a:r>
              <a:rPr lang="en-US" dirty="0">
                <a:solidFill>
                  <a:schemeClr val="bg1"/>
                </a:solidFill>
              </a:rPr>
              <a:t>Allow all remote resource from your domain, external </a:t>
            </a:r>
            <a:r>
              <a:rPr lang="en-US" dirty="0" err="1">
                <a:solidFill>
                  <a:schemeClr val="bg1"/>
                </a:solidFill>
              </a:rPr>
              <a:t>api</a:t>
            </a:r>
            <a:r>
              <a:rPr lang="en-US" dirty="0">
                <a:solidFill>
                  <a:schemeClr val="bg1"/>
                </a:solidFill>
              </a:rPr>
              <a:t> calls, disallow </a:t>
            </a:r>
            <a:r>
              <a:rPr lang="en-US" dirty="0" err="1">
                <a:solidFill>
                  <a:schemeClr val="bg1"/>
                </a:solidFill>
              </a:rPr>
              <a:t>iframing</a:t>
            </a:r>
            <a:r>
              <a:rPr lang="en-US" dirty="0">
                <a:solidFill>
                  <a:schemeClr val="bg1"/>
                </a:solidFill>
              </a:rPr>
              <a:t> your site: </a:t>
            </a:r>
            <a:r>
              <a:rPr lang="en-US" dirty="0">
                <a:highlight>
                  <a:srgbClr val="C0C0C0"/>
                </a:highlight>
              </a:rPr>
              <a:t>Content-Security-Policy: default-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https://my-example-api.ua; frame-ancestors 'none'</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Disallow everything except whitelisted: </a:t>
            </a:r>
            <a:r>
              <a:rPr lang="en-US" dirty="0">
                <a:highlight>
                  <a:srgbClr val="C0C0C0"/>
                </a:highlight>
              </a:rPr>
              <a:t>Content-Security-Policy: default-</a:t>
            </a:r>
            <a:r>
              <a:rPr lang="en-US" dirty="0" err="1">
                <a:highlight>
                  <a:srgbClr val="C0C0C0"/>
                </a:highlight>
              </a:rPr>
              <a:t>src</a:t>
            </a:r>
            <a:r>
              <a:rPr lang="en-US" dirty="0">
                <a:highlight>
                  <a:srgbClr val="C0C0C0"/>
                </a:highlight>
              </a:rPr>
              <a:t> 'none'; </a:t>
            </a:r>
            <a:r>
              <a:rPr lang="en-US" dirty="0" err="1">
                <a:highlight>
                  <a:srgbClr val="C0C0C0"/>
                </a:highlight>
              </a:rPr>
              <a:t>img-src</a:t>
            </a:r>
            <a:r>
              <a:rPr lang="en-US" dirty="0">
                <a:highlight>
                  <a:srgbClr val="C0C0C0"/>
                </a:highlight>
              </a:rPr>
              <a:t> 'self'; font-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https://my-example-api.ua; script-</a:t>
            </a:r>
            <a:r>
              <a:rPr lang="en-US" dirty="0" err="1">
                <a:highlight>
                  <a:srgbClr val="C0C0C0"/>
                </a:highlight>
              </a:rPr>
              <a:t>src</a:t>
            </a:r>
            <a:r>
              <a:rPr lang="en-US" dirty="0">
                <a:highlight>
                  <a:srgbClr val="C0C0C0"/>
                </a:highlight>
              </a:rPr>
              <a:t> 'self'; style-</a:t>
            </a:r>
            <a:r>
              <a:rPr lang="en-US" dirty="0" err="1">
                <a:highlight>
                  <a:srgbClr val="C0C0C0"/>
                </a:highlight>
              </a:rPr>
              <a:t>src</a:t>
            </a:r>
            <a:r>
              <a:rPr lang="en-US" dirty="0">
                <a:highlight>
                  <a:srgbClr val="C0C0C0"/>
                </a:highlight>
              </a:rPr>
              <a:t> 'self'; frame-ancestors 'none'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Disallow everything except whitelisted (with inline </a:t>
            </a:r>
            <a:r>
              <a:rPr lang="en-US" dirty="0" err="1">
                <a:solidFill>
                  <a:schemeClr val="bg1"/>
                </a:solidFill>
              </a:rPr>
              <a:t>css</a:t>
            </a:r>
            <a:r>
              <a:rPr lang="en-US" dirty="0">
                <a:solidFill>
                  <a:schemeClr val="bg1"/>
                </a:solidFill>
              </a:rPr>
              <a:t>): </a:t>
            </a:r>
            <a:r>
              <a:rPr lang="en-US" dirty="0">
                <a:highlight>
                  <a:srgbClr val="C0C0C0"/>
                </a:highlight>
              </a:rPr>
              <a:t>Content-Security-Policy: default-</a:t>
            </a:r>
            <a:r>
              <a:rPr lang="en-US" dirty="0" err="1">
                <a:highlight>
                  <a:srgbClr val="C0C0C0"/>
                </a:highlight>
              </a:rPr>
              <a:t>src</a:t>
            </a:r>
            <a:r>
              <a:rPr lang="en-US" dirty="0">
                <a:highlight>
                  <a:srgbClr val="C0C0C0"/>
                </a:highlight>
              </a:rPr>
              <a:t> 'none'; </a:t>
            </a:r>
            <a:r>
              <a:rPr lang="en-US" dirty="0" err="1">
                <a:highlight>
                  <a:srgbClr val="C0C0C0"/>
                </a:highlight>
              </a:rPr>
              <a:t>img-src</a:t>
            </a:r>
            <a:r>
              <a:rPr lang="en-US" dirty="0">
                <a:highlight>
                  <a:srgbClr val="C0C0C0"/>
                </a:highlight>
              </a:rPr>
              <a:t> 'self'; font-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https://my-example-api.ua; script-</a:t>
            </a:r>
            <a:r>
              <a:rPr lang="en-US" dirty="0" err="1">
                <a:highlight>
                  <a:srgbClr val="C0C0C0"/>
                </a:highlight>
              </a:rPr>
              <a:t>src</a:t>
            </a:r>
            <a:r>
              <a:rPr lang="en-US" dirty="0">
                <a:highlight>
                  <a:srgbClr val="C0C0C0"/>
                </a:highlight>
              </a:rPr>
              <a:t> 'self'; style-</a:t>
            </a:r>
            <a:r>
              <a:rPr lang="en-US" dirty="0" err="1">
                <a:highlight>
                  <a:srgbClr val="C0C0C0"/>
                </a:highlight>
              </a:rPr>
              <a:t>src</a:t>
            </a:r>
            <a:r>
              <a:rPr lang="en-US" dirty="0">
                <a:highlight>
                  <a:srgbClr val="C0C0C0"/>
                </a:highlight>
              </a:rPr>
              <a:t> 'self' 'unsafe-inline'; frame-ancestors 'none'</a:t>
            </a:r>
          </a:p>
        </p:txBody>
      </p:sp>
    </p:spTree>
    <p:extLst>
      <p:ext uri="{BB962C8B-B14F-4D97-AF65-F5344CB8AC3E}">
        <p14:creationId xmlns:p14="http://schemas.microsoft.com/office/powerpoint/2010/main" val="97178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Complex</a:t>
            </a:r>
          </a:p>
          <a:p>
            <a:r>
              <a:rPr lang="en-US" dirty="0">
                <a:solidFill>
                  <a:schemeClr val="bg1"/>
                </a:solidFill>
                <a:latin typeface="Consolas" panose="020B0609020204030204" pitchFamily="49" charset="0"/>
              </a:rPr>
              <a:t>IE - </a:t>
            </a:r>
            <a:r>
              <a:rPr lang="en-US" dirty="0">
                <a:hlinkClick r:id="rId2"/>
              </a:rPr>
              <a:t>X-Frame-Options</a:t>
            </a:r>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Size</a:t>
            </a:r>
          </a:p>
          <a:p>
            <a:r>
              <a:rPr lang="en-US" dirty="0">
                <a:solidFill>
                  <a:schemeClr val="bg1"/>
                </a:solidFill>
                <a:latin typeface="Consolas" panose="020B0609020204030204" pitchFamily="49" charset="0"/>
              </a:rPr>
              <a:t>No country domain wildcards (Google Analytics)</a:t>
            </a:r>
          </a:p>
          <a:p>
            <a:r>
              <a:rPr lang="en-US" dirty="0">
                <a:solidFill>
                  <a:schemeClr val="bg1"/>
                </a:solidFill>
                <a:latin typeface="Consolas" panose="020B0609020204030204" pitchFamily="49" charset="0"/>
              </a:rPr>
              <a:t>Browser extension</a:t>
            </a:r>
            <a:r>
              <a:rPr lang="ru-RU"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still may bypass</a:t>
            </a:r>
          </a:p>
        </p:txBody>
      </p:sp>
    </p:spTree>
    <p:extLst>
      <p:ext uri="{BB962C8B-B14F-4D97-AF65-F5344CB8AC3E}">
        <p14:creationId xmlns:p14="http://schemas.microsoft.com/office/powerpoint/2010/main" val="43902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1484</Words>
  <Application>Microsoft Office PowerPoint</Application>
  <PresentationFormat>Widescreen</PresentationFormat>
  <Paragraphs>158</Paragraphs>
  <Slides>41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Consolas</vt:lpstr>
      <vt:lpstr>Office Theme</vt:lpstr>
      <vt:lpstr>SECURITY HEADERS</vt:lpstr>
      <vt:lpstr>PowerPoint Presentation</vt:lpstr>
      <vt:lpstr>WHY SHOULD I CARE?</vt:lpstr>
      <vt:lpstr>CONTENT-SECURITY-POLICY</vt:lpstr>
      <vt:lpstr>PowerPoint Presentation</vt:lpstr>
      <vt:lpstr>PowerPoint Presentation</vt:lpstr>
      <vt:lpstr>PowerPoint Presentation</vt:lpstr>
      <vt:lpstr>PowerPoint Presentation</vt:lpstr>
      <vt:lpstr>PITFALLS</vt:lpstr>
      <vt:lpstr>CAN I USE</vt:lpstr>
      <vt:lpstr>X-CONTENT-OPTIONS</vt:lpstr>
      <vt:lpstr>PowerPoint Presentation</vt:lpstr>
      <vt:lpstr>PowerPoint Presentation</vt:lpstr>
      <vt:lpstr>PowerPoint Presentation</vt:lpstr>
      <vt:lpstr>PITFALLS</vt:lpstr>
      <vt:lpstr>CAN I USE</vt:lpstr>
      <vt:lpstr>FEATURE-POLICY</vt:lpstr>
      <vt:lpstr>PowerPoint Presentation</vt:lpstr>
      <vt:lpstr>PowerPoint Presentation</vt:lpstr>
      <vt:lpstr>PowerPoint Presentation</vt:lpstr>
      <vt:lpstr>PITFALLS</vt:lpstr>
      <vt:lpstr>CAN I USE</vt:lpstr>
      <vt:lpstr>STRICT-TRANSPORT-SECURITY</vt:lpstr>
      <vt:lpstr>PowerPoint Presentation</vt:lpstr>
      <vt:lpstr>PowerPoint Presentation</vt:lpstr>
      <vt:lpstr>PowerPoint Presentation</vt:lpstr>
      <vt:lpstr>PITFALLS</vt:lpstr>
      <vt:lpstr>CAN I USE</vt:lpstr>
      <vt:lpstr>REFERRER-POLICY</vt:lpstr>
      <vt:lpstr>PowerPoint Presentation</vt:lpstr>
      <vt:lpstr>PowerPoint Presentation</vt:lpstr>
      <vt:lpstr>CAN I USE</vt:lpstr>
      <vt:lpstr>IMPLEMENTATION</vt:lpstr>
      <vt:lpstr>Implementation – simple one</vt:lpstr>
      <vt:lpstr>Implementation – advanced</vt:lpstr>
      <vt:lpstr>VULNERABILITY HEADERS</vt:lpstr>
      <vt:lpstr>VULNERABILITY HEADERS</vt:lpstr>
      <vt:lpstr>Issues</vt:lpstr>
      <vt:lpstr>How to remove</vt:lpstr>
      <vt:lpstr>Useful links: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HEADERS</dc:title>
  <dc:creator>Vitaliy Ruban</dc:creator>
  <cp:lastModifiedBy>Vitaliy Ruban</cp:lastModifiedBy>
  <cp:revision>38</cp:revision>
  <dcterms:created xsi:type="dcterms:W3CDTF">2020-05-31T08:04:51Z</dcterms:created>
  <dcterms:modified xsi:type="dcterms:W3CDTF">2020-06-17T17:22:20Z</dcterms:modified>
</cp:coreProperties>
</file>