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4"/>
      <p:bold r:id="rId5"/>
      <p:italic r:id="rId6"/>
      <p:boldItalic r:id="rId7"/>
    </p:embeddedFont>
    <p:embeddedFont>
      <p:font typeface="Raleway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04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56ecd310a3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56ecd310a3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 religious groups?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r="14857" b="65625"/>
          <a:stretch/>
        </p:blipFill>
        <p:spPr>
          <a:xfrm>
            <a:off x="4083575" y="0"/>
            <a:ext cx="5060425" cy="272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2" y="744575"/>
            <a:ext cx="60423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5000"/>
              <a:buFont typeface="Raleway"/>
              <a:buNone/>
              <a:defRPr sz="5000"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4143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ing">
  <p:cSld name="CUSTOM_1">
    <p:bg>
      <p:bgPr>
        <a:solidFill>
          <a:srgbClr val="0F413C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74675" y="296500"/>
            <a:ext cx="3057623" cy="3057623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1"/>
          <p:cNvSpPr txBox="1"/>
          <p:nvPr/>
        </p:nvSpPr>
        <p:spPr>
          <a:xfrm>
            <a:off x="712850" y="2076175"/>
            <a:ext cx="4362600" cy="7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b="1">
                <a:solidFill>
                  <a:srgbClr val="7DEEE6"/>
                </a:solidFill>
                <a:latin typeface="Raleway"/>
                <a:ea typeface="Raleway"/>
                <a:cs typeface="Raleway"/>
                <a:sym typeface="Raleway"/>
              </a:rPr>
              <a:t>Thank you.</a:t>
            </a:r>
            <a:endParaRPr sz="6000" b="1">
              <a:solidFill>
                <a:srgbClr val="7DEEE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9" name="Google Shape;49;p11"/>
          <p:cNvSpPr txBox="1"/>
          <p:nvPr/>
        </p:nvSpPr>
        <p:spPr>
          <a:xfrm>
            <a:off x="712850" y="3024325"/>
            <a:ext cx="44385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ontario.ca/digitalstandard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digital.training@ontario.ca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 r="5132" b="25639"/>
          <a:stretch/>
        </p:blipFill>
        <p:spPr>
          <a:xfrm>
            <a:off x="3505200" y="2933700"/>
            <a:ext cx="5638799" cy="22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3600"/>
              <a:buFont typeface="Raleway"/>
              <a:buNone/>
              <a:defRPr sz="3600"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3600"/>
              <a:buFont typeface="Raleway"/>
              <a:buNone/>
              <a:defRPr sz="3600"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3600"/>
              <a:buFont typeface="Raleway"/>
              <a:buNone/>
              <a:defRPr sz="3600"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3600"/>
              <a:buFont typeface="Raleway"/>
              <a:buNone/>
              <a:defRPr sz="3600"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3600"/>
              <a:buFont typeface="Raleway"/>
              <a:buNone/>
              <a:defRPr sz="3600"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3600"/>
              <a:buFont typeface="Raleway"/>
              <a:buNone/>
              <a:defRPr sz="3600"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3600"/>
              <a:buFont typeface="Raleway"/>
              <a:buNone/>
              <a:defRPr sz="3600"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3600"/>
              <a:buFont typeface="Raleway"/>
              <a:buNone/>
              <a:defRPr sz="3600"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3600"/>
              <a:buFont typeface="Raleway"/>
              <a:buNone/>
              <a:defRPr sz="3600"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4"/>
          <p:cNvPicPr preferRelativeResize="0"/>
          <p:nvPr/>
        </p:nvPicPr>
        <p:blipFill rotWithShape="1">
          <a:blip r:embed="rId2">
            <a:alphaModFix/>
          </a:blip>
          <a:srcRect r="5132" b="25639"/>
          <a:stretch/>
        </p:blipFill>
        <p:spPr>
          <a:xfrm>
            <a:off x="3505200" y="2933700"/>
            <a:ext cx="5638799" cy="22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3000"/>
              <a:buFont typeface="Raleway"/>
              <a:buNone/>
              <a:defRPr sz="3000"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2800"/>
              <a:buFont typeface="Raleway"/>
              <a:buNone/>
              <a:defRPr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2800"/>
              <a:buFont typeface="Raleway"/>
              <a:buNone/>
              <a:defRPr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2800"/>
              <a:buFont typeface="Raleway"/>
              <a:buNone/>
              <a:defRPr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2800"/>
              <a:buFont typeface="Raleway"/>
              <a:buNone/>
              <a:defRPr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2800"/>
              <a:buFont typeface="Raleway"/>
              <a:buNone/>
              <a:defRPr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2800"/>
              <a:buFont typeface="Raleway"/>
              <a:buNone/>
              <a:defRPr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2800"/>
              <a:buFont typeface="Raleway"/>
              <a:buNone/>
              <a:defRPr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2800"/>
              <a:buFont typeface="Raleway"/>
              <a:buNone/>
              <a:defRPr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  <a:defRPr sz="24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rtl="0">
              <a:spcBef>
                <a:spcPts val="1600"/>
              </a:spcBef>
              <a:spcAft>
                <a:spcPts val="0"/>
              </a:spcAft>
              <a:buSzPts val="2400"/>
              <a:buFont typeface="Open Sans"/>
              <a:buChar char="○"/>
              <a:defRPr sz="24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81000" rtl="0">
              <a:spcBef>
                <a:spcPts val="1600"/>
              </a:spcBef>
              <a:spcAft>
                <a:spcPts val="0"/>
              </a:spcAft>
              <a:buSzPts val="2400"/>
              <a:buFont typeface="Open Sans"/>
              <a:buChar char="■"/>
              <a:defRPr sz="2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81000" rtl="0">
              <a:spcBef>
                <a:spcPts val="1600"/>
              </a:spcBef>
              <a:spcAft>
                <a:spcPts val="0"/>
              </a:spcAft>
              <a:buSzPts val="2400"/>
              <a:buFont typeface="Open Sans"/>
              <a:buChar char="●"/>
              <a:defRPr sz="24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81000" rtl="0">
              <a:spcBef>
                <a:spcPts val="1600"/>
              </a:spcBef>
              <a:spcAft>
                <a:spcPts val="0"/>
              </a:spcAft>
              <a:buSzPts val="2400"/>
              <a:buFont typeface="Open Sans"/>
              <a:buChar char="○"/>
              <a:defRPr sz="24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81000" rtl="0">
              <a:spcBef>
                <a:spcPts val="1600"/>
              </a:spcBef>
              <a:spcAft>
                <a:spcPts val="0"/>
              </a:spcAft>
              <a:buSzPts val="2400"/>
              <a:buFont typeface="Open Sans"/>
              <a:buChar char="■"/>
              <a:defRPr sz="2400"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81000" rtl="0">
              <a:spcBef>
                <a:spcPts val="1600"/>
              </a:spcBef>
              <a:spcAft>
                <a:spcPts val="0"/>
              </a:spcAft>
              <a:buSzPts val="2400"/>
              <a:buFont typeface="Open Sans"/>
              <a:buChar char="●"/>
              <a:defRPr sz="2400"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81000" rtl="0">
              <a:spcBef>
                <a:spcPts val="1600"/>
              </a:spcBef>
              <a:spcAft>
                <a:spcPts val="0"/>
              </a:spcAft>
              <a:buSzPts val="2400"/>
              <a:buFont typeface="Open Sans"/>
              <a:buChar char="○"/>
              <a:defRPr sz="2400"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81000" rtl="0">
              <a:spcBef>
                <a:spcPts val="1600"/>
              </a:spcBef>
              <a:spcAft>
                <a:spcPts val="1600"/>
              </a:spcAft>
              <a:buSzPts val="2400"/>
              <a:buFont typeface="Open Sans"/>
              <a:buChar char="■"/>
              <a:defRPr sz="24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CUSTOM_4">
    <p:bg>
      <p:bgPr>
        <a:solidFill>
          <a:srgbClr val="0F413C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2045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3000"/>
              <a:buFont typeface="Raleway"/>
              <a:buNone/>
              <a:defRPr sz="3000"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2800"/>
              <a:buFont typeface="Raleway"/>
              <a:buNone/>
              <a:defRPr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2800"/>
              <a:buFont typeface="Raleway"/>
              <a:buNone/>
              <a:defRPr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2800"/>
              <a:buFont typeface="Raleway"/>
              <a:buNone/>
              <a:defRPr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2800"/>
              <a:buFont typeface="Raleway"/>
              <a:buNone/>
              <a:defRPr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2800"/>
              <a:buFont typeface="Raleway"/>
              <a:buNone/>
              <a:defRPr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2800"/>
              <a:buFont typeface="Raleway"/>
              <a:buNone/>
              <a:defRPr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2800"/>
              <a:buFont typeface="Raleway"/>
              <a:buNone/>
              <a:defRPr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2800"/>
              <a:buFont typeface="Raleway"/>
              <a:buNone/>
              <a:defRPr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  <a:defRPr sz="24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>
              <a:spcBef>
                <a:spcPts val="1600"/>
              </a:spcBef>
              <a:spcAft>
                <a:spcPts val="0"/>
              </a:spcAft>
              <a:buSzPts val="2400"/>
              <a:buFont typeface="Open Sans"/>
              <a:buChar char="○"/>
              <a:defRPr sz="24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81000">
              <a:spcBef>
                <a:spcPts val="1600"/>
              </a:spcBef>
              <a:spcAft>
                <a:spcPts val="0"/>
              </a:spcAft>
              <a:buSzPts val="2400"/>
              <a:buFont typeface="Open Sans"/>
              <a:buChar char="■"/>
              <a:defRPr sz="2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81000">
              <a:spcBef>
                <a:spcPts val="1600"/>
              </a:spcBef>
              <a:spcAft>
                <a:spcPts val="0"/>
              </a:spcAft>
              <a:buSzPts val="2400"/>
              <a:buFont typeface="Open Sans"/>
              <a:buChar char="●"/>
              <a:defRPr sz="24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81000">
              <a:spcBef>
                <a:spcPts val="1600"/>
              </a:spcBef>
              <a:spcAft>
                <a:spcPts val="0"/>
              </a:spcAft>
              <a:buSzPts val="2400"/>
              <a:buFont typeface="Open Sans"/>
              <a:buChar char="○"/>
              <a:defRPr sz="24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81000">
              <a:spcBef>
                <a:spcPts val="1600"/>
              </a:spcBef>
              <a:spcAft>
                <a:spcPts val="0"/>
              </a:spcAft>
              <a:buSzPts val="2400"/>
              <a:buFont typeface="Open Sans"/>
              <a:buChar char="■"/>
              <a:defRPr sz="2400"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81000">
              <a:spcBef>
                <a:spcPts val="1600"/>
              </a:spcBef>
              <a:spcAft>
                <a:spcPts val="0"/>
              </a:spcAft>
              <a:buSzPts val="2400"/>
              <a:buFont typeface="Open Sans"/>
              <a:buChar char="●"/>
              <a:defRPr sz="2400"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81000">
              <a:spcBef>
                <a:spcPts val="1600"/>
              </a:spcBef>
              <a:spcAft>
                <a:spcPts val="0"/>
              </a:spcAft>
              <a:buSzPts val="2400"/>
              <a:buFont typeface="Open Sans"/>
              <a:buChar char="○"/>
              <a:defRPr sz="2400"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81000">
              <a:spcBef>
                <a:spcPts val="1600"/>
              </a:spcBef>
              <a:spcAft>
                <a:spcPts val="1600"/>
              </a:spcAft>
              <a:buSzPts val="2400"/>
              <a:buFont typeface="Open Sans"/>
              <a:buChar char="■"/>
              <a:defRPr sz="24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0F413C"/>
                </a:solidFill>
              </a:defRPr>
            </a:lvl1pPr>
            <a:lvl2pPr lvl="1">
              <a:buNone/>
              <a:defRPr>
                <a:solidFill>
                  <a:srgbClr val="0F413C"/>
                </a:solidFill>
              </a:defRPr>
            </a:lvl2pPr>
            <a:lvl3pPr lvl="2">
              <a:buNone/>
              <a:defRPr>
                <a:solidFill>
                  <a:srgbClr val="0F413C"/>
                </a:solidFill>
              </a:defRPr>
            </a:lvl3pPr>
            <a:lvl4pPr lvl="3">
              <a:buNone/>
              <a:defRPr>
                <a:solidFill>
                  <a:srgbClr val="0F413C"/>
                </a:solidFill>
              </a:defRPr>
            </a:lvl4pPr>
            <a:lvl5pPr lvl="4">
              <a:buNone/>
              <a:defRPr>
                <a:solidFill>
                  <a:srgbClr val="0F413C"/>
                </a:solidFill>
              </a:defRPr>
            </a:lvl5pPr>
            <a:lvl6pPr lvl="5">
              <a:buNone/>
              <a:defRPr>
                <a:solidFill>
                  <a:srgbClr val="0F413C"/>
                </a:solidFill>
              </a:defRPr>
            </a:lvl6pPr>
            <a:lvl7pPr lvl="6">
              <a:buNone/>
              <a:defRPr>
                <a:solidFill>
                  <a:srgbClr val="0F413C"/>
                </a:solidFill>
              </a:defRPr>
            </a:lvl7pPr>
            <a:lvl8pPr lvl="7">
              <a:buNone/>
              <a:defRPr>
                <a:solidFill>
                  <a:srgbClr val="0F413C"/>
                </a:solidFill>
              </a:defRPr>
            </a:lvl8pPr>
            <a:lvl9pPr lvl="8">
              <a:buNone/>
              <a:defRPr>
                <a:solidFill>
                  <a:srgbClr val="0F413C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subheading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 t="12595" r="26318" b="32595"/>
          <a:stretch/>
        </p:blipFill>
        <p:spPr>
          <a:xfrm rot="5400000">
            <a:off x="5591037" y="1598400"/>
            <a:ext cx="5159225" cy="19467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726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  <a:defRPr sz="24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rtl="0">
              <a:spcBef>
                <a:spcPts val="1600"/>
              </a:spcBef>
              <a:spcAft>
                <a:spcPts val="0"/>
              </a:spcAft>
              <a:buSzPts val="2400"/>
              <a:buFont typeface="Open Sans"/>
              <a:buChar char="○"/>
              <a:defRPr sz="24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81000" rtl="0">
              <a:spcBef>
                <a:spcPts val="1600"/>
              </a:spcBef>
              <a:spcAft>
                <a:spcPts val="0"/>
              </a:spcAft>
              <a:buSzPts val="2400"/>
              <a:buFont typeface="Open Sans"/>
              <a:buChar char="■"/>
              <a:defRPr sz="2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81000" rtl="0">
              <a:spcBef>
                <a:spcPts val="1600"/>
              </a:spcBef>
              <a:spcAft>
                <a:spcPts val="0"/>
              </a:spcAft>
              <a:buSzPts val="2400"/>
              <a:buFont typeface="Open Sans"/>
              <a:buChar char="●"/>
              <a:defRPr sz="24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81000" rtl="0">
              <a:spcBef>
                <a:spcPts val="1600"/>
              </a:spcBef>
              <a:spcAft>
                <a:spcPts val="0"/>
              </a:spcAft>
              <a:buSzPts val="2400"/>
              <a:buFont typeface="Open Sans"/>
              <a:buChar char="○"/>
              <a:defRPr sz="24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81000" rtl="0">
              <a:spcBef>
                <a:spcPts val="1600"/>
              </a:spcBef>
              <a:spcAft>
                <a:spcPts val="0"/>
              </a:spcAft>
              <a:buSzPts val="2400"/>
              <a:buFont typeface="Open Sans"/>
              <a:buChar char="■"/>
              <a:defRPr sz="2400"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81000" rtl="0">
              <a:spcBef>
                <a:spcPts val="1600"/>
              </a:spcBef>
              <a:spcAft>
                <a:spcPts val="0"/>
              </a:spcAft>
              <a:buSzPts val="2400"/>
              <a:buFont typeface="Open Sans"/>
              <a:buChar char="●"/>
              <a:defRPr sz="2400"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81000" rtl="0">
              <a:spcBef>
                <a:spcPts val="1600"/>
              </a:spcBef>
              <a:spcAft>
                <a:spcPts val="0"/>
              </a:spcAft>
              <a:buSzPts val="2400"/>
              <a:buFont typeface="Open Sans"/>
              <a:buChar char="○"/>
              <a:defRPr sz="2400"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81000" rtl="0">
              <a:spcBef>
                <a:spcPts val="1600"/>
              </a:spcBef>
              <a:spcAft>
                <a:spcPts val="1600"/>
              </a:spcAft>
              <a:buSzPts val="2400"/>
              <a:buFont typeface="Open Sans"/>
              <a:buChar char="■"/>
              <a:defRPr sz="24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image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295700" y="3688075"/>
            <a:ext cx="63678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  <a:highlight>
                  <a:srgbClr val="0F413C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2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llout boxes">
  <p:cSld name="CUSTOM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/>
          <p:nvPr/>
        </p:nvSpPr>
        <p:spPr>
          <a:xfrm>
            <a:off x="516000" y="1776575"/>
            <a:ext cx="2165400" cy="2529300"/>
          </a:xfrm>
          <a:prstGeom prst="rect">
            <a:avLst/>
          </a:prstGeom>
          <a:solidFill>
            <a:srgbClr val="0F413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19B3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4800" b="1">
              <a:solidFill>
                <a:srgbClr val="F19B3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" name="Google Shape;43;p10"/>
          <p:cNvSpPr txBox="1"/>
          <p:nvPr/>
        </p:nvSpPr>
        <p:spPr>
          <a:xfrm>
            <a:off x="3438675" y="1776575"/>
            <a:ext cx="2165400" cy="2529300"/>
          </a:xfrm>
          <a:prstGeom prst="rect">
            <a:avLst/>
          </a:prstGeom>
          <a:solidFill>
            <a:srgbClr val="0F413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19B3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4800" b="1">
              <a:solidFill>
                <a:srgbClr val="F19B3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" name="Google Shape;44;p10"/>
          <p:cNvSpPr txBox="1"/>
          <p:nvPr/>
        </p:nvSpPr>
        <p:spPr>
          <a:xfrm>
            <a:off x="6361350" y="1776575"/>
            <a:ext cx="2165400" cy="2529300"/>
          </a:xfrm>
          <a:prstGeom prst="rect">
            <a:avLst/>
          </a:prstGeom>
          <a:solidFill>
            <a:srgbClr val="0F413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19B31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sz="4800" b="1">
              <a:solidFill>
                <a:srgbClr val="F19B3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2800"/>
              <a:buFont typeface="Raleway"/>
              <a:buNone/>
              <a:defRPr sz="2800"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2800"/>
              <a:buFont typeface="Raleway"/>
              <a:buNone/>
              <a:defRPr sz="2800"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2800"/>
              <a:buFont typeface="Raleway"/>
              <a:buNone/>
              <a:defRPr sz="2800"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2800"/>
              <a:buFont typeface="Raleway"/>
              <a:buNone/>
              <a:defRPr sz="2800"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2800"/>
              <a:buFont typeface="Raleway"/>
              <a:buNone/>
              <a:defRPr sz="2800"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2800"/>
              <a:buFont typeface="Raleway"/>
              <a:buNone/>
              <a:defRPr sz="2800"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2800"/>
              <a:buFont typeface="Raleway"/>
              <a:buNone/>
              <a:defRPr sz="2800"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2800"/>
              <a:buFont typeface="Raleway"/>
              <a:buNone/>
              <a:defRPr sz="2800"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2800"/>
              <a:buFont typeface="Raleway"/>
              <a:buNone/>
              <a:defRPr sz="2800"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Open Sans"/>
              <a:buChar char="●"/>
              <a:defRPr sz="24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Open Sans"/>
              <a:buChar char="○"/>
              <a:defRPr sz="24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81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Open Sans"/>
              <a:buChar char="■"/>
              <a:defRPr sz="24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81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Open Sans"/>
              <a:buChar char="●"/>
              <a:defRPr sz="24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81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Open Sans"/>
              <a:buChar char="○"/>
              <a:defRPr sz="24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81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Open Sans"/>
              <a:buChar char="■"/>
              <a:defRPr sz="24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81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Open Sans"/>
              <a:buChar char="●"/>
              <a:defRPr sz="24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81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Open Sans"/>
              <a:buChar char="○"/>
              <a:defRPr sz="24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810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2400"/>
              <a:buFont typeface="Open Sans"/>
              <a:buChar char="■"/>
              <a:defRPr sz="24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311700" y="216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0F413C"/>
                </a:solidFill>
              </a:rPr>
              <a:t>Who is typically excluded?</a:t>
            </a:r>
            <a:endParaRPr dirty="0">
              <a:solidFill>
                <a:srgbClr val="0F413C"/>
              </a:solidFill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311700" y="828475"/>
            <a:ext cx="4908000" cy="9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200">
                <a:solidFill>
                  <a:schemeClr val="dk2"/>
                </a:solidFill>
              </a:rPr>
              <a:t>When designing digital services, include people from these groups on your team and as research and test participants. </a:t>
            </a:r>
            <a:r>
              <a:rPr lang="en-GB" sz="1200" dirty="0">
                <a:solidFill>
                  <a:schemeClr val="dk2"/>
                </a:solidFill>
              </a:rPr>
              <a:t>People may fit  into more than one group and even be represented several times within one group (for example, people with multiple disabilities).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body" idx="1"/>
          </p:nvPr>
        </p:nvSpPr>
        <p:spPr>
          <a:xfrm>
            <a:off x="5311588" y="828000"/>
            <a:ext cx="2857500" cy="9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200" dirty="0">
                <a:solidFill>
                  <a:schemeClr val="dk2"/>
                </a:solidFill>
              </a:rPr>
              <a:t>Also check out the persona spectrum</a:t>
            </a:r>
            <a:r>
              <a:rPr lang="en-GB" sz="1200" dirty="0"/>
              <a:t> </a:t>
            </a:r>
            <a:r>
              <a:rPr lang="en-GB" sz="1200" dirty="0">
                <a:solidFill>
                  <a:srgbClr val="BB770B"/>
                </a:solidFill>
              </a:rPr>
              <a:t>microsoft.com/design/inclusive</a:t>
            </a:r>
            <a:br>
              <a:rPr lang="en-GB" sz="1200" dirty="0">
                <a:solidFill>
                  <a:srgbClr val="BB770B"/>
                </a:solidFill>
              </a:rPr>
            </a:br>
            <a:r>
              <a:rPr lang="en-GB" sz="1200" dirty="0">
                <a:solidFill>
                  <a:schemeClr val="dk2"/>
                </a:solidFill>
              </a:rPr>
              <a:t>(Inclusive 101 page 42) </a:t>
            </a:r>
            <a:endParaRPr sz="1200" dirty="0">
              <a:solidFill>
                <a:schemeClr val="dk2"/>
              </a:solidFill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349513" y="2862538"/>
            <a:ext cx="11667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2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seniors</a:t>
            </a:r>
            <a:endParaRPr b="1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1633200" y="2862143"/>
            <a:ext cx="13674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2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Remote + rural</a:t>
            </a:r>
            <a:endParaRPr b="1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3175238" y="2844238"/>
            <a:ext cx="11667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2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women</a:t>
            </a:r>
            <a:endParaRPr b="1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4478375" y="2851200"/>
            <a:ext cx="11667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2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immigrants</a:t>
            </a:r>
            <a:endParaRPr b="1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5733588" y="2850309"/>
            <a:ext cx="11667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disabilities</a:t>
            </a:r>
            <a:endParaRPr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" name="Google Shape;82;p13"/>
          <p:cNvSpPr txBox="1"/>
          <p:nvPr/>
        </p:nvSpPr>
        <p:spPr>
          <a:xfrm>
            <a:off x="7207813" y="2851200"/>
            <a:ext cx="11667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2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racialized</a:t>
            </a:r>
            <a:endParaRPr b="1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349200" y="4320000"/>
            <a:ext cx="11664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2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LGBTQIA+</a:t>
            </a:r>
            <a:endParaRPr b="1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1733688" y="4319225"/>
            <a:ext cx="11664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2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low income</a:t>
            </a:r>
            <a:endParaRPr b="1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" name="Google Shape;81;p13"/>
          <p:cNvSpPr txBox="1"/>
          <p:nvPr/>
        </p:nvSpPr>
        <p:spPr>
          <a:xfrm>
            <a:off x="3156138" y="4320000"/>
            <a:ext cx="11667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2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low literacy</a:t>
            </a:r>
            <a:endParaRPr b="1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4461538" y="4320000"/>
            <a:ext cx="11667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2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Indigenous</a:t>
            </a:r>
            <a:endParaRPr b="1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5690750" y="4268000"/>
            <a:ext cx="3195900" cy="4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 b="1" dirty="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ontario.ca/</a:t>
            </a:r>
            <a:r>
              <a:rPr lang="en-GB" sz="1800" b="1" dirty="0" err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inclusivedesign</a:t>
            </a:r>
            <a:endParaRPr sz="1800" dirty="0"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154DAA9-0503-4AFF-8F2F-0C9224F59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10400" y="1842622"/>
            <a:ext cx="7917749" cy="2651078"/>
            <a:chOff x="410400" y="1842622"/>
            <a:chExt cx="7917749" cy="2651078"/>
          </a:xfrm>
        </p:grpSpPr>
        <p:pic>
          <p:nvPicPr>
            <p:cNvPr id="61" name="Google Shape;61;p1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839172" y="1854000"/>
              <a:ext cx="1042868" cy="10428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" name="Google Shape;63;p1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11438" y="1890000"/>
              <a:ext cx="1042868" cy="10428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" name="Google Shape;66;p1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516564" y="1875600"/>
              <a:ext cx="1008000" cy="100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" name="Google Shape;68;p1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814439" y="3385550"/>
              <a:ext cx="1042868" cy="10428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" name="Google Shape;70;p1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10400" y="3242663"/>
              <a:ext cx="1042868" cy="10428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" name="Google Shape;72;p1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826414" y="1876200"/>
              <a:ext cx="1042868" cy="104287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6" name="Google Shape;76;p1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4612388" y="3242675"/>
              <a:ext cx="1049525" cy="1251025"/>
              <a:chOff x="4536975" y="3413625"/>
              <a:chExt cx="1049525" cy="1251025"/>
            </a:xfrm>
          </p:grpSpPr>
          <p:pic>
            <p:nvPicPr>
              <p:cNvPr id="77" name="Google Shape;77;p1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4536975" y="3769375"/>
                <a:ext cx="895275" cy="8952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8" name="Google Shape;78;p1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 preferRelativeResize="0"/>
              <p:nvPr/>
            </p:nvPicPr>
            <p:blipFill>
              <a:blip r:embed="rId10">
                <a:alphaModFix/>
              </a:blip>
              <a:stretch>
                <a:fillRect/>
              </a:stretch>
            </p:blipFill>
            <p:spPr>
              <a:xfrm>
                <a:off x="4691225" y="3413625"/>
                <a:ext cx="895275" cy="8952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80" name="Google Shape;80;p1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3289475" y="3385550"/>
              <a:ext cx="900000" cy="90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" name="Google Shape;83;p1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3264774" y="1936724"/>
              <a:ext cx="949437" cy="9494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Google Shape;84;p1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7254173" y="1842622"/>
              <a:ext cx="1073976" cy="107397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0769EB2-B822-4813-A200-1281CE960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521100" y="121435"/>
            <a:ext cx="1408575" cy="1073138"/>
            <a:chOff x="7521100" y="121435"/>
            <a:chExt cx="1408575" cy="1073138"/>
          </a:xfrm>
        </p:grpSpPr>
        <p:sp>
          <p:nvSpPr>
            <p:cNvPr id="74" name="Google Shape;74;p13"/>
            <p:cNvSpPr/>
            <p:nvPr/>
          </p:nvSpPr>
          <p:spPr>
            <a:xfrm rot="5400000">
              <a:off x="7479850" y="256019"/>
              <a:ext cx="576000" cy="4935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 rot="10800000">
              <a:off x="8344375" y="121435"/>
              <a:ext cx="349500" cy="2994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CAE9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8260975" y="621873"/>
              <a:ext cx="668700" cy="5727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118C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S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88</Words>
  <Application>Microsoft Office PowerPoint</Application>
  <PresentationFormat>On-screen Show (16:9)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Open Sans</vt:lpstr>
      <vt:lpstr>Raleway</vt:lpstr>
      <vt:lpstr>Arial</vt:lpstr>
      <vt:lpstr>DSS</vt:lpstr>
      <vt:lpstr>Who is typically excluded?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is typically excluded?</dc:title>
  <dc:creator>Kalcevich, Kate (MSAA)</dc:creator>
  <cp:lastModifiedBy>Kalcevich, Kate (MSAA)</cp:lastModifiedBy>
  <cp:revision>4</cp:revision>
  <dcterms:modified xsi:type="dcterms:W3CDTF">2019-06-28T13:19:01Z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4a106e-6316-442c-ad35-738afd673d2b_Enabled">
    <vt:lpwstr>True</vt:lpwstr>
  </property>
  <property fmtid="{D5CDD505-2E9C-101B-9397-08002B2CF9AE}" pid="3" name="MSIP_Label_034a106e-6316-442c-ad35-738afd673d2b_SiteId">
    <vt:lpwstr>cddc1229-ac2a-4b97-b78a-0e5cacb5865c</vt:lpwstr>
  </property>
  <property fmtid="{D5CDD505-2E9C-101B-9397-08002B2CF9AE}" pid="4" name="MSIP_Label_034a106e-6316-442c-ad35-738afd673d2b_Owner">
    <vt:lpwstr>Kate.Kalcevich@ontario.ca</vt:lpwstr>
  </property>
  <property fmtid="{D5CDD505-2E9C-101B-9397-08002B2CF9AE}" pid="5" name="MSIP_Label_034a106e-6316-442c-ad35-738afd673d2b_SetDate">
    <vt:lpwstr>2019-06-17T14:04:22.2862518Z</vt:lpwstr>
  </property>
  <property fmtid="{D5CDD505-2E9C-101B-9397-08002B2CF9AE}" pid="6" name="MSIP_Label_034a106e-6316-442c-ad35-738afd673d2b_Name">
    <vt:lpwstr>OPS - Unclassified Information</vt:lpwstr>
  </property>
  <property fmtid="{D5CDD505-2E9C-101B-9397-08002B2CF9AE}" pid="7" name="MSIP_Label_034a106e-6316-442c-ad35-738afd673d2b_Application">
    <vt:lpwstr>Microsoft Azure Information Protection</vt:lpwstr>
  </property>
  <property fmtid="{D5CDD505-2E9C-101B-9397-08002B2CF9AE}" pid="8" name="MSIP_Label_034a106e-6316-442c-ad35-738afd673d2b_Extended_MSFT_Method">
    <vt:lpwstr>Automatic</vt:lpwstr>
  </property>
  <property fmtid="{D5CDD505-2E9C-101B-9397-08002B2CF9AE}" pid="9" name="Sensitivity">
    <vt:lpwstr>OPS - Unclassified Information</vt:lpwstr>
  </property>
</Properties>
</file>