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Raleway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7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81ca7f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81ca7f3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14857" b="65625"/>
          <a:stretch/>
        </p:blipFill>
        <p:spPr>
          <a:xfrm>
            <a:off x="4083575" y="0"/>
            <a:ext cx="506042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2" y="744575"/>
            <a:ext cx="604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5000"/>
              <a:buFont typeface="Raleway"/>
              <a:buNone/>
              <a:defRPr sz="5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14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heading 1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600"/>
              <a:buFont typeface="Raleway"/>
              <a:buNone/>
              <a:defRPr sz="36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5132" b="25639"/>
          <a:stretch/>
        </p:blipFill>
        <p:spPr>
          <a:xfrm>
            <a:off x="3505200" y="2933700"/>
            <a:ext cx="56387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3000"/>
              <a:buFont typeface="Raleway"/>
              <a:buNone/>
              <a:defRPr sz="30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rgbClr val="0F413C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0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heading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t="12595" r="26318" b="32595"/>
          <a:stretch/>
        </p:blipFill>
        <p:spPr>
          <a:xfrm rot="5400000">
            <a:off x="5591037" y="1598400"/>
            <a:ext cx="5159225" cy="19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2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spcBef>
                <a:spcPts val="1600"/>
              </a:spcBef>
              <a:spcAft>
                <a:spcPts val="0"/>
              </a:spcAft>
              <a:buSzPts val="2400"/>
              <a:buFont typeface="Open Sans"/>
              <a:buChar char="○"/>
              <a:defRPr sz="24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spcBef>
                <a:spcPts val="1600"/>
              </a:spcBef>
              <a:spcAft>
                <a:spcPts val="1600"/>
              </a:spcAft>
              <a:buSzPts val="2400"/>
              <a:buFont typeface="Open Sans"/>
              <a:buChar char="■"/>
              <a:defRPr sz="2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95700" y="3688075"/>
            <a:ext cx="6367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highlight>
                  <a:srgbClr val="0F413C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 boxe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51600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0"/>
          <p:cNvSpPr txBox="1"/>
          <p:nvPr/>
        </p:nvSpPr>
        <p:spPr>
          <a:xfrm>
            <a:off x="3438675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6361350" y="1776575"/>
            <a:ext cx="2165400" cy="2529300"/>
          </a:xfrm>
          <a:prstGeom prst="rect">
            <a:avLst/>
          </a:prstGeom>
          <a:solidFill>
            <a:srgbClr val="0F413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19B3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4800" b="1">
              <a:solidFill>
                <a:srgbClr val="F19B3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">
  <p:cSld name="CUSTOM_1">
    <p:bg>
      <p:bgPr>
        <a:solidFill>
          <a:srgbClr val="0F413C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4675" y="296500"/>
            <a:ext cx="3057623" cy="30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/>
        </p:nvSpPr>
        <p:spPr>
          <a:xfrm>
            <a:off x="712850" y="2076175"/>
            <a:ext cx="43626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7DEEE6"/>
                </a:solidFill>
                <a:latin typeface="Raleway"/>
                <a:ea typeface="Raleway"/>
                <a:cs typeface="Raleway"/>
                <a:sym typeface="Raleway"/>
              </a:rPr>
              <a:t>Thank you.</a:t>
            </a:r>
            <a:endParaRPr sz="6000" b="1">
              <a:solidFill>
                <a:srgbClr val="7DEEE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11"/>
          <p:cNvSpPr txBox="1"/>
          <p:nvPr/>
        </p:nvSpPr>
        <p:spPr>
          <a:xfrm>
            <a:off x="712850" y="3024325"/>
            <a:ext cx="4438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ontario.ca/digitalstandard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digital.training@ontario.ca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413C"/>
              </a:buClr>
              <a:buSzPts val="2800"/>
              <a:buFont typeface="Raleway"/>
              <a:buNone/>
              <a:defRPr sz="2800" b="1">
                <a:solidFill>
                  <a:srgbClr val="0F41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●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Char char="○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0"/>
              <a:buFont typeface="Open Sans"/>
              <a:buChar char="■"/>
              <a:defRPr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11700" y="21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Qui est responsable de l’accessibilité?</a:t>
            </a:r>
            <a:endParaRPr dirty="0">
              <a:solidFill>
                <a:srgbClr val="0F413C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85425" y="9402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Politique</a:t>
            </a: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Explique les besoins des utilisateurs et </a:t>
            </a:r>
            <a:r>
              <a:rPr lang="fr-FR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fournit un contenu accessible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3383999" y="940200"/>
            <a:ext cx="1103625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Gestionnaire </a:t>
            </a:r>
            <a:endParaRPr lang="fr-FR"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Rassemble l'équipe et </a:t>
            </a:r>
            <a:r>
              <a:rPr lang="fr-FR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soutient la formation sur l'accessibilité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5467375" y="9402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Chercheur </a:t>
            </a:r>
            <a:endParaRPr lang="fr-FR"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Interroge les utilisateurs et </a:t>
            </a:r>
            <a:r>
              <a:rPr lang="fr-FR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inclut les personnes handicapées</a:t>
            </a:r>
          </a:p>
        </p:txBody>
      </p:sp>
      <p:sp>
        <p:nvSpPr>
          <p:cNvPr id="99" name="Google Shape;99;p14"/>
          <p:cNvSpPr txBox="1"/>
          <p:nvPr/>
        </p:nvSpPr>
        <p:spPr>
          <a:xfrm>
            <a:off x="7521099" y="940200"/>
            <a:ext cx="1172775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Produit </a:t>
            </a: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Établit l'ordre de priorité des tâches, y </a:t>
            </a:r>
            <a:r>
              <a:rPr lang="fr-FR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compris les activités liées à l'accessibilité</a:t>
            </a:r>
          </a:p>
        </p:txBody>
      </p:sp>
      <p:sp>
        <p:nvSpPr>
          <p:cNvPr id="101" name="Google Shape;101;p14"/>
          <p:cNvSpPr txBox="1"/>
          <p:nvPr/>
        </p:nvSpPr>
        <p:spPr>
          <a:xfrm>
            <a:off x="1285425" y="23436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Concepteur d’UI</a:t>
            </a:r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Apparence avec </a:t>
            </a:r>
            <a:r>
              <a:rPr lang="fr-FR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contrastés et accessibles patterns</a:t>
            </a:r>
          </a:p>
        </p:txBody>
      </p:sp>
      <p:sp>
        <p:nvSpPr>
          <p:cNvPr id="102" name="Google Shape;102;p14"/>
          <p:cNvSpPr txBox="1"/>
          <p:nvPr/>
        </p:nvSpPr>
        <p:spPr>
          <a:xfrm>
            <a:off x="3384000" y="23400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Développeur</a:t>
            </a: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Bâtit le service et vérifie les pages avec </a:t>
            </a:r>
            <a:r>
              <a:rPr lang="fr-FR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lecteur d'écran + Axe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468400" y="23400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Concepteur d’UX </a:t>
            </a:r>
            <a:endParaRPr lang="fr-FR"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Fait des essais de convivialité  </a:t>
            </a:r>
            <a:r>
              <a:rPr lang="fr-FR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et inclut les personnes handicapées</a:t>
            </a:r>
          </a:p>
        </p:txBody>
      </p:sp>
      <p:sp>
        <p:nvSpPr>
          <p:cNvPr id="100" name="Google Shape;100;p14"/>
          <p:cNvSpPr txBox="1"/>
          <p:nvPr/>
        </p:nvSpPr>
        <p:spPr>
          <a:xfrm>
            <a:off x="7520400" y="23400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Rédacteur </a:t>
            </a: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Modifie/écrit le contenu en gardant à </a:t>
            </a:r>
            <a:r>
              <a:rPr lang="fr-FR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l'esprit l'accessibilité et le niveau de lecture </a:t>
            </a:r>
          </a:p>
        </p:txBody>
      </p:sp>
      <p:sp>
        <p:nvSpPr>
          <p:cNvPr id="104" name="Google Shape;104;p14"/>
          <p:cNvSpPr txBox="1"/>
          <p:nvPr/>
        </p:nvSpPr>
        <p:spPr>
          <a:xfrm>
            <a:off x="1285425" y="3708000"/>
            <a:ext cx="108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Assurance de la qualité</a:t>
            </a:r>
            <a:endParaRPr lang="fr-FR"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Vérifie les problèmes, y </a:t>
            </a:r>
            <a:r>
              <a:rPr lang="fr-FR" sz="1100" dirty="0">
                <a:solidFill>
                  <a:srgbClr val="BB770B"/>
                </a:solidFill>
                <a:latin typeface="Open Sans"/>
                <a:ea typeface="Open Sans"/>
                <a:cs typeface="Open Sans"/>
                <a:sym typeface="Open Sans"/>
              </a:rPr>
              <a:t>compris l'accessibilité (zoom 400 %)</a:t>
            </a:r>
          </a:p>
        </p:txBody>
      </p:sp>
      <p:sp>
        <p:nvSpPr>
          <p:cNvPr id="105" name="Google Shape;105;p14"/>
          <p:cNvSpPr txBox="1"/>
          <p:nvPr/>
        </p:nvSpPr>
        <p:spPr>
          <a:xfrm>
            <a:off x="3384000" y="3708000"/>
            <a:ext cx="1188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1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Gourou de l’accessibilité</a:t>
            </a:r>
            <a:endParaRPr lang="fr-FR" sz="11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fr-FR" sz="11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Offre de la formation et des conseils, au besoin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5533925" y="4268000"/>
            <a:ext cx="3352725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sz="16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ontario.ca/</a:t>
            </a:r>
            <a:r>
              <a:rPr lang="en-GB" sz="1600" b="1" dirty="0" err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conceptioninclusive</a:t>
            </a:r>
            <a:endParaRPr lang="en-GB" sz="1600"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EBB7C3-9CC7-4A45-B19C-0236E3CBB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1692" y="957339"/>
            <a:ext cx="7209396" cy="3924922"/>
            <a:chOff x="311692" y="957339"/>
            <a:chExt cx="7209396" cy="3924922"/>
          </a:xfrm>
        </p:grpSpPr>
        <p:pic>
          <p:nvPicPr>
            <p:cNvPr id="106" name="Google Shape;106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699" y="957339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7112" y="2390400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59949" y="2390400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1699" y="3808289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59949" y="957339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85815" y="957347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11692" y="2389192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85824" y="2389202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447112" y="957353"/>
              <a:ext cx="1073976" cy="107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386424" y="3808886"/>
              <a:ext cx="1072800" cy="1072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95C4EA-B540-48D5-9AB0-FA52D8D1C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21100" y="121435"/>
            <a:ext cx="1408575" cy="1073138"/>
            <a:chOff x="7521100" y="121435"/>
            <a:chExt cx="1408575" cy="1073138"/>
          </a:xfrm>
        </p:grpSpPr>
        <p:sp>
          <p:nvSpPr>
            <p:cNvPr id="92" name="Google Shape;92;p14"/>
            <p:cNvSpPr/>
            <p:nvPr/>
          </p:nvSpPr>
          <p:spPr>
            <a:xfrm>
              <a:off x="8260975" y="621873"/>
              <a:ext cx="668700" cy="5727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118C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5400000">
              <a:off x="7479850" y="256019"/>
              <a:ext cx="576000" cy="4935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rot="10800000">
              <a:off x="8344375" y="121435"/>
              <a:ext cx="349500" cy="299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A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132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Raleway</vt:lpstr>
      <vt:lpstr>Arial</vt:lpstr>
      <vt:lpstr>DSS</vt:lpstr>
      <vt:lpstr>Qui est responsable de l’accessibilité?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 est responsable de l’accessibilité?</dc:title>
  <dc:creator>Kalcevich, Kate (MSAA)</dc:creator>
  <cp:lastModifiedBy>Kalcevich, Kate (MSAA)</cp:lastModifiedBy>
  <cp:revision>8</cp:revision>
  <dcterms:modified xsi:type="dcterms:W3CDTF">2019-06-28T13:18:35Z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Kate.Kalcevich@ontario.ca</vt:lpwstr>
  </property>
  <property fmtid="{D5CDD505-2E9C-101B-9397-08002B2CF9AE}" pid="5" name="MSIP_Label_034a106e-6316-442c-ad35-738afd673d2b_SetDate">
    <vt:lpwstr>2019-06-17T14:04:22.2862518Z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Extended_MSFT_Method">
    <vt:lpwstr>Automatic</vt:lpwstr>
  </property>
  <property fmtid="{D5CDD505-2E9C-101B-9397-08002B2CF9AE}" pid="9" name="Sensitivity">
    <vt:lpwstr>OPS - Unclassified Information</vt:lpwstr>
  </property>
</Properties>
</file>