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6ecd310a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6ecd310a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religious groups?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14857" b="65625"/>
          <a:stretch/>
        </p:blipFill>
        <p:spPr>
          <a:xfrm>
            <a:off x="4083575" y="0"/>
            <a:ext cx="50604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2" y="744575"/>
            <a:ext cx="604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5000"/>
              <a:buFont typeface="Raleway"/>
              <a:buNone/>
              <a:defRPr sz="5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14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CUSTOM_1">
    <p:bg>
      <p:bgPr>
        <a:solidFill>
          <a:srgbClr val="0F413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4675" y="296500"/>
            <a:ext cx="3057623" cy="30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/>
        </p:nvSpPr>
        <p:spPr>
          <a:xfrm>
            <a:off x="712850" y="2076175"/>
            <a:ext cx="43626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7DEEE6"/>
                </a:solidFill>
                <a:latin typeface="Raleway"/>
                <a:ea typeface="Raleway"/>
                <a:cs typeface="Raleway"/>
                <a:sym typeface="Raleway"/>
              </a:rPr>
              <a:t>Thank you.</a:t>
            </a:r>
            <a:endParaRPr sz="6000" b="1">
              <a:solidFill>
                <a:srgbClr val="7DEEE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712850" y="3024325"/>
            <a:ext cx="4438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ontario.ca/digitalstandard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digital.training@ontario.ca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rgbClr val="0F413C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F413C"/>
                </a:solidFill>
              </a:defRPr>
            </a:lvl1pPr>
            <a:lvl2pPr lvl="1">
              <a:buNone/>
              <a:defRPr>
                <a:solidFill>
                  <a:srgbClr val="0F413C"/>
                </a:solidFill>
              </a:defRPr>
            </a:lvl2pPr>
            <a:lvl3pPr lvl="2">
              <a:buNone/>
              <a:defRPr>
                <a:solidFill>
                  <a:srgbClr val="0F413C"/>
                </a:solidFill>
              </a:defRPr>
            </a:lvl3pPr>
            <a:lvl4pPr lvl="3">
              <a:buNone/>
              <a:defRPr>
                <a:solidFill>
                  <a:srgbClr val="0F413C"/>
                </a:solidFill>
              </a:defRPr>
            </a:lvl4pPr>
            <a:lvl5pPr lvl="4">
              <a:buNone/>
              <a:defRPr>
                <a:solidFill>
                  <a:srgbClr val="0F413C"/>
                </a:solidFill>
              </a:defRPr>
            </a:lvl5pPr>
            <a:lvl6pPr lvl="5">
              <a:buNone/>
              <a:defRPr>
                <a:solidFill>
                  <a:srgbClr val="0F413C"/>
                </a:solidFill>
              </a:defRPr>
            </a:lvl6pPr>
            <a:lvl7pPr lvl="6">
              <a:buNone/>
              <a:defRPr>
                <a:solidFill>
                  <a:srgbClr val="0F413C"/>
                </a:solidFill>
              </a:defRPr>
            </a:lvl7pPr>
            <a:lvl8pPr lvl="7">
              <a:buNone/>
              <a:defRPr>
                <a:solidFill>
                  <a:srgbClr val="0F413C"/>
                </a:solidFill>
              </a:defRPr>
            </a:lvl8pPr>
            <a:lvl9pPr lvl="8">
              <a:buNone/>
              <a:defRPr>
                <a:solidFill>
                  <a:srgbClr val="0F413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t="12595" r="26318" b="32595"/>
          <a:stretch/>
        </p:blipFill>
        <p:spPr>
          <a:xfrm rot="5400000">
            <a:off x="5591037" y="1598400"/>
            <a:ext cx="5159225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95700" y="3688075"/>
            <a:ext cx="6367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highlight>
                  <a:srgbClr val="0F413C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 boxe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51600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3438675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636135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19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généralement</a:t>
            </a:r>
            <a:r>
              <a:rPr lang="en-GB" dirty="0"/>
              <a:t> </a:t>
            </a:r>
            <a:r>
              <a:rPr lang="en-GB" dirty="0" err="1"/>
              <a:t>exclu</a:t>
            </a:r>
            <a:r>
              <a:rPr lang="en-GB" dirty="0"/>
              <a:t>?</a:t>
            </a:r>
            <a:endParaRPr dirty="0">
              <a:solidFill>
                <a:srgbClr val="0F413C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828475"/>
            <a:ext cx="5527472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sz="1200" dirty="0">
                <a:solidFill>
                  <a:schemeClr val="dk2"/>
                </a:solidFill>
              </a:rPr>
              <a:t>Lorsque vous concevez des services numériques, incluez des membres de ces groupes dans votre équipe et comme participants à la recherche et aux essais. Ils peuvent faire partie de plus d'un groupe et même être représentés plusieurs fois au sein d'un même groupe.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797722" y="828000"/>
            <a:ext cx="2455025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r-FR" sz="1200" dirty="0">
                <a:solidFill>
                  <a:schemeClr val="dk2"/>
                </a:solidFill>
              </a:rPr>
              <a:t>Consultez également la conception inclusive à  </a:t>
            </a:r>
            <a:r>
              <a:rPr lang="en-GB" sz="1200" dirty="0">
                <a:solidFill>
                  <a:srgbClr val="BB770B"/>
                </a:solidFill>
              </a:rPr>
              <a:t>microsoft.com/design/inclusive</a:t>
            </a:r>
            <a:br>
              <a:rPr lang="en-GB" sz="1200" dirty="0">
                <a:solidFill>
                  <a:srgbClr val="BB770B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(Inclusive 101 page 42)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9513" y="28625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aînés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33200" y="2862143"/>
            <a:ext cx="1367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fr-FR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région éloignée et rurale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75238" y="2844238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Femmes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478375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immigrants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3588" y="2850309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handicapées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07813" y="28512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racialisées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49200" y="4320000"/>
            <a:ext cx="1166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LGBTQIA+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698687" y="4319225"/>
            <a:ext cx="127436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faible</a:t>
            </a: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revenu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919819" y="4320000"/>
            <a:ext cx="159674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faible</a:t>
            </a: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niveau</a:t>
            </a:r>
            <a:r>
              <a:rPr lang="en-GB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d'alphabétisation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461538" y="4320000"/>
            <a:ext cx="1166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GB" sz="1200" b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Indigènes</a:t>
            </a:r>
            <a:endParaRPr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603487" y="4268000"/>
            <a:ext cx="3283163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ontario.ca/</a:t>
            </a:r>
            <a:r>
              <a:rPr lang="en-GB" sz="1600" b="1" dirty="0" err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conceptioninclusive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54DAA9-0503-4AFF-8F2F-0C9224F59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0400" y="1842622"/>
            <a:ext cx="7917749" cy="2651078"/>
            <a:chOff x="410400" y="1842622"/>
            <a:chExt cx="7917749" cy="2651078"/>
          </a:xfrm>
        </p:grpSpPr>
        <p:pic>
          <p:nvPicPr>
            <p:cNvPr id="61" name="Google Shape;61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9172" y="1854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1438" y="18900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16564" y="1875600"/>
              <a:ext cx="1008000" cy="10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14439" y="338555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400" y="3242663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826414" y="1876200"/>
              <a:ext cx="1042868" cy="10428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612388" y="3242675"/>
              <a:ext cx="1049525" cy="1251025"/>
              <a:chOff x="4536975" y="3413625"/>
              <a:chExt cx="1049525" cy="1251025"/>
            </a:xfrm>
          </p:grpSpPr>
          <p:pic>
            <p:nvPicPr>
              <p:cNvPr id="77" name="Google Shape;77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536975" y="376937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691225" y="3413625"/>
                <a:ext cx="895275" cy="895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289475" y="3385550"/>
              <a:ext cx="900000" cy="90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264774" y="1936724"/>
              <a:ext cx="949437" cy="949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254173" y="184262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769EB2-B822-4813-A200-1281CE960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21100" y="121435"/>
            <a:ext cx="1408575" cy="1073138"/>
            <a:chOff x="7521100" y="121435"/>
            <a:chExt cx="1408575" cy="1073138"/>
          </a:xfrm>
        </p:grpSpPr>
        <p:sp>
          <p:nvSpPr>
            <p:cNvPr id="74" name="Google Shape;74;p13"/>
            <p:cNvSpPr/>
            <p:nvPr/>
          </p:nvSpPr>
          <p:spPr>
            <a:xfrm rot="5400000">
              <a:off x="7479850" y="256019"/>
              <a:ext cx="576000" cy="493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8344375" y="121435"/>
              <a:ext cx="349500" cy="299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A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260975" y="621873"/>
              <a:ext cx="668700" cy="572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18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90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Raleway</vt:lpstr>
      <vt:lpstr>Open Sans</vt:lpstr>
      <vt:lpstr>Arial</vt:lpstr>
      <vt:lpstr>DSS</vt:lpstr>
      <vt:lpstr>Qui est généralement exclu?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est généralement exclu?</dc:title>
  <cp:lastModifiedBy>Kalcevich, Kate (MSAA)</cp:lastModifiedBy>
  <cp:revision>5</cp:revision>
  <dcterms:modified xsi:type="dcterms:W3CDTF">2019-06-28T12:33:18Z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Kate.Kalcevich@ontario.ca</vt:lpwstr>
  </property>
  <property fmtid="{D5CDD505-2E9C-101B-9397-08002B2CF9AE}" pid="5" name="MSIP_Label_034a106e-6316-442c-ad35-738afd673d2b_SetDate">
    <vt:lpwstr>2019-06-17T14:04:22.2862518Z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Extended_MSFT_Method">
    <vt:lpwstr>Automatic</vt:lpwstr>
  </property>
  <property fmtid="{D5CDD505-2E9C-101B-9397-08002B2CF9AE}" pid="9" name="Sensitivity">
    <vt:lpwstr>OPS - Unclassified Information</vt:lpwstr>
  </property>
</Properties>
</file>