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58" r:id="rId3"/>
    <p:sldId id="259" r:id="rId4"/>
    <p:sldId id="262" r:id="rId5"/>
    <p:sldId id="272" r:id="rId6"/>
    <p:sldId id="261" r:id="rId7"/>
    <p:sldId id="304" r:id="rId8"/>
    <p:sldId id="274" r:id="rId9"/>
    <p:sldId id="308" r:id="rId10"/>
    <p:sldId id="305" r:id="rId11"/>
    <p:sldId id="309" r:id="rId12"/>
    <p:sldId id="311" r:id="rId13"/>
    <p:sldId id="267" r:id="rId14"/>
    <p:sldId id="325" r:id="rId15"/>
    <p:sldId id="326" r:id="rId16"/>
    <p:sldId id="316" r:id="rId17"/>
    <p:sldId id="327" r:id="rId18"/>
    <p:sldId id="312" r:id="rId19"/>
    <p:sldId id="329" r:id="rId20"/>
    <p:sldId id="328" r:id="rId21"/>
    <p:sldId id="313" r:id="rId22"/>
    <p:sldId id="314" r:id="rId23"/>
    <p:sldId id="319" r:id="rId24"/>
    <p:sldId id="320" r:id="rId25"/>
    <p:sldId id="306" r:id="rId26"/>
    <p:sldId id="260" r:id="rId27"/>
    <p:sldId id="323" r:id="rId28"/>
    <p:sldId id="324" r:id="rId29"/>
    <p:sldId id="284" r:id="rId3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32"/>
      <p:bold r:id="rId33"/>
      <p:italic r:id="rId34"/>
      <p:boldItalic r:id="rId35"/>
    </p:embeddedFont>
    <p:embeddedFont>
      <p:font typeface="Barlow Semi Condensed Medium" panose="00000606000000000000" pitchFamily="2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Fjalla One" panose="020B0604020202020204" charset="0"/>
      <p:regular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Segoe UI Semibold" panose="020B0702040204020203" pitchFamily="34" charset="0"/>
      <p:bold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F5B1CF-F7E0-4F19-BF6D-6EFB1660781A}">
  <a:tblStyle styleId="{DAF5B1CF-F7E0-4F19-BF6D-6EFB166078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14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57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9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15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84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939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674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565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2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028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62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592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37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17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48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14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22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95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76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5" r:id="rId10"/>
    <p:sldLayoutId id="2147483667" r:id="rId11"/>
    <p:sldLayoutId id="2147483670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148853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213047" y="1098820"/>
            <a:ext cx="4299909" cy="2695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 Bán Mặt Hàng Của Apple</a:t>
            </a:r>
            <a:endParaRPr sz="5000" dirty="0">
              <a:solidFill>
                <a:schemeClr val="dk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115210" y="3721608"/>
            <a:ext cx="3397746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Project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hành</a:t>
            </a:r>
            <a:r>
              <a:rPr lang="en-US" sz="2300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err="1"/>
              <a:t>C</a:t>
            </a:r>
            <a:r>
              <a:rPr lang="en-US" sz="2300" dirty="0" err="1">
                <a:solidFill>
                  <a:schemeClr val="accent1"/>
                </a:solidFill>
              </a:rPr>
              <a:t>ơ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sở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dữ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liệu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B505E-27B5-4E32-9F67-F2E289264944}"/>
              </a:ext>
            </a:extLst>
          </p:cNvPr>
          <p:cNvSpPr txBox="1"/>
          <p:nvPr/>
        </p:nvSpPr>
        <p:spPr>
          <a:xfrm>
            <a:off x="269924" y="173623"/>
            <a:ext cx="435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PROJECT IT3290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Giảng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viên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hướng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dẫn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Nguyễn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Hồng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Aachen" panose="02020500000000000000" pitchFamily="18" charset="0"/>
                <a:cs typeface="Calibri Light" panose="020F0302020204030204" pitchFamily="34" charset="0"/>
              </a:rPr>
              <a:t>Phương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Aachen" panose="02020500000000000000" pitchFamily="18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717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Roboto" panose="02000000000000000000" pitchFamily="2" charset="0"/>
                <a:ea typeface="Roboto" panose="02000000000000000000" pitchFamily="2" charset="0"/>
              </a:rPr>
              <a:t>Phân tích</a:t>
            </a:r>
            <a:endParaRPr sz="5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50195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58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07568717-CA57-466A-8149-4AC72CE9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61610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3150;p53">
            <a:extLst>
              <a:ext uri="{FF2B5EF4-FFF2-40B4-BE49-F238E27FC236}">
                <a16:creationId xmlns:a16="http://schemas.microsoft.com/office/drawing/2014/main" id="{D537BF5E-5563-4562-93A6-F57E21CF0F45}"/>
              </a:ext>
            </a:extLst>
          </p:cNvPr>
          <p:cNvSpPr txBox="1">
            <a:spLocks/>
          </p:cNvSpPr>
          <p:nvPr/>
        </p:nvSpPr>
        <p:spPr>
          <a:xfrm>
            <a:off x="1295158" y="2998079"/>
            <a:ext cx="204346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77C6FC"/>
                </a:solidFill>
              </a:rPr>
              <a:t>Sản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Phẩm</a:t>
            </a:r>
            <a:endParaRPr lang="vi-VN" sz="2800" dirty="0">
              <a:solidFill>
                <a:srgbClr val="77C6FC"/>
              </a:solidFill>
            </a:endParaRPr>
          </a:p>
        </p:txBody>
      </p:sp>
      <p:sp>
        <p:nvSpPr>
          <p:cNvPr id="6" name="Google Shape;3151;p53">
            <a:extLst>
              <a:ext uri="{FF2B5EF4-FFF2-40B4-BE49-F238E27FC236}">
                <a16:creationId xmlns:a16="http://schemas.microsoft.com/office/drawing/2014/main" id="{DFEFC45F-E400-421D-BB8D-BD4DD168D3BD}"/>
              </a:ext>
            </a:extLst>
          </p:cNvPr>
          <p:cNvSpPr txBox="1">
            <a:spLocks/>
          </p:cNvSpPr>
          <p:nvPr/>
        </p:nvSpPr>
        <p:spPr>
          <a:xfrm>
            <a:off x="1611865" y="2265409"/>
            <a:ext cx="1941201" cy="54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Thêm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Mục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Sách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Mục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" name="Google Shape;3150;p53">
            <a:extLst>
              <a:ext uri="{FF2B5EF4-FFF2-40B4-BE49-F238E27FC236}">
                <a16:creationId xmlns:a16="http://schemas.microsoft.com/office/drawing/2014/main" id="{C957FD7F-AD35-4429-9E6D-A180C1D4815E}"/>
              </a:ext>
            </a:extLst>
          </p:cNvPr>
          <p:cNvSpPr txBox="1">
            <a:spLocks/>
          </p:cNvSpPr>
          <p:nvPr/>
        </p:nvSpPr>
        <p:spPr>
          <a:xfrm>
            <a:off x="1295158" y="1688222"/>
            <a:ext cx="194120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 err="1">
                <a:solidFill>
                  <a:srgbClr val="77C6FC"/>
                </a:solidFill>
              </a:rPr>
              <a:t>Danh</a:t>
            </a:r>
            <a:r>
              <a:rPr lang="en-GB" sz="2800" dirty="0">
                <a:solidFill>
                  <a:srgbClr val="77C6FC"/>
                </a:solidFill>
              </a:rPr>
              <a:t> </a:t>
            </a:r>
            <a:r>
              <a:rPr lang="en-GB" sz="2800" dirty="0" err="1">
                <a:solidFill>
                  <a:srgbClr val="77C6FC"/>
                </a:solidFill>
              </a:rPr>
              <a:t>Mục</a:t>
            </a:r>
            <a:endParaRPr lang="en-GB" sz="2800" dirty="0">
              <a:solidFill>
                <a:srgbClr val="77C6FC"/>
              </a:solidFill>
            </a:endParaRPr>
          </a:p>
          <a:p>
            <a:r>
              <a:rPr lang="en-GB" sz="2800" dirty="0">
                <a:solidFill>
                  <a:srgbClr val="77C6FC"/>
                </a:solidFill>
              </a:rPr>
              <a:t>    </a:t>
            </a:r>
          </a:p>
          <a:p>
            <a:endParaRPr lang="vi-VN" sz="2800" dirty="0">
              <a:solidFill>
                <a:srgbClr val="77C6FC"/>
              </a:solidFill>
            </a:endParaRPr>
          </a:p>
        </p:txBody>
      </p:sp>
      <p:sp>
        <p:nvSpPr>
          <p:cNvPr id="10" name="Google Shape;3151;p53">
            <a:extLst>
              <a:ext uri="{FF2B5EF4-FFF2-40B4-BE49-F238E27FC236}">
                <a16:creationId xmlns:a16="http://schemas.microsoft.com/office/drawing/2014/main" id="{6008C1B4-3E1E-49F8-BABA-E3CB2F73D1DF}"/>
              </a:ext>
            </a:extLst>
          </p:cNvPr>
          <p:cNvSpPr txBox="1">
            <a:spLocks/>
          </p:cNvSpPr>
          <p:nvPr/>
        </p:nvSpPr>
        <p:spPr>
          <a:xfrm>
            <a:off x="1611865" y="3516821"/>
            <a:ext cx="2485732" cy="373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Thêm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Sản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Phẩm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Sách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Sản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Phẩm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" name="Google Shape;3150;p53">
            <a:extLst>
              <a:ext uri="{FF2B5EF4-FFF2-40B4-BE49-F238E27FC236}">
                <a16:creationId xmlns:a16="http://schemas.microsoft.com/office/drawing/2014/main" id="{3F1FC6E4-D1B2-4CD4-8AEB-E12EA424DC4D}"/>
              </a:ext>
            </a:extLst>
          </p:cNvPr>
          <p:cNvSpPr txBox="1">
            <a:spLocks/>
          </p:cNvSpPr>
          <p:nvPr/>
        </p:nvSpPr>
        <p:spPr>
          <a:xfrm>
            <a:off x="4859678" y="1007655"/>
            <a:ext cx="183846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77C6FC"/>
                </a:solidFill>
              </a:rPr>
              <a:t>Slider</a:t>
            </a:r>
            <a:endParaRPr lang="vi-VN" sz="2800" dirty="0">
              <a:solidFill>
                <a:srgbClr val="77C6FC"/>
              </a:solidFill>
            </a:endParaRPr>
          </a:p>
        </p:txBody>
      </p:sp>
      <p:sp>
        <p:nvSpPr>
          <p:cNvPr id="12" name="Google Shape;3151;p53">
            <a:extLst>
              <a:ext uri="{FF2B5EF4-FFF2-40B4-BE49-F238E27FC236}">
                <a16:creationId xmlns:a16="http://schemas.microsoft.com/office/drawing/2014/main" id="{246DF89F-F7C1-4B32-9F78-3D9265BD56EE}"/>
              </a:ext>
            </a:extLst>
          </p:cNvPr>
          <p:cNvSpPr txBox="1">
            <a:spLocks/>
          </p:cNvSpPr>
          <p:nvPr/>
        </p:nvSpPr>
        <p:spPr>
          <a:xfrm>
            <a:off x="5280918" y="1626680"/>
            <a:ext cx="220894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Thêm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Slider</a:t>
            </a:r>
          </a:p>
        </p:txBody>
      </p:sp>
      <p:sp>
        <p:nvSpPr>
          <p:cNvPr id="13" name="Google Shape;3151;p53">
            <a:extLst>
              <a:ext uri="{FF2B5EF4-FFF2-40B4-BE49-F238E27FC236}">
                <a16:creationId xmlns:a16="http://schemas.microsoft.com/office/drawing/2014/main" id="{3196BBB5-0C14-4986-875A-A20B359E4B33}"/>
              </a:ext>
            </a:extLst>
          </p:cNvPr>
          <p:cNvSpPr txBox="1">
            <a:spLocks/>
          </p:cNvSpPr>
          <p:nvPr/>
        </p:nvSpPr>
        <p:spPr>
          <a:xfrm>
            <a:off x="5295715" y="2050244"/>
            <a:ext cx="280484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Sách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Slider</a:t>
            </a:r>
          </a:p>
        </p:txBody>
      </p:sp>
      <p:sp>
        <p:nvSpPr>
          <p:cNvPr id="16" name="Google Shape;3151;p53">
            <a:extLst>
              <a:ext uri="{FF2B5EF4-FFF2-40B4-BE49-F238E27FC236}">
                <a16:creationId xmlns:a16="http://schemas.microsoft.com/office/drawing/2014/main" id="{1F51CD18-4B04-4D50-942F-6939F214910C}"/>
              </a:ext>
            </a:extLst>
          </p:cNvPr>
          <p:cNvSpPr txBox="1">
            <a:spLocks/>
          </p:cNvSpPr>
          <p:nvPr/>
        </p:nvSpPr>
        <p:spPr>
          <a:xfrm>
            <a:off x="5280918" y="2938653"/>
            <a:ext cx="3246634" cy="373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sách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đơn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đặt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" name="Google Shape;3150;p53">
            <a:extLst>
              <a:ext uri="{FF2B5EF4-FFF2-40B4-BE49-F238E27FC236}">
                <a16:creationId xmlns:a16="http://schemas.microsoft.com/office/drawing/2014/main" id="{CD0A97E8-7BE8-49D3-A280-8A8B4DF1674A}"/>
              </a:ext>
            </a:extLst>
          </p:cNvPr>
          <p:cNvSpPr txBox="1">
            <a:spLocks/>
          </p:cNvSpPr>
          <p:nvPr/>
        </p:nvSpPr>
        <p:spPr>
          <a:xfrm>
            <a:off x="1295158" y="982666"/>
            <a:ext cx="4996788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77C6FC"/>
                </a:solidFill>
              </a:rPr>
              <a:t>Đăng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nhập</a:t>
            </a:r>
            <a:endParaRPr lang="vi-VN" sz="2800" dirty="0">
              <a:solidFill>
                <a:srgbClr val="77C6FC"/>
              </a:solidFill>
            </a:endParaRPr>
          </a:p>
        </p:txBody>
      </p:sp>
      <p:sp>
        <p:nvSpPr>
          <p:cNvPr id="26" name="Google Shape;3150;p53">
            <a:extLst>
              <a:ext uri="{FF2B5EF4-FFF2-40B4-BE49-F238E27FC236}">
                <a16:creationId xmlns:a16="http://schemas.microsoft.com/office/drawing/2014/main" id="{755D4D06-E5F9-4F25-A837-9D1D88A76542}"/>
              </a:ext>
            </a:extLst>
          </p:cNvPr>
          <p:cNvSpPr txBox="1">
            <a:spLocks/>
          </p:cNvSpPr>
          <p:nvPr/>
        </p:nvSpPr>
        <p:spPr>
          <a:xfrm>
            <a:off x="4859677" y="2397967"/>
            <a:ext cx="183846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77C6FC"/>
                </a:solidFill>
              </a:rPr>
              <a:t>Giỏ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Hàng</a:t>
            </a:r>
            <a:endParaRPr lang="vi-VN" sz="2800" dirty="0">
              <a:solidFill>
                <a:srgbClr val="77C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2" grpId="0"/>
      <p:bldP spid="13" grpId="0"/>
      <p:bldP spid="16" grpId="0"/>
      <p:bldP spid="20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46628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Đăng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432F1-E6A8-435A-931E-80260B4C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3" y="926240"/>
            <a:ext cx="6344356" cy="38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07568717-CA57-466A-8149-4AC72CE9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300894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Mục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0" name="Google Shape;3151;p53">
            <a:extLst>
              <a:ext uri="{FF2B5EF4-FFF2-40B4-BE49-F238E27FC236}">
                <a16:creationId xmlns:a16="http://schemas.microsoft.com/office/drawing/2014/main" id="{4DB66CEB-5FC1-4EE3-BD53-6273506AA0E4}"/>
              </a:ext>
            </a:extLst>
          </p:cNvPr>
          <p:cNvSpPr txBox="1">
            <a:spLocks/>
          </p:cNvSpPr>
          <p:nvPr/>
        </p:nvSpPr>
        <p:spPr>
          <a:xfrm>
            <a:off x="1450821" y="1966757"/>
            <a:ext cx="273552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Thêm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mặt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1" name="Google Shape;3151;p53">
            <a:extLst>
              <a:ext uri="{FF2B5EF4-FFF2-40B4-BE49-F238E27FC236}">
                <a16:creationId xmlns:a16="http://schemas.microsoft.com/office/drawing/2014/main" id="{0A16FE68-7E07-484E-BB11-44B702C41C52}"/>
              </a:ext>
            </a:extLst>
          </p:cNvPr>
          <p:cNvSpPr txBox="1">
            <a:spLocks/>
          </p:cNvSpPr>
          <p:nvPr/>
        </p:nvSpPr>
        <p:spPr>
          <a:xfrm>
            <a:off x="1450821" y="2390598"/>
            <a:ext cx="2735524" cy="373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Quản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lý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mặt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bán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3" name="Google Shape;3151;p53">
            <a:extLst>
              <a:ext uri="{FF2B5EF4-FFF2-40B4-BE49-F238E27FC236}">
                <a16:creationId xmlns:a16="http://schemas.microsoft.com/office/drawing/2014/main" id="{39B5281B-62D9-44B3-9EF4-D74B568D7815}"/>
              </a:ext>
            </a:extLst>
          </p:cNvPr>
          <p:cNvSpPr txBox="1">
            <a:spLocks/>
          </p:cNvSpPr>
          <p:nvPr/>
        </p:nvSpPr>
        <p:spPr>
          <a:xfrm>
            <a:off x="1551552" y="3163060"/>
            <a:ext cx="6040896" cy="572699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Theo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chức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năng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Thêm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sửa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xóa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Google Shape;3150;p53">
            <a:extLst>
              <a:ext uri="{FF2B5EF4-FFF2-40B4-BE49-F238E27FC236}">
                <a16:creationId xmlns:a16="http://schemas.microsoft.com/office/drawing/2014/main" id="{2D4465F5-E664-4330-AF09-0B4AC85BE810}"/>
              </a:ext>
            </a:extLst>
          </p:cNvPr>
          <p:cNvSpPr txBox="1">
            <a:spLocks/>
          </p:cNvSpPr>
          <p:nvPr/>
        </p:nvSpPr>
        <p:spPr>
          <a:xfrm>
            <a:off x="1165167" y="1272428"/>
            <a:ext cx="260902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77C6FC"/>
                </a:solidFill>
              </a:rPr>
              <a:t>Các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tiêu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chí</a:t>
            </a:r>
            <a:r>
              <a:rPr lang="en-US" sz="2800" dirty="0">
                <a:solidFill>
                  <a:srgbClr val="77C6FC"/>
                </a:solidFill>
              </a:rPr>
              <a:t>:</a:t>
            </a:r>
            <a:endParaRPr lang="vi-VN" sz="2800" dirty="0">
              <a:solidFill>
                <a:srgbClr val="77C6F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  <p:bldP spid="281" grpId="0"/>
      <p:bldP spid="283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07568717-CA57-466A-8149-4AC72CE9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300894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Mục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2DC1B-51CA-4E10-A01D-DFC7CC0F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19200"/>
            <a:ext cx="7505850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2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07568717-CA57-466A-8149-4AC72CE9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300894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0" name="Google Shape;3151;p53">
            <a:extLst>
              <a:ext uri="{FF2B5EF4-FFF2-40B4-BE49-F238E27FC236}">
                <a16:creationId xmlns:a16="http://schemas.microsoft.com/office/drawing/2014/main" id="{4DB66CEB-5FC1-4EE3-BD53-6273506AA0E4}"/>
              </a:ext>
            </a:extLst>
          </p:cNvPr>
          <p:cNvSpPr txBox="1">
            <a:spLocks/>
          </p:cNvSpPr>
          <p:nvPr/>
        </p:nvSpPr>
        <p:spPr>
          <a:xfrm>
            <a:off x="1450822" y="1774281"/>
            <a:ext cx="273552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Thêm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sản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phẩm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1" name="Google Shape;3151;p53">
            <a:extLst>
              <a:ext uri="{FF2B5EF4-FFF2-40B4-BE49-F238E27FC236}">
                <a16:creationId xmlns:a16="http://schemas.microsoft.com/office/drawing/2014/main" id="{0A16FE68-7E07-484E-BB11-44B702C41C52}"/>
              </a:ext>
            </a:extLst>
          </p:cNvPr>
          <p:cNvSpPr txBox="1">
            <a:spLocks/>
          </p:cNvSpPr>
          <p:nvPr/>
        </p:nvSpPr>
        <p:spPr>
          <a:xfrm>
            <a:off x="1450822" y="2198122"/>
            <a:ext cx="2735524" cy="373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Danh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sách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sản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phẩm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3" name="Google Shape;3151;p53">
            <a:extLst>
              <a:ext uri="{FF2B5EF4-FFF2-40B4-BE49-F238E27FC236}">
                <a16:creationId xmlns:a16="http://schemas.microsoft.com/office/drawing/2014/main" id="{39B5281B-62D9-44B3-9EF4-D74B568D7815}"/>
              </a:ext>
            </a:extLst>
          </p:cNvPr>
          <p:cNvSpPr txBox="1">
            <a:spLocks/>
          </p:cNvSpPr>
          <p:nvPr/>
        </p:nvSpPr>
        <p:spPr>
          <a:xfrm>
            <a:off x="1551552" y="3163060"/>
            <a:ext cx="6040896" cy="572699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Theo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chức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năng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Thêm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sửa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xóa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Google Shape;3150;p53">
            <a:extLst>
              <a:ext uri="{FF2B5EF4-FFF2-40B4-BE49-F238E27FC236}">
                <a16:creationId xmlns:a16="http://schemas.microsoft.com/office/drawing/2014/main" id="{338D4AD0-19FD-42D6-B8CB-6C799C189E25}"/>
              </a:ext>
            </a:extLst>
          </p:cNvPr>
          <p:cNvSpPr txBox="1">
            <a:spLocks/>
          </p:cNvSpPr>
          <p:nvPr/>
        </p:nvSpPr>
        <p:spPr>
          <a:xfrm>
            <a:off x="1187746" y="1171403"/>
            <a:ext cx="260902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77C6FC"/>
                </a:solidFill>
              </a:rPr>
              <a:t>Các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tiêu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chí</a:t>
            </a:r>
            <a:r>
              <a:rPr lang="en-US" sz="2800" dirty="0">
                <a:solidFill>
                  <a:srgbClr val="77C6FC"/>
                </a:solidFill>
              </a:rPr>
              <a:t>:</a:t>
            </a:r>
            <a:endParaRPr lang="vi-VN" sz="2800" dirty="0">
              <a:solidFill>
                <a:srgbClr val="77C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  <p:bldP spid="281" grpId="0"/>
      <p:bldP spid="283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27" y="0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C6265-66BE-48DE-91E7-D89513A3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8" y="1038577"/>
            <a:ext cx="7168444" cy="34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3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27" y="0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8F187-4FCB-4C7D-B410-2A5A4324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6" y="891822"/>
            <a:ext cx="7229485" cy="35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75365"/>
            <a:ext cx="7696500" cy="572700"/>
          </a:xfrm>
        </p:spPr>
        <p:txBody>
          <a:bodyPr/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Slider</a:t>
            </a:r>
          </a:p>
        </p:txBody>
      </p:sp>
      <p:sp>
        <p:nvSpPr>
          <p:cNvPr id="3" name="Google Shape;3151;p53">
            <a:extLst>
              <a:ext uri="{FF2B5EF4-FFF2-40B4-BE49-F238E27FC236}">
                <a16:creationId xmlns:a16="http://schemas.microsoft.com/office/drawing/2014/main" id="{A49E199B-51C3-4610-842D-49CADD416FCB}"/>
              </a:ext>
            </a:extLst>
          </p:cNvPr>
          <p:cNvSpPr txBox="1">
            <a:spLocks/>
          </p:cNvSpPr>
          <p:nvPr/>
        </p:nvSpPr>
        <p:spPr>
          <a:xfrm>
            <a:off x="1293826" y="2440232"/>
            <a:ext cx="295920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" name="Google Shape;3150;p53">
            <a:extLst>
              <a:ext uri="{FF2B5EF4-FFF2-40B4-BE49-F238E27FC236}">
                <a16:creationId xmlns:a16="http://schemas.microsoft.com/office/drawing/2014/main" id="{5270B367-0DFB-4952-A85C-602538403CD9}"/>
              </a:ext>
            </a:extLst>
          </p:cNvPr>
          <p:cNvSpPr txBox="1">
            <a:spLocks/>
          </p:cNvSpPr>
          <p:nvPr/>
        </p:nvSpPr>
        <p:spPr>
          <a:xfrm>
            <a:off x="1232900" y="1311694"/>
            <a:ext cx="260902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77C6FC"/>
                </a:solidFill>
              </a:rPr>
              <a:t>Các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tiêu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chí</a:t>
            </a:r>
            <a:r>
              <a:rPr lang="en-US" sz="2800" dirty="0">
                <a:solidFill>
                  <a:srgbClr val="77C6FC"/>
                </a:solidFill>
              </a:rPr>
              <a:t>:</a:t>
            </a:r>
            <a:endParaRPr lang="vi-VN" sz="2800" dirty="0">
              <a:solidFill>
                <a:srgbClr val="77C6FC"/>
              </a:solidFill>
            </a:endParaRPr>
          </a:p>
        </p:txBody>
      </p:sp>
      <p:sp>
        <p:nvSpPr>
          <p:cNvPr id="9" name="Google Shape;3151;p53">
            <a:extLst>
              <a:ext uri="{FF2B5EF4-FFF2-40B4-BE49-F238E27FC236}">
                <a16:creationId xmlns:a16="http://schemas.microsoft.com/office/drawing/2014/main" id="{A7856B9B-8B32-4E6B-85C3-94E7596F534F}"/>
              </a:ext>
            </a:extLst>
          </p:cNvPr>
          <p:cNvSpPr txBox="1">
            <a:spLocks/>
          </p:cNvSpPr>
          <p:nvPr/>
        </p:nvSpPr>
        <p:spPr>
          <a:xfrm>
            <a:off x="1551552" y="3163060"/>
            <a:ext cx="6040896" cy="572699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Theo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chức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năng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Thêm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sửa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xóa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" name="Google Shape;3151;p53">
            <a:extLst>
              <a:ext uri="{FF2B5EF4-FFF2-40B4-BE49-F238E27FC236}">
                <a16:creationId xmlns:a16="http://schemas.microsoft.com/office/drawing/2014/main" id="{F8C7C17C-69E2-4951-88F5-7EE608499C40}"/>
              </a:ext>
            </a:extLst>
          </p:cNvPr>
          <p:cNvSpPr txBox="1">
            <a:spLocks/>
          </p:cNvSpPr>
          <p:nvPr/>
        </p:nvSpPr>
        <p:spPr>
          <a:xfrm>
            <a:off x="1405666" y="2265622"/>
            <a:ext cx="273552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Ảnh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sản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phẩm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" name="Google Shape;3151;p53">
            <a:extLst>
              <a:ext uri="{FF2B5EF4-FFF2-40B4-BE49-F238E27FC236}">
                <a16:creationId xmlns:a16="http://schemas.microsoft.com/office/drawing/2014/main" id="{A77FFB5E-DB48-496E-B039-91A038A47E9B}"/>
              </a:ext>
            </a:extLst>
          </p:cNvPr>
          <p:cNvSpPr txBox="1">
            <a:spLocks/>
          </p:cNvSpPr>
          <p:nvPr/>
        </p:nvSpPr>
        <p:spPr>
          <a:xfrm>
            <a:off x="1405666" y="1800976"/>
            <a:ext cx="2735524" cy="373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Tiêu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đề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marketing</a:t>
            </a:r>
          </a:p>
        </p:txBody>
      </p:sp>
    </p:spTree>
    <p:extLst>
      <p:ext uri="{BB962C8B-B14F-4D97-AF65-F5344CB8AC3E}">
        <p14:creationId xmlns:p14="http://schemas.microsoft.com/office/powerpoint/2010/main" val="67516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9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27" y="0"/>
            <a:ext cx="7696500" cy="572700"/>
          </a:xfrm>
        </p:spPr>
        <p:txBody>
          <a:bodyPr/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Slider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1CB85-607E-459F-B722-9A328151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7" y="835377"/>
            <a:ext cx="7173040" cy="36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619553" y="875854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617773" y="181424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617773" y="2737268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618421" y="3594013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Mục</a:t>
            </a:r>
            <a:r>
              <a:rPr lang="en-U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lục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48644" y="85491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endParaRPr sz="32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79332" y="188492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Khảo sát</a:t>
            </a:r>
            <a:endParaRPr sz="32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479332" y="276118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Phân tích</a:t>
            </a:r>
            <a:endParaRPr sz="32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01722" y="102465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699942" y="196514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699942" y="288935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00590" y="374669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4" name="Google Shape;2145;p37">
            <a:extLst>
              <a:ext uri="{FF2B5EF4-FFF2-40B4-BE49-F238E27FC236}">
                <a16:creationId xmlns:a16="http://schemas.microsoft.com/office/drawing/2014/main" id="{E4CD307E-5C5A-4028-8A57-5713CABDD514}"/>
              </a:ext>
            </a:extLst>
          </p:cNvPr>
          <p:cNvSpPr txBox="1">
            <a:spLocks/>
          </p:cNvSpPr>
          <p:nvPr/>
        </p:nvSpPr>
        <p:spPr>
          <a:xfrm>
            <a:off x="1444238" y="3636853"/>
            <a:ext cx="199944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27" y="0"/>
            <a:ext cx="7696500" cy="572700"/>
          </a:xfrm>
        </p:spPr>
        <p:txBody>
          <a:bodyPr/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Slider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B11E7-F6D7-48EC-B458-14B68FBD3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3" y="891822"/>
            <a:ext cx="6965246" cy="362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5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67330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Giỏ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3150;p53">
            <a:extLst>
              <a:ext uri="{FF2B5EF4-FFF2-40B4-BE49-F238E27FC236}">
                <a16:creationId xmlns:a16="http://schemas.microsoft.com/office/drawing/2014/main" id="{9250B26A-A303-4BCF-9A7C-3C09EF4AD030}"/>
              </a:ext>
            </a:extLst>
          </p:cNvPr>
          <p:cNvSpPr txBox="1">
            <a:spLocks/>
          </p:cNvSpPr>
          <p:nvPr/>
        </p:nvSpPr>
        <p:spPr>
          <a:xfrm>
            <a:off x="1232900" y="1311694"/>
            <a:ext cx="260902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rgbClr val="77C6FC"/>
                </a:solidFill>
              </a:rPr>
              <a:t>Các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tiêu</a:t>
            </a:r>
            <a:r>
              <a:rPr lang="en-US" sz="2800" dirty="0">
                <a:solidFill>
                  <a:srgbClr val="77C6FC"/>
                </a:solidFill>
              </a:rPr>
              <a:t> </a:t>
            </a:r>
            <a:r>
              <a:rPr lang="en-US" sz="2800" dirty="0" err="1">
                <a:solidFill>
                  <a:srgbClr val="77C6FC"/>
                </a:solidFill>
              </a:rPr>
              <a:t>chí</a:t>
            </a:r>
            <a:r>
              <a:rPr lang="en-US" sz="2800" dirty="0">
                <a:solidFill>
                  <a:srgbClr val="77C6FC"/>
                </a:solidFill>
              </a:rPr>
              <a:t>:</a:t>
            </a:r>
            <a:endParaRPr lang="vi-VN" sz="2800" dirty="0">
              <a:solidFill>
                <a:srgbClr val="77C6FC"/>
              </a:solidFill>
            </a:endParaRPr>
          </a:p>
        </p:txBody>
      </p:sp>
      <p:sp>
        <p:nvSpPr>
          <p:cNvPr id="6" name="Google Shape;3151;p53">
            <a:extLst>
              <a:ext uri="{FF2B5EF4-FFF2-40B4-BE49-F238E27FC236}">
                <a16:creationId xmlns:a16="http://schemas.microsoft.com/office/drawing/2014/main" id="{A6BF8F39-CD60-4F6A-8EA8-2B4A1D41569C}"/>
              </a:ext>
            </a:extLst>
          </p:cNvPr>
          <p:cNvSpPr txBox="1">
            <a:spLocks/>
          </p:cNvSpPr>
          <p:nvPr/>
        </p:nvSpPr>
        <p:spPr>
          <a:xfrm>
            <a:off x="1232900" y="1859912"/>
            <a:ext cx="262969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Các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đơn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đã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đặt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" name="Google Shape;3151;p53">
            <a:extLst>
              <a:ext uri="{FF2B5EF4-FFF2-40B4-BE49-F238E27FC236}">
                <a16:creationId xmlns:a16="http://schemas.microsoft.com/office/drawing/2014/main" id="{11F3A110-C560-4E83-B830-5F5B5E85D643}"/>
              </a:ext>
            </a:extLst>
          </p:cNvPr>
          <p:cNvSpPr txBox="1">
            <a:spLocks/>
          </p:cNvSpPr>
          <p:nvPr/>
        </p:nvSpPr>
        <p:spPr>
          <a:xfrm>
            <a:off x="1232900" y="2294026"/>
            <a:ext cx="333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Số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lượng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" name="Google Shape;3151;p53">
            <a:extLst>
              <a:ext uri="{FF2B5EF4-FFF2-40B4-BE49-F238E27FC236}">
                <a16:creationId xmlns:a16="http://schemas.microsoft.com/office/drawing/2014/main" id="{86CDE102-4D5B-4950-BC7D-805075558CBF}"/>
              </a:ext>
            </a:extLst>
          </p:cNvPr>
          <p:cNvSpPr txBox="1">
            <a:spLocks/>
          </p:cNvSpPr>
          <p:nvPr/>
        </p:nvSpPr>
        <p:spPr>
          <a:xfrm>
            <a:off x="1232900" y="2717867"/>
            <a:ext cx="4050300" cy="373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Thông</a:t>
            </a:r>
            <a:r>
              <a:rPr lang="en-GB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tin </a:t>
            </a:r>
            <a:r>
              <a:rPr lang="en-GB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người</a:t>
            </a:r>
            <a:r>
              <a:rPr lang="en-GB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đặt</a:t>
            </a:r>
            <a:r>
              <a:rPr lang="en-GB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r>
              <a:rPr lang="en-GB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và</a:t>
            </a:r>
            <a:r>
              <a:rPr lang="en-GB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giờ</a:t>
            </a:r>
            <a:r>
              <a:rPr lang="en-GB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đặt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959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36508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Giỏ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306A86-3F4B-4575-BB95-E12BA02A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1" y="891820"/>
            <a:ext cx="6427762" cy="37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05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39203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Xác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150;p53">
            <a:extLst>
              <a:ext uri="{FF2B5EF4-FFF2-40B4-BE49-F238E27FC236}">
                <a16:creationId xmlns:a16="http://schemas.microsoft.com/office/drawing/2014/main" id="{DCCBB42E-1011-40B6-A3B2-FEFC2CC2E353}"/>
              </a:ext>
            </a:extLst>
          </p:cNvPr>
          <p:cNvSpPr txBox="1">
            <a:spLocks/>
          </p:cNvSpPr>
          <p:nvPr/>
        </p:nvSpPr>
        <p:spPr>
          <a:xfrm>
            <a:off x="1530850" y="3665919"/>
            <a:ext cx="53939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77C6FC"/>
                </a:solidFill>
              </a:rPr>
              <a:t>Thực</a:t>
            </a:r>
            <a:r>
              <a:rPr lang="en-US" sz="2400" dirty="0">
                <a:solidFill>
                  <a:srgbClr val="77C6FC"/>
                </a:solidFill>
              </a:rPr>
              <a:t> </a:t>
            </a:r>
            <a:r>
              <a:rPr lang="en-US" sz="2400" dirty="0" err="1">
                <a:solidFill>
                  <a:srgbClr val="77C6FC"/>
                </a:solidFill>
              </a:rPr>
              <a:t>thể</a:t>
            </a:r>
            <a:r>
              <a:rPr lang="en-US" sz="2400" dirty="0">
                <a:solidFill>
                  <a:srgbClr val="77C6FC"/>
                </a:solidFill>
              </a:rPr>
              <a:t> 3: Customers</a:t>
            </a:r>
            <a:endParaRPr lang="vi-VN" sz="2400" dirty="0">
              <a:solidFill>
                <a:srgbClr val="77C6FC"/>
              </a:solidFill>
            </a:endParaRPr>
          </a:p>
        </p:txBody>
      </p:sp>
      <p:sp>
        <p:nvSpPr>
          <p:cNvPr id="5" name="Google Shape;3151;p53">
            <a:extLst>
              <a:ext uri="{FF2B5EF4-FFF2-40B4-BE49-F238E27FC236}">
                <a16:creationId xmlns:a16="http://schemas.microsoft.com/office/drawing/2014/main" id="{D6318EC1-85C2-4F7E-9D26-319FBDA86740}"/>
              </a:ext>
            </a:extLst>
          </p:cNvPr>
          <p:cNvSpPr txBox="1">
            <a:spLocks/>
          </p:cNvSpPr>
          <p:nvPr/>
        </p:nvSpPr>
        <p:spPr>
          <a:xfrm>
            <a:off x="1530851" y="4135587"/>
            <a:ext cx="316444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Khách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Google Shape;3151;p53">
            <a:extLst>
              <a:ext uri="{FF2B5EF4-FFF2-40B4-BE49-F238E27FC236}">
                <a16:creationId xmlns:a16="http://schemas.microsoft.com/office/drawing/2014/main" id="{8BC406F7-E452-4FEC-84FE-3681CD5063B9}"/>
              </a:ext>
            </a:extLst>
          </p:cNvPr>
          <p:cNvSpPr txBox="1">
            <a:spLocks/>
          </p:cNvSpPr>
          <p:nvPr/>
        </p:nvSpPr>
        <p:spPr>
          <a:xfrm>
            <a:off x="1530849" y="4573491"/>
            <a:ext cx="620559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Thuộc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tính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id, name, phone, email, address</a:t>
            </a:r>
          </a:p>
        </p:txBody>
      </p:sp>
      <p:sp>
        <p:nvSpPr>
          <p:cNvPr id="7" name="Google Shape;3150;p53">
            <a:extLst>
              <a:ext uri="{FF2B5EF4-FFF2-40B4-BE49-F238E27FC236}">
                <a16:creationId xmlns:a16="http://schemas.microsoft.com/office/drawing/2014/main" id="{2DADF29D-D4D9-4D3C-BF8B-D22AD9D1010D}"/>
              </a:ext>
            </a:extLst>
          </p:cNvPr>
          <p:cNvSpPr txBox="1">
            <a:spLocks/>
          </p:cNvSpPr>
          <p:nvPr/>
        </p:nvSpPr>
        <p:spPr>
          <a:xfrm>
            <a:off x="1530849" y="2195145"/>
            <a:ext cx="569188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77C6FC"/>
                </a:solidFill>
              </a:rPr>
              <a:t>Thực</a:t>
            </a:r>
            <a:r>
              <a:rPr lang="en-US" sz="2400" dirty="0">
                <a:solidFill>
                  <a:srgbClr val="77C6FC"/>
                </a:solidFill>
              </a:rPr>
              <a:t> </a:t>
            </a:r>
            <a:r>
              <a:rPr lang="en-US" sz="2400" dirty="0" err="1">
                <a:solidFill>
                  <a:srgbClr val="77C6FC"/>
                </a:solidFill>
              </a:rPr>
              <a:t>thể</a:t>
            </a:r>
            <a:r>
              <a:rPr lang="en-US" sz="2400" dirty="0">
                <a:solidFill>
                  <a:srgbClr val="77C6FC"/>
                </a:solidFill>
              </a:rPr>
              <a:t> 2: Products</a:t>
            </a:r>
            <a:endParaRPr lang="vi-VN" sz="2400" dirty="0">
              <a:solidFill>
                <a:srgbClr val="77C6FC"/>
              </a:solidFill>
            </a:endParaRPr>
          </a:p>
        </p:txBody>
      </p:sp>
      <p:sp>
        <p:nvSpPr>
          <p:cNvPr id="8" name="Google Shape;3151;p53">
            <a:extLst>
              <a:ext uri="{FF2B5EF4-FFF2-40B4-BE49-F238E27FC236}">
                <a16:creationId xmlns:a16="http://schemas.microsoft.com/office/drawing/2014/main" id="{8974C0E9-B75F-4E1D-8E5A-1817CCB49FB8}"/>
              </a:ext>
            </a:extLst>
          </p:cNvPr>
          <p:cNvSpPr txBox="1">
            <a:spLocks/>
          </p:cNvSpPr>
          <p:nvPr/>
        </p:nvSpPr>
        <p:spPr>
          <a:xfrm>
            <a:off x="1327648" y="2677281"/>
            <a:ext cx="316444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Loại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" name="Google Shape;3151;p53">
            <a:extLst>
              <a:ext uri="{FF2B5EF4-FFF2-40B4-BE49-F238E27FC236}">
                <a16:creationId xmlns:a16="http://schemas.microsoft.com/office/drawing/2014/main" id="{1604515E-2A13-49B2-B3F7-99C633F8EFC3}"/>
              </a:ext>
            </a:extLst>
          </p:cNvPr>
          <p:cNvSpPr txBox="1">
            <a:spLocks/>
          </p:cNvSpPr>
          <p:nvPr/>
        </p:nvSpPr>
        <p:spPr>
          <a:xfrm>
            <a:off x="1327648" y="3134481"/>
            <a:ext cx="781635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Thuộc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tính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id, name, description,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menu_id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price,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price_sale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active, thumb</a:t>
            </a:r>
          </a:p>
        </p:txBody>
      </p:sp>
      <p:sp>
        <p:nvSpPr>
          <p:cNvPr id="10" name="Google Shape;3150;p53">
            <a:extLst>
              <a:ext uri="{FF2B5EF4-FFF2-40B4-BE49-F238E27FC236}">
                <a16:creationId xmlns:a16="http://schemas.microsoft.com/office/drawing/2014/main" id="{CE74372E-2091-4C64-B26B-AC928EF8CA65}"/>
              </a:ext>
            </a:extLst>
          </p:cNvPr>
          <p:cNvSpPr txBox="1">
            <a:spLocks/>
          </p:cNvSpPr>
          <p:nvPr/>
        </p:nvSpPr>
        <p:spPr>
          <a:xfrm>
            <a:off x="1530848" y="798609"/>
            <a:ext cx="569188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77C6FC"/>
                </a:solidFill>
              </a:rPr>
              <a:t>Thực</a:t>
            </a:r>
            <a:r>
              <a:rPr lang="en-US" sz="2400" dirty="0">
                <a:solidFill>
                  <a:srgbClr val="77C6FC"/>
                </a:solidFill>
              </a:rPr>
              <a:t> </a:t>
            </a:r>
            <a:r>
              <a:rPr lang="en-US" sz="2400" dirty="0" err="1">
                <a:solidFill>
                  <a:srgbClr val="77C6FC"/>
                </a:solidFill>
              </a:rPr>
              <a:t>thể</a:t>
            </a:r>
            <a:r>
              <a:rPr lang="en-US" sz="2400" dirty="0">
                <a:solidFill>
                  <a:srgbClr val="77C6FC"/>
                </a:solidFill>
              </a:rPr>
              <a:t> 1: Carts</a:t>
            </a:r>
            <a:endParaRPr lang="vi-VN" sz="2400" dirty="0">
              <a:solidFill>
                <a:srgbClr val="77C6FC"/>
              </a:solidFill>
            </a:endParaRPr>
          </a:p>
        </p:txBody>
      </p:sp>
      <p:sp>
        <p:nvSpPr>
          <p:cNvPr id="11" name="Google Shape;3151;p53">
            <a:extLst>
              <a:ext uri="{FF2B5EF4-FFF2-40B4-BE49-F238E27FC236}">
                <a16:creationId xmlns:a16="http://schemas.microsoft.com/office/drawing/2014/main" id="{79C367E3-C240-4510-928C-F806314BE85B}"/>
              </a:ext>
            </a:extLst>
          </p:cNvPr>
          <p:cNvSpPr txBox="1">
            <a:spLocks/>
          </p:cNvSpPr>
          <p:nvPr/>
        </p:nvSpPr>
        <p:spPr>
          <a:xfrm>
            <a:off x="1530849" y="1268277"/>
            <a:ext cx="316444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Giỏ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" name="Google Shape;3151;p53">
            <a:extLst>
              <a:ext uri="{FF2B5EF4-FFF2-40B4-BE49-F238E27FC236}">
                <a16:creationId xmlns:a16="http://schemas.microsoft.com/office/drawing/2014/main" id="{42BC37F6-30A9-485A-9934-77550840DB4F}"/>
              </a:ext>
            </a:extLst>
          </p:cNvPr>
          <p:cNvSpPr txBox="1">
            <a:spLocks/>
          </p:cNvSpPr>
          <p:nvPr/>
        </p:nvSpPr>
        <p:spPr>
          <a:xfrm>
            <a:off x="1530847" y="1725477"/>
            <a:ext cx="620559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Thuộc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tính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id,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customer_id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product_id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pty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price</a:t>
            </a:r>
          </a:p>
        </p:txBody>
      </p:sp>
    </p:spTree>
    <p:extLst>
      <p:ext uri="{BB962C8B-B14F-4D97-AF65-F5344CB8AC3E}">
        <p14:creationId xmlns:p14="http://schemas.microsoft.com/office/powerpoint/2010/main" val="5136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617E56A-B645-404E-A16A-154B3BE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28265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Xác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150;p53">
            <a:extLst>
              <a:ext uri="{FF2B5EF4-FFF2-40B4-BE49-F238E27FC236}">
                <a16:creationId xmlns:a16="http://schemas.microsoft.com/office/drawing/2014/main" id="{DCCBB42E-1011-40B6-A3B2-FEFC2CC2E353}"/>
              </a:ext>
            </a:extLst>
          </p:cNvPr>
          <p:cNvSpPr txBox="1">
            <a:spLocks/>
          </p:cNvSpPr>
          <p:nvPr/>
        </p:nvSpPr>
        <p:spPr>
          <a:xfrm>
            <a:off x="1530850" y="3665919"/>
            <a:ext cx="53939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77C6FC"/>
                </a:solidFill>
              </a:rPr>
              <a:t>Thực</a:t>
            </a:r>
            <a:r>
              <a:rPr lang="en-US" sz="2400" dirty="0">
                <a:solidFill>
                  <a:srgbClr val="77C6FC"/>
                </a:solidFill>
              </a:rPr>
              <a:t> </a:t>
            </a:r>
            <a:r>
              <a:rPr lang="en-US" sz="2400" dirty="0" err="1">
                <a:solidFill>
                  <a:srgbClr val="77C6FC"/>
                </a:solidFill>
              </a:rPr>
              <a:t>thể</a:t>
            </a:r>
            <a:r>
              <a:rPr lang="en-US" sz="2400" dirty="0">
                <a:solidFill>
                  <a:srgbClr val="77C6FC"/>
                </a:solidFill>
              </a:rPr>
              <a:t> 6: Sliders</a:t>
            </a:r>
            <a:endParaRPr lang="vi-VN" sz="2400" dirty="0">
              <a:solidFill>
                <a:srgbClr val="77C6FC"/>
              </a:solidFill>
            </a:endParaRPr>
          </a:p>
        </p:txBody>
      </p:sp>
      <p:sp>
        <p:nvSpPr>
          <p:cNvPr id="5" name="Google Shape;3151;p53">
            <a:extLst>
              <a:ext uri="{FF2B5EF4-FFF2-40B4-BE49-F238E27FC236}">
                <a16:creationId xmlns:a16="http://schemas.microsoft.com/office/drawing/2014/main" id="{D6318EC1-85C2-4F7E-9D26-319FBDA86740}"/>
              </a:ext>
            </a:extLst>
          </p:cNvPr>
          <p:cNvSpPr txBox="1">
            <a:spLocks/>
          </p:cNvSpPr>
          <p:nvPr/>
        </p:nvSpPr>
        <p:spPr>
          <a:xfrm>
            <a:off x="1530851" y="4135587"/>
            <a:ext cx="316444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Thanh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trượt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Google Shape;3151;p53">
            <a:extLst>
              <a:ext uri="{FF2B5EF4-FFF2-40B4-BE49-F238E27FC236}">
                <a16:creationId xmlns:a16="http://schemas.microsoft.com/office/drawing/2014/main" id="{8BC406F7-E452-4FEC-84FE-3681CD5063B9}"/>
              </a:ext>
            </a:extLst>
          </p:cNvPr>
          <p:cNvSpPr txBox="1">
            <a:spLocks/>
          </p:cNvSpPr>
          <p:nvPr/>
        </p:nvSpPr>
        <p:spPr>
          <a:xfrm>
            <a:off x="1530849" y="4573491"/>
            <a:ext cx="6811767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Thuộc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tính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id, name,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url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thumb</a:t>
            </a:r>
          </a:p>
        </p:txBody>
      </p:sp>
      <p:sp>
        <p:nvSpPr>
          <p:cNvPr id="7" name="Google Shape;3150;p53">
            <a:extLst>
              <a:ext uri="{FF2B5EF4-FFF2-40B4-BE49-F238E27FC236}">
                <a16:creationId xmlns:a16="http://schemas.microsoft.com/office/drawing/2014/main" id="{2DADF29D-D4D9-4D3C-BF8B-D22AD9D1010D}"/>
              </a:ext>
            </a:extLst>
          </p:cNvPr>
          <p:cNvSpPr txBox="1">
            <a:spLocks/>
          </p:cNvSpPr>
          <p:nvPr/>
        </p:nvSpPr>
        <p:spPr>
          <a:xfrm>
            <a:off x="1530849" y="2114550"/>
            <a:ext cx="569188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77C6FC"/>
                </a:solidFill>
              </a:rPr>
              <a:t>Thực</a:t>
            </a:r>
            <a:r>
              <a:rPr lang="en-US" sz="2400" dirty="0">
                <a:solidFill>
                  <a:srgbClr val="77C6FC"/>
                </a:solidFill>
              </a:rPr>
              <a:t> </a:t>
            </a:r>
            <a:r>
              <a:rPr lang="en-US" sz="2400" dirty="0" err="1">
                <a:solidFill>
                  <a:srgbClr val="77C6FC"/>
                </a:solidFill>
              </a:rPr>
              <a:t>thể</a:t>
            </a:r>
            <a:r>
              <a:rPr lang="en-US" sz="2400" dirty="0">
                <a:solidFill>
                  <a:srgbClr val="77C6FC"/>
                </a:solidFill>
              </a:rPr>
              <a:t> 5: Users</a:t>
            </a:r>
            <a:endParaRPr lang="vi-VN" sz="2400" dirty="0">
              <a:solidFill>
                <a:srgbClr val="77C6FC"/>
              </a:solidFill>
            </a:endParaRPr>
          </a:p>
        </p:txBody>
      </p:sp>
      <p:sp>
        <p:nvSpPr>
          <p:cNvPr id="8" name="Google Shape;3151;p53">
            <a:extLst>
              <a:ext uri="{FF2B5EF4-FFF2-40B4-BE49-F238E27FC236}">
                <a16:creationId xmlns:a16="http://schemas.microsoft.com/office/drawing/2014/main" id="{8974C0E9-B75F-4E1D-8E5A-1817CCB49FB8}"/>
              </a:ext>
            </a:extLst>
          </p:cNvPr>
          <p:cNvSpPr txBox="1">
            <a:spLocks/>
          </p:cNvSpPr>
          <p:nvPr/>
        </p:nvSpPr>
        <p:spPr>
          <a:xfrm>
            <a:off x="1530850" y="2584218"/>
            <a:ext cx="316444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Tài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khoản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" name="Google Shape;3151;p53">
            <a:extLst>
              <a:ext uri="{FF2B5EF4-FFF2-40B4-BE49-F238E27FC236}">
                <a16:creationId xmlns:a16="http://schemas.microsoft.com/office/drawing/2014/main" id="{1604515E-2A13-49B2-B3F7-99C633F8EFC3}"/>
              </a:ext>
            </a:extLst>
          </p:cNvPr>
          <p:cNvSpPr txBox="1">
            <a:spLocks/>
          </p:cNvSpPr>
          <p:nvPr/>
        </p:nvSpPr>
        <p:spPr>
          <a:xfrm>
            <a:off x="1530849" y="3041418"/>
            <a:ext cx="499324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Thuộc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tính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id, name, email, password</a:t>
            </a:r>
          </a:p>
        </p:txBody>
      </p:sp>
      <p:sp>
        <p:nvSpPr>
          <p:cNvPr id="10" name="Google Shape;3150;p53">
            <a:extLst>
              <a:ext uri="{FF2B5EF4-FFF2-40B4-BE49-F238E27FC236}">
                <a16:creationId xmlns:a16="http://schemas.microsoft.com/office/drawing/2014/main" id="{CE74372E-2091-4C64-B26B-AC928EF8CA65}"/>
              </a:ext>
            </a:extLst>
          </p:cNvPr>
          <p:cNvSpPr txBox="1">
            <a:spLocks/>
          </p:cNvSpPr>
          <p:nvPr/>
        </p:nvSpPr>
        <p:spPr>
          <a:xfrm>
            <a:off x="1530848" y="756024"/>
            <a:ext cx="569188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rgbClr val="77C6FC"/>
                </a:solidFill>
              </a:rPr>
              <a:t>Thực</a:t>
            </a:r>
            <a:r>
              <a:rPr lang="en-US" sz="2400" dirty="0">
                <a:solidFill>
                  <a:srgbClr val="77C6FC"/>
                </a:solidFill>
              </a:rPr>
              <a:t> </a:t>
            </a:r>
            <a:r>
              <a:rPr lang="en-US" sz="2400" dirty="0" err="1">
                <a:solidFill>
                  <a:srgbClr val="77C6FC"/>
                </a:solidFill>
              </a:rPr>
              <a:t>thể</a:t>
            </a:r>
            <a:r>
              <a:rPr lang="en-US" sz="2400" dirty="0">
                <a:solidFill>
                  <a:srgbClr val="77C6FC"/>
                </a:solidFill>
              </a:rPr>
              <a:t> 4: Menus</a:t>
            </a:r>
            <a:endParaRPr lang="vi-VN" sz="2400" dirty="0">
              <a:solidFill>
                <a:srgbClr val="77C6FC"/>
              </a:solidFill>
            </a:endParaRPr>
          </a:p>
        </p:txBody>
      </p:sp>
      <p:sp>
        <p:nvSpPr>
          <p:cNvPr id="11" name="Google Shape;3151;p53">
            <a:extLst>
              <a:ext uri="{FF2B5EF4-FFF2-40B4-BE49-F238E27FC236}">
                <a16:creationId xmlns:a16="http://schemas.microsoft.com/office/drawing/2014/main" id="{79C367E3-C240-4510-928C-F806314BE85B}"/>
              </a:ext>
            </a:extLst>
          </p:cNvPr>
          <p:cNvSpPr txBox="1">
            <a:spLocks/>
          </p:cNvSpPr>
          <p:nvPr/>
        </p:nvSpPr>
        <p:spPr>
          <a:xfrm>
            <a:off x="1530849" y="1225692"/>
            <a:ext cx="316444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Danh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sách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mặt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" name="Google Shape;3151;p53">
            <a:extLst>
              <a:ext uri="{FF2B5EF4-FFF2-40B4-BE49-F238E27FC236}">
                <a16:creationId xmlns:a16="http://schemas.microsoft.com/office/drawing/2014/main" id="{42BC37F6-30A9-485A-9934-77550840DB4F}"/>
              </a:ext>
            </a:extLst>
          </p:cNvPr>
          <p:cNvSpPr txBox="1">
            <a:spLocks/>
          </p:cNvSpPr>
          <p:nvPr/>
        </p:nvSpPr>
        <p:spPr>
          <a:xfrm>
            <a:off x="1530847" y="1682892"/>
            <a:ext cx="620559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Thuộc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tính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id, name,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parent_id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description, active</a:t>
            </a:r>
          </a:p>
        </p:txBody>
      </p:sp>
    </p:spTree>
    <p:extLst>
      <p:ext uri="{BB962C8B-B14F-4D97-AF65-F5344CB8AC3E}">
        <p14:creationId xmlns:p14="http://schemas.microsoft.com/office/powerpoint/2010/main" val="16131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717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 dirty="0">
                <a:latin typeface="Roboto" panose="02000000000000000000" pitchFamily="2" charset="0"/>
                <a:ea typeface="Roboto" panose="02000000000000000000" pitchFamily="2" charset="0"/>
              </a:rPr>
              <a:t>Thiết kế</a:t>
            </a:r>
            <a:endParaRPr sz="57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50195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23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êu đề 3">
            <a:extLst>
              <a:ext uri="{FF2B5EF4-FFF2-40B4-BE49-F238E27FC236}">
                <a16:creationId xmlns:a16="http://schemas.microsoft.com/office/drawing/2014/main" id="{167FEC29-D2D5-4DCA-9535-D97D0D16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68948"/>
            <a:ext cx="7696500" cy="572700"/>
          </a:xfrm>
        </p:spPr>
        <p:txBody>
          <a:bodyPr/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Sơ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đồ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ERD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34079-5AEC-4853-A186-6C3E3E22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027288"/>
            <a:ext cx="7010400" cy="383822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êu đề 3">
            <a:extLst>
              <a:ext uri="{FF2B5EF4-FFF2-40B4-BE49-F238E27FC236}">
                <a16:creationId xmlns:a16="http://schemas.microsoft.com/office/drawing/2014/main" id="{167FEC29-D2D5-4DCA-9535-D97D0D16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89496"/>
            <a:ext cx="7696500" cy="572700"/>
          </a:xfrm>
        </p:spPr>
        <p:txBody>
          <a:bodyPr/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Giao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diện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2AC21-9ED1-45A1-B43A-C037EFE7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09" y="982133"/>
            <a:ext cx="655884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8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êu đề 3">
            <a:extLst>
              <a:ext uri="{FF2B5EF4-FFF2-40B4-BE49-F238E27FC236}">
                <a16:creationId xmlns:a16="http://schemas.microsoft.com/office/drawing/2014/main" id="{167FEC29-D2D5-4DCA-9535-D97D0D16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89496"/>
            <a:ext cx="7696500" cy="572700"/>
          </a:xfrm>
        </p:spPr>
        <p:txBody>
          <a:bodyPr/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Giao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diện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8A8B8-1A5C-4DC9-93EE-03F77C19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2" y="1016000"/>
            <a:ext cx="6649157" cy="38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1017142" y="1872065"/>
            <a:ext cx="7109716" cy="1399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Roboto" panose="02000000000000000000" pitchFamily="2" charset="0"/>
                <a:ea typeface="Roboto" panose="02000000000000000000" pitchFamily="2" charset="0"/>
              </a:rPr>
              <a:t>Cảm ơn thầy và các bạn đã lắng nghe!</a:t>
            </a:r>
            <a:endParaRPr sz="5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4C7EBB8-FEF6-4F20-8395-E5F3A5FFEF8A}"/>
              </a:ext>
            </a:extLst>
          </p:cNvPr>
          <p:cNvSpPr/>
          <p:nvPr/>
        </p:nvSpPr>
        <p:spPr>
          <a:xfrm>
            <a:off x="2527443" y="3667874"/>
            <a:ext cx="4089114" cy="801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09636" y="2571798"/>
            <a:ext cx="392472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Roboto" panose="02000000000000000000" pitchFamily="2" charset="0"/>
                <a:ea typeface="Roboto" panose="02000000000000000000" pitchFamily="2" charset="0"/>
              </a:rPr>
              <a:t>Giới thiệu</a:t>
            </a:r>
            <a:endParaRPr sz="5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50195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24478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Thành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20194608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233809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Đinh Việt Long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20194558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0" y="1938528"/>
            <a:ext cx="2990197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Đỗ</a:t>
            </a:r>
            <a:r>
              <a:rPr lang="en-US" sz="2400" dirty="0"/>
              <a:t> Minh </a:t>
            </a:r>
            <a:r>
              <a:rPr lang="en-US" sz="2400" dirty="0" err="1"/>
              <a:t>Hiếu</a:t>
            </a:r>
            <a:endParaRPr lang="en-US"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3546806" y="3105138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20194518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3546806" y="3498330"/>
            <a:ext cx="262222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Phạm Quang Đức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2344679" y="3260586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115164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boto" panose="02000000000000000000" pitchFamily="2" charset="0"/>
                <a:ea typeface="Roboto" panose="02000000000000000000" pitchFamily="2" charset="0"/>
              </a:rPr>
              <a:t>Phân công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2157012" y="1775453"/>
            <a:ext cx="4615634" cy="2880241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1088649" y="1823793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Long, Hiếu</a:t>
            </a:r>
            <a:endParaRPr sz="2000"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351112" y="1808663"/>
            <a:ext cx="1882164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Đức, Hiếu</a:t>
            </a:r>
            <a:endParaRPr sz="2000"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3663085" y="135649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Mọi người</a:t>
            </a:r>
            <a:endParaRPr sz="2000"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046571" y="2147541"/>
            <a:ext cx="2614544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Thiết kế giao diện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Làm slide</a:t>
            </a:r>
            <a:endParaRPr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712530" y="2164264"/>
            <a:ext cx="255814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Kiểm thử</a:t>
            </a:r>
            <a:endParaRPr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3334203" y="1730537"/>
            <a:ext cx="2375724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Thiết kế CSDL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Lập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trình</a:t>
            </a:r>
            <a:endParaRPr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4395425" y="1262554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1824128" y="1738638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7205068" y="1714706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C5A7E6E-E599-4A59-BA66-F0C9FF324D6B}"/>
              </a:ext>
            </a:extLst>
          </p:cNvPr>
          <p:cNvSpPr/>
          <p:nvPr/>
        </p:nvSpPr>
        <p:spPr>
          <a:xfrm>
            <a:off x="3311758" y="1087954"/>
            <a:ext cx="2357080" cy="1749124"/>
          </a:xfrm>
          <a:prstGeom prst="rect">
            <a:avLst/>
          </a:prstGeom>
          <a:noFill/>
          <a:ln w="76200">
            <a:solidFill>
              <a:srgbClr val="77C6F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22421" y="3746002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396987" y="38864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21959" y="3872928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boto" panose="02000000000000000000" pitchFamily="2" charset="0"/>
                <a:ea typeface="Roboto" panose="02000000000000000000" pitchFamily="2" charset="0"/>
              </a:rPr>
              <a:t>Công cụ</a:t>
            </a: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2811133" y="2910458"/>
            <a:ext cx="3355972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endParaRPr sz="2800"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569919" y="2797032"/>
            <a:ext cx="2680112" cy="49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</a:rPr>
              <a:t>Giao diện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5869469" y="2910947"/>
            <a:ext cx="2680112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</a:rPr>
              <a:t>Database</a:t>
            </a:r>
            <a:endParaRPr sz="2800"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564540" y="3345118"/>
            <a:ext cx="1764900" cy="426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PHP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13977" y="3223935"/>
            <a:ext cx="1764900" cy="42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HTML, CSS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96907" y="3358658"/>
            <a:ext cx="2025236" cy="389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My SQL 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170155" y="1191017"/>
            <a:ext cx="1479478" cy="1341438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3744754" y="1237636"/>
            <a:ext cx="1479478" cy="1526112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6468350" y="1240461"/>
            <a:ext cx="1483408" cy="1522452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F87836-CD28-4272-9138-B2CCDF5DDCD4}"/>
              </a:ext>
            </a:extLst>
          </p:cNvPr>
          <p:cNvSpPr txBox="1"/>
          <p:nvPr/>
        </p:nvSpPr>
        <p:spPr>
          <a:xfrm>
            <a:off x="1053933" y="4110546"/>
            <a:ext cx="756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Barlow Semi Condensed" panose="00000506000000000000" pitchFamily="2" charset="0"/>
              </a:rPr>
              <a:t>Tạo</a:t>
            </a:r>
            <a:r>
              <a:rPr lang="en-GB" sz="2400" dirty="0">
                <a:latin typeface="Barlow Semi Condensed" panose="00000506000000000000" pitchFamily="2" charset="0"/>
              </a:rPr>
              <a:t> </a:t>
            </a:r>
            <a:r>
              <a:rPr lang="en-GB" sz="2400" dirty="0" err="1">
                <a:latin typeface="Barlow Semi Condensed" panose="00000506000000000000" pitchFamily="2" charset="0"/>
              </a:rPr>
              <a:t>máy</a:t>
            </a:r>
            <a:r>
              <a:rPr lang="en-GB" sz="2400" dirty="0">
                <a:latin typeface="Barlow Semi Condensed" panose="00000506000000000000" pitchFamily="2" charset="0"/>
              </a:rPr>
              <a:t> </a:t>
            </a:r>
            <a:r>
              <a:rPr lang="en-GB" sz="2400" dirty="0" err="1">
                <a:latin typeface="Barlow Semi Condensed" panose="00000506000000000000" pitchFamily="2" charset="0"/>
              </a:rPr>
              <a:t>chủ</a:t>
            </a:r>
            <a:r>
              <a:rPr lang="en-GB" sz="2400" dirty="0">
                <a:latin typeface="Barlow Semi Condensed" panose="00000506000000000000" pitchFamily="2" charset="0"/>
              </a:rPr>
              <a:t> Web </a:t>
            </a:r>
            <a:r>
              <a:rPr lang="en-GB" sz="2400" dirty="0" err="1">
                <a:latin typeface="Barlow Semi Condensed" panose="00000506000000000000" pitchFamily="2" charset="0"/>
              </a:rPr>
              <a:t>tích</a:t>
            </a:r>
            <a:r>
              <a:rPr lang="en-GB" sz="2400" dirty="0">
                <a:latin typeface="Barlow Semi Condensed" panose="00000506000000000000" pitchFamily="2" charset="0"/>
              </a:rPr>
              <a:t> </a:t>
            </a:r>
            <a:r>
              <a:rPr lang="en-GB" sz="2400" dirty="0" err="1">
                <a:latin typeface="Barlow Semi Condensed" panose="00000506000000000000" pitchFamily="2" charset="0"/>
              </a:rPr>
              <a:t>hợp</a:t>
            </a:r>
            <a:r>
              <a:rPr lang="en-GB" sz="2400" dirty="0">
                <a:latin typeface="Barlow Semi Condensed" panose="00000506000000000000" pitchFamily="2" charset="0"/>
              </a:rPr>
              <a:t> </a:t>
            </a:r>
            <a:r>
              <a:rPr lang="en-GB" sz="2400" dirty="0" err="1">
                <a:latin typeface="Barlow Semi Condensed" panose="00000506000000000000" pitchFamily="2" charset="0"/>
              </a:rPr>
              <a:t>sẵn</a:t>
            </a:r>
            <a:r>
              <a:rPr lang="en-GB" sz="2400" dirty="0">
                <a:latin typeface="Barlow Semi Condensed" panose="00000506000000000000" pitchFamily="2" charset="0"/>
              </a:rPr>
              <a:t> php, </a:t>
            </a:r>
            <a:r>
              <a:rPr lang="en-GB" sz="2400" dirty="0" err="1">
                <a:latin typeface="Barlow Semi Condensed" panose="00000506000000000000" pitchFamily="2" charset="0"/>
              </a:rPr>
              <a:t>mysql</a:t>
            </a:r>
            <a:r>
              <a:rPr lang="en-GB" sz="2400" dirty="0">
                <a:latin typeface="Barlow Semi Condensed" panose="00000506000000000000" pitchFamily="2" charset="0"/>
              </a:rPr>
              <a:t> </a:t>
            </a:r>
            <a:r>
              <a:rPr lang="en-GB" sz="2400" dirty="0" err="1">
                <a:latin typeface="Barlow Semi Condensed" panose="00000506000000000000" pitchFamily="2" charset="0"/>
              </a:rPr>
              <a:t>sử</a:t>
            </a:r>
            <a:r>
              <a:rPr lang="en-GB" sz="2400" dirty="0">
                <a:latin typeface="Barlow Semi Condensed" panose="00000506000000000000" pitchFamily="2" charset="0"/>
              </a:rPr>
              <a:t> </a:t>
            </a:r>
            <a:r>
              <a:rPr lang="en-GB" sz="2400" dirty="0" err="1">
                <a:latin typeface="Barlow Semi Condensed" panose="00000506000000000000" pitchFamily="2" charset="0"/>
              </a:rPr>
              <a:t>dụng</a:t>
            </a:r>
            <a:r>
              <a:rPr lang="en-GB" sz="2400" dirty="0">
                <a:latin typeface="Barlow Semi Condensed" panose="00000506000000000000" pitchFamily="2" charset="0"/>
              </a:rPr>
              <a:t> </a:t>
            </a:r>
            <a:r>
              <a:rPr lang="en-GB" sz="2400" dirty="0" err="1">
                <a:latin typeface="Barlow Semi Condensed" panose="00000506000000000000" pitchFamily="2" charset="0"/>
              </a:rPr>
              <a:t>xampp</a:t>
            </a:r>
            <a:endParaRPr lang="en-US" sz="2400" dirty="0">
              <a:latin typeface="Barlow Semi Condensed" panose="00000506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717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Roboto" panose="02000000000000000000" pitchFamily="2" charset="0"/>
                <a:ea typeface="Roboto" panose="02000000000000000000" pitchFamily="2" charset="0"/>
              </a:rPr>
              <a:t>Khảo sát</a:t>
            </a:r>
            <a:endParaRPr sz="5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50195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15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latin typeface="Roboto" panose="02000000000000000000" pitchFamily="2" charset="0"/>
                <a:ea typeface="Roboto" panose="02000000000000000000" pitchFamily="2" charset="0"/>
              </a:rPr>
              <a:t>Khảo sát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Thực trạng</a:t>
            </a:r>
            <a:endParaRPr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408174" y="1336956"/>
            <a:ext cx="3357683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Các cửa hàng hiện này đều cần 1 ứng dụng để quản lý việc bán hàng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Dễ dàng triển khai các chương trình marketing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393542" y="2620374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Nhu cầu</a:t>
            </a:r>
            <a:endParaRPr dirty="0"/>
          </a:p>
        </p:txBody>
      </p:sp>
      <p:sp>
        <p:nvSpPr>
          <p:cNvPr id="3154" name="Google Shape;3154;p53"/>
          <p:cNvSpPr txBox="1">
            <a:spLocks noGrp="1" noRot="1" noChangeAspect="1" noMove="1" noResize="1" noEditPoints="1" noAdjustHandles="1" noChangeArrowheads="1" noChangeShapeType="1" noTextEdit="1"/>
          </p:cNvSpPr>
          <p:nvPr>
            <p:ph type="subTitle" idx="5"/>
          </p:nvPr>
        </p:nvSpPr>
        <p:spPr>
          <a:xfrm>
            <a:off x="1405796" y="3929725"/>
            <a:ext cx="4066577" cy="457200"/>
          </a:xfrm>
          <a:prstGeom prst="rect">
            <a:avLst/>
          </a:prstGeom>
          <a:blipFill>
            <a:blip r:embed="rId3"/>
            <a:stretch>
              <a:fillRect r="-900" b="-88000"/>
            </a:stretch>
          </a:blipFill>
        </p:spPr>
        <p:txBody>
          <a:bodyPr/>
          <a:lstStyle/>
          <a:p>
            <a:endParaRPr lang="en-US" dirty="0">
              <a:noFill/>
            </a:endParaRPr>
          </a:p>
        </p:txBody>
      </p:sp>
      <p:grpSp>
        <p:nvGrpSpPr>
          <p:cNvPr id="151" name="Google Shape;12640;p73">
            <a:extLst>
              <a:ext uri="{FF2B5EF4-FFF2-40B4-BE49-F238E27FC236}">
                <a16:creationId xmlns:a16="http://schemas.microsoft.com/office/drawing/2014/main" id="{08C147A8-E6ED-47E6-B829-DE7914882D84}"/>
              </a:ext>
            </a:extLst>
          </p:cNvPr>
          <p:cNvGrpSpPr/>
          <p:nvPr/>
        </p:nvGrpSpPr>
        <p:grpSpPr>
          <a:xfrm>
            <a:off x="5435225" y="2323738"/>
            <a:ext cx="2300600" cy="1194721"/>
            <a:chOff x="238125" y="999450"/>
            <a:chExt cx="7140700" cy="3708225"/>
          </a:xfrm>
        </p:grpSpPr>
        <p:sp>
          <p:nvSpPr>
            <p:cNvPr id="152" name="Google Shape;12641;p73">
              <a:extLst>
                <a:ext uri="{FF2B5EF4-FFF2-40B4-BE49-F238E27FC236}">
                  <a16:creationId xmlns:a16="http://schemas.microsoft.com/office/drawing/2014/main" id="{C7A66AFF-FAAE-4866-8840-57D1985F508D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642;p73">
              <a:extLst>
                <a:ext uri="{FF2B5EF4-FFF2-40B4-BE49-F238E27FC236}">
                  <a16:creationId xmlns:a16="http://schemas.microsoft.com/office/drawing/2014/main" id="{9DB2CE56-38F3-4840-9EB8-0B575757778C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643;p73">
              <a:extLst>
                <a:ext uri="{FF2B5EF4-FFF2-40B4-BE49-F238E27FC236}">
                  <a16:creationId xmlns:a16="http://schemas.microsoft.com/office/drawing/2014/main" id="{55ADFC63-4C20-4957-B613-48EE438A15A5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644;p73">
              <a:extLst>
                <a:ext uri="{FF2B5EF4-FFF2-40B4-BE49-F238E27FC236}">
                  <a16:creationId xmlns:a16="http://schemas.microsoft.com/office/drawing/2014/main" id="{9E2AC5C1-7EA6-4B40-AD1C-2546F74DFB15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645;p73">
              <a:extLst>
                <a:ext uri="{FF2B5EF4-FFF2-40B4-BE49-F238E27FC236}">
                  <a16:creationId xmlns:a16="http://schemas.microsoft.com/office/drawing/2014/main" id="{431378AD-F6AD-4D15-BF54-107A258930F5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646;p73">
              <a:extLst>
                <a:ext uri="{FF2B5EF4-FFF2-40B4-BE49-F238E27FC236}">
                  <a16:creationId xmlns:a16="http://schemas.microsoft.com/office/drawing/2014/main" id="{9C3490CF-8CC3-4F74-99CF-A72BC01F6CEA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647;p73">
              <a:extLst>
                <a:ext uri="{FF2B5EF4-FFF2-40B4-BE49-F238E27FC236}">
                  <a16:creationId xmlns:a16="http://schemas.microsoft.com/office/drawing/2014/main" id="{831A0A5B-771A-4818-869F-97A1004583C3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648;p73">
              <a:extLst>
                <a:ext uri="{FF2B5EF4-FFF2-40B4-BE49-F238E27FC236}">
                  <a16:creationId xmlns:a16="http://schemas.microsoft.com/office/drawing/2014/main" id="{D2CF6CB5-9AED-497D-933A-A9CF9DFEDA0B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649;p73">
              <a:extLst>
                <a:ext uri="{FF2B5EF4-FFF2-40B4-BE49-F238E27FC236}">
                  <a16:creationId xmlns:a16="http://schemas.microsoft.com/office/drawing/2014/main" id="{09971B29-4D24-4D8F-AF9B-E4EFB2FE537D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3030;p74">
            <a:extLst>
              <a:ext uri="{FF2B5EF4-FFF2-40B4-BE49-F238E27FC236}">
                <a16:creationId xmlns:a16="http://schemas.microsoft.com/office/drawing/2014/main" id="{1A402FEC-AA25-4A95-8B9D-C4F4CE75F07A}"/>
              </a:ext>
            </a:extLst>
          </p:cNvPr>
          <p:cNvGrpSpPr/>
          <p:nvPr/>
        </p:nvGrpSpPr>
        <p:grpSpPr>
          <a:xfrm>
            <a:off x="5176313" y="2121258"/>
            <a:ext cx="3056698" cy="1588242"/>
            <a:chOff x="5159450" y="1919950"/>
            <a:chExt cx="1541050" cy="862500"/>
          </a:xfrm>
        </p:grpSpPr>
        <p:sp>
          <p:nvSpPr>
            <p:cNvPr id="162" name="Google Shape;13031;p74">
              <a:extLst>
                <a:ext uri="{FF2B5EF4-FFF2-40B4-BE49-F238E27FC236}">
                  <a16:creationId xmlns:a16="http://schemas.microsoft.com/office/drawing/2014/main" id="{2FB097DC-280B-45C3-9675-474BC550B7C0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163" name="Google Shape;13032;p74">
              <a:extLst>
                <a:ext uri="{FF2B5EF4-FFF2-40B4-BE49-F238E27FC236}">
                  <a16:creationId xmlns:a16="http://schemas.microsoft.com/office/drawing/2014/main" id="{9AEDE2EF-E1D6-4A99-8C18-3378AF3EC498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64" name="Google Shape;13033;p74">
                <a:extLst>
                  <a:ext uri="{FF2B5EF4-FFF2-40B4-BE49-F238E27FC236}">
                    <a16:creationId xmlns:a16="http://schemas.microsoft.com/office/drawing/2014/main" id="{980FBBEC-DA79-4864-AD71-A5A190A41C5E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3034;p74">
                <a:extLst>
                  <a:ext uri="{FF2B5EF4-FFF2-40B4-BE49-F238E27FC236}">
                    <a16:creationId xmlns:a16="http://schemas.microsoft.com/office/drawing/2014/main" id="{3DA14C88-670A-4FD7-930D-906D99C4E5A1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6" name="Google Shape;3153;p53">
            <a:extLst>
              <a:ext uri="{FF2B5EF4-FFF2-40B4-BE49-F238E27FC236}">
                <a16:creationId xmlns:a16="http://schemas.microsoft.com/office/drawing/2014/main" id="{C9C345B5-4E08-46C9-8D96-DC0AC97A211B}"/>
              </a:ext>
            </a:extLst>
          </p:cNvPr>
          <p:cNvSpPr txBox="1">
            <a:spLocks/>
          </p:cNvSpPr>
          <p:nvPr/>
        </p:nvSpPr>
        <p:spPr>
          <a:xfrm>
            <a:off x="1413147" y="2991028"/>
            <a:ext cx="3443755" cy="40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Kiểm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soát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khi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số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lượng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đơn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lớn</a:t>
            </a:r>
            <a:endParaRPr lang="vi-VN" dirty="0"/>
          </a:p>
        </p:txBody>
      </p:sp>
      <p:sp>
        <p:nvSpPr>
          <p:cNvPr id="167" name="Google Shape;3153;p53">
            <a:extLst>
              <a:ext uri="{FF2B5EF4-FFF2-40B4-BE49-F238E27FC236}">
                <a16:creationId xmlns:a16="http://schemas.microsoft.com/office/drawing/2014/main" id="{6F3B8B66-848C-48D4-BD12-05142948B514}"/>
              </a:ext>
            </a:extLst>
          </p:cNvPr>
          <p:cNvSpPr txBox="1">
            <a:spLocks/>
          </p:cNvSpPr>
          <p:nvPr/>
        </p:nvSpPr>
        <p:spPr>
          <a:xfrm>
            <a:off x="1413146" y="3400461"/>
            <a:ext cx="3443755" cy="45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Quản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lý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được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toàn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diện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triệt</a:t>
            </a: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vi-V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để</a:t>
            </a:r>
            <a:endParaRPr lang="vi-V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E4A4196E-7B55-4B3C-BE7B-F220A0BBDA73}"/>
              </a:ext>
            </a:extLst>
          </p:cNvPr>
          <p:cNvGrpSpPr/>
          <p:nvPr/>
        </p:nvGrpSpPr>
        <p:grpSpPr>
          <a:xfrm>
            <a:off x="5289302" y="2021404"/>
            <a:ext cx="2432019" cy="2067629"/>
            <a:chOff x="6246178" y="424270"/>
            <a:chExt cx="1539243" cy="1308618"/>
          </a:xfrm>
        </p:grpSpPr>
        <p:grpSp>
          <p:nvGrpSpPr>
            <p:cNvPr id="168" name="Google Shape;13255;p75">
              <a:extLst>
                <a:ext uri="{FF2B5EF4-FFF2-40B4-BE49-F238E27FC236}">
                  <a16:creationId xmlns:a16="http://schemas.microsoft.com/office/drawing/2014/main" id="{12A5757F-4E1F-46A1-92D2-A600E6C13C3D}"/>
                </a:ext>
              </a:extLst>
            </p:cNvPr>
            <p:cNvGrpSpPr/>
            <p:nvPr/>
          </p:nvGrpSpPr>
          <p:grpSpPr>
            <a:xfrm>
              <a:off x="7046390" y="424270"/>
              <a:ext cx="739031" cy="739031"/>
              <a:chOff x="2676100" y="832575"/>
              <a:chExt cx="483125" cy="483125"/>
            </a:xfrm>
          </p:grpSpPr>
          <p:sp>
            <p:nvSpPr>
              <p:cNvPr id="169" name="Google Shape;13256;p75">
                <a:extLst>
                  <a:ext uri="{FF2B5EF4-FFF2-40B4-BE49-F238E27FC236}">
                    <a16:creationId xmlns:a16="http://schemas.microsoft.com/office/drawing/2014/main" id="{DBAA29BE-4AF6-4649-AE34-E577B828DBA4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0" name="Google Shape;13257;p75">
                <a:extLst>
                  <a:ext uri="{FF2B5EF4-FFF2-40B4-BE49-F238E27FC236}">
                    <a16:creationId xmlns:a16="http://schemas.microsoft.com/office/drawing/2014/main" id="{B5DDD531-F12D-4CDF-898C-CC985954066E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" name="Google Shape;13258;p75">
                <a:extLst>
                  <a:ext uri="{FF2B5EF4-FFF2-40B4-BE49-F238E27FC236}">
                    <a16:creationId xmlns:a16="http://schemas.microsoft.com/office/drawing/2014/main" id="{DC5249C2-4C25-4745-A16B-86DA870842F2}"/>
                  </a:ext>
                </a:extLst>
              </p:cNvPr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72" name="Google Shape;13255;p75">
              <a:extLst>
                <a:ext uri="{FF2B5EF4-FFF2-40B4-BE49-F238E27FC236}">
                  <a16:creationId xmlns:a16="http://schemas.microsoft.com/office/drawing/2014/main" id="{B83C1DB8-D955-419C-BCC5-1584E059F692}"/>
                </a:ext>
              </a:extLst>
            </p:cNvPr>
            <p:cNvGrpSpPr/>
            <p:nvPr/>
          </p:nvGrpSpPr>
          <p:grpSpPr>
            <a:xfrm>
              <a:off x="6246178" y="768849"/>
              <a:ext cx="964039" cy="964039"/>
              <a:chOff x="2676100" y="832575"/>
              <a:chExt cx="483125" cy="483125"/>
            </a:xfrm>
          </p:grpSpPr>
          <p:sp>
            <p:nvSpPr>
              <p:cNvPr id="173" name="Google Shape;13256;p75">
                <a:extLst>
                  <a:ext uri="{FF2B5EF4-FFF2-40B4-BE49-F238E27FC236}">
                    <a16:creationId xmlns:a16="http://schemas.microsoft.com/office/drawing/2014/main" id="{D76ADBA3-4FBB-414C-9C56-9CE9E4AEF2D9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4" name="Google Shape;13257;p75">
                <a:extLst>
                  <a:ext uri="{FF2B5EF4-FFF2-40B4-BE49-F238E27FC236}">
                    <a16:creationId xmlns:a16="http://schemas.microsoft.com/office/drawing/2014/main" id="{228012B6-1DEC-459B-BA52-6254AED5AB7F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" name="Google Shape;13258;p75">
                <a:extLst>
                  <a:ext uri="{FF2B5EF4-FFF2-40B4-BE49-F238E27FC236}">
                    <a16:creationId xmlns:a16="http://schemas.microsoft.com/office/drawing/2014/main" id="{98B71122-F1E2-4589-A6AC-5459E571F57E}"/>
                  </a:ext>
                </a:extLst>
              </p:cNvPr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106903" y="4550884"/>
            <a:ext cx="71433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=&gt;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đáp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ứng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nhu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cầu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rlow Semi Condensed Medium" charset="0"/>
              </a:rPr>
              <a:t>trên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Barlow Semi Condensed Medium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88788" y="3960108"/>
            <a:ext cx="4097612" cy="41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0" grpId="0" build="p"/>
      <p:bldP spid="3151" grpId="0" build="p"/>
      <p:bldP spid="3152" grpId="0" build="p"/>
      <p:bldP spid="166" grpId="0"/>
      <p:bldP spid="167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latin typeface="Roboto" panose="02000000000000000000" pitchFamily="2" charset="0"/>
                <a:ea typeface="Roboto" panose="02000000000000000000" pitchFamily="2" charset="0"/>
              </a:rPr>
              <a:t>Tổng quan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284884" y="1177676"/>
            <a:ext cx="4996788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Thân thiện với người dùng</a:t>
            </a:r>
            <a:endParaRPr sz="2800" dirty="0"/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284883" y="1810978"/>
            <a:ext cx="536248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Giúp việc bán hàng hiệu quả</a:t>
            </a:r>
            <a:endParaRPr sz="2800" dirty="0"/>
          </a:p>
        </p:txBody>
      </p:sp>
      <p:sp>
        <p:nvSpPr>
          <p:cNvPr id="38" name="Google Shape;3152;p53">
            <a:extLst>
              <a:ext uri="{FF2B5EF4-FFF2-40B4-BE49-F238E27FC236}">
                <a16:creationId xmlns:a16="http://schemas.microsoft.com/office/drawing/2014/main" id="{A5A25615-ACFD-47E9-8EBA-2083AD85EB6F}"/>
              </a:ext>
            </a:extLst>
          </p:cNvPr>
          <p:cNvSpPr txBox="1">
            <a:spLocks/>
          </p:cNvSpPr>
          <p:nvPr/>
        </p:nvSpPr>
        <p:spPr>
          <a:xfrm>
            <a:off x="1284883" y="2444280"/>
            <a:ext cx="638991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endParaRPr lang="en-US" sz="2800" dirty="0"/>
          </a:p>
        </p:txBody>
      </p:sp>
      <p:sp>
        <p:nvSpPr>
          <p:cNvPr id="39" name="Google Shape;3152;p53">
            <a:extLst>
              <a:ext uri="{FF2B5EF4-FFF2-40B4-BE49-F238E27FC236}">
                <a16:creationId xmlns:a16="http://schemas.microsoft.com/office/drawing/2014/main" id="{E587FEF4-CDD3-44D4-BAA2-8420DA68068A}"/>
              </a:ext>
            </a:extLst>
          </p:cNvPr>
          <p:cNvSpPr txBox="1">
            <a:spLocks/>
          </p:cNvSpPr>
          <p:nvPr/>
        </p:nvSpPr>
        <p:spPr>
          <a:xfrm>
            <a:off x="1284883" y="3077582"/>
            <a:ext cx="638991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 sz="2800" dirty="0" err="1"/>
              <a:t>Cập</a:t>
            </a:r>
            <a:r>
              <a:rPr lang="en-GB" sz="2800" dirty="0"/>
              <a:t> </a:t>
            </a:r>
            <a:r>
              <a:rPr lang="en-GB" sz="2800" dirty="0" err="1"/>
              <a:t>nhật</a:t>
            </a:r>
            <a:r>
              <a:rPr lang="en-GB" sz="2800" dirty="0"/>
              <a:t> </a:t>
            </a:r>
            <a:r>
              <a:rPr lang="en-GB" sz="2800" dirty="0" err="1"/>
              <a:t>thông</a:t>
            </a:r>
            <a:r>
              <a:rPr lang="en-GB" sz="2800" dirty="0"/>
              <a:t> tin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cách</a:t>
            </a:r>
            <a:r>
              <a:rPr lang="en-GB" sz="2800" dirty="0"/>
              <a:t> </a:t>
            </a:r>
            <a:r>
              <a:rPr lang="en-GB" sz="2800" dirty="0" err="1"/>
              <a:t>nhanh</a:t>
            </a:r>
            <a:r>
              <a:rPr lang="en-GB" sz="2800" dirty="0"/>
              <a:t> </a:t>
            </a:r>
            <a:r>
              <a:rPr lang="en-GB" sz="2800" dirty="0" err="1"/>
              <a:t>chóng</a:t>
            </a:r>
            <a:endParaRPr lang="en-US" sz="2800" dirty="0"/>
          </a:p>
        </p:txBody>
      </p:sp>
      <p:grpSp>
        <p:nvGrpSpPr>
          <p:cNvPr id="42" name="Google Shape;13428;p75">
            <a:extLst>
              <a:ext uri="{FF2B5EF4-FFF2-40B4-BE49-F238E27FC236}">
                <a16:creationId xmlns:a16="http://schemas.microsoft.com/office/drawing/2014/main" id="{079C6373-51B7-4E97-9873-93AEEB0D271A}"/>
              </a:ext>
            </a:extLst>
          </p:cNvPr>
          <p:cNvGrpSpPr/>
          <p:nvPr/>
        </p:nvGrpSpPr>
        <p:grpSpPr>
          <a:xfrm>
            <a:off x="6918849" y="3306182"/>
            <a:ext cx="1511892" cy="1511892"/>
            <a:chOff x="5648375" y="3804850"/>
            <a:chExt cx="483125" cy="483125"/>
          </a:xfrm>
          <a:solidFill>
            <a:srgbClr val="77C6FC"/>
          </a:solidFill>
        </p:grpSpPr>
        <p:sp>
          <p:nvSpPr>
            <p:cNvPr id="43" name="Google Shape;13429;p75">
              <a:extLst>
                <a:ext uri="{FF2B5EF4-FFF2-40B4-BE49-F238E27FC236}">
                  <a16:creationId xmlns:a16="http://schemas.microsoft.com/office/drawing/2014/main" id="{E171CE27-ED73-4212-8A3C-0D184E603729}"/>
                </a:ext>
              </a:extLst>
            </p:cNvPr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grpFill/>
            <a:ln w="28575"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30;p75">
              <a:extLst>
                <a:ext uri="{FF2B5EF4-FFF2-40B4-BE49-F238E27FC236}">
                  <a16:creationId xmlns:a16="http://schemas.microsoft.com/office/drawing/2014/main" id="{4444E1F7-5953-49DC-A250-4C97B9AB6473}"/>
                </a:ext>
              </a:extLst>
            </p:cNvPr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grpFill/>
            <a:ln w="28575"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31;p75">
              <a:extLst>
                <a:ext uri="{FF2B5EF4-FFF2-40B4-BE49-F238E27FC236}">
                  <a16:creationId xmlns:a16="http://schemas.microsoft.com/office/drawing/2014/main" id="{C535703D-AB1D-4AFD-BE75-9CA8E9EAD7CB}"/>
                </a:ext>
              </a:extLst>
            </p:cNvPr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 w="28575"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13432;p75">
              <a:extLst>
                <a:ext uri="{FF2B5EF4-FFF2-40B4-BE49-F238E27FC236}">
                  <a16:creationId xmlns:a16="http://schemas.microsoft.com/office/drawing/2014/main" id="{927C0FB5-4834-40D0-9A0B-88581004190B}"/>
                </a:ext>
              </a:extLst>
            </p:cNvPr>
            <p:cNvSpPr/>
            <p:nvPr/>
          </p:nvSpPr>
          <p:spPr>
            <a:xfrm>
              <a:off x="5762575" y="4060600"/>
              <a:ext cx="254800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grpFill/>
            <a:ln w="28575"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91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0" grpId="0" build="p"/>
      <p:bldP spid="3152" grpId="0" build="p"/>
      <p:bldP spid="38" grpId="0"/>
      <p:bldP spid="39" grpId="0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496</Words>
  <Application>Microsoft Office PowerPoint</Application>
  <PresentationFormat>On-screen Show (16:9)</PresentationFormat>
  <Paragraphs>130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 Light</vt:lpstr>
      <vt:lpstr>Segoe UI Semibold</vt:lpstr>
      <vt:lpstr>Roboto</vt:lpstr>
      <vt:lpstr>Fjalla One</vt:lpstr>
      <vt:lpstr>Barlow Semi Condensed</vt:lpstr>
      <vt:lpstr>Barlow Semi Condensed Medium</vt:lpstr>
      <vt:lpstr>Technology Consulting by Slidesgo</vt:lpstr>
      <vt:lpstr>WEB Bán Mặt Hàng Của Apple</vt:lpstr>
      <vt:lpstr>Mục lục</vt:lpstr>
      <vt:lpstr>Giới thiệu</vt:lpstr>
      <vt:lpstr>Thành viên</vt:lpstr>
      <vt:lpstr>Phân công</vt:lpstr>
      <vt:lpstr>Công cụ</vt:lpstr>
      <vt:lpstr>Khảo sát</vt:lpstr>
      <vt:lpstr>Khảo sát</vt:lpstr>
      <vt:lpstr>Tổng quan</vt:lpstr>
      <vt:lpstr>Phân tích</vt:lpstr>
      <vt:lpstr>Chức năng</vt:lpstr>
      <vt:lpstr>Đăng nhập</vt:lpstr>
      <vt:lpstr>Danh Mục</vt:lpstr>
      <vt:lpstr>Danh Mục</vt:lpstr>
      <vt:lpstr>Sản Phẩm</vt:lpstr>
      <vt:lpstr>Sản Phẩm</vt:lpstr>
      <vt:lpstr>Sản Phẩm</vt:lpstr>
      <vt:lpstr>Slider</vt:lpstr>
      <vt:lpstr>Slider</vt:lpstr>
      <vt:lpstr>Slider</vt:lpstr>
      <vt:lpstr>Giỏ Hàng</vt:lpstr>
      <vt:lpstr>Giỏ Hàng</vt:lpstr>
      <vt:lpstr>Xác định thực thể</vt:lpstr>
      <vt:lpstr>Xác định thực thể</vt:lpstr>
      <vt:lpstr>Thiết kế</vt:lpstr>
      <vt:lpstr>Sơ đồ ERD</vt:lpstr>
      <vt:lpstr>Giao diện</vt:lpstr>
      <vt:lpstr>Giao diện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BÁN HÀNG</dc:title>
  <cp:lastModifiedBy>DINH VIET LONG 20194608</cp:lastModifiedBy>
  <cp:revision>61</cp:revision>
  <dcterms:modified xsi:type="dcterms:W3CDTF">2022-01-25T00:10:23Z</dcterms:modified>
</cp:coreProperties>
</file>