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56"/>
  </p:notesMasterIdLst>
  <p:handoutMasterIdLst>
    <p:handoutMasterId r:id="rId57"/>
  </p:handoutMasterIdLst>
  <p:sldIdLst>
    <p:sldId id="1596" r:id="rId5"/>
    <p:sldId id="1622" r:id="rId6"/>
    <p:sldId id="1623" r:id="rId7"/>
    <p:sldId id="1624" r:id="rId8"/>
    <p:sldId id="1625" r:id="rId9"/>
    <p:sldId id="1626" r:id="rId10"/>
    <p:sldId id="1627" r:id="rId11"/>
    <p:sldId id="1628" r:id="rId12"/>
    <p:sldId id="1629" r:id="rId13"/>
    <p:sldId id="1630" r:id="rId14"/>
    <p:sldId id="1631" r:id="rId15"/>
    <p:sldId id="1632" r:id="rId16"/>
    <p:sldId id="1633" r:id="rId17"/>
    <p:sldId id="1634" r:id="rId18"/>
    <p:sldId id="1635" r:id="rId19"/>
    <p:sldId id="1636" r:id="rId20"/>
    <p:sldId id="1637" r:id="rId21"/>
    <p:sldId id="1638" r:id="rId22"/>
    <p:sldId id="1639" r:id="rId23"/>
    <p:sldId id="1640" r:id="rId24"/>
    <p:sldId id="1641" r:id="rId25"/>
    <p:sldId id="1642" r:id="rId26"/>
    <p:sldId id="1643" r:id="rId27"/>
    <p:sldId id="1644" r:id="rId28"/>
    <p:sldId id="1645" r:id="rId29"/>
    <p:sldId id="1646" r:id="rId30"/>
    <p:sldId id="1647" r:id="rId31"/>
    <p:sldId id="1648" r:id="rId32"/>
    <p:sldId id="1649" r:id="rId33"/>
    <p:sldId id="1650" r:id="rId34"/>
    <p:sldId id="1651" r:id="rId35"/>
    <p:sldId id="1652" r:id="rId36"/>
    <p:sldId id="1653" r:id="rId37"/>
    <p:sldId id="1654" r:id="rId38"/>
    <p:sldId id="1655" r:id="rId39"/>
    <p:sldId id="1656" r:id="rId40"/>
    <p:sldId id="1657" r:id="rId41"/>
    <p:sldId id="1658" r:id="rId42"/>
    <p:sldId id="1659" r:id="rId43"/>
    <p:sldId id="1660" r:id="rId44"/>
    <p:sldId id="1661" r:id="rId45"/>
    <p:sldId id="1662" r:id="rId46"/>
    <p:sldId id="1663" r:id="rId47"/>
    <p:sldId id="1664" r:id="rId48"/>
    <p:sldId id="1665" r:id="rId49"/>
    <p:sldId id="1666" r:id="rId50"/>
    <p:sldId id="1667" r:id="rId51"/>
    <p:sldId id="1668" r:id="rId52"/>
    <p:sldId id="1669" r:id="rId53"/>
    <p:sldId id="1670" r:id="rId54"/>
    <p:sldId id="1671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708" userDrawn="1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6" userDrawn="1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0" userDrawn="1">
          <p15:clr>
            <a:srgbClr val="A4A3A4"/>
          </p15:clr>
        </p15:guide>
        <p15:guide id="10" orient="horz" pos="2868" userDrawn="1">
          <p15:clr>
            <a:srgbClr val="A4A3A4"/>
          </p15:clr>
        </p15:guide>
        <p15:guide id="11" pos="384" userDrawn="1">
          <p15:clr>
            <a:srgbClr val="A4A3A4"/>
          </p15:clr>
        </p15:guide>
        <p15:guide id="12" pos="1776" userDrawn="1">
          <p15:clr>
            <a:srgbClr val="A4A3A4"/>
          </p15:clr>
        </p15:guide>
        <p15:guide id="13" pos="1248" userDrawn="1">
          <p15:clr>
            <a:srgbClr val="A4A3A4"/>
          </p15:clr>
        </p15:guide>
        <p15:guide id="16" pos="2472" userDrawn="1">
          <p15:clr>
            <a:srgbClr val="A4A3A4"/>
          </p15:clr>
        </p15:guide>
        <p15:guide id="17" pos="1728" userDrawn="1">
          <p15:clr>
            <a:srgbClr val="A4A3A4"/>
          </p15:clr>
        </p15:guide>
        <p15:guide id="18" pos="1008" userDrawn="1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6" pos="220">
          <p15:clr>
            <a:srgbClr val="A4A3A4"/>
          </p15:clr>
        </p15:guide>
        <p15:guide id="28" pos="2880" userDrawn="1">
          <p15:clr>
            <a:srgbClr val="A4A3A4"/>
          </p15:clr>
        </p15:guide>
        <p15:guide id="29" pos="2280" userDrawn="1">
          <p15:clr>
            <a:srgbClr val="A4A3A4"/>
          </p15:clr>
        </p15:guide>
        <p15:guide id="30" orient="horz" pos="828" userDrawn="1">
          <p15:clr>
            <a:srgbClr val="A4A3A4"/>
          </p15:clr>
        </p15:guide>
        <p15:guide id="32" pos="3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Dodd, Sara" initials="DS" lastIdx="9" clrIdx="2">
    <p:extLst>
      <p:ext uri="{19B8F6BF-5375-455C-9EA6-DF929625EA0E}">
        <p15:presenceInfo xmlns:p15="http://schemas.microsoft.com/office/powerpoint/2012/main" userId="S-1-5-21-1407069837-2091007605-538272213-258789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E5AA"/>
    <a:srgbClr val="202E3E"/>
    <a:srgbClr val="E617E6"/>
    <a:srgbClr val="D2F8EC"/>
    <a:srgbClr val="D5DBDB"/>
    <a:srgbClr val="F2F4F4"/>
    <a:srgbClr val="879196"/>
    <a:srgbClr val="232F3E"/>
    <a:srgbClr val="222F3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9" autoAdjust="0"/>
    <p:restoredTop sz="70370" autoAdjust="0"/>
  </p:normalViewPr>
  <p:slideViewPr>
    <p:cSldViewPr snapToGrid="0" showGuides="1">
      <p:cViewPr varScale="1">
        <p:scale>
          <a:sx n="102" d="100"/>
          <a:sy n="102" d="100"/>
        </p:scale>
        <p:origin x="2160" y="184"/>
      </p:cViewPr>
      <p:guideLst>
        <p:guide orient="horz" pos="644"/>
        <p:guide orient="horz" pos="2898"/>
        <p:guide orient="horz" pos="2412"/>
        <p:guide orient="horz" pos="3196"/>
        <p:guide orient="horz" pos="708"/>
        <p:guide orient="horz" pos="1378"/>
        <p:guide orient="horz" pos="2076"/>
        <p:guide orient="horz" pos="125"/>
        <p:guide orient="horz" pos="2100"/>
        <p:guide orient="horz" pos="2868"/>
        <p:guide pos="384"/>
        <p:guide pos="1776"/>
        <p:guide pos="1248"/>
        <p:guide pos="2472"/>
        <p:guide pos="1728"/>
        <p:guide pos="1008"/>
        <p:guide pos="3257"/>
        <p:guide/>
        <p:guide pos="3285"/>
        <p:guide pos="220"/>
        <p:guide pos="2880"/>
        <p:guide pos="2280"/>
        <p:guide orient="horz" pos="828"/>
        <p:guide pos="3080"/>
      </p:guideLst>
    </p:cSldViewPr>
  </p:slideViewPr>
  <p:outlineViewPr>
    <p:cViewPr>
      <p:scale>
        <a:sx n="33" d="100"/>
        <a:sy n="33" d="100"/>
      </p:scale>
      <p:origin x="0" y="-6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728395-DF44-C84E-95A2-7C439EB3DC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mazon Ember Light" panose="020B04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18215-02C0-FB41-98BE-4E6A809FB2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33BA5-60B7-FD43-8D47-3EBE127BAB08}" type="datetimeFigureOut">
              <a:rPr lang="en-US" smtClean="0">
                <a:latin typeface="Amazon Ember Light" panose="020B0403020204020204" pitchFamily="34" charset="0"/>
              </a:rPr>
              <a:t>9/14/20</a:t>
            </a:fld>
            <a:endParaRPr lang="en-US" dirty="0">
              <a:latin typeface="Amazon Ember Light" panose="020B04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46883-2CD3-054D-9353-61E9C5DA1B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mazon Ember Light" panose="020B04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15A3C-E7ED-8445-92B3-88AEF573B2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7504D-8054-6B43-9B3D-D2145D5A030E}" type="slidenum">
              <a:rPr lang="en-US" smtClean="0">
                <a:latin typeface="Amazon Ember Light" panose="020B0403020204020204" pitchFamily="34" charset="0"/>
              </a:rPr>
              <a:t>‹#›</a:t>
            </a:fld>
            <a:endParaRPr lang="en-US" dirty="0">
              <a:latin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02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Light" panose="020B04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Light" panose="020B0403020204020204" pitchFamily="34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Light" panose="020B04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Light" panose="020B0403020204020204" pitchFamily="34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Light" panose="020B0403020204020204" pitchFamily="34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Light" panose="020B0403020204020204" pitchFamily="34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Light" panose="020B0403020204020204" pitchFamily="34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Light" panose="020B0403020204020204" pitchFamily="34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Light" panose="020B0403020204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05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19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1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3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99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9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19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83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27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86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4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31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32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43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86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03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09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19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3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11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8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9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27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86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25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93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62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006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08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20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7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9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0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8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1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3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0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DF07FDDC-C419-4840-BDD6-9249508B20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9738" y="526942"/>
            <a:ext cx="7694262" cy="461655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24D73E8-51D9-6347-BA4B-34715078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009"/>
            <a:ext cx="7856293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C91D046-20CB-4548-95BC-23EACCAAC295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457200" y="3748260"/>
            <a:ext cx="3479470" cy="3225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BC57FCC-C2B1-E547-B624-7B89CA1D1E4A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57200" y="3967950"/>
            <a:ext cx="3479470" cy="3225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E3DB63F-1D94-DE4D-83D8-7B94E49BC9D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53500" y="2520979"/>
            <a:ext cx="7859993" cy="4260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160A9-BC18-FB42-A452-E063B0B49D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887907"/>
            <a:ext cx="1828800" cy="4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3" pos="288" userDrawn="1">
          <p15:clr>
            <a:srgbClr val="FBAE40"/>
          </p15:clr>
        </p15:guide>
        <p15:guide id="4" pos="3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E5ED178-FD11-E141-B99C-BA71299E8E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211733"/>
            <a:ext cx="2448187" cy="1928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6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buClr>
                <a:schemeClr val="tx2"/>
              </a:buClr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1143000" indent="-228600">
              <a:buClr>
                <a:schemeClr val="tx2"/>
              </a:buClr>
              <a:buFont typeface="System Font Regular"/>
              <a:buChar char="–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657350" indent="-285750">
              <a:buClr>
                <a:schemeClr val="tx2"/>
              </a:buClr>
              <a:buFont typeface="System Font Regular"/>
              <a:buChar char="»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AE534CB-790F-7A44-AA82-1FEF5EA2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330"/>
            <a:ext cx="8229600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A99CF-27BC-694E-BB92-EC73D5C5BD35}"/>
              </a:ext>
            </a:extLst>
          </p:cNvPr>
          <p:cNvSpPr/>
          <p:nvPr userDrawn="1"/>
        </p:nvSpPr>
        <p:spPr>
          <a:xfrm>
            <a:off x="0" y="184330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F3D1D0B-B96A-6640-A9D3-A6352686667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3500" y="3169113"/>
            <a:ext cx="2448187" cy="3614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D0888C8-A1B7-344D-B575-D8E25DBA6C50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3347907" y="3169113"/>
            <a:ext cx="2448187" cy="3614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15E8B6-62C6-4B4C-B810-209D8D6013AE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6238613" y="3182204"/>
            <a:ext cx="2448187" cy="3523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368675E-B2F6-9648-A436-563D085453FA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453500" y="3568700"/>
            <a:ext cx="2448187" cy="9814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D0348CF-C771-6F4A-9E1E-B8BDA3A85C00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3347907" y="3568700"/>
            <a:ext cx="2448187" cy="9814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147A829-7FAE-4747-B412-7AB73136D15D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6238613" y="3581790"/>
            <a:ext cx="2448187" cy="951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84FAE12-4781-CF42-9A10-5068B0C95114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3347906" y="1211733"/>
            <a:ext cx="2448187" cy="1928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6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buClr>
                <a:schemeClr val="tx2"/>
              </a:buClr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1143000" indent="-228600">
              <a:buClr>
                <a:schemeClr val="tx2"/>
              </a:buClr>
              <a:buFont typeface="System Font Regular"/>
              <a:buChar char="–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657350" indent="-285750">
              <a:buClr>
                <a:schemeClr val="tx2"/>
              </a:buClr>
              <a:buFont typeface="System Font Regular"/>
              <a:buChar char="»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B81692-0F21-3942-B4D8-E6DAADA0AF0F}"/>
              </a:ext>
            </a:extLst>
          </p:cNvPr>
          <p:cNvSpPr>
            <a:spLocks noGrp="1"/>
          </p:cNvSpPr>
          <p:nvPr>
            <p:ph sz="half" idx="27"/>
          </p:nvPr>
        </p:nvSpPr>
        <p:spPr>
          <a:xfrm>
            <a:off x="6238613" y="1211733"/>
            <a:ext cx="2448187" cy="1928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6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buClr>
                <a:schemeClr val="tx2"/>
              </a:buClr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1143000" indent="-228600">
              <a:buClr>
                <a:schemeClr val="tx2"/>
              </a:buClr>
              <a:buFont typeface="System Font Regular"/>
              <a:buChar char="–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657350" indent="-285750">
              <a:buClr>
                <a:schemeClr val="tx2"/>
              </a:buClr>
              <a:buFont typeface="System Font Regular"/>
              <a:buChar char="»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3990245-B24D-754A-B950-C7C8249BFD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88" userDrawn="1">
          <p15:clr>
            <a:srgbClr val="FBAE40"/>
          </p15:clr>
        </p15:guide>
        <p15:guide id="4" pos="5400" userDrawn="1">
          <p15:clr>
            <a:srgbClr val="FBAE40"/>
          </p15:clr>
        </p15:guide>
        <p15:guide id="5" orient="horz" pos="5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A9137E0-7D15-5B46-A9FF-FA95BDC17B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17813"/>
            <a:ext cx="1778924" cy="6824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7200" y="1335229"/>
            <a:ext cx="1778924" cy="13688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B11C8F9-1EFB-A247-84E1-15345479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330"/>
            <a:ext cx="8233038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0861C7-2760-1241-AA55-AED91CD3E401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2563092" y="2917813"/>
            <a:ext cx="1778924" cy="6824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D3D67912-6FBE-B245-B155-7F186154A8C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63091" y="1335229"/>
            <a:ext cx="1778924" cy="13688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DC8A389-A732-8E4B-A9E6-19769051B010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4668982" y="2917813"/>
            <a:ext cx="1778924" cy="68247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styles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2B493BF8-740F-4B45-A209-3942D9C8CAB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68982" y="1335228"/>
            <a:ext cx="1778924" cy="13688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B1F826EB-CCDB-404E-A753-4934E558FDD6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774874" y="2917812"/>
            <a:ext cx="1778924" cy="671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styles</a:t>
            </a: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40CAA77E-07BD-C846-98C1-AA9613A0490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774874" y="1335229"/>
            <a:ext cx="1778924" cy="13688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Light" panose="020B0403020204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44AEC2-79A5-5648-88E1-13F610F46172}"/>
              </a:ext>
            </a:extLst>
          </p:cNvPr>
          <p:cNvSpPr/>
          <p:nvPr userDrawn="1"/>
        </p:nvSpPr>
        <p:spPr>
          <a:xfrm>
            <a:off x="0" y="184330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099CD-1296-EC48-9068-B47D1400ED9D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457200" y="3422122"/>
            <a:ext cx="1778924" cy="9779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48ACA00-375A-8842-9B70-E8B203E80F17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2563092" y="3422122"/>
            <a:ext cx="1778924" cy="9779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60DEE63-E52E-C447-8858-6463921BAD2D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4668982" y="3412980"/>
            <a:ext cx="1778924" cy="9871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3900232-3014-074B-9893-27B7F576B263}"/>
              </a:ext>
            </a:extLst>
          </p:cNvPr>
          <p:cNvSpPr>
            <a:spLocks noGrp="1"/>
          </p:cNvSpPr>
          <p:nvPr>
            <p:ph type="body" sz="half" idx="26"/>
          </p:nvPr>
        </p:nvSpPr>
        <p:spPr>
          <a:xfrm>
            <a:off x="6774874" y="3412980"/>
            <a:ext cx="1778924" cy="9871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E74F6C-5E2C-B748-A5AB-CBB69F8E25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54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EEE9983-339E-6C49-8B8C-FADE222523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274" y="2151896"/>
            <a:ext cx="2323445" cy="5246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346183" y="2151897"/>
            <a:ext cx="2323445" cy="524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232091" y="2151897"/>
            <a:ext cx="2323445" cy="524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0274" y="3963640"/>
            <a:ext cx="2323445" cy="532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346181" y="3963640"/>
            <a:ext cx="2323445" cy="532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232091" y="3963640"/>
            <a:ext cx="2323445" cy="532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60273" y="928298"/>
            <a:ext cx="2323445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solidFill>
                  <a:srgbClr val="C2C2C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346183" y="928298"/>
            <a:ext cx="2323444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solidFill>
                  <a:srgbClr val="C2C2C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232091" y="928298"/>
            <a:ext cx="2323445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solidFill>
                  <a:srgbClr val="C2C2C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60274" y="2782372"/>
            <a:ext cx="2323444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solidFill>
                  <a:srgbClr val="C2C2C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346182" y="2782372"/>
            <a:ext cx="2323445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solidFill>
                  <a:srgbClr val="C2C2C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232091" y="2782372"/>
            <a:ext cx="2323445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>
                <a:solidFill>
                  <a:srgbClr val="C2C2C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958FA01-E999-0A4F-AF65-D765B53C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73" y="184330"/>
            <a:ext cx="8107802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6900F-0EC1-A145-9B50-1F3FAD824092}"/>
              </a:ext>
            </a:extLst>
          </p:cNvPr>
          <p:cNvSpPr/>
          <p:nvPr userDrawn="1"/>
        </p:nvSpPr>
        <p:spPr>
          <a:xfrm>
            <a:off x="0" y="184330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DE8A5C8-58B1-2342-9B2F-84032B265D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pos="54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8E87DB3-EB71-D34F-A07A-5B87E7FE9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BE1843C-8465-7045-BEAD-6DC22B07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330"/>
            <a:ext cx="8252617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5BB26-E91C-6044-B4C5-A96CC774C36F}"/>
              </a:ext>
            </a:extLst>
          </p:cNvPr>
          <p:cNvSpPr/>
          <p:nvPr userDrawn="1"/>
        </p:nvSpPr>
        <p:spPr>
          <a:xfrm>
            <a:off x="0" y="184330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sp>
        <p:nvSpPr>
          <p:cNvPr id="12" name="Table Placeholder 4">
            <a:extLst>
              <a:ext uri="{FF2B5EF4-FFF2-40B4-BE49-F238E27FC236}">
                <a16:creationId xmlns:a16="http://schemas.microsoft.com/office/drawing/2014/main" id="{10218A97-AD38-0846-BCED-26DFFFA24B5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57200" y="1449658"/>
            <a:ext cx="8251825" cy="2958829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C0FCB9-61FF-6E4B-A015-8DBEABCF67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E4259-8D22-DC47-B2A9-4C76E94EE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48564"/>
            <a:ext cx="8251825" cy="496888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9501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54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C8BC53-BD35-794B-8DD9-08125A80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4" name="Chart Placeholder 3"/>
          <p:cNvSpPr>
            <a:spLocks noGrp="1"/>
          </p:cNvSpPr>
          <p:nvPr>
            <p:ph type="chart" sz="quarter" idx="12" hasCustomPrompt="1"/>
          </p:nvPr>
        </p:nvSpPr>
        <p:spPr>
          <a:xfrm>
            <a:off x="457199" y="847899"/>
            <a:ext cx="8233039" cy="355222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7FF00BB-053B-DD47-83C6-8A0838EF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71" y="184330"/>
            <a:ext cx="8221772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9AC713-2B6E-6A4F-9E78-642CF8C6042B}"/>
              </a:ext>
            </a:extLst>
          </p:cNvPr>
          <p:cNvSpPr/>
          <p:nvPr userDrawn="1"/>
        </p:nvSpPr>
        <p:spPr>
          <a:xfrm>
            <a:off x="0" y="184330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D451C0-D1EA-1A47-918E-7F0055E50E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12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54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FA7740-6C4A-6344-BB31-4A7A6D2A7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7" name="SmartArt Placeholder 6"/>
          <p:cNvSpPr>
            <a:spLocks noGrp="1"/>
          </p:cNvSpPr>
          <p:nvPr>
            <p:ph type="dgm" sz="quarter" idx="13"/>
          </p:nvPr>
        </p:nvSpPr>
        <p:spPr>
          <a:xfrm>
            <a:off x="457200" y="847897"/>
            <a:ext cx="8233038" cy="3552223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A4EBD77-626C-FB4A-B8FD-1FA3B5E8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330"/>
            <a:ext cx="8233039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3B9AC-99AE-C844-B1DB-B1F6C13AF72D}"/>
              </a:ext>
            </a:extLst>
          </p:cNvPr>
          <p:cNvSpPr/>
          <p:nvPr userDrawn="1"/>
        </p:nvSpPr>
        <p:spPr>
          <a:xfrm>
            <a:off x="0" y="184330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C10B78-9797-3A4C-9E65-A508F6A5E5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93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al Divider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3F08F01-71AD-C642-8A9D-D1DEC27D2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0C0207-E652-BC4D-9680-AE6AC17E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2269"/>
            <a:ext cx="8233038" cy="3070015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2BFE0-5C36-BD4A-9CAA-5A60491CD1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CA94B1-1218-F343-9DA3-BEB96ABD67CC}"/>
              </a:ext>
            </a:extLst>
          </p:cNvPr>
          <p:cNvSpPr/>
          <p:nvPr userDrawn="1"/>
        </p:nvSpPr>
        <p:spPr>
          <a:xfrm>
            <a:off x="0" y="1482293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77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al Divider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0207-E652-BC4D-9680-AE6AC17E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61288"/>
            <a:ext cx="8238931" cy="3038832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1FD74-48B3-E74D-A69F-8F2ED776D9AA}"/>
              </a:ext>
            </a:extLst>
          </p:cNvPr>
          <p:cNvSpPr/>
          <p:nvPr userDrawn="1"/>
        </p:nvSpPr>
        <p:spPr>
          <a:xfrm>
            <a:off x="0" y="1482293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A7FF7-372C-8B49-BEEC-21A7C79C65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29" y="4675243"/>
            <a:ext cx="1271016" cy="2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73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4F295F1A-5115-6A4C-B71B-74C71C2FA6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9738" y="526942"/>
            <a:ext cx="7694262" cy="461655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E3D62C-4C22-FD42-96B9-CE12BCDD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009"/>
            <a:ext cx="7981529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A534F16-DBC3-8A4A-B367-3A53710C99BA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457200" y="3748260"/>
            <a:ext cx="3479470" cy="3225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165B50-1C1B-2443-B106-01F5D1ACDFC6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57200" y="3967950"/>
            <a:ext cx="3479470" cy="3225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E69BC-D5F6-444F-9A3C-36B5D3C4A617}"/>
              </a:ext>
            </a:extLst>
          </p:cNvPr>
          <p:cNvSpPr/>
          <p:nvPr userDrawn="1"/>
        </p:nvSpPr>
        <p:spPr>
          <a:xfrm>
            <a:off x="0" y="2026009"/>
            <a:ext cx="279779" cy="5457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F39C1A-6B82-C042-8ECB-D15CD5037A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75243"/>
            <a:ext cx="1271016" cy="2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gradFill>
          <a:gsLst>
            <a:gs pos="0">
              <a:srgbClr val="36C2B4"/>
            </a:gs>
            <a:gs pos="100000">
              <a:srgbClr val="7EE5A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7C9511B-5F0E-EF41-88A9-B6E5764D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6009"/>
            <a:ext cx="7856293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232F3E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4F0A51-7282-2F43-889D-C63EE493FC82}"/>
              </a:ext>
            </a:extLst>
          </p:cNvPr>
          <p:cNvSpPr/>
          <p:nvPr userDrawn="1"/>
        </p:nvSpPr>
        <p:spPr>
          <a:xfrm>
            <a:off x="0" y="2026008"/>
            <a:ext cx="279779" cy="5457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022B78-15A3-CC46-8DFE-E6480C8FF0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6DBD99C-CDA3-EB4E-BD09-962B5E14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E86449-4952-8F42-BC88-1EB458F55A8F}"/>
              </a:ext>
            </a:extLst>
          </p:cNvPr>
          <p:cNvSpPr/>
          <p:nvPr userDrawn="1"/>
        </p:nvSpPr>
        <p:spPr>
          <a:xfrm>
            <a:off x="0" y="184330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EDDAF0-6209-7D47-91A8-17B3280247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7467C-46B8-294D-8663-E6A09A51E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839802"/>
            <a:ext cx="8085138" cy="3564506"/>
          </a:xfrm>
          <a:prstGeom prst="rect">
            <a:avLst/>
          </a:prstGeom>
        </p:spPr>
        <p:txBody>
          <a:bodyPr/>
          <a:lstStyle>
            <a:lvl1pP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buClr>
                <a:schemeClr val="tx2"/>
              </a:buCl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1143000" indent="-228600">
              <a:buClr>
                <a:schemeClr val="tx2"/>
              </a:buClr>
              <a:buFont typeface="System Font Regular"/>
              <a:buChar char="–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600200" indent="-228600">
              <a:buClr>
                <a:schemeClr val="tx2"/>
              </a:buClr>
              <a:buFont typeface="System Font Regular"/>
              <a:buChar char="»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 marL="2057400" indent="-228600">
              <a:buClr>
                <a:schemeClr val="tx2"/>
              </a:buClr>
              <a:buFont typeface="System Font Regular"/>
              <a:buChar char="+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179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568">
          <p15:clr>
            <a:srgbClr val="FBAE40"/>
          </p15:clr>
        </p15:guide>
        <p15:guide id="3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022B78-15A3-CC46-8DFE-E6480C8FF0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6DBD99C-CDA3-EB4E-BD09-962B5E14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8FFEEC-4163-6A4A-9364-59C4FDD16F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839801"/>
            <a:ext cx="8088692" cy="40356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742950" indent="-285750">
              <a:buClr>
                <a:schemeClr val="tx2"/>
              </a:buClr>
              <a:buFont typeface="Arial"/>
              <a:buChar char="•"/>
              <a:defRPr sz="1600" b="1" i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3000" indent="-228600">
              <a:buClr>
                <a:schemeClr val="tx2"/>
              </a:buClr>
              <a:buFont typeface="Arial"/>
              <a:buChar char="•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buClr>
                <a:schemeClr val="tx2"/>
              </a:buCl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buClr>
                <a:schemeClr val="tx2"/>
              </a:buCl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Subheader</a:t>
            </a:r>
            <a:r>
              <a:rPr lang="en-US" dirty="0"/>
              <a:t> 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E86449-4952-8F42-BC88-1EB458F55A8F}"/>
              </a:ext>
            </a:extLst>
          </p:cNvPr>
          <p:cNvSpPr/>
          <p:nvPr userDrawn="1"/>
        </p:nvSpPr>
        <p:spPr>
          <a:xfrm>
            <a:off x="0" y="184330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EDDAF0-6209-7D47-91A8-17B3280247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7467C-46B8-294D-8663-E6A09A51E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82390"/>
            <a:ext cx="8085138" cy="3289610"/>
          </a:xfrm>
          <a:prstGeom prst="rect">
            <a:avLst/>
          </a:prstGeom>
        </p:spPr>
        <p:txBody>
          <a:bodyPr/>
          <a:lstStyle>
            <a:lvl1pP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buClr>
                <a:schemeClr val="tx2"/>
              </a:buCl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1143000" indent="-228600">
              <a:buClr>
                <a:schemeClr val="tx2"/>
              </a:buClr>
              <a:buFont typeface="System Font Regular"/>
              <a:buChar char="–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600200" indent="-228600">
              <a:buClr>
                <a:schemeClr val="tx2"/>
              </a:buClr>
              <a:buFont typeface="System Font Regular"/>
              <a:buChar char="»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 marL="2057400" indent="-228600">
              <a:buClr>
                <a:schemeClr val="tx2"/>
              </a:buClr>
              <a:buFont typeface="System Font Regular"/>
              <a:buChar char="+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pos="5568" userDrawn="1">
          <p15:clr>
            <a:srgbClr val="FBAE40"/>
          </p15:clr>
        </p15:guide>
        <p15:guide id="3" orient="horz" pos="16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azon Confidential 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76BF37-17B6-B14C-9754-2BF248C120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6DBD99C-CDA3-EB4E-BD09-962B5E148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8FFEEC-4163-6A4A-9364-59C4FDD16F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839799"/>
            <a:ext cx="8088692" cy="41050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742950" indent="-285750">
              <a:buClr>
                <a:schemeClr val="tx2"/>
              </a:buClr>
              <a:buFont typeface="Arial"/>
              <a:buChar char="•"/>
              <a:defRPr sz="1600" b="1" i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1143000" indent="-228600">
              <a:buClr>
                <a:schemeClr val="tx2"/>
              </a:buClr>
              <a:buFont typeface="Arial"/>
              <a:buChar char="•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>
              <a:buClr>
                <a:schemeClr val="tx2"/>
              </a:buCl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buClr>
                <a:schemeClr val="tx2"/>
              </a:buCl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Subheader</a:t>
            </a:r>
            <a:r>
              <a:rPr lang="en-US" dirty="0"/>
              <a:t> Content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E86449-4952-8F42-BC88-1EB458F55A8F}"/>
              </a:ext>
            </a:extLst>
          </p:cNvPr>
          <p:cNvSpPr/>
          <p:nvPr userDrawn="1"/>
        </p:nvSpPr>
        <p:spPr>
          <a:xfrm>
            <a:off x="0" y="184330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46DEFC-F1E0-2648-A25B-AE7A4A7BF0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62C5D9-5DFA-0F42-BD21-26FC20501DD6}"/>
              </a:ext>
            </a:extLst>
          </p:cNvPr>
          <p:cNvSpPr txBox="1"/>
          <p:nvPr userDrawn="1"/>
        </p:nvSpPr>
        <p:spPr>
          <a:xfrm>
            <a:off x="670767" y="4736137"/>
            <a:ext cx="442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9D07F6-3047-5945-9361-C2D640A1FF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85370"/>
            <a:ext cx="8085138" cy="3292475"/>
          </a:xfrm>
          <a:prstGeom prst="rect">
            <a:avLst/>
          </a:prstGeom>
        </p:spPr>
        <p:txBody>
          <a:bodyPr/>
          <a:lstStyle>
            <a:lvl1pP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>
              <a:buClr>
                <a:schemeClr val="tx2"/>
              </a:buCl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1143000" indent="-228600">
              <a:buClr>
                <a:schemeClr val="tx2"/>
              </a:buClr>
              <a:buFont typeface="System Font Regular"/>
              <a:buChar char="–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600200" indent="-228600">
              <a:buClr>
                <a:schemeClr val="tx2"/>
              </a:buClr>
              <a:buFont typeface="System Font Regular"/>
              <a:buChar char="»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 marL="2057400" indent="-228600">
              <a:buClr>
                <a:schemeClr val="tx2"/>
              </a:buClr>
              <a:buFont typeface="System Font Regular"/>
              <a:buChar char="+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5027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5568">
          <p15:clr>
            <a:srgbClr val="FBAE40"/>
          </p15:clr>
        </p15:guide>
        <p15:guide id="3" orient="horz" pos="1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3F08F01-71AD-C642-8A9D-D1DEC27D2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0C0207-E652-BC4D-9680-AE6AC17E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527"/>
            <a:ext cx="8233038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2BFE0-5C36-BD4A-9CAA-5A60491CD1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CA94B1-1218-F343-9DA3-BEB96ABD67CC}"/>
              </a:ext>
            </a:extLst>
          </p:cNvPr>
          <p:cNvSpPr/>
          <p:nvPr userDrawn="1"/>
        </p:nvSpPr>
        <p:spPr>
          <a:xfrm>
            <a:off x="0" y="184527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1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9EBB1EB-9663-494A-B07F-C0F9C1D15C65}"/>
              </a:ext>
            </a:extLst>
          </p:cNvPr>
          <p:cNvSpPr/>
          <p:nvPr userDrawn="1"/>
        </p:nvSpPr>
        <p:spPr>
          <a:xfrm>
            <a:off x="-1" y="0"/>
            <a:ext cx="3834541" cy="5143500"/>
          </a:xfrm>
          <a:prstGeom prst="rect">
            <a:avLst/>
          </a:prstGeom>
          <a:solidFill>
            <a:srgbClr val="232F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pic>
        <p:nvPicPr>
          <p:cNvPr id="16" name="Picture 15" descr="A circuit board&#10;&#10;Description automatically generated">
            <a:extLst>
              <a:ext uri="{FF2B5EF4-FFF2-40B4-BE49-F238E27FC236}">
                <a16:creationId xmlns:a16="http://schemas.microsoft.com/office/drawing/2014/main" id="{A05360A6-44EE-934B-AFD6-8784F3D0BE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9690" t="3208" r="5228" b="21597"/>
          <a:stretch/>
        </p:blipFill>
        <p:spPr>
          <a:xfrm>
            <a:off x="440411" y="2363492"/>
            <a:ext cx="3394129" cy="278000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4B4A68B-EB01-794E-8EC9-C206B7A3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330"/>
            <a:ext cx="3377340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5655C-6A41-C04F-94F0-B5A90358C3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0555" y="1393453"/>
            <a:ext cx="4558659" cy="3157115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742950" indent="-285750">
              <a:buClr>
                <a:schemeClr val="tx2"/>
              </a:buClr>
              <a:buFont typeface="System Font Regular"/>
              <a:buChar char="–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1143000" indent="-228600">
              <a:buClr>
                <a:schemeClr val="tx2"/>
              </a:buClr>
              <a:buFont typeface="System Font Regular"/>
              <a:buChar char="»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600200" indent="-228600">
              <a:buClr>
                <a:schemeClr val="tx2"/>
              </a:buClr>
              <a:buFont typeface="System Font Regular"/>
              <a:buChar char="+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buClr>
                <a:schemeClr val="tx2"/>
              </a:buClr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551D3C-9AD4-2E41-9D69-00093BC11A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0EFA87-A28D-584A-AF89-AF667056E1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93454"/>
            <a:ext cx="3377340" cy="427790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0F9D04-B479-3A40-84D1-C9872A1AA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0F4888-8BD6-2441-A11B-6B48777CE50E}"/>
              </a:ext>
            </a:extLst>
          </p:cNvPr>
          <p:cNvSpPr/>
          <p:nvPr userDrawn="1"/>
        </p:nvSpPr>
        <p:spPr>
          <a:xfrm>
            <a:off x="0" y="184330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3C8095C-0378-F64F-AB25-70F89857647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266613"/>
            <a:ext cx="8104365" cy="3133507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742950" indent="-285750">
              <a:buClr>
                <a:schemeClr val="tx2"/>
              </a:buClr>
              <a:buFont typeface="System Font Regular"/>
              <a:buChar char="–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1143000" indent="-228600">
              <a:buClr>
                <a:schemeClr val="tx2"/>
              </a:buClr>
              <a:buFont typeface="System Font Regular"/>
              <a:buChar char="»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600200" indent="-228600">
              <a:buClr>
                <a:schemeClr val="tx2"/>
              </a:buClr>
              <a:buFont typeface="System Font Regular"/>
              <a:buChar char="+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buClr>
                <a:schemeClr val="tx2"/>
              </a:buCl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B5CD12-C9B0-1D45-8D86-2A24FDA2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184330"/>
            <a:ext cx="8104364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C03E9E-3D28-6344-BFE1-269164675B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4B60B-0C14-B141-B448-22BC37C99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87413"/>
            <a:ext cx="8104365" cy="379200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020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969D900-C9E0-834D-B276-B64BD1AFC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0265" b="25476"/>
          <a:stretch/>
        </p:blipFill>
        <p:spPr>
          <a:xfrm>
            <a:off x="5911402" y="2562786"/>
            <a:ext cx="3232597" cy="258071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22896"/>
            <a:ext cx="3920730" cy="4798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02719"/>
            <a:ext cx="3920730" cy="321428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742950" indent="-285750">
              <a:buClr>
                <a:schemeClr val="tx2"/>
              </a:buClr>
              <a:buFont typeface="System Font Regular"/>
              <a:buChar char="–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1143000" indent="-228600">
              <a:buClr>
                <a:schemeClr val="tx2"/>
              </a:buClr>
              <a:buFont typeface="System Font Regular"/>
              <a:buChar char="»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600200" indent="-228600">
              <a:buClr>
                <a:schemeClr val="tx2"/>
              </a:buClr>
              <a:buFont typeface="System Font Regular"/>
              <a:buChar char="+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buClr>
                <a:schemeClr val="tx2"/>
              </a:buCl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74" y="822896"/>
            <a:ext cx="3922270" cy="4798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1" i="0">
                <a:solidFill>
                  <a:schemeClr val="tx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45074" y="1302719"/>
            <a:ext cx="3922270" cy="321428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742950" indent="-285750">
              <a:buClr>
                <a:schemeClr val="tx2"/>
              </a:buClr>
              <a:buFont typeface="System Font Regular"/>
              <a:buChar char="–"/>
              <a:defRPr sz="1600" b="0" i="0">
                <a:solidFill>
                  <a:schemeClr val="accent2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2pPr>
            <a:lvl3pPr marL="1143000" indent="-228600">
              <a:buClr>
                <a:schemeClr val="tx2"/>
              </a:buClr>
              <a:buFont typeface="System Font Regular"/>
              <a:buChar char="»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3pPr>
            <a:lvl4pPr marL="1600200" indent="-228600">
              <a:buClr>
                <a:schemeClr val="tx2"/>
              </a:buClr>
              <a:buFont typeface="System Font Regular"/>
              <a:buChar char="+"/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4pPr>
            <a:lvl5pPr>
              <a:buClr>
                <a:schemeClr val="tx2"/>
              </a:buClr>
              <a:defRPr sz="16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EEAC1D2-7845-2A4B-96F7-FF279AB2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330"/>
            <a:ext cx="8104366" cy="545741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8F72B9-CAC0-D049-ABB5-BD76D26A89B4}"/>
              </a:ext>
            </a:extLst>
          </p:cNvPr>
          <p:cNvSpPr/>
          <p:nvPr userDrawn="1"/>
        </p:nvSpPr>
        <p:spPr>
          <a:xfrm>
            <a:off x="0" y="184330"/>
            <a:ext cx="279779" cy="54574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mazon Ember Light" panose="020B04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5C1AC7-F0BC-4F4D-BE35-588F798EB0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7430" y="4674525"/>
            <a:ext cx="1269781" cy="2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5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6" r:id="rId2"/>
    <p:sldLayoutId id="2147483705" r:id="rId3"/>
    <p:sldLayoutId id="2147483681" r:id="rId4"/>
    <p:sldLayoutId id="2147483703" r:id="rId5"/>
    <p:sldLayoutId id="2147483704" r:id="rId6"/>
    <p:sldLayoutId id="2147483680" r:id="rId7"/>
    <p:sldLayoutId id="2147483693" r:id="rId8"/>
    <p:sldLayoutId id="2147483679" r:id="rId9"/>
    <p:sldLayoutId id="2147483689" r:id="rId10"/>
    <p:sldLayoutId id="2147483690" r:id="rId11"/>
    <p:sldLayoutId id="2147483691" r:id="rId12"/>
    <p:sldLayoutId id="2147483694" r:id="rId13"/>
    <p:sldLayoutId id="2147483698" r:id="rId14"/>
    <p:sldLayoutId id="2147483699" r:id="rId15"/>
    <p:sldLayoutId id="2147483702" r:id="rId16"/>
    <p:sldLayoutId id="2147483700" r:id="rId17"/>
    <p:sldLayoutId id="2147483687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accent6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3475-81E7-DA48-95CD-79A18C68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26" y="1750281"/>
            <a:ext cx="8233038" cy="545741"/>
          </a:xfrm>
        </p:spPr>
        <p:txBody>
          <a:bodyPr/>
          <a:lstStyle/>
          <a:p>
            <a:pPr algn="ctr"/>
            <a:r>
              <a:rPr lang="en-US" sz="3600" b="1" dirty="0"/>
              <a:t>Review Questions: </a:t>
            </a:r>
            <a:br>
              <a:rPr lang="en-US" sz="3600" b="1" dirty="0"/>
            </a:br>
            <a:r>
              <a:rPr lang="en-US" sz="3600" b="1" dirty="0"/>
              <a:t>AWS Cloud Practitioner Essentials</a:t>
            </a:r>
          </a:p>
        </p:txBody>
      </p:sp>
    </p:spTree>
    <p:extLst>
      <p:ext uri="{BB962C8B-B14F-4D97-AF65-F5344CB8AC3E}">
        <p14:creationId xmlns:p14="http://schemas.microsoft.com/office/powerpoint/2010/main" val="147311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596918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The CTO of </a:t>
            </a:r>
            <a:r>
              <a:rPr lang="en-US" sz="2400" dirty="0" err="1"/>
              <a:t>Example.com</a:t>
            </a:r>
            <a:r>
              <a:rPr lang="en-US" sz="2400" dirty="0"/>
              <a:t> is looking for a way to find usage patterns for their organization’s AWS spending. The CTO wants to see spending based on a per-service, per-region, and per-project basis. Which AWS solution would you recommend?</a:t>
            </a:r>
          </a:p>
          <a:p>
            <a:endParaRPr lang="en-US" sz="2400" dirty="0"/>
          </a:p>
          <a:p>
            <a:r>
              <a:rPr lang="en-US" sz="2400" dirty="0"/>
              <a:t>A. AWS Free Tier</a:t>
            </a:r>
          </a:p>
          <a:p>
            <a:r>
              <a:rPr lang="en-US" sz="2400" dirty="0"/>
              <a:t>B. AWS Cost Explorer</a:t>
            </a:r>
          </a:p>
          <a:p>
            <a:r>
              <a:rPr lang="en-US" sz="2400" dirty="0"/>
              <a:t>C. EC2 Image Builder</a:t>
            </a:r>
          </a:p>
          <a:p>
            <a:r>
              <a:rPr lang="en-US" sz="2400" dirty="0"/>
              <a:t>D. Savings Plan</a:t>
            </a:r>
          </a:p>
          <a:p>
            <a:r>
              <a:rPr lang="en-US" sz="2400" dirty="0"/>
              <a:t>E. AWS Trusted Advisor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12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596918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The CTO of </a:t>
            </a:r>
            <a:r>
              <a:rPr lang="en-US" sz="2400" dirty="0" err="1"/>
              <a:t>Example.com</a:t>
            </a:r>
            <a:r>
              <a:rPr lang="en-US" sz="2400" dirty="0"/>
              <a:t> is looking for a way to find usage patterns for their organization’s AWS spending. The CTO wants to see spending based on a per-service, per-region, and per-project basis. Which AWS solution would you recommend?</a:t>
            </a:r>
          </a:p>
          <a:p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B. AWS Cost Explorer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600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of the following statements is true?</a:t>
            </a:r>
          </a:p>
          <a:p>
            <a:endParaRPr lang="en-US" sz="2400" dirty="0"/>
          </a:p>
          <a:p>
            <a:r>
              <a:rPr lang="en-US" sz="2400" dirty="0"/>
              <a:t>A. A Region belongs to an Availability Zone.</a:t>
            </a:r>
            <a:br>
              <a:rPr lang="en-US" sz="2400" dirty="0"/>
            </a:br>
            <a:r>
              <a:rPr lang="en-US" sz="2400" dirty="0"/>
              <a:t>B. An Availability Zone belongs to a Region.</a:t>
            </a:r>
            <a:br>
              <a:rPr lang="en-US" sz="2400" dirty="0"/>
            </a:br>
            <a:r>
              <a:rPr lang="en-US" sz="2400" dirty="0"/>
              <a:t>C. Regions and Availability Zones have no relationship.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03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of the following statements is true?</a:t>
            </a:r>
          </a:p>
          <a:p>
            <a:endParaRPr lang="en-US" sz="2400" dirty="0"/>
          </a:p>
          <a:p>
            <a:br>
              <a:rPr lang="en-US" sz="2400" dirty="0"/>
            </a:br>
            <a:r>
              <a:rPr lang="en-US" sz="2400" b="1" dirty="0"/>
              <a:t>B. An Availability Zone belongs to a Region.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08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support plan in AWS has a Technical Account Manager role to provide support?</a:t>
            </a:r>
          </a:p>
          <a:p>
            <a:endParaRPr lang="en-US" sz="2400" dirty="0"/>
          </a:p>
          <a:p>
            <a:r>
              <a:rPr lang="en-US" sz="2400" dirty="0"/>
              <a:t>A. Enterprise</a:t>
            </a:r>
          </a:p>
          <a:p>
            <a:r>
              <a:rPr lang="en-US" sz="2400" dirty="0"/>
              <a:t>B. Business</a:t>
            </a:r>
          </a:p>
          <a:p>
            <a:r>
              <a:rPr lang="en-US" sz="2400" dirty="0"/>
              <a:t>C. Developer</a:t>
            </a:r>
          </a:p>
          <a:p>
            <a:r>
              <a:rPr lang="en-US" sz="2400" dirty="0"/>
              <a:t>D. Basic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support plan in AWS has a Technical Account Manager role to provide support?</a:t>
            </a:r>
          </a:p>
          <a:p>
            <a:endParaRPr lang="en-US" sz="2400" dirty="0"/>
          </a:p>
          <a:p>
            <a:r>
              <a:rPr lang="en-US" sz="2400" b="1" dirty="0"/>
              <a:t>A. Enterprise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554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one of the following is a responsibility of AWS under the AWS Shared Responsibility Model?</a:t>
            </a:r>
          </a:p>
          <a:p>
            <a:endParaRPr lang="en-US" sz="2400" dirty="0"/>
          </a:p>
          <a:p>
            <a:r>
              <a:rPr lang="en-US" sz="2400" dirty="0"/>
              <a:t>A. Configuring third-party applications</a:t>
            </a:r>
          </a:p>
          <a:p>
            <a:r>
              <a:rPr lang="en-US" sz="2400" dirty="0"/>
              <a:t>B. Maintaining physical hardware</a:t>
            </a:r>
          </a:p>
          <a:p>
            <a:r>
              <a:rPr lang="en-US" sz="2400" dirty="0"/>
              <a:t>C. Securing application access and data</a:t>
            </a:r>
          </a:p>
          <a:p>
            <a:r>
              <a:rPr lang="en-US" sz="2400" dirty="0"/>
              <a:t>D. Managing custom Amazon Machine Images (AMIs)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322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one of the following is a responsibility of AWS under the AWS Shared Responsibility Model?</a:t>
            </a:r>
          </a:p>
          <a:p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B. Maintaining physical hardware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522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AWS service automatically distributes traffic across multiple resources and Availability Zones?</a:t>
            </a:r>
          </a:p>
          <a:p>
            <a:endParaRPr lang="en-US" sz="2400" b="1" dirty="0"/>
          </a:p>
          <a:p>
            <a:r>
              <a:rPr lang="en-US" sz="2400" dirty="0"/>
              <a:t>A. Amazon EC2</a:t>
            </a:r>
          </a:p>
          <a:p>
            <a:r>
              <a:rPr lang="en-US" sz="2400" dirty="0"/>
              <a:t>B. AWS Lambda</a:t>
            </a:r>
          </a:p>
          <a:p>
            <a:r>
              <a:rPr lang="en-US" sz="2400" dirty="0"/>
              <a:t>C. Amazon EC2 Auto Scaling</a:t>
            </a:r>
          </a:p>
          <a:p>
            <a:r>
              <a:rPr lang="en-US" sz="2400" dirty="0"/>
              <a:t>D. Amazon EC2 Elastic Load Balancing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780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AWS service automatically distributes traffic across multiple resources and Availability Zones?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D. Amazon EC2 Elastic Load Balancing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78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A hybrid cloud deployment allows organizations to connect their cloud-based resources to their internal systems.</a:t>
            </a:r>
          </a:p>
          <a:p>
            <a:endParaRPr lang="en-US" sz="2400" dirty="0"/>
          </a:p>
          <a:p>
            <a:r>
              <a:rPr lang="en-US" sz="2400" dirty="0"/>
              <a:t>True</a:t>
            </a:r>
          </a:p>
          <a:p>
            <a:r>
              <a:rPr lang="en-US" sz="2400" dirty="0"/>
              <a:t>False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400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AWS tool would be the best choice to apply security policies to multiple accounts?</a:t>
            </a:r>
          </a:p>
          <a:p>
            <a:endParaRPr lang="en-US" sz="2400" b="1" dirty="0"/>
          </a:p>
          <a:p>
            <a:r>
              <a:rPr lang="en-US" sz="2400" dirty="0"/>
              <a:t>A. AWS Organizations </a:t>
            </a:r>
            <a:br>
              <a:rPr lang="en-US" sz="2400" dirty="0"/>
            </a:br>
            <a:r>
              <a:rPr lang="en-US" sz="2400" dirty="0"/>
              <a:t>B. AWS Cost Explorer </a:t>
            </a:r>
            <a:br>
              <a:rPr lang="en-US" sz="2400" dirty="0"/>
            </a:br>
            <a:r>
              <a:rPr lang="en-US" sz="2400" dirty="0"/>
              <a:t>C. AWS CloudTrail </a:t>
            </a:r>
            <a:br>
              <a:rPr lang="en-US" sz="2400" dirty="0"/>
            </a:br>
            <a:r>
              <a:rPr lang="en-US" sz="2400" dirty="0"/>
              <a:t>D. Amazon CloudWatch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929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AWS tool would be the best choice to apply security policies to multiple accounts?</a:t>
            </a:r>
          </a:p>
          <a:p>
            <a:endParaRPr lang="en-US" sz="2400" b="1" dirty="0"/>
          </a:p>
          <a:p>
            <a:r>
              <a:rPr lang="en-US" sz="2400" b="1" dirty="0"/>
              <a:t>A. AWS Organizations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0761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When you first create an AWS account, you begin with a single sign-in identity that has complete access to all AWS services and resources in the account. What is this identity known as?</a:t>
            </a:r>
          </a:p>
          <a:p>
            <a:endParaRPr lang="en-US" sz="2400" b="1" dirty="0"/>
          </a:p>
          <a:p>
            <a:r>
              <a:rPr lang="en-US" sz="2400" dirty="0"/>
              <a:t>A. Super user </a:t>
            </a:r>
            <a:br>
              <a:rPr lang="en-US" sz="2400" dirty="0"/>
            </a:br>
            <a:r>
              <a:rPr lang="en-US" sz="2400" dirty="0"/>
              <a:t>B. Administrator </a:t>
            </a:r>
            <a:br>
              <a:rPr lang="en-US" sz="2400" dirty="0"/>
            </a:br>
            <a:r>
              <a:rPr lang="en-US" sz="2400" dirty="0"/>
              <a:t>C. Root user </a:t>
            </a:r>
            <a:br>
              <a:rPr lang="en-US" sz="2400" dirty="0"/>
            </a:br>
            <a:r>
              <a:rPr lang="en-US" sz="2400" dirty="0"/>
              <a:t>D. Root account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49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When you first create an AWS account, you begin with a single sign-in identity that has complete access to all AWS services and resources in the account. What is this identity known as?</a:t>
            </a:r>
          </a:p>
          <a:p>
            <a:endParaRPr lang="en-US" sz="2400" b="1" dirty="0"/>
          </a:p>
          <a:p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C. Root user 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932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AWS service provides recommendations for how to optimize your environment, based on AWS best practices? </a:t>
            </a:r>
          </a:p>
          <a:p>
            <a:endParaRPr lang="en-US" sz="2400" b="1" dirty="0"/>
          </a:p>
          <a:p>
            <a:r>
              <a:rPr lang="en-US" sz="2400" dirty="0"/>
              <a:t>A. AWS Marketplace</a:t>
            </a:r>
          </a:p>
          <a:p>
            <a:r>
              <a:rPr lang="en-US" sz="2400" dirty="0"/>
              <a:t>B. AWS Trusted Advisor</a:t>
            </a:r>
          </a:p>
          <a:p>
            <a:r>
              <a:rPr lang="en-US" sz="2400" dirty="0"/>
              <a:t>C. AWS Budgets</a:t>
            </a:r>
          </a:p>
          <a:p>
            <a:r>
              <a:rPr lang="en-US" sz="2400" dirty="0"/>
              <a:t>D. Amazon CloudFront 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377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AWS service provides recommendations for how to optimize your environment, based on AWS best practices?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B. AWS Trusted Advisor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56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AWS service can you use to monitor your applications and respond to system-wide performance changes?</a:t>
            </a:r>
          </a:p>
          <a:p>
            <a:endParaRPr lang="en-US" sz="2400" b="1" dirty="0"/>
          </a:p>
          <a:p>
            <a:r>
              <a:rPr lang="en-US" sz="2400" dirty="0"/>
              <a:t>A. AWS CloudTrail </a:t>
            </a:r>
          </a:p>
          <a:p>
            <a:r>
              <a:rPr lang="en-US" sz="2400" dirty="0"/>
              <a:t>B. Amazon CloudWatch</a:t>
            </a:r>
          </a:p>
          <a:p>
            <a:r>
              <a:rPr lang="en-US" sz="2400" dirty="0"/>
              <a:t>C. AWS CloudFormation</a:t>
            </a:r>
          </a:p>
          <a:p>
            <a:r>
              <a:rPr lang="en-US" sz="2400" dirty="0"/>
              <a:t>D. AWS Simple Notification Service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822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AWS service can you use to monitor your applications and respond to system-wide performance changes?</a:t>
            </a:r>
          </a:p>
          <a:p>
            <a:endParaRPr lang="en-US" sz="2400" b="1" dirty="0"/>
          </a:p>
          <a:p>
            <a:endParaRPr lang="en-US" sz="2400" dirty="0"/>
          </a:p>
          <a:p>
            <a:r>
              <a:rPr lang="en-US" sz="2400" b="1" dirty="0"/>
              <a:t>B. Amazon CloudWatch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7542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Why is AWS more economical than traditional data centers for applications with varying compute workloads? </a:t>
            </a:r>
          </a:p>
          <a:p>
            <a:endParaRPr lang="en-US" sz="2400" b="1" dirty="0"/>
          </a:p>
          <a:p>
            <a:r>
              <a:rPr lang="en-US" sz="2000" dirty="0"/>
              <a:t>A. Amazon EC2 costs are billed on a monthly basis.</a:t>
            </a:r>
          </a:p>
          <a:p>
            <a:r>
              <a:rPr lang="en-US" sz="2000" dirty="0"/>
              <a:t>B. You retain full administrative access to your Amazon EC2 instances.</a:t>
            </a:r>
          </a:p>
          <a:p>
            <a:r>
              <a:rPr lang="en-US" sz="2000" dirty="0"/>
              <a:t>C. You can launch Amazon EC2 instances on demand as needed.</a:t>
            </a:r>
          </a:p>
          <a:p>
            <a:r>
              <a:rPr lang="en-US" sz="2000" dirty="0"/>
              <a:t>D. You can permanently run enough instances to handle peak workloads.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790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Why is AWS more economical than traditional data centers for applications with varying compute workloads? </a:t>
            </a:r>
          </a:p>
          <a:p>
            <a:endParaRPr lang="en-US" sz="2400" b="1" dirty="0"/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C. You can launch Amazon EC2 instances on demand as needed.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6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A hybrid cloud deployment allows organizations to connect their cloud-based resources to their internal systems.</a:t>
            </a:r>
          </a:p>
          <a:p>
            <a:endParaRPr lang="en-US" sz="2400" dirty="0"/>
          </a:p>
          <a:p>
            <a:r>
              <a:rPr lang="en-US" sz="2400" b="1" dirty="0"/>
              <a:t>True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3433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of the following AWS services are considered compute services? </a:t>
            </a:r>
          </a:p>
          <a:p>
            <a:r>
              <a:rPr lang="en-US" sz="2400" dirty="0"/>
              <a:t>(Choose two.)</a:t>
            </a:r>
          </a:p>
          <a:p>
            <a:endParaRPr lang="en-US" sz="2400" b="1" dirty="0"/>
          </a:p>
          <a:p>
            <a:r>
              <a:rPr lang="en-US" sz="2400" dirty="0"/>
              <a:t>A. Amazon DynamoDB </a:t>
            </a:r>
            <a:br>
              <a:rPr lang="en-US" sz="2400" dirty="0"/>
            </a:br>
            <a:r>
              <a:rPr lang="en-US" sz="2400" dirty="0"/>
              <a:t>B. AWS Lambda </a:t>
            </a:r>
            <a:br>
              <a:rPr lang="en-US" sz="2400" dirty="0"/>
            </a:br>
            <a:r>
              <a:rPr lang="en-US" sz="2400" dirty="0"/>
              <a:t>C. Amazon EC2 </a:t>
            </a:r>
            <a:br>
              <a:rPr lang="en-US" sz="2400" dirty="0"/>
            </a:br>
            <a:r>
              <a:rPr lang="en-US" sz="2400" dirty="0"/>
              <a:t>D. Amazon </a:t>
            </a:r>
            <a:r>
              <a:rPr lang="en-US" sz="2400" dirty="0" err="1"/>
              <a:t>FSx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629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of the following AWS services are considered compute services? </a:t>
            </a:r>
          </a:p>
          <a:p>
            <a:r>
              <a:rPr lang="en-US" sz="2400" dirty="0"/>
              <a:t>(Choose two.)</a:t>
            </a:r>
          </a:p>
          <a:p>
            <a:endParaRPr lang="en-US" sz="2400" b="1" dirty="0"/>
          </a:p>
          <a:p>
            <a:br>
              <a:rPr lang="en-US" sz="2400" dirty="0"/>
            </a:br>
            <a:r>
              <a:rPr lang="en-US" sz="2400" b="1" dirty="0"/>
              <a:t>B. AWS Lambda </a:t>
            </a:r>
            <a:br>
              <a:rPr lang="en-US" sz="2400" b="1" dirty="0"/>
            </a:br>
            <a:r>
              <a:rPr lang="en-US" sz="2400" b="1" dirty="0"/>
              <a:t>C. Amazon EC2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968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Amazon S3 storage class is best suited for archiving?</a:t>
            </a:r>
          </a:p>
          <a:p>
            <a:endParaRPr lang="en-US" sz="2400" b="1" dirty="0"/>
          </a:p>
          <a:p>
            <a:r>
              <a:rPr lang="en-US" sz="2400" dirty="0"/>
              <a:t>A. Standard</a:t>
            </a:r>
            <a:br>
              <a:rPr lang="en-US" sz="2400" dirty="0"/>
            </a:br>
            <a:r>
              <a:rPr lang="en-US" sz="2400" dirty="0"/>
              <a:t>B. Standard-IA</a:t>
            </a:r>
            <a:br>
              <a:rPr lang="en-US" sz="2400" dirty="0"/>
            </a:br>
            <a:r>
              <a:rPr lang="en-US" sz="2400" dirty="0"/>
              <a:t>C. Intelligent-Tiering</a:t>
            </a:r>
            <a:br>
              <a:rPr lang="en-US" sz="2400" dirty="0"/>
            </a:br>
            <a:r>
              <a:rPr lang="en-US" sz="2400" dirty="0"/>
              <a:t>D. Glacier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958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Amazon S3 storage class is best suited for archiving?</a:t>
            </a:r>
          </a:p>
          <a:p>
            <a:endParaRPr lang="en-US" sz="2400" b="1" dirty="0"/>
          </a:p>
          <a:p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D. Glacier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869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17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200" dirty="0"/>
              <a:t>The Dev team of Example.com is working on a PoC project and they want to make sure they can recreate the existing AWS environment in a consistent and repeatable manner for any future workloads. Which of the following would be the best method to complete this task?</a:t>
            </a:r>
          </a:p>
          <a:p>
            <a:endParaRPr lang="en-US" sz="2200" b="1" dirty="0"/>
          </a:p>
          <a:p>
            <a:r>
              <a:rPr lang="en-US" sz="2200" dirty="0"/>
              <a:t>A. Create the resources using AWS Management Console and document each step so that each is reproducible.</a:t>
            </a:r>
          </a:p>
          <a:p>
            <a:r>
              <a:rPr lang="en-US" sz="2200" dirty="0"/>
              <a:t>B. Use the AWS CLI and keep a history of the commands used.</a:t>
            </a:r>
          </a:p>
          <a:p>
            <a:r>
              <a:rPr lang="en-US" sz="2200" dirty="0"/>
              <a:t>C. Write AWS CloudFormation templates.</a:t>
            </a:r>
          </a:p>
          <a:p>
            <a:r>
              <a:rPr lang="en-US" sz="2200" dirty="0"/>
              <a:t>D. Use Boto3 (AWS Python SDK).</a:t>
            </a:r>
          </a:p>
          <a:p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4402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17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200" dirty="0"/>
              <a:t>The Dev team of </a:t>
            </a:r>
            <a:r>
              <a:rPr lang="en-US" sz="2200" dirty="0" err="1"/>
              <a:t>Example.com</a:t>
            </a:r>
            <a:r>
              <a:rPr lang="en-US" sz="2200" dirty="0"/>
              <a:t> is working on a PoC project and they want to make sure they can recreate the existing AWS environment in a consistent and repeatable manner for any future workloads. Which of the following would be the best method to complete this task?</a:t>
            </a:r>
          </a:p>
          <a:p>
            <a:endParaRPr lang="en-US" sz="2200" b="1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C. Write AWS CloudFormation templates.</a:t>
            </a:r>
          </a:p>
          <a:p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3236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18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During the audit task, the administrator is also asked to provide a compliance report, on demand, about the service agreements between the organization and AWS. Which service can they use to get this information?</a:t>
            </a:r>
          </a:p>
          <a:p>
            <a:endParaRPr lang="en-US" sz="2400" b="1" dirty="0"/>
          </a:p>
          <a:p>
            <a:r>
              <a:rPr lang="en-US" sz="2400" dirty="0"/>
              <a:t>A. AWS Security Hub</a:t>
            </a:r>
          </a:p>
          <a:p>
            <a:r>
              <a:rPr lang="en-US" sz="2400" dirty="0"/>
              <a:t>B. AWS Artifact</a:t>
            </a:r>
          </a:p>
          <a:p>
            <a:r>
              <a:rPr lang="en-US" sz="2400" dirty="0"/>
              <a:t>C. Amazon Detective</a:t>
            </a:r>
          </a:p>
          <a:p>
            <a:r>
              <a:rPr lang="en-US" sz="2400" dirty="0"/>
              <a:t>D. AWS Directory Service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051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18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During the audit task, the administrator is also asked to provide a compliance report, on demand, about the service agreements between the organization and AWS. Which service can they use to get this information?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B. AWS Artifact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946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19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is a service for running AWS infrastructure on premises?</a:t>
            </a:r>
          </a:p>
          <a:p>
            <a:endParaRPr lang="en-US" sz="2400" b="1" dirty="0"/>
          </a:p>
          <a:p>
            <a:r>
              <a:rPr lang="en-US" sz="2400" dirty="0"/>
              <a:t>A. AWS Outposts</a:t>
            </a:r>
          </a:p>
          <a:p>
            <a:r>
              <a:rPr lang="en-US" sz="2400" dirty="0"/>
              <a:t>B. AWS Lambda</a:t>
            </a:r>
          </a:p>
          <a:p>
            <a:r>
              <a:rPr lang="en-US" sz="2400" dirty="0"/>
              <a:t>C. AWS </a:t>
            </a:r>
            <a:r>
              <a:rPr lang="en-US" sz="2400" dirty="0" err="1"/>
              <a:t>Fargate</a:t>
            </a:r>
            <a:endParaRPr lang="en-US" sz="2400" dirty="0"/>
          </a:p>
          <a:p>
            <a:r>
              <a:rPr lang="en-US" sz="2400" dirty="0"/>
              <a:t>D. Amazon EC2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513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19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is a service for running AWS infrastructure on premises?</a:t>
            </a:r>
          </a:p>
          <a:p>
            <a:endParaRPr lang="en-US" sz="2400" b="1" dirty="0"/>
          </a:p>
          <a:p>
            <a:r>
              <a:rPr lang="en-US" sz="2400" b="1" dirty="0"/>
              <a:t>A. AWS Outposts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08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Edge Locations are part of the AWS Global Infrastructure, which delivers content to end users in distant locations.</a:t>
            </a:r>
          </a:p>
          <a:p>
            <a:endParaRPr lang="en-US" sz="2400" dirty="0"/>
          </a:p>
          <a:p>
            <a:r>
              <a:rPr lang="en-US" sz="2400" dirty="0"/>
              <a:t>True</a:t>
            </a:r>
          </a:p>
          <a:p>
            <a:r>
              <a:rPr lang="en-US" sz="2400" dirty="0"/>
              <a:t>False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359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20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AWS service allows you to run code without having to manage servers? </a:t>
            </a:r>
          </a:p>
          <a:p>
            <a:endParaRPr lang="en-US" sz="2400" b="1" dirty="0"/>
          </a:p>
          <a:p>
            <a:r>
              <a:rPr lang="en-US" sz="2400" dirty="0"/>
              <a:t>A. AWS Elastic Beanstalk </a:t>
            </a:r>
            <a:br>
              <a:rPr lang="en-US" sz="2400" dirty="0"/>
            </a:br>
            <a:r>
              <a:rPr lang="en-US" sz="2400" dirty="0"/>
              <a:t>B. Amazon RDS </a:t>
            </a:r>
            <a:br>
              <a:rPr lang="en-US" sz="2400" dirty="0"/>
            </a:br>
            <a:r>
              <a:rPr lang="en-US" sz="2400" dirty="0"/>
              <a:t>C. Amazon CloudFront </a:t>
            </a:r>
            <a:br>
              <a:rPr lang="en-US" sz="2400" dirty="0"/>
            </a:br>
            <a:r>
              <a:rPr lang="en-US" sz="2400" dirty="0"/>
              <a:t>D. AWS Lambda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2291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20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AWS service allows you to run code without having to manage servers? </a:t>
            </a:r>
          </a:p>
          <a:p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br>
              <a:rPr lang="en-US" sz="2400" dirty="0"/>
            </a:br>
            <a:r>
              <a:rPr lang="en-US" sz="2400" b="1" dirty="0"/>
              <a:t>D. AWS Lambda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206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21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of the following payment models would offer the best price for a 2-hour batch job that runs once a week?</a:t>
            </a:r>
          </a:p>
          <a:p>
            <a:endParaRPr lang="en-US" sz="2400" b="1" dirty="0"/>
          </a:p>
          <a:p>
            <a:r>
              <a:rPr lang="en-US" sz="2400" dirty="0"/>
              <a:t>A. On-Demand </a:t>
            </a:r>
            <a:br>
              <a:rPr lang="en-US" sz="2400" dirty="0"/>
            </a:br>
            <a:r>
              <a:rPr lang="en-US" sz="2400" dirty="0"/>
              <a:t>B. Reserved </a:t>
            </a:r>
            <a:br>
              <a:rPr lang="en-US" sz="2400" dirty="0"/>
            </a:br>
            <a:r>
              <a:rPr lang="en-US" sz="2400" dirty="0"/>
              <a:t>C. Scheduled Reserved Instance </a:t>
            </a:r>
            <a:br>
              <a:rPr lang="en-US" sz="2400" dirty="0"/>
            </a:br>
            <a:r>
              <a:rPr lang="en-US" sz="2400" dirty="0"/>
              <a:t>D. Spot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259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21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of the following payment models would offer the best price for a 2-hour batch job that runs once a week?</a:t>
            </a:r>
          </a:p>
          <a:p>
            <a:endParaRPr lang="en-US" sz="2400" b="1" dirty="0"/>
          </a:p>
          <a:p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C. Scheduled Reserved Instance </a:t>
            </a:r>
            <a:br>
              <a:rPr lang="en-US" sz="2400" dirty="0"/>
            </a:br>
            <a:r>
              <a:rPr lang="en-US" sz="2400" dirty="0"/>
              <a:t>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1977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In which Reserved Instances commitment can you get the most valuable discount?</a:t>
            </a:r>
          </a:p>
          <a:p>
            <a:endParaRPr lang="en-US" sz="2400" b="1" dirty="0"/>
          </a:p>
          <a:p>
            <a:r>
              <a:rPr lang="en-US" sz="2400" dirty="0"/>
              <a:t>A. NURI (No Upfront Reserved Instances)</a:t>
            </a:r>
          </a:p>
          <a:p>
            <a:r>
              <a:rPr lang="en-US" sz="2400" dirty="0"/>
              <a:t>B. PURI (Partial Upfront Reserved Instances)</a:t>
            </a:r>
          </a:p>
          <a:p>
            <a:r>
              <a:rPr lang="en-US" sz="2400" dirty="0"/>
              <a:t>C. AURI (All Upfront Reserved Instances)</a:t>
            </a:r>
          </a:p>
          <a:p>
            <a:r>
              <a:rPr lang="en-US" sz="2400" dirty="0"/>
              <a:t>D. None of the above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0813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In which Reserved Instances commitment can you get the most valuable discount?</a:t>
            </a:r>
          </a:p>
          <a:p>
            <a:endParaRPr lang="en-US" sz="2400" b="1" dirty="0"/>
          </a:p>
          <a:p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C. AURI (All Upfront Reserved Instances)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9604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23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What are the benefits of using Amazon EC2 instances compared to physical on-premises servers?  </a:t>
            </a:r>
          </a:p>
          <a:p>
            <a:r>
              <a:rPr lang="en-US" sz="2400" dirty="0"/>
              <a:t>(Choose two.) </a:t>
            </a:r>
          </a:p>
          <a:p>
            <a:endParaRPr lang="en-US" sz="2400" b="1" dirty="0"/>
          </a:p>
          <a:p>
            <a:r>
              <a:rPr lang="en-US" sz="2200" dirty="0"/>
              <a:t>A. The ability to pay only for the capacity that you provision </a:t>
            </a:r>
            <a:br>
              <a:rPr lang="en-US" sz="2200" dirty="0"/>
            </a:br>
            <a:r>
              <a:rPr lang="en-US" sz="2200" dirty="0"/>
              <a:t>B. The flexibility to scale capacity on demand </a:t>
            </a:r>
            <a:br>
              <a:rPr lang="en-US" sz="2200" dirty="0"/>
            </a:br>
            <a:r>
              <a:rPr lang="en-US" sz="2200" dirty="0"/>
              <a:t>C. The short delivery time when you order an Amazon EC2 instance </a:t>
            </a:r>
            <a:br>
              <a:rPr lang="en-US" sz="2200" dirty="0"/>
            </a:br>
            <a:r>
              <a:rPr lang="en-US" sz="2200" dirty="0"/>
              <a:t>D. The ability to attach your own physical disks to the Amazon EC2 instance hardware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3410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23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What are the benefits of using Amazon EC2 instances compared to physical on-premises servers?  </a:t>
            </a:r>
          </a:p>
          <a:p>
            <a:r>
              <a:rPr lang="en-US" sz="2400" dirty="0"/>
              <a:t>(Choose two.) </a:t>
            </a:r>
          </a:p>
          <a:p>
            <a:endParaRPr lang="en-US" sz="2400" b="1" dirty="0"/>
          </a:p>
          <a:p>
            <a:r>
              <a:rPr lang="en-US" sz="2200" b="1" dirty="0"/>
              <a:t>A. The ability to pay only for the capacity that you provision </a:t>
            </a:r>
            <a:br>
              <a:rPr lang="en-US" sz="2200" b="1" dirty="0"/>
            </a:br>
            <a:r>
              <a:rPr lang="en-US" sz="2200" b="1" dirty="0"/>
              <a:t>B. The flexibility to scale capacity on demand </a:t>
            </a:r>
            <a:br>
              <a:rPr lang="en-US" sz="22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5849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24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AWS IAM is regional service.</a:t>
            </a:r>
          </a:p>
          <a:p>
            <a:endParaRPr lang="en-US" sz="2400" b="1" dirty="0"/>
          </a:p>
          <a:p>
            <a:r>
              <a:rPr lang="en-US" sz="2200" dirty="0"/>
              <a:t>True</a:t>
            </a:r>
          </a:p>
          <a:p>
            <a:r>
              <a:rPr lang="en-US" sz="2200" dirty="0"/>
              <a:t>False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0228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24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AWS IAM is regional service.</a:t>
            </a:r>
          </a:p>
          <a:p>
            <a:endParaRPr lang="en-US" sz="2400" b="1" dirty="0"/>
          </a:p>
          <a:p>
            <a:endParaRPr lang="en-US" sz="2200" b="1" dirty="0"/>
          </a:p>
          <a:p>
            <a:r>
              <a:rPr lang="en-US" sz="2200" b="1" dirty="0"/>
              <a:t>False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765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Edge Locations are part of the AWS Global Infrastructure, which delivers content to end users in distant locations.</a:t>
            </a:r>
          </a:p>
          <a:p>
            <a:endParaRPr lang="en-US" sz="2400" dirty="0"/>
          </a:p>
          <a:p>
            <a:r>
              <a:rPr lang="en-US" sz="2400" b="1" dirty="0"/>
              <a:t>True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507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25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of the following are purchasing options for Amazon EC2 instances? </a:t>
            </a:r>
          </a:p>
          <a:p>
            <a:r>
              <a:rPr lang="en-US" sz="2400" dirty="0"/>
              <a:t>(Choose two.)</a:t>
            </a:r>
          </a:p>
          <a:p>
            <a:endParaRPr lang="en-US" sz="2400" b="1" dirty="0"/>
          </a:p>
          <a:p>
            <a:r>
              <a:rPr lang="en-US" sz="2400" dirty="0"/>
              <a:t>A. Reserved Instance </a:t>
            </a:r>
            <a:br>
              <a:rPr lang="en-US" sz="2400" dirty="0"/>
            </a:br>
            <a:r>
              <a:rPr lang="en-US" sz="2400" dirty="0"/>
              <a:t>B. Private Instance </a:t>
            </a:r>
            <a:br>
              <a:rPr lang="en-US" sz="2400" dirty="0"/>
            </a:br>
            <a:r>
              <a:rPr lang="en-US" sz="2400" dirty="0"/>
              <a:t>C. Public Instance </a:t>
            </a:r>
            <a:br>
              <a:rPr lang="en-US" sz="2400" dirty="0"/>
            </a:br>
            <a:r>
              <a:rPr lang="en-US" sz="2400" dirty="0"/>
              <a:t>D. On-Demand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0307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25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Which of the following are purchasing options for Amazon EC2 instances? </a:t>
            </a:r>
          </a:p>
          <a:p>
            <a:r>
              <a:rPr lang="en-US" sz="2400" dirty="0"/>
              <a:t>(Choose two.)</a:t>
            </a:r>
          </a:p>
          <a:p>
            <a:endParaRPr lang="en-US" sz="2400" b="1" dirty="0"/>
          </a:p>
          <a:p>
            <a:r>
              <a:rPr lang="en-US" sz="2400" b="1" dirty="0"/>
              <a:t>A. Reserved Instance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D. On-Demand</a:t>
            </a:r>
            <a:r>
              <a:rPr lang="en-US" sz="2400" dirty="0"/>
              <a:t>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28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What are the different ways to communicate with AWS services? </a:t>
            </a:r>
          </a:p>
          <a:p>
            <a:r>
              <a:rPr lang="en-US" sz="2400" dirty="0"/>
              <a:t>(Choose three.)</a:t>
            </a:r>
          </a:p>
          <a:p>
            <a:endParaRPr lang="en-US" sz="2400" dirty="0"/>
          </a:p>
          <a:p>
            <a:r>
              <a:rPr lang="en-US" sz="2400" dirty="0"/>
              <a:t>A. AWS Systems Manager</a:t>
            </a:r>
          </a:p>
          <a:p>
            <a:r>
              <a:rPr lang="en-US" sz="2400" dirty="0"/>
              <a:t>B. AWS Management Console</a:t>
            </a:r>
          </a:p>
          <a:p>
            <a:r>
              <a:rPr lang="en-US" sz="2400" dirty="0"/>
              <a:t>C. AWS CLI</a:t>
            </a:r>
          </a:p>
          <a:p>
            <a:r>
              <a:rPr lang="en-US" sz="2400" dirty="0"/>
              <a:t>D. AWS SDKs</a:t>
            </a:r>
          </a:p>
          <a:p>
            <a:r>
              <a:rPr lang="en-US" sz="2400" dirty="0"/>
              <a:t>E. AWS CloudFormation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80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What are the different ways to communicate with AWS services? </a:t>
            </a:r>
          </a:p>
          <a:p>
            <a:r>
              <a:rPr lang="en-US" sz="2400" dirty="0"/>
              <a:t>(Choose three.)</a:t>
            </a:r>
          </a:p>
          <a:p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B. AWS Management Console</a:t>
            </a:r>
            <a:endParaRPr lang="en-US" sz="2400" dirty="0"/>
          </a:p>
          <a:p>
            <a:r>
              <a:rPr lang="en-US" sz="2400" b="1" dirty="0"/>
              <a:t>C. AWS CLI</a:t>
            </a:r>
            <a:endParaRPr lang="en-US" sz="2400" dirty="0"/>
          </a:p>
          <a:p>
            <a:r>
              <a:rPr lang="en-US" sz="2400" b="1" dirty="0"/>
              <a:t>D. AWS SDKs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401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Amazon S3 provides 5 TB of cloud storage.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True</a:t>
            </a:r>
          </a:p>
          <a:p>
            <a:r>
              <a:rPr lang="en-US" sz="2400" dirty="0"/>
              <a:t>False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23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BAB2F-25D6-B04D-B1CD-F7EB3A57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12" y="184330"/>
            <a:ext cx="8084781" cy="545741"/>
          </a:xfrm>
        </p:spPr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E45D61E-96F9-754D-B1D7-C144B39E7126}"/>
              </a:ext>
            </a:extLst>
          </p:cNvPr>
          <p:cNvSpPr txBox="1">
            <a:spLocks/>
          </p:cNvSpPr>
          <p:nvPr/>
        </p:nvSpPr>
        <p:spPr>
          <a:xfrm>
            <a:off x="547082" y="1251130"/>
            <a:ext cx="8084781" cy="314550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2400" dirty="0"/>
              <a:t>Amazon S3 provides 5 TB of cloud storage.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False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68942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TrainingandCertification">
  <a:themeElements>
    <a:clrScheme name="AWS T&amp;C Brand Temps">
      <a:dk1>
        <a:srgbClr val="232F3E"/>
      </a:dk1>
      <a:lt1>
        <a:srgbClr val="FFFFFF"/>
      </a:lt1>
      <a:dk2>
        <a:srgbClr val="36C2B3"/>
      </a:dk2>
      <a:lt2>
        <a:srgbClr val="232F3E"/>
      </a:lt2>
      <a:accent1>
        <a:srgbClr val="36C2B3"/>
      </a:accent1>
      <a:accent2>
        <a:srgbClr val="232F3E"/>
      </a:accent2>
      <a:accent3>
        <a:srgbClr val="D5DBDB"/>
      </a:accent3>
      <a:accent4>
        <a:srgbClr val="4D27AA"/>
      </a:accent4>
      <a:accent5>
        <a:srgbClr val="1CC9F7"/>
      </a:accent5>
      <a:accent6>
        <a:srgbClr val="E617E6"/>
      </a:accent6>
      <a:hlink>
        <a:srgbClr val="FF990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mazon_AWS_Brand_PowerPoint_R3" id="{B9BEAC18-4BCD-784C-9A87-8E209C956D3F}" vid="{6E6D718D-BC45-D64A-BD14-603D4332F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DeckTemplate-TrainingandCertification</Template>
  <TotalTime>9768</TotalTime>
  <Words>1858</Words>
  <Application>Microsoft Macintosh PowerPoint</Application>
  <PresentationFormat>On-screen Show (16:9)</PresentationFormat>
  <Paragraphs>376</Paragraphs>
  <Slides>51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Amazon Ember</vt:lpstr>
      <vt:lpstr>Amazon Ember Light</vt:lpstr>
      <vt:lpstr>Arial</vt:lpstr>
      <vt:lpstr>System Font Regular</vt:lpstr>
      <vt:lpstr>DeckTemplate-TrainingandCertification</vt:lpstr>
      <vt:lpstr>Review Questions:  AWS Cloud Practitioner Essentials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  <vt:lpstr>Question 17</vt:lpstr>
      <vt:lpstr>Question 17</vt:lpstr>
      <vt:lpstr>Question 18</vt:lpstr>
      <vt:lpstr>Question 18</vt:lpstr>
      <vt:lpstr>Question 19</vt:lpstr>
      <vt:lpstr>Question 19</vt:lpstr>
      <vt:lpstr>Question 20</vt:lpstr>
      <vt:lpstr>Question 20</vt:lpstr>
      <vt:lpstr>Question 21</vt:lpstr>
      <vt:lpstr>Question 21</vt:lpstr>
      <vt:lpstr>Question 22</vt:lpstr>
      <vt:lpstr>Question 22</vt:lpstr>
      <vt:lpstr>Question 23</vt:lpstr>
      <vt:lpstr>Question 23</vt:lpstr>
      <vt:lpstr>Question 24</vt:lpstr>
      <vt:lpstr>Question 24</vt:lpstr>
      <vt:lpstr>Question 25</vt:lpstr>
      <vt:lpstr>Question 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PowerPoint template is intended to be a quick and easy way to create presentations and marketing collateral that hold true to the AWS Training and Certification brand look and feel.</dc:title>
  <dc:creator>Tim Parker</dc:creator>
  <cp:lastModifiedBy>Beth Shepherd</cp:lastModifiedBy>
  <cp:revision>247</cp:revision>
  <dcterms:created xsi:type="dcterms:W3CDTF">2018-12-21T18:19:42Z</dcterms:created>
  <dcterms:modified xsi:type="dcterms:W3CDTF">2020-09-14T16:46:36Z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