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embeddedFontLs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Times" panose="02020603050405020304" pitchFamily="18" charset="0"/>
      <p:regular r:id="rId31"/>
      <p:bold r:id="rId32"/>
      <p:italic r:id="rId33"/>
      <p:boldItalic r:id="rId34"/>
    </p:embeddedFont>
    <p:embeddedFont>
      <p:font typeface="Helvetica Neue" panose="020B0604020202020204" charset="0"/>
      <p:regular r:id="rId35"/>
      <p:bold r:id="rId36"/>
      <p:italic r:id="rId37"/>
      <p:boldItalic r:id="rId38"/>
    </p:embeddedFont>
    <p:embeddedFont>
      <p:font typeface="Georgia" panose="02040502050405020303" pitchFamily="18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3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font" Target="fonts/font1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68289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c37e375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cc37e375f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cc37e375f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5063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c37e375f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cc37e375f_0_294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144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90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7219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c37e375f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2cc37e375f_0_36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396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957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645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c37e375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2cc37e375f_0_436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4896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12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948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40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172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cc37e375f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2cc37e375f_0_440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7066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533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1554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c37e375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2cc37e375f_0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2cc37e375f_0_1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95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405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0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7978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492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c37e375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2cc37e375f_0_225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481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61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405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 rotWithShape="1">
          <a:blip r:embed="rId2">
            <a:alphaModFix amt="58000"/>
          </a:blip>
          <a:tile tx="0" ty="0" sx="99997" sy="99997" flip="none" algn="tl"/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Roboto"/>
              <a:buNone/>
              <a:defRPr sz="6000" b="1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EFEFE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oboto"/>
              <a:buNone/>
              <a:defRPr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●"/>
              <a:defRPr sz="300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187355" cy="118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2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1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_1">
    <p:bg>
      <p:bgPr>
        <a:blipFill rotWithShape="1">
          <a:blip r:embed="rId2">
            <a:alphaModFix amt="58000"/>
          </a:blip>
          <a:tile tx="0" ty="0" sx="99997" sy="99997" flip="none" algn="tl"/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Roboto"/>
              <a:buNone/>
              <a:defRPr sz="6000" b="1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2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1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fonts.google.com/" TargetMode="External"/><Relationship Id="rId7" Type="http://schemas.openxmlformats.org/officeDocument/2006/relationships/hyperlink" Target="http://www.openfontlibrary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fontex.org/" TargetMode="External"/><Relationship Id="rId5" Type="http://schemas.openxmlformats.org/officeDocument/2006/relationships/hyperlink" Target="http://www.fontsquirrel.com/" TargetMode="External"/><Relationship Id="rId4" Type="http://schemas.openxmlformats.org/officeDocument/2006/relationships/hyperlink" Target="http://www.fonts.com/" TargetMode="Externa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ss3gen.com/text-shadow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1nbR6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goo.gl/a7gEUM" TargetMode="External"/><Relationship Id="rId4" Type="http://schemas.openxmlformats.org/officeDocument/2006/relationships/hyperlink" Target="https://goo.gl/hMpH2z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2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i="0" u="none" strike="noStrike" cap="none">
                <a:solidFill>
                  <a:schemeClr val="lt1"/>
                </a:solidFill>
              </a:rPr>
              <a:t>Exercise</a:t>
            </a:r>
            <a:endParaRPr sz="6000" i="0" u="none" strike="noStrike" cap="non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Using More Fonts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0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@font-face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include fonts on page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define font name using </a:t>
            </a: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font-family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is used to reference font file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Find fonts at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https://fonts.google.com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www.fonts.com</a:t>
            </a:r>
            <a:endParaRPr sz="2400" b="1" i="0" u="sng" strike="noStrike" cap="non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5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www.fontsquirrel.com</a:t>
            </a:r>
            <a:endParaRPr sz="24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www.fontex.org</a:t>
            </a:r>
            <a:endParaRPr sz="24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www.openfontlibrary.org</a:t>
            </a:r>
            <a:endParaRPr sz="24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76052" y="1793394"/>
            <a:ext cx="4916557" cy="260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530009" y="4487341"/>
            <a:ext cx="55626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Font Formats Browser Support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1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180" y="2206487"/>
            <a:ext cx="11369828" cy="3438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2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i="0" u="none" strike="noStrike" cap="none">
                <a:solidFill>
                  <a:schemeClr val="lt1"/>
                </a:solidFill>
              </a:rPr>
              <a:t>Exercise</a:t>
            </a:r>
            <a:endParaRPr sz="6000" i="0" u="none" strike="noStrike" cap="non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Transform and Decoration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3"/>
          <p:cNvSpPr txBox="1">
            <a:spLocks noGrp="1"/>
          </p:cNvSpPr>
          <p:nvPr>
            <p:ph type="body" idx="1"/>
          </p:nvPr>
        </p:nvSpPr>
        <p:spPr>
          <a:xfrm>
            <a:off x="7501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text-transform</a:t>
            </a:r>
            <a:r>
              <a:rPr lang="en-US" sz="280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used to change the case of text to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uppercase – all characters are uppercase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lowercase – all characters are lowercase 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capitalize – each word starts with a capitalized l</a:t>
            </a:r>
            <a:r>
              <a:rPr lang="en-US"/>
              <a:t>e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tter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text-decoration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specifies the decoration added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  to text: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Underline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Overline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Line-</a:t>
            </a:r>
            <a:r>
              <a:rPr lang="en-US"/>
              <a:t>through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/>
              <a:t>B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6650" y="4969565"/>
            <a:ext cx="4420440" cy="173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01563" y="4693438"/>
            <a:ext cx="3940510" cy="201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01563" y="3144220"/>
            <a:ext cx="3940510" cy="1382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>
            <a:spLocks noGrp="1"/>
          </p:cNvSpPr>
          <p:nvPr>
            <p:ph type="title"/>
          </p:nvPr>
        </p:nvSpPr>
        <p:spPr>
          <a:xfrm>
            <a:off x="1439805" y="-60210"/>
            <a:ext cx="94410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Text Align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4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515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text-align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is used to control text alignment which can be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Justify</a:t>
            </a:r>
            <a:b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vertical-align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used on inline elements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Baseline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Sub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Super</a:t>
            </a:r>
            <a:endParaRPr/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/>
          </a:p>
          <a:p>
            <a:pPr marL="685800" marR="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vertical-align is similar to HTML align attr.</a:t>
            </a:r>
            <a:endParaRPr/>
          </a:p>
          <a:p>
            <a:pPr marL="685800" marR="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4"/>
          <p:cNvSpPr txBox="1"/>
          <p:nvPr/>
        </p:nvSpPr>
        <p:spPr>
          <a:xfrm>
            <a:off x="3384623" y="4648187"/>
            <a:ext cx="32406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Text-top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Middle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Text-bottom</a:t>
            </a:r>
            <a:endParaRPr sz="2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6965" y="1798614"/>
            <a:ext cx="2678133" cy="231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46598" y="4169335"/>
            <a:ext cx="32385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2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i="0" u="none" strike="noStrike" cap="none">
                <a:solidFill>
                  <a:schemeClr val="lt1"/>
                </a:solidFill>
              </a:rPr>
              <a:t>Exercise</a:t>
            </a:r>
            <a:endParaRPr sz="6000" i="0" u="none" strike="noStrike" cap="non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Shadows and Indent</a:t>
            </a:r>
            <a:r>
              <a:rPr lang="en-US" sz="4400" b="0">
                <a:latin typeface="Calibri"/>
                <a:ea typeface="Calibri"/>
                <a:cs typeface="Calibri"/>
                <a:sym typeface="Calibri"/>
              </a:rPr>
              <a:t>ation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6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text-indent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indent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the first line of text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Specify the indent si</a:t>
            </a:r>
            <a:r>
              <a:rPr lang="en-US"/>
              <a:t>ze 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by using </a:t>
            </a: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px 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endParaRPr sz="24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Indent can be positive or negative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12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text-shadow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(CSS3)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for dropping text shadow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/>
              <a:t>A v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alue can take three lengths and color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Make your life easier and use an online generator: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https://css3gen.com/text-shadow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137" y="5143499"/>
            <a:ext cx="4712426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2192" y="5143499"/>
            <a:ext cx="61341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Pseudo</a:t>
            </a:r>
            <a:r>
              <a:rPr lang="en-US" sz="4400" b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selectors </a:t>
            </a:r>
            <a:r>
              <a:rPr lang="en-US" sz="4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44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7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521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Select part of an element or an element based on context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pseudo-classes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b="1"/>
              <a:t>p</a:t>
            </a: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seudo-elements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Defined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the end of a selector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pseudo-elements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are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::after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::before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::first-letter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::first-line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::selection</a:t>
            </a:r>
            <a:endParaRPr/>
          </a:p>
        </p:txBody>
      </p:sp>
      <p:pic>
        <p:nvPicPr>
          <p:cNvPr id="273" name="Google Shape;27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3600" y="2263893"/>
            <a:ext cx="4788648" cy="249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2348" y="4763019"/>
            <a:ext cx="5549900" cy="18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Pseudo</a:t>
            </a:r>
            <a:r>
              <a:rPr lang="en-US" sz="4400" b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selectors </a:t>
            </a:r>
            <a:r>
              <a:rPr lang="en-US" sz="4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endParaRPr sz="44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8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Some of pseudo-classes are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:link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:visited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:hover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:active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:focus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:disabled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:required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:first-child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48"/>
          <p:cNvPicPr preferRelativeResize="0"/>
          <p:nvPr/>
        </p:nvPicPr>
        <p:blipFill rotWithShape="1">
          <a:blip r:embed="rId3">
            <a:alphaModFix/>
          </a:blip>
          <a:srcRect t="63334" r="87372" b="31372"/>
          <a:stretch/>
        </p:blipFill>
        <p:spPr>
          <a:xfrm>
            <a:off x="5295153" y="4623173"/>
            <a:ext cx="2633848" cy="196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7382" y="2611344"/>
            <a:ext cx="3670300" cy="39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44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Calibri"/>
              <a:buNone/>
            </a:pPr>
            <a:r>
              <a:rPr lang="en-US" sz="60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sz="6000" b="1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2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i="0" u="none" strike="noStrike" cap="none">
                <a:solidFill>
                  <a:schemeClr val="lt1"/>
                </a:solidFill>
              </a:rPr>
              <a:t>Exercise</a:t>
            </a:r>
            <a:endParaRPr sz="6000" i="0" u="none" strike="noStrike" cap="non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50"/>
          <p:cNvSpPr txBox="1">
            <a:spLocks noGrp="1"/>
          </p:cNvSpPr>
          <p:nvPr>
            <p:ph type="body" idx="1"/>
          </p:nvPr>
        </p:nvSpPr>
        <p:spPr>
          <a:xfrm>
            <a:off x="838191" y="1318478"/>
            <a:ext cx="10515600" cy="53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1018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There are properties used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3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changing</a:t>
            </a:r>
            <a:r>
              <a:rPr lang="en-US" sz="23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the font, size, weight, style, and spacing. </a:t>
            </a:r>
            <a:br>
              <a:rPr lang="en-US" sz="23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0184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There is a limited choice of fonts that you can assume most people will have installed. </a:t>
            </a:r>
            <a:br>
              <a:rPr lang="en-US" sz="23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0184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If you want to use a wider range of typefaces, there are several options, but you need to have the right license to use them. </a:t>
            </a:r>
            <a:br>
              <a:rPr lang="en-US" sz="23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0184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You can control how text is aligned (left, right, center or justified). It can also be indented. </a:t>
            </a:r>
            <a:br>
              <a:rPr lang="en-US" sz="23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0184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300"/>
              <a:buFont typeface="Arial"/>
              <a:buChar char="•"/>
            </a:pPr>
            <a:r>
              <a:rPr lang="en-US" sz="23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You can use pseudo-classes to change the style of an element when a user hovers over or clicks on text, or when they have visited a link.</a:t>
            </a:r>
            <a:endParaRPr sz="23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51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Typeface - </a:t>
            </a: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https://goo.gl/1nbR6A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Font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ypes - </a:t>
            </a: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https://goo.gl/hMpH2z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Pseudo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electors - </a:t>
            </a: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https://goo.gl/a7gEUM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Terminology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2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Font</a:t>
            </a:r>
            <a:b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 font is a graphical representation of text that may include a different typeface, point size, weight, color, or design.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Typeface</a:t>
            </a:r>
            <a:endParaRPr/>
          </a:p>
          <a:p>
            <a:pPr marL="228600" marR="0" lvl="0" indent="-152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 typeface is a design that defines the overall look of characters.</a:t>
            </a:r>
            <a:br>
              <a:rPr lang="en-US" sz="28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Arial and Times New Roman are examples of typefaces.</a:t>
            </a:r>
            <a:endParaRPr sz="2800" b="0" i="1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title"/>
          </p:nvPr>
        </p:nvSpPr>
        <p:spPr>
          <a:xfrm>
            <a:off x="1516005" y="15990"/>
            <a:ext cx="94410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Typefaces </a:t>
            </a:r>
            <a:r>
              <a:rPr lang="en-US" sz="4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44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3"/>
          <p:cNvSpPr txBox="1">
            <a:spLocks noGrp="1"/>
          </p:cNvSpPr>
          <p:nvPr>
            <p:ph type="body" idx="1"/>
          </p:nvPr>
        </p:nvSpPr>
        <p:spPr>
          <a:xfrm>
            <a:off x="902525" y="1559575"/>
            <a:ext cx="10515600" cy="49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Serif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ha</a:t>
            </a:r>
            <a:r>
              <a:rPr lang="en-US" i="1"/>
              <a:t>s</a:t>
            </a: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extra details </a:t>
            </a:r>
            <a:r>
              <a:rPr lang="en-US" i="1"/>
              <a:t>at</a:t>
            </a: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the end of </a:t>
            </a:r>
            <a:b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main strokes of the letters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Sans-serif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ha</a:t>
            </a:r>
            <a:r>
              <a:rPr lang="en-US" i="1"/>
              <a:t>s</a:t>
            </a: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straight ends and </a:t>
            </a:r>
            <a:r>
              <a:rPr lang="en-US" i="1"/>
              <a:t>therefore</a:t>
            </a: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ha</a:t>
            </a:r>
            <a:r>
              <a:rPr lang="en-US" i="1"/>
              <a:t>s</a:t>
            </a: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 much cleaner design </a:t>
            </a:r>
            <a:endParaRPr sz="2400" b="0" i="1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Monospace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every letter in a monospace typeface </a:t>
            </a:r>
            <a:endParaRPr sz="2400" b="0" i="1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i="1"/>
              <a:t>has </a:t>
            </a: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same width</a:t>
            </a:r>
            <a:endParaRPr sz="2400" b="0" i="1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6570" y="1559581"/>
            <a:ext cx="1828800" cy="12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66570" y="3136285"/>
            <a:ext cx="189230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88500" y="5000733"/>
            <a:ext cx="1870370" cy="126558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3"/>
          <p:cNvSpPr txBox="1"/>
          <p:nvPr/>
        </p:nvSpPr>
        <p:spPr>
          <a:xfrm>
            <a:off x="9044608" y="1457286"/>
            <a:ext cx="306125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Georgia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  <a:latin typeface="Times"/>
                <a:ea typeface="Times"/>
                <a:cs typeface="Times"/>
                <a:sym typeface="Times"/>
              </a:rPr>
              <a:t>Times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 New Roman </a:t>
            </a:r>
            <a:endParaRPr/>
          </a:p>
        </p:txBody>
      </p:sp>
      <p:sp>
        <p:nvSpPr>
          <p:cNvPr id="172" name="Google Shape;172;p33"/>
          <p:cNvSpPr txBox="1"/>
          <p:nvPr/>
        </p:nvSpPr>
        <p:spPr>
          <a:xfrm>
            <a:off x="9044608" y="3262590"/>
            <a:ext cx="243508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Arial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Verdana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 </a:t>
            </a:r>
            <a:endParaRPr/>
          </a:p>
        </p:txBody>
      </p:sp>
      <p:sp>
        <p:nvSpPr>
          <p:cNvPr id="173" name="Google Shape;173;p33"/>
          <p:cNvSpPr txBox="1"/>
          <p:nvPr/>
        </p:nvSpPr>
        <p:spPr>
          <a:xfrm>
            <a:off x="9044608" y="5312206"/>
            <a:ext cx="280203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  <a:latin typeface="Courier"/>
                <a:ea typeface="Courier"/>
                <a:cs typeface="Courier"/>
                <a:sym typeface="Courier"/>
              </a:rPr>
              <a:t>Courier</a:t>
            </a:r>
            <a:endParaRPr sz="2800">
              <a:solidFill>
                <a:srgbClr val="43434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Courier New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Typefaces </a:t>
            </a:r>
            <a:r>
              <a:rPr lang="en-US" sz="44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II</a:t>
            </a:r>
            <a:endParaRPr sz="44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Cursive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either ha</a:t>
            </a:r>
            <a:r>
              <a:rPr lang="en-US" i="1"/>
              <a:t>s</a:t>
            </a: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joining strokes or other cursive </a:t>
            </a:r>
            <a:endParaRPr sz="2400" b="0" i="1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characteristics, such as handwriting styles 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Fantasy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usually decorative and often </a:t>
            </a:r>
            <a:r>
              <a:rPr lang="en-US" i="1"/>
              <a:t>used</a:t>
            </a:r>
            <a:endParaRPr sz="2400" b="0" i="1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i="1"/>
              <a:t>f</a:t>
            </a: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or titles. They're not designed for </a:t>
            </a:r>
            <a:endParaRPr sz="2400" b="0" i="1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long bodies of text 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34"/>
          <p:cNvPicPr preferRelativeResize="0"/>
          <p:nvPr/>
        </p:nvPicPr>
        <p:blipFill rotWithShape="1">
          <a:blip r:embed="rId3">
            <a:alphaModFix/>
          </a:blip>
          <a:srcRect r="52844"/>
          <a:stretch/>
        </p:blipFill>
        <p:spPr>
          <a:xfrm>
            <a:off x="8115852" y="1187355"/>
            <a:ext cx="2916583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4"/>
          <p:cNvPicPr preferRelativeResize="0"/>
          <p:nvPr/>
        </p:nvPicPr>
        <p:blipFill rotWithShape="1">
          <a:blip r:embed="rId4">
            <a:alphaModFix/>
          </a:blip>
          <a:srcRect l="15200" t="6276" r="9704" b="8209"/>
          <a:stretch/>
        </p:blipFill>
        <p:spPr>
          <a:xfrm>
            <a:off x="8115852" y="3636905"/>
            <a:ext cx="2916583" cy="249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Specifying Typefaces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font-family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property is used to specify which font should be used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alue is the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name of the font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List of fonts can be defined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Good practice is to have a generic font in the font list</a:t>
            </a: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081" y="3956754"/>
            <a:ext cx="5778500" cy="25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8695" y="3956754"/>
            <a:ext cx="60325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2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i="0" u="none" strike="noStrike" cap="none">
                <a:solidFill>
                  <a:schemeClr val="lt1"/>
                </a:solidFill>
              </a:rPr>
              <a:t>Exercise</a:t>
            </a:r>
            <a:endParaRPr sz="6000" i="0" u="none" strike="noStrike" cap="non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Font Size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font-size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property enables specifying font size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Common ways for specifying font size: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pixels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percentages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b="1"/>
              <a:t>e</a:t>
            </a: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Default font size in browser is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16px</a:t>
            </a:r>
            <a:endParaRPr sz="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8711" y="3760027"/>
            <a:ext cx="52832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462" y="4554287"/>
            <a:ext cx="5210312" cy="202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Weight and Style</a:t>
            </a:r>
            <a:endParaRPr sz="4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font-weight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is used for making the text look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bold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font-style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is used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mak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the font look: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normal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italic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oblique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3093" y="4399115"/>
            <a:ext cx="6490237" cy="215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000" y="1539703"/>
            <a:ext cx="3792330" cy="2507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154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Times New Roman</vt:lpstr>
      <vt:lpstr>Roboto</vt:lpstr>
      <vt:lpstr>Times</vt:lpstr>
      <vt:lpstr>Arial</vt:lpstr>
      <vt:lpstr>Helvetica Neue</vt:lpstr>
      <vt:lpstr>Courier</vt:lpstr>
      <vt:lpstr>Georgia</vt:lpstr>
      <vt:lpstr>Calibri</vt:lpstr>
      <vt:lpstr>Courier New</vt:lpstr>
      <vt:lpstr>Verdana</vt:lpstr>
      <vt:lpstr>Simple Light</vt:lpstr>
      <vt:lpstr>Office Theme</vt:lpstr>
      <vt:lpstr>PowerPoint Presentation</vt:lpstr>
      <vt:lpstr>Text</vt:lpstr>
      <vt:lpstr>Terminology</vt:lpstr>
      <vt:lpstr>Typefaces I</vt:lpstr>
      <vt:lpstr>Typefaces II</vt:lpstr>
      <vt:lpstr>Specifying Typefaces</vt:lpstr>
      <vt:lpstr>Exercise</vt:lpstr>
      <vt:lpstr>Font Size</vt:lpstr>
      <vt:lpstr>Weight and Style</vt:lpstr>
      <vt:lpstr>Exercise</vt:lpstr>
      <vt:lpstr>Using More Fonts</vt:lpstr>
      <vt:lpstr>Font Formats Browser Support</vt:lpstr>
      <vt:lpstr>Exercise</vt:lpstr>
      <vt:lpstr>Transform and Decoration</vt:lpstr>
      <vt:lpstr>Text Align</vt:lpstr>
      <vt:lpstr>Exercise</vt:lpstr>
      <vt:lpstr>Shadows and Indentation</vt:lpstr>
      <vt:lpstr>Pseudo-selectors I</vt:lpstr>
      <vt:lpstr>Pseudo-selectors II</vt:lpstr>
      <vt:lpstr>Exercise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Latitude</dc:creator>
  <cp:lastModifiedBy>Windows User</cp:lastModifiedBy>
  <cp:revision>1</cp:revision>
  <dcterms:modified xsi:type="dcterms:W3CDTF">2021-03-23T16:59:23Z</dcterms:modified>
</cp:coreProperties>
</file>