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570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83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1247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3195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6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4965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7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690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642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9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572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20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874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1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4244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22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97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85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Tradicionalno termin formular (form</a:t>
            </a:r>
            <a:r>
              <a:rPr lang="en-US"/>
              <a:t>a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se koristio za štampani dokument koji sadrži prostor koji je predviđen za unošenje informacija.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Kod HTML-a koncept forme se odnosi na različite elemente koji služe za prikupljanje informacija od korisnika na sajtu.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Primer jedne od najpoznatijih formi na vebu se nalazi na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http://google.com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710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24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Elementu button može da se zada type=”submit” i type=”reset”.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565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5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516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26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1636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27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0185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8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620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9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3682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30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6468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31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322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32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97732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3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47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Prostoji više različitih tipova kontrola koje se koriste za prikupljanje informacija od posetilaca sajta. Ali njihov krajnji razultat je da imaju prikupljenu informaciju serveru.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Prikupljene informacije se strukturiraju tako što svaka kontrola ima svoje jedinstveno ime za koje vezuje ono što je korisnik uneo i tako uvezani podaci se šalju serveru.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Nakon što server izvrši neku obradu na osnovu dostavljenih podataka, posla</a:t>
            </a:r>
            <a:r>
              <a:rPr lang="en-US"/>
              <a:t>će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novu stranicu brauzeru koju </a:t>
            </a:r>
            <a:r>
              <a:rPr lang="en-US"/>
              <a:t>č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generiše na osnovu tih podataka.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primeru iznad, data je samo jedna form komponenta čije je ime “search”, i čiji je input od strane korisnika “bit”, tako da je finalni sadržaj koji ova komponenta salje brauzeru “search=bit”.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8819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34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4239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35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228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36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1132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7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65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koji označava formu je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element. Unutar ovog elementa sadržane su sve kontrole koje forma ima. Da bi forma mogla da se koristi za slanje podataka serveru</a:t>
            </a:r>
            <a:r>
              <a:rPr lang="en-US"/>
              <a:t>,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ona mora imati definisana slede</a:t>
            </a:r>
            <a:r>
              <a:rPr lang="en-US"/>
              <a:t>ć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dva atributa</a:t>
            </a:r>
            <a:r>
              <a:rPr lang="en-US"/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vrednost ovog atributa je stranica na koju želimo da pošaljemo podatke koji su prikupljeni u formi;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atribut koji govori brauzer</a:t>
            </a:r>
            <a:r>
              <a:rPr lang="en-US"/>
              <a:t>u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koji http metod da koristi kada šalje formu brauzeru.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Što se metoda za slanje tiče, za slanje forme može se koristiti jedan od dva metoda: POST ili GET.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metod se obično koristi kada imamo neke proste forme koje zahtevaju neke podatke od veb</a:t>
            </a:r>
            <a:r>
              <a:rPr lang="en-US"/>
              <a:t>-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servera. Kod korišćenja get metoda podaci se šalju do servera tako što se dodaju na kraj URL adrese. Dobar primer jedne ovakve </a:t>
            </a:r>
            <a:r>
              <a:rPr lang="en-US"/>
              <a:t>f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orme je primer dat iznad (google.com).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Kod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metode podaci se </a:t>
            </a:r>
            <a:r>
              <a:rPr lang="en-US"/>
              <a:t>š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alju serveru kao deo HTTP</a:t>
            </a:r>
            <a:r>
              <a:rPr lang="en-US"/>
              <a:t> requesta (body)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što znači da su sigu</a:t>
            </a:r>
            <a:r>
              <a:rPr lang="en-US"/>
              <a:t>r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niji. Ovaj metod se koristi kada se šalje veća količina podataka, pri slanju fajlova, pri slanju osetljivih informacija (password) i kada želimo da server doda ili obriše neke informacije sa servera.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387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Jedan od elemenata koji se koristi za kreiranje više različitih kontrola forme je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element. U zavisnosti od tipa koji se dodeli ovom elementu, zavisiće i konkretan tip elementa koji će se od njega kreirati.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Ako želimo da imamo element koje služi za input teksta</a:t>
            </a:r>
            <a:r>
              <a:rPr lang="en-US"/>
              <a:t>,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onda je potrebno da za tip eventa setujemo text. Tip elementa se setuje uz pomoć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atributa. Još jedan atrubut koji je nezavisan od tipa kontrole i koji svaki element forme mora imati je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atribut, čija vrednost se koristi da jednoznačno odredi element</a:t>
            </a:r>
            <a:r>
              <a:rPr lang="en-US"/>
              <a:t>. T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vrednost će se kasnije koristiti pri slanju podataka serveru kao im</a:t>
            </a:r>
            <a:r>
              <a:rPr lang="en-US"/>
              <a:t>e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za koje se vezuje vrednost koju je korisnik uneo u taj element.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Još je</a:t>
            </a:r>
            <a:r>
              <a:rPr lang="en-US"/>
              <a:t>d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atribut koristan za text input polje je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maxlength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koj</a:t>
            </a:r>
            <a:r>
              <a:rPr lang="en-US"/>
              <a:t>i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određuje maksimalni broj karaktera koji se mogu naći unutar samog input polja.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95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 input polje takođe koristi input element, ali type atribut mora imati vrednost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password.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Razlika password input elementa u odnosu na text input element je u tome što password input element neće prikazati karaktere koje korisnik unosi u to polje, već će te karaktere prikazati kao tačke.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109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534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8602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25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 rotWithShape="1">
          <a:blip r:embed="rId2">
            <a:alphaModFix amt="58000"/>
          </a:blip>
          <a:tile tx="0" ty="0" sx="99997" sy="99997" flip="none" algn="tl"/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Roboto"/>
              <a:buNone/>
              <a:defRPr sz="6000" b="1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EFEFE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oboto"/>
              <a:buNone/>
              <a:defRPr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100"/>
              <a:buFont typeface="Roboto"/>
              <a:buChar char="●"/>
              <a:defRPr sz="310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187355" cy="118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19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1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_1">
    <p:bg>
      <p:bgPr>
        <a:blipFill rotWithShape="1">
          <a:blip r:embed="rId2">
            <a:alphaModFix amt="58000"/>
          </a:blip>
          <a:tile tx="0" ty="0" sx="99997" sy="99997" flip="none" algn="tl"/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Roboto"/>
              <a:buNone/>
              <a:defRPr sz="6000" b="1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19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1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uHyhmU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oo.gl/7qckV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44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Forms</a:t>
            </a:r>
            <a:endParaRPr sz="6000" b="1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Checkbox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902516" y="13111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&lt;input&gt; element with type=“</a:t>
            </a: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checkbox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Allows user to select multiple options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/>
              <a:t>has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to be the same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8563" y="2895535"/>
            <a:ext cx="6336737" cy="113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9215" y="4143122"/>
            <a:ext cx="10206085" cy="2454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19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b="0" i="0" u="none" strike="noStrike" cap="none">
                <a:solidFill>
                  <a:srgbClr val="434343"/>
                </a:solidFill>
              </a:rPr>
              <a:t>Dropdown </a:t>
            </a:r>
            <a:r>
              <a:rPr lang="en-US" b="0"/>
              <a:t>L</a:t>
            </a:r>
            <a:r>
              <a:rPr lang="en-US" b="0" i="0" u="none" strike="noStrike" cap="none">
                <a:solidFill>
                  <a:srgbClr val="434343"/>
                </a:solidFill>
              </a:rPr>
              <a:t>ist</a:t>
            </a:r>
            <a:endParaRPr b="0" i="0" u="none" strike="noStrike" cap="none">
              <a:solidFill>
                <a:srgbClr val="434343"/>
              </a:solidFill>
            </a:endParaRPr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FF9900"/>
                </a:solidFill>
              </a:rPr>
              <a:t>&lt;select&gt;</a:t>
            </a: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is the list</a:t>
            </a:r>
            <a:r>
              <a:rPr lang="en-US"/>
              <a:t>’s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“parent” element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/>
              <a:t>the </a:t>
            </a: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name attribute is associated with select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FF9900"/>
                </a:solidFill>
              </a:rPr>
              <a:t>&lt;option&gt;</a:t>
            </a: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element is a single option in the list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Selected option ha</a:t>
            </a:r>
            <a:r>
              <a:rPr lang="en-US"/>
              <a:t>s</a:t>
            </a: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/>
              <a:t>h</a:t>
            </a: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attribute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/>
              <a:t>The f</a:t>
            </a: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irst option is always selected b</a:t>
            </a:r>
            <a:r>
              <a:rPr lang="en-US"/>
              <a:t>y default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962400"/>
            <a:ext cx="70358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1562" y="3962393"/>
            <a:ext cx="3454400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7912" y="5138962"/>
            <a:ext cx="3441700" cy="13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Multiple</a:t>
            </a:r>
            <a:r>
              <a:rPr lang="en-US"/>
              <a:t> </a:t>
            </a:r>
            <a:r>
              <a:rPr lang="en-US" b="0"/>
              <a:t>Select B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ox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&lt;select&gt; element </a:t>
            </a:r>
            <a:r>
              <a:rPr lang="en-US"/>
              <a:t>that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contains &lt;option&gt; elements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multiple=“multiple”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(attribute on t</a:t>
            </a:r>
            <a:r>
              <a:rPr lang="en-US"/>
              <a:t>he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select element)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925" y="3172975"/>
            <a:ext cx="7880135" cy="29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1671" y="5287470"/>
            <a:ext cx="4953000" cy="14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19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File </a:t>
            </a:r>
            <a:r>
              <a:rPr lang="en-US" b="0"/>
              <a:t>I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nput </a:t>
            </a:r>
            <a:r>
              <a:rPr lang="en-US" b="0"/>
              <a:t>B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ox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Sends files to the server (image, video, pdf)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POST method must be used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UI consists from: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/>
              <a:t>B</a:t>
            </a:r>
            <a:r>
              <a:rPr lang="en-US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utton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File path label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8136" y="3965659"/>
            <a:ext cx="8559800" cy="27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71036" y="1996934"/>
            <a:ext cx="31369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Submit </a:t>
            </a:r>
            <a:r>
              <a:rPr lang="en-US" b="0"/>
              <a:t>B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utton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Triggers sending form to the web server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&lt;input&gt; element with type=“</a:t>
            </a: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</a:rPr>
              <a:t>Value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attribute is used for defining button label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121" y="3630177"/>
            <a:ext cx="86868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5313" y="5211271"/>
            <a:ext cx="4729802" cy="1542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Submit </a:t>
            </a:r>
            <a:r>
              <a:rPr lang="en-US" b="0"/>
              <a:t>B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utton as </a:t>
            </a:r>
            <a:r>
              <a:rPr lang="en-US" b="0"/>
              <a:t>I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mage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4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&lt;input&gt; element with type=“</a:t>
            </a: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0767" y="4878853"/>
            <a:ext cx="3565833" cy="1561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808932"/>
            <a:ext cx="10058400" cy="1859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19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Reset </a:t>
            </a:r>
            <a:r>
              <a:rPr lang="en-US" b="0"/>
              <a:t>B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utton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Returns form </a:t>
            </a:r>
            <a:r>
              <a:rPr lang="en-US"/>
              <a:t>to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default state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7429" y="2185411"/>
            <a:ext cx="7277100" cy="4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22659" y="5251731"/>
            <a:ext cx="3031140" cy="101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is a form?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9" descr="creen Shot 2017-09-09 at 2.51.1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2776" y="1592032"/>
            <a:ext cx="7410731" cy="442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&lt;button&gt;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Flexibility in how button looks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8577" y="5358341"/>
            <a:ext cx="23495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677" y="2972148"/>
            <a:ext cx="10058400" cy="224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Hidden </a:t>
            </a:r>
            <a:r>
              <a:rPr lang="en-US" b="0"/>
              <a:t>I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nput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&lt;input&gt; element with type=“</a:t>
            </a: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hidden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Not part of UI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Passes information to the server without showing it to the user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215" y="3329760"/>
            <a:ext cx="9323301" cy="25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3680" y="5984068"/>
            <a:ext cx="4919836" cy="631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19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Labels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 txBox="1">
            <a:spLocks noGrp="1"/>
          </p:cNvSpPr>
          <p:nvPr>
            <p:ph type="body" idx="1"/>
          </p:nvPr>
        </p:nvSpPr>
        <p:spPr>
          <a:xfrm>
            <a:off x="902516" y="13111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&lt;label&gt; element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Associates text with some form element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Two ways of usage: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Wrapping element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Referencing element using the </a:t>
            </a: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806938"/>
            <a:ext cx="7126048" cy="3002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53260" y="5704911"/>
            <a:ext cx="38481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Grouping </a:t>
            </a:r>
            <a:r>
              <a:rPr lang="en-US" b="0"/>
              <a:t>F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orm </a:t>
            </a:r>
            <a:r>
              <a:rPr lang="en-US" b="0"/>
              <a:t>E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lements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922316" y="1348078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&lt;fieldset&gt; as the parent element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&lt;legend&gt; is used for def</a:t>
            </a:r>
            <a:r>
              <a:rPr lang="en-US"/>
              <a:t>in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ing</a:t>
            </a:r>
            <a:endParaRPr/>
          </a:p>
          <a:p>
            <a:pPr marL="0" marR="0" lvl="0" indent="4572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name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4117" y="1271884"/>
            <a:ext cx="4729682" cy="545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199" y="4482988"/>
            <a:ext cx="5470367" cy="2240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19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Form Validation (HTML5)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HTML validation without JS code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Field cannot be empty (required)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305" y="2730679"/>
            <a:ext cx="6743700" cy="32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5942" y="5302553"/>
            <a:ext cx="4518963" cy="135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Date </a:t>
            </a:r>
            <a:r>
              <a:rPr lang="en-US" b="0"/>
              <a:t>I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nput (HTML5)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4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&lt;input&gt; element with type=“</a:t>
            </a: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Provides consistent structure of user input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Text input field will be used if date is not supported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2776" y="3422257"/>
            <a:ext cx="8458200" cy="21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2576" y="5770788"/>
            <a:ext cx="4978400" cy="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r>
              <a:rPr lang="en-US" b="0"/>
              <a:t>I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nput (HTML5)</a:t>
            </a:r>
            <a:endParaRPr/>
          </a:p>
        </p:txBody>
      </p:sp>
      <p:sp>
        <p:nvSpPr>
          <p:cNvPr id="269" name="Google Shape;269;p45"/>
          <p:cNvSpPr txBox="1">
            <a:spLocks noGrp="1"/>
          </p:cNvSpPr>
          <p:nvPr>
            <p:ph type="body" idx="1"/>
          </p:nvPr>
        </p:nvSpPr>
        <p:spPr>
          <a:xfrm>
            <a:off x="838199" y="1453098"/>
            <a:ext cx="10515600" cy="474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&lt;input&gt; with type=“</a:t>
            </a: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Checks for a valid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of a</a:t>
            </a:r>
            <a:r>
              <a:rPr lang="en-US"/>
              <a:t>n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email address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9" y="2955279"/>
            <a:ext cx="7213600" cy="2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5499" y="4828213"/>
            <a:ext cx="4178300" cy="16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URL </a:t>
            </a:r>
            <a:r>
              <a:rPr lang="en-US" b="0"/>
              <a:t>I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nput (HTML5)</a:t>
            </a:r>
            <a:endParaRPr/>
          </a:p>
        </p:txBody>
      </p:sp>
      <p:sp>
        <p:nvSpPr>
          <p:cNvPr id="277" name="Google Shape;277;p46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&lt;input&gt; with type=“</a:t>
            </a: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Checks for a valid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of a URL address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820" y="3118355"/>
            <a:ext cx="70358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9834" y="3118355"/>
            <a:ext cx="3686266" cy="175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How form works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Collect user data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Pass collected data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to web server</a:t>
            </a:r>
            <a:endParaRPr/>
          </a:p>
        </p:txBody>
      </p:sp>
      <p:pic>
        <p:nvPicPr>
          <p:cNvPr id="88" name="Google Shape;88;p20" descr="ntitl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8871" y="1436914"/>
            <a:ext cx="6940896" cy="5328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Search </a:t>
            </a:r>
            <a:r>
              <a:rPr lang="en-US" b="0"/>
              <a:t>I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nput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7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&lt;input&gt; element with type=“</a:t>
            </a: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Provides option for resetting field content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489" y="2940536"/>
            <a:ext cx="95631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3088" y="5538817"/>
            <a:ext cx="2798679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7"/>
          <p:cNvPicPr preferRelativeResize="0"/>
          <p:nvPr/>
        </p:nvPicPr>
        <p:blipFill rotWithShape="1">
          <a:blip r:embed="rId5">
            <a:alphaModFix/>
          </a:blip>
          <a:srcRect l="-5500" r="5499"/>
          <a:stretch/>
        </p:blipFill>
        <p:spPr>
          <a:xfrm>
            <a:off x="7745989" y="5538817"/>
            <a:ext cx="2768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19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</a:t>
            </a:r>
            <a:r>
              <a:rPr lang="en-US" sz="4400" b="0"/>
              <a:t>y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Whenever you want to collect information from </a:t>
            </a:r>
            <a:r>
              <a:rPr lang="en-US"/>
              <a:t>users,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you will need a form,</a:t>
            </a:r>
            <a:r>
              <a:rPr lang="en-US"/>
              <a:t> that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lives inside </a:t>
            </a:r>
            <a:r>
              <a:rPr lang="en-US"/>
              <a:t>the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&lt;form&gt;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element. </a:t>
            </a:r>
            <a:endParaRPr/>
          </a:p>
          <a:p>
            <a:pPr marL="228600" marR="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Information from a form is sent in name/value pairs. </a:t>
            </a:r>
            <a:endParaRPr/>
          </a:p>
          <a:p>
            <a:pPr marL="228600" marR="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Each form control is given a name, and the text the user types in or the values of the options they select are sent to the server. </a:t>
            </a:r>
            <a:endParaRPr/>
          </a:p>
          <a:p>
            <a:pPr marL="228600" marR="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HTML5 introduces new form elements </a:t>
            </a:r>
            <a:r>
              <a:rPr lang="en-US"/>
              <a:t>that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make it easier for </a:t>
            </a:r>
            <a:r>
              <a:rPr lang="en-US"/>
              <a:t>users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to fill in forms.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0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Nativni form elementi - </a:t>
            </a:r>
            <a:r>
              <a:rPr lang="en-US" sz="2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https://goo.gl/uHyhmU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POST vs GET - </a:t>
            </a:r>
            <a:r>
              <a:rPr lang="en-US" sz="2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https://goo.gl/7qckVh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Form </a:t>
            </a:r>
            <a:r>
              <a:rPr lang="en-US" b="0"/>
              <a:t>S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tructure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902516" y="13873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Required attributes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Action (URL)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Each element inside a form needs to have </a:t>
            </a:r>
            <a:r>
              <a:rPr lang="en-US"/>
              <a:t>the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name attribute</a:t>
            </a:r>
            <a:endParaRPr/>
          </a:p>
        </p:txBody>
      </p:sp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800" y="4060962"/>
            <a:ext cx="10730633" cy="145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9932" y="5872120"/>
            <a:ext cx="66675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Text </a:t>
            </a:r>
            <a:r>
              <a:rPr lang="en-US" sz="4400" b="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nput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Used for a relativel</a:t>
            </a:r>
            <a:r>
              <a:rPr lang="en-US"/>
              <a:t>y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small (one</a:t>
            </a:r>
            <a:r>
              <a:rPr lang="en-US"/>
              <a:t>-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line) text input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&lt;input&gt; element with type=“</a:t>
            </a: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8942" y="5294580"/>
            <a:ext cx="42037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5542" y="2950974"/>
            <a:ext cx="98171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Password </a:t>
            </a:r>
            <a:r>
              <a:rPr lang="en-US" b="0"/>
              <a:t>I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nput </a:t>
            </a:r>
            <a:r>
              <a:rPr lang="en-US" b="0"/>
              <a:t>F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ield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5977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Masks input with dots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&lt;input&gt; element with type=“</a:t>
            </a: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3624" y="3461368"/>
            <a:ext cx="102362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8524" y="1680791"/>
            <a:ext cx="4051300" cy="15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19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Text </a:t>
            </a:r>
            <a:r>
              <a:rPr lang="en-US" b="0"/>
              <a:t>A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rea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&lt;textarea&gt;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element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Used for big blocks of text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Define default rows and columns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rows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cols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334" y="4741933"/>
            <a:ext cx="10748166" cy="167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9500" y="2387487"/>
            <a:ext cx="4064000" cy="2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Radio </a:t>
            </a:r>
            <a:r>
              <a:rPr lang="en-US" b="0"/>
              <a:t>B</a:t>
            </a:r>
            <a:r>
              <a:rPr lang="en-US" sz="4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uttons</a:t>
            </a:r>
            <a:endParaRPr sz="4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&lt;input&gt; element with type=“</a:t>
            </a:r>
            <a:r>
              <a:rPr lang="en-US" sz="2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radio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/>
              <a:t>You can select o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 option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/>
              <a:t>has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to be the same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3564992"/>
            <a:ext cx="10058400" cy="2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8200" y="2142367"/>
            <a:ext cx="5143500" cy="11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Widescreen</PresentationFormat>
  <Paragraphs>127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Roboto</vt:lpstr>
      <vt:lpstr>Arial</vt:lpstr>
      <vt:lpstr>Simple Light</vt:lpstr>
      <vt:lpstr>Forms</vt:lpstr>
      <vt:lpstr>What is a form?</vt:lpstr>
      <vt:lpstr>How form works</vt:lpstr>
      <vt:lpstr>Form Structure</vt:lpstr>
      <vt:lpstr>Text Input</vt:lpstr>
      <vt:lpstr>Password Input Field</vt:lpstr>
      <vt:lpstr>Exercise</vt:lpstr>
      <vt:lpstr>Text Area</vt:lpstr>
      <vt:lpstr>Radio Buttons</vt:lpstr>
      <vt:lpstr>Checkbox</vt:lpstr>
      <vt:lpstr>Exercise</vt:lpstr>
      <vt:lpstr>Dropdown List</vt:lpstr>
      <vt:lpstr>Multiple Select Box</vt:lpstr>
      <vt:lpstr>Exercise</vt:lpstr>
      <vt:lpstr>File Input Box</vt:lpstr>
      <vt:lpstr>Submit Button</vt:lpstr>
      <vt:lpstr>Submit Button as Image</vt:lpstr>
      <vt:lpstr>Exercise</vt:lpstr>
      <vt:lpstr>Reset Button</vt:lpstr>
      <vt:lpstr>Button</vt:lpstr>
      <vt:lpstr>Hidden Input</vt:lpstr>
      <vt:lpstr>Exercise</vt:lpstr>
      <vt:lpstr>Labels</vt:lpstr>
      <vt:lpstr>Grouping Form Elements</vt:lpstr>
      <vt:lpstr>Exercise</vt:lpstr>
      <vt:lpstr>Form Validation (HTML5)</vt:lpstr>
      <vt:lpstr>Date Input (HTML5)</vt:lpstr>
      <vt:lpstr>Email Input (HTML5)</vt:lpstr>
      <vt:lpstr>URL Input (HTML5)</vt:lpstr>
      <vt:lpstr>Search Input</vt:lpstr>
      <vt:lpstr>Exercise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</dc:title>
  <dc:creator>Dell Latitude</dc:creator>
  <cp:lastModifiedBy>Windows User</cp:lastModifiedBy>
  <cp:revision>1</cp:revision>
  <dcterms:modified xsi:type="dcterms:W3CDTF">2021-03-02T17:04:24Z</dcterms:modified>
</cp:coreProperties>
</file>