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1360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bfe38b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2cbbfe38bc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2cbbfe38bc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609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9a0bd2d9_0_36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c9a0bd2d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5589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9a0bd2d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c9a0bd2d9_0_40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1778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bbfe38bc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cbbfe38bc_2_57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0601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9a0bd2d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2c9a0bd2d9_0_45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1687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bbfe38bc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2cbbfe38bc_0_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cbbfe38bc_0_1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5982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9a0bd2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2c9a0bd2d9_0_0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415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9a0bd2d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2c9a0bd2d9_0_4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Linkovi su jedna od najbitnijih osobina veba, jer omogućavaju kretanje sa jedne veb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stranice na drugu.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listi na slajdu dati su primeri za korišćenje linkova na vebu.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7052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9a0bd2d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2c9a0bd2d9_0_9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Linkovi se kreiraju korišćenjem </a:t>
            </a:r>
            <a:r>
              <a:rPr lang="en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&lt;a&gt;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elementa. Korisniku će biti prikazano sve što se nalazi između opening taga &lt;a&gt; i closing taga &lt;/a&gt; i ukoliko korisnik klikne na to, biće odveden na v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stranicu na koju link vodi. Odredište na koje link vodi definiše se pomoću </a:t>
            </a:r>
            <a:r>
              <a:rPr lang="en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href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atributa.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primeru iznad sve što će korisnik videti je tekst </a:t>
            </a:r>
            <a:r>
              <a:rPr lang="en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IMDB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ukoliko klikne na njega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bi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će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odveden na imdb veb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sajt.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8524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9a0bd2d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2c9a0bd2d9_0_14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Kada se linkuje na neki drugi sajt (eksterna stranica)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vrednost koja se dodeljuje </a:t>
            </a:r>
            <a:r>
              <a:rPr lang="en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href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atributu mora biti apsolutna putanja (mora sadržati domen).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3572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9a0bd2d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2c9a0bd2d9_0_20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file path describes the location of a file in a web site's folder structure.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absolute file path is the full URL to a web file.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relative file path points to a file relative to the current page.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./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represents the current folder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move up one folder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7481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bbfe38b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cbbfe38bc_2_62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file path describes the location of a file in a web site's folder structure.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absolute file path is the full URL to a web file.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relative file path points to a file relative to the current page.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./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represents the current folder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move up one folder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986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9a0bd2d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2c9a0bd2d9_0_25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Kada se linkuje na stranicu koja je deo istog sajta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mogu se koristiti apsolutne, ali isto tako i relativne URL adrese. Ova osobina je dosta korisna jer donosi fleksibilnost u smislu da nije potrebno imati domain. Relativna adresa se koristi da pokaze brauzeru gde se na fajl sistemu nalazi dokument (HTML stranica).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1018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9a0bd2d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2c9a0bd2d9_0_30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Otvaranje linka u novom prozoru brauzera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 bi se ovo postiglo link se definiše na standardan način uz pomoć &lt;a&gt; elementa koji ima href tag.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Međutim,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ono što se razlikuje je to što se elementu dodaje još i atribut </a:t>
            </a:r>
            <a:r>
              <a:rPr lang="en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koji ima vrednost </a:t>
            </a:r>
            <a:r>
              <a:rPr lang="en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_blank.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Linkovanje na određeni deo iste stranice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 bi se koristio ovaj način linkovanja, element na stranici na koji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ž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elimo da odemo mora da ima </a:t>
            </a:r>
            <a:r>
              <a:rPr lang="en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 sa nekom vrednošću. Sve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š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je potrebno je da kreiramo link koji u href atributu za vrednost ima istu vrednost kao i id elementa na koji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potrebno otići, samo je ta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rednost prefiksovana sa </a:t>
            </a:r>
            <a:r>
              <a:rPr lang="en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link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Kada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ž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elimo kreirati link koji će otvoriti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imej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klijent program na korisnikovom računaru, za to takođe koristimo </a:t>
            </a:r>
            <a:r>
              <a:rPr lang="en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&lt;a&gt;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tag sa </a:t>
            </a:r>
            <a:r>
              <a:rPr lang="en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href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atributom, ali sada vrednost href atributa mora da započne sa </a:t>
            </a:r>
            <a:r>
              <a:rPr lang="en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mailto: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nakon č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 treba da usledi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adresa na koju želimo da korisnik pošalje mejl.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809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 rotWithShape="1">
          <a:blip r:embed="rId2">
            <a:alphaModFix amt="58000"/>
          </a:blip>
          <a:tile tx="0" ty="0" sx="99997" sy="99997" flip="none" algn="tl"/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3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3651748" cy="365174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ctrTitle"/>
          </p:nvPr>
        </p:nvSpPr>
        <p:spPr>
          <a:xfrm>
            <a:off x="3727173" y="1861048"/>
            <a:ext cx="45993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rgbClr val="EFEFE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079854" y="11993"/>
            <a:ext cx="70806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76887" y="1154777"/>
            <a:ext cx="7886700" cy="3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46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Roboto"/>
              <a:buChar char="●"/>
              <a:defRPr sz="230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○"/>
              <a:defRPr sz="180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"/>
              <a:buChar char="■"/>
              <a:defRPr sz="150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890516" cy="890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3651748" cy="365174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3771901" y="1155425"/>
            <a:ext cx="4584000" cy="24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1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KPKFB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2" cy="513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3771901" y="1155425"/>
            <a:ext cx="4584000" cy="24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1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" i="0" u="none" strike="noStrike" cap="none">
                <a:solidFill>
                  <a:schemeClr val="lt1"/>
                </a:solidFill>
              </a:rPr>
              <a:t>Exercise</a:t>
            </a:r>
            <a:endParaRPr i="0" u="none" strike="noStrike" cap="non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1079854" y="11993"/>
            <a:ext cx="70806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Calibri"/>
              <a:buNone/>
            </a:pPr>
            <a:r>
              <a:rPr lang="en" i="0" u="none" strike="noStrike" cap="none">
                <a:solidFill>
                  <a:srgbClr val="434343"/>
                </a:solidFill>
              </a:rPr>
              <a:t>Summary </a:t>
            </a:r>
            <a:r>
              <a:rPr lang="en" i="0" u="none" strike="noStrike" cap="none">
                <a:solidFill>
                  <a:srgbClr val="FF9900"/>
                </a:solidFill>
              </a:rPr>
              <a:t>I</a:t>
            </a:r>
            <a:endParaRPr i="0" u="none" strike="noStrike" cap="none">
              <a:solidFill>
                <a:srgbClr val="FF9900"/>
              </a:solidFill>
            </a:endParaRPr>
          </a:p>
        </p:txBody>
      </p:sp>
      <p:sp>
        <p:nvSpPr>
          <p:cNvPr id="127" name="Google Shape;127;p26"/>
          <p:cNvSpPr txBox="1">
            <a:spLocks noGrp="1"/>
          </p:cNvSpPr>
          <p:nvPr>
            <p:ph type="body" idx="1"/>
          </p:nvPr>
        </p:nvSpPr>
        <p:spPr>
          <a:xfrm>
            <a:off x="676887" y="1154777"/>
            <a:ext cx="7886700" cy="3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 i="0" u="none" strike="noStrike" cap="none">
                <a:solidFill>
                  <a:srgbClr val="434343"/>
                </a:solidFill>
              </a:rPr>
              <a:t>Links are created using the </a:t>
            </a:r>
            <a:r>
              <a:rPr lang="en" sz="2400" b="1" i="0" u="none" strike="noStrike" cap="none">
                <a:solidFill>
                  <a:srgbClr val="434343"/>
                </a:solidFill>
              </a:rPr>
              <a:t>&lt;a&gt; </a:t>
            </a:r>
            <a:r>
              <a:rPr lang="en" sz="2400" i="0" u="none" strike="noStrike" cap="none">
                <a:solidFill>
                  <a:srgbClr val="434343"/>
                </a:solidFill>
              </a:rPr>
              <a:t>element</a:t>
            </a:r>
            <a:r>
              <a:rPr lang="en" sz="2400"/>
              <a:t/>
            </a:r>
            <a:br>
              <a:rPr lang="en" sz="2400"/>
            </a:br>
            <a:endParaRPr sz="240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 i="0" u="none" strike="noStrike" cap="none">
                <a:solidFill>
                  <a:srgbClr val="434343"/>
                </a:solidFill>
              </a:rPr>
              <a:t>The </a:t>
            </a:r>
            <a:r>
              <a:rPr lang="en" sz="2400" b="1" i="0" u="none" strike="noStrike" cap="none">
                <a:solidFill>
                  <a:srgbClr val="434343"/>
                </a:solidFill>
              </a:rPr>
              <a:t>&lt;a&gt; </a:t>
            </a:r>
            <a:r>
              <a:rPr lang="en" sz="2400" i="0" u="none" strike="noStrike" cap="none">
                <a:solidFill>
                  <a:srgbClr val="434343"/>
                </a:solidFill>
              </a:rPr>
              <a:t>element uses the </a:t>
            </a:r>
            <a:r>
              <a:rPr lang="en" sz="2400" b="1" i="0" u="none" strike="noStrike" cap="none">
                <a:solidFill>
                  <a:srgbClr val="434343"/>
                </a:solidFill>
              </a:rPr>
              <a:t>href </a:t>
            </a:r>
            <a:r>
              <a:rPr lang="en" sz="2400" i="0" u="none" strike="noStrike" cap="none">
                <a:solidFill>
                  <a:srgbClr val="434343"/>
                </a:solidFill>
              </a:rPr>
              <a:t>attribute to indicate the page you are linking to </a:t>
            </a:r>
            <a:br>
              <a:rPr lang="en" sz="2400" i="0" u="none" strike="noStrike" cap="none">
                <a:solidFill>
                  <a:srgbClr val="434343"/>
                </a:solidFill>
              </a:rPr>
            </a:br>
            <a:endParaRPr sz="240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 i="0" u="none" strike="noStrike" cap="none">
                <a:solidFill>
                  <a:srgbClr val="434343"/>
                </a:solidFill>
              </a:rPr>
              <a:t>If you are linking to a page within your own site, it is best to use relative links rather than qualified URLs </a:t>
            </a:r>
            <a:endParaRPr sz="2400" i="0" u="none" strike="noStrike" cap="none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title"/>
          </p:nvPr>
        </p:nvSpPr>
        <p:spPr>
          <a:xfrm>
            <a:off x="1079854" y="11993"/>
            <a:ext cx="70806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Calibri"/>
              <a:buNone/>
            </a:pPr>
            <a:r>
              <a:rPr lang="en" i="0" u="none" strike="noStrike" cap="none">
                <a:solidFill>
                  <a:srgbClr val="434343"/>
                </a:solidFill>
              </a:rPr>
              <a:t>Summary </a:t>
            </a:r>
            <a:r>
              <a:rPr lang="en" i="0" u="none" strike="noStrike" cap="none">
                <a:solidFill>
                  <a:srgbClr val="FF9900"/>
                </a:solidFill>
              </a:rPr>
              <a:t>II</a:t>
            </a:r>
            <a:endParaRPr i="0" u="none" strike="noStrike" cap="none">
              <a:solidFill>
                <a:srgbClr val="FF9900"/>
              </a:solidFill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1"/>
          </p:nvPr>
        </p:nvSpPr>
        <p:spPr>
          <a:xfrm>
            <a:off x="676887" y="1154777"/>
            <a:ext cx="7886700" cy="3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 can create links to open email programs with an email address in the "to" field </a:t>
            </a:r>
            <a:br>
              <a:rPr lang="en" sz="2400"/>
            </a:br>
            <a:endParaRPr sz="10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Id attribute is used to uniquely identify element on page</a:t>
            </a:r>
            <a:br>
              <a:rPr lang="en" sz="2400"/>
            </a:br>
            <a:endParaRPr sz="1000" b="1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 can use the </a:t>
            </a:r>
            <a:r>
              <a:rPr lang="en" sz="2400" b="1"/>
              <a:t>id </a:t>
            </a:r>
            <a:r>
              <a:rPr lang="en" sz="2400"/>
              <a:t>attribute to target elements within a page that can be linked to 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1079854" y="11993"/>
            <a:ext cx="70806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Calibri"/>
              <a:buNone/>
            </a:pPr>
            <a:r>
              <a:rPr lang="en" i="0" u="none" strike="noStrike" cap="none">
                <a:solidFill>
                  <a:srgbClr val="434343"/>
                </a:solidFill>
              </a:rPr>
              <a:t>References</a:t>
            </a:r>
            <a:endParaRPr i="0" u="none" strike="noStrike" cap="none">
              <a:solidFill>
                <a:srgbClr val="434343"/>
              </a:solidFill>
            </a:endParaRPr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>
            <a:off x="676887" y="1154777"/>
            <a:ext cx="7886700" cy="3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i="0" u="none" strike="noStrike" cap="none">
                <a:solidFill>
                  <a:srgbClr val="434343"/>
                </a:solidFill>
              </a:rPr>
              <a:t>Links - </a:t>
            </a:r>
            <a:r>
              <a:rPr lang="en" sz="2400" i="0" u="sng" strike="noStrike" cap="none">
                <a:solidFill>
                  <a:schemeClr val="hlink"/>
                </a:solidFill>
                <a:hlinkClick r:id="rId3"/>
              </a:rPr>
              <a:t>https://goo.gl/KPKFBP</a:t>
            </a:r>
            <a:endParaRPr sz="2400" i="0" u="none" strike="noStrike" cap="none">
              <a:solidFill>
                <a:srgbClr val="434343"/>
              </a:solidFill>
            </a:endParaRPr>
          </a:p>
          <a:p>
            <a:pPr marL="177800" marR="0" lvl="0" indent="-38100" algn="l" rtl="0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rgbClr val="434343"/>
              </a:buClr>
              <a:buSzPts val="2100"/>
              <a:buFont typeface="Arial"/>
              <a:buNone/>
            </a:pPr>
            <a:endParaRPr sz="2400" i="0" u="none" strike="noStrike" cap="none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2" cy="513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ctrTitle"/>
          </p:nvPr>
        </p:nvSpPr>
        <p:spPr>
          <a:xfrm>
            <a:off x="3727173" y="1861048"/>
            <a:ext cx="45993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500"/>
              <a:buFont typeface="Calibri"/>
              <a:buNone/>
            </a:pPr>
            <a:r>
              <a:rPr lang="en" sz="4800" i="0" u="none" strike="noStrike" cap="none">
                <a:solidFill>
                  <a:srgbClr val="F2F2F2"/>
                </a:solidFill>
              </a:rPr>
              <a:t>Links</a:t>
            </a:r>
            <a:endParaRPr sz="4800" i="0" u="none" strike="noStrike" cap="none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676887" y="1154777"/>
            <a:ext cx="7886700" cy="3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lang="en" sz="2400" i="0" u="none" strike="noStrike" cap="none">
                <a:solidFill>
                  <a:srgbClr val="434343"/>
                </a:solidFill>
              </a:rPr>
              <a:t>Moving from one page to another</a:t>
            </a:r>
            <a:r>
              <a:rPr lang="en" sz="2100" i="0" u="none" strike="noStrike" cap="none">
                <a:solidFill>
                  <a:srgbClr val="434343"/>
                </a:solidFill>
              </a:rPr>
              <a:t/>
            </a:r>
            <a:br>
              <a:rPr lang="en" sz="2100" i="0" u="none" strike="noStrike" cap="none">
                <a:solidFill>
                  <a:srgbClr val="434343"/>
                </a:solidFill>
              </a:rPr>
            </a:br>
            <a:endParaRPr sz="100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/>
              <a:t>You can use</a:t>
            </a:r>
            <a:r>
              <a:rPr lang="en" sz="2400" i="0" u="none" strike="noStrike" cap="none">
                <a:solidFill>
                  <a:srgbClr val="434343"/>
                </a:solidFill>
              </a:rPr>
              <a:t> links for:</a:t>
            </a:r>
            <a:endParaRPr sz="2400"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 i="0" u="none" strike="noStrike" cap="none">
                <a:solidFill>
                  <a:srgbClr val="434343"/>
                </a:solidFill>
              </a:rPr>
              <a:t>Linking from one site to another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 i="0" u="none" strike="noStrike" cap="none">
                <a:solidFill>
                  <a:srgbClr val="434343"/>
                </a:solidFill>
              </a:rPr>
              <a:t>Linking to other pages on the same site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 i="0" u="none" strike="noStrike" cap="none">
                <a:solidFill>
                  <a:srgbClr val="434343"/>
                </a:solidFill>
              </a:rPr>
              <a:t>Opening links in a new window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 i="0" u="none" strike="noStrike" cap="none">
                <a:solidFill>
                  <a:srgbClr val="434343"/>
                </a:solidFill>
              </a:rPr>
              <a:t>Linking to a specific part of the same page</a:t>
            </a:r>
            <a:endParaRPr/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 i="0" u="none" strike="noStrike" cap="none">
                <a:solidFill>
                  <a:srgbClr val="434343"/>
                </a:solidFill>
              </a:rPr>
              <a:t>Email links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1600"/>
              </a:spcAft>
              <a:buNone/>
            </a:pPr>
            <a:endParaRPr sz="1800" i="0" u="none" strike="noStrike" cap="none">
              <a:solidFill>
                <a:srgbClr val="434343"/>
              </a:solidFill>
            </a:endParaRPr>
          </a:p>
        </p:txBody>
      </p:sp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1079854" y="11993"/>
            <a:ext cx="70806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Calibri"/>
              <a:buNone/>
            </a:pPr>
            <a:r>
              <a:rPr lang="en"/>
              <a:t>Using Links</a:t>
            </a:r>
            <a:endParaRPr strike="noStrike" cap="none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1079854" y="11993"/>
            <a:ext cx="70806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Calibri"/>
              <a:buNone/>
            </a:pPr>
            <a:r>
              <a:rPr lang="en"/>
              <a:t>L</a:t>
            </a:r>
            <a:r>
              <a:rPr lang="en" i="0" u="none" strike="noStrike" cap="none">
                <a:solidFill>
                  <a:srgbClr val="434343"/>
                </a:solidFill>
              </a:rPr>
              <a:t>ink </a:t>
            </a:r>
            <a:r>
              <a:rPr lang="en"/>
              <a:t>E</a:t>
            </a:r>
            <a:r>
              <a:rPr lang="en" i="0" u="none" strike="noStrike" cap="none">
                <a:solidFill>
                  <a:srgbClr val="434343"/>
                </a:solidFill>
              </a:rPr>
              <a:t>lement </a:t>
            </a:r>
            <a:r>
              <a:rPr lang="en"/>
              <a:t>Structure</a:t>
            </a:r>
            <a:endParaRPr i="0" u="none" strike="noStrike" cap="none">
              <a:solidFill>
                <a:srgbClr val="434343"/>
              </a:solidFill>
            </a:endParaRPr>
          </a:p>
        </p:txBody>
      </p:sp>
      <p:pic>
        <p:nvPicPr>
          <p:cNvPr id="84" name="Google Shape;84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1913550"/>
            <a:ext cx="7886700" cy="22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1079854" y="11993"/>
            <a:ext cx="70806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Calibri"/>
              <a:buNone/>
            </a:pPr>
            <a:r>
              <a:rPr lang="en" i="0" u="none" strike="noStrike" cap="none">
                <a:solidFill>
                  <a:srgbClr val="434343"/>
                </a:solidFill>
              </a:rPr>
              <a:t>Linking to another site</a:t>
            </a:r>
            <a:endParaRPr i="0" u="none" strike="noStrike" cap="none">
              <a:solidFill>
                <a:srgbClr val="434343"/>
              </a:solidFill>
            </a:endParaRPr>
          </a:p>
        </p:txBody>
      </p:sp>
      <p:pic>
        <p:nvPicPr>
          <p:cNvPr id="90" name="Google Shape;90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6875" y="1154775"/>
            <a:ext cx="6990600" cy="3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3857" y="3273793"/>
            <a:ext cx="2702909" cy="1821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1079854" y="11993"/>
            <a:ext cx="70806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Calibri"/>
              <a:buNone/>
            </a:pPr>
            <a:r>
              <a:rPr lang="en" i="0" u="none" strike="noStrike" cap="none">
                <a:solidFill>
                  <a:srgbClr val="434343"/>
                </a:solidFill>
              </a:rPr>
              <a:t>File Paths </a:t>
            </a:r>
            <a:r>
              <a:rPr lang="en" i="0" u="none" strike="noStrike" cap="none">
                <a:solidFill>
                  <a:srgbClr val="FF9900"/>
                </a:solidFill>
              </a:rPr>
              <a:t>I</a:t>
            </a:r>
            <a:endParaRPr i="0" u="none" strike="noStrike" cap="none">
              <a:solidFill>
                <a:srgbClr val="FF9900"/>
              </a:solidFill>
            </a:endParaRPr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751812" y="1067402"/>
            <a:ext cx="7886700" cy="3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0" u="none" strike="noStrike" cap="none">
                <a:solidFill>
                  <a:srgbClr val="434343"/>
                </a:solidFill>
              </a:rPr>
              <a:t>Server is just a computer </a:t>
            </a:r>
            <a:r>
              <a:rPr lang="en" sz="1900"/>
              <a:t>that</a:t>
            </a:r>
            <a:r>
              <a:rPr lang="en" sz="1900" i="0" u="none" strike="noStrike" cap="none">
                <a:solidFill>
                  <a:srgbClr val="434343"/>
                </a:solidFill>
              </a:rPr>
              <a:t> has a file system</a:t>
            </a:r>
            <a:br>
              <a:rPr lang="en" sz="1900" i="0" u="none" strike="noStrike" cap="none">
                <a:solidFill>
                  <a:srgbClr val="434343"/>
                </a:solidFill>
              </a:rPr>
            </a:b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 i="0" u="none" strike="noStrike" cap="none">
                <a:solidFill>
                  <a:srgbClr val="434343"/>
                </a:solidFill>
              </a:rPr>
              <a:t>Describes the location of a file in a web site's folder structure</a:t>
            </a:r>
            <a:br>
              <a:rPr lang="en" sz="1900" i="0" u="none" strike="noStrike" cap="none">
                <a:solidFill>
                  <a:srgbClr val="434343"/>
                </a:solidFill>
              </a:rPr>
            </a:br>
            <a:endParaRPr sz="1900" i="0" u="none" strike="noStrike" cap="none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 i="0" u="none" strike="noStrike" cap="none">
                <a:solidFill>
                  <a:srgbClr val="434343"/>
                </a:solidFill>
              </a:rPr>
              <a:t>File path can be defined </a:t>
            </a:r>
            <a:r>
              <a:rPr lang="en" sz="1900"/>
              <a:t>i</a:t>
            </a:r>
            <a:r>
              <a:rPr lang="en" sz="1900" i="0" u="none" strike="noStrike" cap="none">
                <a:solidFill>
                  <a:srgbClr val="434343"/>
                </a:solidFill>
              </a:rPr>
              <a:t>n two ways</a:t>
            </a:r>
            <a:endParaRPr/>
          </a:p>
          <a:p>
            <a:pPr marL="457200" marR="0" lvl="0" indent="-3365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/>
              <a:t>Absolute</a:t>
            </a:r>
            <a:r>
              <a:rPr lang="en" sz="1700" i="0" u="none" strike="noStrike" cap="none">
                <a:solidFill>
                  <a:srgbClr val="434343"/>
                </a:solidFill>
              </a:rPr>
              <a:t> path</a:t>
            </a:r>
            <a:endParaRPr/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 i="0" u="none" strike="noStrike" cap="none">
                <a:solidFill>
                  <a:srgbClr val="434343"/>
                </a:solidFill>
              </a:rPr>
              <a:t>Relative path</a:t>
            </a:r>
            <a:endParaRPr sz="1700" b="1" i="0" u="none" strike="noStrike" cap="none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1079854" y="11993"/>
            <a:ext cx="70806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Calibri"/>
              <a:buNone/>
            </a:pPr>
            <a:r>
              <a:rPr lang="en" i="0" u="none" strike="noStrike" cap="none">
                <a:solidFill>
                  <a:srgbClr val="434343"/>
                </a:solidFill>
              </a:rPr>
              <a:t>File Paths </a:t>
            </a:r>
            <a:r>
              <a:rPr lang="en" i="0" u="none" strike="noStrike" cap="none">
                <a:solidFill>
                  <a:srgbClr val="FF9900"/>
                </a:solidFill>
              </a:rPr>
              <a:t>II</a:t>
            </a:r>
            <a:endParaRPr i="0" u="none" strike="noStrike" cap="none">
              <a:solidFill>
                <a:srgbClr val="FF9900"/>
              </a:solidFill>
            </a:endParaRPr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676887" y="1154777"/>
            <a:ext cx="7886700" cy="3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Absolute path</a:t>
            </a:r>
            <a:endParaRPr sz="1900"/>
          </a:p>
          <a:p>
            <a:pPr marL="0" lvl="0" indent="4572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FF9900"/>
                </a:solidFill>
              </a:rPr>
              <a:t>http://bit.rs/images/logo.png</a:t>
            </a:r>
            <a:r>
              <a:rPr lang="en" sz="1900"/>
              <a:t/>
            </a:r>
            <a:br>
              <a:rPr lang="en" sz="1900"/>
            </a:b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Relative path </a:t>
            </a:r>
            <a:endParaRPr sz="1900"/>
          </a:p>
          <a:p>
            <a:pPr marL="457200" lvl="0" indent="-3429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>
                <a:solidFill>
                  <a:srgbClr val="000000"/>
                </a:solidFill>
              </a:rPr>
              <a:t> </a:t>
            </a:r>
            <a:r>
              <a:rPr lang="en" sz="1800" b="1">
                <a:solidFill>
                  <a:srgbClr val="FF9900"/>
                </a:solidFill>
              </a:rPr>
              <a:t>./images/logo.png</a:t>
            </a:r>
            <a:endParaRPr sz="1800" b="1">
              <a:solidFill>
                <a:srgbClr val="FF99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>
                <a:solidFill>
                  <a:srgbClr val="FF9900"/>
                </a:solidFill>
              </a:rPr>
              <a:t>../</a:t>
            </a:r>
            <a:r>
              <a:rPr lang="en" sz="1800"/>
              <a:t> - move one directory up in directory structure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>
                <a:solidFill>
                  <a:srgbClr val="FF9900"/>
                </a:solidFill>
              </a:rPr>
              <a:t>./</a:t>
            </a:r>
            <a:r>
              <a:rPr lang="en" sz="1800" b="1"/>
              <a:t> </a:t>
            </a:r>
            <a:r>
              <a:rPr lang="en" sz="1800"/>
              <a:t>- current directory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body" idx="1"/>
          </p:nvPr>
        </p:nvSpPr>
        <p:spPr>
          <a:xfrm>
            <a:off x="676887" y="1154777"/>
            <a:ext cx="7886700" cy="3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0" u="none" strike="noStrike" cap="none">
                <a:solidFill>
                  <a:srgbClr val="434343"/>
                </a:solidFill>
              </a:rPr>
              <a:t>Page can be linked by using</a:t>
            </a:r>
            <a:endParaRPr/>
          </a:p>
          <a:p>
            <a:pPr marL="9144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 i="0" u="none" strike="noStrike" cap="none">
                <a:solidFill>
                  <a:srgbClr val="434343"/>
                </a:solidFill>
              </a:rPr>
              <a:t>Absolute URL</a:t>
            </a:r>
            <a:endParaRPr/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 i="0" u="none" strike="noStrike" cap="none">
                <a:solidFill>
                  <a:srgbClr val="434343"/>
                </a:solidFill>
              </a:rPr>
              <a:t>Relative path</a:t>
            </a:r>
            <a:endParaRPr/>
          </a:p>
          <a:p>
            <a:pPr marL="520700" marR="0" lvl="1" indent="-63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Currently on </a:t>
            </a:r>
            <a:r>
              <a:rPr lang="en" sz="21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bgit.rs/about/career-center.html</a:t>
            </a:r>
            <a:br>
              <a:rPr lang="en" sz="21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1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lang="en" sz="1800" i="0" u="none" strike="noStrike" cap="none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&lt;a href=“</a:t>
            </a:r>
            <a:r>
              <a:rPr lang="en" sz="1800" b="1" i="0" u="none" strike="noStrike" cap="none">
                <a:solidFill>
                  <a:srgbClr val="FF9900"/>
                </a:solidFill>
                <a:latin typeface="Droid Sans"/>
                <a:ea typeface="Droid Sans"/>
                <a:cs typeface="Droid Sans"/>
                <a:sym typeface="Droid Sans"/>
              </a:rPr>
              <a:t>http://bgit.rs/contact.html</a:t>
            </a:r>
            <a:r>
              <a:rPr lang="en" sz="1800" i="0" u="none" strike="noStrike" cap="none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”&gt; Contact &lt;/a&gt;</a:t>
            </a:r>
            <a:endParaRPr sz="1800" i="0" u="none" strike="noStrike" cap="none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9144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lang="en" sz="1800" i="0" u="none" strike="noStrike" cap="none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&lt;a href=</a:t>
            </a:r>
            <a:r>
              <a:rPr lang="en" sz="1800" b="1" i="0" u="none" strike="noStrike" cap="none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“</a:t>
            </a:r>
            <a:r>
              <a:rPr lang="en" sz="1800" b="1" i="0" u="none" strike="noStrike" cap="none">
                <a:solidFill>
                  <a:srgbClr val="FF9900"/>
                </a:solidFill>
                <a:latin typeface="Droid Sans"/>
                <a:ea typeface="Droid Sans"/>
                <a:cs typeface="Droid Sans"/>
                <a:sym typeface="Droid Sans"/>
              </a:rPr>
              <a:t>../contact.html</a:t>
            </a:r>
            <a:r>
              <a:rPr lang="en" sz="1800" b="1" i="0" u="none" strike="noStrike" cap="none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”</a:t>
            </a:r>
            <a:r>
              <a:rPr lang="en" sz="1800" i="0" u="none" strike="noStrike" cap="none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&gt; Contact &lt;/a&gt;</a:t>
            </a:r>
            <a:endParaRPr sz="1800" i="0" u="none" strike="noStrike" cap="none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1079850" y="12000"/>
            <a:ext cx="78867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Calibri"/>
              <a:buNone/>
            </a:pPr>
            <a:r>
              <a:rPr lang="en" sz="3300" i="0" u="none" strike="noStrike" cap="none">
                <a:solidFill>
                  <a:srgbClr val="434343"/>
                </a:solidFill>
              </a:rPr>
              <a:t>Linking to </a:t>
            </a:r>
            <a:r>
              <a:rPr lang="en" sz="3300"/>
              <a:t>another</a:t>
            </a:r>
            <a:r>
              <a:rPr lang="en" sz="3300" i="0" u="none" strike="noStrike" cap="none">
                <a:solidFill>
                  <a:srgbClr val="434343"/>
                </a:solidFill>
              </a:rPr>
              <a:t> page on the same site</a:t>
            </a:r>
            <a:endParaRPr sz="3300" i="0" u="none" strike="noStrike" cap="none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1079854" y="11993"/>
            <a:ext cx="70806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Calibri"/>
              <a:buNone/>
            </a:pPr>
            <a:r>
              <a:rPr lang="en" i="0" u="none" strike="noStrike" cap="none">
                <a:solidFill>
                  <a:srgbClr val="434343"/>
                </a:solidFill>
              </a:rPr>
              <a:t>More links</a:t>
            </a:r>
            <a:endParaRPr i="0" u="none" strike="noStrike" cap="none">
              <a:solidFill>
                <a:srgbClr val="434343"/>
              </a:solidFill>
            </a:endParaRPr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1"/>
          </p:nvPr>
        </p:nvSpPr>
        <p:spPr>
          <a:xfrm>
            <a:off x="676887" y="1154777"/>
            <a:ext cx="7886700" cy="3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434343"/>
                </a:solidFill>
              </a:rPr>
              <a:t>Opening links in a new window</a:t>
            </a:r>
            <a:endParaRPr/>
          </a:p>
          <a:p>
            <a:pPr marL="0" marR="0" lvl="0" indent="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525252"/>
                </a:solidFill>
                <a:latin typeface="Droid Sans"/>
                <a:ea typeface="Droid Sans"/>
                <a:cs typeface="Droid Sans"/>
                <a:sym typeface="Droid Sans"/>
              </a:rPr>
              <a:t>&lt;a href=”http://www.imdb.com”</a:t>
            </a:r>
            <a:r>
              <a:rPr lang="en" sz="1800" i="0" u="none" strike="noStrike" cap="none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" sz="1800" b="1" i="0" u="none" strike="noStrike" cap="none">
                <a:solidFill>
                  <a:srgbClr val="FF9900"/>
                </a:solidFill>
                <a:latin typeface="Droid Sans"/>
                <a:ea typeface="Droid Sans"/>
                <a:cs typeface="Droid Sans"/>
                <a:sym typeface="Droid Sans"/>
              </a:rPr>
              <a:t>target=”_blank”</a:t>
            </a:r>
            <a:r>
              <a:rPr lang="en" sz="1800" b="1" i="0" u="none" strike="noStrike" cap="none">
                <a:solidFill>
                  <a:srgbClr val="525252"/>
                </a:solidFill>
                <a:latin typeface="Droid Sans"/>
                <a:ea typeface="Droid Sans"/>
                <a:cs typeface="Droid Sans"/>
                <a:sym typeface="Droid Sans"/>
              </a:rPr>
              <a:t>&gt; </a:t>
            </a:r>
            <a:r>
              <a:rPr lang="en" sz="1800" i="0" u="none" strike="noStrike" cap="none">
                <a:solidFill>
                  <a:srgbClr val="525252"/>
                </a:solidFill>
                <a:latin typeface="Droid Sans"/>
                <a:ea typeface="Droid Sans"/>
                <a:cs typeface="Droid Sans"/>
                <a:sym typeface="Droid Sans"/>
              </a:rPr>
              <a:t>IMDB &lt;/a&gt;</a:t>
            </a:r>
            <a:r>
              <a:rPr lang="en" sz="1800" b="1" i="0" u="none" strike="noStrike" cap="none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endParaRPr sz="1800" i="0" u="none" strike="noStrike" cap="none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177800" marR="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434343"/>
                </a:solidFill>
              </a:rPr>
              <a:t>Linking to a specific part of the same page</a:t>
            </a:r>
            <a:endParaRPr sz="1800" i="0" u="none" strike="noStrike" cap="none">
              <a:solidFill>
                <a:srgbClr val="525252"/>
              </a:solidFill>
            </a:endParaRPr>
          </a:p>
          <a:p>
            <a:pPr marL="914400" marR="0" lvl="0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525252"/>
                </a:solidFill>
                <a:latin typeface="Droid Sans"/>
                <a:ea typeface="Droid Sans"/>
                <a:cs typeface="Droid Sans"/>
                <a:sym typeface="Droid Sans"/>
              </a:rPr>
              <a:t>&lt;a </a:t>
            </a:r>
            <a:r>
              <a:rPr lang="en" sz="1800" b="1" i="0" u="none" strike="noStrike" cap="none">
                <a:solidFill>
                  <a:srgbClr val="FF9900"/>
                </a:solidFill>
                <a:latin typeface="Droid Sans"/>
                <a:ea typeface="Droid Sans"/>
                <a:cs typeface="Droid Sans"/>
                <a:sym typeface="Droid Sans"/>
              </a:rPr>
              <a:t>href=”#about-us”</a:t>
            </a:r>
            <a:r>
              <a:rPr lang="en" sz="1800" b="1" i="0" u="none" strike="noStrike" cap="none">
                <a:solidFill>
                  <a:srgbClr val="525252"/>
                </a:solidFill>
                <a:latin typeface="Droid Sans"/>
                <a:ea typeface="Droid Sans"/>
                <a:cs typeface="Droid Sans"/>
                <a:sym typeface="Droid Sans"/>
              </a:rPr>
              <a:t>&gt; </a:t>
            </a:r>
            <a:r>
              <a:rPr lang="en" sz="1800" i="0" u="none" strike="noStrike" cap="none">
                <a:solidFill>
                  <a:srgbClr val="525252"/>
                </a:solidFill>
                <a:latin typeface="Droid Sans"/>
                <a:ea typeface="Droid Sans"/>
                <a:cs typeface="Droid Sans"/>
                <a:sym typeface="Droid Sans"/>
              </a:rPr>
              <a:t>About Us &lt;/a&gt;</a:t>
            </a:r>
            <a:r>
              <a:rPr lang="en" sz="1800" b="1" i="0" u="none" strike="noStrike" cap="none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endParaRPr sz="1800" i="0" u="none" strike="noStrike" cap="none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177800" marR="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434343"/>
                </a:solidFill>
              </a:rPr>
              <a:t>Email links</a:t>
            </a:r>
            <a:endParaRPr/>
          </a:p>
          <a:p>
            <a:pPr marL="914400" marR="0" lvl="0" indent="-31750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rPr lang="en" sz="1800" i="0" u="none" strike="noStrike" cap="none">
                <a:solidFill>
                  <a:srgbClr val="525252"/>
                </a:solidFill>
                <a:latin typeface="Droid Sans"/>
                <a:ea typeface="Droid Sans"/>
                <a:cs typeface="Droid Sans"/>
                <a:sym typeface="Droid Sans"/>
              </a:rPr>
              <a:t>&lt;a </a:t>
            </a:r>
            <a:r>
              <a:rPr lang="en" sz="1800" b="1" i="0" u="none" strike="noStrike" cap="none">
                <a:solidFill>
                  <a:srgbClr val="FF9900"/>
                </a:solidFill>
                <a:latin typeface="Droid Sans"/>
                <a:ea typeface="Droid Sans"/>
                <a:cs typeface="Droid Sans"/>
                <a:sym typeface="Droid Sans"/>
              </a:rPr>
              <a:t>href=”mailto:n.bugaric@gmail.com”</a:t>
            </a:r>
            <a:r>
              <a:rPr lang="en" sz="1800" b="1" i="0" u="none" strike="noStrike" cap="none">
                <a:solidFill>
                  <a:srgbClr val="525252"/>
                </a:solidFill>
                <a:latin typeface="Droid Sans"/>
                <a:ea typeface="Droid Sans"/>
                <a:cs typeface="Droid Sans"/>
                <a:sym typeface="Droid Sans"/>
              </a:rPr>
              <a:t>&gt; </a:t>
            </a:r>
            <a:r>
              <a:rPr lang="en" sz="1800" i="0" u="none" strike="noStrike" cap="none">
                <a:solidFill>
                  <a:srgbClr val="525252"/>
                </a:solidFill>
                <a:latin typeface="Droid Sans"/>
                <a:ea typeface="Droid Sans"/>
                <a:cs typeface="Droid Sans"/>
                <a:sym typeface="Droid Sans"/>
              </a:rPr>
              <a:t>IMDB &lt;/a&gt;</a:t>
            </a:r>
            <a:r>
              <a:rPr lang="en" sz="1800" b="1" i="0" u="none" strike="noStrike" cap="none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endParaRPr sz="1800" i="0" u="none" strike="noStrike" cap="none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16" name="Google Shape;11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5311" y="2472697"/>
            <a:ext cx="302895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Microsoft Office PowerPoint</Application>
  <PresentationFormat>On-screen Show (16:9)</PresentationFormat>
  <Paragraphs>86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Droid Sans</vt:lpstr>
      <vt:lpstr>Arial</vt:lpstr>
      <vt:lpstr>Roboto</vt:lpstr>
      <vt:lpstr>Simple Light</vt:lpstr>
      <vt:lpstr>PowerPoint Presentation</vt:lpstr>
      <vt:lpstr>Links</vt:lpstr>
      <vt:lpstr>Using Links</vt:lpstr>
      <vt:lpstr>Link Element Structure</vt:lpstr>
      <vt:lpstr>Linking to another site</vt:lpstr>
      <vt:lpstr>File Paths I</vt:lpstr>
      <vt:lpstr>File Paths II</vt:lpstr>
      <vt:lpstr>Linking to another page on the same site</vt:lpstr>
      <vt:lpstr>More links</vt:lpstr>
      <vt:lpstr>Exercise</vt:lpstr>
      <vt:lpstr>Summary I</vt:lpstr>
      <vt:lpstr>Summary II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Latitude</dc:creator>
  <cp:lastModifiedBy>Windows User</cp:lastModifiedBy>
  <cp:revision>1</cp:revision>
  <dcterms:modified xsi:type="dcterms:W3CDTF">2021-02-28T23:03:41Z</dcterms:modified>
</cp:coreProperties>
</file>