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67" r:id="rId3"/>
    <p:sldId id="268" r:id="rId4"/>
    <p:sldId id="292" r:id="rId5"/>
    <p:sldId id="326" r:id="rId6"/>
    <p:sldId id="293" r:id="rId7"/>
    <p:sldId id="327" r:id="rId8"/>
    <p:sldId id="328" r:id="rId9"/>
    <p:sldId id="296" r:id="rId10"/>
    <p:sldId id="294" r:id="rId11"/>
    <p:sldId id="295" r:id="rId12"/>
    <p:sldId id="297" r:id="rId13"/>
    <p:sldId id="298" r:id="rId14"/>
    <p:sldId id="299" r:id="rId15"/>
    <p:sldId id="300" r:id="rId16"/>
    <p:sldId id="329" r:id="rId17"/>
    <p:sldId id="301" r:id="rId18"/>
    <p:sldId id="302" r:id="rId19"/>
    <p:sldId id="307" r:id="rId20"/>
    <p:sldId id="303" r:id="rId21"/>
    <p:sldId id="304" r:id="rId22"/>
    <p:sldId id="330" r:id="rId23"/>
    <p:sldId id="305" r:id="rId24"/>
    <p:sldId id="331" r:id="rId25"/>
    <p:sldId id="306" r:id="rId26"/>
    <p:sldId id="308" r:id="rId27"/>
    <p:sldId id="309" r:id="rId28"/>
    <p:sldId id="332" r:id="rId29"/>
    <p:sldId id="312" r:id="rId30"/>
    <p:sldId id="310" r:id="rId31"/>
    <p:sldId id="311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33" r:id="rId41"/>
    <p:sldId id="321" r:id="rId42"/>
    <p:sldId id="32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845B-330F-43DC-A6F5-FDEF97DAD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E1C65-240A-4EDC-8552-C262B1853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FED1-6759-47AE-A379-EA56E115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33CB2-2821-40AB-9EEE-B3DD99EB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45AD-D602-4F33-8567-FB8B661A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A376-3AEA-47D5-889D-66E7C03D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5F79-C2C0-4312-AF20-4E72E0BF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85C8-22DB-4275-98D9-967B8A6D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71BA-896F-4147-8AD1-BC47086E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6807-55FF-46EE-AE71-1706556D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5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6FD5A-398C-4ECA-B6B6-4AA1E62FB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0D2CF-FD49-470B-AB12-D585DDF05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BC15-3AE0-43A0-B35C-2921D80B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B6C6-3084-4F86-AC8C-9B5274C1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D670-E2F5-49AF-8D44-D190E884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449F-1DDE-41AC-9E02-DF1B36F6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0615-AAD5-404D-90BF-CEC51BCA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41AE-F0D4-4A0F-A6AA-5B7B19D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6B79-723B-429F-90CF-162513A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AB31-6F27-46E2-AE35-721C3FA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2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AA2E-5D94-4458-BFA2-346165D7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2535-42B6-4B81-975E-47484110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DFEB-E239-436F-9F58-E737EC81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33E5-0E56-4170-B3FD-D57869B0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DCDC-3151-4E76-A336-7C2F6293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4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ED5A-E4FD-4932-95D7-30B00104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4BBF-E63F-44C2-95D4-7BFEB002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20971-F829-4410-8344-6E9883AB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836CA-33C5-4DF9-8BF8-C5E59C1E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E68BD-56AB-4855-B9BD-70EFFAB3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9716-6C60-432B-9DFA-5311659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7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19BC-EE9F-43D3-B023-A2D2562B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FCAB-1588-424E-9176-BD22538F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C83C7-03B0-437E-9B0B-CADC70FD9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2256B-6344-482A-9E30-D46D8FB56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04B48-D6FD-4B15-8DDA-FCB3AE05D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A194E-412F-44D4-815C-F1F312A7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1AF55-00F9-426E-9146-9E69EA1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E89CA-563F-46E8-9BB3-C52ABCD0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CA79-C8E6-465A-97C3-D736D34F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382AC-DFA1-4F81-B68F-50AE63F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4461D-9679-4765-ACEE-60126F33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C4D30-F127-4E6C-B832-8BC291A5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E89A9-5F5A-484A-9988-45F227E1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B1945-94F2-487B-803D-2C75F8FE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EE163-0832-43F5-933A-539C440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6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31E4-08EE-4796-9AB7-6361F66D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7F8C-5509-4D5F-AAD7-337A3694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2CB5A-DF3C-408A-B673-047A8962F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1F6F6-8202-4128-9175-377A9AA8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6FD2-783A-4B68-BAE0-A7EE7DC5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2F7C7-9A45-4A36-A162-C5224A4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48A-79CC-451E-B350-20F8346C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C0C9F-5CDB-4F3D-B304-4A893630B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4F34-F7EA-43AA-A94B-AA9485580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D216-E894-4F4B-8EAF-B4FDFB0F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910EA-D77E-46B0-A348-833710FE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6FD97-782B-4050-BF97-15FAD443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0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A3629-4650-4B3C-9773-6D593EB4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E88F-01C7-4843-B47C-D7111E661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FB55-9E45-44AB-8627-284E6389A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451F-25A6-4D05-B875-F4568F0D28A7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41FB-495F-489C-8C8D-2556BDF6B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78EF-D494-419C-BEAC-A1B8DDAD4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17B6-AA01-4BFC-9F43-1DA4AD2B6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2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9B8335-64C9-4BE4-883A-ABC5852AB430}"/>
              </a:ext>
            </a:extLst>
          </p:cNvPr>
          <p:cNvSpPr txBox="1"/>
          <p:nvPr/>
        </p:nvSpPr>
        <p:spPr>
          <a:xfrm>
            <a:off x="3797300" y="3238212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ANALIZA ANKETE</a:t>
            </a:r>
          </a:p>
        </p:txBody>
      </p:sp>
    </p:spTree>
    <p:extLst>
      <p:ext uri="{BB962C8B-B14F-4D97-AF65-F5344CB8AC3E}">
        <p14:creationId xmlns:p14="http://schemas.microsoft.com/office/powerpoint/2010/main" val="103008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D4FFD-CD86-4993-B949-513190AA6755}"/>
              </a:ext>
            </a:extLst>
          </p:cNvPr>
          <p:cNvSpPr txBox="1"/>
          <p:nvPr/>
        </p:nvSpPr>
        <p:spPr>
          <a:xfrm>
            <a:off x="266700" y="279400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C2A82-9475-4476-925A-BBCF2CF6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7" y="482600"/>
            <a:ext cx="11761783" cy="49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0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F2DAD4-7AB2-4808-853B-C71589545C28}"/>
              </a:ext>
            </a:extLst>
          </p:cNvPr>
          <p:cNvSpPr txBox="1"/>
          <p:nvPr/>
        </p:nvSpPr>
        <p:spPr>
          <a:xfrm>
            <a:off x="190511" y="127000"/>
            <a:ext cx="1057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EDE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odgovorimo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‘Da li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devojke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še samopouzdanja u programiranju nego momci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055004-9429-45CF-A731-D2C9B3EF9FD8}"/>
              </a:ext>
            </a:extLst>
          </p:cNvPr>
          <p:cNvCxnSpPr/>
          <p:nvPr/>
        </p:nvCxnSpPr>
        <p:spPr>
          <a:xfrm>
            <a:off x="4800600" y="1181100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02A0CD-28B5-46B1-AA82-5144DC6A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1" y="2070100"/>
            <a:ext cx="9262492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6C331-7E4F-41E2-8FEF-448DDB91A491}"/>
              </a:ext>
            </a:extLst>
          </p:cNvPr>
          <p:cNvSpPr txBox="1"/>
          <p:nvPr/>
        </p:nvSpPr>
        <p:spPr>
          <a:xfrm>
            <a:off x="2" y="186731"/>
            <a:ext cx="537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Pretvaranje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odredjenu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klasu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A6DFA6-17DB-49D6-A83F-0A364C3D823F}"/>
              </a:ext>
            </a:extLst>
          </p:cNvPr>
          <p:cNvCxnSpPr/>
          <p:nvPr/>
        </p:nvCxnSpPr>
        <p:spPr>
          <a:xfrm>
            <a:off x="2438401" y="2294930"/>
            <a:ext cx="4813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C8571F-72BB-48D0-A2FA-524BE67723F7}"/>
              </a:ext>
            </a:extLst>
          </p:cNvPr>
          <p:cNvCxnSpPr/>
          <p:nvPr/>
        </p:nvCxnSpPr>
        <p:spPr>
          <a:xfrm>
            <a:off x="2451102" y="2294930"/>
            <a:ext cx="0" cy="93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E65-1ED7-4A12-AC7F-FB946CA9DFF2}"/>
              </a:ext>
            </a:extLst>
          </p:cNvPr>
          <p:cNvSpPr txBox="1"/>
          <p:nvPr/>
        </p:nvSpPr>
        <p:spPr>
          <a:xfrm>
            <a:off x="800100" y="3934430"/>
            <a:ext cx="2336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lapply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sapply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9B188E-EDAF-4158-8BD6-7DB31F09DF3B}"/>
              </a:ext>
            </a:extLst>
          </p:cNvPr>
          <p:cNvCxnSpPr>
            <a:cxnSpLocks/>
          </p:cNvCxnSpPr>
          <p:nvPr/>
        </p:nvCxnSpPr>
        <p:spPr>
          <a:xfrm>
            <a:off x="7251700" y="2294930"/>
            <a:ext cx="0" cy="93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8D21FD-97C8-4171-9CDD-46710D8FDE78}"/>
              </a:ext>
            </a:extLst>
          </p:cNvPr>
          <p:cNvSpPr txBox="1"/>
          <p:nvPr/>
        </p:nvSpPr>
        <p:spPr>
          <a:xfrm>
            <a:off x="6934191" y="3632201"/>
            <a:ext cx="2514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-purr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90AAA5-0A3E-45A6-94D4-9E41CB89AE9C}"/>
              </a:ext>
            </a:extLst>
          </p:cNvPr>
          <p:cNvCxnSpPr/>
          <p:nvPr/>
        </p:nvCxnSpPr>
        <p:spPr>
          <a:xfrm>
            <a:off x="4419600" y="914400"/>
            <a:ext cx="0" cy="138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92301A8-0A77-42D7-9C9B-D9D8C16F95F5}"/>
              </a:ext>
            </a:extLst>
          </p:cNvPr>
          <p:cNvSpPr/>
          <p:nvPr/>
        </p:nvSpPr>
        <p:spPr>
          <a:xfrm>
            <a:off x="6934191" y="4062630"/>
            <a:ext cx="977889" cy="497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44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3EC77-F334-474D-9E61-97E7230BBB08}"/>
              </a:ext>
            </a:extLst>
          </p:cNvPr>
          <p:cNvSpPr txBox="1"/>
          <p:nvPr/>
        </p:nvSpPr>
        <p:spPr>
          <a:xfrm>
            <a:off x="0" y="497818"/>
            <a:ext cx="650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BAC7F-898A-47D6-8F16-E3419BBD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7" y="1282648"/>
            <a:ext cx="11664966" cy="2943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43D22-6073-4C3F-A8BF-0081A7C0A3C8}"/>
              </a:ext>
            </a:extLst>
          </p:cNvPr>
          <p:cNvSpPr txBox="1"/>
          <p:nvPr/>
        </p:nvSpPr>
        <p:spPr>
          <a:xfrm>
            <a:off x="101600" y="5010830"/>
            <a:ext cx="12484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-Danas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dodajemo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pored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prethodnih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radili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mutate_if() i summarise_all()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7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6917BC-0ED3-42D0-9C90-3F5EC9B2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6" y="1633667"/>
            <a:ext cx="10520584" cy="45337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C7B161-4978-4920-9265-02DC5E18D490}"/>
              </a:ext>
            </a:extLst>
          </p:cNvPr>
          <p:cNvCxnSpPr>
            <a:cxnSpLocks/>
          </p:cNvCxnSpPr>
          <p:nvPr/>
        </p:nvCxnSpPr>
        <p:spPr>
          <a:xfrm>
            <a:off x="4219575" y="660568"/>
            <a:ext cx="0" cy="84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EC2D3A-630D-4B9E-B5D4-2284C421B1DA}"/>
              </a:ext>
            </a:extLst>
          </p:cNvPr>
          <p:cNvSpPr txBox="1"/>
          <p:nvPr/>
        </p:nvSpPr>
        <p:spPr>
          <a:xfrm>
            <a:off x="4330699" y="850899"/>
            <a:ext cx="50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mutate_if(maha, is.character, as.factor)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3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89089-86EB-41FC-AE03-E945DA92C6CE}"/>
              </a:ext>
            </a:extLst>
          </p:cNvPr>
          <p:cNvSpPr txBox="1"/>
          <p:nvPr/>
        </p:nvSpPr>
        <p:spPr>
          <a:xfrm>
            <a:off x="673100" y="596900"/>
            <a:ext cx="7937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FAKTORI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ispitati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nivoa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nlevels()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videt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nivoi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levels()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koliko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tabelom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(table(), summary(), dplyr::count())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vizuelizovati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bar chart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0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0FF0C-579C-4AD7-B9C0-2B0F4E8ED224}"/>
              </a:ext>
            </a:extLst>
          </p:cNvPr>
          <p:cNvSpPr txBox="1"/>
          <p:nvPr/>
        </p:nvSpPr>
        <p:spPr>
          <a:xfrm>
            <a:off x="546100" y="4572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Broj nivoa faktora</a:t>
            </a: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EF335-B7AB-494B-A8D6-B2EF9D164CF9}"/>
              </a:ext>
            </a:extLst>
          </p:cNvPr>
          <p:cNvCxnSpPr/>
          <p:nvPr/>
        </p:nvCxnSpPr>
        <p:spPr>
          <a:xfrm>
            <a:off x="4127500" y="1092200"/>
            <a:ext cx="0" cy="120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5267BF-D9B9-4AD3-B55A-3B2686513BED}"/>
              </a:ext>
            </a:extLst>
          </p:cNvPr>
          <p:cNvCxnSpPr>
            <a:cxnSpLocks/>
          </p:cNvCxnSpPr>
          <p:nvPr/>
        </p:nvCxnSpPr>
        <p:spPr>
          <a:xfrm>
            <a:off x="1016000" y="2336800"/>
            <a:ext cx="624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C1F123-FB3D-4F72-B87C-8554BFC20C7D}"/>
              </a:ext>
            </a:extLst>
          </p:cNvPr>
          <p:cNvCxnSpPr/>
          <p:nvPr/>
        </p:nvCxnSpPr>
        <p:spPr>
          <a:xfrm>
            <a:off x="1016000" y="2336800"/>
            <a:ext cx="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3372DA-07FF-42C9-9861-07F7F6753A3F}"/>
              </a:ext>
            </a:extLst>
          </p:cNvPr>
          <p:cNvSpPr txBox="1"/>
          <p:nvPr/>
        </p:nvSpPr>
        <p:spPr>
          <a:xfrm>
            <a:off x="266700" y="3429000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nlevels()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153E-5CE8-43E1-9C64-6AE51177DF19}"/>
              </a:ext>
            </a:extLst>
          </p:cNvPr>
          <p:cNvSpPr txBox="1"/>
          <p:nvPr/>
        </p:nvSpPr>
        <p:spPr>
          <a:xfrm>
            <a:off x="1130299" y="2749728"/>
            <a:ext cx="236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Jedan objekat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F5812D-17D4-45BC-B5B2-CDB07523466E}"/>
              </a:ext>
            </a:extLst>
          </p:cNvPr>
          <p:cNvCxnSpPr/>
          <p:nvPr/>
        </p:nvCxnSpPr>
        <p:spPr>
          <a:xfrm>
            <a:off x="7264400" y="2324278"/>
            <a:ext cx="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C6D426-71A9-45BB-99D1-7E6A858C91CF}"/>
              </a:ext>
            </a:extLst>
          </p:cNvPr>
          <p:cNvSpPr txBox="1"/>
          <p:nvPr/>
        </p:nvSpPr>
        <p:spPr>
          <a:xfrm>
            <a:off x="7327903" y="2565062"/>
            <a:ext cx="241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Vise objekata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75F37-DBA4-48E9-A1FD-7A8D9DAA380A}"/>
              </a:ext>
            </a:extLst>
          </p:cNvPr>
          <p:cNvCxnSpPr/>
          <p:nvPr/>
        </p:nvCxnSpPr>
        <p:spPr>
          <a:xfrm>
            <a:off x="5168900" y="3187700"/>
            <a:ext cx="36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45C875-60BD-47B3-8F23-9F8B2CFFC205}"/>
              </a:ext>
            </a:extLst>
          </p:cNvPr>
          <p:cNvCxnSpPr/>
          <p:nvPr/>
        </p:nvCxnSpPr>
        <p:spPr>
          <a:xfrm>
            <a:off x="5168900" y="3187700"/>
            <a:ext cx="0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0AA3ED-EB29-4316-A514-EA6CD0F67C29}"/>
              </a:ext>
            </a:extLst>
          </p:cNvPr>
          <p:cNvSpPr txBox="1"/>
          <p:nvPr/>
        </p:nvSpPr>
        <p:spPr>
          <a:xfrm>
            <a:off x="4654550" y="4000500"/>
            <a:ext cx="288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 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lapply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D112D0-CD6E-44FB-AE66-DA770F18D33D}"/>
              </a:ext>
            </a:extLst>
          </p:cNvPr>
          <p:cNvCxnSpPr/>
          <p:nvPr/>
        </p:nvCxnSpPr>
        <p:spPr>
          <a:xfrm>
            <a:off x="8801100" y="3213278"/>
            <a:ext cx="0" cy="64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F2BCD2-AA5E-42E4-9AAA-CD2A76A3E7C0}"/>
              </a:ext>
            </a:extLst>
          </p:cNvPr>
          <p:cNvSpPr txBox="1"/>
          <p:nvPr/>
        </p:nvSpPr>
        <p:spPr>
          <a:xfrm>
            <a:off x="8191500" y="4133333"/>
            <a:ext cx="314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plyr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-summarise_all()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-purr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FA4DDC-47F3-42C4-B584-A7A2E451098C}"/>
              </a:ext>
            </a:extLst>
          </p:cNvPr>
          <p:cNvSpPr/>
          <p:nvPr/>
        </p:nvSpPr>
        <p:spPr>
          <a:xfrm>
            <a:off x="9194800" y="4457700"/>
            <a:ext cx="2019300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6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C90262-0330-4171-AD55-0A387716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68" y="2409765"/>
            <a:ext cx="11745863" cy="295287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9B3E96-C749-48AB-832A-4F1D12E3FBC5}"/>
              </a:ext>
            </a:extLst>
          </p:cNvPr>
          <p:cNvCxnSpPr>
            <a:cxnSpLocks/>
          </p:cNvCxnSpPr>
          <p:nvPr/>
        </p:nvCxnSpPr>
        <p:spPr>
          <a:xfrm>
            <a:off x="5372100" y="812800"/>
            <a:ext cx="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3615A4-78D9-4C81-888C-5B0846980911}"/>
              </a:ext>
            </a:extLst>
          </p:cNvPr>
          <p:cNvSpPr txBox="1"/>
          <p:nvPr/>
        </p:nvSpPr>
        <p:spPr>
          <a:xfrm>
            <a:off x="5587999" y="1310699"/>
            <a:ext cx="433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summarise_all(maha, nlevels)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8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7F13C9-06E3-4F92-8EE6-BF6F5DCA1845}"/>
              </a:ext>
            </a:extLst>
          </p:cNvPr>
          <p:cNvCxnSpPr/>
          <p:nvPr/>
        </p:nvCxnSpPr>
        <p:spPr>
          <a:xfrm>
            <a:off x="4673600" y="241300"/>
            <a:ext cx="0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778905-0A2C-4224-B514-24724ABAAE5B}"/>
              </a:ext>
            </a:extLst>
          </p:cNvPr>
          <p:cNvSpPr txBox="1"/>
          <p:nvPr/>
        </p:nvSpPr>
        <p:spPr>
          <a:xfrm>
            <a:off x="4851400" y="594667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87ACD-369F-4D7F-A9CF-0D649921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9" y="1748362"/>
            <a:ext cx="10094922" cy="37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9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B13996-7736-427F-A1E5-8060430A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2" y="3753059"/>
            <a:ext cx="9589224" cy="1892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D3D1B-E8B3-44C7-88A9-56BCC73D7257}"/>
              </a:ext>
            </a:extLst>
          </p:cNvPr>
          <p:cNvSpPr txBox="1"/>
          <p:nvPr/>
        </p:nvSpPr>
        <p:spPr>
          <a:xfrm>
            <a:off x="277824" y="991200"/>
            <a:ext cx="10593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funk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tor, a mi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select() – Error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Varijanta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izvuce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obliku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pull() funk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-Seti se i da $ izvlači vrednosti kolone u obliku vektora te je drugi način za ovo levels(maha$Major)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E90D0-AC8B-4924-AE97-19B4F7359311}"/>
              </a:ext>
            </a:extLst>
          </p:cNvPr>
          <p:cNvSpPr txBox="1"/>
          <p:nvPr/>
        </p:nvSpPr>
        <p:spPr>
          <a:xfrm>
            <a:off x="277824" y="381574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Vrednosti nivoa faktora</a:t>
            </a: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9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8CEDF-2947-40CA-BBB8-8146DBCD4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8" y="1308021"/>
            <a:ext cx="11290486" cy="3885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399A4-F72F-424C-BB1D-2082AE0C950A}"/>
              </a:ext>
            </a:extLst>
          </p:cNvPr>
          <p:cNvSpPr txBox="1"/>
          <p:nvPr/>
        </p:nvSpPr>
        <p:spPr>
          <a:xfrm>
            <a:off x="563298" y="5546774"/>
            <a:ext cx="72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Genetics, gambling, human resources, survey, politics…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F6961-F22A-4E04-B563-402D884F3ECE}"/>
              </a:ext>
            </a:extLst>
          </p:cNvPr>
          <p:cNvSpPr txBox="1"/>
          <p:nvPr/>
        </p:nvSpPr>
        <p:spPr>
          <a:xfrm>
            <a:off x="190090" y="431552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3012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82753E-E72C-467D-AD6F-40AAA40F3D54}"/>
              </a:ext>
            </a:extLst>
          </p:cNvPr>
          <p:cNvSpPr txBox="1"/>
          <p:nvPr/>
        </p:nvSpPr>
        <p:spPr>
          <a:xfrm>
            <a:off x="5187950" y="3136612"/>
            <a:ext cx="181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4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77923-A206-4012-8E81-F0C48039B69F}"/>
              </a:ext>
            </a:extLst>
          </p:cNvPr>
          <p:cNvSpPr txBox="1"/>
          <p:nvPr/>
        </p:nvSpPr>
        <p:spPr>
          <a:xfrm>
            <a:off x="393699" y="1117600"/>
            <a:ext cx="11696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Bavimo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blama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pitanja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1-5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varijable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mogl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zameniti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e…’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NIKAKO NE RADITI ARITMETIČKE OPERACIJE NA NJIMA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8C981D-AF4C-4549-B104-E301D0A88890}"/>
              </a:ext>
            </a:extLst>
          </p:cNvPr>
          <p:cNvCxnSpPr>
            <a:cxnSpLocks/>
          </p:cNvCxnSpPr>
          <p:nvPr/>
        </p:nvCxnSpPr>
        <p:spPr>
          <a:xfrm>
            <a:off x="5842000" y="267970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98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3F0FE-6B04-471C-88CD-06AF05175922}"/>
              </a:ext>
            </a:extLst>
          </p:cNvPr>
          <p:cNvSpPr txBox="1"/>
          <p:nvPr/>
        </p:nvSpPr>
        <p:spPr>
          <a:xfrm>
            <a:off x="4648200" y="687517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GB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746414-A194-4F5A-9132-9F7607784A9D}"/>
              </a:ext>
            </a:extLst>
          </p:cNvPr>
          <p:cNvCxnSpPr/>
          <p:nvPr/>
        </p:nvCxnSpPr>
        <p:spPr>
          <a:xfrm>
            <a:off x="5003800" y="1231900"/>
            <a:ext cx="0" cy="149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52BAB2-E3E7-47AC-8CD3-EA9B2BE79ADA}"/>
              </a:ext>
            </a:extLst>
          </p:cNvPr>
          <p:cNvSpPr txBox="1"/>
          <p:nvPr/>
        </p:nvSpPr>
        <p:spPr>
          <a:xfrm>
            <a:off x="5041903" y="1589227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Kategoričke varijable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F703D-F563-4D99-A37E-F76A8E906D35}"/>
              </a:ext>
            </a:extLst>
          </p:cNvPr>
          <p:cNvCxnSpPr/>
          <p:nvPr/>
        </p:nvCxnSpPr>
        <p:spPr>
          <a:xfrm>
            <a:off x="1803400" y="2730500"/>
            <a:ext cx="688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607410-2763-41B6-B384-85BD9B736CE6}"/>
              </a:ext>
            </a:extLst>
          </p:cNvPr>
          <p:cNvCxnSpPr/>
          <p:nvPr/>
        </p:nvCxnSpPr>
        <p:spPr>
          <a:xfrm>
            <a:off x="1803400" y="2730500"/>
            <a:ext cx="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04903-B87C-4CEA-86AB-5CD3BF1835B4}"/>
              </a:ext>
            </a:extLst>
          </p:cNvPr>
          <p:cNvCxnSpPr/>
          <p:nvPr/>
        </p:nvCxnSpPr>
        <p:spPr>
          <a:xfrm>
            <a:off x="8686800" y="2730500"/>
            <a:ext cx="0" cy="9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A60F86-86E5-445F-8AD6-EF60CB4B1F29}"/>
              </a:ext>
            </a:extLst>
          </p:cNvPr>
          <p:cNvSpPr txBox="1"/>
          <p:nvPr/>
        </p:nvSpPr>
        <p:spPr>
          <a:xfrm>
            <a:off x="9226560" y="4238182"/>
            <a:ext cx="4470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by side bar plot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plot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bar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4A3FAA-F6A2-415D-8B90-F67C6C5F3434}"/>
              </a:ext>
            </a:extLst>
          </p:cNvPr>
          <p:cNvSpPr txBox="1"/>
          <p:nvPr/>
        </p:nvSpPr>
        <p:spPr>
          <a:xfrm>
            <a:off x="1803400" y="2971284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Numeričko prikazivanje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E571C-15DB-473F-9FB1-5FC7616AF8AF}"/>
              </a:ext>
            </a:extLst>
          </p:cNvPr>
          <p:cNvSpPr txBox="1"/>
          <p:nvPr/>
        </p:nvSpPr>
        <p:spPr>
          <a:xfrm>
            <a:off x="8750298" y="2925804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Grafičko prikazivanje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572EC-3965-46A3-8D98-54806BF9B2EC}"/>
              </a:ext>
            </a:extLst>
          </p:cNvPr>
          <p:cNvCxnSpPr>
            <a:cxnSpLocks/>
          </p:cNvCxnSpPr>
          <p:nvPr/>
        </p:nvCxnSpPr>
        <p:spPr>
          <a:xfrm>
            <a:off x="685791" y="3631171"/>
            <a:ext cx="288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D65524-CE64-4896-A991-6E5F77DC5A65}"/>
              </a:ext>
            </a:extLst>
          </p:cNvPr>
          <p:cNvCxnSpPr/>
          <p:nvPr/>
        </p:nvCxnSpPr>
        <p:spPr>
          <a:xfrm>
            <a:off x="685791" y="3631171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5774E-FA80-400E-871B-E24F762F2FFD}"/>
              </a:ext>
            </a:extLst>
          </p:cNvPr>
          <p:cNvSpPr txBox="1"/>
          <p:nvPr/>
        </p:nvSpPr>
        <p:spPr>
          <a:xfrm>
            <a:off x="685791" y="3693642"/>
            <a:ext cx="186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 varijabla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3BA7B-0F49-4308-9633-9065808B35A4}"/>
              </a:ext>
            </a:extLst>
          </p:cNvPr>
          <p:cNvSpPr txBox="1"/>
          <p:nvPr/>
        </p:nvSpPr>
        <p:spPr>
          <a:xfrm>
            <a:off x="0" y="4311819"/>
            <a:ext cx="2705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distribution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8E6A05-83C7-40F0-BB8E-AB4DC392DA85}"/>
              </a:ext>
            </a:extLst>
          </p:cNvPr>
          <p:cNvCxnSpPr/>
          <p:nvPr/>
        </p:nvCxnSpPr>
        <p:spPr>
          <a:xfrm>
            <a:off x="3568699" y="3631172"/>
            <a:ext cx="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40B497-8B37-4491-8598-0EFF898E459C}"/>
              </a:ext>
            </a:extLst>
          </p:cNvPr>
          <p:cNvSpPr txBox="1"/>
          <p:nvPr/>
        </p:nvSpPr>
        <p:spPr>
          <a:xfrm>
            <a:off x="3632190" y="3704038"/>
            <a:ext cx="180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Dve varijable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DA98CE-C089-4A6D-9E1E-26AF45B53972}"/>
              </a:ext>
            </a:extLst>
          </p:cNvPr>
          <p:cNvSpPr txBox="1"/>
          <p:nvPr/>
        </p:nvSpPr>
        <p:spPr>
          <a:xfrm>
            <a:off x="2705091" y="4280237"/>
            <a:ext cx="2882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ontingency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table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proportions</a:t>
            </a:r>
          </a:p>
          <a:p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F4D2A3-596C-4B78-BF1A-41C858B0A5F1}"/>
              </a:ext>
            </a:extLst>
          </p:cNvPr>
          <p:cNvCxnSpPr>
            <a:cxnSpLocks/>
          </p:cNvCxnSpPr>
          <p:nvPr/>
        </p:nvCxnSpPr>
        <p:spPr>
          <a:xfrm>
            <a:off x="7448549" y="3718512"/>
            <a:ext cx="288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4C72D71-1DD2-444B-8CFE-C735B762001B}"/>
              </a:ext>
            </a:extLst>
          </p:cNvPr>
          <p:cNvSpPr txBox="1"/>
          <p:nvPr/>
        </p:nvSpPr>
        <p:spPr>
          <a:xfrm>
            <a:off x="7448549" y="3780983"/>
            <a:ext cx="186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 varijabla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9182E-D473-4F3B-8E76-B6546081CA49}"/>
              </a:ext>
            </a:extLst>
          </p:cNvPr>
          <p:cNvSpPr txBox="1"/>
          <p:nvPr/>
        </p:nvSpPr>
        <p:spPr>
          <a:xfrm>
            <a:off x="6184912" y="4286745"/>
            <a:ext cx="2705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bar plot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E56F1C-0748-472D-A2AA-6EFB211F650D}"/>
              </a:ext>
            </a:extLst>
          </p:cNvPr>
          <p:cNvCxnSpPr/>
          <p:nvPr/>
        </p:nvCxnSpPr>
        <p:spPr>
          <a:xfrm>
            <a:off x="10331457" y="3718513"/>
            <a:ext cx="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8FE02F-FDB8-419B-904F-D0B55945653F}"/>
              </a:ext>
            </a:extLst>
          </p:cNvPr>
          <p:cNvCxnSpPr>
            <a:cxnSpLocks/>
          </p:cNvCxnSpPr>
          <p:nvPr/>
        </p:nvCxnSpPr>
        <p:spPr>
          <a:xfrm>
            <a:off x="7448548" y="3704038"/>
            <a:ext cx="0" cy="43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8E00AF-903B-4E51-BF7A-1282ABC87A5B}"/>
              </a:ext>
            </a:extLst>
          </p:cNvPr>
          <p:cNvSpPr txBox="1"/>
          <p:nvPr/>
        </p:nvSpPr>
        <p:spPr>
          <a:xfrm>
            <a:off x="10331458" y="3762450"/>
            <a:ext cx="170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Dve varijable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6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E41790-D5D6-42C8-86D2-D40F08F35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7" y="2489141"/>
            <a:ext cx="2419435" cy="167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959C2-C678-4797-B47D-3C556410F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77" y="1143000"/>
            <a:ext cx="6848063" cy="43688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138D0-C9D6-4A1B-89B1-D920DFED9DD2}"/>
              </a:ext>
            </a:extLst>
          </p:cNvPr>
          <p:cNvCxnSpPr>
            <a:cxnSpLocks/>
          </p:cNvCxnSpPr>
          <p:nvPr/>
        </p:nvCxnSpPr>
        <p:spPr>
          <a:xfrm>
            <a:off x="3365500" y="3429000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7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165DAA-380F-473F-9483-038653D0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02" y="722906"/>
            <a:ext cx="6511199" cy="4153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79FFB-4510-45D9-8833-62F540335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6" y="1318230"/>
            <a:ext cx="4193584" cy="21107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E036D9-A141-4203-A687-2DE9A6F80131}"/>
              </a:ext>
            </a:extLst>
          </p:cNvPr>
          <p:cNvSpPr/>
          <p:nvPr/>
        </p:nvSpPr>
        <p:spPr>
          <a:xfrm flipV="1">
            <a:off x="5054647" y="4329696"/>
            <a:ext cx="6313154" cy="30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36614-C429-495A-B65E-64A6E217F3F6}"/>
              </a:ext>
            </a:extLst>
          </p:cNvPr>
          <p:cNvCxnSpPr/>
          <p:nvPr/>
        </p:nvCxnSpPr>
        <p:spPr>
          <a:xfrm>
            <a:off x="4508500" y="2578100"/>
            <a:ext cx="348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7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10C792-F095-42FC-9898-EE770CD901FD}"/>
              </a:ext>
            </a:extLst>
          </p:cNvPr>
          <p:cNvSpPr txBox="1"/>
          <p:nvPr/>
        </p:nvSpPr>
        <p:spPr>
          <a:xfrm>
            <a:off x="5130800" y="546100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enja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D0225-A565-4A55-B255-7A3EFC3ABD40}"/>
              </a:ext>
            </a:extLst>
          </p:cNvPr>
          <p:cNvSpPr txBox="1"/>
          <p:nvPr/>
        </p:nvSpPr>
        <p:spPr>
          <a:xfrm>
            <a:off x="1244600" y="233543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Rotiraj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C15C5-FD5C-4781-82B6-8F45EA030C72}"/>
              </a:ext>
            </a:extLst>
          </p:cNvPr>
          <p:cNvSpPr txBox="1"/>
          <p:nvPr/>
        </p:nvSpPr>
        <p:spPr>
          <a:xfrm>
            <a:off x="5613400" y="223383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okreni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90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stepeni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D825B8-5A02-4388-8A89-1DD2628AE315}"/>
              </a:ext>
            </a:extLst>
          </p:cNvPr>
          <p:cNvCxnSpPr/>
          <p:nvPr/>
        </p:nvCxnSpPr>
        <p:spPr>
          <a:xfrm>
            <a:off x="4673600" y="546100"/>
            <a:ext cx="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15863-B357-47BD-BF31-6BD16FF10F7F}"/>
              </a:ext>
            </a:extLst>
          </p:cNvPr>
          <p:cNvCxnSpPr/>
          <p:nvPr/>
        </p:nvCxnSpPr>
        <p:spPr>
          <a:xfrm>
            <a:off x="2032000" y="1892300"/>
            <a:ext cx="544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22E050-2C9F-41A8-AB14-88C140847F0A}"/>
              </a:ext>
            </a:extLst>
          </p:cNvPr>
          <p:cNvCxnSpPr>
            <a:cxnSpLocks/>
          </p:cNvCxnSpPr>
          <p:nvPr/>
        </p:nvCxnSpPr>
        <p:spPr>
          <a:xfrm>
            <a:off x="2032000" y="1892300"/>
            <a:ext cx="0" cy="45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2B8B28-38E0-4C30-B7AC-BA01F8A69674}"/>
              </a:ext>
            </a:extLst>
          </p:cNvPr>
          <p:cNvCxnSpPr>
            <a:cxnSpLocks/>
          </p:cNvCxnSpPr>
          <p:nvPr/>
        </p:nvCxnSpPr>
        <p:spPr>
          <a:xfrm>
            <a:off x="7480300" y="1879600"/>
            <a:ext cx="0" cy="45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3D7CA9-E28C-4EFF-AAC0-03F909F7C2C5}"/>
              </a:ext>
            </a:extLst>
          </p:cNvPr>
          <p:cNvCxnSpPr/>
          <p:nvPr/>
        </p:nvCxnSpPr>
        <p:spPr>
          <a:xfrm>
            <a:off x="2057400" y="3132959"/>
            <a:ext cx="0" cy="2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1CD75A-02CF-48B6-88E5-E1DA0CE92A81}"/>
              </a:ext>
            </a:extLst>
          </p:cNvPr>
          <p:cNvCxnSpPr>
            <a:cxnSpLocks/>
          </p:cNvCxnSpPr>
          <p:nvPr/>
        </p:nvCxnSpPr>
        <p:spPr>
          <a:xfrm>
            <a:off x="7505700" y="2962196"/>
            <a:ext cx="0" cy="285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15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2C7DA-3CC0-43D3-AF7B-9DA232E22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39" y="1915870"/>
            <a:ext cx="5656502" cy="3608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0B759-141F-4CC2-A453-29225AEC4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" y="1699971"/>
            <a:ext cx="5656502" cy="360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30BDB-7A4B-483F-9671-901B9A334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22" y="563456"/>
            <a:ext cx="3414932" cy="7573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E6FF31-FFA9-404A-A981-633DB529A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66" y="622859"/>
            <a:ext cx="5420481" cy="6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5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81361-E6D2-48D9-A3A7-47DB9B548D03}"/>
              </a:ext>
            </a:extLst>
          </p:cNvPr>
          <p:cNvSpPr txBox="1"/>
          <p:nvPr/>
        </p:nvSpPr>
        <p:spPr>
          <a:xfrm>
            <a:off x="431800" y="355600"/>
            <a:ext cx="688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TABLE</a:t>
            </a:r>
          </a:p>
          <a:p>
            <a:endParaRPr lang="sr-Latn-R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Zavisnost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kategoricke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varijable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4D6D-E54C-4E74-9A41-05DF75B7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8" y="1943385"/>
            <a:ext cx="9493208" cy="20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6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4A651-DF8E-4DA6-9D87-5FFE6E0F2418}"/>
              </a:ext>
            </a:extLst>
          </p:cNvPr>
          <p:cNvSpPr txBox="1"/>
          <p:nvPr/>
        </p:nvSpPr>
        <p:spPr>
          <a:xfrm>
            <a:off x="431800" y="355600"/>
            <a:ext cx="688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74F12-4EC3-4B6F-8111-DB5EFDFDD3BC}"/>
              </a:ext>
            </a:extLst>
          </p:cNvPr>
          <p:cNvSpPr/>
          <p:nvPr/>
        </p:nvSpPr>
        <p:spPr>
          <a:xfrm>
            <a:off x="431800" y="897234"/>
            <a:ext cx="10198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uzorci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nejednaki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mnogo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proporcionalne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1, a mi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vidimo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proporciju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97A49-E105-425B-9C76-78E92C67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2680396"/>
            <a:ext cx="8953501" cy="1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93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5F7982-7A93-4812-B5E4-7F0323D6AC17}"/>
              </a:ext>
            </a:extLst>
          </p:cNvPr>
          <p:cNvSpPr txBox="1"/>
          <p:nvPr/>
        </p:nvSpPr>
        <p:spPr>
          <a:xfrm>
            <a:off x="558800" y="406400"/>
            <a:ext cx="553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IZUELIZACIJA</a:t>
            </a: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-Ovde b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bar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783EE-FF96-4BA0-9070-ACAEB724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1662467"/>
            <a:ext cx="6582146" cy="4281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40E0C-7C95-4DC9-A50F-5A69B71DC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4" y="3803434"/>
            <a:ext cx="344853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CA7FA8-BF77-468A-BEB5-3E9505E5F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60" y="347401"/>
            <a:ext cx="9324441" cy="41022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75E91-1D15-4611-97AF-89650566B7B4}"/>
              </a:ext>
            </a:extLst>
          </p:cNvPr>
          <p:cNvCxnSpPr/>
          <p:nvPr/>
        </p:nvCxnSpPr>
        <p:spPr>
          <a:xfrm>
            <a:off x="5964702" y="4586458"/>
            <a:ext cx="0" cy="66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658FB-A37D-4C8C-944E-5E860B970BA9}"/>
              </a:ext>
            </a:extLst>
          </p:cNvPr>
          <p:cNvSpPr txBox="1"/>
          <p:nvPr/>
        </p:nvSpPr>
        <p:spPr>
          <a:xfrm>
            <a:off x="506437" y="5486400"/>
            <a:ext cx="11296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je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da se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disciplinama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to je ono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zapravo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povezuje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videte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danas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primenili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ankete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primenite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177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FA388-744C-4047-9546-BD633263F28C}"/>
              </a:ext>
            </a:extLst>
          </p:cNvPr>
          <p:cNvSpPr txBox="1"/>
          <p:nvPr/>
        </p:nvSpPr>
        <p:spPr>
          <a:xfrm>
            <a:off x="622298" y="288301"/>
            <a:ext cx="688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mnogo</a:t>
            </a: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Mnogo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conditional proportions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kolonama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redovima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65C3C-314D-4697-AEEA-616D4470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8" y="4720284"/>
            <a:ext cx="6634834" cy="1454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9E5F1-0A35-46C3-A548-8F883EC9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88" y="2800262"/>
            <a:ext cx="6435764" cy="13399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061122-7B7F-40DE-AA65-8278A995BB8A}"/>
              </a:ext>
            </a:extLst>
          </p:cNvPr>
          <p:cNvCxnSpPr/>
          <p:nvPr/>
        </p:nvCxnSpPr>
        <p:spPr>
          <a:xfrm>
            <a:off x="3797300" y="762000"/>
            <a:ext cx="0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9E468B-543F-4717-80FA-13897390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790173"/>
            <a:ext cx="7610846" cy="49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2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975E6-EDA4-43C9-B162-8050931A9597}"/>
              </a:ext>
            </a:extLst>
          </p:cNvPr>
          <p:cNvSpPr txBox="1"/>
          <p:nvPr/>
        </p:nvSpPr>
        <p:spPr>
          <a:xfrm>
            <a:off x="228600" y="749300"/>
            <a:ext cx="749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obrnemo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uslovljavamo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F98A0-065A-471F-A3D5-96BAD07C2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61" y="1598370"/>
            <a:ext cx="6230429" cy="40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5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E669E-827A-4A0D-80A4-CE682967B3B2}"/>
              </a:ext>
            </a:extLst>
          </p:cNvPr>
          <p:cNvSpPr txBox="1"/>
          <p:nvPr/>
        </p:nvSpPr>
        <p:spPr>
          <a:xfrm>
            <a:off x="520700" y="746204"/>
            <a:ext cx="947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Naše p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 li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devojke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samopouzdanja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programiranju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04997-4EF9-4C39-8437-81B43A64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4" y="1854200"/>
            <a:ext cx="11158259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39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7183B-0B44-4684-8F3F-79C2A7164FA8}"/>
              </a:ext>
            </a:extLst>
          </p:cNvPr>
          <p:cNvSpPr txBox="1"/>
          <p:nvPr/>
        </p:nvSpPr>
        <p:spPr>
          <a:xfrm>
            <a:off x="393700" y="419100"/>
            <a:ext cx="105537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znam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imaju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samopouzdanja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mozemo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uzimati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-Ž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napravim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ocenili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samopouzdanjem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ostata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nisu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pretvranje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nivoa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nivoa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Najce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radi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funckcijom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04965-4BFA-4E99-9C90-5B0F0B78A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44" y="3213100"/>
            <a:ext cx="8318355" cy="29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1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27FDA5-2B06-4C16-9DA4-0ADD3B1E3375}"/>
              </a:ext>
            </a:extLst>
          </p:cNvPr>
          <p:cNvSpPr txBox="1"/>
          <p:nvPr/>
        </p:nvSpPr>
        <p:spPr>
          <a:xfrm>
            <a:off x="482600" y="469900"/>
            <a:ext cx="855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if…else statement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primenjuje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if…else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jednom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8E8B8-4CC3-4C2A-87B2-78B3A2509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1" y="2922012"/>
            <a:ext cx="7338351" cy="23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0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E30AAF-1E3E-4F69-A5CA-4C01529BF79E}"/>
              </a:ext>
            </a:extLst>
          </p:cNvPr>
          <p:cNvCxnSpPr>
            <a:cxnSpLocks/>
          </p:cNvCxnSpPr>
          <p:nvPr/>
        </p:nvCxnSpPr>
        <p:spPr>
          <a:xfrm>
            <a:off x="5689600" y="266700"/>
            <a:ext cx="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9583BE-B3A5-43A1-9299-D1173410C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" y="1625600"/>
            <a:ext cx="1067956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38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76C58-1ABE-4A07-A2F9-B6A7F71E0FAF}"/>
              </a:ext>
            </a:extLst>
          </p:cNvPr>
          <p:cNvSpPr txBox="1"/>
          <p:nvPr/>
        </p:nvSpPr>
        <p:spPr>
          <a:xfrm>
            <a:off x="520700" y="254000"/>
            <a:ext cx="8636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vrednostima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uzmemo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srednju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dobijamo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proporciju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 po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proporciju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samopouzdanja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6359C-EE87-46B3-8E43-8E6B51A80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28" y="3211990"/>
            <a:ext cx="7166743" cy="23822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349954-C133-430C-A4D2-B1DD05381AC7}"/>
              </a:ext>
            </a:extLst>
          </p:cNvPr>
          <p:cNvCxnSpPr/>
          <p:nvPr/>
        </p:nvCxnSpPr>
        <p:spPr>
          <a:xfrm>
            <a:off x="5372100" y="2273300"/>
            <a:ext cx="0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2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DD3B0-5A60-46CF-8898-74D95A27C9C6}"/>
              </a:ext>
            </a:extLst>
          </p:cNvPr>
          <p:cNvSpPr txBox="1"/>
          <p:nvPr/>
        </p:nvSpPr>
        <p:spPr>
          <a:xfrm>
            <a:off x="469900" y="558800"/>
            <a:ext cx="7315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li je 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razlika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</a:t>
            </a:r>
            <a:r>
              <a:rPr lang="sr-Latn-R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zna</a:t>
            </a:r>
            <a:r>
              <a:rPr lang="sr-Latn-R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ajna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sr-Latn-R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numeri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zavisne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varijable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t-test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chi.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imamo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C5CED6-E09F-40A3-AC23-A478AC001F12}"/>
              </a:ext>
            </a:extLst>
          </p:cNvPr>
          <p:cNvCxnSpPr/>
          <p:nvPr/>
        </p:nvCxnSpPr>
        <p:spPr>
          <a:xfrm>
            <a:off x="3962400" y="28321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53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27350-F0C2-4BEB-B965-6E4416BF01EC}"/>
              </a:ext>
            </a:extLst>
          </p:cNvPr>
          <p:cNvSpPr txBox="1"/>
          <p:nvPr/>
        </p:nvSpPr>
        <p:spPr>
          <a:xfrm>
            <a:off x="266700" y="330200"/>
            <a:ext cx="9537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</a:t>
            </a:r>
            <a:endParaRPr lang="en-GB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deprtmanima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zadovoljniji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ljudi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variajbl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moramo da uključimo u naše testiranje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predstaviti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kategoricku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varijablu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595D25-7238-4B6B-A6E1-E832A1E2AA05}"/>
              </a:ext>
            </a:extLst>
          </p:cNvPr>
          <p:cNvCxnSpPr>
            <a:cxnSpLocks/>
          </p:cNvCxnSpPr>
          <p:nvPr/>
        </p:nvCxnSpPr>
        <p:spPr>
          <a:xfrm>
            <a:off x="1828800" y="2057401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184CA-47A5-47E8-8D3A-C04EE9BE6A2A}"/>
              </a:ext>
            </a:extLst>
          </p:cNvPr>
          <p:cNvCxnSpPr/>
          <p:nvPr/>
        </p:nvCxnSpPr>
        <p:spPr>
          <a:xfrm>
            <a:off x="4432300" y="312420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C666D4-0C18-44B7-B9FA-DFD2E628E54A}"/>
              </a:ext>
            </a:extLst>
          </p:cNvPr>
          <p:cNvSpPr txBox="1"/>
          <p:nvPr/>
        </p:nvSpPr>
        <p:spPr>
          <a:xfrm>
            <a:off x="3644900" y="4620567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facet_wrap()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0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53E2B-758D-4E7D-AA73-FE73FE74A8C1}"/>
              </a:ext>
            </a:extLst>
          </p:cNvPr>
          <p:cNvSpPr txBox="1"/>
          <p:nvPr/>
        </p:nvSpPr>
        <p:spPr>
          <a:xfrm>
            <a:off x="190090" y="1257300"/>
            <a:ext cx="1150661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Koraci</a:t>
            </a:r>
          </a:p>
          <a:p>
            <a:r>
              <a:rPr lang="sr-Latn-R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Definisanje cilja ankete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li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esnici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zadovoljni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konferencijom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kandidat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izborima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najvi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glasova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endParaRPr lang="sr-Latn-R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Izabrati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grupu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ispitanika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izabrati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tehniku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uzorkovanje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– svi imaju jednaku šansu da budu odabrani</a:t>
            </a: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podeliti populaciju na regione u jednoj drzavi, i onda random uzorkovanje po regionu</a:t>
            </a: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sampling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populaciju podeliti u klastere, random uzorkovanje klastera, pa unutar klastera random uzorkovanje ljudi…</a:t>
            </a: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Vrednost koja nam govori koliko zapravo uzorak predstavlja populaciju je „survey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weight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koraku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ovo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R-u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odli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unava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preporu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analiziranje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anketa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/>
          </a:p>
          <a:p>
            <a:endParaRPr lang="sr-Latn-R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5F37F-A7EC-4422-B2FA-5EB9CE5E681A}"/>
              </a:ext>
            </a:extLst>
          </p:cNvPr>
          <p:cNvSpPr txBox="1"/>
          <p:nvPr/>
        </p:nvSpPr>
        <p:spPr>
          <a:xfrm>
            <a:off x="190090" y="558552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ANKETIRANJE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5D236-5336-4F2E-8AF0-E4E04BCE5A9C}"/>
              </a:ext>
            </a:extLst>
          </p:cNvPr>
          <p:cNvCxnSpPr>
            <a:cxnSpLocks/>
          </p:cNvCxnSpPr>
          <p:nvPr/>
        </p:nvCxnSpPr>
        <p:spPr>
          <a:xfrm>
            <a:off x="5067300" y="4216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0522E3-879A-44A4-9719-B6D086E4C099}"/>
              </a:ext>
            </a:extLst>
          </p:cNvPr>
          <p:cNvCxnSpPr>
            <a:cxnSpLocks/>
          </p:cNvCxnSpPr>
          <p:nvPr/>
        </p:nvCxnSpPr>
        <p:spPr>
          <a:xfrm>
            <a:off x="5067300" y="52197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69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D3312-5939-4674-AA31-737A1FA1A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1320348"/>
            <a:ext cx="7892412" cy="27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4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D358C-BC86-468E-8152-877F32237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509470"/>
            <a:ext cx="8550021" cy="4942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17D33-EC7A-426C-93D1-78E292E70393}"/>
              </a:ext>
            </a:extLst>
          </p:cNvPr>
          <p:cNvSpPr txBox="1"/>
          <p:nvPr/>
        </p:nvSpPr>
        <p:spPr>
          <a:xfrm>
            <a:off x="1117599" y="266700"/>
            <a:ext cx="894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departmanima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svuda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uglavnom momci imaju više samopouzdanja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27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037B8-8B73-4B36-95CD-5C6AA42423F8}"/>
              </a:ext>
            </a:extLst>
          </p:cNvPr>
          <p:cNvSpPr txBox="1"/>
          <p:nvPr/>
        </p:nvSpPr>
        <p:spPr>
          <a:xfrm>
            <a:off x="292100" y="448561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ove tačke možemo postaviti još mnogo pitanja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Npr. na kojim univerzitetima devojke daju najlošije ocene?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4ECD99-5F6B-4FE1-A38D-B1513DBC72DF}"/>
              </a:ext>
            </a:extLst>
          </p:cNvPr>
          <p:cNvCxnSpPr/>
          <p:nvPr/>
        </p:nvCxnSpPr>
        <p:spPr>
          <a:xfrm>
            <a:off x="4089400" y="2222500"/>
            <a:ext cx="0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E858A7-23FA-4FB7-B1C4-C5CA01370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5" y="1310067"/>
            <a:ext cx="8470859" cy="509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5F6CA-9976-461D-8FCC-772B7A205B1B}"/>
              </a:ext>
            </a:extLst>
          </p:cNvPr>
          <p:cNvSpPr/>
          <p:nvPr/>
        </p:nvSpPr>
        <p:spPr>
          <a:xfrm>
            <a:off x="647700" y="782121"/>
            <a:ext cx="1054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200" dirty="0"/>
          </a:p>
          <a:p>
            <a:r>
              <a:rPr lang="en-GB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Napraviti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anketu</a:t>
            </a:r>
            <a:endParaRPr lang="en-GB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postaviti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pitanja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ponu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odlu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za tip 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ponu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odgovora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Analiziranje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ankete</a:t>
            </a:r>
            <a:endParaRPr lang="en-GB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Odogvorit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pravila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anketa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hipoteza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Iznosenje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rezultata</a:t>
            </a:r>
            <a:endParaRPr lang="en-GB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Medjutim …</a:t>
            </a:r>
            <a:endParaRPr lang="en-GB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analiziranje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anketa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zaklju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aka:</a:t>
            </a: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vljaju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ljenje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ispitanika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uzorak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moze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generalizuje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populaciju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se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zaklju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9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7AD7D-B209-43F3-9FB7-1149D742B5CD}"/>
              </a:ext>
            </a:extLst>
          </p:cNvPr>
          <p:cNvSpPr txBox="1"/>
          <p:nvPr/>
        </p:nvSpPr>
        <p:spPr>
          <a:xfrm>
            <a:off x="698500" y="889000"/>
            <a:ext cx="9309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Odgovori mogu biti: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Kvantitativn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(numeri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starost u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enika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Kvalitativn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naziv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Ordinalan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u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potpunosti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Takođe, često postoje pitanja na koje ispitanik može sam da obrazloži odgovor (š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bi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dodali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pobolj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obrazovanje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3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52C08-5A75-457D-B7E8-C75D77D8BDD2}"/>
              </a:ext>
            </a:extLst>
          </p:cNvPr>
          <p:cNvSpPr txBox="1"/>
          <p:nvPr/>
        </p:nvSpPr>
        <p:spPr>
          <a:xfrm>
            <a:off x="2273300" y="3282029"/>
            <a:ext cx="774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UVOŽENJE I SREĐIVANJE PODATAKA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C8F9D-92F2-4274-95D1-35FBA0716591}"/>
              </a:ext>
            </a:extLst>
          </p:cNvPr>
          <p:cNvSpPr txBox="1"/>
          <p:nvPr/>
        </p:nvSpPr>
        <p:spPr>
          <a:xfrm>
            <a:off x="584200" y="1638300"/>
            <a:ext cx="742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Uvoženje podataka 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read_csv()</a:t>
            </a: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Sređivanje  podataka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-Inspecting – head(), glimpse()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-Pretvaranje klase kolona u određene klase – as.factor() 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išejpovanje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podataka – gather()</a:t>
            </a:r>
          </a:p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32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A6D6ED-66FA-42DF-BA4D-BA4BC7DE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33888"/>
            <a:ext cx="9842500" cy="5247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51210-4C5A-47FD-A9AA-23CD845FACBF}"/>
              </a:ext>
            </a:extLst>
          </p:cNvPr>
          <p:cNvSpPr txBox="1"/>
          <p:nvPr/>
        </p:nvSpPr>
        <p:spPr>
          <a:xfrm>
            <a:off x="304800" y="736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Inspecting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1127</Words>
  <Application>Microsoft Office PowerPoint</Application>
  <PresentationFormat>Widescreen</PresentationFormat>
  <Paragraphs>181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Pavlovic</dc:creator>
  <cp:lastModifiedBy>Dragana Pavlovic</cp:lastModifiedBy>
  <cp:revision>50</cp:revision>
  <dcterms:created xsi:type="dcterms:W3CDTF">2018-12-04T21:31:43Z</dcterms:created>
  <dcterms:modified xsi:type="dcterms:W3CDTF">2018-12-05T16:17:33Z</dcterms:modified>
</cp:coreProperties>
</file>