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sldIdLst>
    <p:sldId id="256" r:id="rId5"/>
    <p:sldId id="257" r:id="rId6"/>
    <p:sldId id="258" r:id="rId7"/>
    <p:sldId id="259" r:id="rId8"/>
    <p:sldId id="260" r:id="rId9"/>
    <p:sldId id="261" r:id="rId10"/>
    <p:sldId id="262"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1BC57C-C442-F1B6-C6A9-5F3A6CB212DC}" v="108" dt="2024-01-22T21:39:55.643"/>
    <p1510:client id="{BCD5B1D3-B424-91C6-B5A5-1E6EA41C5966}" v="26" dt="2024-01-23T22:38:02.8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6210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nl-NL"/>
          </a:p>
        </p:txBody>
      </p:sp>
      <p:sp>
        <p:nvSpPr>
          <p:cNvPr id="3" name="Shape 1"/>
          <p:cNvSpPr/>
          <p:nvPr/>
        </p:nvSpPr>
        <p:spPr>
          <a:xfrm>
            <a:off x="0" y="0"/>
            <a:ext cx="14630400" cy="8229600"/>
          </a:xfrm>
          <a:prstGeom prst="rect">
            <a:avLst/>
          </a:prstGeom>
          <a:solidFill>
            <a:srgbClr val="272525"/>
          </a:solidFill>
          <a:ln w="13811">
            <a:solidFill>
              <a:srgbClr val="565151"/>
            </a:solidFill>
            <a:prstDash val="solid"/>
          </a:ln>
        </p:spPr>
        <p:txBody>
          <a:bodyPr/>
          <a:lstStyle/>
          <a:p>
            <a:endParaRPr lang="nl-NL" dirty="0"/>
          </a:p>
        </p:txBody>
      </p:sp>
      <p:sp>
        <p:nvSpPr>
          <p:cNvPr id="4" name="Text 2"/>
          <p:cNvSpPr/>
          <p:nvPr/>
        </p:nvSpPr>
        <p:spPr>
          <a:xfrm>
            <a:off x="6319599" y="2673548"/>
            <a:ext cx="5332690" cy="833199"/>
          </a:xfrm>
          <a:prstGeom prst="rect">
            <a:avLst/>
          </a:prstGeom>
          <a:noFill/>
          <a:ln/>
        </p:spPr>
        <p:txBody>
          <a:bodyPr wrap="none" rtlCol="0" anchor="t"/>
          <a:lstStyle/>
          <a:p>
            <a:pPr marL="0" indent="0">
              <a:lnSpc>
                <a:spcPts val="6561"/>
              </a:lnSpc>
              <a:buNone/>
            </a:pPr>
            <a:r>
              <a:rPr lang="en-US" sz="5249" b="1" kern="0" spc="-157" dirty="0">
                <a:solidFill>
                  <a:srgbClr val="FFFFFF"/>
                </a:solidFill>
                <a:latin typeface="Inter" pitchFamily="34" charset="0"/>
                <a:ea typeface="Inter" pitchFamily="34" charset="-122"/>
                <a:cs typeface="Inter" pitchFamily="34" charset="-120"/>
              </a:rPr>
              <a:t>Inleiding</a:t>
            </a:r>
            <a:endParaRPr lang="en-US" sz="5249" dirty="0"/>
          </a:p>
        </p:txBody>
      </p:sp>
      <p:sp>
        <p:nvSpPr>
          <p:cNvPr id="5" name="Text 3"/>
          <p:cNvSpPr/>
          <p:nvPr/>
        </p:nvSpPr>
        <p:spPr>
          <a:xfrm>
            <a:off x="6319599" y="3840004"/>
            <a:ext cx="7477601" cy="1066205"/>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In deze presentatie zullen we de basisbeginselen van scrum bespreken en laten zien hoe we deze hebben toegepast op ons project. Laten we beginnen!</a:t>
            </a:r>
            <a:endParaRPr lang="en-US" sz="1750" dirty="0"/>
          </a:p>
        </p:txBody>
      </p:sp>
      <p:sp>
        <p:nvSpPr>
          <p:cNvPr id="6" name="Shape 4"/>
          <p:cNvSpPr/>
          <p:nvPr/>
        </p:nvSpPr>
        <p:spPr>
          <a:xfrm>
            <a:off x="6319599" y="5156121"/>
            <a:ext cx="355402" cy="355402"/>
          </a:xfrm>
          <a:prstGeom prst="roundRect">
            <a:avLst>
              <a:gd name="adj" fmla="val 25726039"/>
            </a:avLst>
          </a:prstGeom>
          <a:noFill/>
          <a:ln w="7620">
            <a:solidFill>
              <a:srgbClr val="FFFFFF"/>
            </a:solidFill>
            <a:prstDash val="solid"/>
          </a:ln>
        </p:spPr>
        <p:txBody>
          <a:bodyPr/>
          <a:lstStyle/>
          <a:p>
            <a:endParaRPr lang="nl-NL"/>
          </a:p>
        </p:txBody>
      </p:sp>
      <p:pic>
        <p:nvPicPr>
          <p:cNvPr id="7" name="Image 0" descr="preencoded.png"/>
          <p:cNvPicPr>
            <a:picLocks noChangeAspect="1"/>
          </p:cNvPicPr>
          <p:nvPr/>
        </p:nvPicPr>
        <p:blipFill>
          <a:blip r:embed="rId3"/>
          <a:stretch>
            <a:fillRect/>
          </a:stretch>
        </p:blipFill>
        <p:spPr>
          <a:xfrm>
            <a:off x="6327219" y="5163741"/>
            <a:ext cx="340162" cy="340162"/>
          </a:xfrm>
          <a:prstGeom prst="rect">
            <a:avLst/>
          </a:prstGeom>
        </p:spPr>
      </p:pic>
      <p:sp>
        <p:nvSpPr>
          <p:cNvPr id="8" name="Text 5"/>
          <p:cNvSpPr/>
          <p:nvPr/>
        </p:nvSpPr>
        <p:spPr>
          <a:xfrm>
            <a:off x="6786085" y="5161597"/>
            <a:ext cx="2770509" cy="882363"/>
          </a:xfrm>
          <a:prstGeom prst="rect">
            <a:avLst/>
          </a:prstGeom>
          <a:noFill/>
          <a:ln/>
        </p:spPr>
        <p:txBody>
          <a:bodyPr wrap="none" lIns="91440" tIns="45720" rIns="91440" bIns="45720" rtlCol="0" anchor="t"/>
          <a:lstStyle/>
          <a:p>
            <a:pPr>
              <a:lnSpc>
                <a:spcPts val="3062"/>
              </a:lnSpc>
            </a:pPr>
            <a:r>
              <a:rPr lang="en-US" sz="2150" dirty="0"/>
              <a:t>Zine, Anwar, Jeremy, Arno</a:t>
            </a:r>
          </a:p>
        </p:txBody>
      </p:sp>
      <p:pic>
        <p:nvPicPr>
          <p:cNvPr id="9"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10"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nl-NL"/>
          </a:p>
        </p:txBody>
      </p:sp>
      <p:sp>
        <p:nvSpPr>
          <p:cNvPr id="3" name="Shape 1"/>
          <p:cNvSpPr/>
          <p:nvPr/>
        </p:nvSpPr>
        <p:spPr>
          <a:xfrm>
            <a:off x="0" y="0"/>
            <a:ext cx="14630400" cy="8229600"/>
          </a:xfrm>
          <a:prstGeom prst="rect">
            <a:avLst/>
          </a:prstGeom>
          <a:solidFill>
            <a:srgbClr val="272525"/>
          </a:solidFill>
          <a:ln w="13811">
            <a:solidFill>
              <a:srgbClr val="565151"/>
            </a:solidFill>
            <a:prstDash val="solid"/>
          </a:ln>
        </p:spPr>
        <p:txBody>
          <a:bodyPr/>
          <a:lstStyle/>
          <a:p>
            <a:endParaRPr lang="nl-NL" dirty="0"/>
          </a:p>
        </p:txBody>
      </p:sp>
      <p:sp>
        <p:nvSpPr>
          <p:cNvPr id="4" name="Text 2"/>
          <p:cNvSpPr/>
          <p:nvPr/>
        </p:nvSpPr>
        <p:spPr>
          <a:xfrm>
            <a:off x="2037993" y="1392555"/>
            <a:ext cx="4443889"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Scrumboard</a:t>
            </a:r>
            <a:endParaRPr lang="en-US" sz="4374" dirty="0"/>
          </a:p>
        </p:txBody>
      </p:sp>
      <p:sp>
        <p:nvSpPr>
          <p:cNvPr id="6" name="Text 3"/>
          <p:cNvSpPr/>
          <p:nvPr/>
        </p:nvSpPr>
        <p:spPr>
          <a:xfrm>
            <a:off x="2037993" y="4845844"/>
            <a:ext cx="2221944" cy="347186"/>
          </a:xfrm>
          <a:prstGeom prst="rect">
            <a:avLst/>
          </a:prstGeom>
          <a:noFill/>
          <a:ln/>
        </p:spPr>
        <p:txBody>
          <a:bodyPr wrap="none" rtlCol="0" anchor="t"/>
          <a:lstStyle/>
          <a:p>
            <a:pPr marL="0" indent="0" algn="l">
              <a:lnSpc>
                <a:spcPts val="2734"/>
              </a:lnSpc>
              <a:buNone/>
            </a:pPr>
            <a:r>
              <a:rPr lang="en-US" sz="2187" b="1" kern="0" spc="-66" dirty="0">
                <a:solidFill>
                  <a:srgbClr val="FFFFFF"/>
                </a:solidFill>
                <a:latin typeface="Inter" pitchFamily="34" charset="0"/>
                <a:ea typeface="Inter" pitchFamily="34" charset="-122"/>
                <a:cs typeface="Inter" pitchFamily="34" charset="-120"/>
              </a:rPr>
              <a:t>Overzichtelijk</a:t>
            </a:r>
            <a:endParaRPr lang="en-US" sz="2187" dirty="0"/>
          </a:p>
        </p:txBody>
      </p:sp>
      <p:sp>
        <p:nvSpPr>
          <p:cNvPr id="7" name="Text 4"/>
          <p:cNvSpPr/>
          <p:nvPr/>
        </p:nvSpPr>
        <p:spPr>
          <a:xfrm>
            <a:off x="2037993" y="5415201"/>
            <a:ext cx="3295888" cy="1421606"/>
          </a:xfrm>
          <a:prstGeom prst="rect">
            <a:avLst/>
          </a:prstGeom>
          <a:noFill/>
          <a:ln/>
        </p:spPr>
        <p:txBody>
          <a:bodyPr wrap="square" lIns="91440" tIns="45720" rIns="91440" bIns="45720" rtlCol="0" anchor="t"/>
          <a:lstStyle/>
          <a:p>
            <a:pPr>
              <a:lnSpc>
                <a:spcPts val="2799"/>
              </a:lnSpc>
            </a:pPr>
            <a:r>
              <a:rPr lang="en-US" sz="1750" kern="0" spc="-35" dirty="0">
                <a:solidFill>
                  <a:srgbClr val="E5E0DF"/>
                </a:solidFill>
                <a:latin typeface="Inter"/>
                <a:ea typeface="Inter"/>
                <a:cs typeface="Inter" pitchFamily="34" charset="-120"/>
              </a:rPr>
              <a:t>We hebben een scrumboard gemaakt om de voortgang van taken </a:t>
            </a:r>
            <a:r>
              <a:rPr lang="en-US" sz="1750" kern="0" spc="-35" dirty="0" err="1">
                <a:solidFill>
                  <a:srgbClr val="E5E0DF"/>
                </a:solidFill>
                <a:latin typeface="Inter"/>
                <a:ea typeface="Inter"/>
                <a:cs typeface="Inter" pitchFamily="34" charset="-120"/>
              </a:rPr>
              <a:t>en</a:t>
            </a:r>
            <a:r>
              <a:rPr lang="en-US" sz="1750" kern="0" spc="-35" dirty="0">
                <a:solidFill>
                  <a:srgbClr val="E5E0DF"/>
                </a:solidFill>
                <a:latin typeface="Inter"/>
                <a:ea typeface="Inter"/>
                <a:cs typeface="Inter" pitchFamily="34" charset="-120"/>
              </a:rPr>
              <a:t> </a:t>
            </a:r>
            <a:r>
              <a:rPr lang="en-US" sz="1750" kern="0" spc="-35" dirty="0" err="1">
                <a:solidFill>
                  <a:srgbClr val="E5E0DF"/>
                </a:solidFill>
                <a:latin typeface="Inter"/>
                <a:ea typeface="Inter"/>
                <a:cs typeface="Inter" pitchFamily="34" charset="-120"/>
              </a:rPr>
              <a:t>projecten</a:t>
            </a:r>
            <a:r>
              <a:rPr lang="en-US" sz="1750" kern="0" spc="-35" dirty="0">
                <a:solidFill>
                  <a:srgbClr val="E5E0DF"/>
                </a:solidFill>
                <a:latin typeface="Inter"/>
                <a:ea typeface="Inter"/>
                <a:cs typeface="Inter" pitchFamily="34" charset="-120"/>
              </a:rPr>
              <a:t> </a:t>
            </a:r>
            <a:r>
              <a:rPr lang="en-US" sz="1750" kern="0" spc="-35" dirty="0" err="1">
                <a:solidFill>
                  <a:srgbClr val="E5E0DF"/>
                </a:solidFill>
                <a:latin typeface="Inter"/>
                <a:ea typeface="Inter"/>
                <a:cs typeface="Inter" pitchFamily="34" charset="-120"/>
              </a:rPr>
              <a:t>visueel</a:t>
            </a:r>
            <a:r>
              <a:rPr lang="en-US" sz="1750" kern="0" spc="-35" dirty="0">
                <a:solidFill>
                  <a:srgbClr val="E5E0DF"/>
                </a:solidFill>
                <a:latin typeface="Inter"/>
                <a:ea typeface="Inter"/>
                <a:cs typeface="Inter" pitchFamily="34" charset="-120"/>
              </a:rPr>
              <a:t> </a:t>
            </a:r>
            <a:r>
              <a:rPr lang="en-US" sz="1750" kern="0" spc="-35" dirty="0" err="1">
                <a:solidFill>
                  <a:srgbClr val="E5E0DF"/>
                </a:solidFill>
                <a:latin typeface="Inter"/>
                <a:ea typeface="Inter"/>
                <a:cs typeface="Inter" pitchFamily="34" charset="-120"/>
              </a:rPr>
              <a:t>te</a:t>
            </a:r>
            <a:r>
              <a:rPr lang="en-US" sz="1750" kern="0" spc="-35" dirty="0">
                <a:solidFill>
                  <a:srgbClr val="E5E0DF"/>
                </a:solidFill>
                <a:latin typeface="Inter"/>
                <a:ea typeface="Inter"/>
                <a:cs typeface="Inter" pitchFamily="34" charset="-120"/>
              </a:rPr>
              <a:t> </a:t>
            </a:r>
            <a:r>
              <a:rPr lang="en-US" sz="1750" kern="0" spc="-35" dirty="0" err="1">
                <a:solidFill>
                  <a:srgbClr val="E5E0DF"/>
                </a:solidFill>
                <a:latin typeface="Inter"/>
                <a:ea typeface="Inter"/>
                <a:cs typeface="Inter" pitchFamily="34" charset="-120"/>
              </a:rPr>
              <a:t>kunnen</a:t>
            </a:r>
            <a:r>
              <a:rPr lang="en-US" sz="1750" kern="0" spc="-35" dirty="0">
                <a:solidFill>
                  <a:srgbClr val="E5E0DF"/>
                </a:solidFill>
                <a:latin typeface="Inter"/>
                <a:ea typeface="Inter"/>
                <a:cs typeface="Inter" pitchFamily="34" charset="-120"/>
              </a:rPr>
              <a:t> </a:t>
            </a:r>
            <a:r>
              <a:rPr lang="en-US" sz="1750" kern="0" spc="-35" dirty="0" err="1">
                <a:solidFill>
                  <a:srgbClr val="E5E0DF"/>
                </a:solidFill>
                <a:latin typeface="Inter"/>
                <a:ea typeface="Inter"/>
                <a:cs typeface="Inter" pitchFamily="34" charset="-120"/>
              </a:rPr>
              <a:t>volgen</a:t>
            </a:r>
            <a:r>
              <a:rPr lang="en-US" sz="1750" kern="0" spc="-35" dirty="0">
                <a:solidFill>
                  <a:srgbClr val="E5E0DF"/>
                </a:solidFill>
                <a:latin typeface="Inter"/>
                <a:ea typeface="Inter"/>
                <a:cs typeface="Inter" pitchFamily="34" charset="-120"/>
              </a:rPr>
              <a:t>.</a:t>
            </a:r>
            <a:endParaRPr lang="en-US" sz="1750" kern="0" spc="-35" dirty="0">
              <a:solidFill>
                <a:srgbClr val="E5E0DF"/>
              </a:solidFill>
              <a:latin typeface="Inter"/>
            </a:endParaRPr>
          </a:p>
        </p:txBody>
      </p:sp>
      <p:sp>
        <p:nvSpPr>
          <p:cNvPr id="9" name="Text 5"/>
          <p:cNvSpPr/>
          <p:nvPr/>
        </p:nvSpPr>
        <p:spPr>
          <a:xfrm>
            <a:off x="5667137" y="4845963"/>
            <a:ext cx="2221944" cy="347186"/>
          </a:xfrm>
          <a:prstGeom prst="rect">
            <a:avLst/>
          </a:prstGeom>
          <a:noFill/>
          <a:ln/>
        </p:spPr>
        <p:txBody>
          <a:bodyPr wrap="none" rtlCol="0" anchor="t"/>
          <a:lstStyle/>
          <a:p>
            <a:pPr marL="0" indent="0" algn="l">
              <a:lnSpc>
                <a:spcPts val="2734"/>
              </a:lnSpc>
              <a:buNone/>
            </a:pPr>
            <a:endParaRPr lang="en-US" sz="2187" dirty="0"/>
          </a:p>
        </p:txBody>
      </p:sp>
      <p:sp>
        <p:nvSpPr>
          <p:cNvPr id="10" name="Text 6"/>
          <p:cNvSpPr/>
          <p:nvPr/>
        </p:nvSpPr>
        <p:spPr>
          <a:xfrm>
            <a:off x="5667137" y="5415320"/>
            <a:ext cx="3296007" cy="1421606"/>
          </a:xfrm>
          <a:prstGeom prst="rect">
            <a:avLst/>
          </a:prstGeom>
          <a:noFill/>
          <a:ln/>
        </p:spPr>
        <p:txBody>
          <a:bodyPr wrap="square" rtlCol="0" anchor="t"/>
          <a:lstStyle/>
          <a:p>
            <a:pPr marL="0" indent="0" algn="l">
              <a:lnSpc>
                <a:spcPts val="2799"/>
              </a:lnSpc>
              <a:buNone/>
            </a:pPr>
            <a:endParaRPr lang="en-US" sz="1750" dirty="0"/>
          </a:p>
        </p:txBody>
      </p:sp>
      <p:sp>
        <p:nvSpPr>
          <p:cNvPr id="12" name="Text 7"/>
          <p:cNvSpPr/>
          <p:nvPr/>
        </p:nvSpPr>
        <p:spPr>
          <a:xfrm>
            <a:off x="9296400" y="4845963"/>
            <a:ext cx="2221944" cy="347186"/>
          </a:xfrm>
          <a:prstGeom prst="rect">
            <a:avLst/>
          </a:prstGeom>
          <a:noFill/>
          <a:ln/>
        </p:spPr>
        <p:txBody>
          <a:bodyPr wrap="none" rtlCol="0" anchor="t"/>
          <a:lstStyle/>
          <a:p>
            <a:pPr marL="0" indent="0" algn="l">
              <a:lnSpc>
                <a:spcPts val="2734"/>
              </a:lnSpc>
              <a:buNone/>
            </a:pPr>
            <a:endParaRPr lang="en-US" sz="2187" dirty="0"/>
          </a:p>
        </p:txBody>
      </p:sp>
      <p:sp>
        <p:nvSpPr>
          <p:cNvPr id="13" name="Text 8"/>
          <p:cNvSpPr/>
          <p:nvPr/>
        </p:nvSpPr>
        <p:spPr>
          <a:xfrm>
            <a:off x="9296400" y="5415320"/>
            <a:ext cx="3296007" cy="1421606"/>
          </a:xfrm>
          <a:prstGeom prst="rect">
            <a:avLst/>
          </a:prstGeom>
          <a:noFill/>
          <a:ln/>
        </p:spPr>
        <p:txBody>
          <a:bodyPr wrap="square" rtlCol="0" anchor="t"/>
          <a:lstStyle/>
          <a:p>
            <a:pPr marL="0" indent="0" algn="l">
              <a:lnSpc>
                <a:spcPts val="2799"/>
              </a:lnSpc>
              <a:buNone/>
            </a:pPr>
            <a:endParaRPr lang="en-US" sz="1750" dirty="0"/>
          </a:p>
        </p:txBody>
      </p:sp>
      <p:pic>
        <p:nvPicPr>
          <p:cNvPr id="14" name="Image 3"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A4A9C5EF-2310-FE53-0B22-852B9DF5D6F1}"/>
              </a:ext>
            </a:extLst>
          </p:cNvPr>
          <p:cNvPicPr>
            <a:picLocks noChangeAspect="1"/>
          </p:cNvPicPr>
          <p:nvPr/>
        </p:nvPicPr>
        <p:blipFill>
          <a:blip r:embed="rId5"/>
          <a:stretch>
            <a:fillRect/>
          </a:stretch>
        </p:blipFill>
        <p:spPr>
          <a:xfrm>
            <a:off x="6662056" y="593826"/>
            <a:ext cx="7746275" cy="3397412"/>
          </a:xfrm>
          <a:prstGeom prst="rect">
            <a:avLst/>
          </a:prstGeom>
        </p:spPr>
      </p:pic>
      <p:pic>
        <p:nvPicPr>
          <p:cNvPr id="8" name="Picture 7" descr="A screenshot of a text&#10;&#10;Description automatically generated">
            <a:extLst>
              <a:ext uri="{FF2B5EF4-FFF2-40B4-BE49-F238E27FC236}">
                <a16:creationId xmlns:a16="http://schemas.microsoft.com/office/drawing/2014/main" id="{B6E47A6F-596A-B65D-6D9E-FB6649A62B37}"/>
              </a:ext>
            </a:extLst>
          </p:cNvPr>
          <p:cNvPicPr>
            <a:picLocks noChangeAspect="1"/>
          </p:cNvPicPr>
          <p:nvPr/>
        </p:nvPicPr>
        <p:blipFill>
          <a:blip r:embed="rId6"/>
          <a:stretch>
            <a:fillRect/>
          </a:stretch>
        </p:blipFill>
        <p:spPr>
          <a:xfrm>
            <a:off x="7533458" y="4231412"/>
            <a:ext cx="6016535" cy="379013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nl-NL"/>
          </a:p>
        </p:txBody>
      </p:sp>
      <p:sp>
        <p:nvSpPr>
          <p:cNvPr id="3" name="Shape 1"/>
          <p:cNvSpPr/>
          <p:nvPr/>
        </p:nvSpPr>
        <p:spPr>
          <a:xfrm>
            <a:off x="-91440" y="0"/>
            <a:ext cx="14630400" cy="8229600"/>
          </a:xfrm>
          <a:prstGeom prst="rect">
            <a:avLst/>
          </a:prstGeom>
          <a:solidFill>
            <a:srgbClr val="272525"/>
          </a:solidFill>
          <a:ln w="13811">
            <a:solidFill>
              <a:srgbClr val="565151"/>
            </a:solidFill>
            <a:prstDash val="solid"/>
          </a:ln>
        </p:spPr>
        <p:txBody>
          <a:bodyPr/>
          <a:lstStyle/>
          <a:p>
            <a:endParaRPr lang="nl-NL"/>
          </a:p>
        </p:txBody>
      </p:sp>
      <p:sp>
        <p:nvSpPr>
          <p:cNvPr id="4" name="Text 2"/>
          <p:cNvSpPr/>
          <p:nvPr/>
        </p:nvSpPr>
        <p:spPr>
          <a:xfrm>
            <a:off x="2037993" y="1392555"/>
            <a:ext cx="4443889" cy="694373"/>
          </a:xfrm>
          <a:prstGeom prst="rect">
            <a:avLst/>
          </a:prstGeom>
          <a:noFill/>
          <a:ln/>
        </p:spPr>
        <p:txBody>
          <a:bodyPr wrap="none" lIns="91440" tIns="45720" rIns="91440" bIns="45720" rtlCol="0" anchor="t"/>
          <a:lstStyle/>
          <a:p>
            <a:pPr>
              <a:lnSpc>
                <a:spcPts val="5468"/>
              </a:lnSpc>
            </a:pPr>
            <a:r>
              <a:rPr lang="en-US" sz="4350" b="1" kern="0" spc="-131" dirty="0" err="1">
                <a:solidFill>
                  <a:srgbClr val="FFFFFF"/>
                </a:solidFill>
                <a:latin typeface="Inter"/>
                <a:ea typeface="Inter"/>
                <a:cs typeface="Inter" pitchFamily="34" charset="-120"/>
              </a:rPr>
              <a:t>Verslag</a:t>
            </a:r>
            <a:endParaRPr lang="en-US" sz="4350" b="1" kern="0" spc="-131" dirty="0" err="1">
              <a:solidFill>
                <a:srgbClr val="FFFFFF"/>
              </a:solidFill>
              <a:latin typeface="Inter"/>
            </a:endParaRPr>
          </a:p>
        </p:txBody>
      </p:sp>
      <p:sp>
        <p:nvSpPr>
          <p:cNvPr id="6" name="Text 3"/>
          <p:cNvSpPr/>
          <p:nvPr/>
        </p:nvSpPr>
        <p:spPr>
          <a:xfrm>
            <a:off x="2037993" y="4845844"/>
            <a:ext cx="2221944" cy="347186"/>
          </a:xfrm>
          <a:prstGeom prst="rect">
            <a:avLst/>
          </a:prstGeom>
          <a:noFill/>
          <a:ln/>
        </p:spPr>
        <p:txBody>
          <a:bodyPr wrap="none" rtlCol="0" anchor="t"/>
          <a:lstStyle/>
          <a:p>
            <a:pPr marL="0" indent="0" algn="l">
              <a:lnSpc>
                <a:spcPts val="2734"/>
              </a:lnSpc>
              <a:buNone/>
            </a:pPr>
            <a:r>
              <a:rPr lang="en-US" sz="2187" b="1" kern="0" spc="-66" dirty="0">
                <a:solidFill>
                  <a:srgbClr val="FFFFFF"/>
                </a:solidFill>
                <a:latin typeface="Inter" pitchFamily="34" charset="0"/>
                <a:ea typeface="Inter" pitchFamily="34" charset="-122"/>
                <a:cs typeface="Inter" pitchFamily="34" charset="-120"/>
              </a:rPr>
              <a:t>Compleet</a:t>
            </a:r>
            <a:endParaRPr lang="en-US" sz="2187" dirty="0"/>
          </a:p>
        </p:txBody>
      </p:sp>
      <p:sp>
        <p:nvSpPr>
          <p:cNvPr id="7" name="Text 4"/>
          <p:cNvSpPr/>
          <p:nvPr/>
        </p:nvSpPr>
        <p:spPr>
          <a:xfrm>
            <a:off x="2037993" y="5415201"/>
            <a:ext cx="3295888" cy="1421606"/>
          </a:xfrm>
          <a:prstGeom prst="rect">
            <a:avLst/>
          </a:prstGeom>
          <a:noFill/>
          <a:ln/>
        </p:spPr>
        <p:txBody>
          <a:bodyPr wrap="square" rtlCol="0" anchor="t"/>
          <a:lstStyle/>
          <a:p>
            <a:pPr marL="0" indent="0" algn="l">
              <a:lnSpc>
                <a:spcPts val="2799"/>
              </a:lnSpc>
              <a:buNone/>
            </a:pPr>
            <a:r>
              <a:rPr lang="en-US" sz="1750" kern="0" spc="-35" dirty="0">
                <a:solidFill>
                  <a:srgbClr val="E5E0DF"/>
                </a:solidFill>
                <a:latin typeface="Inter" pitchFamily="34" charset="0"/>
                <a:ea typeface="Inter" pitchFamily="34" charset="-122"/>
                <a:cs typeface="Inter" pitchFamily="34" charset="-120"/>
              </a:rPr>
              <a:t>We hebben een gedetailleerd verslag gemaakt waarin we alle belangrijke beslissingen en bevindingen hebben vastgelegd.</a:t>
            </a:r>
            <a:endParaRPr lang="en-US" sz="1750" dirty="0"/>
          </a:p>
        </p:txBody>
      </p:sp>
      <p:sp>
        <p:nvSpPr>
          <p:cNvPr id="9" name="Text 5"/>
          <p:cNvSpPr/>
          <p:nvPr/>
        </p:nvSpPr>
        <p:spPr>
          <a:xfrm>
            <a:off x="5667137" y="4845963"/>
            <a:ext cx="2221944" cy="347186"/>
          </a:xfrm>
          <a:prstGeom prst="rect">
            <a:avLst/>
          </a:prstGeom>
          <a:noFill/>
          <a:ln/>
        </p:spPr>
        <p:txBody>
          <a:bodyPr wrap="none" rtlCol="0" anchor="t"/>
          <a:lstStyle/>
          <a:p>
            <a:pPr marL="0" indent="0" algn="l">
              <a:lnSpc>
                <a:spcPts val="2734"/>
              </a:lnSpc>
              <a:buNone/>
            </a:pPr>
            <a:r>
              <a:rPr lang="en-US" sz="2187" b="1" kern="0" spc="-66" dirty="0">
                <a:solidFill>
                  <a:srgbClr val="FFFFFF"/>
                </a:solidFill>
                <a:latin typeface="Inter" pitchFamily="34" charset="0"/>
                <a:ea typeface="Inter" pitchFamily="34" charset="-122"/>
                <a:cs typeface="Inter" pitchFamily="34" charset="-120"/>
              </a:rPr>
              <a:t>Handgeschreven</a:t>
            </a:r>
            <a:endParaRPr lang="en-US" sz="2187" dirty="0"/>
          </a:p>
        </p:txBody>
      </p:sp>
      <p:sp>
        <p:nvSpPr>
          <p:cNvPr id="10" name="Text 6"/>
          <p:cNvSpPr/>
          <p:nvPr/>
        </p:nvSpPr>
        <p:spPr>
          <a:xfrm>
            <a:off x="5667137" y="5415320"/>
            <a:ext cx="3296007" cy="1421606"/>
          </a:xfrm>
          <a:prstGeom prst="rect">
            <a:avLst/>
          </a:prstGeom>
          <a:noFill/>
          <a:ln/>
        </p:spPr>
        <p:txBody>
          <a:bodyPr wrap="square" rtlCol="0" anchor="t"/>
          <a:lstStyle/>
          <a:p>
            <a:pPr marL="0" indent="0" algn="l">
              <a:lnSpc>
                <a:spcPts val="2799"/>
              </a:lnSpc>
              <a:buNone/>
            </a:pPr>
            <a:r>
              <a:rPr lang="en-US" sz="1750" kern="0" spc="-35" dirty="0">
                <a:solidFill>
                  <a:srgbClr val="E5E0DF"/>
                </a:solidFill>
                <a:latin typeface="Inter" pitchFamily="34" charset="0"/>
                <a:ea typeface="Inter" pitchFamily="34" charset="-122"/>
                <a:cs typeface="Inter" pitchFamily="34" charset="-120"/>
              </a:rPr>
              <a:t>Het verslag is met de hand geschreven om een persoonlijk en authentiek karakter aan het project te geven.</a:t>
            </a:r>
            <a:endParaRPr lang="en-US" sz="1750" dirty="0"/>
          </a:p>
        </p:txBody>
      </p:sp>
      <p:sp>
        <p:nvSpPr>
          <p:cNvPr id="12" name="Text 7"/>
          <p:cNvSpPr/>
          <p:nvPr/>
        </p:nvSpPr>
        <p:spPr>
          <a:xfrm>
            <a:off x="9296400" y="4845963"/>
            <a:ext cx="2221944" cy="347186"/>
          </a:xfrm>
          <a:prstGeom prst="rect">
            <a:avLst/>
          </a:prstGeom>
          <a:noFill/>
          <a:ln/>
        </p:spPr>
        <p:txBody>
          <a:bodyPr wrap="none" rtlCol="0" anchor="t"/>
          <a:lstStyle/>
          <a:p>
            <a:pPr marL="0" indent="0" algn="l">
              <a:lnSpc>
                <a:spcPts val="2734"/>
              </a:lnSpc>
              <a:buNone/>
            </a:pPr>
            <a:r>
              <a:rPr lang="en-US" sz="2187" b="1" kern="0" spc="-66" dirty="0">
                <a:solidFill>
                  <a:srgbClr val="FFFFFF"/>
                </a:solidFill>
                <a:latin typeface="Inter" pitchFamily="34" charset="0"/>
                <a:ea typeface="Inter" pitchFamily="34" charset="-122"/>
                <a:cs typeface="Inter" pitchFamily="34" charset="-120"/>
              </a:rPr>
              <a:t>Overdraagbaar</a:t>
            </a:r>
            <a:endParaRPr lang="en-US" sz="2187" dirty="0"/>
          </a:p>
        </p:txBody>
      </p:sp>
      <p:sp>
        <p:nvSpPr>
          <p:cNvPr id="13" name="Text 8"/>
          <p:cNvSpPr/>
          <p:nvPr/>
        </p:nvSpPr>
        <p:spPr>
          <a:xfrm>
            <a:off x="9296400" y="5415320"/>
            <a:ext cx="3296007" cy="1421606"/>
          </a:xfrm>
          <a:prstGeom prst="rect">
            <a:avLst/>
          </a:prstGeom>
          <a:noFill/>
          <a:ln/>
        </p:spPr>
        <p:txBody>
          <a:bodyPr wrap="square" rtlCol="0" anchor="t"/>
          <a:lstStyle/>
          <a:p>
            <a:pPr marL="0" indent="0" algn="l">
              <a:lnSpc>
                <a:spcPts val="2799"/>
              </a:lnSpc>
              <a:buNone/>
            </a:pPr>
            <a:r>
              <a:rPr lang="en-US" sz="1750" kern="0" spc="-35" dirty="0">
                <a:solidFill>
                  <a:srgbClr val="E5E0DF"/>
                </a:solidFill>
                <a:latin typeface="Inter" pitchFamily="34" charset="0"/>
                <a:ea typeface="Inter" pitchFamily="34" charset="-122"/>
                <a:cs typeface="Inter" pitchFamily="34" charset="-120"/>
              </a:rPr>
              <a:t>Het verslag kan gemakkelijk worden gedeeld met andere teamleden en belanghebbenden voor verdere referentie.</a:t>
            </a:r>
            <a:endParaRPr lang="en-US" sz="1750" dirty="0"/>
          </a:p>
        </p:txBody>
      </p:sp>
      <p:pic>
        <p:nvPicPr>
          <p:cNvPr id="14" name="Image 3"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pic>
        <p:nvPicPr>
          <p:cNvPr id="5" name="Picture 4" descr="A white paper with black text&#10;&#10;Description automatically generated">
            <a:extLst>
              <a:ext uri="{FF2B5EF4-FFF2-40B4-BE49-F238E27FC236}">
                <a16:creationId xmlns:a16="http://schemas.microsoft.com/office/drawing/2014/main" id="{8DB2581E-B803-D02C-C65D-AF4EFFC5E4B8}"/>
              </a:ext>
            </a:extLst>
          </p:cNvPr>
          <p:cNvPicPr>
            <a:picLocks noChangeAspect="1"/>
          </p:cNvPicPr>
          <p:nvPr/>
        </p:nvPicPr>
        <p:blipFill>
          <a:blip r:embed="rId5"/>
          <a:stretch>
            <a:fillRect/>
          </a:stretch>
        </p:blipFill>
        <p:spPr>
          <a:xfrm>
            <a:off x="9142775" y="340996"/>
            <a:ext cx="5305971" cy="4007576"/>
          </a:xfrm>
          <a:prstGeom prst="rect">
            <a:avLst/>
          </a:prstGeom>
        </p:spPr>
      </p:pic>
      <p:pic>
        <p:nvPicPr>
          <p:cNvPr id="8" name="Picture 7" descr="A white background with red text&#10;&#10;Description automatically generated">
            <a:extLst>
              <a:ext uri="{FF2B5EF4-FFF2-40B4-BE49-F238E27FC236}">
                <a16:creationId xmlns:a16="http://schemas.microsoft.com/office/drawing/2014/main" id="{536E289A-2AF9-CBB5-D3F1-16597EFE2ACD}"/>
              </a:ext>
            </a:extLst>
          </p:cNvPr>
          <p:cNvPicPr>
            <a:picLocks noChangeAspect="1"/>
          </p:cNvPicPr>
          <p:nvPr/>
        </p:nvPicPr>
        <p:blipFill>
          <a:blip r:embed="rId6"/>
          <a:stretch>
            <a:fillRect/>
          </a:stretch>
        </p:blipFill>
        <p:spPr>
          <a:xfrm>
            <a:off x="3682773" y="2187212"/>
            <a:ext cx="5161734" cy="24313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nl-NL"/>
          </a:p>
        </p:txBody>
      </p:sp>
      <p:sp>
        <p:nvSpPr>
          <p:cNvPr id="3" name="Shape 1"/>
          <p:cNvSpPr/>
          <p:nvPr/>
        </p:nvSpPr>
        <p:spPr>
          <a:xfrm>
            <a:off x="-156754" y="-91344"/>
            <a:ext cx="14630400" cy="8229600"/>
          </a:xfrm>
          <a:prstGeom prst="rect">
            <a:avLst/>
          </a:prstGeom>
          <a:solidFill>
            <a:srgbClr val="272525"/>
          </a:solidFill>
          <a:ln w="13811">
            <a:solidFill>
              <a:srgbClr val="565151"/>
            </a:solidFill>
            <a:prstDash val="solid"/>
          </a:ln>
        </p:spPr>
        <p:txBody>
          <a:bodyPr/>
          <a:lstStyle/>
          <a:p>
            <a:pPr>
              <a:lnSpc>
                <a:spcPts val="2799"/>
              </a:lnSpc>
            </a:pPr>
            <a:r>
              <a:rPr lang="en-US" sz="1800" kern="0" spc="-35">
                <a:solidFill>
                  <a:srgbClr val="E5E0DF"/>
                </a:solidFill>
                <a:latin typeface="Inter"/>
              </a:rPr>
              <a:t>Contact pagina, frontend van alle sites</a:t>
            </a:r>
            <a:endParaRPr lang="en-US" sz="1800" kern="0" spc="-35" dirty="0">
              <a:solidFill>
                <a:srgbClr val="E5E0DF"/>
              </a:solidFill>
              <a:latin typeface="Inter"/>
            </a:endParaRPr>
          </a:p>
        </p:txBody>
      </p:sp>
      <p:sp>
        <p:nvSpPr>
          <p:cNvPr id="4" name="Text 2"/>
          <p:cNvSpPr/>
          <p:nvPr/>
        </p:nvSpPr>
        <p:spPr>
          <a:xfrm>
            <a:off x="4490799" y="712589"/>
            <a:ext cx="4443889"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Takenindeling</a:t>
            </a:r>
            <a:endParaRPr lang="en-US" sz="4374" dirty="0"/>
          </a:p>
        </p:txBody>
      </p:sp>
      <p:sp>
        <p:nvSpPr>
          <p:cNvPr id="5" name="Shape 3"/>
          <p:cNvSpPr/>
          <p:nvPr/>
        </p:nvSpPr>
        <p:spPr>
          <a:xfrm>
            <a:off x="4801910" y="1740218"/>
            <a:ext cx="44410" cy="5776793"/>
          </a:xfrm>
          <a:prstGeom prst="rect">
            <a:avLst/>
          </a:prstGeom>
          <a:solidFill>
            <a:srgbClr val="140099"/>
          </a:solidFill>
          <a:ln/>
        </p:spPr>
        <p:txBody>
          <a:bodyPr/>
          <a:lstStyle/>
          <a:p>
            <a:endParaRPr lang="nl-NL"/>
          </a:p>
        </p:txBody>
      </p:sp>
      <p:sp>
        <p:nvSpPr>
          <p:cNvPr id="6" name="Shape 4"/>
          <p:cNvSpPr/>
          <p:nvPr/>
        </p:nvSpPr>
        <p:spPr>
          <a:xfrm>
            <a:off x="5074027" y="2141518"/>
            <a:ext cx="777597" cy="44410"/>
          </a:xfrm>
          <a:prstGeom prst="rect">
            <a:avLst/>
          </a:prstGeom>
          <a:solidFill>
            <a:srgbClr val="140099"/>
          </a:solidFill>
          <a:ln/>
        </p:spPr>
        <p:txBody>
          <a:bodyPr/>
          <a:lstStyle/>
          <a:p>
            <a:endParaRPr lang="nl-NL"/>
          </a:p>
        </p:txBody>
      </p:sp>
      <p:sp>
        <p:nvSpPr>
          <p:cNvPr id="7" name="Shape 5"/>
          <p:cNvSpPr/>
          <p:nvPr/>
        </p:nvSpPr>
        <p:spPr>
          <a:xfrm>
            <a:off x="4574084" y="1913811"/>
            <a:ext cx="499943" cy="499943"/>
          </a:xfrm>
          <a:prstGeom prst="roundRect">
            <a:avLst>
              <a:gd name="adj" fmla="val 20000"/>
            </a:avLst>
          </a:prstGeom>
          <a:solidFill>
            <a:srgbClr val="110080"/>
          </a:solidFill>
          <a:ln w="13811">
            <a:solidFill>
              <a:srgbClr val="140099"/>
            </a:solidFill>
            <a:prstDash val="solid"/>
          </a:ln>
        </p:spPr>
        <p:txBody>
          <a:bodyPr/>
          <a:lstStyle/>
          <a:p>
            <a:endParaRPr lang="nl-NL"/>
          </a:p>
        </p:txBody>
      </p:sp>
      <p:sp>
        <p:nvSpPr>
          <p:cNvPr id="8" name="Text 6"/>
          <p:cNvSpPr/>
          <p:nvPr/>
        </p:nvSpPr>
        <p:spPr>
          <a:xfrm>
            <a:off x="4745176" y="1955483"/>
            <a:ext cx="157758" cy="416481"/>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Inter" pitchFamily="34" charset="0"/>
                <a:ea typeface="Inter" pitchFamily="34" charset="-122"/>
                <a:cs typeface="Inter" pitchFamily="34" charset="-120"/>
              </a:rPr>
              <a:t>1</a:t>
            </a:r>
            <a:endParaRPr lang="en-US" sz="2624" dirty="0"/>
          </a:p>
        </p:txBody>
      </p:sp>
      <p:sp>
        <p:nvSpPr>
          <p:cNvPr id="9" name="Text 7"/>
          <p:cNvSpPr/>
          <p:nvPr/>
        </p:nvSpPr>
        <p:spPr>
          <a:xfrm>
            <a:off x="6046113" y="1962388"/>
            <a:ext cx="2221944" cy="347186"/>
          </a:xfrm>
          <a:prstGeom prst="rect">
            <a:avLst/>
          </a:prstGeom>
          <a:noFill/>
          <a:ln/>
        </p:spPr>
        <p:txBody>
          <a:bodyPr wrap="none" lIns="91440" tIns="45720" rIns="91440" bIns="45720" rtlCol="0" anchor="t"/>
          <a:lstStyle/>
          <a:p>
            <a:pPr>
              <a:lnSpc>
                <a:spcPts val="2734"/>
              </a:lnSpc>
            </a:pPr>
            <a:r>
              <a:rPr lang="en-US" sz="2150" b="1" kern="0" spc="-66" dirty="0">
                <a:solidFill>
                  <a:srgbClr val="E5E0DF"/>
                </a:solidFill>
                <a:latin typeface="Inter"/>
                <a:ea typeface="Inter"/>
              </a:rPr>
              <a:t>Jeremy</a:t>
            </a:r>
            <a:endParaRPr lang="en-US" sz="2150" b="1" kern="0" spc="-66" dirty="0">
              <a:solidFill>
                <a:srgbClr val="E5E0DF"/>
              </a:solidFill>
              <a:latin typeface="Inter"/>
            </a:endParaRPr>
          </a:p>
        </p:txBody>
      </p:sp>
      <p:sp>
        <p:nvSpPr>
          <p:cNvPr id="10" name="Text 8"/>
          <p:cNvSpPr/>
          <p:nvPr/>
        </p:nvSpPr>
        <p:spPr>
          <a:xfrm>
            <a:off x="6046113" y="2531745"/>
            <a:ext cx="7751088" cy="710803"/>
          </a:xfrm>
          <a:prstGeom prst="rect">
            <a:avLst/>
          </a:prstGeom>
          <a:noFill/>
          <a:ln/>
        </p:spPr>
        <p:txBody>
          <a:bodyPr wrap="square" lIns="91440" tIns="45720" rIns="91440" bIns="45720" rtlCol="0" anchor="t"/>
          <a:lstStyle/>
          <a:p>
            <a:pPr>
              <a:lnSpc>
                <a:spcPts val="2799"/>
              </a:lnSpc>
            </a:pPr>
            <a:r>
              <a:rPr lang="en-US" sz="2400" dirty="0">
                <a:solidFill>
                  <a:schemeClr val="bg1"/>
                </a:solidFill>
              </a:rPr>
              <a:t>Database, </a:t>
            </a:r>
            <a:r>
              <a:rPr lang="en-US" sz="2400" dirty="0" err="1">
                <a:solidFill>
                  <a:schemeClr val="bg1"/>
                </a:solidFill>
              </a:rPr>
              <a:t>recepten</a:t>
            </a:r>
            <a:r>
              <a:rPr lang="en-US" sz="2400" dirty="0">
                <a:solidFill>
                  <a:schemeClr val="bg1"/>
                </a:solidFill>
              </a:rPr>
              <a:t>, </a:t>
            </a:r>
            <a:r>
              <a:rPr lang="en-US" sz="2400" dirty="0" err="1">
                <a:solidFill>
                  <a:schemeClr val="bg1"/>
                </a:solidFill>
              </a:rPr>
              <a:t>kookboeken</a:t>
            </a:r>
            <a:endParaRPr lang="en-US" sz="2400" dirty="0">
              <a:solidFill>
                <a:schemeClr val="bg1"/>
              </a:solidFill>
              <a:cs typeface="Calibri"/>
            </a:endParaRPr>
          </a:p>
        </p:txBody>
      </p:sp>
      <p:sp>
        <p:nvSpPr>
          <p:cNvPr id="11" name="Shape 9"/>
          <p:cNvSpPr/>
          <p:nvPr/>
        </p:nvSpPr>
        <p:spPr>
          <a:xfrm>
            <a:off x="5074027" y="4141172"/>
            <a:ext cx="777597" cy="44410"/>
          </a:xfrm>
          <a:prstGeom prst="rect">
            <a:avLst/>
          </a:prstGeom>
          <a:solidFill>
            <a:srgbClr val="140099"/>
          </a:solidFill>
          <a:ln/>
        </p:spPr>
        <p:txBody>
          <a:bodyPr/>
          <a:lstStyle/>
          <a:p>
            <a:endParaRPr lang="nl-NL"/>
          </a:p>
        </p:txBody>
      </p:sp>
      <p:sp>
        <p:nvSpPr>
          <p:cNvPr id="12" name="Shape 10"/>
          <p:cNvSpPr/>
          <p:nvPr/>
        </p:nvSpPr>
        <p:spPr>
          <a:xfrm>
            <a:off x="4574084" y="3913465"/>
            <a:ext cx="499943" cy="499943"/>
          </a:xfrm>
          <a:prstGeom prst="roundRect">
            <a:avLst>
              <a:gd name="adj" fmla="val 20000"/>
            </a:avLst>
          </a:prstGeom>
          <a:solidFill>
            <a:srgbClr val="110080"/>
          </a:solidFill>
          <a:ln w="13811">
            <a:solidFill>
              <a:srgbClr val="140099"/>
            </a:solidFill>
            <a:prstDash val="solid"/>
          </a:ln>
        </p:spPr>
        <p:txBody>
          <a:bodyPr/>
          <a:lstStyle/>
          <a:p>
            <a:endParaRPr lang="nl-NL"/>
          </a:p>
        </p:txBody>
      </p:sp>
      <p:sp>
        <p:nvSpPr>
          <p:cNvPr id="13" name="Text 11"/>
          <p:cNvSpPr/>
          <p:nvPr/>
        </p:nvSpPr>
        <p:spPr>
          <a:xfrm>
            <a:off x="4726126" y="3955137"/>
            <a:ext cx="195858" cy="416481"/>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Inter" pitchFamily="34" charset="0"/>
                <a:ea typeface="Inter" pitchFamily="34" charset="-122"/>
                <a:cs typeface="Inter" pitchFamily="34" charset="-120"/>
              </a:rPr>
              <a:t>2</a:t>
            </a:r>
            <a:endParaRPr lang="en-US" sz="2624" dirty="0"/>
          </a:p>
        </p:txBody>
      </p:sp>
      <p:sp>
        <p:nvSpPr>
          <p:cNvPr id="14" name="Text 12"/>
          <p:cNvSpPr/>
          <p:nvPr/>
        </p:nvSpPr>
        <p:spPr>
          <a:xfrm>
            <a:off x="6046113" y="3962043"/>
            <a:ext cx="2221944" cy="347186"/>
          </a:xfrm>
          <a:prstGeom prst="rect">
            <a:avLst/>
          </a:prstGeom>
          <a:noFill/>
          <a:ln/>
        </p:spPr>
        <p:txBody>
          <a:bodyPr wrap="none" lIns="91440" tIns="45720" rIns="91440" bIns="45720" rtlCol="0" anchor="t"/>
          <a:lstStyle/>
          <a:p>
            <a:pPr marL="0" indent="0" algn="l">
              <a:lnSpc>
                <a:spcPts val="2734"/>
              </a:lnSpc>
              <a:buNone/>
            </a:pPr>
            <a:r>
              <a:rPr lang="en-US" sz="2150" b="1" kern="0" spc="-66" dirty="0">
                <a:solidFill>
                  <a:srgbClr val="E5E0DF"/>
                </a:solidFill>
                <a:latin typeface="Inter"/>
                <a:ea typeface="Inter"/>
                <a:cs typeface="Inter" pitchFamily="34" charset="-120"/>
              </a:rPr>
              <a:t>Zine</a:t>
            </a:r>
            <a:endParaRPr lang="en-US" sz="2187" b="1" kern="0" spc="-66" dirty="0">
              <a:solidFill>
                <a:srgbClr val="E5E0DF"/>
              </a:solidFill>
              <a:latin typeface="Inter"/>
              <a:ea typeface="Inter" pitchFamily="34" charset="-122"/>
              <a:cs typeface="Inter" pitchFamily="34" charset="-120"/>
            </a:endParaRPr>
          </a:p>
          <a:p>
            <a:pPr marL="0" indent="0" algn="l">
              <a:lnSpc>
                <a:spcPts val="2734"/>
              </a:lnSpc>
              <a:buNone/>
            </a:pPr>
            <a:endParaRPr lang="en-US" sz="2187" b="1" kern="0" spc="-66" dirty="0">
              <a:solidFill>
                <a:srgbClr val="E5E0DF"/>
              </a:solidFill>
              <a:latin typeface="Inter" pitchFamily="34" charset="0"/>
              <a:ea typeface="Inter" pitchFamily="34" charset="-122"/>
            </a:endParaRPr>
          </a:p>
          <a:p>
            <a:pPr>
              <a:lnSpc>
                <a:spcPts val="2734"/>
              </a:lnSpc>
            </a:pPr>
            <a:r>
              <a:rPr lang="en-US" sz="2150" b="1" kern="0" spc="-66" dirty="0">
                <a:solidFill>
                  <a:srgbClr val="E5E0DF"/>
                </a:solidFill>
                <a:latin typeface="Inter"/>
                <a:ea typeface="Inter"/>
              </a:rPr>
              <a:t>Homepage </a:t>
            </a:r>
            <a:r>
              <a:rPr lang="en-US" sz="2150" b="1" kern="0" spc="-66" dirty="0" err="1">
                <a:solidFill>
                  <a:srgbClr val="E5E0DF"/>
                </a:solidFill>
                <a:latin typeface="Inter"/>
                <a:ea typeface="Inter"/>
              </a:rPr>
              <a:t>foodblog</a:t>
            </a:r>
            <a:endParaRPr lang="en-US" sz="2150" b="1" kern="0" spc="-66" dirty="0">
              <a:solidFill>
                <a:srgbClr val="E5E0DF"/>
              </a:solidFill>
              <a:latin typeface="Inter"/>
              <a:ea typeface="Inter"/>
            </a:endParaRPr>
          </a:p>
        </p:txBody>
      </p:sp>
      <p:sp>
        <p:nvSpPr>
          <p:cNvPr id="15" name="Text 13"/>
          <p:cNvSpPr/>
          <p:nvPr/>
        </p:nvSpPr>
        <p:spPr>
          <a:xfrm>
            <a:off x="6046113" y="4531400"/>
            <a:ext cx="7751088" cy="710803"/>
          </a:xfrm>
          <a:prstGeom prst="rect">
            <a:avLst/>
          </a:prstGeom>
          <a:noFill/>
          <a:ln/>
        </p:spPr>
        <p:txBody>
          <a:bodyPr wrap="square" rtlCol="0" anchor="t"/>
          <a:lstStyle/>
          <a:p>
            <a:pPr marL="0" indent="0" algn="l">
              <a:lnSpc>
                <a:spcPts val="2799"/>
              </a:lnSpc>
              <a:buNone/>
            </a:pPr>
            <a:endParaRPr lang="en-US" sz="1750" dirty="0"/>
          </a:p>
        </p:txBody>
      </p:sp>
      <p:sp>
        <p:nvSpPr>
          <p:cNvPr id="16" name="Shape 14"/>
          <p:cNvSpPr/>
          <p:nvPr/>
        </p:nvSpPr>
        <p:spPr>
          <a:xfrm>
            <a:off x="5074027" y="6140827"/>
            <a:ext cx="777597" cy="44410"/>
          </a:xfrm>
          <a:prstGeom prst="rect">
            <a:avLst/>
          </a:prstGeom>
          <a:solidFill>
            <a:srgbClr val="140099"/>
          </a:solidFill>
          <a:ln/>
        </p:spPr>
        <p:txBody>
          <a:bodyPr/>
          <a:lstStyle/>
          <a:p>
            <a:endParaRPr lang="nl-NL"/>
          </a:p>
        </p:txBody>
      </p:sp>
      <p:sp>
        <p:nvSpPr>
          <p:cNvPr id="17" name="Shape 15"/>
          <p:cNvSpPr/>
          <p:nvPr/>
        </p:nvSpPr>
        <p:spPr>
          <a:xfrm>
            <a:off x="4574084" y="5913120"/>
            <a:ext cx="499943" cy="499943"/>
          </a:xfrm>
          <a:prstGeom prst="roundRect">
            <a:avLst>
              <a:gd name="adj" fmla="val 20000"/>
            </a:avLst>
          </a:prstGeom>
          <a:solidFill>
            <a:srgbClr val="110080"/>
          </a:solidFill>
          <a:ln w="13811">
            <a:solidFill>
              <a:srgbClr val="140099"/>
            </a:solidFill>
            <a:prstDash val="solid"/>
          </a:ln>
        </p:spPr>
        <p:txBody>
          <a:bodyPr/>
          <a:lstStyle/>
          <a:p>
            <a:endParaRPr lang="nl-NL"/>
          </a:p>
        </p:txBody>
      </p:sp>
      <p:sp>
        <p:nvSpPr>
          <p:cNvPr id="18" name="Text 16"/>
          <p:cNvSpPr/>
          <p:nvPr/>
        </p:nvSpPr>
        <p:spPr>
          <a:xfrm>
            <a:off x="4722316" y="5954792"/>
            <a:ext cx="203478" cy="416481"/>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Inter" pitchFamily="34" charset="0"/>
                <a:ea typeface="Inter" pitchFamily="34" charset="-122"/>
                <a:cs typeface="Inter" pitchFamily="34" charset="-120"/>
              </a:rPr>
              <a:t>3</a:t>
            </a:r>
            <a:endParaRPr lang="en-US" sz="2624" dirty="0"/>
          </a:p>
        </p:txBody>
      </p:sp>
      <p:sp>
        <p:nvSpPr>
          <p:cNvPr id="19" name="Text 17"/>
          <p:cNvSpPr/>
          <p:nvPr/>
        </p:nvSpPr>
        <p:spPr>
          <a:xfrm>
            <a:off x="6046113" y="5961698"/>
            <a:ext cx="2221944" cy="347186"/>
          </a:xfrm>
          <a:prstGeom prst="rect">
            <a:avLst/>
          </a:prstGeom>
          <a:noFill/>
          <a:ln/>
        </p:spPr>
        <p:txBody>
          <a:bodyPr wrap="none" lIns="91440" tIns="45720" rIns="91440" bIns="45720" rtlCol="0" anchor="t"/>
          <a:lstStyle/>
          <a:p>
            <a:pPr>
              <a:lnSpc>
                <a:spcPts val="2734"/>
              </a:lnSpc>
            </a:pPr>
            <a:r>
              <a:rPr lang="en-US" sz="2150" b="1" kern="0" spc="-66" dirty="0">
                <a:solidFill>
                  <a:srgbClr val="E5E0DF"/>
                </a:solidFill>
                <a:latin typeface="Inter"/>
                <a:ea typeface="Inter"/>
              </a:rPr>
              <a:t>Arno </a:t>
            </a:r>
            <a:endParaRPr lang="en-US" sz="2187" dirty="0">
              <a:latin typeface="Inter"/>
            </a:endParaRPr>
          </a:p>
        </p:txBody>
      </p:sp>
      <p:sp>
        <p:nvSpPr>
          <p:cNvPr id="20" name="Text 18"/>
          <p:cNvSpPr/>
          <p:nvPr/>
        </p:nvSpPr>
        <p:spPr>
          <a:xfrm>
            <a:off x="6046113" y="6531054"/>
            <a:ext cx="7751088" cy="710803"/>
          </a:xfrm>
          <a:prstGeom prst="rect">
            <a:avLst/>
          </a:prstGeom>
          <a:noFill/>
          <a:ln/>
        </p:spPr>
        <p:txBody>
          <a:bodyPr wrap="square" lIns="91440" tIns="45720" rIns="91440" bIns="45720" rtlCol="0" anchor="t"/>
          <a:lstStyle/>
          <a:p>
            <a:pPr>
              <a:lnSpc>
                <a:spcPts val="2799"/>
              </a:lnSpc>
            </a:pPr>
            <a:r>
              <a:rPr lang="en-US" sz="1750" kern="0" spc="-35" dirty="0">
                <a:solidFill>
                  <a:srgbClr val="E5E0DF"/>
                </a:solidFill>
                <a:latin typeface="Inter"/>
              </a:rPr>
              <a:t>Contact </a:t>
            </a:r>
            <a:r>
              <a:rPr lang="en-US" sz="1750" kern="0" spc="-35" dirty="0" err="1">
                <a:solidFill>
                  <a:srgbClr val="E5E0DF"/>
                </a:solidFill>
                <a:latin typeface="Inter"/>
              </a:rPr>
              <a:t>pagina</a:t>
            </a:r>
            <a:r>
              <a:rPr lang="en-US" sz="1750" kern="0" spc="-35" dirty="0">
                <a:solidFill>
                  <a:srgbClr val="E5E0DF"/>
                </a:solidFill>
                <a:latin typeface="Inter"/>
              </a:rPr>
              <a:t>, frontend van alle sites</a:t>
            </a:r>
          </a:p>
        </p:txBody>
      </p:sp>
      <p:pic>
        <p:nvPicPr>
          <p:cNvPr id="21" name="Image 0" descr="preencoded.png"/>
          <p:cNvPicPr>
            <a:picLocks noChangeAspect="1"/>
          </p:cNvPicPr>
          <p:nvPr/>
        </p:nvPicPr>
        <p:blipFill>
          <a:blip r:embed="rId3"/>
          <a:stretch>
            <a:fillRect/>
          </a:stretch>
        </p:blipFill>
        <p:spPr>
          <a:xfrm>
            <a:off x="0" y="0"/>
            <a:ext cx="3657600" cy="8229600"/>
          </a:xfrm>
          <a:prstGeom prst="rect">
            <a:avLst/>
          </a:prstGeom>
        </p:spPr>
      </p:pic>
      <p:pic>
        <p:nvPicPr>
          <p:cNvPr id="22"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
        <p:nvSpPr>
          <p:cNvPr id="23" name="Shape 15">
            <a:extLst>
              <a:ext uri="{FF2B5EF4-FFF2-40B4-BE49-F238E27FC236}">
                <a16:creationId xmlns:a16="http://schemas.microsoft.com/office/drawing/2014/main" id="{E6162F1D-EF8D-D0CF-B9E7-8E279A22EE79}"/>
              </a:ext>
            </a:extLst>
          </p:cNvPr>
          <p:cNvSpPr/>
          <p:nvPr/>
        </p:nvSpPr>
        <p:spPr>
          <a:xfrm>
            <a:off x="4596609" y="7494746"/>
            <a:ext cx="499943" cy="499943"/>
          </a:xfrm>
          <a:prstGeom prst="roundRect">
            <a:avLst>
              <a:gd name="adj" fmla="val 20000"/>
            </a:avLst>
          </a:prstGeom>
          <a:solidFill>
            <a:srgbClr val="110080"/>
          </a:solidFill>
          <a:ln w="13811">
            <a:solidFill>
              <a:srgbClr val="140099"/>
            </a:solidFill>
            <a:prstDash val="solid"/>
          </a:ln>
        </p:spPr>
        <p:txBody>
          <a:bodyPr/>
          <a:lstStyle/>
          <a:p>
            <a:endParaRPr lang="nl-NL"/>
          </a:p>
        </p:txBody>
      </p:sp>
      <p:sp>
        <p:nvSpPr>
          <p:cNvPr id="25" name="Tekstvak 24">
            <a:extLst>
              <a:ext uri="{FF2B5EF4-FFF2-40B4-BE49-F238E27FC236}">
                <a16:creationId xmlns:a16="http://schemas.microsoft.com/office/drawing/2014/main" id="{06D8181C-E522-C2A6-051E-0F3CA046305B}"/>
              </a:ext>
            </a:extLst>
          </p:cNvPr>
          <p:cNvSpPr txBox="1"/>
          <p:nvPr/>
        </p:nvSpPr>
        <p:spPr>
          <a:xfrm>
            <a:off x="4716226" y="7517011"/>
            <a:ext cx="680419" cy="461665"/>
          </a:xfrm>
          <a:prstGeom prst="rect">
            <a:avLst/>
          </a:prstGeom>
          <a:noFill/>
        </p:spPr>
        <p:txBody>
          <a:bodyPr wrap="square" rtlCol="0">
            <a:spAutoFit/>
          </a:bodyPr>
          <a:lstStyle/>
          <a:p>
            <a:r>
              <a:rPr lang="en-GB" sz="2400" b="1" dirty="0">
                <a:solidFill>
                  <a:schemeClr val="bg1"/>
                </a:solidFill>
              </a:rPr>
              <a:t>4</a:t>
            </a:r>
            <a:endParaRPr lang="en-US" sz="2400" b="1" dirty="0">
              <a:solidFill>
                <a:schemeClr val="bg1"/>
              </a:solidFill>
            </a:endParaRPr>
          </a:p>
        </p:txBody>
      </p:sp>
      <p:sp>
        <p:nvSpPr>
          <p:cNvPr id="26" name="Tekstvak 25">
            <a:extLst>
              <a:ext uri="{FF2B5EF4-FFF2-40B4-BE49-F238E27FC236}">
                <a16:creationId xmlns:a16="http://schemas.microsoft.com/office/drawing/2014/main" id="{EAF3AE9E-5349-35A0-AA69-5BC7E44049A2}"/>
              </a:ext>
            </a:extLst>
          </p:cNvPr>
          <p:cNvSpPr txBox="1"/>
          <p:nvPr/>
        </p:nvSpPr>
        <p:spPr>
          <a:xfrm>
            <a:off x="6046113" y="7467782"/>
            <a:ext cx="2668679" cy="646331"/>
          </a:xfrm>
          <a:prstGeom prst="rect">
            <a:avLst/>
          </a:prstGeom>
          <a:noFill/>
        </p:spPr>
        <p:txBody>
          <a:bodyPr wrap="none" rtlCol="0">
            <a:spAutoFit/>
          </a:bodyPr>
          <a:lstStyle/>
          <a:p>
            <a:r>
              <a:rPr lang="en-GB" sz="2000" dirty="0">
                <a:solidFill>
                  <a:schemeClr val="bg1"/>
                </a:solidFill>
              </a:rPr>
              <a:t>Anwar</a:t>
            </a:r>
          </a:p>
          <a:p>
            <a:r>
              <a:rPr lang="en-US" sz="1600" dirty="0">
                <a:solidFill>
                  <a:schemeClr val="bg1"/>
                </a:solidFill>
              </a:rPr>
              <a:t>Admin panel, </a:t>
            </a:r>
            <a:r>
              <a:rPr lang="en-US" sz="1600" dirty="0" err="1">
                <a:solidFill>
                  <a:schemeClr val="bg1"/>
                </a:solidFill>
              </a:rPr>
              <a:t>inlog</a:t>
            </a:r>
            <a:r>
              <a:rPr lang="en-US" sz="1600" dirty="0">
                <a:solidFill>
                  <a:schemeClr val="bg1"/>
                </a:solidFill>
              </a:rPr>
              <a:t>/</a:t>
            </a:r>
            <a:r>
              <a:rPr lang="en-US" sz="1600" dirty="0" err="1">
                <a:solidFill>
                  <a:schemeClr val="bg1"/>
                </a:solidFill>
              </a:rPr>
              <a:t>registratie</a:t>
            </a:r>
            <a:endParaRPr lang="en-US" sz="1600" dirty="0">
              <a:solidFill>
                <a:schemeClr val="bg1"/>
              </a:solidFill>
            </a:endParaRPr>
          </a:p>
        </p:txBody>
      </p:sp>
      <p:sp>
        <p:nvSpPr>
          <p:cNvPr id="27" name="Shape 14">
            <a:extLst>
              <a:ext uri="{FF2B5EF4-FFF2-40B4-BE49-F238E27FC236}">
                <a16:creationId xmlns:a16="http://schemas.microsoft.com/office/drawing/2014/main" id="{10CE5949-74A5-3F8D-359F-54E78D035F1C}"/>
              </a:ext>
            </a:extLst>
          </p:cNvPr>
          <p:cNvSpPr/>
          <p:nvPr/>
        </p:nvSpPr>
        <p:spPr>
          <a:xfrm>
            <a:off x="5084951" y="7754313"/>
            <a:ext cx="777597" cy="44410"/>
          </a:xfrm>
          <a:prstGeom prst="rect">
            <a:avLst/>
          </a:prstGeom>
          <a:solidFill>
            <a:srgbClr val="140099"/>
          </a:solidFill>
          <a:ln/>
        </p:spPr>
        <p:txBody>
          <a:bodyPr/>
          <a:lstStyle/>
          <a:p>
            <a:endParaRPr lang="nl-NL"/>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nl-NL"/>
          </a:p>
        </p:txBody>
      </p:sp>
      <p:sp>
        <p:nvSpPr>
          <p:cNvPr id="3" name="Shape 1"/>
          <p:cNvSpPr/>
          <p:nvPr/>
        </p:nvSpPr>
        <p:spPr>
          <a:xfrm>
            <a:off x="0" y="0"/>
            <a:ext cx="14630400" cy="8229600"/>
          </a:xfrm>
          <a:prstGeom prst="rect">
            <a:avLst/>
          </a:prstGeom>
          <a:solidFill>
            <a:srgbClr val="272525"/>
          </a:solidFill>
          <a:ln w="13811">
            <a:solidFill>
              <a:srgbClr val="565151"/>
            </a:solidFill>
            <a:prstDash val="solid"/>
          </a:ln>
        </p:spPr>
        <p:txBody>
          <a:bodyPr/>
          <a:lstStyle/>
          <a:p>
            <a:endParaRPr lang="nl-NL"/>
          </a:p>
        </p:txBody>
      </p:sp>
      <p:sp>
        <p:nvSpPr>
          <p:cNvPr id="4" name="Text 2"/>
          <p:cNvSpPr/>
          <p:nvPr/>
        </p:nvSpPr>
        <p:spPr>
          <a:xfrm>
            <a:off x="833199" y="1083707"/>
            <a:ext cx="4443889"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Verbeterpunten</a:t>
            </a:r>
            <a:endParaRPr lang="en-US" sz="4374" dirty="0"/>
          </a:p>
        </p:txBody>
      </p:sp>
      <p:sp>
        <p:nvSpPr>
          <p:cNvPr id="5" name="Shape 3"/>
          <p:cNvSpPr/>
          <p:nvPr/>
        </p:nvSpPr>
        <p:spPr>
          <a:xfrm>
            <a:off x="833199" y="2284928"/>
            <a:ext cx="499943" cy="499943"/>
          </a:xfrm>
          <a:prstGeom prst="roundRect">
            <a:avLst>
              <a:gd name="adj" fmla="val 20000"/>
            </a:avLst>
          </a:prstGeom>
          <a:solidFill>
            <a:srgbClr val="110080"/>
          </a:solidFill>
          <a:ln w="13811">
            <a:solidFill>
              <a:srgbClr val="140099"/>
            </a:solidFill>
            <a:prstDash val="solid"/>
          </a:ln>
        </p:spPr>
        <p:txBody>
          <a:bodyPr/>
          <a:lstStyle/>
          <a:p>
            <a:endParaRPr lang="nl-NL"/>
          </a:p>
        </p:txBody>
      </p:sp>
      <p:sp>
        <p:nvSpPr>
          <p:cNvPr id="6" name="Text 4"/>
          <p:cNvSpPr/>
          <p:nvPr/>
        </p:nvSpPr>
        <p:spPr>
          <a:xfrm>
            <a:off x="1004292" y="2326600"/>
            <a:ext cx="157758" cy="416481"/>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Inter" pitchFamily="34" charset="0"/>
                <a:ea typeface="Inter" pitchFamily="34" charset="-122"/>
                <a:cs typeface="Inter" pitchFamily="34" charset="-120"/>
              </a:rPr>
              <a:t>1</a:t>
            </a:r>
            <a:endParaRPr lang="en-US" sz="2624" dirty="0"/>
          </a:p>
        </p:txBody>
      </p:sp>
      <p:sp>
        <p:nvSpPr>
          <p:cNvPr id="7" name="Text 5"/>
          <p:cNvSpPr/>
          <p:nvPr/>
        </p:nvSpPr>
        <p:spPr>
          <a:xfrm>
            <a:off x="1555313" y="2361248"/>
            <a:ext cx="2221944"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Communicatie</a:t>
            </a:r>
            <a:endParaRPr lang="en-US" sz="2187" dirty="0"/>
          </a:p>
        </p:txBody>
      </p:sp>
      <p:sp>
        <p:nvSpPr>
          <p:cNvPr id="8" name="Text 6"/>
          <p:cNvSpPr/>
          <p:nvPr/>
        </p:nvSpPr>
        <p:spPr>
          <a:xfrm>
            <a:off x="1555313" y="2930604"/>
            <a:ext cx="8584287" cy="710803"/>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De communicatie binnen het team kan worden verbeterd om misverstanden te voorkomen.</a:t>
            </a:r>
            <a:endParaRPr lang="en-US" sz="1750" dirty="0"/>
          </a:p>
        </p:txBody>
      </p:sp>
      <p:sp>
        <p:nvSpPr>
          <p:cNvPr id="9" name="Shape 7"/>
          <p:cNvSpPr/>
          <p:nvPr/>
        </p:nvSpPr>
        <p:spPr>
          <a:xfrm>
            <a:off x="833199" y="4037171"/>
            <a:ext cx="499943" cy="499943"/>
          </a:xfrm>
          <a:prstGeom prst="roundRect">
            <a:avLst>
              <a:gd name="adj" fmla="val 20000"/>
            </a:avLst>
          </a:prstGeom>
          <a:solidFill>
            <a:srgbClr val="110080"/>
          </a:solidFill>
          <a:ln w="13811">
            <a:solidFill>
              <a:srgbClr val="140099"/>
            </a:solidFill>
            <a:prstDash val="solid"/>
          </a:ln>
        </p:spPr>
        <p:txBody>
          <a:bodyPr/>
          <a:lstStyle/>
          <a:p>
            <a:endParaRPr lang="nl-NL"/>
          </a:p>
        </p:txBody>
      </p:sp>
      <p:sp>
        <p:nvSpPr>
          <p:cNvPr id="10" name="Text 8"/>
          <p:cNvSpPr/>
          <p:nvPr/>
        </p:nvSpPr>
        <p:spPr>
          <a:xfrm>
            <a:off x="985242" y="4078843"/>
            <a:ext cx="195858" cy="416481"/>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Inter" pitchFamily="34" charset="0"/>
                <a:ea typeface="Inter" pitchFamily="34" charset="-122"/>
                <a:cs typeface="Inter" pitchFamily="34" charset="-120"/>
              </a:rPr>
              <a:t>2</a:t>
            </a:r>
            <a:endParaRPr lang="en-US" sz="2624" dirty="0"/>
          </a:p>
        </p:txBody>
      </p:sp>
      <p:sp>
        <p:nvSpPr>
          <p:cNvPr id="11" name="Text 9"/>
          <p:cNvSpPr/>
          <p:nvPr/>
        </p:nvSpPr>
        <p:spPr>
          <a:xfrm>
            <a:off x="1555313" y="4113490"/>
            <a:ext cx="2221944"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Tijdmanagement</a:t>
            </a:r>
            <a:endParaRPr lang="en-US" sz="2187" dirty="0"/>
          </a:p>
        </p:txBody>
      </p:sp>
      <p:sp>
        <p:nvSpPr>
          <p:cNvPr id="12" name="Text 10"/>
          <p:cNvSpPr/>
          <p:nvPr/>
        </p:nvSpPr>
        <p:spPr>
          <a:xfrm>
            <a:off x="1555313" y="4682847"/>
            <a:ext cx="8584287" cy="710803"/>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Er kan meer aandacht worden besteed aan het effectief beheren van de tijd om deadlines beter te kunnen halen.</a:t>
            </a:r>
            <a:endParaRPr lang="en-US" sz="1750" dirty="0"/>
          </a:p>
        </p:txBody>
      </p:sp>
      <p:sp>
        <p:nvSpPr>
          <p:cNvPr id="13" name="Shape 11"/>
          <p:cNvSpPr/>
          <p:nvPr/>
        </p:nvSpPr>
        <p:spPr>
          <a:xfrm>
            <a:off x="833199" y="5789414"/>
            <a:ext cx="499943" cy="499943"/>
          </a:xfrm>
          <a:prstGeom prst="roundRect">
            <a:avLst>
              <a:gd name="adj" fmla="val 20000"/>
            </a:avLst>
          </a:prstGeom>
          <a:solidFill>
            <a:srgbClr val="110080"/>
          </a:solidFill>
          <a:ln w="13811">
            <a:solidFill>
              <a:srgbClr val="140099"/>
            </a:solidFill>
            <a:prstDash val="solid"/>
          </a:ln>
        </p:spPr>
        <p:txBody>
          <a:bodyPr/>
          <a:lstStyle/>
          <a:p>
            <a:endParaRPr lang="nl-NL"/>
          </a:p>
        </p:txBody>
      </p:sp>
      <p:sp>
        <p:nvSpPr>
          <p:cNvPr id="14" name="Text 12"/>
          <p:cNvSpPr/>
          <p:nvPr/>
        </p:nvSpPr>
        <p:spPr>
          <a:xfrm>
            <a:off x="981432" y="5831086"/>
            <a:ext cx="203478" cy="416481"/>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Inter" pitchFamily="34" charset="0"/>
                <a:ea typeface="Inter" pitchFamily="34" charset="-122"/>
                <a:cs typeface="Inter" pitchFamily="34" charset="-120"/>
              </a:rPr>
              <a:t>3</a:t>
            </a:r>
            <a:endParaRPr lang="en-US" sz="2624" dirty="0"/>
          </a:p>
        </p:txBody>
      </p:sp>
      <p:sp>
        <p:nvSpPr>
          <p:cNvPr id="15" name="Text 13"/>
          <p:cNvSpPr/>
          <p:nvPr/>
        </p:nvSpPr>
        <p:spPr>
          <a:xfrm>
            <a:off x="1555313" y="5865733"/>
            <a:ext cx="2221944"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Documentatie</a:t>
            </a:r>
            <a:endParaRPr lang="en-US" sz="2187" dirty="0"/>
          </a:p>
        </p:txBody>
      </p:sp>
      <p:sp>
        <p:nvSpPr>
          <p:cNvPr id="16" name="Text 14"/>
          <p:cNvSpPr/>
          <p:nvPr/>
        </p:nvSpPr>
        <p:spPr>
          <a:xfrm>
            <a:off x="1555313" y="6435090"/>
            <a:ext cx="8584287" cy="710803"/>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We moeten meer aandacht besteden aan het documenteren van beslissingen en bevindingen voor toekomstige referentie.</a:t>
            </a:r>
            <a:endParaRPr lang="en-US" sz="1750" dirty="0"/>
          </a:p>
        </p:txBody>
      </p:sp>
      <p:pic>
        <p:nvPicPr>
          <p:cNvPr id="17" name="Image 0" descr="preencoded.png"/>
          <p:cNvPicPr>
            <a:picLocks noChangeAspect="1"/>
          </p:cNvPicPr>
          <p:nvPr/>
        </p:nvPicPr>
        <p:blipFill>
          <a:blip r:embed="rId3"/>
          <a:stretch>
            <a:fillRect/>
          </a:stretch>
        </p:blipFill>
        <p:spPr>
          <a:xfrm>
            <a:off x="10972800" y="0"/>
            <a:ext cx="3657600" cy="8229600"/>
          </a:xfrm>
          <a:prstGeom prst="rect">
            <a:avLst/>
          </a:prstGeom>
        </p:spPr>
      </p:pic>
      <p:pic>
        <p:nvPicPr>
          <p:cNvPr id="18"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nl-NL"/>
          </a:p>
        </p:txBody>
      </p:sp>
      <p:sp>
        <p:nvSpPr>
          <p:cNvPr id="3" name="Shape 1"/>
          <p:cNvSpPr/>
          <p:nvPr/>
        </p:nvSpPr>
        <p:spPr>
          <a:xfrm>
            <a:off x="0" y="0"/>
            <a:ext cx="14630400" cy="8229600"/>
          </a:xfrm>
          <a:prstGeom prst="rect">
            <a:avLst/>
          </a:prstGeom>
          <a:solidFill>
            <a:srgbClr val="272525"/>
          </a:solidFill>
          <a:ln w="13811">
            <a:solidFill>
              <a:srgbClr val="565151"/>
            </a:solidFill>
            <a:prstDash val="solid"/>
          </a:ln>
        </p:spPr>
        <p:txBody>
          <a:bodyPr/>
          <a:lstStyle/>
          <a:p>
            <a:endParaRPr lang="nl-NL"/>
          </a:p>
        </p:txBody>
      </p:sp>
      <p:sp>
        <p:nvSpPr>
          <p:cNvPr id="4" name="Text 2"/>
          <p:cNvSpPr/>
          <p:nvPr/>
        </p:nvSpPr>
        <p:spPr>
          <a:xfrm>
            <a:off x="2037993" y="1214914"/>
            <a:ext cx="4443889"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Demo</a:t>
            </a:r>
            <a:endParaRPr lang="en-US" sz="4374" dirty="0"/>
          </a:p>
        </p:txBody>
      </p:sp>
      <p:pic>
        <p:nvPicPr>
          <p:cNvPr id="5" name="Image 0" descr="preencoded.png"/>
          <p:cNvPicPr>
            <a:picLocks noChangeAspect="1"/>
          </p:cNvPicPr>
          <p:nvPr/>
        </p:nvPicPr>
        <p:blipFill>
          <a:blip r:embed="rId3"/>
          <a:stretch>
            <a:fillRect/>
          </a:stretch>
        </p:blipFill>
        <p:spPr>
          <a:xfrm>
            <a:off x="2037993" y="2353628"/>
            <a:ext cx="3295888" cy="2036921"/>
          </a:xfrm>
          <a:prstGeom prst="rect">
            <a:avLst/>
          </a:prstGeom>
        </p:spPr>
      </p:pic>
      <p:sp>
        <p:nvSpPr>
          <p:cNvPr id="6" name="Text 3"/>
          <p:cNvSpPr/>
          <p:nvPr/>
        </p:nvSpPr>
        <p:spPr>
          <a:xfrm>
            <a:off x="2037993" y="4668203"/>
            <a:ext cx="2221944" cy="347186"/>
          </a:xfrm>
          <a:prstGeom prst="rect">
            <a:avLst/>
          </a:prstGeom>
          <a:noFill/>
          <a:ln/>
        </p:spPr>
        <p:txBody>
          <a:bodyPr wrap="none" rtlCol="0" anchor="t"/>
          <a:lstStyle/>
          <a:p>
            <a:pPr marL="0" indent="0" algn="l">
              <a:lnSpc>
                <a:spcPts val="2734"/>
              </a:lnSpc>
              <a:buNone/>
            </a:pPr>
            <a:r>
              <a:rPr lang="en-US" sz="2187" b="1" kern="0" spc="-66" dirty="0">
                <a:solidFill>
                  <a:srgbClr val="FFFFFF"/>
                </a:solidFill>
                <a:latin typeface="Inter" pitchFamily="34" charset="0"/>
                <a:ea typeface="Inter" pitchFamily="34" charset="-122"/>
                <a:cs typeface="Inter" pitchFamily="34" charset="-120"/>
              </a:rPr>
              <a:t>Interactief</a:t>
            </a:r>
            <a:endParaRPr lang="en-US" sz="2187" dirty="0"/>
          </a:p>
        </p:txBody>
      </p:sp>
      <p:sp>
        <p:nvSpPr>
          <p:cNvPr id="7" name="Text 4"/>
          <p:cNvSpPr/>
          <p:nvPr/>
        </p:nvSpPr>
        <p:spPr>
          <a:xfrm>
            <a:off x="2037993" y="5237559"/>
            <a:ext cx="3295888" cy="1421606"/>
          </a:xfrm>
          <a:prstGeom prst="rect">
            <a:avLst/>
          </a:prstGeom>
          <a:noFill/>
          <a:ln/>
        </p:spPr>
        <p:txBody>
          <a:bodyPr wrap="square" rtlCol="0" anchor="t"/>
          <a:lstStyle/>
          <a:p>
            <a:pPr marL="0" indent="0" algn="l">
              <a:lnSpc>
                <a:spcPts val="2799"/>
              </a:lnSpc>
              <a:buNone/>
            </a:pPr>
            <a:r>
              <a:rPr lang="en-US" sz="1750" kern="0" spc="-35" dirty="0">
                <a:solidFill>
                  <a:srgbClr val="E5E0DF"/>
                </a:solidFill>
                <a:latin typeface="Inter" pitchFamily="34" charset="0"/>
                <a:ea typeface="Inter" pitchFamily="34" charset="-122"/>
                <a:cs typeface="Inter" pitchFamily="34" charset="-120"/>
              </a:rPr>
              <a:t>We hebben een interactieve demo voorbereid om de functionaliteit van ons project te tonen aan het publiek.</a:t>
            </a:r>
            <a:endParaRPr lang="en-US" sz="1750" dirty="0"/>
          </a:p>
        </p:txBody>
      </p:sp>
      <p:pic>
        <p:nvPicPr>
          <p:cNvPr id="8" name="Image 1" descr="preencoded.png"/>
          <p:cNvPicPr>
            <a:picLocks noChangeAspect="1"/>
          </p:cNvPicPr>
          <p:nvPr/>
        </p:nvPicPr>
        <p:blipFill>
          <a:blip r:embed="rId4"/>
          <a:stretch>
            <a:fillRect/>
          </a:stretch>
        </p:blipFill>
        <p:spPr>
          <a:xfrm>
            <a:off x="5667137" y="2353628"/>
            <a:ext cx="3296007" cy="2037040"/>
          </a:xfrm>
          <a:prstGeom prst="rect">
            <a:avLst/>
          </a:prstGeom>
        </p:spPr>
      </p:pic>
      <p:sp>
        <p:nvSpPr>
          <p:cNvPr id="9" name="Text 5"/>
          <p:cNvSpPr/>
          <p:nvPr/>
        </p:nvSpPr>
        <p:spPr>
          <a:xfrm>
            <a:off x="5667137" y="4668322"/>
            <a:ext cx="2221944" cy="347186"/>
          </a:xfrm>
          <a:prstGeom prst="rect">
            <a:avLst/>
          </a:prstGeom>
          <a:noFill/>
          <a:ln/>
        </p:spPr>
        <p:txBody>
          <a:bodyPr wrap="none" rtlCol="0" anchor="t"/>
          <a:lstStyle/>
          <a:p>
            <a:pPr marL="0" indent="0" algn="l">
              <a:lnSpc>
                <a:spcPts val="2734"/>
              </a:lnSpc>
              <a:buNone/>
            </a:pPr>
            <a:r>
              <a:rPr lang="en-US" sz="2187" b="1" kern="0" spc="-66" dirty="0">
                <a:solidFill>
                  <a:srgbClr val="FFFFFF"/>
                </a:solidFill>
                <a:latin typeface="Inter" pitchFamily="34" charset="0"/>
                <a:ea typeface="Inter" pitchFamily="34" charset="-122"/>
                <a:cs typeface="Inter" pitchFamily="34" charset="-120"/>
              </a:rPr>
              <a:t>Realistisch</a:t>
            </a:r>
            <a:endParaRPr lang="en-US" sz="2187" dirty="0"/>
          </a:p>
        </p:txBody>
      </p:sp>
      <p:sp>
        <p:nvSpPr>
          <p:cNvPr id="10" name="Text 6"/>
          <p:cNvSpPr/>
          <p:nvPr/>
        </p:nvSpPr>
        <p:spPr>
          <a:xfrm>
            <a:off x="5667137" y="5237678"/>
            <a:ext cx="3296007" cy="1777008"/>
          </a:xfrm>
          <a:prstGeom prst="rect">
            <a:avLst/>
          </a:prstGeom>
          <a:noFill/>
          <a:ln/>
        </p:spPr>
        <p:txBody>
          <a:bodyPr wrap="square" rtlCol="0" anchor="t"/>
          <a:lstStyle/>
          <a:p>
            <a:pPr marL="0" indent="0" algn="l">
              <a:lnSpc>
                <a:spcPts val="2799"/>
              </a:lnSpc>
              <a:buNone/>
            </a:pPr>
            <a:r>
              <a:rPr lang="en-US" sz="1750" kern="0" spc="-35" dirty="0">
                <a:solidFill>
                  <a:srgbClr val="E5E0DF"/>
                </a:solidFill>
                <a:latin typeface="Inter" pitchFamily="34" charset="0"/>
                <a:ea typeface="Inter" pitchFamily="34" charset="-122"/>
                <a:cs typeface="Inter" pitchFamily="34" charset="-120"/>
              </a:rPr>
              <a:t>De demo simuleert een realistische gebruikerservaring om de voordelen en mogelijkheden van het project duidelijk te maken.</a:t>
            </a:r>
            <a:endParaRPr lang="en-US" sz="1750" dirty="0"/>
          </a:p>
        </p:txBody>
      </p:sp>
      <p:pic>
        <p:nvPicPr>
          <p:cNvPr id="11" name="Image 2" descr="preencoded.png"/>
          <p:cNvPicPr>
            <a:picLocks noChangeAspect="1"/>
          </p:cNvPicPr>
          <p:nvPr/>
        </p:nvPicPr>
        <p:blipFill>
          <a:blip r:embed="rId5"/>
          <a:stretch>
            <a:fillRect/>
          </a:stretch>
        </p:blipFill>
        <p:spPr>
          <a:xfrm>
            <a:off x="9296400" y="2353628"/>
            <a:ext cx="3296007" cy="2037040"/>
          </a:xfrm>
          <a:prstGeom prst="rect">
            <a:avLst/>
          </a:prstGeom>
        </p:spPr>
      </p:pic>
      <p:sp>
        <p:nvSpPr>
          <p:cNvPr id="12" name="Text 7"/>
          <p:cNvSpPr/>
          <p:nvPr/>
        </p:nvSpPr>
        <p:spPr>
          <a:xfrm>
            <a:off x="9296400" y="4668322"/>
            <a:ext cx="2221944" cy="347186"/>
          </a:xfrm>
          <a:prstGeom prst="rect">
            <a:avLst/>
          </a:prstGeom>
          <a:noFill/>
          <a:ln/>
        </p:spPr>
        <p:txBody>
          <a:bodyPr wrap="none" rtlCol="0" anchor="t"/>
          <a:lstStyle/>
          <a:p>
            <a:pPr marL="0" indent="0" algn="l">
              <a:lnSpc>
                <a:spcPts val="2734"/>
              </a:lnSpc>
              <a:buNone/>
            </a:pPr>
            <a:r>
              <a:rPr lang="en-US" sz="2187" b="1" kern="0" spc="-66" dirty="0">
                <a:solidFill>
                  <a:srgbClr val="FFFFFF"/>
                </a:solidFill>
                <a:latin typeface="Inter" pitchFamily="34" charset="0"/>
                <a:ea typeface="Inter" pitchFamily="34" charset="-122"/>
                <a:cs typeface="Inter" pitchFamily="34" charset="-120"/>
              </a:rPr>
              <a:t>Publiek</a:t>
            </a:r>
            <a:endParaRPr lang="en-US" sz="2187" dirty="0"/>
          </a:p>
        </p:txBody>
      </p:sp>
      <p:sp>
        <p:nvSpPr>
          <p:cNvPr id="13" name="Text 8"/>
          <p:cNvSpPr/>
          <p:nvPr/>
        </p:nvSpPr>
        <p:spPr>
          <a:xfrm>
            <a:off x="9296400" y="5237678"/>
            <a:ext cx="3296007" cy="1421606"/>
          </a:xfrm>
          <a:prstGeom prst="rect">
            <a:avLst/>
          </a:prstGeom>
          <a:noFill/>
          <a:ln/>
        </p:spPr>
        <p:txBody>
          <a:bodyPr wrap="square" rtlCol="0" anchor="t"/>
          <a:lstStyle/>
          <a:p>
            <a:pPr marL="0" indent="0" algn="l">
              <a:lnSpc>
                <a:spcPts val="2799"/>
              </a:lnSpc>
              <a:buNone/>
            </a:pPr>
            <a:r>
              <a:rPr lang="en-US" sz="1750" kern="0" spc="-35" dirty="0">
                <a:solidFill>
                  <a:srgbClr val="E5E0DF"/>
                </a:solidFill>
                <a:latin typeface="Inter" pitchFamily="34" charset="0"/>
                <a:ea typeface="Inter" pitchFamily="34" charset="-122"/>
                <a:cs typeface="Inter" pitchFamily="34" charset="-120"/>
              </a:rPr>
              <a:t>We zullen de demo presenteren aan een breder publiek om feedback te verzamelen en waardevolle inzichten te krijgen.</a:t>
            </a:r>
            <a:endParaRPr lang="en-US" sz="1750" dirty="0"/>
          </a:p>
        </p:txBody>
      </p:sp>
      <p:pic>
        <p:nvPicPr>
          <p:cNvPr id="14"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nl-NL"/>
          </a:p>
        </p:txBody>
      </p:sp>
      <p:sp>
        <p:nvSpPr>
          <p:cNvPr id="3" name="Shape 1"/>
          <p:cNvSpPr/>
          <p:nvPr/>
        </p:nvSpPr>
        <p:spPr>
          <a:xfrm>
            <a:off x="0" y="0"/>
            <a:ext cx="14630400" cy="8229600"/>
          </a:xfrm>
          <a:prstGeom prst="rect">
            <a:avLst/>
          </a:prstGeom>
          <a:solidFill>
            <a:srgbClr val="272525"/>
          </a:solidFill>
          <a:ln w="13811">
            <a:solidFill>
              <a:srgbClr val="565151"/>
            </a:solidFill>
            <a:prstDash val="solid"/>
          </a:ln>
        </p:spPr>
        <p:txBody>
          <a:bodyPr/>
          <a:lstStyle/>
          <a:p>
            <a:endParaRPr lang="nl-NL"/>
          </a:p>
        </p:txBody>
      </p:sp>
      <p:sp>
        <p:nvSpPr>
          <p:cNvPr id="4" name="Text 2"/>
          <p:cNvSpPr/>
          <p:nvPr/>
        </p:nvSpPr>
        <p:spPr>
          <a:xfrm>
            <a:off x="833199" y="2890123"/>
            <a:ext cx="4443889"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Conclusie</a:t>
            </a:r>
            <a:endParaRPr lang="en-US" sz="4374" dirty="0"/>
          </a:p>
        </p:txBody>
      </p:sp>
      <p:sp>
        <p:nvSpPr>
          <p:cNvPr id="5" name="Text 3"/>
          <p:cNvSpPr/>
          <p:nvPr/>
        </p:nvSpPr>
        <p:spPr>
          <a:xfrm>
            <a:off x="833199" y="3917752"/>
            <a:ext cx="7477601" cy="1421606"/>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Door gebruik te maken van scrum en de bijbehorende technieken, hebben we ons project succesvol kunnen afronden. Het scrumboard, het verslag, de takenindeling, de verbeterpunten en de demo waren allemaal essentiële onderdelen van ons succes. Bedankt voor uw aandacht!</a:t>
            </a:r>
            <a:endParaRPr lang="en-US" sz="1750" dirty="0"/>
          </a:p>
        </p:txBody>
      </p:sp>
      <p:pic>
        <p:nvPicPr>
          <p:cNvPr id="6"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36B33C79FFD143AA93F4969A5B21F2" ma:contentTypeVersion="5" ma:contentTypeDescription="Een nieuw document maken." ma:contentTypeScope="" ma:versionID="642d325eebad408106ecbb70b42936ef">
  <xsd:schema xmlns:xsd="http://www.w3.org/2001/XMLSchema" xmlns:xs="http://www.w3.org/2001/XMLSchema" xmlns:p="http://schemas.microsoft.com/office/2006/metadata/properties" xmlns:ns2="f2e154cb-7911-42ef-82f1-5282972a18b7" targetNamespace="http://schemas.microsoft.com/office/2006/metadata/properties" ma:root="true" ma:fieldsID="c9804139c66a2f73bdeb4458dce9c04e" ns2:_="">
    <xsd:import namespace="f2e154cb-7911-42ef-82f1-5282972a18b7"/>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e154cb-7911-42ef-82f1-5282972a18b7"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earchProperties" ma:index="1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ferenceId xmlns="f2e154cb-7911-42ef-82f1-5282972a18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12FDEFD-8EC5-444B-A369-A62A28ABE5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2e154cb-7911-42ef-82f1-5282972a18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0601F02-2ACD-4672-A8DF-E7912C282642}">
  <ds:schemaRefs>
    <ds:schemaRef ds:uri="http://schemas.microsoft.com/office/2006/metadata/properties"/>
    <ds:schemaRef ds:uri="http://schemas.microsoft.com/office/infopath/2007/PartnerControls"/>
    <ds:schemaRef ds:uri="f2e154cb-7911-42ef-82f1-5282972a18b7"/>
  </ds:schemaRefs>
</ds:datastoreItem>
</file>

<file path=customXml/itemProps3.xml><?xml version="1.0" encoding="utf-8"?>
<ds:datastoreItem xmlns:ds="http://schemas.openxmlformats.org/officeDocument/2006/customXml" ds:itemID="{F0E55567-C27A-4084-B537-9C7A6EC5368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23</TotalTime>
  <Words>312</Words>
  <Application>Microsoft Office PowerPoint</Application>
  <PresentationFormat>Aangepast</PresentationFormat>
  <Paragraphs>54</Paragraphs>
  <Slides>7</Slides>
  <Notes>7</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7</vt:i4>
      </vt:variant>
    </vt:vector>
  </HeadingPairs>
  <TitlesOfParts>
    <vt:vector size="11" baseType="lpstr">
      <vt:lpstr>Arial</vt:lpstr>
      <vt:lpstr>Calibri</vt:lpstr>
      <vt:lpstr>Inter</vt:lpstr>
      <vt:lpstr>Office Theme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Arno de Jong</cp:lastModifiedBy>
  <cp:revision>43</cp:revision>
  <dcterms:created xsi:type="dcterms:W3CDTF">2023-11-01T22:30:59Z</dcterms:created>
  <dcterms:modified xsi:type="dcterms:W3CDTF">2024-01-30T09:28:30Z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0x0101006036B33C79FFD143AA93F4969A5B21F2</vt:lpwstr>
  </property>
</Properties>
</file>