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p:scale>
          <a:sx n="82" d="100"/>
          <a:sy n="82" d="100"/>
        </p:scale>
        <p:origin x="3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9D925B-7E10-4943-BAED-80A62A1C8178}"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90023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D925B-7E10-4943-BAED-80A62A1C8178}"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427873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D925B-7E10-4943-BAED-80A62A1C8178}"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378188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D925B-7E10-4943-BAED-80A62A1C8178}"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424240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D925B-7E10-4943-BAED-80A62A1C8178}" type="datetimeFigureOut">
              <a:rPr lang="en-GB" smtClean="0"/>
              <a:t>08/03/2022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412346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9D925B-7E10-4943-BAED-80A62A1C8178}" type="datetimeFigureOut">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338702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9D925B-7E10-4943-BAED-80A62A1C8178}" type="datetimeFigureOut">
              <a:rPr lang="en-GB" smtClean="0"/>
              <a:t>08/03/2022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15814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9D925B-7E10-4943-BAED-80A62A1C8178}" type="datetimeFigureOut">
              <a:rPr lang="en-GB" smtClean="0"/>
              <a:t>08/03/2022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39098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D925B-7E10-4943-BAED-80A62A1C8178}" type="datetimeFigureOut">
              <a:rPr lang="en-GB" smtClean="0"/>
              <a:t>08/03/2022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157275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9D925B-7E10-4943-BAED-80A62A1C8178}" type="datetimeFigureOut">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324135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9D925B-7E10-4943-BAED-80A62A1C8178}" type="datetimeFigureOut">
              <a:rPr lang="en-GB" smtClean="0"/>
              <a:t>08/03/2022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609419-266C-448A-A259-061C6C4A091C}" type="slidenum">
              <a:rPr lang="en-GB" smtClean="0"/>
              <a:t>‹#›</a:t>
            </a:fld>
            <a:endParaRPr lang="en-GB"/>
          </a:p>
        </p:txBody>
      </p:sp>
    </p:spTree>
    <p:extLst>
      <p:ext uri="{BB962C8B-B14F-4D97-AF65-F5344CB8AC3E}">
        <p14:creationId xmlns:p14="http://schemas.microsoft.com/office/powerpoint/2010/main" val="311748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D925B-7E10-4943-BAED-80A62A1C8178}" type="datetimeFigureOut">
              <a:rPr lang="en-GB" smtClean="0"/>
              <a:t>08/03/2022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09419-266C-448A-A259-061C6C4A091C}" type="slidenum">
              <a:rPr lang="en-GB" smtClean="0"/>
              <a:t>‹#›</a:t>
            </a:fld>
            <a:endParaRPr lang="en-GB"/>
          </a:p>
        </p:txBody>
      </p:sp>
    </p:spTree>
    <p:extLst>
      <p:ext uri="{BB962C8B-B14F-4D97-AF65-F5344CB8AC3E}">
        <p14:creationId xmlns:p14="http://schemas.microsoft.com/office/powerpoint/2010/main" val="338069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google.com/podcast-publishers/answer/9929808?hl=ro" TargetMode="External"/><Relationship Id="rId2" Type="http://schemas.openxmlformats.org/officeDocument/2006/relationships/hyperlink" Target="https://www.w3schools.com/xml/xml_rss.asp" TargetMode="External"/><Relationship Id="rId1" Type="http://schemas.openxmlformats.org/officeDocument/2006/relationships/slideLayout" Target="../slideLayouts/slideLayout2.xml"/><Relationship Id="rId4" Type="http://schemas.openxmlformats.org/officeDocument/2006/relationships/hyperlink" Target="https://www.wpbeginner.com/wp-tutorials/how-to-create-custom-rss-feeds-in-wordpres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s.google.com/search/docs/advanced/guidelines/webmaster-guidelines?visit_id=637533266753206264-3322609411&amp;rd=1" TargetMode="External"/><Relationship Id="rId2" Type="http://schemas.openxmlformats.org/officeDocument/2006/relationships/hyperlink" Target="https://developers.google.com/search/docs/advanced/guidelines/webmaster-guideline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support.google.com/webmasters/answer/9128669?hl=en" TargetMode="External"/><Relationship Id="rId4" Type="http://schemas.openxmlformats.org/officeDocument/2006/relationships/hyperlink" Target="https://search.google.com/search-console/about?hl=r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HTML/Attributes/re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google.com/search/docs/advanced/guidelines/hidden-text-links" TargetMode="External"/><Relationship Id="rId2" Type="http://schemas.openxmlformats.org/officeDocument/2006/relationships/hyperlink" Target="https://developers.google.com/search/docs/advanced/guidelines/cloaking" TargetMode="External"/><Relationship Id="rId1" Type="http://schemas.openxmlformats.org/officeDocument/2006/relationships/slideLayout" Target="../slideLayouts/slideLayout2.xml"/><Relationship Id="rId4" Type="http://schemas.openxmlformats.org/officeDocument/2006/relationships/hyperlink" Target="https://developers.google.com/search/docs/advanced/security/what-is-hacke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search/docs/advanced/guidelines/scraped-content" TargetMode="External"/><Relationship Id="rId2" Type="http://schemas.openxmlformats.org/officeDocument/2006/relationships/hyperlink" Target="https://developers.google.com/search/docs/advanced/guidelines/doorway-pag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google/products/search/introducing-knowledge-graph-things-not/" TargetMode="External"/><Relationship Id="rId2" Type="http://schemas.openxmlformats.org/officeDocument/2006/relationships/hyperlink" Target="https://developers.google.com/search/docs/beginner/how-search-works?visit_id=637533143232788782-2826897710&amp;rd=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o6zfp6lRw2E" TargetMode="External"/><Relationship Id="rId2" Type="http://schemas.openxmlformats.org/officeDocument/2006/relationships/hyperlink" Target="https://blog.google/products/search/introducing-knowledge-graph-things-n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late.com/news-and-politics/2020/10/trump-fauci-coronavirus-attack-idioti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ryte.com/wiki/Page_Rank" TargetMode="External"/><Relationship Id="rId2" Type="http://schemas.openxmlformats.org/officeDocument/2006/relationships/hyperlink" Target="https://slate.com/news-and-politics/2020/10/trump-fauci-coronavirus-attack-idiotic.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anventures.com/blog/seo-for-journalist/" TargetMode="External"/><Relationship Id="rId2" Type="http://schemas.openxmlformats.org/officeDocument/2006/relationships/hyperlink" Target="https://trint.com/resources/7dkgyvkz/5-essential-seo-tips-for-journalist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journoresources.org.uk/seo-journalists-search-engine-optimisation-new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rtare.ru/computere-%C8%99i-electronic%C4%83/1852-cum-se-creeaz%C4%83-un-feed-rss.html" TargetMode="External"/><Relationship Id="rId2" Type="http://schemas.openxmlformats.org/officeDocument/2006/relationships/hyperlink" Target="https://www.spiralytics.com/blog/must-know-blogging-statistics-for-businesses/" TargetMode="External"/><Relationship Id="rId1" Type="http://schemas.openxmlformats.org/officeDocument/2006/relationships/slideLayout" Target="../slideLayouts/slideLayout2.xml"/><Relationship Id="rId4" Type="http://schemas.openxmlformats.org/officeDocument/2006/relationships/hyperlink" Target="http://www.timsoft.ro/ejournal/modul-rs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0FAC9A-408A-4670-829E-20E240E94D44}"/>
              </a:ext>
            </a:extLst>
          </p:cNvPr>
          <p:cNvSpPr>
            <a:spLocks noGrp="1"/>
          </p:cNvSpPr>
          <p:nvPr>
            <p:ph type="subTitle" idx="1"/>
          </p:nvPr>
        </p:nvSpPr>
        <p:spPr>
          <a:xfrm>
            <a:off x="101600" y="-1"/>
            <a:ext cx="12090400" cy="6255657"/>
          </a:xfrm>
        </p:spPr>
        <p:txBody>
          <a:bodyPr>
            <a:normAutofit lnSpcReduction="10000"/>
          </a:bodyPr>
          <a:lstStyle/>
          <a:p>
            <a:pPr>
              <a:lnSpc>
                <a:spcPct val="107000"/>
              </a:lnSpc>
              <a:spcBef>
                <a:spcPts val="1500"/>
              </a:spcBef>
              <a:spcAft>
                <a:spcPts val="750"/>
              </a:spcAft>
            </a:pPr>
            <a:r>
              <a:rPr lang="en-GB" sz="3200" b="1" dirty="0" err="1">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Tematica</a:t>
            </a:r>
            <a:r>
              <a:rPr lang="en-GB" sz="3200" b="1" dirty="0">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curs </a:t>
            </a:r>
            <a:r>
              <a:rPr lang="en-GB" sz="3200" b="1" dirty="0" err="1">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Optimizarea</a:t>
            </a:r>
            <a:r>
              <a:rPr lang="en-GB" sz="3200" b="1" dirty="0">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site-</a:t>
            </a:r>
            <a:r>
              <a:rPr lang="en-GB" sz="3200" b="1" dirty="0" err="1">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ului</a:t>
            </a:r>
            <a:r>
              <a:rPr lang="en-GB" sz="3200" b="1" dirty="0">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GB" sz="3200" b="1" dirty="0" err="1">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pentru</a:t>
            </a:r>
            <a:r>
              <a:rPr lang="en-GB" sz="3200" b="1" dirty="0">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GB" sz="3200" b="1" dirty="0" err="1">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motoarele</a:t>
            </a:r>
            <a:r>
              <a:rPr lang="en-GB" sz="3200" b="1" dirty="0">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de </a:t>
            </a:r>
            <a:r>
              <a:rPr lang="en-GB" sz="3200" b="1" dirty="0" err="1">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căutare</a:t>
            </a:r>
            <a:r>
              <a:rPr lang="en-GB" sz="3200" b="1" dirty="0">
                <a:solidFill>
                  <a:srgbClr val="333333"/>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(SEO – Search Engine Optimisation)</a:t>
            </a:r>
            <a:endParaRPr lang="en-GB" sz="3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750"/>
              </a:spcAft>
            </a:pPr>
            <a:r>
              <a:rPr lang="en-GB"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Bef>
                <a:spcPts val="480"/>
              </a:spcBef>
              <a:spcAft>
                <a:spcPts val="480"/>
              </a:spcAft>
              <a:buFont typeface="Symbol" panose="05050102010706020507" pitchFamily="18" charset="2"/>
              <a:buChar char=""/>
            </a:pP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Cum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lucrează</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motoarele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căutare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spcBef>
                <a:spcPts val="480"/>
              </a:spcBef>
              <a:spcAft>
                <a:spcPts val="480"/>
              </a:spcAft>
              <a:buFont typeface="Symbol" panose="05050102010706020507" pitchFamily="18" charset="2"/>
              <a:buChar char=""/>
            </a:pP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Cum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indexat</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un site de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către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motoarele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căutare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spcBef>
                <a:spcPts val="480"/>
              </a:spcBef>
              <a:spcAft>
                <a:spcPts val="480"/>
              </a:spcAft>
              <a:buFont typeface="Symbol" panose="05050102010706020507" pitchFamily="18" charset="2"/>
              <a:buChar char=""/>
            </a:pP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Cum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functioneaza</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SEO;</a:t>
            </a:r>
            <a:endParaRPr lang="en-GB"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spcBef>
                <a:spcPts val="480"/>
              </a:spcBef>
              <a:spcAft>
                <a:spcPts val="480"/>
              </a:spcAft>
              <a:buFont typeface="Symbol" panose="05050102010706020507" pitchFamily="18" charset="2"/>
              <a:buChar char=""/>
            </a:pP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De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important SEO;</a:t>
            </a:r>
            <a:endParaRPr lang="en-GB"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spcBef>
                <a:spcPts val="480"/>
              </a:spcBef>
              <a:spcAft>
                <a:spcPts val="480"/>
              </a:spcAft>
              <a:buFont typeface="Symbol" panose="05050102010706020507" pitchFamily="18" charset="2"/>
              <a:buChar char=""/>
            </a:pP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Principalele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criterii</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utilizate</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de Google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autoritatea</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relevanta</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l">
              <a:lnSpc>
                <a:spcPct val="107000"/>
              </a:lnSpc>
              <a:spcBef>
                <a:spcPts val="480"/>
              </a:spcBef>
              <a:spcAft>
                <a:spcPts val="480"/>
              </a:spcAft>
              <a:buFont typeface="Symbol" panose="05050102010706020507" pitchFamily="18" charset="2"/>
              <a:buChar char=""/>
            </a:pP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Ce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inseamna</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trafic</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organic/Ce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inseamna</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36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trafic</a:t>
            </a:r>
            <a:r>
              <a:rPr lang="en-GB"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direct.</a:t>
            </a:r>
            <a:endParaRPr lang="en-GB"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3644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0DCC-A581-41C2-B3FC-DF193F705D6A}"/>
              </a:ext>
            </a:extLst>
          </p:cNvPr>
          <p:cNvSpPr>
            <a:spLocks noGrp="1"/>
          </p:cNvSpPr>
          <p:nvPr>
            <p:ph type="title"/>
          </p:nvPr>
        </p:nvSpPr>
        <p:spPr>
          <a:xfrm>
            <a:off x="101600" y="495300"/>
            <a:ext cx="11658600" cy="342900"/>
          </a:xfrm>
        </p:spPr>
        <p:txBody>
          <a:bodyPr>
            <a:normAutofit fontScale="90000"/>
          </a:bodyPr>
          <a:lstStyle/>
          <a:p>
            <a:r>
              <a:rPr lang="en-GB" sz="2000" dirty="0">
                <a:latin typeface="Calibri" panose="020F0502020204030204" pitchFamily="34" charset="0"/>
                <a:cs typeface="Times New Roman" panose="02020603050405020304" pitchFamily="18" charset="0"/>
              </a:rPr>
              <a:t>4.  </a:t>
            </a:r>
            <a:r>
              <a:rPr lang="en-GB" sz="2000" dirty="0" err="1">
                <a:latin typeface="Calibri" panose="020F0502020204030204" pitchFamily="34" charset="0"/>
                <a:cs typeface="Times New Roman" panose="02020603050405020304" pitchFamily="18" charset="0"/>
              </a:rPr>
              <a:t>Creează</a:t>
            </a:r>
            <a:r>
              <a:rPr lang="en-GB" sz="2000" dirty="0">
                <a:latin typeface="Calibri" panose="020F0502020204030204" pitchFamily="34" charset="0"/>
                <a:cs typeface="Times New Roman" panose="02020603050405020304" pitchFamily="18" charset="0"/>
              </a:rPr>
              <a:t> un feed RSS -  </a:t>
            </a:r>
            <a:r>
              <a:rPr lang="en-GB" sz="2000" dirty="0" err="1">
                <a:latin typeface="Calibri" panose="020F0502020204030204" pitchFamily="34" charset="0"/>
                <a:cs typeface="Times New Roman" panose="02020603050405020304" pitchFamily="18" charset="0"/>
              </a:rPr>
              <a:t>motoarele</a:t>
            </a:r>
            <a:r>
              <a:rPr lang="en-GB" sz="2000" dirty="0">
                <a:latin typeface="Calibri" panose="020F0502020204030204" pitchFamily="34" charset="0"/>
                <a:cs typeface="Times New Roman" panose="02020603050405020304" pitchFamily="18" charset="0"/>
              </a:rPr>
              <a:t> de </a:t>
            </a:r>
            <a:r>
              <a:rPr lang="en-GB" sz="2000" dirty="0" err="1">
                <a:latin typeface="Calibri" panose="020F0502020204030204" pitchFamily="34" charset="0"/>
                <a:cs typeface="Times New Roman" panose="02020603050405020304" pitchFamily="18" charset="0"/>
              </a:rPr>
              <a:t>căutare</a:t>
            </a:r>
            <a:r>
              <a:rPr lang="en-GB" sz="2000" dirty="0">
                <a:latin typeface="Calibri" panose="020F0502020204030204" pitchFamily="34" charset="0"/>
                <a:cs typeface="Times New Roman" panose="02020603050405020304" pitchFamily="18" charset="0"/>
              </a:rPr>
              <a:t> </a:t>
            </a:r>
            <a:r>
              <a:rPr lang="en-GB" sz="2000" dirty="0" err="1">
                <a:latin typeface="Calibri" panose="020F0502020204030204" pitchFamily="34" charset="0"/>
                <a:cs typeface="Times New Roman" panose="02020603050405020304" pitchFamily="18" charset="0"/>
              </a:rPr>
              <a:t>vor</a:t>
            </a:r>
            <a:r>
              <a:rPr lang="en-GB" sz="2000" dirty="0">
                <a:latin typeface="Calibri" panose="020F0502020204030204" pitchFamily="34" charset="0"/>
                <a:cs typeface="Times New Roman" panose="02020603050405020304" pitchFamily="18" charset="0"/>
              </a:rPr>
              <a:t> </a:t>
            </a:r>
            <a:r>
              <a:rPr lang="en-GB" sz="2000" dirty="0" err="1">
                <a:latin typeface="Calibri" panose="020F0502020204030204" pitchFamily="34" charset="0"/>
                <a:cs typeface="Times New Roman" panose="02020603050405020304" pitchFamily="18" charset="0"/>
              </a:rPr>
              <a:t>afla</a:t>
            </a:r>
            <a:r>
              <a:rPr lang="en-GB" sz="2000" dirty="0">
                <a:latin typeface="Calibri" panose="020F0502020204030204" pitchFamily="34" charset="0"/>
                <a:cs typeface="Times New Roman" panose="02020603050405020304" pitchFamily="18" charset="0"/>
              </a:rPr>
              <a:t> </a:t>
            </a:r>
            <a:r>
              <a:rPr lang="en-GB" sz="2000" dirty="0" err="1">
                <a:latin typeface="Calibri" panose="020F0502020204030204" pitchFamily="34" charset="0"/>
                <a:cs typeface="Times New Roman" panose="02020603050405020304" pitchFamily="18" charset="0"/>
              </a:rPr>
              <a:t>mereu</a:t>
            </a:r>
            <a:r>
              <a:rPr lang="en-GB" sz="2000" dirty="0">
                <a:latin typeface="Calibri" panose="020F0502020204030204" pitchFamily="34" charset="0"/>
                <a:cs typeface="Times New Roman" panose="02020603050405020304" pitchFamily="18" charset="0"/>
              </a:rPr>
              <a:t> de </a:t>
            </a:r>
            <a:r>
              <a:rPr lang="en-GB" sz="2000" dirty="0" err="1">
                <a:latin typeface="Calibri" panose="020F0502020204030204" pitchFamily="34" charset="0"/>
                <a:cs typeface="Times New Roman" panose="02020603050405020304" pitchFamily="18" charset="0"/>
              </a:rPr>
              <a:t>noutățile</a:t>
            </a:r>
            <a:r>
              <a:rPr lang="en-GB" sz="2000" dirty="0">
                <a:latin typeface="Calibri" panose="020F0502020204030204" pitchFamily="34" charset="0"/>
                <a:cs typeface="Times New Roman" panose="02020603050405020304" pitchFamily="18" charset="0"/>
              </a:rPr>
              <a:t> </a:t>
            </a:r>
            <a:r>
              <a:rPr lang="en-GB" sz="2000" dirty="0" err="1">
                <a:latin typeface="Calibri" panose="020F0502020204030204" pitchFamily="34" charset="0"/>
                <a:cs typeface="Times New Roman" panose="02020603050405020304" pitchFamily="18" charset="0"/>
              </a:rPr>
              <a:t>privind</a:t>
            </a:r>
            <a:r>
              <a:rPr lang="en-GB" sz="2000" dirty="0">
                <a:latin typeface="Calibri" panose="020F0502020204030204" pitchFamily="34" charset="0"/>
                <a:cs typeface="Times New Roman" panose="02020603050405020304" pitchFamily="18" charset="0"/>
              </a:rPr>
              <a:t> site-ul.</a:t>
            </a:r>
            <a:endParaRPr lang="en-GB" dirty="0"/>
          </a:p>
        </p:txBody>
      </p:sp>
      <p:sp>
        <p:nvSpPr>
          <p:cNvPr id="3" name="Content Placeholder 2">
            <a:extLst>
              <a:ext uri="{FF2B5EF4-FFF2-40B4-BE49-F238E27FC236}">
                <a16:creationId xmlns:a16="http://schemas.microsoft.com/office/drawing/2014/main" id="{5D1305F8-CD2D-42A2-84AB-735ED5CA24F5}"/>
              </a:ext>
            </a:extLst>
          </p:cNvPr>
          <p:cNvSpPr>
            <a:spLocks noGrp="1"/>
          </p:cNvSpPr>
          <p:nvPr>
            <p:ph idx="1"/>
          </p:nvPr>
        </p:nvSpPr>
        <p:spPr>
          <a:xfrm>
            <a:off x="101600" y="1012825"/>
            <a:ext cx="11658600" cy="4351338"/>
          </a:xfrm>
        </p:spPr>
        <p:txBody>
          <a:bodyPr>
            <a:normAutofit/>
          </a:bodyPr>
          <a:lstStyle/>
          <a:p>
            <a:pPr marL="457200">
              <a:lnSpc>
                <a:spcPct val="107000"/>
              </a:lnSpc>
            </a:pPr>
            <a:r>
              <a:rPr lang="ro-RO"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https://www.w3schools.com/xml/xml_rss.asp</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ro-RO"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https://support.google.com/podcast-publishers/answer/9929808?hl=ro</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WordPress vine cu fluxuri RSS implicite încorporate. Puteți modifica fluxurile implicite adăugând conținut personalizat la fluxurile RSS sau chiar adăugând miniaturi de postare la fluxurile RSS. Fluxurile RSS sunt suficiente pentru majoritatea utilizatorilor, dar poate doriți să creați un flux RSS personalizat pentru livrarea unui anumit tip de conținut.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https://www.wpbeginner.com/wp-tutorials/how-to-create-custom-rss-feeds-in-wordpress/</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mj-lt"/>
              <a:buAutoNum type="arabicPeriod" startAt="5"/>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Outreach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prin</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comunicate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presă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și</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social media. Este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recomandat</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dai</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câteva</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comunicate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presă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cu link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către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site-ul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tău</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asemenea</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distribuie-ți</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conținutul</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prin</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intermediul</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platformelor</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socializare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este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util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construiești</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profiluri</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pe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principalele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rețele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socializare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pentru</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site-ul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tău</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pe care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le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updatezi</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regulat</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6.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Instalează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Google Analytics</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319376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0DCC-A581-41C2-B3FC-DF193F705D6A}"/>
              </a:ext>
            </a:extLst>
          </p:cNvPr>
          <p:cNvSpPr>
            <a:spLocks noGrp="1"/>
          </p:cNvSpPr>
          <p:nvPr>
            <p:ph type="title"/>
          </p:nvPr>
        </p:nvSpPr>
        <p:spPr>
          <a:xfrm>
            <a:off x="518886" y="24605"/>
            <a:ext cx="10515600" cy="765175"/>
          </a:xfrm>
        </p:spPr>
        <p:txBody>
          <a:bodyPr/>
          <a:lstStyle/>
          <a:p>
            <a:r>
              <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Google nu </a:t>
            </a:r>
            <a:r>
              <a:rPr lang="en-GB" sz="18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mă</a:t>
            </a:r>
            <a:r>
              <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GB" sz="18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indexează</a:t>
            </a:r>
            <a:r>
              <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GB" sz="18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așa</a:t>
            </a:r>
            <a:r>
              <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cum mi-</a:t>
            </a:r>
            <a:r>
              <a:rPr lang="en-GB" sz="18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aș</a:t>
            </a:r>
            <a:r>
              <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GB" sz="18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dori</a:t>
            </a:r>
            <a:r>
              <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GB" dirty="0"/>
          </a:p>
        </p:txBody>
      </p:sp>
      <p:sp>
        <p:nvSpPr>
          <p:cNvPr id="3" name="Content Placeholder 2">
            <a:extLst>
              <a:ext uri="{FF2B5EF4-FFF2-40B4-BE49-F238E27FC236}">
                <a16:creationId xmlns:a16="http://schemas.microsoft.com/office/drawing/2014/main" id="{5D1305F8-CD2D-42A2-84AB-735ED5CA24F5}"/>
              </a:ext>
            </a:extLst>
          </p:cNvPr>
          <p:cNvSpPr>
            <a:spLocks noGrp="1"/>
          </p:cNvSpPr>
          <p:nvPr>
            <p:ph idx="1"/>
          </p:nvPr>
        </p:nvSpPr>
        <p:spPr>
          <a:xfrm>
            <a:off x="126999" y="942180"/>
            <a:ext cx="11774715" cy="5362575"/>
          </a:xfrm>
        </p:spPr>
        <p:txBody>
          <a:bodyPr>
            <a:normAutofit fontScale="850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Designul</a:t>
            </a:r>
            <a:r>
              <a:rPr lang="en-GB" sz="1800" dirty="0">
                <a:effectLst/>
                <a:latin typeface="Calibri" panose="020F0502020204030204" pitchFamily="34" charset="0"/>
                <a:ea typeface="Calibri" panose="020F0502020204030204" pitchFamily="34" charset="0"/>
                <a:cs typeface="Times New Roman" panose="02020603050405020304" pitchFamily="18" charset="0"/>
              </a:rPr>
              <a:t> site-</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ului</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poate</a:t>
            </a:r>
            <a:r>
              <a:rPr lang="en-GB" sz="1800" dirty="0">
                <a:effectLst/>
                <a:latin typeface="Calibri" panose="020F0502020204030204" pitchFamily="34" charset="0"/>
                <a:ea typeface="Calibri" panose="020F0502020204030204" pitchFamily="34" charset="0"/>
                <a:cs typeface="Times New Roman" panose="02020603050405020304" pitchFamily="18" charset="0"/>
              </a:rPr>
              <a:t> face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crawlingul</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și</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indexarea</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dificilă</a:t>
            </a:r>
            <a:r>
              <a:rPr lang="en-GB" sz="1800" dirty="0">
                <a:effectLst/>
                <a:latin typeface="Calibri" panose="020F0502020204030204" pitchFamily="34" charset="0"/>
                <a:ea typeface="Calibri" panose="020F0502020204030204" pitchFamily="34" charset="0"/>
                <a:cs typeface="Times New Roman" panose="02020603050405020304" pitchFamily="18" charset="0"/>
              </a:rPr>
              <a:t> (Mobile First Index)</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Fișierul</a:t>
            </a:r>
            <a:r>
              <a:rPr lang="en-GB" sz="1800" dirty="0">
                <a:effectLst/>
                <a:latin typeface="Calibri" panose="020F0502020204030204" pitchFamily="34" charset="0"/>
                <a:ea typeface="Calibri" panose="020F0502020204030204" pitchFamily="34" charset="0"/>
                <a:cs typeface="Times New Roman" panose="02020603050405020304" pitchFamily="18" charset="0"/>
              </a:rPr>
              <a:t> robots.txt – Este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posibil</a:t>
            </a:r>
            <a:r>
              <a:rPr lang="en-GB" sz="1800" dirty="0">
                <a:effectLst/>
                <a:latin typeface="Calibri" panose="020F0502020204030204" pitchFamily="34" charset="0"/>
                <a:ea typeface="Calibri" panose="020F0502020204030204" pitchFamily="34" charset="0"/>
                <a:cs typeface="Times New Roman" panose="02020603050405020304" pitchFamily="18" charset="0"/>
              </a:rPr>
              <a:t> ca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fișierul</a:t>
            </a:r>
            <a:r>
              <a:rPr lang="en-GB" sz="1800" dirty="0">
                <a:effectLst/>
                <a:latin typeface="Calibri" panose="020F0502020204030204" pitchFamily="34" charset="0"/>
                <a:ea typeface="Calibri" panose="020F0502020204030204" pitchFamily="34" charset="0"/>
                <a:cs typeface="Times New Roman" panose="02020603050405020304" pitchFamily="18" charset="0"/>
              </a:rPr>
              <a:t> robots.txt </a:t>
            </a:r>
          </a:p>
          <a:p>
            <a:pPr marL="0" lvl="0" indent="0">
              <a:lnSpc>
                <a:spcPct val="107000"/>
              </a:lnSpc>
              <a:spcAft>
                <a:spcPts val="800"/>
              </a:spcAft>
              <a:buSzPts val="1000"/>
              <a:buNone/>
              <a:tabLst>
                <a:tab pos="457200" algn="l"/>
              </a:tabLs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împiedice</a:t>
            </a:r>
            <a:r>
              <a:rPr lang="en-GB" sz="1800" dirty="0">
                <a:effectLst/>
                <a:latin typeface="Calibri" panose="020F0502020204030204" pitchFamily="34" charset="0"/>
                <a:ea typeface="Calibri" panose="020F0502020204030204" pitchFamily="34" charset="0"/>
                <a:cs typeface="Times New Roman" panose="02020603050405020304" pitchFamily="18" charset="0"/>
              </a:rPr>
              <a:t> Googlebot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crawleze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și</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indexeze</a:t>
            </a:r>
            <a:r>
              <a:rPr lang="en-GB" sz="1800" dirty="0">
                <a:effectLst/>
                <a:latin typeface="Calibri" panose="020F0502020204030204" pitchFamily="34" charset="0"/>
                <a:ea typeface="Calibri" panose="020F0502020204030204" pitchFamily="34" charset="0"/>
                <a:cs typeface="Times New Roman" panose="02020603050405020304" pitchFamily="18" charset="0"/>
              </a:rPr>
              <a:t> site-ul.</a:t>
            </a:r>
          </a:p>
          <a:p>
            <a:r>
              <a:rPr lang="en-GB" sz="1800" dirty="0" err="1">
                <a:effectLst/>
                <a:latin typeface="Times New Roman" panose="02020603050405020304" pitchFamily="18" charset="0"/>
                <a:ea typeface="Times New Roman" panose="02020603050405020304" pitchFamily="18" charset="0"/>
              </a:rPr>
              <a:t>Elimina</a:t>
            </a:r>
            <a:r>
              <a:rPr lang="en-GB" sz="1800" dirty="0">
                <a:effectLst/>
                <a:latin typeface="Times New Roman" panose="02020603050405020304" pitchFamily="18" charset="0"/>
                <a:ea typeface="Times New Roman" panose="02020603050405020304" pitchFamily="18" charset="0"/>
              </a:rPr>
              <a:t>  </a:t>
            </a:r>
            <a:r>
              <a:rPr lang="en-GB" sz="1800" dirty="0">
                <a:effectLst/>
                <a:highlight>
                  <a:srgbClr val="FFFF00"/>
                </a:highlight>
                <a:latin typeface="Times New Roman" panose="02020603050405020304" pitchFamily="18" charset="0"/>
                <a:ea typeface="Times New Roman" panose="02020603050405020304" pitchFamily="18" charset="0"/>
              </a:rPr>
              <a:t>&lt;meta name=“robots” content=“</a:t>
            </a:r>
            <a:r>
              <a:rPr lang="en-GB" sz="1800" dirty="0" err="1">
                <a:effectLst/>
                <a:highlight>
                  <a:srgbClr val="FFFF00"/>
                </a:highlight>
                <a:latin typeface="Times New Roman" panose="02020603050405020304" pitchFamily="18" charset="0"/>
                <a:ea typeface="Times New Roman" panose="02020603050405020304" pitchFamily="18" charset="0"/>
              </a:rPr>
              <a:t>noindex</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nofollow</a:t>
            </a:r>
            <a:r>
              <a:rPr lang="en-GB" sz="1800" dirty="0">
                <a:effectLst/>
                <a:highlight>
                  <a:srgbClr val="FFFF00"/>
                </a:highlight>
                <a:latin typeface="Times New Roman" panose="02020603050405020304" pitchFamily="18" charset="0"/>
                <a:ea typeface="Times New Roman" panose="02020603050405020304" pitchFamily="18" charset="0"/>
              </a:rPr>
              <a:t>”&gt;”</a:t>
            </a:r>
            <a:r>
              <a:rPr lang="en-GB" sz="1800" dirty="0">
                <a:effectLst/>
                <a:latin typeface="Times New Roman" panose="02020603050405020304" pitchFamily="18" charset="0"/>
                <a:ea typeface="Times New Roman" panose="02020603050405020304" pitchFamily="18" charset="0"/>
              </a:rPr>
              <a:t> </a:t>
            </a:r>
          </a:p>
          <a:p>
            <a:r>
              <a:rPr lang="en-GB" sz="1800" dirty="0" err="1">
                <a:effectLst/>
                <a:latin typeface="Calibri" panose="020F0502020204030204" pitchFamily="34" charset="0"/>
                <a:ea typeface="Calibri" panose="020F0502020204030204" pitchFamily="34" charset="0"/>
                <a:cs typeface="Times New Roman" panose="02020603050405020304" pitchFamily="18" charset="0"/>
              </a:rPr>
              <a:t>Probleme</a:t>
            </a:r>
            <a:r>
              <a:rPr lang="en-GB" sz="1800" dirty="0">
                <a:effectLst/>
                <a:latin typeface="Calibri" panose="020F0502020204030204" pitchFamily="34" charset="0"/>
                <a:ea typeface="Calibri" panose="020F0502020204030204" pitchFamily="34" charset="0"/>
                <a:cs typeface="Times New Roman" panose="02020603050405020304" pitchFamily="18" charset="0"/>
              </a:rPr>
              <a:t> de hosting – cu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alte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cuvinte</a:t>
            </a:r>
            <a:r>
              <a:rPr lang="en-GB" sz="1800" dirty="0">
                <a:effectLst/>
                <a:latin typeface="Calibri" panose="020F0502020204030204" pitchFamily="34" charset="0"/>
                <a:ea typeface="Calibri" panose="020F0502020204030204" pitchFamily="34" charset="0"/>
                <a:cs typeface="Times New Roman" panose="02020603050405020304" pitchFamily="18" charset="0"/>
              </a:rPr>
              <a:t>, Googlebot 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venit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în</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vizită</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când</a:t>
            </a:r>
            <a:r>
              <a:rPr lang="en-GB" sz="1800" dirty="0">
                <a:effectLst/>
                <a:latin typeface="Calibri" panose="020F0502020204030204" pitchFamily="34" charset="0"/>
                <a:ea typeface="Calibri" panose="020F0502020204030204" pitchFamily="34" charset="0"/>
                <a:cs typeface="Times New Roman" panose="02020603050405020304" pitchFamily="18" charset="0"/>
              </a:rPr>
              <a:t> site-ul era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picat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Astfel</a:t>
            </a:r>
            <a:r>
              <a:rPr lang="en-GB" sz="1800" dirty="0">
                <a:effectLst/>
                <a:latin typeface="Calibri" panose="020F0502020204030204" pitchFamily="34" charset="0"/>
                <a:ea typeface="Calibri" panose="020F0502020204030204" pitchFamily="34" charset="0"/>
                <a:cs typeface="Times New Roman" panose="02020603050405020304" pitchFamily="18" charset="0"/>
              </a:rPr>
              <a:t> de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incidente</a:t>
            </a:r>
            <a:r>
              <a:rPr lang="en-GB" sz="1800" dirty="0">
                <a:effectLst/>
                <a:latin typeface="Calibri" panose="020F0502020204030204" pitchFamily="34" charset="0"/>
                <a:ea typeface="Calibri" panose="020F0502020204030204" pitchFamily="34" charset="0"/>
                <a:cs typeface="Times New Roman" panose="02020603050405020304" pitchFamily="18" charset="0"/>
              </a:rPr>
              <a:t> pot fi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găsite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în</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Crawl Errors</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în</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Search Console</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Verifică</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dacă</a:t>
            </a:r>
            <a:r>
              <a:rPr lang="en-GB" sz="1800" dirty="0">
                <a:effectLst/>
                <a:latin typeface="Calibri" panose="020F0502020204030204" pitchFamily="34" charset="0"/>
                <a:ea typeface="Calibri" panose="020F0502020204030204" pitchFamily="34" charset="0"/>
                <a:cs typeface="Times New Roman" panose="02020603050405020304" pitchFamily="18" charset="0"/>
              </a:rPr>
              <a:t> site-ul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respectă</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Webmaster Guidelines</a:t>
            </a:r>
            <a:r>
              <a:rPr lang="en-GB" sz="1800" dirty="0">
                <a:effectLst/>
                <a:latin typeface="Calibri" panose="020F0502020204030204" pitchFamily="34" charset="0"/>
                <a:ea typeface="Calibri" panose="020F0502020204030204" pitchFamily="34" charset="0"/>
                <a:cs typeface="Times New Roman" panose="02020603050405020304" pitchFamily="18" charset="0"/>
              </a:rPr>
              <a:t> - </a:t>
            </a:r>
            <a:r>
              <a:rPr lang="ro-R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Regulile pentru webmasteri sunt cele mai bune practici generale pentru a ajuta site-ul dvs. să apară în Căutarea Google, precum și reguli de calitate care, dacă nu sunt respectate, pot face ca pagina sau site-ul dvs. să fie omise din Căutare.</a:t>
            </a:r>
            <a:endPar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800" u="sng" dirty="0">
                <a:solidFill>
                  <a:srgbClr val="FF0000"/>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https://developers.google.com/search/docs/advanced/guidelines/webmaster-guidelines</a:t>
            </a:r>
            <a:r>
              <a:rPr lang="en-GB" sz="1800" dirty="0">
                <a:solidFill>
                  <a:srgbClr val="FF0000"/>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a:t>
            </a:r>
          </a:p>
          <a:p>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https://developers.google.com/search/docs/advanced/guidelines/webmaster-guidelines?visit_id=637533266753206264-3322609411&amp;rd=1</a:t>
            </a:r>
            <a:endPar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ro-RO" sz="1800" dirty="0">
                <a:effectLst/>
                <a:latin typeface="Times New Roman" panose="02020603050405020304" pitchFamily="18" charset="0"/>
                <a:ea typeface="Times New Roman" panose="02020603050405020304" pitchFamily="18" charset="0"/>
              </a:rPr>
              <a:t>Evitați următoarele tehnici: </a:t>
            </a:r>
            <a:r>
              <a:rPr lang="ro-RO" sz="1800" dirty="0">
                <a:solidFill>
                  <a:srgbClr val="FF0000"/>
                </a:solidFill>
                <a:effectLst/>
                <a:latin typeface="Times New Roman" panose="02020603050405020304" pitchFamily="18" charset="0"/>
                <a:ea typeface="Times New Roman" panose="02020603050405020304" pitchFamily="18" charset="0"/>
              </a:rPr>
              <a:t>Conținut generat automat; Participarea la schemele de legături</a:t>
            </a:r>
            <a:endParaRPr lang="en-GB" sz="1800" dirty="0">
              <a:effectLst/>
              <a:latin typeface="Times New Roman" panose="02020603050405020304" pitchFamily="18" charset="0"/>
              <a:ea typeface="Times New Roman" panose="02020603050405020304" pitchFamily="18" charset="0"/>
            </a:endParaRPr>
          </a:p>
          <a:p>
            <a:pPr marL="0" indent="0">
              <a:buNone/>
            </a:pPr>
            <a:r>
              <a:rPr lang="en-GB" b="1" dirty="0"/>
              <a:t>Instrument </a:t>
            </a:r>
            <a:r>
              <a:rPr lang="en-GB" b="1" dirty="0" err="1"/>
              <a:t>opțional</a:t>
            </a:r>
            <a:r>
              <a:rPr lang="en-GB" b="1" dirty="0"/>
              <a:t> de </a:t>
            </a:r>
            <a:r>
              <a:rPr lang="en-GB" b="1" dirty="0" err="1"/>
              <a:t>analiză</a:t>
            </a:r>
            <a:r>
              <a:rPr lang="en-GB" b="1" dirty="0"/>
              <a:t> a link-</a:t>
            </a:r>
            <a:r>
              <a:rPr lang="en-GB" b="1" dirty="0" err="1"/>
              <a:t>ului</a:t>
            </a:r>
            <a:r>
              <a:rPr lang="en-GB" b="1" dirty="0"/>
              <a:t>: </a:t>
            </a:r>
            <a:r>
              <a:rPr lang="en-GB" b="1" dirty="0" err="1"/>
              <a:t>Ahrefs</a:t>
            </a:r>
            <a:r>
              <a:rPr lang="en-GB" b="1" dirty="0"/>
              <a:t>; SEMrush</a:t>
            </a:r>
          </a:p>
          <a:p>
            <a:pPr marL="0" indent="0">
              <a:buNone/>
            </a:pPr>
            <a:r>
              <a:rPr lang="en-GB" b="1" dirty="0">
                <a:hlinkClick r:id="rId4"/>
              </a:rPr>
              <a:t>https://search.google.com/search-console/about?hl=ro</a:t>
            </a:r>
            <a:endParaRPr lang="en-GB" b="1" dirty="0"/>
          </a:p>
          <a:p>
            <a:pPr marL="0" indent="0">
              <a:buNone/>
            </a:pPr>
            <a:r>
              <a:rPr lang="en-GB" b="1" dirty="0">
                <a:hlinkClick r:id="rId5"/>
              </a:rPr>
              <a:t>https://support.google.com/webmasters/answer/9128669?hl=en#</a:t>
            </a:r>
            <a:r>
              <a:rPr lang="en-GB" b="1" dirty="0"/>
              <a:t> </a:t>
            </a:r>
          </a:p>
          <a:p>
            <a:pPr marL="0" indent="0">
              <a:buNone/>
            </a:pPr>
            <a:endParaRPr lang="en-GB" b="1" dirty="0"/>
          </a:p>
          <a:p>
            <a:pPr marL="0" indent="0">
              <a:buNone/>
            </a:pPr>
            <a:endParaRPr lang="en-GB" dirty="0"/>
          </a:p>
        </p:txBody>
      </p:sp>
      <p:pic>
        <p:nvPicPr>
          <p:cNvPr id="5" name="Picture 4">
            <a:extLst>
              <a:ext uri="{FF2B5EF4-FFF2-40B4-BE49-F238E27FC236}">
                <a16:creationId xmlns:a16="http://schemas.microsoft.com/office/drawing/2014/main" id="{85BC41D0-5F26-48C5-A8CF-18E56582F988}"/>
              </a:ext>
            </a:extLst>
          </p:cNvPr>
          <p:cNvPicPr>
            <a:picLocks noChangeAspect="1"/>
          </p:cNvPicPr>
          <p:nvPr/>
        </p:nvPicPr>
        <p:blipFill>
          <a:blip r:embed="rId6"/>
          <a:stretch>
            <a:fillRect/>
          </a:stretch>
        </p:blipFill>
        <p:spPr>
          <a:xfrm>
            <a:off x="7981043" y="553245"/>
            <a:ext cx="3378200" cy="1928020"/>
          </a:xfrm>
          <a:prstGeom prst="rect">
            <a:avLst/>
          </a:prstGeom>
        </p:spPr>
      </p:pic>
    </p:spTree>
    <p:extLst>
      <p:ext uri="{BB962C8B-B14F-4D97-AF65-F5344CB8AC3E}">
        <p14:creationId xmlns:p14="http://schemas.microsoft.com/office/powerpoint/2010/main" val="91380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4F80F37-E971-4F56-A6F0-90AEA9B5E99F}"/>
              </a:ext>
            </a:extLst>
          </p:cNvPr>
          <p:cNvSpPr>
            <a:spLocks noChangeArrowheads="1"/>
          </p:cNvSpPr>
          <p:nvPr/>
        </p:nvSpPr>
        <p:spPr bwMode="auto">
          <a:xfrm>
            <a:off x="368300" y="159892"/>
            <a:ext cx="11404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en-US" sz="1200" b="0" i="0" u="none" strike="noStrike" cap="none" normalizeH="0" baseline="0" dirty="0">
                <a:ln>
                  <a:noFill/>
                </a:ln>
                <a:solidFill>
                  <a:schemeClr val="tx1"/>
                </a:solidFill>
                <a:effectLst/>
                <a:highlight>
                  <a:srgbClr val="FFFF00"/>
                </a:highlight>
                <a:latin typeface="Arial" panose="020B0604020202020204" pitchFamily="34" charset="0"/>
                <a:ea typeface="Times New Roman" panose="02020603050405020304" pitchFamily="18" charset="0"/>
              </a:rPr>
              <a:t>Calificați-vă linkurile de ieșire către Google</a:t>
            </a:r>
            <a:r>
              <a:rPr kumimoji="0" lang="ro-RO"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GB"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Pentru anumite link-uri de pe site-ul dvs., trebuie sa specificati relatia dvs. cu pagina conectată. Pentru a face acest lucru, ar trebui să utilizați una dintre următoarele valori ale atributelor </a:t>
            </a:r>
            <a:r>
              <a:rPr kumimoji="0" lang="ro-RO" altLang="en-US" sz="12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rel în eticheta &lt;a&gt;. </a:t>
            </a:r>
            <a:r>
              <a:rPr kumimoji="0" lang="ro-RO"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Pentru linkurile obișnuite pe care vă așteptați să le urmeze Google fără nicio calificare, nu este nevoie să adăugați un atribut rel. </a:t>
            </a:r>
            <a:endParaRPr kumimoji="0" lang="ro-RO"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2"/>
            </a:endParaRPr>
          </a:p>
          <a:p>
            <a:pPr lvl="1" defTabSz="914400" eaLnBrk="0" fontAlgn="base" hangingPunct="0">
              <a:spcBef>
                <a:spcPct val="0"/>
              </a:spcBef>
              <a:spcAft>
                <a:spcPct val="0"/>
              </a:spcAft>
            </a:pPr>
            <a:r>
              <a:rPr kumimoji="0" lang="ro-RO"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2"/>
              </a:rPr>
              <a:t>https://developer.mozilla.org/en-US/docs/Web/HTML/Attributes/rel</a:t>
            </a:r>
            <a:r>
              <a:rPr kumimoji="0" lang="en-GB" altLang="en-US" sz="1600" b="0" i="0" u="none" strike="noStrike" cap="none" normalizeH="0" baseline="0" dirty="0">
                <a:ln>
                  <a:noFill/>
                </a:ln>
                <a:solidFill>
                  <a:schemeClr val="tx1"/>
                </a:solidFill>
                <a:effectLst/>
                <a:latin typeface="Arial" panose="020B0604020202020204" pitchFamily="34" charset="0"/>
              </a:rPr>
              <a:t> </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2821C85-B8E7-49E7-B615-8628D0000BE7}"/>
              </a:ext>
            </a:extLst>
          </p:cNvPr>
          <p:cNvPicPr>
            <a:picLocks noChangeAspect="1"/>
          </p:cNvPicPr>
          <p:nvPr/>
        </p:nvPicPr>
        <p:blipFill>
          <a:blip r:embed="rId3"/>
          <a:stretch>
            <a:fillRect/>
          </a:stretch>
        </p:blipFill>
        <p:spPr>
          <a:xfrm>
            <a:off x="1104900" y="1308100"/>
            <a:ext cx="5753100" cy="4838699"/>
          </a:xfrm>
          <a:prstGeom prst="rect">
            <a:avLst/>
          </a:prstGeom>
        </p:spPr>
      </p:pic>
      <p:sp>
        <p:nvSpPr>
          <p:cNvPr id="11" name="TextBox 10">
            <a:extLst>
              <a:ext uri="{FF2B5EF4-FFF2-40B4-BE49-F238E27FC236}">
                <a16:creationId xmlns:a16="http://schemas.microsoft.com/office/drawing/2014/main" id="{2D777842-A4F0-4C2B-90D3-885E50748808}"/>
              </a:ext>
            </a:extLst>
          </p:cNvPr>
          <p:cNvSpPr txBox="1"/>
          <p:nvPr/>
        </p:nvSpPr>
        <p:spPr>
          <a:xfrm>
            <a:off x="7200900" y="1792238"/>
            <a:ext cx="3886200" cy="3693319"/>
          </a:xfrm>
          <a:prstGeom prst="rect">
            <a:avLst/>
          </a:prstGeom>
          <a:noFill/>
        </p:spPr>
        <p:txBody>
          <a:bodyPr wrap="square">
            <a:spAutoFit/>
          </a:bodyPr>
          <a:lstStyle/>
          <a:p>
            <a:pPr algn="just"/>
            <a:r>
              <a:rPr lang="ro-RO" sz="1800" dirty="0">
                <a:effectLst/>
                <a:latin typeface="Times New Roman" panose="02020603050405020304" pitchFamily="18" charset="0"/>
                <a:ea typeface="Times New Roman" panose="02020603050405020304" pitchFamily="18" charset="0"/>
              </a:rPr>
              <a:t>De exemplu, dacă cineva postează linkul dvs. pe pagina sa web și folosește </a:t>
            </a:r>
            <a:r>
              <a:rPr lang="ro-RO" sz="1800" dirty="0">
                <a:effectLst/>
                <a:highlight>
                  <a:srgbClr val="00FF00"/>
                </a:highlight>
                <a:latin typeface="Times New Roman" panose="02020603050405020304" pitchFamily="18" charset="0"/>
                <a:ea typeface="Times New Roman" panose="02020603050405020304" pitchFamily="18" charset="0"/>
              </a:rPr>
              <a:t>noreferrer</a:t>
            </a:r>
            <a:r>
              <a:rPr lang="ro-RO" sz="1800" dirty="0">
                <a:effectLst/>
                <a:latin typeface="Times New Roman" panose="02020603050405020304" pitchFamily="18" charset="0"/>
                <a:ea typeface="Times New Roman" panose="02020603050405020304" pitchFamily="18" charset="0"/>
              </a:rPr>
              <a:t>, iar apoi utilizatorii fac clic pe linkul respectiv, nu veți putea spune de unde provin acei utilizatori. În software-ul dvs. de analiză (de exemplu, Google Analytics), acesta va apărea ca trafic direct, nu ca o recomandare. Din nou, noreferrerul nu are niciun efect asupra SEO, dar poate distorsiona numerele din software-ul de analiză și urmărire prin raportarea unui trafic mai direct</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0267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9B4678-0DD1-4384-A59C-7FCA59581D0F}"/>
              </a:ext>
            </a:extLst>
          </p:cNvPr>
          <p:cNvSpPr txBox="1"/>
          <p:nvPr/>
        </p:nvSpPr>
        <p:spPr>
          <a:xfrm>
            <a:off x="127000" y="196334"/>
            <a:ext cx="6096000" cy="369332"/>
          </a:xfrm>
          <a:prstGeom prst="rect">
            <a:avLst/>
          </a:prstGeom>
          <a:noFill/>
        </p:spPr>
        <p:txBody>
          <a:bodyPr wrap="square">
            <a:spAutoFit/>
          </a:bodyPr>
          <a:lstStyle/>
          <a:p>
            <a:r>
              <a:rPr lang="ro-RO" sz="1800" dirty="0">
                <a:solidFill>
                  <a:srgbClr val="FF0000"/>
                </a:solidFill>
                <a:effectLst/>
                <a:latin typeface="Times New Roman" panose="02020603050405020304" pitchFamily="18" charset="0"/>
                <a:ea typeface="Times New Roman" panose="02020603050405020304" pitchFamily="18" charset="0"/>
              </a:rPr>
              <a:t>Crearea de pagini cu puțin sau deloc conținut original </a:t>
            </a:r>
            <a:endParaRPr lang="en-GB"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0E2F6DEB-2E4D-4D22-9D9C-950DF5526BE8}"/>
              </a:ext>
            </a:extLst>
          </p:cNvPr>
          <p:cNvSpPr txBox="1"/>
          <p:nvPr/>
        </p:nvSpPr>
        <p:spPr>
          <a:xfrm>
            <a:off x="381000" y="785843"/>
            <a:ext cx="11099800" cy="3693319"/>
          </a:xfrm>
          <a:prstGeom prst="rect">
            <a:avLst/>
          </a:prstGeom>
          <a:noFill/>
        </p:spPr>
        <p:txBody>
          <a:bodyPr wrap="square">
            <a:spAutoFit/>
          </a:bodyPr>
          <a:lstStyle/>
          <a:p>
            <a:r>
              <a:rPr lang="ro-RO" sz="1800" dirty="0">
                <a:solidFill>
                  <a:srgbClr val="FF0000"/>
                </a:solidFill>
                <a:effectLst/>
                <a:latin typeface="Times New Roman" panose="02020603050405020304" pitchFamily="18" charset="0"/>
                <a:ea typeface="Times New Roman" panose="02020603050405020304" pitchFamily="18" charset="0"/>
              </a:rPr>
              <a:t>Cloaking </a:t>
            </a:r>
            <a:r>
              <a:rPr lang="ro-RO" sz="1800" u="sng" dirty="0">
                <a:solidFill>
                  <a:srgbClr val="0563C1"/>
                </a:solidFill>
                <a:effectLst/>
                <a:latin typeface="Times New Roman" panose="02020603050405020304" pitchFamily="18" charset="0"/>
                <a:ea typeface="Times New Roman" panose="02020603050405020304" pitchFamily="18" charset="0"/>
                <a:hlinkClick r:id="rId2"/>
              </a:rPr>
              <a:t>https://developers.google.com/search/docs/advanced/guidelines/cloaking</a:t>
            </a:r>
            <a:endParaRPr lang="en-GB" sz="1800" dirty="0">
              <a:effectLst/>
              <a:latin typeface="Times New Roman" panose="02020603050405020304" pitchFamily="18" charset="0"/>
              <a:ea typeface="Times New Roman" panose="02020603050405020304" pitchFamily="18" charset="0"/>
            </a:endParaRPr>
          </a:p>
          <a:p>
            <a:pPr algn="just"/>
            <a:r>
              <a:rPr lang="ro-RO" sz="1800" dirty="0">
                <a:effectLst/>
                <a:latin typeface="Times New Roman" panose="02020603050405020304" pitchFamily="18" charset="0"/>
                <a:ea typeface="Times New Roman" panose="02020603050405020304" pitchFamily="18" charset="0"/>
              </a:rPr>
              <a:t>Cloaking se referă la practica de a prezenta conținut sau adrese URL diferite utilizatorilor umani și motoarelor de căutare. Cloaking este considerat o încălcare a Regulilor Google pentru webmasteri, deoarece oferă utilizatorilor noștri rezultate diferite decât se așteptau. Câteva exemple: </a:t>
            </a:r>
            <a:endParaRPr lang="en-GB"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GB" sz="1800" dirty="0" err="1">
                <a:effectLst/>
                <a:latin typeface="Times New Roman" panose="02020603050405020304" pitchFamily="18" charset="0"/>
                <a:ea typeface="Times New Roman" panose="02020603050405020304" pitchFamily="18" charset="0"/>
              </a:rPr>
              <a:t>Servirea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unei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versiuni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diferite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motoarelor</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căutare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față</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cea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oferită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utilizatorilor</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reali</a:t>
            </a:r>
            <a:r>
              <a:rPr lang="en-GB" sz="1800" dirty="0">
                <a:effectLst/>
                <a:latin typeface="Times New Roman" panose="02020603050405020304" pitchFamily="18" charset="0"/>
                <a:ea typeface="Times New Roman" panose="02020603050405020304" pitchFamily="18" charset="0"/>
              </a:rPr>
              <a:t> </a:t>
            </a:r>
          </a:p>
          <a:p>
            <a:pPr marL="342900" lvl="0" indent="-342900" algn="just">
              <a:buFont typeface="Symbol" panose="05050102010706020507" pitchFamily="18" charset="2"/>
              <a:buChar char=""/>
            </a:pPr>
            <a:r>
              <a:rPr lang="ro-RO" sz="1800" dirty="0">
                <a:effectLst/>
                <a:latin typeface="Times New Roman" panose="02020603050405020304" pitchFamily="18" charset="0"/>
                <a:ea typeface="Times New Roman" panose="02020603050405020304" pitchFamily="18" charset="0"/>
              </a:rPr>
              <a:t>Inserarea textului sau a cuvintelor cheie într-o pagină numai atunci când agentul utilizator care solicită pagina este un motor de căutare, nu un vizitator uman </a:t>
            </a:r>
            <a:endParaRPr lang="en-GB" sz="1800" dirty="0">
              <a:effectLst/>
              <a:latin typeface="Times New Roman" panose="02020603050405020304" pitchFamily="18" charset="0"/>
              <a:ea typeface="Times New Roman" panose="02020603050405020304" pitchFamily="18" charset="0"/>
            </a:endParaRPr>
          </a:p>
          <a:p>
            <a:pPr algn="just"/>
            <a:r>
              <a:rPr lang="ro-RO" sz="1800" u="sng" dirty="0">
                <a:solidFill>
                  <a:srgbClr val="0563C1"/>
                </a:solidFill>
                <a:effectLst/>
                <a:latin typeface="Times New Roman" panose="02020603050405020304" pitchFamily="18" charset="0"/>
                <a:ea typeface="Times New Roman" panose="02020603050405020304" pitchFamily="18" charset="0"/>
                <a:hlinkClick r:id="rId3"/>
              </a:rPr>
              <a:t>https://developers.google.com/search/docs/advanced/guidelines/hidden-text-links</a:t>
            </a:r>
            <a:r>
              <a:rPr lang="ro-RO"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algn="just"/>
            <a:r>
              <a:rPr lang="ro-RO" sz="1800" dirty="0">
                <a:effectLst/>
                <a:latin typeface="Times New Roman" panose="02020603050405020304" pitchFamily="18" charset="0"/>
                <a:ea typeface="Times New Roman" panose="02020603050405020304" pitchFamily="18" charset="0"/>
              </a:rPr>
              <a:t>Dacă site-ul dvs. folosește tehnologii pe care motoarele de căutare le accesează cu dificultate, cum ar fi JavaScript sau imagini, consultați recomandările noastre pentru a face acest conținut accesibil motoarelor de căutare și utilizatorilor fără a ascunde. </a:t>
            </a:r>
            <a:r>
              <a:rPr lang="ro-RO" sz="1800" dirty="0">
                <a:effectLst/>
                <a:highlight>
                  <a:srgbClr val="00FF00"/>
                </a:highlight>
                <a:latin typeface="Times New Roman" panose="02020603050405020304" pitchFamily="18" charset="0"/>
                <a:ea typeface="Times New Roman" panose="02020603050405020304" pitchFamily="18" charset="0"/>
              </a:rPr>
              <a:t>Dacă un site este piratat, nu este neobișnuit ca hackerul să folosească cloaking pentru a face hackul mai greu de detectat de către proprietarul site-ului. Citiți mai multe despre site-urile piratate.</a:t>
            </a:r>
            <a:endParaRPr lang="en-GB" sz="1800" dirty="0">
              <a:effectLst/>
              <a:latin typeface="Times New Roman" panose="02020603050405020304" pitchFamily="18" charset="0"/>
              <a:ea typeface="Times New Roman" panose="02020603050405020304" pitchFamily="18" charset="0"/>
            </a:endParaRPr>
          </a:p>
          <a:p>
            <a:pPr algn="just"/>
            <a:r>
              <a:rPr lang="ro-RO" sz="1800" u="sng" dirty="0">
                <a:solidFill>
                  <a:srgbClr val="0563C1"/>
                </a:solidFill>
                <a:effectLst/>
                <a:latin typeface="Times New Roman" panose="02020603050405020304" pitchFamily="18" charset="0"/>
                <a:ea typeface="Times New Roman" panose="02020603050405020304" pitchFamily="18" charset="0"/>
                <a:hlinkClick r:id="rId4"/>
              </a:rPr>
              <a:t>https://developers.google.com/search/docs/advanced/security/what-is-hacked</a:t>
            </a:r>
            <a:r>
              <a:rPr lang="ro-RO"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210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3D52A-AAB2-49F5-B7CB-B52896D62B81}"/>
              </a:ext>
            </a:extLst>
          </p:cNvPr>
          <p:cNvSpPr>
            <a:spLocks noGrp="1"/>
          </p:cNvSpPr>
          <p:nvPr>
            <p:ph idx="1"/>
          </p:nvPr>
        </p:nvSpPr>
        <p:spPr>
          <a:xfrm>
            <a:off x="393700" y="314325"/>
            <a:ext cx="10515600" cy="4351338"/>
          </a:xfrm>
        </p:spPr>
        <p:txBody>
          <a:bodyPr/>
          <a:lstStyle/>
          <a:p>
            <a:r>
              <a:rPr lang="ro-RO" sz="1800" dirty="0">
                <a:solidFill>
                  <a:srgbClr val="FF0000"/>
                </a:solidFill>
                <a:effectLst/>
                <a:latin typeface="Times New Roman" panose="02020603050405020304" pitchFamily="18" charset="0"/>
                <a:ea typeface="Times New Roman" panose="02020603050405020304" pitchFamily="18" charset="0"/>
              </a:rPr>
              <a:t>Redirecționări ascunse</a:t>
            </a:r>
            <a:r>
              <a:rPr lang="en-GB" sz="1800" dirty="0">
                <a:solidFill>
                  <a:srgbClr val="FF0000"/>
                </a:solidFill>
                <a:effectLst/>
                <a:latin typeface="Times New Roman" panose="02020603050405020304" pitchFamily="18" charset="0"/>
                <a:ea typeface="Times New Roman" panose="02020603050405020304" pitchFamily="18" charset="0"/>
              </a:rPr>
              <a:t>  </a:t>
            </a:r>
            <a:r>
              <a:rPr lang="ro-RO" sz="1800" dirty="0">
                <a:solidFill>
                  <a:srgbClr val="FF0000"/>
                </a:solidFill>
                <a:effectLst/>
                <a:latin typeface="Times New Roman" panose="02020603050405020304" pitchFamily="18" charset="0"/>
                <a:ea typeface="Times New Roman" panose="02020603050405020304" pitchFamily="18" charset="0"/>
              </a:rPr>
              <a:t>https://developers.google.com/search/docs/advanced/guidelines/sneaky-redirects </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5" name="TextBox 4">
            <a:extLst>
              <a:ext uri="{FF2B5EF4-FFF2-40B4-BE49-F238E27FC236}">
                <a16:creationId xmlns:a16="http://schemas.microsoft.com/office/drawing/2014/main" id="{7E68AF92-377E-4294-8EC9-1F890EB68601}"/>
              </a:ext>
            </a:extLst>
          </p:cNvPr>
          <p:cNvSpPr txBox="1"/>
          <p:nvPr/>
        </p:nvSpPr>
        <p:spPr>
          <a:xfrm>
            <a:off x="495300" y="920333"/>
            <a:ext cx="9944100" cy="2031325"/>
          </a:xfrm>
          <a:prstGeom prst="rect">
            <a:avLst/>
          </a:prstGeom>
          <a:noFill/>
        </p:spPr>
        <p:txBody>
          <a:bodyPr wrap="square">
            <a:spAutoFit/>
          </a:bodyPr>
          <a:lstStyle/>
          <a:p>
            <a:r>
              <a:rPr lang="ro-RO" sz="1800" dirty="0">
                <a:effectLst/>
                <a:latin typeface="Calibri" panose="020F0502020204030204" pitchFamily="34" charset="0"/>
                <a:ea typeface="Calibri" panose="020F0502020204030204" pitchFamily="34" charset="0"/>
                <a:cs typeface="Times New Roman" panose="02020603050405020304" pitchFamily="18" charset="0"/>
              </a:rPr>
              <a:t>Redirecționarea este acțiunea de a trimite un vizitator către o adresă URL diferită de cea pe care au solicitat-o ​​inițial. Există multe motive întemeiate pentru a redirecționa o adresă URL către alta, cum ar fi atunci când vă mutați site-ul la o nouă adresă sau când ați consolidat mai multe pagini într-una. Cu toate acestea, unele redirecționări înșeală motoarele de căutare sau afișează conținut către utilizatori umani diferit de cel pus la dispoziția crawlerelor. Este o încălcare a Regulilor Google pentru webmasteri să redirecționeze un utilizator către o altă pagină cu intenția de a afișa conținut diferit de ceea ce a fost pus la dispoziția crawlerului motorului de căutare</a:t>
            </a:r>
            <a:endParaRPr lang="en-GB" dirty="0"/>
          </a:p>
        </p:txBody>
      </p:sp>
      <p:sp>
        <p:nvSpPr>
          <p:cNvPr id="7" name="TextBox 6">
            <a:extLst>
              <a:ext uri="{FF2B5EF4-FFF2-40B4-BE49-F238E27FC236}">
                <a16:creationId xmlns:a16="http://schemas.microsoft.com/office/drawing/2014/main" id="{2EC3058C-DF8E-4C69-BFA0-4445645F599B}"/>
              </a:ext>
            </a:extLst>
          </p:cNvPr>
          <p:cNvSpPr txBox="1"/>
          <p:nvPr/>
        </p:nvSpPr>
        <p:spPr>
          <a:xfrm>
            <a:off x="228600" y="3188334"/>
            <a:ext cx="6096000" cy="369332"/>
          </a:xfrm>
          <a:prstGeom prst="rect">
            <a:avLst/>
          </a:prstGeom>
          <a:noFill/>
        </p:spPr>
        <p:txBody>
          <a:bodyPr wrap="square">
            <a:spAutoFit/>
          </a:bodyPr>
          <a:lstStyle/>
          <a:p>
            <a:r>
              <a:rPr lang="ro-RO" sz="1800" dirty="0">
                <a:solidFill>
                  <a:srgbClr val="FF0000"/>
                </a:solidFill>
                <a:effectLst/>
                <a:latin typeface="Times New Roman" panose="02020603050405020304" pitchFamily="18" charset="0"/>
                <a:ea typeface="Times New Roman" panose="02020603050405020304" pitchFamily="18" charset="0"/>
              </a:rPr>
              <a:t>Text ascuns sau link-uri </a:t>
            </a:r>
            <a:endParaRPr lang="en-GB"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DD05D003-77DA-4631-B547-1BE59DB0989E}"/>
              </a:ext>
            </a:extLst>
          </p:cNvPr>
          <p:cNvSpPr txBox="1"/>
          <p:nvPr/>
        </p:nvSpPr>
        <p:spPr>
          <a:xfrm>
            <a:off x="3048000" y="3105835"/>
            <a:ext cx="6096000" cy="646331"/>
          </a:xfrm>
          <a:prstGeom prst="rect">
            <a:avLst/>
          </a:prstGeom>
          <a:noFill/>
        </p:spPr>
        <p:txBody>
          <a:bodyPr wrap="square">
            <a:spAutoFit/>
          </a:bodyPr>
          <a:lstStyle/>
          <a:p>
            <a:r>
              <a:rPr lang="en-GB" dirty="0"/>
              <a:t>https://developers.google.com/search/docs/advanced/guidelines/hidden-text-links</a:t>
            </a:r>
          </a:p>
        </p:txBody>
      </p:sp>
      <p:sp>
        <p:nvSpPr>
          <p:cNvPr id="11" name="TextBox 10">
            <a:extLst>
              <a:ext uri="{FF2B5EF4-FFF2-40B4-BE49-F238E27FC236}">
                <a16:creationId xmlns:a16="http://schemas.microsoft.com/office/drawing/2014/main" id="{A69F19EF-FAED-479A-8171-9CD477A00658}"/>
              </a:ext>
            </a:extLst>
          </p:cNvPr>
          <p:cNvSpPr txBox="1"/>
          <p:nvPr/>
        </p:nvSpPr>
        <p:spPr>
          <a:xfrm>
            <a:off x="495300" y="4019332"/>
            <a:ext cx="9512300" cy="369332"/>
          </a:xfrm>
          <a:prstGeom prst="rect">
            <a:avLst/>
          </a:prstGeom>
          <a:noFill/>
        </p:spPr>
        <p:txBody>
          <a:bodyPr wrap="square">
            <a:spAutoFit/>
          </a:bodyPr>
          <a:lstStyle/>
          <a:p>
            <a:r>
              <a:rPr lang="en-GB" dirty="0"/>
              <a:t>https://developers.google.com/search/docs/advanced/guidelines/google-images</a:t>
            </a:r>
          </a:p>
        </p:txBody>
      </p:sp>
      <p:sp>
        <p:nvSpPr>
          <p:cNvPr id="13" name="TextBox 12">
            <a:extLst>
              <a:ext uri="{FF2B5EF4-FFF2-40B4-BE49-F238E27FC236}">
                <a16:creationId xmlns:a16="http://schemas.microsoft.com/office/drawing/2014/main" id="{2345F07F-9D74-4256-8E63-030D92AA315A}"/>
              </a:ext>
            </a:extLst>
          </p:cNvPr>
          <p:cNvSpPr txBox="1"/>
          <p:nvPr/>
        </p:nvSpPr>
        <p:spPr>
          <a:xfrm>
            <a:off x="444500" y="4948505"/>
            <a:ext cx="10909300" cy="646331"/>
          </a:xfrm>
          <a:prstGeom prst="rect">
            <a:avLst/>
          </a:prstGeom>
          <a:noFill/>
        </p:spPr>
        <p:txBody>
          <a:bodyPr wrap="square">
            <a:spAutoFit/>
          </a:bodyPr>
          <a:lstStyle/>
          <a:p>
            <a:r>
              <a:rPr lang="it-IT" dirty="0">
                <a:solidFill>
                  <a:srgbClr val="FF0000"/>
                </a:solidFill>
                <a:highlight>
                  <a:srgbClr val="00FF00"/>
                </a:highlight>
              </a:rPr>
              <a:t>Pagini de intrare </a:t>
            </a:r>
            <a:r>
              <a:rPr lang="it-IT" dirty="0">
                <a:solidFill>
                  <a:srgbClr val="FF0000"/>
                </a:solidFill>
                <a:highlight>
                  <a:srgbClr val="00FF00"/>
                </a:highlight>
                <a:hlinkClick r:id="rId2"/>
              </a:rPr>
              <a:t>https://developers.google.com/search/docs/advanced/guidelines/doorway-pages</a:t>
            </a:r>
            <a:r>
              <a:rPr lang="it-IT" dirty="0">
                <a:solidFill>
                  <a:srgbClr val="FF0000"/>
                </a:solidFill>
                <a:highlight>
                  <a:srgbClr val="00FF00"/>
                </a:highlight>
              </a:rPr>
              <a:t> </a:t>
            </a:r>
          </a:p>
          <a:p>
            <a:r>
              <a:rPr lang="it-IT" dirty="0">
                <a:solidFill>
                  <a:srgbClr val="FF0000"/>
                </a:solidFill>
                <a:highlight>
                  <a:srgbClr val="00FF00"/>
                </a:highlight>
              </a:rPr>
              <a:t>Conținut răzuit </a:t>
            </a:r>
            <a:r>
              <a:rPr lang="it-IT" dirty="0">
                <a:solidFill>
                  <a:srgbClr val="FF0000"/>
                </a:solidFill>
                <a:highlight>
                  <a:srgbClr val="00FF00"/>
                </a:highlight>
                <a:hlinkClick r:id="rId3"/>
              </a:rPr>
              <a:t>https://developers.google.com/search/docs/advanced/guidelines/scraped-content</a:t>
            </a:r>
            <a:r>
              <a:rPr lang="it-IT" dirty="0">
                <a:solidFill>
                  <a:srgbClr val="FF0000"/>
                </a:solidFill>
                <a:highlight>
                  <a:srgbClr val="00FF00"/>
                </a:highlight>
              </a:rPr>
              <a:t>   </a:t>
            </a:r>
            <a:endParaRPr lang="en-GB" dirty="0">
              <a:solidFill>
                <a:srgbClr val="FF0000"/>
              </a:solidFill>
              <a:highlight>
                <a:srgbClr val="00FF00"/>
              </a:highlight>
            </a:endParaRPr>
          </a:p>
        </p:txBody>
      </p:sp>
    </p:spTree>
    <p:extLst>
      <p:ext uri="{BB962C8B-B14F-4D97-AF65-F5344CB8AC3E}">
        <p14:creationId xmlns:p14="http://schemas.microsoft.com/office/powerpoint/2010/main" val="222408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F29A0-EC73-413E-89AC-59103DD3CBC6}"/>
              </a:ext>
            </a:extLst>
          </p:cNvPr>
          <p:cNvSpPr>
            <a:spLocks noGrp="1"/>
          </p:cNvSpPr>
          <p:nvPr>
            <p:ph idx="1"/>
          </p:nvPr>
        </p:nvSpPr>
        <p:spPr>
          <a:xfrm>
            <a:off x="520700" y="301625"/>
            <a:ext cx="10515600" cy="1577975"/>
          </a:xfrm>
        </p:spPr>
        <p:txBody>
          <a:bodyPr/>
          <a:lstStyle/>
          <a:p>
            <a:pPr marL="0" indent="0">
              <a:buNone/>
            </a:pPr>
            <a:r>
              <a:rPr lang="en-GB" sz="1800" dirty="0" err="1">
                <a:effectLst/>
                <a:highlight>
                  <a:srgbClr val="FFFF00"/>
                </a:highlight>
                <a:latin typeface="Times New Roman" panose="02020603050405020304" pitchFamily="18" charset="0"/>
                <a:ea typeface="Times New Roman" panose="02020603050405020304" pitchFamily="18" charset="0"/>
              </a:rPr>
              <a:t>Atunci</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când</a:t>
            </a:r>
            <a:r>
              <a:rPr lang="en-GB" sz="1800" dirty="0">
                <a:effectLst/>
                <a:highlight>
                  <a:srgbClr val="FFFF00"/>
                </a:highlight>
                <a:latin typeface="Times New Roman" panose="02020603050405020304" pitchFamily="18" charset="0"/>
                <a:ea typeface="Times New Roman" panose="02020603050405020304" pitchFamily="18" charset="0"/>
              </a:rPr>
              <a:t> o </a:t>
            </a:r>
            <a:r>
              <a:rPr lang="en-GB" sz="1800" dirty="0" err="1">
                <a:effectLst/>
                <a:highlight>
                  <a:srgbClr val="FFFF00"/>
                </a:highlight>
                <a:latin typeface="Times New Roman" panose="02020603050405020304" pitchFamily="18" charset="0"/>
                <a:ea typeface="Times New Roman" panose="02020603050405020304" pitchFamily="18" charset="0"/>
              </a:rPr>
              <a:t>persoană</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efectuează</a:t>
            </a:r>
            <a:r>
              <a:rPr lang="en-GB" sz="1800" dirty="0">
                <a:effectLst/>
                <a:highlight>
                  <a:srgbClr val="FFFF00"/>
                </a:highlight>
                <a:latin typeface="Times New Roman" panose="02020603050405020304" pitchFamily="18" charset="0"/>
                <a:ea typeface="Times New Roman" panose="02020603050405020304" pitchFamily="18" charset="0"/>
              </a:rPr>
              <a:t> o </a:t>
            </a:r>
            <a:r>
              <a:rPr lang="en-GB" sz="1800" dirty="0" err="1">
                <a:effectLst/>
                <a:highlight>
                  <a:srgbClr val="FFFF00"/>
                </a:highlight>
                <a:latin typeface="Times New Roman" panose="02020603050405020304" pitchFamily="18" charset="0"/>
                <a:ea typeface="Times New Roman" panose="02020603050405020304" pitchFamily="18" charset="0"/>
              </a:rPr>
              <a:t>căutare</a:t>
            </a:r>
            <a:r>
              <a:rPr lang="en-GB" sz="1800" dirty="0">
                <a:effectLst/>
                <a:highlight>
                  <a:srgbClr val="FFFF00"/>
                </a:highlight>
                <a:latin typeface="Times New Roman" panose="02020603050405020304" pitchFamily="18" charset="0"/>
                <a:ea typeface="Times New Roman" panose="02020603050405020304" pitchFamily="18" charset="0"/>
              </a:rPr>
              <a:t> online, </a:t>
            </a:r>
            <a:r>
              <a:rPr lang="en-GB" sz="1800" dirty="0" err="1">
                <a:effectLst/>
                <a:highlight>
                  <a:srgbClr val="FFFF00"/>
                </a:highlight>
                <a:latin typeface="Times New Roman" panose="02020603050405020304" pitchFamily="18" charset="0"/>
                <a:ea typeface="Times New Roman" panose="02020603050405020304" pitchFamily="18" charset="0"/>
              </a:rPr>
              <a:t>motorul</a:t>
            </a:r>
            <a:r>
              <a:rPr lang="en-GB" sz="1800" dirty="0">
                <a:effectLst/>
                <a:highlight>
                  <a:srgbClr val="FFFF00"/>
                </a:highlight>
                <a:latin typeface="Times New Roman" panose="02020603050405020304" pitchFamily="18" charset="0"/>
                <a:ea typeface="Times New Roman" panose="02020603050405020304" pitchFamily="18" charset="0"/>
              </a:rPr>
              <a:t> de </a:t>
            </a:r>
            <a:r>
              <a:rPr lang="en-GB" sz="1800" dirty="0" err="1">
                <a:effectLst/>
                <a:highlight>
                  <a:srgbClr val="FFFF00"/>
                </a:highlight>
                <a:latin typeface="Times New Roman" panose="02020603050405020304" pitchFamily="18" charset="0"/>
                <a:ea typeface="Times New Roman" panose="02020603050405020304" pitchFamily="18" charset="0"/>
              </a:rPr>
              <a:t>căutare</a:t>
            </a:r>
            <a:r>
              <a:rPr lang="en-GB" sz="1800" dirty="0">
                <a:effectLst/>
                <a:highlight>
                  <a:srgbClr val="FFFF00"/>
                </a:highlight>
                <a:latin typeface="Times New Roman" panose="02020603050405020304" pitchFamily="18" charset="0"/>
                <a:ea typeface="Times New Roman" panose="02020603050405020304" pitchFamily="18" charset="0"/>
              </a:rPr>
              <a:t> face 2 </a:t>
            </a:r>
            <a:r>
              <a:rPr lang="en-GB" sz="1800" dirty="0" err="1">
                <a:effectLst/>
                <a:highlight>
                  <a:srgbClr val="FFFF00"/>
                </a:highlight>
                <a:latin typeface="Times New Roman" panose="02020603050405020304" pitchFamily="18" charset="0"/>
                <a:ea typeface="Times New Roman" panose="02020603050405020304" pitchFamily="18" charset="0"/>
              </a:rPr>
              <a:t>lucruri</a:t>
            </a:r>
            <a:r>
              <a:rPr lang="en-GB" sz="1800" dirty="0">
                <a:effectLst/>
                <a:highlight>
                  <a:srgbClr val="FFFF00"/>
                </a:highligh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 </a:t>
            </a:r>
          </a:p>
          <a:p>
            <a:pPr marL="342900" lvl="0" indent="-342900">
              <a:tabLst>
                <a:tab pos="457200" algn="l"/>
              </a:tabLst>
            </a:pPr>
            <a:r>
              <a:rPr lang="en-GB" sz="1800" dirty="0" err="1">
                <a:effectLst/>
                <a:highlight>
                  <a:srgbClr val="FFFF00"/>
                </a:highlight>
                <a:latin typeface="Times New Roman" panose="02020603050405020304" pitchFamily="18" charset="0"/>
                <a:ea typeface="Times New Roman" panose="02020603050405020304" pitchFamily="18" charset="0"/>
              </a:rPr>
              <a:t>În</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primul</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rând</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prezintă</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numai</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acele</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rezultate</a:t>
            </a:r>
            <a:r>
              <a:rPr lang="en-GB" sz="1800" dirty="0">
                <a:effectLst/>
                <a:highlight>
                  <a:srgbClr val="FFFF00"/>
                </a:highlight>
                <a:latin typeface="Times New Roman" panose="02020603050405020304" pitchFamily="18" charset="0"/>
                <a:ea typeface="Times New Roman" panose="02020603050405020304" pitchFamily="18" charset="0"/>
              </a:rPr>
              <a:t> care sunt </a:t>
            </a:r>
            <a:r>
              <a:rPr lang="en-GB" sz="1800" dirty="0" err="1">
                <a:effectLst/>
                <a:highlight>
                  <a:srgbClr val="FFFF00"/>
                </a:highlight>
                <a:latin typeface="Times New Roman" panose="02020603050405020304" pitchFamily="18" charset="0"/>
                <a:ea typeface="Times New Roman" panose="02020603050405020304" pitchFamily="18" charset="0"/>
              </a:rPr>
              <a:t>relevante</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sau</a:t>
            </a:r>
            <a:r>
              <a:rPr lang="en-GB" sz="1800" dirty="0">
                <a:effectLst/>
                <a:highlight>
                  <a:srgbClr val="FFFF00"/>
                </a:highlight>
                <a:latin typeface="Times New Roman" panose="02020603050405020304" pitchFamily="18" charset="0"/>
                <a:ea typeface="Times New Roman" panose="02020603050405020304" pitchFamily="18" charset="0"/>
              </a:rPr>
              <a:t> utile </a:t>
            </a:r>
            <a:r>
              <a:rPr lang="en-GB" sz="1800" dirty="0" err="1">
                <a:effectLst/>
                <a:highlight>
                  <a:srgbClr val="FFFF00"/>
                </a:highlight>
                <a:latin typeface="Times New Roman" panose="02020603050405020304" pitchFamily="18" charset="0"/>
                <a:ea typeface="Times New Roman" panose="02020603050405020304" pitchFamily="18" charset="0"/>
              </a:rPr>
              <a:t>pentru</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căutarea</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utilizatorului</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dat</a:t>
            </a:r>
            <a:r>
              <a:rPr lang="en-GB" sz="1800" dirty="0">
                <a:effectLst/>
                <a:highlight>
                  <a:srgbClr val="FFFF00"/>
                </a:highlight>
                <a:latin typeface="Times New Roman" panose="02020603050405020304" pitchFamily="18"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GB" sz="1800" dirty="0" err="1">
                <a:effectLst/>
                <a:highlight>
                  <a:srgbClr val="FFFF00"/>
                </a:highlight>
                <a:latin typeface="Times New Roman" panose="02020603050405020304" pitchFamily="18" charset="0"/>
                <a:ea typeface="Times New Roman" panose="02020603050405020304" pitchFamily="18" charset="0"/>
              </a:rPr>
              <a:t>în</a:t>
            </a:r>
            <a:r>
              <a:rPr lang="en-GB" sz="1800" dirty="0">
                <a:effectLst/>
                <a:highlight>
                  <a:srgbClr val="FFFF00"/>
                </a:highlight>
                <a:latin typeface="Times New Roman" panose="02020603050405020304" pitchFamily="18" charset="0"/>
                <a:ea typeface="Times New Roman" panose="02020603050405020304" pitchFamily="18" charset="0"/>
              </a:rPr>
              <a:t> al </a:t>
            </a:r>
            <a:r>
              <a:rPr lang="en-GB" sz="1800" dirty="0" err="1">
                <a:effectLst/>
                <a:highlight>
                  <a:srgbClr val="FFFF00"/>
                </a:highlight>
                <a:latin typeface="Times New Roman" panose="02020603050405020304" pitchFamily="18" charset="0"/>
                <a:ea typeface="Times New Roman" panose="02020603050405020304" pitchFamily="18" charset="0"/>
              </a:rPr>
              <a:t>doilea</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rând</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clasează</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aceste</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rezultate</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în</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funcție</a:t>
            </a:r>
            <a:r>
              <a:rPr lang="en-GB" sz="1800" dirty="0">
                <a:effectLst/>
                <a:highlight>
                  <a:srgbClr val="FFFF00"/>
                </a:highlight>
                <a:latin typeface="Times New Roman" panose="02020603050405020304" pitchFamily="18" charset="0"/>
                <a:ea typeface="Times New Roman" panose="02020603050405020304" pitchFamily="18" charset="0"/>
              </a:rPr>
              <a:t> de </a:t>
            </a:r>
            <a:r>
              <a:rPr lang="en-GB" sz="1800" dirty="0" err="1">
                <a:effectLst/>
                <a:highlight>
                  <a:srgbClr val="FFFF00"/>
                </a:highlight>
                <a:latin typeface="Times New Roman" panose="02020603050405020304" pitchFamily="18" charset="0"/>
                <a:ea typeface="Times New Roman" panose="02020603050405020304" pitchFamily="18" charset="0"/>
              </a:rPr>
              <a:t>popularitatea</a:t>
            </a:r>
            <a:r>
              <a:rPr lang="en-GB" sz="1800" dirty="0">
                <a:effectLst/>
                <a:highlight>
                  <a:srgbClr val="FFFF00"/>
                </a:highlight>
                <a:latin typeface="Times New Roman" panose="02020603050405020304" pitchFamily="18" charset="0"/>
                <a:ea typeface="Times New Roman" panose="02020603050405020304" pitchFamily="18" charset="0"/>
              </a:rPr>
              <a:t> site-</a:t>
            </a:r>
            <a:r>
              <a:rPr lang="en-GB" sz="1800" dirty="0" err="1">
                <a:effectLst/>
                <a:highlight>
                  <a:srgbClr val="FFFF00"/>
                </a:highlight>
                <a:latin typeface="Times New Roman" panose="02020603050405020304" pitchFamily="18" charset="0"/>
                <a:ea typeface="Times New Roman" panose="02020603050405020304" pitchFamily="18" charset="0"/>
              </a:rPr>
              <a:t>urilor</a:t>
            </a:r>
            <a:r>
              <a:rPr lang="en-GB" sz="1800" dirty="0">
                <a:effectLst/>
                <a:highlight>
                  <a:srgbClr val="FFFF00"/>
                </a:highlight>
                <a:latin typeface="Times New Roman" panose="02020603050405020304" pitchFamily="18" charset="0"/>
                <a:ea typeface="Times New Roman" panose="02020603050405020304" pitchFamily="18" charset="0"/>
              </a:rPr>
              <a:t> care </a:t>
            </a:r>
            <a:r>
              <a:rPr lang="en-GB" sz="1800" dirty="0" err="1">
                <a:effectLst/>
                <a:highlight>
                  <a:srgbClr val="FFFF00"/>
                </a:highlight>
                <a:latin typeface="Times New Roman" panose="02020603050405020304" pitchFamily="18" charset="0"/>
                <a:ea typeface="Times New Roman" panose="02020603050405020304" pitchFamily="18" charset="0"/>
              </a:rPr>
              <a:t>servesc</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informațiile</a:t>
            </a:r>
            <a:r>
              <a:rPr lang="en-GB" sz="1800" dirty="0">
                <a:effectLst/>
                <a:highlight>
                  <a:srgbClr val="FFFF00"/>
                </a:highlight>
                <a:latin typeface="Times New Roman" panose="02020603050405020304" pitchFamily="18" charset="0"/>
                <a:ea typeface="Times New Roman" panose="02020603050405020304" pitchFamily="18" charset="0"/>
              </a:rPr>
              <a:t> pe care le </a:t>
            </a:r>
            <a:r>
              <a:rPr lang="en-GB" sz="1800" dirty="0" err="1">
                <a:effectLst/>
                <a:highlight>
                  <a:srgbClr val="FFFF00"/>
                </a:highlight>
                <a:latin typeface="Times New Roman" panose="02020603050405020304" pitchFamily="18" charset="0"/>
                <a:ea typeface="Times New Roman" panose="02020603050405020304" pitchFamily="18" charset="0"/>
              </a:rPr>
              <a:t>prezintă</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motorul</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în</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rezultatele</a:t>
            </a:r>
            <a:r>
              <a:rPr lang="en-GB" sz="1800" dirty="0">
                <a:effectLst/>
                <a:highlight>
                  <a:srgbClr val="FFFF00"/>
                </a:highlight>
                <a:latin typeface="Times New Roman" panose="02020603050405020304" pitchFamily="18" charset="0"/>
                <a:ea typeface="Times New Roman" panose="02020603050405020304" pitchFamily="18" charset="0"/>
              </a:rPr>
              <a:t> sale.</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5" name="TextBox 4">
            <a:extLst>
              <a:ext uri="{FF2B5EF4-FFF2-40B4-BE49-F238E27FC236}">
                <a16:creationId xmlns:a16="http://schemas.microsoft.com/office/drawing/2014/main" id="{EB59B91B-3E31-4B25-902F-D3E3C0A12438}"/>
              </a:ext>
            </a:extLst>
          </p:cNvPr>
          <p:cNvSpPr txBox="1"/>
          <p:nvPr/>
        </p:nvSpPr>
        <p:spPr>
          <a:xfrm>
            <a:off x="749300" y="1879600"/>
            <a:ext cx="10515600" cy="3139321"/>
          </a:xfrm>
          <a:prstGeom prst="rect">
            <a:avLst/>
          </a:prstGeom>
          <a:noFill/>
        </p:spPr>
        <p:txBody>
          <a:bodyPr wrap="square">
            <a:spAutoFit/>
          </a:bodyPr>
          <a:lstStyle/>
          <a:p>
            <a:r>
              <a:rPr lang="en-GB" sz="1800" b="1" dirty="0" err="1">
                <a:effectLst/>
                <a:latin typeface="Times New Roman" panose="02020603050405020304" pitchFamily="18" charset="0"/>
                <a:ea typeface="Times New Roman" panose="02020603050405020304" pitchFamily="18" charset="0"/>
              </a:rPr>
              <a:t>Pozițiile</a:t>
            </a:r>
            <a:r>
              <a:rPr lang="en-GB" sz="1800" b="1" dirty="0">
                <a:effectLst/>
                <a:latin typeface="Times New Roman" panose="02020603050405020304" pitchFamily="18" charset="0"/>
                <a:ea typeface="Times New Roman" panose="02020603050405020304" pitchFamily="18" charset="0"/>
              </a:rPr>
              <a:t> </a:t>
            </a:r>
            <a:r>
              <a:rPr lang="en-GB" sz="1800" b="1" dirty="0" err="1">
                <a:effectLst/>
                <a:latin typeface="Times New Roman" panose="02020603050405020304" pitchFamily="18" charset="0"/>
                <a:ea typeface="Times New Roman" panose="02020603050405020304" pitchFamily="18" charset="0"/>
              </a:rPr>
              <a:t>în</a:t>
            </a:r>
            <a:r>
              <a:rPr lang="en-GB" sz="1800" b="1" dirty="0">
                <a:effectLst/>
                <a:latin typeface="Times New Roman" panose="02020603050405020304" pitchFamily="18" charset="0"/>
                <a:ea typeface="Times New Roman" panose="02020603050405020304" pitchFamily="18" charset="0"/>
              </a:rPr>
              <a:t> </a:t>
            </a:r>
            <a:r>
              <a:rPr lang="en-GB" sz="1800" b="1" dirty="0" err="1">
                <a:effectLst/>
                <a:latin typeface="Times New Roman" panose="02020603050405020304" pitchFamily="18" charset="0"/>
                <a:ea typeface="Times New Roman" panose="02020603050405020304" pitchFamily="18" charset="0"/>
              </a:rPr>
              <a:t>rezultatele</a:t>
            </a:r>
            <a:r>
              <a:rPr lang="en-GB" sz="1800" b="1" dirty="0">
                <a:effectLst/>
                <a:latin typeface="Times New Roman" panose="02020603050405020304" pitchFamily="18" charset="0"/>
                <a:ea typeface="Times New Roman" panose="02020603050405020304" pitchFamily="18" charset="0"/>
              </a:rPr>
              <a:t> </a:t>
            </a:r>
            <a:r>
              <a:rPr lang="en-GB" sz="1800" b="1" dirty="0" err="1">
                <a:effectLst/>
                <a:latin typeface="Times New Roman" panose="02020603050405020304" pitchFamily="18" charset="0"/>
                <a:ea typeface="Times New Roman" panose="02020603050405020304" pitchFamily="18" charset="0"/>
              </a:rPr>
              <a:t>căutărilor</a:t>
            </a:r>
            <a:r>
              <a:rPr lang="en-GB" sz="1800" b="1" dirty="0">
                <a:effectLst/>
                <a:latin typeface="Times New Roman" panose="02020603050405020304" pitchFamily="18" charset="0"/>
                <a:ea typeface="Times New Roman" panose="02020603050405020304" pitchFamily="18" charset="0"/>
              </a:rPr>
              <a:t> sunt </a:t>
            </a:r>
            <a:r>
              <a:rPr lang="en-GB" sz="1800" b="1" dirty="0" err="1">
                <a:effectLst/>
                <a:latin typeface="Times New Roman" panose="02020603050405020304" pitchFamily="18" charset="0"/>
                <a:ea typeface="Times New Roman" panose="02020603050405020304" pitchFamily="18" charset="0"/>
              </a:rPr>
              <a:t>influentate</a:t>
            </a:r>
            <a:r>
              <a:rPr lang="en-GB" sz="1800" b="1" dirty="0">
                <a:effectLst/>
                <a:latin typeface="Times New Roman" panose="02020603050405020304" pitchFamily="18" charset="0"/>
                <a:ea typeface="Times New Roman" panose="02020603050405020304" pitchFamily="18" charset="0"/>
              </a:rPr>
              <a:t> de:</a:t>
            </a:r>
            <a:endParaRPr lang="en-GB" sz="1800" dirty="0">
              <a:effectLst/>
              <a:latin typeface="Times New Roman" panose="02020603050405020304" pitchFamily="18" charset="0"/>
              <a:ea typeface="Times New Roman" panose="02020603050405020304" pitchFamily="18" charset="0"/>
            </a:endParaRPr>
          </a:p>
          <a:p>
            <a:r>
              <a:rPr lang="en-GB" sz="1800" dirty="0" err="1">
                <a:effectLst/>
                <a:latin typeface="Times New Roman" panose="02020603050405020304" pitchFamily="18" charset="0"/>
                <a:ea typeface="Times New Roman" panose="02020603050405020304" pitchFamily="18" charset="0"/>
              </a:rPr>
              <a:t>Așadar</a:t>
            </a:r>
            <a:r>
              <a:rPr lang="en-GB" sz="1800" dirty="0">
                <a:effectLs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relevanța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și</a:t>
            </a:r>
            <a:r>
              <a:rPr lang="en-GB" sz="1800" dirty="0">
                <a:effectLs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popularitatea</a:t>
            </a:r>
            <a:r>
              <a:rPr lang="en-GB" sz="1800" dirty="0">
                <a:effectLst/>
                <a:latin typeface="Times New Roman" panose="02020603050405020304" pitchFamily="18" charset="0"/>
                <a:ea typeface="Times New Roman" panose="02020603050405020304" pitchFamily="18" charset="0"/>
              </a:rPr>
              <a:t> sunt </a:t>
            </a:r>
            <a:r>
              <a:rPr lang="en-GB" sz="1800" dirty="0" err="1">
                <a:effectLst/>
                <a:latin typeface="Times New Roman" panose="02020603050405020304" pitchFamily="18" charset="0"/>
                <a:ea typeface="Times New Roman" panose="02020603050405020304" pitchFamily="18" charset="0"/>
              </a:rPr>
              <a:t>elementele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cheie</a:t>
            </a:r>
            <a:r>
              <a:rPr lang="en-GB" sz="1800" dirty="0">
                <a:effectLst/>
                <a:latin typeface="Times New Roman" panose="02020603050405020304" pitchFamily="18" charset="0"/>
                <a:ea typeface="Times New Roman" panose="02020603050405020304" pitchFamily="18" charset="0"/>
              </a:rPr>
              <a:t> care </a:t>
            </a:r>
            <a:r>
              <a:rPr lang="en-GB" sz="1800" dirty="0" err="1">
                <a:effectLst/>
                <a:latin typeface="Times New Roman" panose="02020603050405020304" pitchFamily="18" charset="0"/>
                <a:ea typeface="Times New Roman" panose="02020603050405020304" pitchFamily="18" charset="0"/>
              </a:rPr>
              <a:t>influențează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clasarea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în</a:t>
            </a:r>
            <a:r>
              <a:rPr lang="en-GB" sz="1800" dirty="0">
                <a:effectLst/>
                <a:latin typeface="Times New Roman" panose="02020603050405020304" pitchFamily="18" charset="0"/>
                <a:ea typeface="Times New Roman" panose="02020603050405020304" pitchFamily="18" charset="0"/>
              </a:rPr>
              <a:t> SEO. </a:t>
            </a:r>
            <a:r>
              <a:rPr lang="en-GB" sz="1800" dirty="0" err="1">
                <a:effectLst/>
                <a:latin typeface="Times New Roman" panose="02020603050405020304" pitchFamily="18" charset="0"/>
                <a:ea typeface="Times New Roman" panose="02020603050405020304" pitchFamily="18" charset="0"/>
              </a:rPr>
              <a:t>Pentru</a:t>
            </a:r>
            <a:r>
              <a:rPr lang="en-GB" sz="1800" dirty="0">
                <a:effectLst/>
                <a:latin typeface="Times New Roman" panose="02020603050405020304" pitchFamily="18" charset="0"/>
                <a:ea typeface="Times New Roman" panose="02020603050405020304" pitchFamily="18" charset="0"/>
              </a:rPr>
              <a:t> un motor de </a:t>
            </a:r>
            <a:r>
              <a:rPr lang="en-GB" sz="1800" dirty="0" err="1">
                <a:effectLst/>
                <a:latin typeface="Times New Roman" panose="02020603050405020304" pitchFamily="18" charset="0"/>
                <a:ea typeface="Times New Roman" panose="02020603050405020304" pitchFamily="18" charset="0"/>
              </a:rPr>
              <a:t>căutare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relevanța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înseamnă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acum</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mult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mai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mult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decât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găsirea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unei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pagini</a:t>
            </a:r>
            <a:r>
              <a:rPr lang="en-GB" sz="1800" dirty="0">
                <a:effectLst/>
                <a:latin typeface="Times New Roman" panose="02020603050405020304" pitchFamily="18" charset="0"/>
                <a:ea typeface="Times New Roman" panose="02020603050405020304" pitchFamily="18" charset="0"/>
              </a:rPr>
              <a:t> cu </a:t>
            </a:r>
            <a:r>
              <a:rPr lang="en-GB" sz="1800" dirty="0" err="1">
                <a:effectLst/>
                <a:latin typeface="Times New Roman" panose="02020603050405020304" pitchFamily="18" charset="0"/>
                <a:ea typeface="Times New Roman" panose="02020603050405020304" pitchFamily="18" charset="0"/>
              </a:rPr>
              <a:t>informația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potrivite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Lucrurile</a:t>
            </a:r>
            <a:r>
              <a:rPr lang="en-GB" sz="1800" dirty="0">
                <a:effectLst/>
                <a:latin typeface="Times New Roman" panose="02020603050405020304" pitchFamily="18" charset="0"/>
                <a:ea typeface="Times New Roman" panose="02020603050405020304" pitchFamily="18" charset="0"/>
              </a:rPr>
              <a:t> nu au stat </a:t>
            </a:r>
            <a:r>
              <a:rPr lang="en-GB" sz="1800" dirty="0" err="1">
                <a:effectLst/>
                <a:latin typeface="Times New Roman" panose="02020603050405020304" pitchFamily="18" charset="0"/>
                <a:ea typeface="Times New Roman" panose="02020603050405020304" pitchFamily="18" charset="0"/>
              </a:rPr>
              <a:t>întotdeauna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așa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rezultatele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prezentate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inițial</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către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motoarele</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căutare</a:t>
            </a:r>
            <a:r>
              <a:rPr lang="en-GB" sz="1800" dirty="0">
                <a:effectLst/>
                <a:latin typeface="Times New Roman" panose="02020603050405020304" pitchFamily="18" charset="0"/>
                <a:ea typeface="Times New Roman" panose="02020603050405020304" pitchFamily="18" charset="0"/>
              </a:rPr>
              <a:t> au </a:t>
            </a:r>
            <a:r>
              <a:rPr lang="en-GB" sz="1800" dirty="0" err="1">
                <a:effectLst/>
                <a:latin typeface="Times New Roman" panose="02020603050405020304" pitchFamily="18" charset="0"/>
                <a:ea typeface="Times New Roman" panose="02020603050405020304" pitchFamily="18" charset="0"/>
              </a:rPr>
              <a:t>avut</a:t>
            </a:r>
            <a:r>
              <a:rPr lang="en-GB" sz="1800" dirty="0">
                <a:effectLst/>
                <a:latin typeface="Times New Roman" panose="02020603050405020304" pitchFamily="18" charset="0"/>
                <a:ea typeface="Times New Roman" panose="02020603050405020304" pitchFamily="18" charset="0"/>
              </a:rPr>
              <a:t> o </a:t>
            </a:r>
            <a:r>
              <a:rPr lang="en-GB" sz="1800" dirty="0" err="1">
                <a:effectLst/>
                <a:latin typeface="Times New Roman" panose="02020603050405020304" pitchFamily="18" charset="0"/>
                <a:ea typeface="Times New Roman" panose="02020603050405020304" pitchFamily="18" charset="0"/>
              </a:rPr>
              <a:t>valoare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oarecum</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limitată</a:t>
            </a:r>
            <a:r>
              <a:rPr lang="en-GB" sz="1800" dirty="0">
                <a:effectLst/>
                <a:latin typeface="Times New Roman" panose="02020603050405020304" pitchFamily="18" charset="0"/>
                <a:ea typeface="Times New Roman" panose="02020603050405020304" pitchFamily="18" charset="0"/>
              </a:rPr>
              <a:t>.</a:t>
            </a:r>
          </a:p>
          <a:p>
            <a:r>
              <a:rPr lang="en-GB" sz="1800" dirty="0">
                <a:effectLst/>
                <a:latin typeface="Times New Roman" panose="02020603050405020304" pitchFamily="18" charset="0"/>
                <a:ea typeface="Times New Roman" panose="02020603050405020304" pitchFamily="18" charset="0"/>
              </a:rPr>
              <a:t>De-a </a:t>
            </a:r>
            <a:r>
              <a:rPr lang="en-GB" sz="1800" dirty="0" err="1">
                <a:effectLst/>
                <a:latin typeface="Times New Roman" panose="02020603050405020304" pitchFamily="18" charset="0"/>
                <a:ea typeface="Times New Roman" panose="02020603050405020304" pitchFamily="18" charset="0"/>
              </a:rPr>
              <a:t>lungul</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anilor</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inginerii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inteligenți</a:t>
            </a:r>
            <a:r>
              <a:rPr lang="en-GB" sz="1800" dirty="0">
                <a:effectLst/>
                <a:latin typeface="Times New Roman" panose="02020603050405020304" pitchFamily="18" charset="0"/>
                <a:ea typeface="Times New Roman" panose="02020603050405020304" pitchFamily="18" charset="0"/>
              </a:rPr>
              <a:t> au </a:t>
            </a:r>
            <a:r>
              <a:rPr lang="en-GB" sz="1800" dirty="0" err="1">
                <a:effectLst/>
                <a:latin typeface="Times New Roman" panose="02020603050405020304" pitchFamily="18" charset="0"/>
                <a:ea typeface="Times New Roman" panose="02020603050405020304" pitchFamily="18" charset="0"/>
              </a:rPr>
              <a:t>conceput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metode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mai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bune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pentru</a:t>
            </a:r>
            <a:r>
              <a:rPr lang="en-GB" sz="1800" dirty="0">
                <a:effectLst/>
                <a:latin typeface="Times New Roman" panose="02020603050405020304" pitchFamily="18" charset="0"/>
                <a:ea typeface="Times New Roman" panose="02020603050405020304" pitchFamily="18" charset="0"/>
              </a:rPr>
              <a:t> a </a:t>
            </a:r>
            <a:r>
              <a:rPr lang="en-GB" sz="1800" dirty="0" err="1">
                <a:effectLst/>
                <a:latin typeface="Times New Roman" panose="02020603050405020304" pitchFamily="18" charset="0"/>
                <a:ea typeface="Times New Roman" panose="02020603050405020304" pitchFamily="18" charset="0"/>
              </a:rPr>
              <a:t>potrivi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rezultatele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afișate</a:t>
            </a:r>
            <a:r>
              <a:rPr lang="en-GB" sz="1800" dirty="0">
                <a:effectLst/>
                <a:latin typeface="Times New Roman" panose="02020603050405020304" pitchFamily="18" charset="0"/>
                <a:ea typeface="Times New Roman" panose="02020603050405020304" pitchFamily="18" charset="0"/>
              </a:rPr>
              <a:t> la </a:t>
            </a:r>
            <a:r>
              <a:rPr lang="en-GB" sz="1800" dirty="0" err="1">
                <a:effectLst/>
                <a:latin typeface="Times New Roman" panose="02020603050405020304" pitchFamily="18" charset="0"/>
                <a:ea typeface="Times New Roman" panose="02020603050405020304" pitchFamily="18" charset="0"/>
              </a:rPr>
              <a:t>întrebările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puse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Astăzi</a:t>
            </a:r>
            <a:r>
              <a:rPr lang="en-GB" sz="1800" dirty="0">
                <a:effectLst/>
                <a:latin typeface="Times New Roman" panose="02020603050405020304" pitchFamily="18" charset="0"/>
                <a:ea typeface="Times New Roman" panose="02020603050405020304" pitchFamily="18" charset="0"/>
              </a:rPr>
              <a:t> sunt </a:t>
            </a:r>
            <a:r>
              <a:rPr lang="en-GB" sz="1800" dirty="0" err="1">
                <a:effectLst/>
                <a:latin typeface="Times New Roman" panose="02020603050405020304" pitchFamily="18" charset="0"/>
                <a:ea typeface="Times New Roman" panose="02020603050405020304" pitchFamily="18" charset="0"/>
              </a:rPr>
              <a:t>sute</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factori</a:t>
            </a:r>
            <a:r>
              <a:rPr lang="en-GB" sz="1800" dirty="0">
                <a:effectLst/>
                <a:latin typeface="Times New Roman" panose="02020603050405020304" pitchFamily="18" charset="0"/>
                <a:ea typeface="Times New Roman" panose="02020603050405020304" pitchFamily="18" charset="0"/>
              </a:rPr>
              <a:t> care </a:t>
            </a:r>
            <a:r>
              <a:rPr lang="en-GB" sz="1800" dirty="0" err="1">
                <a:effectLst/>
                <a:latin typeface="Times New Roman" panose="02020603050405020304" pitchFamily="18" charset="0"/>
                <a:ea typeface="Times New Roman" panose="02020603050405020304" pitchFamily="18" charset="0"/>
              </a:rPr>
              <a:t>influențează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relevanța</a:t>
            </a:r>
            <a:r>
              <a:rPr lang="en-GB" sz="1800" dirty="0">
                <a:effectLst/>
                <a:latin typeface="Times New Roman" panose="02020603050405020304" pitchFamily="18" charset="0"/>
                <a:ea typeface="Times New Roman" panose="02020603050405020304" pitchFamily="18" charset="0"/>
              </a:rPr>
              <a:t> site-</a:t>
            </a:r>
            <a:r>
              <a:rPr lang="en-GB" sz="1800" dirty="0" err="1">
                <a:effectLst/>
                <a:latin typeface="Times New Roman" panose="02020603050405020304" pitchFamily="18" charset="0"/>
                <a:ea typeface="Times New Roman" panose="02020603050405020304" pitchFamily="18" charset="0"/>
              </a:rPr>
              <a:t>urilor</a:t>
            </a:r>
            <a:r>
              <a:rPr lang="en-GB" sz="1800" dirty="0">
                <a:effectLst/>
                <a:latin typeface="Times New Roman" panose="02020603050405020304" pitchFamily="18" charset="0"/>
                <a:ea typeface="Times New Roman" panose="02020603050405020304" pitchFamily="18" charset="0"/>
              </a:rPr>
              <a:t>.</a:t>
            </a:r>
          </a:p>
          <a:p>
            <a:r>
              <a:rPr lang="en-GB" sz="1800" dirty="0" err="1">
                <a:effectLst/>
                <a:highlight>
                  <a:srgbClr val="FFFF00"/>
                </a:highlight>
                <a:latin typeface="Times New Roman" panose="02020603050405020304" pitchFamily="18" charset="0"/>
                <a:ea typeface="Times New Roman" panose="02020603050405020304" pitchFamily="18" charset="0"/>
              </a:rPr>
              <a:t>Motoarele</a:t>
            </a:r>
            <a:r>
              <a:rPr lang="en-GB" sz="1800" dirty="0">
                <a:effectLst/>
                <a:highlight>
                  <a:srgbClr val="FFFF00"/>
                </a:highlight>
                <a:latin typeface="Times New Roman" panose="02020603050405020304" pitchFamily="18" charset="0"/>
                <a:ea typeface="Times New Roman" panose="02020603050405020304" pitchFamily="18" charset="0"/>
              </a:rPr>
              <a:t> de </a:t>
            </a:r>
            <a:r>
              <a:rPr lang="en-GB" sz="1800" dirty="0" err="1">
                <a:effectLst/>
                <a:highlight>
                  <a:srgbClr val="FFFF00"/>
                </a:highlight>
                <a:latin typeface="Times New Roman" panose="02020603050405020304" pitchFamily="18" charset="0"/>
                <a:ea typeface="Times New Roman" panose="02020603050405020304" pitchFamily="18" charset="0"/>
              </a:rPr>
              <a:t>căutare</a:t>
            </a:r>
            <a:r>
              <a:rPr lang="en-GB" sz="1800" dirty="0">
                <a:effectLst/>
                <a:highlight>
                  <a:srgbClr val="FFFF00"/>
                </a:highlight>
                <a:latin typeface="Times New Roman" panose="02020603050405020304" pitchFamily="18" charset="0"/>
                <a:ea typeface="Times New Roman" panose="02020603050405020304" pitchFamily="18" charset="0"/>
              </a:rPr>
              <a:t> au </a:t>
            </a:r>
            <a:r>
              <a:rPr lang="en-GB" sz="1800" dirty="0" err="1">
                <a:effectLst/>
                <a:highlight>
                  <a:srgbClr val="FFFF00"/>
                </a:highlight>
                <a:latin typeface="Times New Roman" panose="02020603050405020304" pitchFamily="18" charset="0"/>
                <a:ea typeface="Times New Roman" panose="02020603050405020304" pitchFamily="18" charset="0"/>
              </a:rPr>
              <a:t>presupus</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că</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dacă</a:t>
            </a:r>
            <a:r>
              <a:rPr lang="en-GB" sz="1800" dirty="0">
                <a:effectLst/>
                <a:highlight>
                  <a:srgbClr val="FFFF00"/>
                </a:highlight>
                <a:latin typeface="Times New Roman" panose="02020603050405020304" pitchFamily="18" charset="0"/>
                <a:ea typeface="Times New Roman" panose="02020603050405020304" pitchFamily="18" charset="0"/>
              </a:rPr>
              <a:t> un website, o </a:t>
            </a:r>
            <a:r>
              <a:rPr lang="en-GB" sz="1800" dirty="0" err="1">
                <a:effectLst/>
                <a:highlight>
                  <a:srgbClr val="FFFF00"/>
                </a:highlight>
                <a:latin typeface="Times New Roman" panose="02020603050405020304" pitchFamily="18" charset="0"/>
                <a:ea typeface="Times New Roman" panose="02020603050405020304" pitchFamily="18" charset="0"/>
              </a:rPr>
              <a:t>pagină</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sau</a:t>
            </a:r>
            <a:r>
              <a:rPr lang="en-GB" sz="1800" dirty="0">
                <a:effectLst/>
                <a:highlight>
                  <a:srgbClr val="FFFF00"/>
                </a:highlight>
                <a:latin typeface="Times New Roman" panose="02020603050405020304" pitchFamily="18" charset="0"/>
                <a:ea typeface="Times New Roman" panose="02020603050405020304" pitchFamily="18" charset="0"/>
              </a:rPr>
              <a:t> document e </a:t>
            </a:r>
            <a:r>
              <a:rPr lang="en-GB" sz="1800" dirty="0" err="1">
                <a:effectLst/>
                <a:highlight>
                  <a:srgbClr val="FFFF00"/>
                </a:highlight>
                <a:latin typeface="Times New Roman" panose="02020603050405020304" pitchFamily="18" charset="0"/>
                <a:ea typeface="Times New Roman" panose="02020603050405020304" pitchFamily="18" charset="0"/>
              </a:rPr>
              <a:t>mai</a:t>
            </a:r>
            <a:r>
              <a:rPr lang="en-GB" sz="1800" dirty="0">
                <a:effectLst/>
                <a:highlight>
                  <a:srgbClr val="FFFF00"/>
                </a:highlight>
                <a:latin typeface="Times New Roman" panose="02020603050405020304" pitchFamily="18" charset="0"/>
                <a:ea typeface="Times New Roman" panose="02020603050405020304" pitchFamily="18" charset="0"/>
              </a:rPr>
              <a:t> popular, </a:t>
            </a:r>
            <a:r>
              <a:rPr lang="en-GB" sz="1800" dirty="0" err="1">
                <a:effectLst/>
                <a:highlight>
                  <a:srgbClr val="FFFF00"/>
                </a:highlight>
                <a:latin typeface="Times New Roman" panose="02020603050405020304" pitchFamily="18" charset="0"/>
                <a:ea typeface="Times New Roman" panose="02020603050405020304" pitchFamily="18" charset="0"/>
              </a:rPr>
              <a:t>informațiile</a:t>
            </a:r>
            <a:r>
              <a:rPr lang="en-GB" sz="1800" dirty="0">
                <a:effectLst/>
                <a:highlight>
                  <a:srgbClr val="FFFF00"/>
                </a:highlight>
                <a:latin typeface="Times New Roman" panose="02020603050405020304" pitchFamily="18" charset="0"/>
                <a:ea typeface="Times New Roman" panose="02020603050405020304" pitchFamily="18" charset="0"/>
              </a:rPr>
              <a:t> pe care le </a:t>
            </a:r>
            <a:r>
              <a:rPr lang="en-GB" sz="1800" dirty="0" err="1">
                <a:effectLst/>
                <a:highlight>
                  <a:srgbClr val="FFFF00"/>
                </a:highlight>
                <a:latin typeface="Times New Roman" panose="02020603050405020304" pitchFamily="18" charset="0"/>
                <a:ea typeface="Times New Roman" panose="02020603050405020304" pitchFamily="18" charset="0"/>
              </a:rPr>
              <a:t>conține</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acesta</a:t>
            </a:r>
            <a:r>
              <a:rPr lang="en-GB" sz="1800" dirty="0">
                <a:effectLst/>
                <a:highlight>
                  <a:srgbClr val="FFFF00"/>
                </a:highlight>
                <a:latin typeface="Times New Roman" panose="02020603050405020304" pitchFamily="18" charset="0"/>
                <a:ea typeface="Times New Roman" panose="02020603050405020304" pitchFamily="18" charset="0"/>
              </a:rPr>
              <a:t> sunt </a:t>
            </a:r>
            <a:r>
              <a:rPr lang="en-GB" sz="1800" dirty="0" err="1">
                <a:effectLst/>
                <a:highlight>
                  <a:srgbClr val="FFFF00"/>
                </a:highlight>
                <a:latin typeface="Times New Roman" panose="02020603050405020304" pitchFamily="18" charset="0"/>
                <a:ea typeface="Times New Roman" panose="02020603050405020304" pitchFamily="18" charset="0"/>
              </a:rPr>
              <a:t>mai</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valoroase</a:t>
            </a:r>
            <a:r>
              <a:rPr lang="en-GB" sz="1800" dirty="0">
                <a:effectLs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Între</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nivelul</a:t>
            </a:r>
            <a:r>
              <a:rPr lang="en-GB" sz="1800" dirty="0">
                <a:effectLst/>
                <a:highlight>
                  <a:srgbClr val="FFFF00"/>
                </a:highlight>
                <a:latin typeface="Times New Roman" panose="02020603050405020304" pitchFamily="18" charset="0"/>
                <a:ea typeface="Times New Roman" panose="02020603050405020304" pitchFamily="18" charset="0"/>
              </a:rPr>
              <a:t> de </a:t>
            </a:r>
            <a:r>
              <a:rPr lang="en-GB" sz="1800" dirty="0" err="1">
                <a:effectLst/>
                <a:highlight>
                  <a:srgbClr val="FFFF00"/>
                </a:highlight>
                <a:latin typeface="Times New Roman" panose="02020603050405020304" pitchFamily="18" charset="0"/>
                <a:ea typeface="Times New Roman" panose="02020603050405020304" pitchFamily="18" charset="0"/>
              </a:rPr>
              <a:t>popularitate</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și</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valoarea</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informațiilor</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existând</a:t>
            </a:r>
            <a:r>
              <a:rPr lang="en-GB" sz="1800" dirty="0">
                <a:effectLst/>
                <a:highlight>
                  <a:srgbClr val="FFFF00"/>
                </a:highlight>
                <a:latin typeface="Times New Roman" panose="02020603050405020304" pitchFamily="18" charset="0"/>
                <a:ea typeface="Times New Roman" panose="02020603050405020304" pitchFamily="18" charset="0"/>
              </a:rPr>
              <a:t> o </a:t>
            </a:r>
            <a:r>
              <a:rPr lang="en-GB" sz="1800" dirty="0" err="1">
                <a:effectLst/>
                <a:highlight>
                  <a:srgbClr val="FFFF00"/>
                </a:highlight>
                <a:latin typeface="Times New Roman" panose="02020603050405020304" pitchFamily="18" charset="0"/>
                <a:ea typeface="Times New Roman" panose="02020603050405020304" pitchFamily="18" charset="0"/>
              </a:rPr>
              <a:t>dependență</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directă</a:t>
            </a:r>
            <a:r>
              <a:rPr lang="en-GB" sz="1800" dirty="0">
                <a:effectLst/>
                <a:highlight>
                  <a:srgbClr val="FFFF00"/>
                </a:highligh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Această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presupunere</a:t>
            </a:r>
            <a:r>
              <a:rPr lang="en-GB" sz="1800" dirty="0">
                <a:effectLst/>
                <a:latin typeface="Times New Roman" panose="02020603050405020304" pitchFamily="18" charset="0"/>
                <a:ea typeface="Times New Roman" panose="02020603050405020304" pitchFamily="18" charset="0"/>
              </a:rPr>
              <a:t> s-a </a:t>
            </a:r>
            <a:r>
              <a:rPr lang="en-GB" sz="1800" dirty="0" err="1">
                <a:effectLst/>
                <a:latin typeface="Times New Roman" panose="02020603050405020304" pitchFamily="18" charset="0"/>
                <a:ea typeface="Times New Roman" panose="02020603050405020304" pitchFamily="18" charset="0"/>
              </a:rPr>
              <a:t>dovedit</a:t>
            </a:r>
            <a:r>
              <a:rPr lang="en-GB" sz="1800" dirty="0">
                <a:effectLst/>
                <a:latin typeface="Times New Roman" panose="02020603050405020304" pitchFamily="18" charset="0"/>
                <a:ea typeface="Times New Roman" panose="02020603050405020304" pitchFamily="18" charset="0"/>
              </a:rPr>
              <a:t> a fi </a:t>
            </a:r>
            <a:r>
              <a:rPr lang="en-GB" sz="1800" dirty="0" err="1">
                <a:effectLst/>
                <a:latin typeface="Times New Roman" panose="02020603050405020304" pitchFamily="18" charset="0"/>
                <a:ea typeface="Times New Roman" panose="02020603050405020304" pitchFamily="18" charset="0"/>
              </a:rPr>
              <a:t>destul</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bună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în</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ceea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privește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satisfacția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utilizatorilor</a:t>
            </a:r>
            <a:r>
              <a:rPr lang="en-GB" sz="1800" dirty="0">
                <a:effectLst/>
                <a:latin typeface="Times New Roman" panose="02020603050405020304" pitchFamily="18" charset="0"/>
                <a:ea typeface="Times New Roman" panose="02020603050405020304" pitchFamily="18" charset="0"/>
              </a:rPr>
              <a:t> cu </a:t>
            </a:r>
            <a:r>
              <a:rPr lang="en-GB" sz="1800" dirty="0" err="1">
                <a:effectLst/>
                <a:latin typeface="Times New Roman" panose="02020603050405020304" pitchFamily="18" charset="0"/>
                <a:ea typeface="Times New Roman" panose="02020603050405020304" pitchFamily="18" charset="0"/>
              </a:rPr>
              <a:t>rezultatele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căutării</a:t>
            </a:r>
            <a:r>
              <a:rPr lang="en-GB" sz="1800" dirty="0">
                <a:effectLst/>
                <a:latin typeface="Times New Roman" panose="02020603050405020304" pitchFamily="18" charset="0"/>
                <a:ea typeface="Times New Roman" panose="02020603050405020304" pitchFamily="18" charset="0"/>
              </a:rPr>
              <a:t>.</a:t>
            </a:r>
          </a:p>
        </p:txBody>
      </p:sp>
      <p:sp>
        <p:nvSpPr>
          <p:cNvPr id="7" name="TextBox 6">
            <a:extLst>
              <a:ext uri="{FF2B5EF4-FFF2-40B4-BE49-F238E27FC236}">
                <a16:creationId xmlns:a16="http://schemas.microsoft.com/office/drawing/2014/main" id="{FD5FCDDC-A829-46A9-8C93-61605F338435}"/>
              </a:ext>
            </a:extLst>
          </p:cNvPr>
          <p:cNvSpPr txBox="1"/>
          <p:nvPr/>
        </p:nvSpPr>
        <p:spPr>
          <a:xfrm>
            <a:off x="749300" y="5018921"/>
            <a:ext cx="9042400" cy="923330"/>
          </a:xfrm>
          <a:prstGeom prst="rect">
            <a:avLst/>
          </a:prstGeom>
          <a:noFill/>
        </p:spPr>
        <p:txBody>
          <a:bodyPr wrap="square">
            <a:spAutoFit/>
          </a:bodyPr>
          <a:lstStyle/>
          <a:p>
            <a:pPr algn="just"/>
            <a:r>
              <a:rPr lang="en-GB" sz="1800" dirty="0" err="1">
                <a:effectLst/>
                <a:latin typeface="Times New Roman" panose="02020603050405020304" pitchFamily="18" charset="0"/>
                <a:ea typeface="Times New Roman" panose="02020603050405020304" pitchFamily="18" charset="0"/>
              </a:rPr>
              <a:t>Aceste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elemente</a:t>
            </a:r>
            <a:r>
              <a:rPr lang="en-GB" sz="1800" dirty="0">
                <a:effectLst/>
                <a:latin typeface="Times New Roman" panose="02020603050405020304" pitchFamily="18" charset="0"/>
                <a:ea typeface="Times New Roman" panose="02020603050405020304" pitchFamily="18" charset="0"/>
              </a:rPr>
              <a:t> nu sunt determinate </a:t>
            </a:r>
            <a:r>
              <a:rPr lang="en-GB" sz="1800" dirty="0" err="1">
                <a:effectLst/>
                <a:latin typeface="Times New Roman" panose="02020603050405020304" pitchFamily="18" charset="0"/>
                <a:ea typeface="Times New Roman" panose="02020603050405020304" pitchFamily="18" charset="0"/>
              </a:rPr>
              <a:t>în</a:t>
            </a:r>
            <a:r>
              <a:rPr lang="en-GB" sz="1800" dirty="0">
                <a:effectLst/>
                <a:latin typeface="Times New Roman" panose="02020603050405020304" pitchFamily="18" charset="0"/>
                <a:ea typeface="Times New Roman" panose="02020603050405020304" pitchFamily="18" charset="0"/>
              </a:rPr>
              <a:t> mod manual. </a:t>
            </a:r>
            <a:r>
              <a:rPr lang="en-GB" sz="1800" dirty="0" err="1">
                <a:solidFill>
                  <a:srgbClr val="FF0000"/>
                </a:solidFill>
                <a:effectLst/>
                <a:latin typeface="Times New Roman" panose="02020603050405020304" pitchFamily="18" charset="0"/>
                <a:ea typeface="Times New Roman" panose="02020603050405020304" pitchFamily="18" charset="0"/>
              </a:rPr>
              <a:t>Motoarele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folosesc</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ecuații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matematice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algoritmi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pentru</a:t>
            </a:r>
            <a:r>
              <a:rPr lang="en-GB" sz="1800" dirty="0">
                <a:solidFill>
                  <a:srgbClr val="FF0000"/>
                </a:solidFill>
                <a:effectLst/>
                <a:latin typeface="Times New Roman" panose="02020603050405020304" pitchFamily="18" charset="0"/>
                <a:ea typeface="Times New Roman" panose="02020603050405020304" pitchFamily="18" charset="0"/>
              </a:rPr>
              <a:t> a </a:t>
            </a:r>
            <a:r>
              <a:rPr lang="en-GB" sz="1800" dirty="0" err="1">
                <a:solidFill>
                  <a:srgbClr val="FF0000"/>
                </a:solidFill>
                <a:effectLst/>
                <a:latin typeface="Times New Roman" panose="02020603050405020304" pitchFamily="18" charset="0"/>
                <a:ea typeface="Times New Roman" panose="02020603050405020304" pitchFamily="18" charset="0"/>
              </a:rPr>
              <a:t>sorta</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rezultatele</a:t>
            </a:r>
            <a:r>
              <a:rPr lang="en-GB" sz="1800" dirty="0">
                <a:solidFill>
                  <a:srgbClr val="FF0000"/>
                </a:solidFill>
                <a:effectLst/>
                <a:latin typeface="Times New Roman" panose="02020603050405020304" pitchFamily="18" charset="0"/>
                <a:ea typeface="Times New Roman" panose="02020603050405020304" pitchFamily="18" charset="0"/>
              </a:rPr>
              <a:t> care se </a:t>
            </a:r>
            <a:r>
              <a:rPr lang="en-GB" sz="1800" dirty="0" err="1">
                <a:solidFill>
                  <a:srgbClr val="FF0000"/>
                </a:solidFill>
                <a:effectLst/>
                <a:latin typeface="Times New Roman" panose="02020603050405020304" pitchFamily="18" charset="0"/>
                <a:ea typeface="Times New Roman" panose="02020603050405020304" pitchFamily="18" charset="0"/>
              </a:rPr>
              <a:t>potrivesc</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relevanța</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apoi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pentru</a:t>
            </a:r>
            <a:r>
              <a:rPr lang="en-GB" sz="1800" dirty="0">
                <a:solidFill>
                  <a:srgbClr val="FF0000"/>
                </a:solidFill>
                <a:effectLst/>
                <a:latin typeface="Times New Roman" panose="02020603050405020304" pitchFamily="18" charset="0"/>
                <a:ea typeface="Times New Roman" panose="02020603050405020304" pitchFamily="18" charset="0"/>
              </a:rPr>
              <a:t> a </a:t>
            </a:r>
            <a:r>
              <a:rPr lang="en-GB" sz="1800" dirty="0" err="1">
                <a:solidFill>
                  <a:srgbClr val="FF0000"/>
                </a:solidFill>
                <a:effectLst/>
                <a:latin typeface="Times New Roman" panose="02020603050405020304" pitchFamily="18" charset="0"/>
                <a:ea typeface="Times New Roman" panose="02020603050405020304" pitchFamily="18" charset="0"/>
              </a:rPr>
              <a:t>clasa</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rezultatele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în</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ordine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corespunzătoare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calității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popularitatea</a:t>
            </a:r>
            <a:r>
              <a:rPr lang="en-GB" sz="1800" dirty="0">
                <a:solidFill>
                  <a:srgbClr val="FF0000"/>
                </a:solidFill>
                <a:effectLst/>
                <a:latin typeface="Times New Roman" panose="02020603050405020304" pitchFamily="18"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425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E455-88B2-43B0-929A-AA46519AAB88}"/>
              </a:ext>
            </a:extLst>
          </p:cNvPr>
          <p:cNvSpPr>
            <a:spLocks noGrp="1"/>
          </p:cNvSpPr>
          <p:nvPr>
            <p:ph type="title"/>
          </p:nvPr>
        </p:nvSpPr>
        <p:spPr/>
        <p:txBody>
          <a:bodyPr>
            <a:normAutofit fontScale="90000"/>
          </a:bodyPr>
          <a:lstStyle/>
          <a:p>
            <a:r>
              <a:rPr lang="en-GB" b="1" dirty="0">
                <a:latin typeface="Times New Roman" panose="02020603050405020304" pitchFamily="18" charset="0"/>
                <a:ea typeface="Times New Roman" panose="02020603050405020304" pitchFamily="18" charset="0"/>
              </a:rPr>
              <a:t>Ce spun </a:t>
            </a:r>
            <a:r>
              <a:rPr lang="en-GB" b="1" dirty="0" err="1">
                <a:latin typeface="Times New Roman" panose="02020603050405020304" pitchFamily="18" charset="0"/>
                <a:ea typeface="Times New Roman" panose="02020603050405020304" pitchFamily="18" charset="0"/>
              </a:rPr>
              <a:t>Motoarele</a:t>
            </a:r>
            <a:r>
              <a:rPr lang="en-GB" b="1" dirty="0">
                <a:latin typeface="Times New Roman" panose="02020603050405020304" pitchFamily="18" charset="0"/>
                <a:ea typeface="Times New Roman" panose="02020603050405020304" pitchFamily="18" charset="0"/>
              </a:rPr>
              <a:t> de </a:t>
            </a:r>
            <a:r>
              <a:rPr lang="en-GB" b="1" dirty="0" err="1">
                <a:latin typeface="Times New Roman" panose="02020603050405020304" pitchFamily="18" charset="0"/>
                <a:ea typeface="Times New Roman" panose="02020603050405020304" pitchFamily="18" charset="0"/>
              </a:rPr>
              <a:t>Căutare</a:t>
            </a:r>
            <a:r>
              <a:rPr lang="en-GB" b="1" dirty="0">
                <a:latin typeface="Times New Roman" panose="02020603050405020304" pitchFamily="18" charset="0"/>
                <a:ea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rPr>
              <a:t>despre</a:t>
            </a:r>
            <a:r>
              <a:rPr lang="en-GB" b="1" dirty="0">
                <a:latin typeface="Times New Roman" panose="02020603050405020304" pitchFamily="18" charset="0"/>
                <a:ea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rPr>
              <a:t>algoritmii</a:t>
            </a:r>
            <a:r>
              <a:rPr lang="en-GB" b="1" dirty="0">
                <a:latin typeface="Times New Roman" panose="02020603050405020304" pitchFamily="18" charset="0"/>
                <a:ea typeface="Times New Roman" panose="02020603050405020304" pitchFamily="18" charset="0"/>
              </a:rPr>
              <a:t> lor?</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12587AA2-A251-429F-B064-0742B92EADA2}"/>
              </a:ext>
            </a:extLst>
          </p:cNvPr>
          <p:cNvSpPr>
            <a:spLocks noGrp="1"/>
          </p:cNvSpPr>
          <p:nvPr>
            <p:ph idx="1"/>
          </p:nvPr>
        </p:nvSpPr>
        <p:spPr/>
        <p:txBody>
          <a:bodyPr>
            <a:normAutofit fontScale="92500" lnSpcReduction="10000"/>
          </a:bodyPr>
          <a:lstStyle/>
          <a:p>
            <a:r>
              <a:rPr lang="en-GB" sz="1800" dirty="0" err="1">
                <a:solidFill>
                  <a:srgbClr val="FF0000"/>
                </a:solidFill>
                <a:effectLst/>
                <a:latin typeface="Times New Roman" panose="02020603050405020304" pitchFamily="18" charset="0"/>
                <a:ea typeface="Times New Roman" panose="02020603050405020304" pitchFamily="18" charset="0"/>
              </a:rPr>
              <a:t>Motoarele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oferă</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destul</a:t>
            </a:r>
            <a:r>
              <a:rPr lang="en-GB" sz="1800" dirty="0">
                <a:solidFill>
                  <a:srgbClr val="FF0000"/>
                </a:solidFill>
                <a:effectLst/>
                <a:latin typeface="Times New Roman" panose="02020603050405020304" pitchFamily="18" charset="0"/>
                <a:ea typeface="Times New Roman" panose="02020603050405020304" pitchFamily="18" charset="0"/>
              </a:rPr>
              <a:t> de </a:t>
            </a:r>
            <a:r>
              <a:rPr lang="en-GB" sz="1800" dirty="0" err="1">
                <a:solidFill>
                  <a:srgbClr val="FF0000"/>
                </a:solidFill>
                <a:effectLst/>
                <a:latin typeface="Times New Roman" panose="02020603050405020304" pitchFamily="18" charset="0"/>
                <a:ea typeface="Times New Roman" panose="02020603050405020304" pitchFamily="18" charset="0"/>
              </a:rPr>
              <a:t>puține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informații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despre</a:t>
            </a:r>
            <a:r>
              <a:rPr lang="en-GB" sz="1800" dirty="0">
                <a:solidFill>
                  <a:srgbClr val="FF0000"/>
                </a:solidFill>
                <a:effectLst/>
                <a:latin typeface="Times New Roman" panose="02020603050405020304" pitchFamily="18" charset="0"/>
                <a:ea typeface="Times New Roman" panose="02020603050405020304" pitchFamily="18" charset="0"/>
              </a:rPr>
              <a:t> cum </a:t>
            </a:r>
            <a:r>
              <a:rPr lang="en-GB" sz="1800" dirty="0" err="1">
                <a:solidFill>
                  <a:srgbClr val="FF0000"/>
                </a:solidFill>
                <a:effectLst/>
                <a:latin typeface="Times New Roman" panose="02020603050405020304" pitchFamily="18" charset="0"/>
                <a:ea typeface="Times New Roman" panose="02020603050405020304" pitchFamily="18" charset="0"/>
              </a:rPr>
              <a:t>să</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influențezi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algoritmii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pentru</a:t>
            </a:r>
            <a:r>
              <a:rPr lang="en-GB" sz="1800" dirty="0">
                <a:solidFill>
                  <a:srgbClr val="FF0000"/>
                </a:solidFill>
                <a:effectLst/>
                <a:latin typeface="Times New Roman" panose="02020603050405020304" pitchFamily="18" charset="0"/>
                <a:ea typeface="Times New Roman" panose="02020603050405020304" pitchFamily="18" charset="0"/>
              </a:rPr>
              <a:t> a </a:t>
            </a:r>
            <a:r>
              <a:rPr lang="en-GB" sz="1800" dirty="0" err="1">
                <a:solidFill>
                  <a:srgbClr val="FF0000"/>
                </a:solidFill>
                <a:effectLst/>
                <a:latin typeface="Times New Roman" panose="02020603050405020304" pitchFamily="18" charset="0"/>
                <a:ea typeface="Times New Roman" panose="02020603050405020304" pitchFamily="18" charset="0"/>
              </a:rPr>
              <a:t>obține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rezultate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mai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bune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și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respectiv</a:t>
            </a:r>
            <a:r>
              <a:rPr lang="en-GB" sz="1800" dirty="0">
                <a:solidFill>
                  <a:srgbClr val="FF0000"/>
                </a:solidFill>
                <a:effectLst/>
                <a:latin typeface="Times New Roman" panose="02020603050405020304" pitchFamily="18" charset="0"/>
                <a:ea typeface="Times New Roman" panose="02020603050405020304" pitchFamily="18" charset="0"/>
              </a:rPr>
              <a:t>, a </a:t>
            </a:r>
            <a:r>
              <a:rPr lang="en-GB" sz="1800" dirty="0" err="1">
                <a:solidFill>
                  <a:srgbClr val="FF0000"/>
                </a:solidFill>
                <a:effectLst/>
                <a:latin typeface="Times New Roman" panose="02020603050405020304" pitchFamily="18" charset="0"/>
                <a:ea typeface="Times New Roman" panose="02020603050405020304" pitchFamily="18" charset="0"/>
              </a:rPr>
              <a:t>acumula</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mai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mult</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trafic</a:t>
            </a:r>
            <a:r>
              <a:rPr lang="en-GB" sz="1800" dirty="0">
                <a:solidFill>
                  <a:srgbClr val="FF0000"/>
                </a:solidFill>
                <a:effectLst/>
                <a:latin typeface="Times New Roman" panose="02020603050405020304" pitchFamily="18"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marL="0" indent="0">
              <a:buNone/>
            </a:pPr>
            <a:r>
              <a:rPr lang="en-GB" sz="1800" dirty="0" err="1">
                <a:effectLst/>
                <a:latin typeface="Times New Roman" panose="02020603050405020304" pitchFamily="18" charset="0"/>
                <a:ea typeface="Times New Roman" panose="02020603050405020304" pitchFamily="18" charset="0"/>
              </a:rPr>
              <a:t>Recomandări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directe</a:t>
            </a:r>
            <a:r>
              <a:rPr lang="en-GB" sz="1800" dirty="0">
                <a:effectLst/>
                <a:latin typeface="Times New Roman" panose="02020603050405020304" pitchFamily="18" charset="0"/>
                <a:ea typeface="Times New Roman" panose="02020603050405020304" pitchFamily="18" charset="0"/>
              </a:rPr>
              <a:t> de la </a:t>
            </a:r>
            <a:r>
              <a:rPr lang="en-GB" sz="1800" dirty="0" err="1">
                <a:effectLst/>
                <a:latin typeface="Times New Roman" panose="02020603050405020304" pitchFamily="18" charset="0"/>
                <a:ea typeface="Times New Roman" panose="02020603050405020304" pitchFamily="18" charset="0"/>
              </a:rPr>
              <a:t>Motoarele</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Căutare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cele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mai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mari</a:t>
            </a:r>
            <a:r>
              <a:rPr lang="en-GB" sz="1800" dirty="0">
                <a:effectLst/>
                <a:latin typeface="Times New Roman" panose="02020603050405020304" pitchFamily="18" charset="0"/>
                <a:ea typeface="Times New Roman" panose="02020603050405020304" pitchFamily="18" charset="0"/>
              </a:rPr>
              <a:t> – Google </a:t>
            </a:r>
            <a:r>
              <a:rPr lang="en-GB" sz="1800" dirty="0" err="1">
                <a:effectLst/>
                <a:latin typeface="Times New Roman" panose="02020603050405020304" pitchFamily="18" charset="0"/>
                <a:ea typeface="Times New Roman" panose="02020603050405020304" pitchFamily="18" charset="0"/>
              </a:rPr>
              <a:t>și</a:t>
            </a:r>
            <a:r>
              <a:rPr lang="en-GB" sz="1800" dirty="0">
                <a:effectLst/>
                <a:latin typeface="Times New Roman" panose="02020603050405020304" pitchFamily="18" charset="0"/>
                <a:ea typeface="Times New Roman" panose="02020603050405020304" pitchFamily="18" charset="0"/>
              </a:rPr>
              <a:t> Bing:</a:t>
            </a:r>
          </a:p>
          <a:p>
            <a:pPr marL="342900" lvl="0" indent="-342900">
              <a:buSzPts val="1000"/>
              <a:buFont typeface="Symbol" panose="05050102010706020507" pitchFamily="18" charset="2"/>
              <a:buChar char=""/>
              <a:tabLst>
                <a:tab pos="457200" algn="l"/>
              </a:tabLst>
            </a:pPr>
            <a:r>
              <a:rPr lang="en-GB" sz="1800" dirty="0">
                <a:effectLst/>
                <a:latin typeface="Times New Roman" panose="02020603050405020304" pitchFamily="18" charset="0"/>
                <a:ea typeface="Times New Roman" panose="02020603050405020304" pitchFamily="18" charset="0"/>
              </a:rPr>
              <a:t>Google </a:t>
            </a:r>
            <a:r>
              <a:rPr lang="en-GB" sz="1800" dirty="0" err="1">
                <a:effectLst/>
                <a:latin typeface="Times New Roman" panose="02020603050405020304" pitchFamily="18" charset="0"/>
                <a:ea typeface="Times New Roman" panose="02020603050405020304" pitchFamily="18" charset="0"/>
              </a:rPr>
              <a:t>recomandă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crearea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paginilor</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în</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primul</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rând</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pentru</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utilizatori</a:t>
            </a:r>
            <a:r>
              <a:rPr lang="en-GB" sz="1800" dirty="0">
                <a:effectLst/>
                <a:latin typeface="Times New Roman" panose="02020603050405020304" pitchFamily="18" charset="0"/>
                <a:ea typeface="Times New Roman" panose="02020603050405020304" pitchFamily="18" charset="0"/>
              </a:rPr>
              <a:t>, nu </a:t>
            </a:r>
            <a:r>
              <a:rPr lang="en-GB" sz="1800" dirty="0" err="1">
                <a:effectLst/>
                <a:latin typeface="Times New Roman" panose="02020603050405020304" pitchFamily="18" charset="0"/>
                <a:ea typeface="Times New Roman" panose="02020603050405020304" pitchFamily="18" charset="0"/>
              </a:rPr>
              <a:t>pentru</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motoarele</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căutare</a:t>
            </a:r>
            <a:r>
              <a:rPr lang="en-GB"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GB" sz="1800" dirty="0" err="1">
                <a:effectLst/>
                <a:latin typeface="Times New Roman" panose="02020603050405020304" pitchFamily="18" charset="0"/>
                <a:ea typeface="Times New Roman" panose="02020603050405020304" pitchFamily="18" charset="0"/>
              </a:rPr>
              <a:t>Să</a:t>
            </a:r>
            <a:r>
              <a:rPr lang="en-GB" sz="1800" dirty="0">
                <a:effectLst/>
                <a:latin typeface="Times New Roman" panose="02020603050405020304" pitchFamily="18" charset="0"/>
                <a:ea typeface="Times New Roman" panose="02020603050405020304" pitchFamily="18" charset="0"/>
              </a:rPr>
              <a:t> se </a:t>
            </a:r>
            <a:r>
              <a:rPr lang="en-GB" sz="1800" dirty="0" err="1">
                <a:effectLst/>
                <a:latin typeface="Times New Roman" panose="02020603050405020304" pitchFamily="18" charset="0"/>
                <a:ea typeface="Times New Roman" panose="02020603050405020304" pitchFamily="18" charset="0"/>
              </a:rPr>
              <a:t>construiască</a:t>
            </a:r>
            <a:r>
              <a:rPr lang="en-GB" sz="1800" dirty="0">
                <a:effectLst/>
                <a:latin typeface="Times New Roman" panose="02020603050405020304" pitchFamily="18" charset="0"/>
                <a:ea typeface="Times New Roman" panose="02020603050405020304" pitchFamily="18" charset="0"/>
              </a:rPr>
              <a:t> site-</a:t>
            </a:r>
            <a:r>
              <a:rPr lang="en-GB" sz="1800" dirty="0" err="1">
                <a:effectLst/>
                <a:latin typeface="Times New Roman" panose="02020603050405020304" pitchFamily="18" charset="0"/>
                <a:ea typeface="Times New Roman" panose="02020603050405020304" pitchFamily="18" charset="0"/>
              </a:rPr>
              <a:t>uri</a:t>
            </a:r>
            <a:r>
              <a:rPr lang="en-GB" sz="1800" dirty="0">
                <a:effectLst/>
                <a:latin typeface="Times New Roman" panose="02020603050405020304" pitchFamily="18" charset="0"/>
                <a:ea typeface="Times New Roman" panose="02020603050405020304" pitchFamily="18" charset="0"/>
              </a:rPr>
              <a:t> cu </a:t>
            </a:r>
            <a:r>
              <a:rPr lang="en-GB" sz="1800" dirty="0" err="1">
                <a:effectLst/>
                <a:latin typeface="Times New Roman" panose="02020603050405020304" pitchFamily="18" charset="0"/>
                <a:ea typeface="Times New Roman" panose="02020603050405020304" pitchFamily="18" charset="0"/>
              </a:rPr>
              <a:t>ierarhie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și</a:t>
            </a:r>
            <a:r>
              <a:rPr lang="en-GB" sz="1800" dirty="0">
                <a:effectLst/>
                <a:latin typeface="Times New Roman" panose="02020603050405020304" pitchFamily="18" charset="0"/>
                <a:ea typeface="Times New Roman" panose="02020603050405020304" pitchFamily="18" charset="0"/>
              </a:rPr>
              <a:t> text </a:t>
            </a:r>
            <a:r>
              <a:rPr lang="en-GB" sz="1800" dirty="0" err="1">
                <a:effectLst/>
                <a:latin typeface="Times New Roman" panose="02020603050405020304" pitchFamily="18" charset="0"/>
                <a:ea typeface="Times New Roman" panose="02020603050405020304" pitchFamily="18" charset="0"/>
              </a:rPr>
              <a:t>clar</a:t>
            </a:r>
            <a:r>
              <a:rPr lang="en-GB"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GB" sz="1800" dirty="0" err="1">
                <a:effectLst/>
                <a:latin typeface="Times New Roman" panose="02020603050405020304" pitchFamily="18" charset="0"/>
                <a:ea typeface="Times New Roman" panose="02020603050405020304" pitchFamily="18" charset="0"/>
              </a:rPr>
              <a:t>Fiecare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pagină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trebuie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să</a:t>
            </a:r>
            <a:r>
              <a:rPr lang="en-GB" sz="1800" dirty="0">
                <a:effectLst/>
                <a:latin typeface="Times New Roman" panose="02020603050405020304" pitchFamily="18" charset="0"/>
                <a:ea typeface="Times New Roman" panose="02020603050405020304" pitchFamily="18" charset="0"/>
              </a:rPr>
              <a:t> fie </a:t>
            </a:r>
            <a:r>
              <a:rPr lang="en-GB" sz="1800" dirty="0" err="1">
                <a:effectLst/>
                <a:latin typeface="Times New Roman" panose="02020603050405020304" pitchFamily="18" charset="0"/>
                <a:ea typeface="Times New Roman" panose="02020603050405020304" pitchFamily="18" charset="0"/>
              </a:rPr>
              <a:t>accesibilă</a:t>
            </a:r>
            <a:r>
              <a:rPr lang="en-GB" sz="1800" dirty="0">
                <a:effectLst/>
                <a:latin typeface="Times New Roman" panose="02020603050405020304" pitchFamily="18" charset="0"/>
                <a:ea typeface="Times New Roman" panose="02020603050405020304" pitchFamily="18" charset="0"/>
              </a:rPr>
              <a:t> de la </a:t>
            </a:r>
            <a:r>
              <a:rPr lang="en-GB" sz="1800" dirty="0" err="1">
                <a:effectLst/>
                <a:latin typeface="Times New Roman" panose="02020603050405020304" pitchFamily="18" charset="0"/>
                <a:ea typeface="Times New Roman" panose="02020603050405020304" pitchFamily="18" charset="0"/>
              </a:rPr>
              <a:t>cel</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puțin</a:t>
            </a:r>
            <a:r>
              <a:rPr lang="en-GB" sz="1800" dirty="0">
                <a:effectLst/>
                <a:latin typeface="Times New Roman" panose="02020603050405020304" pitchFamily="18" charset="0"/>
                <a:ea typeface="Times New Roman" panose="02020603050405020304" pitchFamily="18" charset="0"/>
              </a:rPr>
              <a:t> un link text static.</a:t>
            </a:r>
          </a:p>
          <a:p>
            <a:pPr marL="342900" lvl="0" indent="-342900">
              <a:buSzPts val="1000"/>
              <a:buFont typeface="Symbol" panose="05050102010706020507" pitchFamily="18" charset="2"/>
              <a:buChar char=""/>
              <a:tabLst>
                <a:tab pos="457200" algn="l"/>
              </a:tabLst>
            </a:pPr>
            <a:r>
              <a:rPr lang="en-GB" sz="1800" dirty="0" err="1">
                <a:effectLst/>
                <a:latin typeface="Times New Roman" panose="02020603050405020304" pitchFamily="18" charset="0"/>
                <a:ea typeface="Times New Roman" panose="02020603050405020304" pitchFamily="18" charset="0"/>
              </a:rPr>
              <a:t>Să</a:t>
            </a:r>
            <a:r>
              <a:rPr lang="en-GB" sz="1800" dirty="0">
                <a:effectLst/>
                <a:latin typeface="Times New Roman" panose="02020603050405020304" pitchFamily="18" charset="0"/>
                <a:ea typeface="Times New Roman" panose="02020603050405020304" pitchFamily="18" charset="0"/>
              </a:rPr>
              <a:t> se </a:t>
            </a:r>
            <a:r>
              <a:rPr lang="en-GB" sz="1800" dirty="0" err="1">
                <a:effectLst/>
                <a:latin typeface="Times New Roman" panose="02020603050405020304" pitchFamily="18" charset="0"/>
                <a:ea typeface="Times New Roman" panose="02020603050405020304" pitchFamily="18" charset="0"/>
              </a:rPr>
              <a:t>construiască</a:t>
            </a:r>
            <a:r>
              <a:rPr lang="en-GB" sz="1800" dirty="0">
                <a:effectLst/>
                <a:latin typeface="Times New Roman" panose="02020603050405020304" pitchFamily="18" charset="0"/>
                <a:ea typeface="Times New Roman" panose="02020603050405020304" pitchFamily="18" charset="0"/>
              </a:rPr>
              <a:t> site-</a:t>
            </a:r>
            <a:r>
              <a:rPr lang="en-GB" sz="1800" dirty="0" err="1">
                <a:effectLst/>
                <a:latin typeface="Times New Roman" panose="02020603050405020304" pitchFamily="18" charset="0"/>
                <a:ea typeface="Times New Roman" panose="02020603050405020304" pitchFamily="18" charset="0"/>
              </a:rPr>
              <a:t>uri</a:t>
            </a:r>
            <a:r>
              <a:rPr lang="en-GB" sz="1800" dirty="0">
                <a:effectLst/>
                <a:latin typeface="Times New Roman" panose="02020603050405020304" pitchFamily="18" charset="0"/>
                <a:ea typeface="Times New Roman" panose="02020603050405020304" pitchFamily="18" charset="0"/>
              </a:rPr>
              <a:t> utile, </a:t>
            </a:r>
            <a:r>
              <a:rPr lang="en-GB" sz="1800" dirty="0" err="1">
                <a:effectLst/>
                <a:latin typeface="Times New Roman" panose="02020603050405020304" pitchFamily="18" charset="0"/>
                <a:ea typeface="Times New Roman" panose="02020603050405020304" pitchFamily="18" charset="0"/>
              </a:rPr>
              <a:t>bogate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în</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informații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și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pagini</a:t>
            </a:r>
            <a:r>
              <a:rPr lang="en-GB" sz="1800" dirty="0">
                <a:effectLst/>
                <a:latin typeface="Times New Roman" panose="02020603050405020304" pitchFamily="18" charset="0"/>
                <a:ea typeface="Times New Roman" panose="02020603050405020304" pitchFamily="18" charset="0"/>
              </a:rPr>
              <a:t> care </a:t>
            </a:r>
            <a:r>
              <a:rPr lang="en-GB" sz="1800" dirty="0" err="1">
                <a:effectLst/>
                <a:latin typeface="Times New Roman" panose="02020603050405020304" pitchFamily="18" charset="0"/>
                <a:ea typeface="Times New Roman" panose="02020603050405020304" pitchFamily="18" charset="0"/>
              </a:rPr>
              <a:t>descriu</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clar</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și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corect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conținutul</a:t>
            </a:r>
            <a:r>
              <a:rPr lang="en-GB"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GB" sz="1800" dirty="0" err="1">
                <a:effectLst/>
                <a:highlight>
                  <a:srgbClr val="00FF00"/>
                </a:highlight>
                <a:latin typeface="Times New Roman" panose="02020603050405020304" pitchFamily="18" charset="0"/>
                <a:ea typeface="Times New Roman" panose="02020603050405020304" pitchFamily="18" charset="0"/>
              </a:rPr>
              <a:t>Utilizarea</a:t>
            </a:r>
            <a:r>
              <a:rPr lang="en-GB" sz="1800" dirty="0">
                <a:effectLst/>
                <a:highlight>
                  <a:srgbClr val="00FF00"/>
                </a:highlight>
                <a:latin typeface="Times New Roman" panose="02020603050405020304" pitchFamily="18" charset="0"/>
                <a:ea typeface="Times New Roman" panose="02020603050405020304" pitchFamily="18" charset="0"/>
              </a:rPr>
              <a:t> </a:t>
            </a:r>
            <a:r>
              <a:rPr lang="en-GB" sz="1800" dirty="0" err="1">
                <a:effectLst/>
                <a:highlight>
                  <a:srgbClr val="00FF00"/>
                </a:highlight>
                <a:latin typeface="Times New Roman" panose="02020603050405020304" pitchFamily="18" charset="0"/>
                <a:ea typeface="Times New Roman" panose="02020603050405020304" pitchFamily="18" charset="0"/>
              </a:rPr>
              <a:t>cuvintelor</a:t>
            </a:r>
            <a:r>
              <a:rPr lang="en-GB" sz="1800" dirty="0">
                <a:effectLst/>
                <a:highlight>
                  <a:srgbClr val="00FF00"/>
                </a:highlight>
                <a:latin typeface="Times New Roman" panose="02020603050405020304" pitchFamily="18" charset="0"/>
                <a:ea typeface="Times New Roman" panose="02020603050405020304" pitchFamily="18" charset="0"/>
              </a:rPr>
              <a:t> </a:t>
            </a:r>
            <a:r>
              <a:rPr lang="en-GB" sz="1800" dirty="0" err="1">
                <a:effectLst/>
                <a:highlight>
                  <a:srgbClr val="00FF00"/>
                </a:highlight>
                <a:latin typeface="Times New Roman" panose="02020603050405020304" pitchFamily="18" charset="0"/>
                <a:ea typeface="Times New Roman" panose="02020603050405020304" pitchFamily="18" charset="0"/>
              </a:rPr>
              <a:t>cheie</a:t>
            </a:r>
            <a:r>
              <a:rPr lang="en-GB" sz="1800" dirty="0">
                <a:effectLst/>
                <a:highlight>
                  <a:srgbClr val="00FF00"/>
                </a:highlight>
                <a:latin typeface="Times New Roman" panose="02020603050405020304" pitchFamily="18" charset="0"/>
                <a:ea typeface="Times New Roman" panose="02020603050405020304" pitchFamily="18" charset="0"/>
              </a:rPr>
              <a:t> </a:t>
            </a:r>
            <a:r>
              <a:rPr lang="en-GB" sz="1800" dirty="0" err="1">
                <a:effectLst/>
                <a:highlight>
                  <a:srgbClr val="00FF00"/>
                </a:highlight>
                <a:latin typeface="Times New Roman" panose="02020603050405020304" pitchFamily="18" charset="0"/>
                <a:ea typeface="Times New Roman" panose="02020603050405020304" pitchFamily="18" charset="0"/>
              </a:rPr>
              <a:t>pentru</a:t>
            </a:r>
            <a:r>
              <a:rPr lang="en-GB" sz="1800" dirty="0">
                <a:effectLst/>
                <a:highlight>
                  <a:srgbClr val="00FF00"/>
                </a:highlight>
                <a:latin typeface="Times New Roman" panose="02020603050405020304" pitchFamily="18" charset="0"/>
                <a:ea typeface="Times New Roman" panose="02020603050405020304" pitchFamily="18" charset="0"/>
              </a:rPr>
              <a:t> a </a:t>
            </a:r>
            <a:r>
              <a:rPr lang="en-GB" sz="1800" dirty="0" err="1">
                <a:effectLst/>
                <a:highlight>
                  <a:srgbClr val="00FF00"/>
                </a:highlight>
                <a:latin typeface="Times New Roman" panose="02020603050405020304" pitchFamily="18" charset="0"/>
                <a:ea typeface="Times New Roman" panose="02020603050405020304" pitchFamily="18" charset="0"/>
              </a:rPr>
              <a:t>crea</a:t>
            </a:r>
            <a:r>
              <a:rPr lang="en-GB" sz="1800" dirty="0">
                <a:effectLst/>
                <a:highlight>
                  <a:srgbClr val="00FF00"/>
                </a:highlight>
                <a:latin typeface="Times New Roman" panose="02020603050405020304" pitchFamily="18" charset="0"/>
                <a:ea typeface="Times New Roman" panose="02020603050405020304" pitchFamily="18" charset="0"/>
              </a:rPr>
              <a:t> URL-</a:t>
            </a:r>
            <a:r>
              <a:rPr lang="en-GB" sz="1800" dirty="0" err="1">
                <a:effectLst/>
                <a:highlight>
                  <a:srgbClr val="00FF00"/>
                </a:highlight>
                <a:latin typeface="Times New Roman" panose="02020603050405020304" pitchFamily="18" charset="0"/>
                <a:ea typeface="Times New Roman" panose="02020603050405020304" pitchFamily="18" charset="0"/>
              </a:rPr>
              <a:t>uri</a:t>
            </a:r>
            <a:r>
              <a:rPr lang="en-GB" sz="1800" dirty="0">
                <a:effectLst/>
                <a:highlight>
                  <a:srgbClr val="00FF00"/>
                </a:highlight>
                <a:latin typeface="Times New Roman" panose="02020603050405020304" pitchFamily="18" charset="0"/>
                <a:ea typeface="Times New Roman" panose="02020603050405020304" pitchFamily="18" charset="0"/>
              </a:rPr>
              <a:t> descriptive, </a:t>
            </a:r>
            <a:r>
              <a:rPr lang="en-GB" sz="1800" dirty="0" err="1">
                <a:effectLst/>
                <a:highlight>
                  <a:srgbClr val="00FF00"/>
                </a:highlight>
                <a:latin typeface="Times New Roman" panose="02020603050405020304" pitchFamily="18" charset="0"/>
                <a:ea typeface="Times New Roman" panose="02020603050405020304" pitchFamily="18" charset="0"/>
              </a:rPr>
              <a:t>umane</a:t>
            </a:r>
            <a:r>
              <a:rPr lang="en-GB" sz="1800" dirty="0">
                <a:effectLst/>
                <a:highlight>
                  <a:srgbClr val="00FF00"/>
                </a:highlight>
                <a:latin typeface="Times New Roman" panose="02020603050405020304" pitchFamily="18" charset="0"/>
                <a:ea typeface="Times New Roman" panose="02020603050405020304" pitchFamily="18" charset="0"/>
              </a:rPr>
              <a:t> </a:t>
            </a:r>
            <a:r>
              <a:rPr lang="en-GB" sz="1800" dirty="0" err="1">
                <a:effectLst/>
                <a:highlight>
                  <a:srgbClr val="00FF00"/>
                </a:highlight>
                <a:latin typeface="Times New Roman" panose="02020603050405020304" pitchFamily="18" charset="0"/>
                <a:ea typeface="Times New Roman" panose="02020603050405020304" pitchFamily="18" charset="0"/>
              </a:rPr>
              <a:t>prietenoase</a:t>
            </a:r>
            <a:r>
              <a:rPr lang="en-GB"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GB" sz="1800" dirty="0">
                <a:effectLst/>
                <a:latin typeface="Times New Roman" panose="02020603050405020304" pitchFamily="18" charset="0"/>
                <a:ea typeface="Times New Roman" panose="02020603050405020304" pitchFamily="18" charset="0"/>
              </a:rPr>
              <a:t>Microsoft Bing </a:t>
            </a:r>
            <a:r>
              <a:rPr lang="en-GB" sz="1800" dirty="0" err="1">
                <a:effectLst/>
                <a:latin typeface="Times New Roman" panose="02020603050405020304" pitchFamily="18" charset="0"/>
                <a:ea typeface="Times New Roman" panose="02020603050405020304" pitchFamily="18" charset="0"/>
              </a:rPr>
              <a:t>recomandă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crearea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unui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conținut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bogat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în</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cuvinte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cheie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și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aceste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cuvinte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cheie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să</a:t>
            </a:r>
            <a:r>
              <a:rPr lang="en-GB" sz="1800" dirty="0">
                <a:effectLst/>
                <a:latin typeface="Times New Roman" panose="02020603050405020304" pitchFamily="18" charset="0"/>
                <a:ea typeface="Times New Roman" panose="02020603050405020304" pitchFamily="18" charset="0"/>
              </a:rPr>
              <a:t> se </a:t>
            </a:r>
            <a:r>
              <a:rPr lang="en-GB" sz="1800" dirty="0" err="1">
                <a:effectLst/>
                <a:latin typeface="Times New Roman" panose="02020603050405020304" pitchFamily="18" charset="0"/>
                <a:ea typeface="Times New Roman" panose="02020603050405020304" pitchFamily="18" charset="0"/>
              </a:rPr>
              <a:t>potrivească</a:t>
            </a:r>
            <a:r>
              <a:rPr lang="en-GB" sz="1800" dirty="0">
                <a:effectLst/>
                <a:latin typeface="Times New Roman" panose="02020603050405020304" pitchFamily="18" charset="0"/>
                <a:ea typeface="Times New Roman" panose="02020603050405020304" pitchFamily="18" charset="0"/>
              </a:rPr>
              <a:t> cu </a:t>
            </a:r>
            <a:r>
              <a:rPr lang="en-GB" sz="1800" dirty="0" err="1">
                <a:effectLst/>
                <a:latin typeface="Times New Roman" panose="02020603050405020304" pitchFamily="18" charset="0"/>
                <a:ea typeface="Times New Roman" panose="02020603050405020304" pitchFamily="18" charset="0"/>
              </a:rPr>
              <a:t>ceea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caută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utilizatorii</a:t>
            </a:r>
            <a:r>
              <a:rPr lang="en-GB"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GB" sz="1800" dirty="0" err="1">
                <a:effectLst/>
                <a:latin typeface="Times New Roman" panose="02020603050405020304" pitchFamily="18" charset="0"/>
                <a:ea typeface="Times New Roman" panose="02020603050405020304" pitchFamily="18" charset="0"/>
              </a:rPr>
              <a:t>Să</a:t>
            </a:r>
            <a:r>
              <a:rPr lang="en-GB" sz="1800" dirty="0">
                <a:effectLst/>
                <a:latin typeface="Times New Roman" panose="02020603050405020304" pitchFamily="18" charset="0"/>
                <a:ea typeface="Times New Roman" panose="02020603050405020304" pitchFamily="18" charset="0"/>
              </a:rPr>
              <a:t> se </a:t>
            </a:r>
            <a:r>
              <a:rPr lang="en-GB" sz="1800" dirty="0" err="1">
                <a:effectLst/>
                <a:latin typeface="Times New Roman" panose="02020603050405020304" pitchFamily="18" charset="0"/>
                <a:ea typeface="Times New Roman" panose="02020603050405020304" pitchFamily="18" charset="0"/>
              </a:rPr>
              <a:t>creeze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conținut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proaspăt</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în</a:t>
            </a:r>
            <a:r>
              <a:rPr lang="en-GB" sz="1800" dirty="0">
                <a:effectLst/>
                <a:latin typeface="Times New Roman" panose="02020603050405020304" pitchFamily="18" charset="0"/>
                <a:ea typeface="Times New Roman" panose="02020603050405020304" pitchFamily="18" charset="0"/>
              </a:rPr>
              <a:t> mod </a:t>
            </a:r>
            <a:r>
              <a:rPr lang="en-GB" sz="1800" dirty="0" err="1">
                <a:effectLst/>
                <a:latin typeface="Times New Roman" panose="02020603050405020304" pitchFamily="18" charset="0"/>
                <a:ea typeface="Times New Roman" panose="02020603050405020304" pitchFamily="18" charset="0"/>
              </a:rPr>
              <a:t>regulat</a:t>
            </a:r>
            <a:r>
              <a:rPr lang="en-GB" sz="1800" dirty="0">
                <a:effectLst/>
                <a:latin typeface="Times New Roman" panose="02020603050405020304" pitchFamily="18" charset="0"/>
                <a:ea typeface="Times New Roman" panose="02020603050405020304" pitchFamily="18" charset="0"/>
              </a:rPr>
              <a:t>.</a:t>
            </a:r>
          </a:p>
          <a:p>
            <a:r>
              <a:rPr lang="en-GB" sz="1800" dirty="0" err="1">
                <a:effectLs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latin typeface="Calibri" panose="020F0502020204030204" pitchFamily="34" charset="0"/>
                <a:ea typeface="Calibri" panose="020F0502020204030204" pitchFamily="34" charset="0"/>
                <a:cs typeface="Times New Roman" panose="02020603050405020304" pitchFamily="18" charset="0"/>
              </a:rPr>
              <a:t> nu se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pună</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textul</a:t>
            </a:r>
            <a:r>
              <a:rPr lang="en-GB" sz="1800" dirty="0">
                <a:effectLst/>
                <a:latin typeface="Calibri" panose="020F0502020204030204" pitchFamily="34" charset="0"/>
                <a:ea typeface="Calibri" panose="020F0502020204030204" pitchFamily="34" charset="0"/>
                <a:cs typeface="Times New Roman" panose="02020603050405020304" pitchFamily="18" charset="0"/>
              </a:rPr>
              <a:t> pe care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îl</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dorim</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indexat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în</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interiorul</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imaginilor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exemplu</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dacă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dorim</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numele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companiei</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sau</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adresa</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sa</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fie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indexate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trebuie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ne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asigurăm</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că</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aceste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date sunt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afișate</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nu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doar</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în</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interiorul</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unui</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logo al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companiei</a:t>
            </a:r>
            <a:endParaRPr lang="en-GB" dirty="0"/>
          </a:p>
        </p:txBody>
      </p:sp>
    </p:spTree>
    <p:extLst>
      <p:ext uri="{BB962C8B-B14F-4D97-AF65-F5344CB8AC3E}">
        <p14:creationId xmlns:p14="http://schemas.microsoft.com/office/powerpoint/2010/main" val="344611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4419-AC49-4B03-85D7-66019B50D98F}"/>
              </a:ext>
            </a:extLst>
          </p:cNvPr>
          <p:cNvSpPr>
            <a:spLocks noGrp="1"/>
          </p:cNvSpPr>
          <p:nvPr>
            <p:ph type="title"/>
          </p:nvPr>
        </p:nvSpPr>
        <p:spPr>
          <a:xfrm>
            <a:off x="177800" y="365125"/>
            <a:ext cx="11176000" cy="1325563"/>
          </a:xfrm>
        </p:spPr>
        <p:txBody>
          <a:bodyPr>
            <a:normAutofit fontScale="90000"/>
          </a:bodyPr>
          <a:lstStyle/>
          <a:p>
            <a:r>
              <a:rPr lang="en-GB" sz="2200" dirty="0">
                <a:effectLst/>
                <a:latin typeface="Times New Roman" panose="02020603050405020304" pitchFamily="18" charset="0"/>
                <a:ea typeface="Times New Roman" panose="02020603050405020304" pitchFamily="18" charset="0"/>
                <a:cs typeface="Times New Roman" panose="02020603050405020304" pitchFamily="18" charset="0"/>
              </a:rPr>
              <a:t>SEO</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 Search Engine Optimization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reprezinta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procesul</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prin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puteti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imbunatati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site-ul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obtine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un </a:t>
            </a:r>
            <a:r>
              <a:rPr lang="en-GB" sz="18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trafic</a:t>
            </a:r>
            <a:r>
              <a:rPr lang="en-GB"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organic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mai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mare din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pagina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rezultate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motoarelor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cautare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Traficul</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organic </a:t>
            </a:r>
            <a:r>
              <a:rPr lang="en-GB" sz="18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este</a:t>
            </a:r>
            <a:r>
              <a:rPr lang="en-GB"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traficul</a:t>
            </a:r>
            <a:r>
              <a:rPr lang="en-GB"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neplatit</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iar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pe termen lung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reprezinta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cea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mai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buna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strategie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promovare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unei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afaceri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online.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6550279D-4A45-4C1B-9238-79275064762B}"/>
              </a:ext>
            </a:extLst>
          </p:cNvPr>
          <p:cNvSpPr>
            <a:spLocks noGrp="1"/>
          </p:cNvSpPr>
          <p:nvPr>
            <p:ph idx="1"/>
          </p:nvPr>
        </p:nvSpPr>
        <p:spPr>
          <a:xfrm>
            <a:off x="508000" y="1457325"/>
            <a:ext cx="10515600" cy="4351338"/>
          </a:xfrm>
        </p:spPr>
        <p:txBody>
          <a:bodyPr/>
          <a:lstStyle/>
          <a:p>
            <a:pPr marL="0" indent="0">
              <a:buNone/>
            </a:pPr>
            <a:r>
              <a:rPr lang="en-GB" sz="1800" dirty="0" err="1">
                <a:effectLst/>
                <a:highlight>
                  <a:srgbClr val="00FF00"/>
                </a:highlight>
                <a:latin typeface="Times New Roman" panose="02020603050405020304" pitchFamily="18" charset="0"/>
                <a:ea typeface="Times New Roman" panose="02020603050405020304" pitchFamily="18" charset="0"/>
              </a:rPr>
              <a:t>Factorii</a:t>
            </a:r>
            <a:r>
              <a:rPr lang="en-GB" sz="1800" dirty="0">
                <a:effectLst/>
                <a:highlight>
                  <a:srgbClr val="00FF00"/>
                </a:highlight>
                <a:latin typeface="Times New Roman" panose="02020603050405020304" pitchFamily="18" charset="0"/>
                <a:ea typeface="Times New Roman" panose="02020603050405020304" pitchFamily="18" charset="0"/>
              </a:rPr>
              <a:t> de </a:t>
            </a:r>
            <a:r>
              <a:rPr lang="en-GB" sz="1800" dirty="0" err="1">
                <a:effectLst/>
                <a:highlight>
                  <a:srgbClr val="00FF00"/>
                </a:highlight>
                <a:latin typeface="Times New Roman" panose="02020603050405020304" pitchFamily="18" charset="0"/>
                <a:ea typeface="Times New Roman" panose="02020603050405020304" pitchFamily="18" charset="0"/>
              </a:rPr>
              <a:t>optimizare</a:t>
            </a:r>
            <a:r>
              <a:rPr lang="en-GB" sz="1800" dirty="0">
                <a:effectLst/>
                <a:highlight>
                  <a:srgbClr val="00FF00"/>
                </a:highlight>
                <a:latin typeface="Times New Roman" panose="02020603050405020304" pitchFamily="18" charset="0"/>
                <a:ea typeface="Times New Roman" panose="02020603050405020304" pitchFamily="18" charset="0"/>
              </a:rPr>
              <a:t> SEO se impart in </a:t>
            </a:r>
            <a:r>
              <a:rPr lang="en-GB" sz="1800" dirty="0" err="1">
                <a:effectLst/>
                <a:highlight>
                  <a:srgbClr val="00FF00"/>
                </a:highlight>
                <a:latin typeface="Times New Roman" panose="02020603050405020304" pitchFamily="18" charset="0"/>
                <a:ea typeface="Times New Roman" panose="02020603050405020304" pitchFamily="18" charset="0"/>
              </a:rPr>
              <a:t>doua</a:t>
            </a:r>
            <a:r>
              <a:rPr lang="en-GB" sz="1800" dirty="0">
                <a:effectLst/>
                <a:highlight>
                  <a:srgbClr val="00FF00"/>
                </a:highlight>
                <a:latin typeface="Times New Roman" panose="02020603050405020304" pitchFamily="18" charset="0"/>
                <a:ea typeface="Times New Roman" panose="02020603050405020304" pitchFamily="18" charset="0"/>
              </a:rPr>
              <a:t> </a:t>
            </a:r>
            <a:r>
              <a:rPr lang="en-GB" sz="1800" dirty="0" err="1">
                <a:effectLst/>
                <a:highlight>
                  <a:srgbClr val="00FF00"/>
                </a:highlight>
                <a:latin typeface="Times New Roman" panose="02020603050405020304" pitchFamily="18" charset="0"/>
                <a:ea typeface="Times New Roman" panose="02020603050405020304" pitchFamily="18" charset="0"/>
              </a:rPr>
              <a:t>categorii</a:t>
            </a:r>
            <a:r>
              <a:rPr lang="en-GB" sz="1800" dirty="0">
                <a:effectLst/>
                <a:highlight>
                  <a:srgbClr val="00FF00"/>
                </a:highlight>
                <a:latin typeface="Times New Roman" panose="02020603050405020304" pitchFamily="18" charset="0"/>
                <a:ea typeface="Times New Roman" panose="02020603050405020304" pitchFamily="18" charset="0"/>
              </a:rPr>
              <a:t> </a:t>
            </a:r>
            <a:r>
              <a:rPr lang="en-GB" sz="1800" dirty="0" err="1">
                <a:effectLst/>
                <a:highlight>
                  <a:srgbClr val="00FF00"/>
                </a:highlight>
                <a:latin typeface="Times New Roman" panose="02020603050405020304" pitchFamily="18" charset="0"/>
                <a:ea typeface="Times New Roman" panose="02020603050405020304" pitchFamily="18" charset="0"/>
              </a:rPr>
              <a:t>majore</a:t>
            </a:r>
            <a:r>
              <a:rPr lang="en-GB" sz="1800" dirty="0">
                <a:effectLst/>
                <a:highlight>
                  <a:srgbClr val="00FF00"/>
                </a:highlight>
                <a:latin typeface="Times New Roman" panose="02020603050405020304" pitchFamily="18"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Factori</a:t>
            </a:r>
            <a:r>
              <a:rPr lang="en-GB"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on site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Factori</a:t>
            </a:r>
            <a:r>
              <a:rPr lang="en-GB"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off site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Exemple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factori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SEO Off Page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err="1">
                <a:solidFill>
                  <a:srgbClr val="FF0000"/>
                </a:solidFill>
                <a:effectLst/>
                <a:latin typeface="Times New Roman" panose="02020603050405020304" pitchFamily="18" charset="0"/>
                <a:ea typeface="Times New Roman" panose="02020603050405020304" pitchFamily="18" charset="0"/>
              </a:rPr>
              <a:t>Increderea</a:t>
            </a:r>
            <a:r>
              <a:rPr lang="en-GB" sz="1800" dirty="0">
                <a:solidFill>
                  <a:srgbClr val="FF0000"/>
                </a:solidFill>
                <a:effectLst/>
                <a:latin typeface="Times New Roman" panose="02020603050405020304" pitchFamily="18" charset="0"/>
                <a:ea typeface="Times New Roman" panose="02020603050405020304" pitchFamily="18" charset="0"/>
              </a:rPr>
              <a:t>. </a:t>
            </a:r>
          </a:p>
          <a:p>
            <a:r>
              <a:rPr lang="en-GB" sz="1800" dirty="0" err="1">
                <a:solidFill>
                  <a:srgbClr val="FF0000"/>
                </a:solidFill>
                <a:latin typeface="Times New Roman" panose="02020603050405020304" pitchFamily="18" charset="0"/>
              </a:rPr>
              <a:t>Linkuri</a:t>
            </a:r>
            <a:r>
              <a:rPr lang="en-GB" sz="1800" dirty="0">
                <a:solidFill>
                  <a:srgbClr val="FF0000"/>
                </a:solidFill>
                <a:latin typeface="Times New Roman" panose="02020603050405020304" pitchFamily="18" charset="0"/>
              </a:rPr>
              <a:t>. </a:t>
            </a:r>
          </a:p>
          <a:p>
            <a:r>
              <a:rPr lang="en-GB" sz="1800" dirty="0" err="1">
                <a:solidFill>
                  <a:srgbClr val="FF0000"/>
                </a:solidFill>
                <a:latin typeface="Times New Roman" panose="02020603050405020304" pitchFamily="18" charset="0"/>
              </a:rPr>
              <a:t>Strategia</a:t>
            </a:r>
            <a:r>
              <a:rPr lang="en-GB" sz="1800" dirty="0">
                <a:solidFill>
                  <a:srgbClr val="FF0000"/>
                </a:solidFill>
                <a:latin typeface="Times New Roman" panose="02020603050405020304" pitchFamily="18" charset="0"/>
              </a:rPr>
              <a:t> de backlinks </a:t>
            </a:r>
          </a:p>
          <a:p>
            <a:r>
              <a:rPr lang="en-GB" sz="1800" dirty="0" err="1">
                <a:solidFill>
                  <a:srgbClr val="FF0000"/>
                </a:solidFill>
                <a:latin typeface="Times New Roman" panose="02020603050405020304" pitchFamily="18" charset="0"/>
              </a:rPr>
              <a:t>Platforme</a:t>
            </a:r>
            <a:r>
              <a:rPr lang="en-GB" sz="1800" dirty="0">
                <a:solidFill>
                  <a:srgbClr val="FF0000"/>
                </a:solidFill>
                <a:latin typeface="Times New Roman" panose="02020603050405020304" pitchFamily="18" charset="0"/>
              </a:rPr>
              <a:t> </a:t>
            </a:r>
            <a:r>
              <a:rPr lang="en-GB" sz="1800" dirty="0" err="1">
                <a:solidFill>
                  <a:srgbClr val="FF0000"/>
                </a:solidFill>
                <a:latin typeface="Times New Roman" panose="02020603050405020304" pitchFamily="18" charset="0"/>
              </a:rPr>
              <a:t>sociale</a:t>
            </a:r>
            <a:endParaRPr lang="en-GB" sz="18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74565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A7F5-98B9-4B9F-9939-0468E1357D4C}"/>
              </a:ext>
            </a:extLst>
          </p:cNvPr>
          <p:cNvSpPr>
            <a:spLocks noGrp="1"/>
          </p:cNvSpPr>
          <p:nvPr>
            <p:ph type="title"/>
          </p:nvPr>
        </p:nvSpPr>
        <p:spPr>
          <a:xfrm>
            <a:off x="177800" y="220662"/>
            <a:ext cx="10515600" cy="460375"/>
          </a:xfrm>
        </p:spPr>
        <p:txBody>
          <a:bodyPr/>
          <a:lstStyle/>
          <a:p>
            <a:r>
              <a:rPr lang="en-GB" sz="1800" dirty="0" err="1">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Exemple</a:t>
            </a:r>
            <a:r>
              <a:rPr lang="en-GB" sz="1800" dirty="0">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 de </a:t>
            </a:r>
            <a:r>
              <a:rPr lang="en-GB" sz="1800" dirty="0" err="1">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factori</a:t>
            </a:r>
            <a:r>
              <a:rPr lang="en-GB" sz="1800" dirty="0">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seo</a:t>
            </a:r>
            <a:r>
              <a:rPr lang="en-GB" sz="1800" dirty="0">
                <a:effectLst/>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 on-page</a:t>
            </a:r>
            <a:endParaRPr lang="en-GB" dirty="0">
              <a:highlight>
                <a:srgbClr val="00FF00"/>
              </a:highlight>
            </a:endParaRPr>
          </a:p>
        </p:txBody>
      </p:sp>
      <p:pic>
        <p:nvPicPr>
          <p:cNvPr id="9" name="Picture 8">
            <a:extLst>
              <a:ext uri="{FF2B5EF4-FFF2-40B4-BE49-F238E27FC236}">
                <a16:creationId xmlns:a16="http://schemas.microsoft.com/office/drawing/2014/main" id="{125C652C-40F3-45E3-95C9-6B7B09724491}"/>
              </a:ext>
            </a:extLst>
          </p:cNvPr>
          <p:cNvPicPr>
            <a:picLocks noChangeAspect="1"/>
          </p:cNvPicPr>
          <p:nvPr/>
        </p:nvPicPr>
        <p:blipFill>
          <a:blip r:embed="rId2"/>
          <a:stretch>
            <a:fillRect/>
          </a:stretch>
        </p:blipFill>
        <p:spPr>
          <a:xfrm>
            <a:off x="860425" y="1139825"/>
            <a:ext cx="5848350" cy="3562350"/>
          </a:xfrm>
          <a:prstGeom prst="rect">
            <a:avLst/>
          </a:prstGeom>
        </p:spPr>
      </p:pic>
      <p:sp>
        <p:nvSpPr>
          <p:cNvPr id="11" name="TextBox 10">
            <a:extLst>
              <a:ext uri="{FF2B5EF4-FFF2-40B4-BE49-F238E27FC236}">
                <a16:creationId xmlns:a16="http://schemas.microsoft.com/office/drawing/2014/main" id="{0DDEADD1-09A6-4794-A865-634EDFEA3B3F}"/>
              </a:ext>
            </a:extLst>
          </p:cNvPr>
          <p:cNvSpPr txBox="1"/>
          <p:nvPr/>
        </p:nvSpPr>
        <p:spPr>
          <a:xfrm>
            <a:off x="317500" y="5518861"/>
            <a:ext cx="6096000" cy="369332"/>
          </a:xfrm>
          <a:prstGeom prst="rect">
            <a:avLst/>
          </a:prstGeom>
          <a:noFill/>
        </p:spPr>
        <p:txBody>
          <a:bodyPr wrap="square">
            <a:spAutoFit/>
          </a:bodyPr>
          <a:lstStyle/>
          <a:p>
            <a:r>
              <a:rPr lang="en-GB" dirty="0"/>
              <a:t>https://www.seolium.ro/seo-in-20xx/</a:t>
            </a:r>
          </a:p>
        </p:txBody>
      </p:sp>
      <p:pic>
        <p:nvPicPr>
          <p:cNvPr id="13" name="Picture 12">
            <a:extLst>
              <a:ext uri="{FF2B5EF4-FFF2-40B4-BE49-F238E27FC236}">
                <a16:creationId xmlns:a16="http://schemas.microsoft.com/office/drawing/2014/main" id="{AE3EC451-555A-4CE9-AA4A-7D47D3F84000}"/>
              </a:ext>
            </a:extLst>
          </p:cNvPr>
          <p:cNvPicPr>
            <a:picLocks noChangeAspect="1"/>
          </p:cNvPicPr>
          <p:nvPr/>
        </p:nvPicPr>
        <p:blipFill>
          <a:blip r:embed="rId3"/>
          <a:stretch>
            <a:fillRect/>
          </a:stretch>
        </p:blipFill>
        <p:spPr>
          <a:xfrm>
            <a:off x="6959600" y="1071200"/>
            <a:ext cx="4371975" cy="4715599"/>
          </a:xfrm>
          <a:prstGeom prst="rect">
            <a:avLst/>
          </a:prstGeom>
        </p:spPr>
      </p:pic>
      <p:sp>
        <p:nvSpPr>
          <p:cNvPr id="15" name="TextBox 14">
            <a:extLst>
              <a:ext uri="{FF2B5EF4-FFF2-40B4-BE49-F238E27FC236}">
                <a16:creationId xmlns:a16="http://schemas.microsoft.com/office/drawing/2014/main" id="{9C01DD7B-D68B-4824-9EA8-7ABA76C8AE84}"/>
              </a:ext>
            </a:extLst>
          </p:cNvPr>
          <p:cNvSpPr txBox="1"/>
          <p:nvPr/>
        </p:nvSpPr>
        <p:spPr>
          <a:xfrm>
            <a:off x="6230938" y="5989587"/>
            <a:ext cx="4919662" cy="369332"/>
          </a:xfrm>
          <a:prstGeom prst="rect">
            <a:avLst/>
          </a:prstGeom>
          <a:noFill/>
        </p:spPr>
        <p:txBody>
          <a:bodyPr wrap="square">
            <a:spAutoFit/>
          </a:bodyPr>
          <a:lstStyle/>
          <a:p>
            <a:r>
              <a:rPr lang="en-GB" dirty="0">
                <a:highlight>
                  <a:srgbClr val="00FF00"/>
                </a:highlight>
              </a:rPr>
              <a:t>https://web.dev/performance-scoring/</a:t>
            </a:r>
          </a:p>
        </p:txBody>
      </p:sp>
    </p:spTree>
    <p:extLst>
      <p:ext uri="{BB962C8B-B14F-4D97-AF65-F5344CB8AC3E}">
        <p14:creationId xmlns:p14="http://schemas.microsoft.com/office/powerpoint/2010/main" val="2098750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89821-C58C-48D1-98E5-3F5122353014}"/>
              </a:ext>
            </a:extLst>
          </p:cNvPr>
          <p:cNvSpPr>
            <a:spLocks noGrp="1"/>
          </p:cNvSpPr>
          <p:nvPr>
            <p:ph idx="1"/>
          </p:nvPr>
        </p:nvSpPr>
        <p:spPr>
          <a:xfrm>
            <a:off x="496677" y="856141"/>
            <a:ext cx="10515600" cy="399782"/>
          </a:xfrm>
        </p:spPr>
        <p:txBody>
          <a:bodyPr>
            <a:normAutofit fontScale="92500" lnSpcReduction="20000"/>
          </a:bodyPr>
          <a:lstStyle/>
          <a:p>
            <a:pPr marL="0" indent="0">
              <a:buNone/>
            </a:pPr>
            <a:r>
              <a:rPr lang="en-GB" dirty="0"/>
              <a:t>https://moz.com/beginners-guide-to-seo</a:t>
            </a:r>
          </a:p>
        </p:txBody>
      </p:sp>
      <p:pic>
        <p:nvPicPr>
          <p:cNvPr id="5" name="Picture 4">
            <a:extLst>
              <a:ext uri="{FF2B5EF4-FFF2-40B4-BE49-F238E27FC236}">
                <a16:creationId xmlns:a16="http://schemas.microsoft.com/office/drawing/2014/main" id="{679F5E0A-4885-4178-8AE5-0E5E118D8D97}"/>
              </a:ext>
            </a:extLst>
          </p:cNvPr>
          <p:cNvPicPr>
            <a:picLocks noChangeAspect="1"/>
          </p:cNvPicPr>
          <p:nvPr/>
        </p:nvPicPr>
        <p:blipFill>
          <a:blip r:embed="rId2"/>
          <a:stretch>
            <a:fillRect/>
          </a:stretch>
        </p:blipFill>
        <p:spPr>
          <a:xfrm>
            <a:off x="496677" y="1255923"/>
            <a:ext cx="7892580" cy="4560983"/>
          </a:xfrm>
          <a:prstGeom prst="rect">
            <a:avLst/>
          </a:prstGeom>
        </p:spPr>
      </p:pic>
      <p:sp>
        <p:nvSpPr>
          <p:cNvPr id="7" name="TextBox 6">
            <a:extLst>
              <a:ext uri="{FF2B5EF4-FFF2-40B4-BE49-F238E27FC236}">
                <a16:creationId xmlns:a16="http://schemas.microsoft.com/office/drawing/2014/main" id="{93D5C2E0-328E-472F-8C4D-EE804EEF8FDB}"/>
              </a:ext>
            </a:extLst>
          </p:cNvPr>
          <p:cNvSpPr txBox="1"/>
          <p:nvPr/>
        </p:nvSpPr>
        <p:spPr>
          <a:xfrm>
            <a:off x="2467429" y="5893522"/>
            <a:ext cx="9386720" cy="369332"/>
          </a:xfrm>
          <a:prstGeom prst="rect">
            <a:avLst/>
          </a:prstGeom>
          <a:noFill/>
        </p:spPr>
        <p:txBody>
          <a:bodyPr wrap="square">
            <a:spAutoFit/>
          </a:bodyPr>
          <a:lstStyle/>
          <a:p>
            <a:r>
              <a:rPr lang="en-GB" dirty="0"/>
              <a:t>https://hurrdatmarketing.com/seo-news/what-is-schema-markup/</a:t>
            </a:r>
          </a:p>
        </p:txBody>
      </p:sp>
    </p:spTree>
    <p:extLst>
      <p:ext uri="{BB962C8B-B14F-4D97-AF65-F5344CB8AC3E}">
        <p14:creationId xmlns:p14="http://schemas.microsoft.com/office/powerpoint/2010/main" val="221879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EA51-D215-4AE1-9C51-451A1BB4343F}"/>
              </a:ext>
            </a:extLst>
          </p:cNvPr>
          <p:cNvSpPr>
            <a:spLocks noGrp="1"/>
          </p:cNvSpPr>
          <p:nvPr>
            <p:ph type="title"/>
          </p:nvPr>
        </p:nvSpPr>
        <p:spPr/>
        <p:txBody>
          <a:bodyPr>
            <a:normAutofit/>
          </a:bodyPr>
          <a:lstStyle/>
          <a:p>
            <a:r>
              <a:rPr lang="en-GB" sz="2800" dirty="0">
                <a:solidFill>
                  <a:srgbClr val="FF0000"/>
                </a:solidFill>
                <a:effectLst/>
                <a:latin typeface="Times New Roman" panose="02020603050405020304" pitchFamily="18" charset="0"/>
                <a:ea typeface="Times New Roman" panose="02020603050405020304" pitchFamily="18" charset="0"/>
              </a:rPr>
              <a:t>Cum </a:t>
            </a:r>
            <a:r>
              <a:rPr lang="en-GB" sz="2800" dirty="0" err="1">
                <a:solidFill>
                  <a:srgbClr val="FF0000"/>
                </a:solidFill>
                <a:effectLst/>
                <a:latin typeface="Times New Roman" panose="02020603050405020304" pitchFamily="18" charset="0"/>
                <a:ea typeface="Times New Roman" panose="02020603050405020304" pitchFamily="18" charset="0"/>
              </a:rPr>
              <a:t>lucrează</a:t>
            </a:r>
            <a:r>
              <a:rPr lang="en-GB" sz="2800" dirty="0">
                <a:solidFill>
                  <a:srgbClr val="FF0000"/>
                </a:solidFill>
                <a:effectLst/>
                <a:latin typeface="Times New Roman" panose="02020603050405020304" pitchFamily="18" charset="0"/>
                <a:ea typeface="Times New Roman" panose="02020603050405020304" pitchFamily="18" charset="0"/>
              </a:rPr>
              <a:t> </a:t>
            </a:r>
            <a:r>
              <a:rPr lang="en-GB" sz="2800" dirty="0" err="1">
                <a:solidFill>
                  <a:srgbClr val="FF0000"/>
                </a:solidFill>
                <a:effectLst/>
                <a:latin typeface="Times New Roman" panose="02020603050405020304" pitchFamily="18" charset="0"/>
                <a:ea typeface="Times New Roman" panose="02020603050405020304" pitchFamily="18" charset="0"/>
              </a:rPr>
              <a:t>motoarele</a:t>
            </a:r>
            <a:r>
              <a:rPr lang="en-GB" sz="2800" dirty="0">
                <a:solidFill>
                  <a:srgbClr val="FF0000"/>
                </a:solidFill>
                <a:effectLst/>
                <a:latin typeface="Times New Roman" panose="02020603050405020304" pitchFamily="18" charset="0"/>
                <a:ea typeface="Times New Roman" panose="02020603050405020304" pitchFamily="18" charset="0"/>
              </a:rPr>
              <a:t> de </a:t>
            </a:r>
            <a:r>
              <a:rPr lang="en-GB" sz="2800" dirty="0" err="1">
                <a:solidFill>
                  <a:srgbClr val="FF0000"/>
                </a:solidFill>
                <a:effectLst/>
                <a:latin typeface="Times New Roman" panose="02020603050405020304" pitchFamily="18" charset="0"/>
                <a:ea typeface="Times New Roman" panose="02020603050405020304" pitchFamily="18" charset="0"/>
              </a:rPr>
              <a:t>căutare</a:t>
            </a:r>
            <a:endParaRPr lang="en-GB" sz="6000" dirty="0"/>
          </a:p>
        </p:txBody>
      </p:sp>
      <p:sp>
        <p:nvSpPr>
          <p:cNvPr id="3" name="Content Placeholder 2">
            <a:extLst>
              <a:ext uri="{FF2B5EF4-FFF2-40B4-BE49-F238E27FC236}">
                <a16:creationId xmlns:a16="http://schemas.microsoft.com/office/drawing/2014/main" id="{CC028AAF-4AAD-4B72-9ED2-5C0D3C690299}"/>
              </a:ext>
            </a:extLst>
          </p:cNvPr>
          <p:cNvSpPr>
            <a:spLocks noGrp="1"/>
          </p:cNvSpPr>
          <p:nvPr>
            <p:ph idx="1"/>
          </p:nvPr>
        </p:nvSpPr>
        <p:spPr>
          <a:xfrm>
            <a:off x="449943" y="1690688"/>
            <a:ext cx="11185070" cy="2336800"/>
          </a:xfrm>
        </p:spPr>
        <p:txBody>
          <a:bodyPr>
            <a:normAutofit/>
          </a:bodyPr>
          <a:lstStyle/>
          <a:p>
            <a:pPr marL="0" indent="0">
              <a:buNone/>
            </a:pPr>
            <a:r>
              <a:rPr lang="en-GB" sz="2400" dirty="0" err="1">
                <a:effectLst/>
                <a:latin typeface="Times New Roman" panose="02020603050405020304" pitchFamily="18" charset="0"/>
                <a:ea typeface="Times New Roman" panose="02020603050405020304" pitchFamily="18" charset="0"/>
              </a:rPr>
              <a:t>Principalele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functii</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pentru</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Motoarele</a:t>
            </a:r>
            <a:r>
              <a:rPr lang="en-GB" sz="2400" dirty="0">
                <a:effectLst/>
                <a:latin typeface="Times New Roman" panose="02020603050405020304" pitchFamily="18" charset="0"/>
                <a:ea typeface="Times New Roman" panose="02020603050405020304" pitchFamily="18" charset="0"/>
              </a:rPr>
              <a:t> de </a:t>
            </a:r>
            <a:r>
              <a:rPr lang="en-GB" sz="2400" dirty="0" err="1">
                <a:effectLst/>
                <a:latin typeface="Times New Roman" panose="02020603050405020304" pitchFamily="18" charset="0"/>
                <a:ea typeface="Times New Roman" panose="02020603050405020304" pitchFamily="18" charset="0"/>
              </a:rPr>
              <a:t>Căutare</a:t>
            </a:r>
            <a:r>
              <a:rPr lang="en-GB" sz="2400" dirty="0">
                <a:effectLst/>
                <a:latin typeface="Times New Roman" panose="02020603050405020304" pitchFamily="18" charset="0"/>
                <a:ea typeface="Times New Roman" panose="02020603050405020304" pitchFamily="18" charset="0"/>
              </a:rPr>
              <a:t>:</a:t>
            </a:r>
          </a:p>
          <a:p>
            <a:pPr marL="342900" lvl="0" indent="-342900">
              <a:buFont typeface="Symbol" panose="05050102010706020507" pitchFamily="18" charset="2"/>
              <a:buChar char=""/>
            </a:pPr>
            <a:r>
              <a:rPr lang="en-GB" sz="2400" dirty="0" err="1">
                <a:effectLst/>
                <a:latin typeface="Times New Roman" panose="02020603050405020304" pitchFamily="18" charset="0"/>
                <a:ea typeface="Times New Roman" panose="02020603050405020304" pitchFamily="18" charset="0"/>
              </a:rPr>
              <a:t>Accesare</a:t>
            </a:r>
            <a:r>
              <a:rPr lang="en-GB" sz="2400" dirty="0">
                <a:effectLst/>
                <a:latin typeface="Times New Roman" panose="02020603050405020304" pitchFamily="18" charset="0"/>
                <a:ea typeface="Times New Roman" panose="02020603050405020304" pitchFamily="18" charset="0"/>
              </a:rPr>
              <a:t> Internet cu </a:t>
            </a:r>
            <a:r>
              <a:rPr lang="en-GB" sz="2400" dirty="0" err="1">
                <a:effectLst/>
                <a:highlight>
                  <a:srgbClr val="FFFF00"/>
                </a:highlight>
                <a:latin typeface="Times New Roman" panose="02020603050405020304" pitchFamily="18" charset="0"/>
                <a:ea typeface="Times New Roman" panose="02020603050405020304" pitchFamily="18" charset="0"/>
              </a:rPr>
              <a:t>crawlere</a:t>
            </a:r>
            <a:r>
              <a:rPr lang="en-GB" sz="2400" dirty="0">
                <a:effectLst/>
                <a:latin typeface="Times New Roman" panose="02020603050405020304" pitchFamily="18" charset="0"/>
                <a:ea typeface="Times New Roman" panose="02020603050405020304" pitchFamily="18" charset="0"/>
              </a:rPr>
              <a:t> </a:t>
            </a:r>
          </a:p>
          <a:p>
            <a:pPr marL="342900" lvl="0" indent="-342900" algn="just">
              <a:buFont typeface="Symbol" panose="05050102010706020507" pitchFamily="18" charset="2"/>
              <a:buChar char=""/>
            </a:pPr>
            <a:r>
              <a:rPr lang="en-GB" sz="2400" dirty="0" err="1">
                <a:effectLst/>
                <a:highlight>
                  <a:srgbClr val="FFFF00"/>
                </a:highlight>
                <a:latin typeface="Times New Roman" panose="02020603050405020304" pitchFamily="18" charset="0"/>
                <a:ea typeface="Times New Roman" panose="02020603050405020304" pitchFamily="18" charset="0"/>
              </a:rPr>
              <a:t>Construire</a:t>
            </a:r>
            <a:r>
              <a:rPr lang="en-GB" sz="2400" dirty="0">
                <a:effectLst/>
                <a:highlight>
                  <a:srgbClr val="FFFF00"/>
                </a:highlight>
                <a:latin typeface="Times New Roman" panose="02020603050405020304" pitchFamily="18" charset="0"/>
                <a:ea typeface="Times New Roman" panose="02020603050405020304" pitchFamily="18" charset="0"/>
              </a:rPr>
              <a:t> index</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stocarea</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paginilor</a:t>
            </a:r>
            <a:r>
              <a:rPr lang="en-GB" sz="2400" dirty="0">
                <a:effectLst/>
                <a:latin typeface="Times New Roman" panose="02020603050405020304" pitchFamily="18" charset="0"/>
                <a:ea typeface="Times New Roman" panose="02020603050405020304" pitchFamily="18" charset="0"/>
              </a:rPr>
              <a:t> web), </a:t>
            </a:r>
            <a:r>
              <a:rPr lang="en-GB" sz="2400" dirty="0" err="1">
                <a:effectLst/>
                <a:latin typeface="Times New Roman" panose="02020603050405020304" pitchFamily="18" charset="0"/>
                <a:ea typeface="Times New Roman" panose="02020603050405020304" pitchFamily="18" charset="0"/>
              </a:rPr>
              <a:t>oferind</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utilizatorilor</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motoarelor</a:t>
            </a:r>
            <a:r>
              <a:rPr lang="en-GB" sz="2400" dirty="0">
                <a:effectLst/>
                <a:latin typeface="Times New Roman" panose="02020603050405020304" pitchFamily="18" charset="0"/>
                <a:ea typeface="Times New Roman" panose="02020603050405020304" pitchFamily="18" charset="0"/>
              </a:rPr>
              <a:t> de </a:t>
            </a:r>
            <a:r>
              <a:rPr lang="en-GB" sz="2400" dirty="0" err="1">
                <a:effectLst/>
                <a:latin typeface="Times New Roman" panose="02020603050405020304" pitchFamily="18" charset="0"/>
                <a:ea typeface="Times New Roman" panose="02020603050405020304" pitchFamily="18" charset="0"/>
              </a:rPr>
              <a:t>căutare</a:t>
            </a:r>
            <a:r>
              <a:rPr lang="en-GB" sz="2400" dirty="0">
                <a:effectLst/>
                <a:latin typeface="Times New Roman" panose="02020603050405020304" pitchFamily="18" charset="0"/>
                <a:ea typeface="Times New Roman" panose="02020603050405020304" pitchFamily="18" charset="0"/>
              </a:rPr>
              <a:t> o </a:t>
            </a:r>
            <a:r>
              <a:rPr lang="en-GB" sz="2400" dirty="0" err="1">
                <a:effectLst/>
                <a:latin typeface="Times New Roman" panose="02020603050405020304" pitchFamily="18" charset="0"/>
                <a:ea typeface="Times New Roman" panose="02020603050405020304" pitchFamily="18" charset="0"/>
              </a:rPr>
              <a:t>listă</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ordonată</a:t>
            </a:r>
            <a:r>
              <a:rPr lang="en-GB" sz="2400" dirty="0">
                <a:effectLst/>
                <a:latin typeface="Times New Roman" panose="02020603050405020304" pitchFamily="18" charset="0"/>
                <a:ea typeface="Times New Roman" panose="02020603050405020304" pitchFamily="18" charset="0"/>
              </a:rPr>
              <a:t> a site-</a:t>
            </a:r>
            <a:r>
              <a:rPr lang="en-GB" sz="2400" dirty="0" err="1">
                <a:effectLst/>
                <a:latin typeface="Times New Roman" panose="02020603050405020304" pitchFamily="18" charset="0"/>
                <a:ea typeface="Times New Roman" panose="02020603050405020304" pitchFamily="18" charset="0"/>
              </a:rPr>
              <a:t>urilor</a:t>
            </a:r>
            <a:r>
              <a:rPr lang="en-GB" sz="2400" dirty="0">
                <a:effectLst/>
                <a:latin typeface="Times New Roman" panose="02020603050405020304" pitchFamily="18" charset="0"/>
                <a:ea typeface="Times New Roman" panose="02020603050405020304" pitchFamily="18" charset="0"/>
              </a:rPr>
              <a:t> pe care le-a </a:t>
            </a:r>
            <a:r>
              <a:rPr lang="en-GB" sz="2400" dirty="0" err="1">
                <a:effectLst/>
                <a:latin typeface="Times New Roman" panose="02020603050405020304" pitchFamily="18" charset="0"/>
                <a:ea typeface="Times New Roman" panose="02020603050405020304" pitchFamily="18" charset="0"/>
              </a:rPr>
              <a:t>stabilit</a:t>
            </a:r>
            <a:r>
              <a:rPr lang="en-GB" sz="2400" dirty="0">
                <a:effectLst/>
                <a:latin typeface="Times New Roman" panose="02020603050405020304" pitchFamily="18" charset="0"/>
                <a:ea typeface="Times New Roman" panose="02020603050405020304" pitchFamily="18" charset="0"/>
              </a:rPr>
              <a:t> ca </a:t>
            </a:r>
            <a:r>
              <a:rPr lang="en-GB" sz="2400" dirty="0" err="1">
                <a:effectLst/>
                <a:latin typeface="Times New Roman" panose="02020603050405020304" pitchFamily="18" charset="0"/>
                <a:ea typeface="Times New Roman" panose="02020603050405020304" pitchFamily="18" charset="0"/>
              </a:rPr>
              <a:t>fiind</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cele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mai</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relevante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pentru</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căutarea</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dată</a:t>
            </a:r>
            <a:r>
              <a:rPr lang="en-GB" sz="2400" dirty="0">
                <a:effectLst/>
                <a:latin typeface="Times New Roman" panose="02020603050405020304" pitchFamily="18" charset="0"/>
                <a:ea typeface="Times New Roman" panose="02020603050405020304" pitchFamily="18" charset="0"/>
              </a:rPr>
              <a:t>. </a:t>
            </a:r>
            <a:endParaRPr lang="en-GB" sz="3600" dirty="0"/>
          </a:p>
        </p:txBody>
      </p:sp>
      <p:sp>
        <p:nvSpPr>
          <p:cNvPr id="5" name="TextBox 4">
            <a:extLst>
              <a:ext uri="{FF2B5EF4-FFF2-40B4-BE49-F238E27FC236}">
                <a16:creationId xmlns:a16="http://schemas.microsoft.com/office/drawing/2014/main" id="{921BFA14-4CDD-4746-8950-CEF0388D9ADF}"/>
              </a:ext>
            </a:extLst>
          </p:cNvPr>
          <p:cNvSpPr txBox="1"/>
          <p:nvPr/>
        </p:nvSpPr>
        <p:spPr>
          <a:xfrm>
            <a:off x="275771" y="4426580"/>
            <a:ext cx="11078029" cy="1938992"/>
          </a:xfrm>
          <a:prstGeom prst="rect">
            <a:avLst/>
          </a:prstGeom>
          <a:noFill/>
        </p:spPr>
        <p:txBody>
          <a:bodyPr wrap="square">
            <a:spAutoFit/>
          </a:bodyPr>
          <a:lstStyle/>
          <a:p>
            <a:pPr algn="just"/>
            <a:r>
              <a:rPr lang="en-GB" sz="2400" dirty="0" err="1">
                <a:effectLst/>
                <a:latin typeface="Times New Roman" panose="02020603050405020304" pitchFamily="18" charset="0"/>
                <a:ea typeface="Times New Roman" panose="02020603050405020304" pitchFamily="18" charset="0"/>
              </a:rPr>
              <a:t>Legătura</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dintre</a:t>
            </a:r>
            <a:r>
              <a:rPr lang="en-GB" sz="2400" dirty="0">
                <a:effectLst/>
                <a:latin typeface="Times New Roman" panose="02020603050405020304" pitchFamily="18" charset="0"/>
                <a:ea typeface="Times New Roman" panose="02020603050405020304" pitchFamily="18" charset="0"/>
              </a:rPr>
              <a:t> link-urile de pe web </a:t>
            </a:r>
            <a:r>
              <a:rPr lang="en-GB" sz="2400" dirty="0" err="1">
                <a:effectLst/>
                <a:latin typeface="Times New Roman" panose="02020603050405020304" pitchFamily="18" charset="0"/>
                <a:ea typeface="Times New Roman" panose="02020603050405020304" pitchFamily="18" charset="0"/>
              </a:rPr>
              <a:t>servește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Motoarelor</a:t>
            </a:r>
            <a:r>
              <a:rPr lang="en-GB" sz="2400" dirty="0">
                <a:effectLst/>
                <a:latin typeface="Times New Roman" panose="02020603050405020304" pitchFamily="18" charset="0"/>
                <a:ea typeface="Times New Roman" panose="02020603050405020304" pitchFamily="18" charset="0"/>
              </a:rPr>
              <a:t> de </a:t>
            </a:r>
            <a:r>
              <a:rPr lang="en-GB" sz="2400" dirty="0" err="1">
                <a:effectLst/>
                <a:latin typeface="Times New Roman" panose="02020603050405020304" pitchFamily="18" charset="0"/>
                <a:ea typeface="Times New Roman" panose="02020603050405020304" pitchFamily="18" charset="0"/>
              </a:rPr>
              <a:t>Căutare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pentru</a:t>
            </a:r>
            <a:r>
              <a:rPr lang="en-GB" sz="2400" dirty="0">
                <a:effectLst/>
                <a:latin typeface="Times New Roman" panose="02020603050405020304" pitchFamily="18" charset="0"/>
                <a:ea typeface="Times New Roman" panose="02020603050405020304" pitchFamily="18" charset="0"/>
              </a:rPr>
              <a:t> a </a:t>
            </a:r>
            <a:r>
              <a:rPr lang="en-GB" sz="2400" dirty="0" err="1">
                <a:effectLst/>
                <a:latin typeface="Times New Roman" panose="02020603050405020304" pitchFamily="18" charset="0"/>
                <a:ea typeface="Times New Roman" panose="02020603050405020304" pitchFamily="18" charset="0"/>
              </a:rPr>
              <a:t>aduna</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toate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paginile</a:t>
            </a:r>
            <a:r>
              <a:rPr lang="en-GB" sz="2400" dirty="0">
                <a:effectLst/>
                <a:latin typeface="Times New Roman" panose="02020603050405020304" pitchFamily="18" charset="0"/>
                <a:ea typeface="Times New Roman" panose="02020603050405020304" pitchFamily="18" charset="0"/>
              </a:rPr>
              <a:t>. </a:t>
            </a:r>
            <a:r>
              <a:rPr lang="en-GB" sz="2400" dirty="0">
                <a:solidFill>
                  <a:srgbClr val="FF0000"/>
                </a:solidFill>
                <a:effectLst/>
                <a:latin typeface="Times New Roman" panose="02020603050405020304" pitchFamily="18" charset="0"/>
                <a:ea typeface="Times New Roman" panose="02020603050405020304" pitchFamily="18" charset="0"/>
              </a:rPr>
              <a:t>Link-urile permit </a:t>
            </a:r>
            <a:r>
              <a:rPr lang="en-GB" sz="2400" dirty="0" err="1">
                <a:solidFill>
                  <a:srgbClr val="FF0000"/>
                </a:solidFill>
                <a:effectLst/>
                <a:latin typeface="Times New Roman" panose="02020603050405020304" pitchFamily="18" charset="0"/>
                <a:ea typeface="Times New Roman" panose="02020603050405020304" pitchFamily="18" charset="0"/>
              </a:rPr>
              <a:t>motoarelor</a:t>
            </a:r>
            <a:r>
              <a:rPr lang="en-GB" sz="2400" dirty="0">
                <a:solidFill>
                  <a:srgbClr val="FF0000"/>
                </a:solidFill>
                <a:effectLst/>
                <a:latin typeface="Times New Roman" panose="02020603050405020304" pitchFamily="18" charset="0"/>
                <a:ea typeface="Times New Roman" panose="02020603050405020304" pitchFamily="18" charset="0"/>
              </a:rPr>
              <a:t> de </a:t>
            </a:r>
            <a:r>
              <a:rPr lang="en-GB" sz="2400" dirty="0" err="1">
                <a:solidFill>
                  <a:srgbClr val="FF0000"/>
                </a:solidFill>
                <a:effectLst/>
                <a:latin typeface="Times New Roman" panose="02020603050405020304" pitchFamily="18" charset="0"/>
                <a:ea typeface="Times New Roman" panose="02020603050405020304" pitchFamily="18" charset="0"/>
              </a:rPr>
              <a:t>căutare</a:t>
            </a:r>
            <a:r>
              <a:rPr lang="en-GB" sz="2400" dirty="0">
                <a:solidFill>
                  <a:srgbClr val="FF0000"/>
                </a:solidFill>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să</a:t>
            </a:r>
            <a:r>
              <a:rPr lang="en-GB" sz="2400" dirty="0">
                <a:solidFill>
                  <a:srgbClr val="FF0000"/>
                </a:solidFill>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scaneze</a:t>
            </a:r>
            <a:r>
              <a:rPr lang="en-GB" sz="2400" dirty="0">
                <a:solidFill>
                  <a:srgbClr val="FF0000"/>
                </a:solidFill>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proces</a:t>
            </a:r>
            <a:r>
              <a:rPr lang="en-GB" sz="2400" dirty="0">
                <a:solidFill>
                  <a:srgbClr val="FF0000"/>
                </a:solidFill>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numit</a:t>
            </a:r>
            <a:r>
              <a:rPr lang="en-GB" sz="2400" dirty="0">
                <a:solidFill>
                  <a:srgbClr val="FF0000"/>
                </a:solidFill>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în</a:t>
            </a:r>
            <a:r>
              <a:rPr lang="en-GB" sz="2400" dirty="0">
                <a:solidFill>
                  <a:srgbClr val="FF0000"/>
                </a:solidFill>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engleză</a:t>
            </a:r>
            <a:r>
              <a:rPr lang="en-GB" sz="2400" dirty="0">
                <a:solidFill>
                  <a:srgbClr val="FF0000"/>
                </a:solidFill>
                <a:effectLst/>
                <a:latin typeface="Times New Roman" panose="02020603050405020304" pitchFamily="18" charset="0"/>
                <a:ea typeface="Times New Roman" panose="02020603050405020304" pitchFamily="18" charset="0"/>
              </a:rPr>
              <a:t> „crawling”), </a:t>
            </a:r>
            <a:r>
              <a:rPr lang="en-GB" sz="2400" dirty="0" err="1">
                <a:solidFill>
                  <a:srgbClr val="FF0000"/>
                </a:solidFill>
                <a:effectLst/>
                <a:latin typeface="Times New Roman" panose="02020603050405020304" pitchFamily="18" charset="0"/>
                <a:ea typeface="Times New Roman" panose="02020603050405020304" pitchFamily="18" charset="0"/>
              </a:rPr>
              <a:t>pentru</a:t>
            </a:r>
            <a:r>
              <a:rPr lang="en-GB" sz="2400" dirty="0">
                <a:solidFill>
                  <a:srgbClr val="FF0000"/>
                </a:solidFill>
                <a:effectLst/>
                <a:latin typeface="Times New Roman" panose="02020603050405020304" pitchFamily="18" charset="0"/>
                <a:ea typeface="Times New Roman" panose="02020603050405020304" pitchFamily="18" charset="0"/>
              </a:rPr>
              <a:t> a </a:t>
            </a:r>
            <a:r>
              <a:rPr lang="en-GB" sz="2400" dirty="0" err="1">
                <a:solidFill>
                  <a:srgbClr val="FF0000"/>
                </a:solidFill>
                <a:effectLst/>
                <a:latin typeface="Times New Roman" panose="02020603050405020304" pitchFamily="18" charset="0"/>
                <a:ea typeface="Times New Roman" panose="02020603050405020304" pitchFamily="18" charset="0"/>
              </a:rPr>
              <a:t>ajunge</a:t>
            </a:r>
            <a:r>
              <a:rPr lang="en-GB" sz="2400" dirty="0">
                <a:solidFill>
                  <a:srgbClr val="FF0000"/>
                </a:solidFill>
                <a:effectLst/>
                <a:latin typeface="Times New Roman" panose="02020603050405020304" pitchFamily="18" charset="0"/>
                <a:ea typeface="Times New Roman" panose="02020603050405020304" pitchFamily="18" charset="0"/>
              </a:rPr>
              <a:t> la </a:t>
            </a:r>
            <a:r>
              <a:rPr lang="en-GB" sz="2400" dirty="0" err="1">
                <a:solidFill>
                  <a:srgbClr val="FF0000"/>
                </a:solidFill>
                <a:effectLst/>
                <a:latin typeface="Times New Roman" panose="02020603050405020304" pitchFamily="18" charset="0"/>
                <a:ea typeface="Times New Roman" panose="02020603050405020304" pitchFamily="18" charset="0"/>
              </a:rPr>
              <a:t>multe</a:t>
            </a:r>
            <a:r>
              <a:rPr lang="en-GB" sz="2400" dirty="0">
                <a:solidFill>
                  <a:srgbClr val="FF0000"/>
                </a:solidFill>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miliarde</a:t>
            </a:r>
            <a:r>
              <a:rPr lang="en-GB" sz="2400" dirty="0">
                <a:solidFill>
                  <a:srgbClr val="FF0000"/>
                </a:solidFill>
                <a:effectLst/>
                <a:latin typeface="Times New Roman" panose="02020603050405020304" pitchFamily="18" charset="0"/>
                <a:ea typeface="Times New Roman" panose="02020603050405020304" pitchFamily="18" charset="0"/>
              </a:rPr>
              <a:t> de </a:t>
            </a:r>
            <a:r>
              <a:rPr lang="en-GB" sz="2400" dirty="0" err="1">
                <a:solidFill>
                  <a:srgbClr val="FF0000"/>
                </a:solidFill>
                <a:effectLst/>
                <a:latin typeface="Times New Roman" panose="02020603050405020304" pitchFamily="18" charset="0"/>
                <a:ea typeface="Times New Roman" panose="02020603050405020304" pitchFamily="18" charset="0"/>
              </a:rPr>
              <a:t>documente</a:t>
            </a:r>
            <a:r>
              <a:rPr lang="en-GB" sz="2400" dirty="0">
                <a:solidFill>
                  <a:srgbClr val="FF0000"/>
                </a:solidFill>
                <a:effectLst/>
                <a:latin typeface="Times New Roman" panose="02020603050405020304" pitchFamily="18" charset="0"/>
                <a:ea typeface="Times New Roman" panose="02020603050405020304" pitchFamily="18" charset="0"/>
              </a:rPr>
              <a:t> inter-</a:t>
            </a:r>
            <a:r>
              <a:rPr lang="en-GB" sz="2400" dirty="0" err="1">
                <a:solidFill>
                  <a:srgbClr val="FF0000"/>
                </a:solidFill>
                <a:effectLst/>
                <a:latin typeface="Times New Roman" panose="02020603050405020304" pitchFamily="18" charset="0"/>
                <a:ea typeface="Times New Roman" panose="02020603050405020304" pitchFamily="18" charset="0"/>
              </a:rPr>
              <a:t>conectate</a:t>
            </a:r>
            <a:r>
              <a:rPr lang="en-GB" sz="2400" dirty="0">
                <a:solidFill>
                  <a:srgbClr val="FF0000"/>
                </a:solidFill>
                <a:effectLst/>
                <a:latin typeface="Times New Roman" panose="02020603050405020304" pitchFamily="18" charset="0"/>
                <a:ea typeface="Times New Roman" panose="02020603050405020304" pitchFamily="18" charset="0"/>
              </a:rPr>
              <a:t> de pe web. </a:t>
            </a:r>
            <a:r>
              <a:rPr lang="en-GB" sz="2400" dirty="0" err="1">
                <a:effectLst/>
                <a:latin typeface="Times New Roman" panose="02020603050405020304" pitchFamily="18" charset="0"/>
                <a:ea typeface="Times New Roman" panose="02020603050405020304" pitchFamily="18" charset="0"/>
              </a:rPr>
              <a:t>Pentru</a:t>
            </a:r>
            <a:r>
              <a:rPr lang="en-GB" sz="2400" dirty="0">
                <a:effectLst/>
                <a:latin typeface="Times New Roman" panose="02020603050405020304" pitchFamily="18" charset="0"/>
                <a:ea typeface="Times New Roman" panose="02020603050405020304" pitchFamily="18" charset="0"/>
              </a:rPr>
              <a:t> a </a:t>
            </a:r>
            <a:r>
              <a:rPr lang="en-GB" sz="2400" dirty="0" err="1">
                <a:effectLst/>
                <a:latin typeface="Times New Roman" panose="02020603050405020304" pitchFamily="18" charset="0"/>
                <a:ea typeface="Times New Roman" panose="02020603050405020304" pitchFamily="18" charset="0"/>
              </a:rPr>
              <a:t>realiza</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sarcină</a:t>
            </a:r>
            <a:r>
              <a:rPr lang="en-GB" sz="2400" dirty="0">
                <a:effectLst/>
                <a:latin typeface="Times New Roman" panose="02020603050405020304" pitchFamily="18" charset="0"/>
                <a:ea typeface="Times New Roman" panose="02020603050405020304" pitchFamily="18" charset="0"/>
              </a:rPr>
              <a:t> de a </a:t>
            </a:r>
            <a:r>
              <a:rPr lang="en-GB" sz="2400" dirty="0" err="1">
                <a:effectLst/>
                <a:latin typeface="Times New Roman" panose="02020603050405020304" pitchFamily="18" charset="0"/>
                <a:ea typeface="Times New Roman" panose="02020603050405020304" pitchFamily="18" charset="0"/>
              </a:rPr>
              <a:t>deține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miliarde</a:t>
            </a:r>
            <a:r>
              <a:rPr lang="en-GB" sz="2400" dirty="0">
                <a:effectLst/>
                <a:latin typeface="Times New Roman" panose="02020603050405020304" pitchFamily="18" charset="0"/>
                <a:ea typeface="Times New Roman" panose="02020603050405020304" pitchFamily="18" charset="0"/>
              </a:rPr>
              <a:t> de </a:t>
            </a:r>
            <a:r>
              <a:rPr lang="en-GB" sz="2400" dirty="0" err="1">
                <a:effectLst/>
                <a:latin typeface="Times New Roman" panose="02020603050405020304" pitchFamily="18" charset="0"/>
                <a:ea typeface="Times New Roman" panose="02020603050405020304" pitchFamily="18" charset="0"/>
              </a:rPr>
              <a:t>pagini</a:t>
            </a:r>
            <a:r>
              <a:rPr lang="en-GB" sz="2400" dirty="0">
                <a:effectLst/>
                <a:latin typeface="Times New Roman" panose="02020603050405020304" pitchFamily="18" charset="0"/>
                <a:ea typeface="Times New Roman" panose="02020603050405020304" pitchFamily="18" charset="0"/>
              </a:rPr>
              <a:t> care pot fi </a:t>
            </a:r>
            <a:r>
              <a:rPr lang="en-GB" sz="2400" dirty="0" err="1">
                <a:effectLst/>
                <a:latin typeface="Times New Roman" panose="02020603050405020304" pitchFamily="18" charset="0"/>
                <a:ea typeface="Times New Roman" panose="02020603050405020304" pitchFamily="18" charset="0"/>
              </a:rPr>
              <a:t>accesate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într</a:t>
            </a:r>
            <a:r>
              <a:rPr lang="en-GB" sz="2400" dirty="0">
                <a:effectLst/>
                <a:latin typeface="Times New Roman" panose="02020603050405020304" pitchFamily="18" charset="0"/>
                <a:ea typeface="Times New Roman" panose="02020603050405020304" pitchFamily="18" charset="0"/>
              </a:rPr>
              <a:t>-o </a:t>
            </a:r>
            <a:r>
              <a:rPr lang="en-GB" sz="2400" dirty="0" err="1">
                <a:effectLst/>
                <a:latin typeface="Times New Roman" panose="02020603050405020304" pitchFamily="18" charset="0"/>
                <a:ea typeface="Times New Roman" panose="02020603050405020304" pitchFamily="18" charset="0"/>
              </a:rPr>
              <a:t>fracțiune</a:t>
            </a:r>
            <a:r>
              <a:rPr lang="en-GB" sz="2400" dirty="0">
                <a:effectLst/>
                <a:latin typeface="Times New Roman" panose="02020603050405020304" pitchFamily="18" charset="0"/>
                <a:ea typeface="Times New Roman" panose="02020603050405020304" pitchFamily="18" charset="0"/>
              </a:rPr>
              <a:t> de </a:t>
            </a:r>
            <a:r>
              <a:rPr lang="en-GB" sz="2400" dirty="0" err="1">
                <a:effectLst/>
                <a:latin typeface="Times New Roman" panose="02020603050405020304" pitchFamily="18" charset="0"/>
                <a:ea typeface="Times New Roman" panose="02020603050405020304" pitchFamily="18" charset="0"/>
              </a:rPr>
              <a:t>secundă</a:t>
            </a:r>
            <a:r>
              <a:rPr lang="en-GB" sz="2400" dirty="0">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motoarele</a:t>
            </a:r>
            <a:r>
              <a:rPr lang="en-GB" sz="2400" dirty="0">
                <a:solidFill>
                  <a:srgbClr val="FF0000"/>
                </a:solidFill>
                <a:effectLst/>
                <a:latin typeface="Times New Roman" panose="02020603050405020304" pitchFamily="18" charset="0"/>
                <a:ea typeface="Times New Roman" panose="02020603050405020304" pitchFamily="18" charset="0"/>
              </a:rPr>
              <a:t> de </a:t>
            </a:r>
            <a:r>
              <a:rPr lang="en-GB" sz="2400" dirty="0" err="1">
                <a:solidFill>
                  <a:srgbClr val="FF0000"/>
                </a:solidFill>
                <a:effectLst/>
                <a:latin typeface="Times New Roman" panose="02020603050405020304" pitchFamily="18" charset="0"/>
                <a:ea typeface="Times New Roman" panose="02020603050405020304" pitchFamily="18" charset="0"/>
              </a:rPr>
              <a:t>căutare</a:t>
            </a:r>
            <a:r>
              <a:rPr lang="en-GB" sz="2400" dirty="0">
                <a:solidFill>
                  <a:srgbClr val="FF0000"/>
                </a:solidFill>
                <a:effectLst/>
                <a:latin typeface="Times New Roman" panose="02020603050405020304" pitchFamily="18" charset="0"/>
                <a:ea typeface="Times New Roman" panose="02020603050405020304" pitchFamily="18" charset="0"/>
              </a:rPr>
              <a:t> au </a:t>
            </a:r>
            <a:r>
              <a:rPr lang="en-GB" sz="2400" dirty="0" err="1">
                <a:solidFill>
                  <a:srgbClr val="FF0000"/>
                </a:solidFill>
                <a:effectLst/>
                <a:latin typeface="Times New Roman" panose="02020603050405020304" pitchFamily="18" charset="0"/>
                <a:ea typeface="Times New Roman" panose="02020603050405020304" pitchFamily="18" charset="0"/>
              </a:rPr>
              <a:t>construit</a:t>
            </a:r>
            <a:r>
              <a:rPr lang="en-GB" sz="2400" dirty="0">
                <a:solidFill>
                  <a:srgbClr val="FF0000"/>
                </a:solidFill>
                <a:effectLst/>
                <a:latin typeface="Times New Roman" panose="02020603050405020304" pitchFamily="18" charset="0"/>
                <a:ea typeface="Times New Roman" panose="02020603050405020304" pitchFamily="18" charset="0"/>
              </a:rPr>
              <a:t> centre de date </a:t>
            </a:r>
            <a:r>
              <a:rPr lang="en-GB" sz="2400" dirty="0" err="1">
                <a:solidFill>
                  <a:srgbClr val="FF0000"/>
                </a:solidFill>
                <a:effectLst/>
                <a:latin typeface="Times New Roman" panose="02020603050405020304" pitchFamily="18" charset="0"/>
                <a:ea typeface="Times New Roman" panose="02020603050405020304" pitchFamily="18" charset="0"/>
              </a:rPr>
              <a:t>peste</a:t>
            </a:r>
            <a:r>
              <a:rPr lang="en-GB" sz="2400" dirty="0">
                <a:solidFill>
                  <a:srgbClr val="FF0000"/>
                </a:solidFill>
                <a:effectLst/>
                <a:latin typeface="Times New Roman" panose="02020603050405020304" pitchFamily="18" charset="0"/>
                <a:ea typeface="Times New Roman" panose="02020603050405020304" pitchFamily="18" charset="0"/>
              </a:rPr>
              <a:t> tot </a:t>
            </a:r>
            <a:r>
              <a:rPr lang="en-GB" sz="2400" dirty="0" err="1">
                <a:solidFill>
                  <a:srgbClr val="FF0000"/>
                </a:solidFill>
                <a:effectLst/>
                <a:latin typeface="Times New Roman" panose="02020603050405020304" pitchFamily="18" charset="0"/>
                <a:ea typeface="Times New Roman" panose="02020603050405020304" pitchFamily="18" charset="0"/>
              </a:rPr>
              <a:t>în</a:t>
            </a:r>
            <a:r>
              <a:rPr lang="en-GB" sz="2400" dirty="0">
                <a:solidFill>
                  <a:srgbClr val="FF0000"/>
                </a:solidFill>
                <a:effectLst/>
                <a:latin typeface="Times New Roman" panose="02020603050405020304" pitchFamily="18" charset="0"/>
                <a:ea typeface="Times New Roman" panose="02020603050405020304" pitchFamily="18" charset="0"/>
              </a:rPr>
              <a:t> </a:t>
            </a:r>
            <a:r>
              <a:rPr lang="en-GB" sz="2400" dirty="0" err="1">
                <a:solidFill>
                  <a:srgbClr val="FF0000"/>
                </a:solidFill>
                <a:effectLst/>
                <a:latin typeface="Times New Roman" panose="02020603050405020304" pitchFamily="18" charset="0"/>
                <a:ea typeface="Times New Roman" panose="02020603050405020304" pitchFamily="18" charset="0"/>
              </a:rPr>
              <a:t>lume</a:t>
            </a:r>
            <a:r>
              <a:rPr lang="en-GB" sz="2400" dirty="0">
                <a:solidFill>
                  <a:srgbClr val="FF0000"/>
                </a:solidFill>
                <a:effectLst/>
                <a:latin typeface="Times New Roman" panose="02020603050405020304" pitchFamily="18" charset="0"/>
                <a:ea typeface="Times New Roman" panose="02020603050405020304" pitchFamily="18" charset="0"/>
              </a:rPr>
              <a:t>.</a:t>
            </a:r>
            <a:endParaRPr lang="en-GB"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DFB0EB4-2919-4F41-81DB-FBCD2B15442F}"/>
              </a:ext>
            </a:extLst>
          </p:cNvPr>
          <p:cNvSpPr txBox="1"/>
          <p:nvPr/>
        </p:nvSpPr>
        <p:spPr>
          <a:xfrm>
            <a:off x="1003300" y="6308209"/>
            <a:ext cx="9067800" cy="369332"/>
          </a:xfrm>
          <a:prstGeom prst="rect">
            <a:avLst/>
          </a:prstGeom>
          <a:noFill/>
        </p:spPr>
        <p:txBody>
          <a:bodyPr wrap="square">
            <a:spAutoFit/>
          </a:bodyPr>
          <a:lstStyle/>
          <a:p>
            <a:r>
              <a:rPr lang="en-GB" dirty="0">
                <a:highlight>
                  <a:srgbClr val="FFFF00"/>
                </a:highlight>
              </a:rPr>
              <a:t>https://developers.google.com/search/docs/beginner/get-started</a:t>
            </a:r>
          </a:p>
        </p:txBody>
      </p:sp>
      <p:sp>
        <p:nvSpPr>
          <p:cNvPr id="8" name="TextBox 7">
            <a:extLst>
              <a:ext uri="{FF2B5EF4-FFF2-40B4-BE49-F238E27FC236}">
                <a16:creationId xmlns:a16="http://schemas.microsoft.com/office/drawing/2014/main" id="{6C8FAD67-5A19-43F7-9BA8-4ADC7E09A034}"/>
              </a:ext>
            </a:extLst>
          </p:cNvPr>
          <p:cNvSpPr txBox="1"/>
          <p:nvPr/>
        </p:nvSpPr>
        <p:spPr>
          <a:xfrm>
            <a:off x="678543" y="200304"/>
            <a:ext cx="10783678" cy="369332"/>
          </a:xfrm>
          <a:prstGeom prst="rect">
            <a:avLst/>
          </a:prstGeom>
          <a:noFill/>
        </p:spPr>
        <p:txBody>
          <a:bodyPr wrap="square">
            <a:spAutoFit/>
          </a:bodyPr>
          <a:lstStyle/>
          <a:p>
            <a:r>
              <a:rPr lang="en-GB" dirty="0">
                <a:highlight>
                  <a:srgbClr val="00FF00"/>
                </a:highlight>
              </a:rPr>
              <a:t>https://moz.com/beginners-guide-to-seo/why-search-engine-marketing-is-necessary</a:t>
            </a:r>
          </a:p>
        </p:txBody>
      </p:sp>
    </p:spTree>
    <p:extLst>
      <p:ext uri="{BB962C8B-B14F-4D97-AF65-F5344CB8AC3E}">
        <p14:creationId xmlns:p14="http://schemas.microsoft.com/office/powerpoint/2010/main" val="200702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E08EB6-44A1-4828-B7D6-4CF250A7EA52}"/>
              </a:ext>
            </a:extLst>
          </p:cNvPr>
          <p:cNvSpPr>
            <a:spLocks noGrp="1"/>
          </p:cNvSpPr>
          <p:nvPr>
            <p:ph type="title"/>
          </p:nvPr>
        </p:nvSpPr>
        <p:spPr>
          <a:xfrm>
            <a:off x="243114" y="262391"/>
            <a:ext cx="10515600" cy="418646"/>
          </a:xfrm>
        </p:spPr>
        <p:txBody>
          <a:bodyPr/>
          <a:lstStyle/>
          <a:p>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Aceste</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 </a:t>
            </a:r>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depozite</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 de date, </a:t>
            </a:r>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numite</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 BIG DATE sunt </a:t>
            </a:r>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prelucratea</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 </a:t>
            </a:r>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intr</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-un </a:t>
            </a:r>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timp</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 </a:t>
            </a:r>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foarte</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 </a:t>
            </a:r>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scurt</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a:t>
            </a:r>
            <a:endParaRPr lang="en-GB" dirty="0"/>
          </a:p>
        </p:txBody>
      </p:sp>
      <p:sp>
        <p:nvSpPr>
          <p:cNvPr id="3" name="Content Placeholder 2">
            <a:extLst>
              <a:ext uri="{FF2B5EF4-FFF2-40B4-BE49-F238E27FC236}">
                <a16:creationId xmlns:a16="http://schemas.microsoft.com/office/drawing/2014/main" id="{5D1305F8-CD2D-42A2-84AB-735ED5CA24F5}"/>
              </a:ext>
            </a:extLst>
          </p:cNvPr>
          <p:cNvSpPr>
            <a:spLocks noGrp="1"/>
          </p:cNvSpPr>
          <p:nvPr>
            <p:ph idx="1"/>
          </p:nvPr>
        </p:nvSpPr>
        <p:spPr>
          <a:xfrm>
            <a:off x="348343" y="914400"/>
            <a:ext cx="11640457" cy="5262563"/>
          </a:xfrm>
        </p:spPr>
        <p:txBody>
          <a:bodyPr/>
          <a:lstStyle/>
          <a:p>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Crawling</a:t>
            </a:r>
            <a:r>
              <a:rPr lang="ro-RO" sz="1800" dirty="0">
                <a:effectLst/>
                <a:latin typeface="Calibri" panose="020F0502020204030204" pitchFamily="34" charset="0"/>
                <a:ea typeface="Calibri" panose="020F0502020204030204" pitchFamily="34" charset="0"/>
                <a:cs typeface="Times New Roman" panose="02020603050405020304" pitchFamily="18" charset="0"/>
              </a:rPr>
              <a:t> este procesul de descoperire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prin</a:t>
            </a:r>
            <a:r>
              <a:rPr lang="en-GB" sz="1800" dirty="0">
                <a:effectLst/>
                <a:latin typeface="Calibri" panose="020F0502020204030204" pitchFamily="34" charset="0"/>
                <a:ea typeface="Calibri" panose="020F0502020204030204" pitchFamily="34" charset="0"/>
                <a:cs typeface="Times New Roman" panose="02020603050405020304" pitchFamily="18" charset="0"/>
              </a:rPr>
              <a:t> care</a:t>
            </a:r>
            <a:r>
              <a:rPr lang="ro-RO" sz="1800" dirty="0">
                <a:effectLst/>
                <a:latin typeface="Calibri" panose="020F0502020204030204" pitchFamily="34" charset="0"/>
                <a:ea typeface="Calibri" panose="020F0502020204030204" pitchFamily="34" charset="0"/>
                <a:cs typeface="Times New Roman" panose="02020603050405020304" pitchFamily="18" charset="0"/>
              </a:rPr>
              <a:t> motoarele de căutare găs</a:t>
            </a:r>
            <a:r>
              <a:rPr lang="en-GB" sz="1800" dirty="0">
                <a:effectLst/>
                <a:latin typeface="Calibri" panose="020F0502020204030204" pitchFamily="34" charset="0"/>
                <a:ea typeface="Calibri" panose="020F0502020204030204" pitchFamily="34" charset="0"/>
                <a:cs typeface="Times New Roman" panose="02020603050405020304" pitchFamily="18" charset="0"/>
              </a:rPr>
              <a:t>esc</a:t>
            </a:r>
            <a:r>
              <a:rPr lang="ro-RO" sz="1800" dirty="0">
                <a:effectLst/>
                <a:latin typeface="Calibri" panose="020F0502020204030204" pitchFamily="34" charset="0"/>
                <a:ea typeface="Calibri" panose="020F0502020204030204" pitchFamily="34" charset="0"/>
                <a:cs typeface="Times New Roman" panose="02020603050405020304" pitchFamily="18" charset="0"/>
              </a:rPr>
              <a:t> conținut nou și actualizat. Conținutul poate varia - ar putea fi o pagină web, o imagine, un videoclip, un PDF etc. - dar indiferent de format, conținutul este </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descoperit prin linkuri.</a:t>
            </a:r>
            <a:endPar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r>
              <a:rPr lang="en-GB" sz="1800" dirty="0" err="1">
                <a:effectLst/>
                <a:highlight>
                  <a:srgbClr val="00FF00"/>
                </a:highlight>
                <a:latin typeface="Times New Roman" panose="02020603050405020304" pitchFamily="18" charset="0"/>
                <a:ea typeface="Times New Roman" panose="02020603050405020304" pitchFamily="18" charset="0"/>
              </a:rPr>
              <a:t>Procesul</a:t>
            </a:r>
            <a:r>
              <a:rPr lang="en-GB" sz="1800" dirty="0">
                <a:effectLst/>
                <a:highlight>
                  <a:srgbClr val="00FF00"/>
                </a:highlight>
                <a:latin typeface="Times New Roman" panose="02020603050405020304" pitchFamily="18" charset="0"/>
                <a:ea typeface="Times New Roman" panose="02020603050405020304" pitchFamily="18" charset="0"/>
              </a:rPr>
              <a:t> de crawling </a:t>
            </a:r>
            <a:r>
              <a:rPr lang="en-GB" sz="1800" dirty="0" err="1">
                <a:effectLst/>
                <a:highlight>
                  <a:srgbClr val="00FF00"/>
                </a:highlight>
                <a:latin typeface="Times New Roman" panose="02020603050405020304" pitchFamily="18" charset="0"/>
                <a:ea typeface="Times New Roman" panose="02020603050405020304" pitchFamily="18" charset="0"/>
              </a:rPr>
              <a:t>începe</a:t>
            </a:r>
            <a:r>
              <a:rPr lang="en-GB" sz="1800" dirty="0">
                <a:effectLst/>
                <a:highlight>
                  <a:srgbClr val="00FF00"/>
                </a:highlight>
                <a:latin typeface="Times New Roman" panose="02020603050405020304" pitchFamily="18" charset="0"/>
                <a:ea typeface="Times New Roman" panose="02020603050405020304" pitchFamily="18" charset="0"/>
              </a:rPr>
              <a:t> cu o </a:t>
            </a:r>
            <a:r>
              <a:rPr lang="en-GB" sz="1800" dirty="0" err="1">
                <a:effectLst/>
                <a:highlight>
                  <a:srgbClr val="00FF00"/>
                </a:highlight>
                <a:latin typeface="Times New Roman" panose="02020603050405020304" pitchFamily="18" charset="0"/>
                <a:ea typeface="Times New Roman" panose="02020603050405020304" pitchFamily="18" charset="0"/>
              </a:rPr>
              <a:t>listă</a:t>
            </a:r>
            <a:r>
              <a:rPr lang="en-GB" sz="1800" dirty="0">
                <a:effectLst/>
                <a:highlight>
                  <a:srgbClr val="00FF00"/>
                </a:highlight>
                <a:latin typeface="Times New Roman" panose="02020603050405020304" pitchFamily="18" charset="0"/>
                <a:ea typeface="Times New Roman" panose="02020603050405020304" pitchFamily="18" charset="0"/>
              </a:rPr>
              <a:t> de </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URL-</a:t>
            </a:r>
            <a:r>
              <a:rPr lang="en-GB" sz="1800" dirty="0" err="1">
                <a:solidFill>
                  <a:srgbClr val="FF0000"/>
                </a:solidFill>
                <a:effectLst/>
                <a:highlight>
                  <a:srgbClr val="00FF00"/>
                </a:highlight>
                <a:latin typeface="Times New Roman" panose="02020603050405020304" pitchFamily="18" charset="0"/>
                <a:ea typeface="Times New Roman" panose="02020603050405020304" pitchFamily="18" charset="0"/>
              </a:rPr>
              <a:t>uri</a:t>
            </a:r>
            <a:r>
              <a:rPr lang="en-GB" sz="1800" dirty="0">
                <a:solidFill>
                  <a:srgbClr val="FF0000"/>
                </a:solidFill>
                <a:effectLst/>
                <a:highlight>
                  <a:srgbClr val="00FF00"/>
                </a:highlight>
                <a:latin typeface="Times New Roman" panose="02020603050405020304" pitchFamily="18" charset="0"/>
                <a:ea typeface="Times New Roman" panose="02020603050405020304" pitchFamily="18" charset="0"/>
              </a:rPr>
              <a:t> </a:t>
            </a:r>
            <a:r>
              <a:rPr lang="en-GB" sz="1800" dirty="0">
                <a:effectLst/>
                <a:highlight>
                  <a:srgbClr val="00FF00"/>
                </a:highlight>
                <a:latin typeface="Times New Roman" panose="02020603050405020304" pitchFamily="18" charset="0"/>
                <a:ea typeface="Times New Roman" panose="02020603050405020304" pitchFamily="18" charset="0"/>
              </a:rPr>
              <a:t>din crawl-urile </a:t>
            </a:r>
            <a:r>
              <a:rPr lang="en-GB" sz="1800" dirty="0" err="1">
                <a:effectLst/>
                <a:highlight>
                  <a:srgbClr val="00FF00"/>
                </a:highlight>
                <a:latin typeface="Times New Roman" panose="02020603050405020304" pitchFamily="18" charset="0"/>
                <a:ea typeface="Times New Roman" panose="02020603050405020304" pitchFamily="18" charset="0"/>
              </a:rPr>
              <a:t>precedente</a:t>
            </a:r>
            <a:r>
              <a:rPr lang="en-GB" sz="1800" dirty="0">
                <a:effectLst/>
                <a:highlight>
                  <a:srgbClr val="00FF00"/>
                </a:highlight>
                <a:latin typeface="Times New Roman" panose="02020603050405020304" pitchFamily="18" charset="0"/>
                <a:ea typeface="Times New Roman" panose="02020603050405020304" pitchFamily="18" charset="0"/>
              </a:rPr>
              <a:t> </a:t>
            </a:r>
            <a:r>
              <a:rPr lang="en-GB" sz="1800" dirty="0" err="1">
                <a:effectLst/>
                <a:highlight>
                  <a:srgbClr val="00FF00"/>
                </a:highlight>
                <a:latin typeface="Times New Roman" panose="02020603050405020304" pitchFamily="18" charset="0"/>
                <a:ea typeface="Times New Roman" panose="02020603050405020304" pitchFamily="18" charset="0"/>
              </a:rPr>
              <a:t>și</a:t>
            </a:r>
            <a:r>
              <a:rPr lang="en-GB" sz="1800" dirty="0">
                <a:effectLst/>
                <a:highlight>
                  <a:srgbClr val="00FF00"/>
                </a:highlight>
                <a:latin typeface="Times New Roman" panose="02020603050405020304" pitchFamily="18" charset="0"/>
                <a:ea typeface="Times New Roman" panose="02020603050405020304" pitchFamily="18" charset="0"/>
              </a:rPr>
              <a:t> din sitemap-urile </a:t>
            </a:r>
            <a:r>
              <a:rPr lang="en-GB" sz="1800" dirty="0" err="1">
                <a:effectLst/>
                <a:highlight>
                  <a:srgbClr val="00FF00"/>
                </a:highlight>
                <a:latin typeface="Times New Roman" panose="02020603050405020304" pitchFamily="18" charset="0"/>
                <a:ea typeface="Times New Roman" panose="02020603050405020304" pitchFamily="18" charset="0"/>
              </a:rPr>
              <a:t>încărcate</a:t>
            </a:r>
            <a:r>
              <a:rPr lang="en-GB" sz="1800" dirty="0">
                <a:effectLst/>
                <a:highlight>
                  <a:srgbClr val="00FF00"/>
                </a:highlight>
                <a:latin typeface="Times New Roman" panose="02020603050405020304" pitchFamily="18" charset="0"/>
                <a:ea typeface="Times New Roman" panose="02020603050405020304" pitchFamily="18" charset="0"/>
              </a:rPr>
              <a:t> de </a:t>
            </a:r>
            <a:r>
              <a:rPr lang="en-GB" sz="1800" dirty="0" err="1">
                <a:effectLst/>
                <a:highlight>
                  <a:srgbClr val="00FF00"/>
                </a:highlight>
                <a:latin typeface="Times New Roman" panose="02020603050405020304" pitchFamily="18" charset="0"/>
                <a:ea typeface="Times New Roman" panose="02020603050405020304" pitchFamily="18" charset="0"/>
              </a:rPr>
              <a:t>utilizatori</a:t>
            </a:r>
            <a:r>
              <a:rPr lang="en-GB" sz="1800" dirty="0">
                <a:effectLst/>
                <a:highlight>
                  <a:srgbClr val="00FF00"/>
                </a:highlight>
                <a:latin typeface="Times New Roman" panose="02020603050405020304" pitchFamily="18" charset="0"/>
                <a:ea typeface="Times New Roman" panose="02020603050405020304" pitchFamily="18" charset="0"/>
              </a:rPr>
              <a:t>.</a:t>
            </a:r>
            <a:endParaRPr lang="en-GB" sz="1800" dirty="0">
              <a:highlight>
                <a:srgbClr val="00FF00"/>
              </a:highlight>
              <a:latin typeface="Times New Roman" panose="02020603050405020304" pitchFamily="18" charset="0"/>
              <a:ea typeface="Times New Roman" panose="02020603050405020304" pitchFamily="18" charset="0"/>
            </a:endParaRPr>
          </a:p>
          <a:p>
            <a:r>
              <a:rPr lang="ro-RO"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Când</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crawlerii</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a:solidFill>
                  <a:srgbClr val="FF0000"/>
                </a:solidFill>
                <a:effectLst/>
                <a:highlight>
                  <a:srgbClr val="FFFF00"/>
                </a:highlight>
                <a:latin typeface="Times New Roman" panose="02020603050405020304" pitchFamily="18" charset="0"/>
                <a:ea typeface="Times New Roman" panose="02020603050405020304" pitchFamily="18" charset="0"/>
              </a:rPr>
              <a:t>Googlebot</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gasesc</a:t>
            </a:r>
            <a:r>
              <a:rPr lang="en-GB" sz="1800" dirty="0">
                <a:effectLst/>
                <a:highlight>
                  <a:srgbClr val="FFFF00"/>
                </a:highlight>
                <a:latin typeface="Times New Roman" panose="02020603050405020304" pitchFamily="18" charset="0"/>
                <a:ea typeface="Times New Roman" panose="02020603050405020304" pitchFamily="18" charset="0"/>
              </a:rPr>
              <a:t>” o </a:t>
            </a:r>
            <a:r>
              <a:rPr lang="en-GB" sz="1800" dirty="0" err="1">
                <a:effectLst/>
                <a:highlight>
                  <a:srgbClr val="FFFF00"/>
                </a:highlight>
                <a:latin typeface="Times New Roman" panose="02020603050405020304" pitchFamily="18" charset="0"/>
                <a:ea typeface="Times New Roman" panose="02020603050405020304" pitchFamily="18" charset="0"/>
              </a:rPr>
              <a:t>pagină</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vor</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folosi</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toate</a:t>
            </a:r>
            <a:r>
              <a:rPr lang="en-GB" sz="1800" dirty="0">
                <a:effectLst/>
                <a:highlight>
                  <a:srgbClr val="FFFF00"/>
                </a:highlight>
                <a:latin typeface="Times New Roman" panose="02020603050405020304" pitchFamily="18" charset="0"/>
                <a:ea typeface="Times New Roman" panose="02020603050405020304" pitchFamily="18" charset="0"/>
              </a:rPr>
              <a:t> link-urile pe care le </a:t>
            </a:r>
            <a:r>
              <a:rPr lang="en-GB" sz="1800" dirty="0" err="1">
                <a:effectLst/>
                <a:highlight>
                  <a:srgbClr val="FFFF00"/>
                </a:highlight>
                <a:latin typeface="Times New Roman" panose="02020603050405020304" pitchFamily="18" charset="0"/>
                <a:ea typeface="Times New Roman" panose="02020603050405020304" pitchFamily="18" charset="0"/>
              </a:rPr>
              <a:t>identifica</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effectLst/>
                <a:highlight>
                  <a:srgbClr val="FFFF00"/>
                </a:highlight>
                <a:latin typeface="Times New Roman" panose="02020603050405020304" pitchFamily="18" charset="0"/>
                <a:ea typeface="Times New Roman" panose="02020603050405020304" pitchFamily="18" charset="0"/>
              </a:rPr>
              <a:t>pentru</a:t>
            </a:r>
            <a:r>
              <a:rPr lang="en-GB" sz="1800" dirty="0">
                <a:effectLst/>
                <a:highlight>
                  <a:srgbClr val="FFFF00"/>
                </a:highlight>
                <a:latin typeface="Times New Roman" panose="02020603050405020304" pitchFamily="18" charset="0"/>
                <a:ea typeface="Times New Roman" panose="02020603050405020304" pitchFamily="18" charset="0"/>
              </a:rPr>
              <a:t> a </a:t>
            </a:r>
            <a:r>
              <a:rPr lang="en-GB" sz="1800" dirty="0" err="1">
                <a:effectLst/>
                <a:highlight>
                  <a:srgbClr val="FFFF00"/>
                </a:highlight>
                <a:latin typeface="Times New Roman" panose="02020603050405020304" pitchFamily="18" charset="0"/>
                <a:ea typeface="Times New Roman" panose="02020603050405020304" pitchFamily="18" charset="0"/>
              </a:rPr>
              <a:t>descoperi</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solidFill>
                  <a:srgbClr val="FF0000"/>
                </a:solidFill>
                <a:effectLst/>
                <a:highlight>
                  <a:srgbClr val="FFFF00"/>
                </a:highlight>
                <a:latin typeface="Times New Roman" panose="02020603050405020304" pitchFamily="18" charset="0"/>
                <a:ea typeface="Times New Roman" panose="02020603050405020304" pitchFamily="18" charset="0"/>
              </a:rPr>
              <a:t>alte</a:t>
            </a:r>
            <a:r>
              <a:rPr lang="en-GB" sz="1800" dirty="0">
                <a:solidFill>
                  <a:srgbClr val="FF0000"/>
                </a:solidFill>
                <a:effectLst/>
                <a:highlight>
                  <a:srgbClr val="FFFF00"/>
                </a:highlight>
                <a:latin typeface="Times New Roman" panose="02020603050405020304" pitchFamily="18" charset="0"/>
                <a:ea typeface="Times New Roman" panose="02020603050405020304" pitchFamily="18" charset="0"/>
              </a:rPr>
              <a:t> </a:t>
            </a:r>
            <a:r>
              <a:rPr lang="en-GB" sz="1800" dirty="0" err="1">
                <a:solidFill>
                  <a:srgbClr val="FF0000"/>
                </a:solidFill>
                <a:effectLst/>
                <a:highlight>
                  <a:srgbClr val="FFFF00"/>
                </a:highlight>
                <a:latin typeface="Times New Roman" panose="02020603050405020304" pitchFamily="18" charset="0"/>
                <a:ea typeface="Times New Roman" panose="02020603050405020304" pitchFamily="18" charset="0"/>
              </a:rPr>
              <a:t>linkuri</a:t>
            </a:r>
            <a:r>
              <a:rPr lang="en-GB" sz="1800" dirty="0">
                <a:solidFill>
                  <a:srgbClr val="FF0000"/>
                </a:solidFill>
                <a:highlight>
                  <a:srgbClr val="FFFF00"/>
                </a:highlight>
                <a:latin typeface="Times New Roman" panose="02020603050405020304" pitchFamily="18" charset="0"/>
                <a:ea typeface="Times New Roman" panose="02020603050405020304" pitchFamily="18" charset="0"/>
              </a:rPr>
              <a:t> </a:t>
            </a:r>
            <a:r>
              <a:rPr lang="en-GB" sz="1800" dirty="0">
                <a:solidFill>
                  <a:srgbClr val="FF0000"/>
                </a:solidFill>
                <a:highlight>
                  <a:srgbClr val="FFFF00"/>
                </a:highlight>
                <a:latin typeface="Times New Roman" panose="02020603050405020304" pitchFamily="18" charset="0"/>
                <a:ea typeface="Times New Roman" panose="02020603050405020304" pitchFamily="18" charset="0"/>
                <a:sym typeface="Wingdings" panose="05000000000000000000" pitchFamily="2" charset="2"/>
              </a:rPr>
              <a:t></a:t>
            </a:r>
            <a:r>
              <a:rPr lang="en-GB" sz="1800" dirty="0" err="1">
                <a:solidFill>
                  <a:srgbClr val="FF0000"/>
                </a:solidFill>
                <a:highlight>
                  <a:srgbClr val="FFFF00"/>
                </a:highlight>
                <a:latin typeface="Times New Roman" panose="02020603050405020304" pitchFamily="18" charset="0"/>
                <a:ea typeface="Times New Roman" panose="02020603050405020304" pitchFamily="18" charset="0"/>
                <a:sym typeface="Wingdings" panose="05000000000000000000" pitchFamily="2" charset="2"/>
              </a:rPr>
              <a:t>atentie</a:t>
            </a:r>
            <a:r>
              <a:rPr lang="en-GB" sz="1800" dirty="0">
                <a:solidFill>
                  <a:srgbClr val="FF0000"/>
                </a:solidFill>
                <a:highlight>
                  <a:srgbClr val="FFFF00"/>
                </a:highlight>
                <a:latin typeface="Times New Roman" panose="02020603050405020304" pitchFamily="18" charset="0"/>
                <a:ea typeface="Times New Roman" panose="02020603050405020304" pitchFamily="18" charset="0"/>
                <a:sym typeface="Wingdings" panose="05000000000000000000" pitchFamily="2" charset="2"/>
              </a:rPr>
              <a:t> </a:t>
            </a:r>
            <a:r>
              <a:rPr lang="en-GB" sz="1800" dirty="0">
                <a:effectLst/>
                <a:highlight>
                  <a:srgbClr val="FFFF00"/>
                </a:highlight>
                <a:latin typeface="Times New Roman" panose="02020603050405020304" pitchFamily="18" charset="0"/>
                <a:ea typeface="Times New Roman" panose="02020603050405020304" pitchFamily="18" charset="0"/>
              </a:rPr>
              <a:t>la link-urile care nu </a:t>
            </a:r>
            <a:r>
              <a:rPr lang="en-GB" sz="1800" dirty="0" err="1">
                <a:effectLst/>
                <a:highlight>
                  <a:srgbClr val="FFFF00"/>
                </a:highlight>
                <a:latin typeface="Times New Roman" panose="02020603050405020304" pitchFamily="18" charset="0"/>
                <a:ea typeface="Times New Roman" panose="02020603050405020304" pitchFamily="18" charset="0"/>
              </a:rPr>
              <a:t>mai</a:t>
            </a:r>
            <a:r>
              <a:rPr lang="en-GB" sz="1800" dirty="0">
                <a:effectLst/>
                <a:highlight>
                  <a:srgbClr val="FFFF00"/>
                </a:highlight>
                <a:latin typeface="Times New Roman" panose="02020603050405020304" pitchFamily="18" charset="0"/>
                <a:ea typeface="Times New Roman" panose="02020603050405020304" pitchFamily="18" charset="0"/>
              </a:rPr>
              <a:t> sunt </a:t>
            </a:r>
            <a:r>
              <a:rPr lang="en-GB" sz="1800" dirty="0" err="1">
                <a:effectLst/>
                <a:highlight>
                  <a:srgbClr val="FFFF00"/>
                </a:highlight>
                <a:latin typeface="Times New Roman" panose="02020603050405020304" pitchFamily="18" charset="0"/>
                <a:ea typeface="Times New Roman" panose="02020603050405020304" pitchFamily="18" charset="0"/>
              </a:rPr>
              <a:t>valabile</a:t>
            </a:r>
            <a:r>
              <a:rPr lang="en-GB" sz="1800" dirty="0">
                <a:effectLst/>
                <a:highlight>
                  <a:srgbClr val="FFFF00"/>
                </a:highlight>
                <a:latin typeface="Times New Roman" panose="02020603050405020304" pitchFamily="18" charset="0"/>
                <a:ea typeface="Times New Roman" panose="02020603050405020304" pitchFamily="18" charset="0"/>
              </a:rPr>
              <a:t> (</a:t>
            </a:r>
            <a:r>
              <a:rPr lang="en-GB" sz="1800" dirty="0" err="1">
                <a:solidFill>
                  <a:srgbClr val="FF0000"/>
                </a:solidFill>
                <a:effectLst/>
                <a:highlight>
                  <a:srgbClr val="FFFF00"/>
                </a:highlight>
                <a:latin typeface="Times New Roman" panose="02020603050405020304" pitchFamily="18" charset="0"/>
                <a:ea typeface="Times New Roman" panose="02020603050405020304" pitchFamily="18" charset="0"/>
              </a:rPr>
              <a:t>eroare</a:t>
            </a:r>
            <a:r>
              <a:rPr lang="en-GB" sz="1800" dirty="0">
                <a:solidFill>
                  <a:srgbClr val="FF0000"/>
                </a:solidFill>
                <a:effectLst/>
                <a:highlight>
                  <a:srgbClr val="FFFF00"/>
                </a:highlight>
                <a:latin typeface="Times New Roman" panose="02020603050405020304" pitchFamily="18" charset="0"/>
                <a:ea typeface="Times New Roman" panose="02020603050405020304" pitchFamily="18" charset="0"/>
              </a:rPr>
              <a:t> 404). </a:t>
            </a:r>
          </a:p>
          <a:p>
            <a:r>
              <a:rPr lang="en-GB" sz="1800" dirty="0" err="1">
                <a:solidFill>
                  <a:srgbClr val="FF0000"/>
                </a:solidFill>
                <a:effectLst/>
                <a:latin typeface="Times New Roman" panose="02020603050405020304" pitchFamily="18" charset="0"/>
                <a:ea typeface="Times New Roman" panose="02020603050405020304" pitchFamily="18" charset="0"/>
              </a:rPr>
              <a:t>După</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ce</a:t>
            </a:r>
            <a:r>
              <a:rPr lang="en-GB" sz="1800" dirty="0">
                <a:solidFill>
                  <a:srgbClr val="FF0000"/>
                </a:solidFill>
                <a:effectLst/>
                <a:latin typeface="Times New Roman" panose="02020603050405020304" pitchFamily="18" charset="0"/>
                <a:ea typeface="Times New Roman" panose="02020603050405020304" pitchFamily="18" charset="0"/>
              </a:rPr>
              <a:t> a </a:t>
            </a:r>
            <a:r>
              <a:rPr lang="en-GB" sz="1800" dirty="0" err="1">
                <a:solidFill>
                  <a:srgbClr val="FF0000"/>
                </a:solidFill>
                <a:effectLst/>
                <a:latin typeface="Times New Roman" panose="02020603050405020304" pitchFamily="18" charset="0"/>
                <a:ea typeface="Times New Roman" panose="02020603050405020304" pitchFamily="18" charset="0"/>
              </a:rPr>
              <a:t>parcurs</a:t>
            </a:r>
            <a:r>
              <a:rPr lang="en-GB" sz="1800" dirty="0">
                <a:solidFill>
                  <a:srgbClr val="FF0000"/>
                </a:solidFill>
                <a:effectLst/>
                <a:latin typeface="Times New Roman" panose="02020603050405020304" pitchFamily="18" charset="0"/>
                <a:ea typeface="Times New Roman" panose="02020603050405020304" pitchFamily="18" charset="0"/>
              </a:rPr>
              <a:t> link-urile pe care le-a </a:t>
            </a:r>
            <a:r>
              <a:rPr lang="en-GB" sz="1800" dirty="0" err="1">
                <a:solidFill>
                  <a:srgbClr val="FF0000"/>
                </a:solidFill>
                <a:effectLst/>
                <a:latin typeface="Times New Roman" panose="02020603050405020304" pitchFamily="18" charset="0"/>
                <a:ea typeface="Times New Roman" panose="02020603050405020304" pitchFamily="18" charset="0"/>
              </a:rPr>
              <a:t>gasit</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a:solidFill>
                  <a:srgbClr val="FF0000"/>
                </a:solidFill>
                <a:effectLst/>
                <a:highlight>
                  <a:srgbClr val="FFFF00"/>
                </a:highlight>
                <a:latin typeface="Times New Roman" panose="02020603050405020304" pitchFamily="18" charset="0"/>
                <a:ea typeface="Times New Roman" panose="02020603050405020304" pitchFamily="18" charset="0"/>
              </a:rPr>
              <a:t>(robots.txt), </a:t>
            </a:r>
            <a:r>
              <a:rPr lang="en-GB" sz="1800" dirty="0" err="1">
                <a:solidFill>
                  <a:srgbClr val="FF0000"/>
                </a:solidFill>
                <a:effectLst/>
                <a:latin typeface="Times New Roman" panose="02020603050405020304" pitchFamily="18" charset="0"/>
                <a:ea typeface="Times New Roman" panose="02020603050405020304" pitchFamily="18" charset="0"/>
              </a:rPr>
              <a:t>crawlerul</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stochează</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informațiile</a:t>
            </a:r>
            <a:r>
              <a:rPr lang="en-GB" sz="1800" dirty="0">
                <a:solidFill>
                  <a:srgbClr val="FF0000"/>
                </a:solidFill>
                <a:effectLst/>
                <a:latin typeface="Times New Roman" panose="02020603050405020304" pitchFamily="18" charset="0"/>
                <a:ea typeface="Times New Roman" panose="02020603050405020304" pitchFamily="18" charset="0"/>
              </a:rPr>
              <a:t> pe </a:t>
            </a:r>
            <a:r>
              <a:rPr lang="en-GB" sz="1800" dirty="0" err="1">
                <a:solidFill>
                  <a:srgbClr val="FF0000"/>
                </a:solidFill>
                <a:effectLst/>
                <a:latin typeface="Times New Roman" panose="02020603050405020304" pitchFamily="18" charset="0"/>
                <a:ea typeface="Times New Roman" panose="02020603050405020304" pitchFamily="18" charset="0"/>
              </a:rPr>
              <a:t>serverele</a:t>
            </a:r>
            <a:r>
              <a:rPr lang="en-GB" sz="1800" dirty="0">
                <a:solidFill>
                  <a:srgbClr val="FF0000"/>
                </a:solidFill>
                <a:effectLst/>
                <a:latin typeface="Times New Roman" panose="02020603050405020304" pitchFamily="18" charset="0"/>
                <a:ea typeface="Times New Roman" panose="02020603050405020304" pitchFamily="18" charset="0"/>
              </a:rPr>
              <a:t> Google.</a:t>
            </a:r>
            <a:endParaRPr lang="en-GB" sz="1800" dirty="0">
              <a:effectLst/>
              <a:latin typeface="Times New Roman" panose="02020603050405020304" pitchFamily="18" charset="0"/>
              <a:ea typeface="Times New Roman" panose="02020603050405020304" pitchFamily="18" charset="0"/>
            </a:endParaRPr>
          </a:p>
          <a:p>
            <a:r>
              <a:rPr lang="en-GB" sz="1800" dirty="0" err="1">
                <a:solidFill>
                  <a:srgbClr val="FF0000"/>
                </a:solidFill>
                <a:effectLst/>
                <a:latin typeface="Times New Roman" panose="02020603050405020304" pitchFamily="18" charset="0"/>
                <a:ea typeface="Times New Roman" panose="02020603050405020304" pitchFamily="18" charset="0"/>
              </a:rPr>
              <a:t>Observatie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Atunci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când</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crawlerii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descoperă</a:t>
            </a:r>
            <a:r>
              <a:rPr lang="en-GB" sz="1800" dirty="0">
                <a:solidFill>
                  <a:srgbClr val="FF0000"/>
                </a:solidFill>
                <a:effectLst/>
                <a:latin typeface="Times New Roman" panose="02020603050405020304" pitchFamily="18" charset="0"/>
                <a:ea typeface="Times New Roman" panose="02020603050405020304" pitchFamily="18" charset="0"/>
              </a:rPr>
              <a:t> o </a:t>
            </a:r>
            <a:r>
              <a:rPr lang="en-GB" sz="1800" dirty="0" err="1">
                <a:solidFill>
                  <a:srgbClr val="FF0000"/>
                </a:solidFill>
                <a:effectLst/>
                <a:latin typeface="Times New Roman" panose="02020603050405020304" pitchFamily="18" charset="0"/>
                <a:ea typeface="Times New Roman" panose="02020603050405020304" pitchFamily="18" charset="0"/>
              </a:rPr>
              <a:t>pagină</a:t>
            </a:r>
            <a:r>
              <a:rPr lang="en-GB" sz="1800" dirty="0">
                <a:solidFill>
                  <a:srgbClr val="FF0000"/>
                </a:solidFill>
                <a:effectLst/>
                <a:latin typeface="Times New Roman" panose="02020603050405020304" pitchFamily="18" charset="0"/>
                <a:ea typeface="Times New Roman" panose="02020603050405020304" pitchFamily="18" charset="0"/>
              </a:rPr>
              <a:t> web, </a:t>
            </a:r>
            <a:r>
              <a:rPr lang="en-GB" sz="1800" dirty="0" err="1">
                <a:solidFill>
                  <a:srgbClr val="FF0000"/>
                </a:solidFill>
                <a:effectLst/>
                <a:latin typeface="Times New Roman" panose="02020603050405020304" pitchFamily="18" charset="0"/>
                <a:ea typeface="Times New Roman" panose="02020603050405020304" pitchFamily="18" charset="0"/>
              </a:rPr>
              <a:t>sistemele</a:t>
            </a:r>
            <a:r>
              <a:rPr lang="en-GB" sz="1800" dirty="0">
                <a:solidFill>
                  <a:srgbClr val="FF0000"/>
                </a:solidFill>
                <a:effectLst/>
                <a:latin typeface="Times New Roman" panose="02020603050405020304" pitchFamily="18" charset="0"/>
                <a:ea typeface="Times New Roman" panose="02020603050405020304" pitchFamily="18" charset="0"/>
              </a:rPr>
              <a:t> Google </a:t>
            </a:r>
            <a:r>
              <a:rPr lang="en-GB" sz="1800" dirty="0" err="1">
                <a:solidFill>
                  <a:srgbClr val="FF0000"/>
                </a:solidFill>
                <a:effectLst/>
                <a:latin typeface="Times New Roman" panose="02020603050405020304" pitchFamily="18" charset="0"/>
                <a:ea typeface="Times New Roman" panose="02020603050405020304" pitchFamily="18" charset="0"/>
              </a:rPr>
              <a:t>interpretează</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conținutul</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paginii</a:t>
            </a:r>
            <a:r>
              <a:rPr lang="en-GB" sz="1800" dirty="0">
                <a:solidFill>
                  <a:srgbClr val="FF0000"/>
                </a:solidFill>
                <a:effectLst/>
                <a:latin typeface="Times New Roman" panose="02020603050405020304" pitchFamily="18" charset="0"/>
                <a:ea typeface="Times New Roman" panose="02020603050405020304" pitchFamily="18" charset="0"/>
              </a:rPr>
              <a:t> in </a:t>
            </a:r>
            <a:r>
              <a:rPr lang="en-GB" sz="1800" dirty="0" err="1">
                <a:solidFill>
                  <a:srgbClr val="FF0000"/>
                </a:solidFill>
                <a:effectLst/>
                <a:latin typeface="Times New Roman" panose="02020603050405020304" pitchFamily="18" charset="0"/>
                <a:ea typeface="Times New Roman" panose="02020603050405020304" pitchFamily="18" charset="0"/>
              </a:rPr>
              <a:t>functie</a:t>
            </a:r>
            <a:r>
              <a:rPr lang="en-GB" sz="1800" dirty="0">
                <a:solidFill>
                  <a:srgbClr val="FF0000"/>
                </a:solidFill>
                <a:effectLst/>
                <a:latin typeface="Times New Roman" panose="02020603050405020304" pitchFamily="18" charset="0"/>
                <a:ea typeface="Times New Roman" panose="02020603050405020304" pitchFamily="18" charset="0"/>
              </a:rPr>
              <a:t> de: </a:t>
            </a:r>
            <a:r>
              <a:rPr lang="en-GB" sz="1800" dirty="0" err="1">
                <a:solidFill>
                  <a:srgbClr val="FF0000"/>
                </a:solidFill>
                <a:effectLst/>
                <a:latin typeface="Times New Roman" panose="02020603050405020304" pitchFamily="18" charset="0"/>
                <a:ea typeface="Times New Roman" panose="02020603050405020304" pitchFamily="18" charset="0"/>
              </a:rPr>
              <a:t>cuvintele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cheie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aspectul</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vizual</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și</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err="1">
                <a:solidFill>
                  <a:srgbClr val="FF0000"/>
                </a:solidFill>
                <a:effectLst/>
                <a:latin typeface="Times New Roman" panose="02020603050405020304" pitchFamily="18" charset="0"/>
                <a:ea typeface="Times New Roman" panose="02020603050405020304" pitchFamily="18" charset="0"/>
              </a:rPr>
              <a:t>funcțional</a:t>
            </a:r>
            <a:r>
              <a:rPr lang="en-GB" sz="1800" dirty="0">
                <a:solidFill>
                  <a:srgbClr val="FF0000"/>
                </a:solidFill>
                <a:effectLst/>
                <a:latin typeface="Times New Roman" panose="02020603050405020304" pitchFamily="18" charset="0"/>
                <a:ea typeface="Times New Roman" panose="02020603050405020304" pitchFamily="18" charset="0"/>
              </a:rPr>
              <a:t> al site-</a:t>
            </a:r>
            <a:r>
              <a:rPr lang="en-GB" sz="1800" dirty="0" err="1">
                <a:solidFill>
                  <a:srgbClr val="FF0000"/>
                </a:solidFill>
                <a:effectLst/>
                <a:latin typeface="Times New Roman" panose="02020603050405020304" pitchFamily="18" charset="0"/>
                <a:ea typeface="Times New Roman" panose="02020603050405020304" pitchFamily="18" charset="0"/>
              </a:rPr>
              <a:t>ului</a:t>
            </a:r>
            <a:r>
              <a:rPr lang="en-GB" sz="1800" dirty="0">
                <a:solidFill>
                  <a:srgbClr val="FF0000"/>
                </a:solidFill>
                <a:effectLst/>
                <a:latin typeface="Times New Roman" panose="02020603050405020304" pitchFamily="18" charset="0"/>
                <a:ea typeface="Times New Roman" panose="02020603050405020304" pitchFamily="18" charset="0"/>
              </a:rPr>
              <a:t> – </a:t>
            </a:r>
            <a:r>
              <a:rPr lang="en-GB" sz="1800" dirty="0" err="1">
                <a:solidFill>
                  <a:srgbClr val="FF0000"/>
                </a:solidFill>
                <a:effectLst/>
                <a:latin typeface="Times New Roman" panose="02020603050405020304" pitchFamily="18" charset="0"/>
                <a:ea typeface="Times New Roman" panose="02020603050405020304" pitchFamily="18" charset="0"/>
              </a:rPr>
              <a:t>rezultatele</a:t>
            </a:r>
            <a:r>
              <a:rPr lang="en-GB" sz="1800" dirty="0">
                <a:solidFill>
                  <a:srgbClr val="FF0000"/>
                </a:solidFill>
                <a:effectLst/>
                <a:latin typeface="Times New Roman" panose="02020603050405020304" pitchFamily="18" charset="0"/>
                <a:ea typeface="Times New Roman" panose="02020603050405020304" pitchFamily="18" charset="0"/>
              </a:rPr>
              <a:t> </a:t>
            </a:r>
            <a:r>
              <a:rPr lang="en-GB" sz="1800" dirty="0">
                <a:solidFill>
                  <a:srgbClr val="FF0000"/>
                </a:solidFill>
                <a:effectLst/>
                <a:highlight>
                  <a:srgbClr val="FFFF00"/>
                </a:highlight>
                <a:latin typeface="Times New Roman" panose="02020603050405020304" pitchFamily="18" charset="0"/>
                <a:ea typeface="Times New Roman" panose="02020603050405020304" pitchFamily="18" charset="0"/>
              </a:rPr>
              <a:t>sunt </a:t>
            </a:r>
            <a:r>
              <a:rPr lang="en-GB" sz="1800" dirty="0" err="1">
                <a:solidFill>
                  <a:srgbClr val="FF0000"/>
                </a:solidFill>
                <a:effectLst/>
                <a:highlight>
                  <a:srgbClr val="FFFF00"/>
                </a:highlight>
                <a:latin typeface="Times New Roman" panose="02020603050405020304" pitchFamily="18" charset="0"/>
                <a:ea typeface="Times New Roman" panose="02020603050405020304" pitchFamily="18" charset="0"/>
              </a:rPr>
              <a:t>stocate</a:t>
            </a:r>
            <a:r>
              <a:rPr lang="en-GB" sz="1800" dirty="0">
                <a:solidFill>
                  <a:srgbClr val="FF0000"/>
                </a:solidFill>
                <a:effectLst/>
                <a:highlight>
                  <a:srgbClr val="FFFF00"/>
                </a:highlight>
                <a:latin typeface="Times New Roman" panose="02020603050405020304" pitchFamily="18" charset="0"/>
                <a:ea typeface="Times New Roman" panose="02020603050405020304" pitchFamily="18" charset="0"/>
              </a:rPr>
              <a:t> </a:t>
            </a:r>
            <a:r>
              <a:rPr lang="en-GB" sz="1800" dirty="0" err="1">
                <a:solidFill>
                  <a:srgbClr val="FF0000"/>
                </a:solidFill>
                <a:effectLst/>
                <a:highlight>
                  <a:srgbClr val="FFFF00"/>
                </a:highlight>
                <a:latin typeface="Times New Roman" panose="02020603050405020304" pitchFamily="18" charset="0"/>
                <a:ea typeface="Times New Roman" panose="02020603050405020304" pitchFamily="18" charset="0"/>
              </a:rPr>
              <a:t>în</a:t>
            </a:r>
            <a:r>
              <a:rPr lang="en-GB" sz="1800" dirty="0">
                <a:solidFill>
                  <a:srgbClr val="FF0000"/>
                </a:solidFill>
                <a:effectLst/>
                <a:highlight>
                  <a:srgbClr val="FFFF00"/>
                </a:highlight>
                <a:latin typeface="Times New Roman" panose="02020603050405020304" pitchFamily="18" charset="0"/>
                <a:ea typeface="Times New Roman" panose="02020603050405020304" pitchFamily="18" charset="0"/>
              </a:rPr>
              <a:t> Index.</a:t>
            </a:r>
            <a:r>
              <a:rPr lang="en-GB" sz="1800" dirty="0">
                <a:solidFill>
                  <a:srgbClr val="FF0000"/>
                </a:solidFill>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Google Search </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realizeaza</a:t>
            </a:r>
            <a:r>
              <a:rPr lang="en-GB" sz="1800" dirty="0">
                <a:effectLst/>
                <a:latin typeface="Calibri" panose="020F0502020204030204" pitchFamily="34" charset="0"/>
                <a:ea typeface="Calibri" panose="020F0502020204030204" pitchFamily="34" charset="0"/>
                <a:cs typeface="Times New Roman" panose="02020603050405020304" pitchFamily="18" charset="0"/>
              </a:rPr>
              <a:t> nu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doar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potrivirea</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cuvinte</a:t>
            </a:r>
            <a:r>
              <a:rPr lang="en-GB" sz="1800" dirty="0">
                <a:effectLst/>
                <a:latin typeface="Calibri" panose="020F0502020204030204" pitchFamily="34" charset="0"/>
                <a:ea typeface="Calibri" panose="020F0502020204030204" pitchFamily="34" charset="0"/>
                <a:cs typeface="Times New Roman" panose="02020603050405020304" pitchFamily="18" charset="0"/>
              </a:rPr>
              <a:t>” cu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conținutul</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paginilor</a:t>
            </a:r>
            <a:r>
              <a:rPr lang="en-GB" sz="1800" dirty="0">
                <a:effectLst/>
                <a:latin typeface="Calibri" panose="020F0502020204030204" pitchFamily="34" charset="0"/>
                <a:ea typeface="Calibri" panose="020F0502020204030204" pitchFamily="34" charset="0"/>
                <a:cs typeface="Times New Roman" panose="02020603050405020304" pitchFamily="18" charset="0"/>
              </a:rPr>
              <a:t> web.</a:t>
            </a:r>
          </a:p>
          <a:p>
            <a:pPr marL="0" indent="0">
              <a:buNone/>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https://developers.google.com/search/docs/beginner/how-search-works?visit_id=637533143232788782-2826897710&amp;rd=1</a:t>
            </a:r>
            <a:r>
              <a:rPr lang="en-GB"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GB" sz="1800" dirty="0">
                <a:effectLst/>
                <a:highlight>
                  <a:srgbClr val="FFFF00"/>
                </a:highlight>
                <a:latin typeface="Times New Roman" panose="02020603050405020304" pitchFamily="18" charset="0"/>
                <a:ea typeface="Times New Roman" panose="02020603050405020304" pitchFamily="18" charset="0"/>
              </a:rPr>
              <a:t>Knowledge Graph</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este</a:t>
            </a:r>
            <a:r>
              <a:rPr lang="en-GB" sz="1800" dirty="0">
                <a:effectLst/>
                <a:latin typeface="Times New Roman" panose="02020603050405020304" pitchFamily="18" charset="0"/>
                <a:ea typeface="Times New Roman" panose="02020603050405020304" pitchFamily="18" charset="0"/>
              </a:rPr>
              <a:t> un </a:t>
            </a:r>
            <a:r>
              <a:rPr lang="en-GB" sz="1800" dirty="0" err="1">
                <a:effectLst/>
                <a:latin typeface="Times New Roman" panose="02020603050405020304" pitchFamily="18" charset="0"/>
                <a:ea typeface="Times New Roman" panose="02020603050405020304" pitchFamily="18" charset="0"/>
              </a:rPr>
              <a:t>serviciu</a:t>
            </a:r>
            <a:r>
              <a:rPr lang="en-GB" sz="1800" dirty="0">
                <a:effectLst/>
                <a:latin typeface="Times New Roman" panose="02020603050405020304" pitchFamily="18" charset="0"/>
                <a:ea typeface="Times New Roman" panose="02020603050405020304" pitchFamily="18" charset="0"/>
              </a:rPr>
              <a:t> care </a:t>
            </a:r>
            <a:r>
              <a:rPr lang="en-GB" sz="1800" dirty="0" err="1">
                <a:effectLst/>
                <a:latin typeface="Times New Roman" panose="02020603050405020304" pitchFamily="18" charset="0"/>
                <a:ea typeface="Times New Roman" panose="02020603050405020304" pitchFamily="18" charset="0"/>
              </a:rPr>
              <a:t>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poate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ajuta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găsește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texte</a:t>
            </a:r>
            <a:r>
              <a:rPr lang="en-GB" sz="1800" dirty="0">
                <a:effectLst/>
                <a:latin typeface="Times New Roman" panose="02020603050405020304" pitchFamily="18" charset="0"/>
                <a:ea typeface="Times New Roman" panose="02020603050405020304" pitchFamily="18" charset="0"/>
              </a:rPr>
              <a:t> din </a:t>
            </a:r>
            <a:r>
              <a:rPr lang="en-GB" sz="1800" dirty="0" err="1">
                <a:effectLst/>
                <a:latin typeface="Times New Roman" panose="02020603050405020304" pitchFamily="18" charset="0"/>
                <a:ea typeface="Times New Roman" panose="02020603050405020304" pitchFamily="18" charset="0"/>
              </a:rPr>
              <a:t>milioane</a:t>
            </a:r>
            <a:r>
              <a:rPr lang="en-GB" sz="1800" dirty="0">
                <a:effectLst/>
                <a:latin typeface="Times New Roman" panose="02020603050405020304" pitchFamily="18" charset="0"/>
                <a:ea typeface="Times New Roman" panose="02020603050405020304" pitchFamily="18" charset="0"/>
              </a:rPr>
              <a:t> de </a:t>
            </a:r>
            <a:r>
              <a:rPr lang="en-GB" sz="1800" dirty="0" err="1">
                <a:effectLst/>
                <a:latin typeface="Times New Roman" panose="02020603050405020304" pitchFamily="18" charset="0"/>
                <a:ea typeface="Times New Roman" panose="02020603050405020304" pitchFamily="18" charset="0"/>
              </a:rPr>
              <a:t>cărți</a:t>
            </a:r>
            <a:r>
              <a:rPr lang="en-GB" sz="1800" dirty="0">
                <a:effectLst/>
                <a:latin typeface="Times New Roman" panose="02020603050405020304" pitchFamily="18" charset="0"/>
                <a:ea typeface="Times New Roman" panose="02020603050405020304" pitchFamily="18" charset="0"/>
              </a:rPr>
              <a:t> din </a:t>
            </a:r>
            <a:r>
              <a:rPr lang="en-GB" sz="1800" dirty="0" err="1">
                <a:effectLst/>
                <a:latin typeface="Times New Roman" panose="02020603050405020304" pitchFamily="18" charset="0"/>
                <a:ea typeface="Times New Roman" panose="02020603050405020304" pitchFamily="18" charset="0"/>
              </a:rPr>
              <a:t>marile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biblioteci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sau</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afli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ora</a:t>
            </a:r>
            <a:r>
              <a:rPr lang="en-GB" sz="1800" dirty="0">
                <a:effectLst/>
                <a:latin typeface="Times New Roman" panose="02020603050405020304" pitchFamily="18" charset="0"/>
                <a:ea typeface="Times New Roman" panose="02020603050405020304" pitchFamily="18" charset="0"/>
              </a:rPr>
              <a:t> la care </a:t>
            </a:r>
            <a:r>
              <a:rPr lang="en-GB" sz="1800" dirty="0" err="1">
                <a:effectLst/>
                <a:latin typeface="Times New Roman" panose="02020603050405020304" pitchFamily="18" charset="0"/>
                <a:ea typeface="Times New Roman" panose="02020603050405020304" pitchFamily="18" charset="0"/>
              </a:rPr>
              <a:t>pleacă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mijloacele</a:t>
            </a:r>
            <a:r>
              <a:rPr lang="en-GB" sz="1800" dirty="0">
                <a:effectLst/>
                <a:latin typeface="Times New Roman" panose="02020603050405020304" pitchFamily="18" charset="0"/>
                <a:ea typeface="Times New Roman" panose="02020603050405020304" pitchFamily="18" charset="0"/>
              </a:rPr>
              <a:t> de transport </a:t>
            </a:r>
            <a:r>
              <a:rPr lang="en-GB" sz="1800" dirty="0" err="1">
                <a:effectLst/>
                <a:latin typeface="Times New Roman" panose="02020603050405020304" pitchFamily="18" charset="0"/>
                <a:ea typeface="Times New Roman" panose="02020603050405020304" pitchFamily="18" charset="0"/>
              </a:rPr>
              <a:t>în</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comun</a:t>
            </a:r>
            <a:r>
              <a:rPr lang="en-GB" sz="1800" dirty="0">
                <a:effectLst/>
                <a:latin typeface="Times New Roman" panose="02020603050405020304" pitchFamily="18" charset="0"/>
                <a:ea typeface="Times New Roman" panose="02020603050405020304" pitchFamily="18" charset="0"/>
              </a:rPr>
              <a:t> din </a:t>
            </a:r>
            <a:r>
              <a:rPr lang="en-GB" sz="1800" dirty="0" err="1">
                <a:effectLst/>
                <a:latin typeface="Times New Roman" panose="02020603050405020304" pitchFamily="18" charset="0"/>
                <a:ea typeface="Times New Roman" panose="02020603050405020304" pitchFamily="18" charset="0"/>
              </a:rPr>
              <a:t>cea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mai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apropiată</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stație</a:t>
            </a:r>
            <a:r>
              <a:rPr lang="en-GB" sz="1800" dirty="0">
                <a:effectLst/>
                <a:latin typeface="Times New Roman" panose="02020603050405020304" pitchFamily="18" charset="0"/>
                <a:ea typeface="Times New Roman" panose="02020603050405020304" pitchFamily="18" charset="0"/>
              </a:rPr>
              <a:t> …</a:t>
            </a:r>
          </a:p>
          <a:p>
            <a:pPr marL="0" indent="0">
              <a:buNone/>
            </a:pPr>
            <a:r>
              <a:rPr lang="en-GB" dirty="0">
                <a:hlinkClick r:id="rId3"/>
              </a:rPr>
              <a:t>https://blog.google/products/search/introducing-knowledge-graph-things-not/</a:t>
            </a:r>
            <a:r>
              <a:rPr lang="en-GB" sz="1800" u="sng" dirty="0">
                <a:solidFill>
                  <a:srgbClr val="0563C1"/>
                </a:solidFill>
                <a:latin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81623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0DCC-A581-41C2-B3FC-DF193F705D6A}"/>
              </a:ext>
            </a:extLst>
          </p:cNvPr>
          <p:cNvSpPr>
            <a:spLocks noGrp="1"/>
          </p:cNvSpPr>
          <p:nvPr>
            <p:ph type="title"/>
          </p:nvPr>
        </p:nvSpPr>
        <p:spPr>
          <a:xfrm>
            <a:off x="736600" y="530225"/>
            <a:ext cx="10515600" cy="1133475"/>
          </a:xfrm>
        </p:spPr>
        <p:txBody>
          <a:bodyPr/>
          <a:lstStyle/>
          <a:p>
            <a:r>
              <a:rPr lang="en-GB" sz="4400" dirty="0">
                <a:effectLst/>
                <a:highlight>
                  <a:srgbClr val="FFFF00"/>
                </a:highlight>
                <a:latin typeface="Times New Roman" panose="02020603050405020304" pitchFamily="18" charset="0"/>
                <a:ea typeface="Times New Roman" panose="02020603050405020304" pitchFamily="18" charset="0"/>
              </a:rPr>
              <a:t>Knowledge Graph</a:t>
            </a:r>
            <a:endParaRPr lang="en-GB" dirty="0"/>
          </a:p>
        </p:txBody>
      </p:sp>
      <p:sp>
        <p:nvSpPr>
          <p:cNvPr id="3" name="Content Placeholder 2">
            <a:extLst>
              <a:ext uri="{FF2B5EF4-FFF2-40B4-BE49-F238E27FC236}">
                <a16:creationId xmlns:a16="http://schemas.microsoft.com/office/drawing/2014/main" id="{5D1305F8-CD2D-42A2-84AB-735ED5CA24F5}"/>
              </a:ext>
            </a:extLst>
          </p:cNvPr>
          <p:cNvSpPr>
            <a:spLocks noGrp="1"/>
          </p:cNvSpPr>
          <p:nvPr>
            <p:ph idx="1"/>
          </p:nvPr>
        </p:nvSpPr>
        <p:spPr/>
        <p:txBody>
          <a:bodyPr>
            <a:normAutofit fontScale="92500" lnSpcReduction="10000"/>
          </a:bodyPr>
          <a:lstStyle/>
          <a:p>
            <a:r>
              <a:rPr lang="ro-RO" sz="1800" dirty="0">
                <a:effectLst/>
                <a:latin typeface="Calibri" panose="020F0502020204030204" pitchFamily="34" charset="0"/>
                <a:ea typeface="Calibri" panose="020F0502020204030204" pitchFamily="34" charset="0"/>
                <a:cs typeface="Times New Roman" panose="02020603050405020304" pitchFamily="18" charset="0"/>
              </a:rPr>
              <a:t>În prezent, conține peste 500 de milioane de obiecte, precum și peste 3,5 </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miliarde de fapte și relații între aceste diferite obiecte. Și este reglat pe baza a ceea ce caută oamenii și a ceea ce </a:t>
            </a:r>
            <a:r>
              <a:rPr lang="en-GB"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gasim</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pe web</a:t>
            </a: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GB" sz="1800" dirty="0">
                <a:latin typeface="Calibri" panose="020F0502020204030204" pitchFamily="34" charset="0"/>
                <a:cs typeface="Times New Roman" panose="02020603050405020304" pitchFamily="18" charset="0"/>
                <a:hlinkClick r:id="rId2"/>
              </a:rPr>
              <a:t>https://blog.google/products/search/introducing-knowledge-graph-things-not/</a:t>
            </a:r>
            <a:r>
              <a:rPr lang="en-GB" sz="1800" dirty="0">
                <a:latin typeface="Calibri" panose="020F0502020204030204" pitchFamily="34" charset="0"/>
                <a:cs typeface="Times New Roman" panose="02020603050405020304" pitchFamily="18" charset="0"/>
              </a:rPr>
              <a:t> </a:t>
            </a:r>
          </a:p>
          <a:p>
            <a:r>
              <a:rPr lang="en-GB" sz="1800" b="1" u="sng"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https://www.youtube.com/watch?v=o6zfp6lRw2E</a:t>
            </a:r>
            <a:endPar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ro-RO" sz="1800" dirty="0">
                <a:effectLst/>
                <a:latin typeface="Calibri" panose="020F0502020204030204" pitchFamily="34" charset="0"/>
                <a:ea typeface="Calibri" panose="020F0502020204030204" pitchFamily="34" charset="0"/>
                <a:cs typeface="Times New Roman" panose="02020603050405020304" pitchFamily="18" charset="0"/>
              </a:rPr>
              <a:t>Întrebarea a venit de la reprezentanta Zoe Lofgren (D-CA), care încerca să respingă ideea că Google manipulează politic rezultatele căutării. „</a:t>
            </a:r>
            <a:r>
              <a:rPr lang="ro-R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Chiar acum, dacă citești cuvântul„ idiot ”sub imagini, apare o imagine a lui Donald Trump. Tocmai am făcut asta ”, a spus ea. „Cum este posib?”</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Pichai</a:t>
            </a:r>
            <a:r>
              <a:rPr lang="en-GB" sz="1800" dirty="0">
                <a:effectLst/>
                <a:latin typeface="Calibri" panose="020F0502020204030204" pitchFamily="34" charset="0"/>
                <a:ea typeface="Calibri" panose="020F0502020204030204" pitchFamily="34" charset="0"/>
                <a:cs typeface="Times New Roman" panose="02020603050405020304" pitchFamily="18" charset="0"/>
              </a:rPr>
              <a:t> offered a long, general explanation of how Google search works:</a:t>
            </a:r>
          </a:p>
          <a:p>
            <a:pPr marL="0" indent="0" algn="just">
              <a:lnSpc>
                <a:spcPct val="107000"/>
              </a:lnSpc>
              <a:spcAft>
                <a:spcPts val="800"/>
              </a:spcAft>
              <a:buNone/>
            </a:pPr>
            <a:r>
              <a:rPr lang="ro-RO" sz="1800" dirty="0">
                <a:effectLst/>
                <a:latin typeface="Calibri" panose="020F0502020204030204" pitchFamily="34" charset="0"/>
                <a:ea typeface="Calibri" panose="020F0502020204030204" pitchFamily="34" charset="0"/>
                <a:cs typeface="Times New Roman" panose="02020603050405020304" pitchFamily="18" charset="0"/>
              </a:rPr>
              <a:t>De fiecare dată când introduceți un cuvânt cheie, ca Google, am ieșit și am accesat cu crawlere și am stocat copii de miliarde de pagini [site-uri web] în indexul nostru. Și luăm cuvântul cheie și îl potrivim cu paginile lor și le clasăm pe baza a peste 200 de semnale - lucruri precum </a:t>
            </a:r>
            <a:r>
              <a:rPr lang="ro-R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relevanță, prospețime, popularitate, modul în care îl folosesc alți oameni.</a:t>
            </a:r>
            <a:r>
              <a:rPr lang="ro-RO" sz="1800" dirty="0">
                <a:effectLst/>
                <a:latin typeface="Calibri" panose="020F0502020204030204" pitchFamily="34" charset="0"/>
                <a:ea typeface="Calibri" panose="020F0502020204030204" pitchFamily="34" charset="0"/>
                <a:cs typeface="Times New Roman" panose="02020603050405020304" pitchFamily="18" charset="0"/>
              </a:rPr>
              <a:t> Și pe baza acestui fapt, în orice moment, </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încercăm</a:t>
            </a:r>
            <a:r>
              <a:rPr lang="ro-RO" sz="1800" dirty="0">
                <a:effectLst/>
                <a:latin typeface="Calibri" panose="020F0502020204030204" pitchFamily="34" charset="0"/>
                <a:ea typeface="Calibri" panose="020F0502020204030204" pitchFamily="34" charset="0"/>
                <a:cs typeface="Times New Roman" panose="02020603050405020304" pitchFamily="18" charset="0"/>
              </a:rPr>
              <a:t> să clasăm și să găsim cele mai bune rezultate de căutare pentru acea interogare. Și </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apoi</a:t>
            </a:r>
            <a:r>
              <a:rPr lang="ro-RO" sz="1800" dirty="0">
                <a:effectLst/>
                <a:latin typeface="Calibri" panose="020F0502020204030204" pitchFamily="34" charset="0"/>
                <a:ea typeface="Calibri" panose="020F0502020204030204" pitchFamily="34" charset="0"/>
                <a:cs typeface="Times New Roman" panose="02020603050405020304" pitchFamily="18" charset="0"/>
              </a:rPr>
              <a:t> le evaluăm cu </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evaluatori externi</a:t>
            </a:r>
            <a:r>
              <a:rPr lang="ro-RO" sz="1800" dirty="0">
                <a:effectLst/>
                <a:latin typeface="Calibri" panose="020F0502020204030204" pitchFamily="34" charset="0"/>
                <a:ea typeface="Calibri" panose="020F0502020204030204" pitchFamily="34" charset="0"/>
                <a:cs typeface="Times New Roman" panose="02020603050405020304" pitchFamily="18" charset="0"/>
              </a:rPr>
              <a:t>, iar aceștia o evaluează în conformitate cu orientări obiective. Și așa ne asigurăm că procesul funcționează.</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125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78DF74-7A59-425F-B970-6FDE26FEADF6}"/>
              </a:ext>
            </a:extLst>
          </p:cNvPr>
          <p:cNvSpPr>
            <a:spLocks noChangeArrowheads="1"/>
          </p:cNvSpPr>
          <p:nvPr/>
        </p:nvSpPr>
        <p:spPr bwMode="auto">
          <a:xfrm>
            <a:off x="1079499" y="3670300"/>
            <a:ext cx="10396279" cy="14553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8" name="Rectangle 8">
            <a:extLst>
              <a:ext uri="{FF2B5EF4-FFF2-40B4-BE49-F238E27FC236}">
                <a16:creationId xmlns:a16="http://schemas.microsoft.com/office/drawing/2014/main" id="{58F7C7F6-198A-45D2-A9B8-7F88111A2345}"/>
              </a:ext>
            </a:extLst>
          </p:cNvPr>
          <p:cNvSpPr>
            <a:spLocks noChangeArrowheads="1"/>
          </p:cNvSpPr>
          <p:nvPr/>
        </p:nvSpPr>
        <p:spPr bwMode="auto">
          <a:xfrm>
            <a:off x="716222" y="213907"/>
            <a:ext cx="790707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hlinkClick r:id="rId2"/>
              </a:rPr>
              <a:t>https://slate.com/news-and-politics/2020/10/trump-fauci-coronavirus-attack-idiotic.html</a:t>
            </a:r>
            <a:endParaRPr kumimoji="0" lang="en-GB" altLang="en-US" sz="11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pic>
        <p:nvPicPr>
          <p:cNvPr id="1031" name="Picture 6">
            <a:extLst>
              <a:ext uri="{FF2B5EF4-FFF2-40B4-BE49-F238E27FC236}">
                <a16:creationId xmlns:a16="http://schemas.microsoft.com/office/drawing/2014/main" id="{587C94F9-9B07-424C-B195-1C87CDD67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22" y="1040341"/>
            <a:ext cx="11308822" cy="47363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4BF32F2A-6C22-4591-BC98-D6995A0292CC}"/>
              </a:ext>
            </a:extLst>
          </p:cNvPr>
          <p:cNvSpPr>
            <a:spLocks noChangeArrowheads="1"/>
          </p:cNvSpPr>
          <p:nvPr/>
        </p:nvSpPr>
        <p:spPr bwMode="auto">
          <a:xfrm>
            <a:off x="716222" y="3707341"/>
            <a:ext cx="59055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876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305F8-CD2D-42A2-84AB-735ED5CA24F5}"/>
              </a:ext>
            </a:extLst>
          </p:cNvPr>
          <p:cNvSpPr>
            <a:spLocks noGrp="1"/>
          </p:cNvSpPr>
          <p:nvPr>
            <p:ph idx="1"/>
          </p:nvPr>
        </p:nvSpPr>
        <p:spPr>
          <a:xfrm>
            <a:off x="419100" y="263525"/>
            <a:ext cx="10515600" cy="3495675"/>
          </a:xfrm>
        </p:spPr>
        <p:txBody>
          <a:bodyPr>
            <a:normAutofit fontScale="92500" lnSpcReduction="20000"/>
          </a:bodyPr>
          <a:lstStyle/>
          <a:p>
            <a:r>
              <a:rPr lang="ro-RO" sz="1800" dirty="0">
                <a:effectLst/>
                <a:latin typeface="Calibri" panose="020F0502020204030204" pitchFamily="34" charset="0"/>
                <a:ea typeface="Calibri" panose="020F0502020204030204" pitchFamily="34" charset="0"/>
                <a:cs typeface="Times New Roman" panose="02020603050405020304" pitchFamily="18" charset="0"/>
              </a:rPr>
              <a:t>„Deci, nu un omuleț care stă în spatele perdelei să-și dea seama ce îi vom arăta utilizatorului?” Întrebă Lofgren sarcastic.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ro-RO" sz="1800" dirty="0">
                <a:effectLst/>
                <a:latin typeface="Calibri" panose="020F0502020204030204" pitchFamily="34" charset="0"/>
                <a:ea typeface="Calibri" panose="020F0502020204030204" pitchFamily="34" charset="0"/>
                <a:cs typeface="Times New Roman" panose="02020603050405020304" pitchFamily="18" charset="0"/>
              </a:rPr>
              <a:t>„</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Acest lucru funcționează la scară largă și nu intervenim </a:t>
            </a:r>
            <a:r>
              <a:rPr lang="ro-RO" sz="18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manual</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asupra unui anumit rezultat de căutare</a:t>
            </a:r>
            <a:r>
              <a:rPr lang="ro-RO" sz="1800" dirty="0">
                <a:effectLst/>
                <a:latin typeface="Calibri" panose="020F0502020204030204" pitchFamily="34" charset="0"/>
                <a:ea typeface="Calibri" panose="020F0502020204030204" pitchFamily="34" charset="0"/>
                <a:cs typeface="Times New Roman" panose="02020603050405020304" pitchFamily="18" charset="0"/>
              </a:rPr>
              <a:t>”, a răspuns Pichai.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ro-RO" sz="1800" dirty="0">
                <a:effectLst/>
                <a:latin typeface="Calibri" panose="020F0502020204030204" pitchFamily="34" charset="0"/>
                <a:ea typeface="Calibri" panose="020F0502020204030204" pitchFamily="34" charset="0"/>
                <a:cs typeface="Times New Roman" panose="02020603050405020304" pitchFamily="18" charset="0"/>
              </a:rPr>
              <a:t>Știrile au raportat rezultatele „idiotului” lui Trump la începutul acestui an. Dacă căutați termenul acum, </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 fapt, veți obține mai ales imagini din povești care explică de ce s-a întâmplat.</a:t>
            </a:r>
            <a:r>
              <a:rPr lang="ro-RO" sz="1800" dirty="0">
                <a:effectLst/>
                <a:latin typeface="Calibri" panose="020F0502020204030204" pitchFamily="34" charset="0"/>
                <a:ea typeface="Calibri" panose="020F0502020204030204" pitchFamily="34" charset="0"/>
                <a:cs typeface="Times New Roman" panose="02020603050405020304" pitchFamily="18" charset="0"/>
              </a:rPr>
              <a:t> Părea a fi rezultatul unor jocuri externe ale rezultatelor căutării Google, o binecunoscută tactică cunoscută sub numele de „</a:t>
            </a: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bombardament Google</a:t>
            </a:r>
            <a:r>
              <a:rPr lang="ro-RO" sz="1800" dirty="0">
                <a:effectLst/>
                <a:latin typeface="Calibri" panose="020F0502020204030204" pitchFamily="34" charset="0"/>
                <a:ea typeface="Calibri" panose="020F0502020204030204" pitchFamily="34" charset="0"/>
                <a:cs typeface="Times New Roman" panose="02020603050405020304" pitchFamily="18" charset="0"/>
              </a:rPr>
              <a:t>”. Trump nu este primul președinte care a fost bombardat de Google: la mijlocul anilor 2000, căutările „</a:t>
            </a:r>
            <a:r>
              <a:rPr lang="ro-R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eșecului mizerabil</a:t>
            </a:r>
            <a:r>
              <a:rPr lang="ro-RO" sz="1800" dirty="0">
                <a:effectLst/>
                <a:latin typeface="Calibri" panose="020F0502020204030204" pitchFamily="34" charset="0"/>
                <a:ea typeface="Calibri" panose="020F0502020204030204" pitchFamily="34" charset="0"/>
                <a:cs typeface="Times New Roman" panose="02020603050405020304" pitchFamily="18" charset="0"/>
              </a:rPr>
              <a:t>” au dat rezultate faimoase despre președintele George W. Bush. Poate fi o extensie politizată (sau doar amuzantă) a tacticilor normale de optimizare a motorului de căutare. În acest caz, Google este convingător că o imagine a lui Trump este ceea ce își doresc majoritatea oamenilor atunci când caută „idiot”,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https://slate.com/news-and-politics/2020/10/trump-fauci-coronavirus-attack-idiotic.html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GB" dirty="0"/>
          </a:p>
        </p:txBody>
      </p:sp>
      <p:sp>
        <p:nvSpPr>
          <p:cNvPr id="5" name="TextBox 4">
            <a:extLst>
              <a:ext uri="{FF2B5EF4-FFF2-40B4-BE49-F238E27FC236}">
                <a16:creationId xmlns:a16="http://schemas.microsoft.com/office/drawing/2014/main" id="{54D96724-3C12-49C2-AC55-24A1EE97D413}"/>
              </a:ext>
            </a:extLst>
          </p:cNvPr>
          <p:cNvSpPr txBox="1"/>
          <p:nvPr/>
        </p:nvSpPr>
        <p:spPr>
          <a:xfrm>
            <a:off x="876300" y="4054024"/>
            <a:ext cx="8826500" cy="375552"/>
          </a:xfrm>
          <a:prstGeom prst="rect">
            <a:avLst/>
          </a:prstGeom>
          <a:noFill/>
        </p:spPr>
        <p:txBody>
          <a:bodyPr wrap="square">
            <a:spAutoFit/>
          </a:bodyPr>
          <a:lstStyle/>
          <a:p>
            <a:pPr>
              <a:lnSpc>
                <a:spcPct val="107000"/>
              </a:lnSpc>
              <a:spcAft>
                <a:spcPts val="80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https://en.ryte.com/wiki/Page_Rank</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1799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0DCC-A581-41C2-B3FC-DF193F705D6A}"/>
              </a:ext>
            </a:extLst>
          </p:cNvPr>
          <p:cNvSpPr>
            <a:spLocks noGrp="1"/>
          </p:cNvSpPr>
          <p:nvPr>
            <p:ph type="title"/>
          </p:nvPr>
        </p:nvSpPr>
        <p:spPr>
          <a:xfrm>
            <a:off x="0" y="266700"/>
            <a:ext cx="10515600" cy="279400"/>
          </a:xfrm>
        </p:spPr>
        <p:txBody>
          <a:bodyPr>
            <a:normAutofit fontScale="90000"/>
          </a:bodyPr>
          <a:lstStyle/>
          <a:p>
            <a:r>
              <a:rPr lang="en-GB" sz="1800" b="1" dirty="0">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(o </a:t>
            </a:r>
            <a:r>
              <a:rPr lang="en-GB" sz="1800" b="1" dirty="0" err="1">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cautare</a:t>
            </a:r>
            <a:r>
              <a:rPr lang="en-GB" sz="1800" b="1" dirty="0">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 </a:t>
            </a:r>
            <a:r>
              <a:rPr lang="en-GB" sz="1800" b="1" dirty="0" err="1">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seo</a:t>
            </a:r>
            <a:r>
              <a:rPr lang="en-GB" sz="1800" b="1" dirty="0">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journalism)</a:t>
            </a:r>
            <a:endParaRPr lang="en-GB" dirty="0"/>
          </a:p>
        </p:txBody>
      </p:sp>
      <p:sp>
        <p:nvSpPr>
          <p:cNvPr id="5" name="TextBox 4">
            <a:extLst>
              <a:ext uri="{FF2B5EF4-FFF2-40B4-BE49-F238E27FC236}">
                <a16:creationId xmlns:a16="http://schemas.microsoft.com/office/drawing/2014/main" id="{82186FC3-9C15-43CD-A00B-A0166CBC9AAA}"/>
              </a:ext>
            </a:extLst>
          </p:cNvPr>
          <p:cNvSpPr txBox="1"/>
          <p:nvPr/>
        </p:nvSpPr>
        <p:spPr>
          <a:xfrm>
            <a:off x="98424" y="845235"/>
            <a:ext cx="9680575" cy="1200329"/>
          </a:xfrm>
          <a:prstGeom prst="rect">
            <a:avLst/>
          </a:prstGeom>
          <a:noFill/>
        </p:spPr>
        <p:txBody>
          <a:bodyPr wrap="square">
            <a:spAutoFit/>
          </a:bodyPr>
          <a:lstStyle/>
          <a:p>
            <a:r>
              <a:rPr lang="en-GB" dirty="0">
                <a:hlinkClick r:id="rId2"/>
              </a:rPr>
              <a:t>https://trint.com/resources/7dkgyvkz/5-essential-seo-tips-for-journalists</a:t>
            </a:r>
            <a:endParaRPr lang="en-GB" dirty="0"/>
          </a:p>
          <a:p>
            <a:r>
              <a:rPr lang="en-GB" dirty="0">
                <a:hlinkClick r:id="rId3"/>
              </a:rPr>
              <a:t>https://www.stanventures.com/blog/seo-for-journalist/</a:t>
            </a:r>
            <a:r>
              <a:rPr lang="en-GB" dirty="0"/>
              <a:t> </a:t>
            </a:r>
          </a:p>
          <a:p>
            <a:r>
              <a:rPr lang="en-GB" dirty="0">
                <a:hlinkClick r:id="rId4"/>
              </a:rPr>
              <a:t>https://www.journoresources.org.uk/seo-journalists-search-engine-optimisation-news/</a:t>
            </a:r>
            <a:r>
              <a:rPr lang="en-GB" dirty="0"/>
              <a:t>   -- </a:t>
            </a:r>
            <a:r>
              <a:rPr lang="en-GB" dirty="0" err="1"/>
              <a:t>interesant</a:t>
            </a:r>
            <a:r>
              <a:rPr lang="en-GB" dirty="0"/>
              <a:t> de </a:t>
            </a:r>
            <a:r>
              <a:rPr lang="en-GB" dirty="0" err="1"/>
              <a:t>analizat</a:t>
            </a:r>
            <a:r>
              <a:rPr lang="en-GB" dirty="0"/>
              <a:t>, inclusive </a:t>
            </a:r>
            <a:r>
              <a:rPr lang="en-GB" dirty="0" err="1"/>
              <a:t>sursa</a:t>
            </a:r>
            <a:r>
              <a:rPr lang="en-GB" dirty="0"/>
              <a:t>…</a:t>
            </a:r>
          </a:p>
        </p:txBody>
      </p:sp>
      <p:pic>
        <p:nvPicPr>
          <p:cNvPr id="7" name="Picture 6">
            <a:extLst>
              <a:ext uri="{FF2B5EF4-FFF2-40B4-BE49-F238E27FC236}">
                <a16:creationId xmlns:a16="http://schemas.microsoft.com/office/drawing/2014/main" id="{694CA34B-8904-4730-B776-510B8D06D79D}"/>
              </a:ext>
            </a:extLst>
          </p:cNvPr>
          <p:cNvPicPr>
            <a:picLocks noChangeAspect="1"/>
          </p:cNvPicPr>
          <p:nvPr/>
        </p:nvPicPr>
        <p:blipFill>
          <a:blip r:embed="rId5"/>
          <a:stretch>
            <a:fillRect/>
          </a:stretch>
        </p:blipFill>
        <p:spPr>
          <a:xfrm>
            <a:off x="428625" y="2271853"/>
            <a:ext cx="9223375" cy="2800350"/>
          </a:xfrm>
          <a:prstGeom prst="rect">
            <a:avLst/>
          </a:prstGeom>
        </p:spPr>
      </p:pic>
      <p:sp>
        <p:nvSpPr>
          <p:cNvPr id="9" name="TextBox 8">
            <a:extLst>
              <a:ext uri="{FF2B5EF4-FFF2-40B4-BE49-F238E27FC236}">
                <a16:creationId xmlns:a16="http://schemas.microsoft.com/office/drawing/2014/main" id="{6D647F4D-E577-4654-8ACA-9A6EE972B957}"/>
              </a:ext>
            </a:extLst>
          </p:cNvPr>
          <p:cNvSpPr txBox="1"/>
          <p:nvPr/>
        </p:nvSpPr>
        <p:spPr>
          <a:xfrm>
            <a:off x="279400" y="4929160"/>
            <a:ext cx="11023600" cy="369332"/>
          </a:xfrm>
          <a:prstGeom prst="rect">
            <a:avLst/>
          </a:prstGeom>
          <a:noFill/>
        </p:spPr>
        <p:txBody>
          <a:bodyPr wrap="square">
            <a:spAutoFit/>
          </a:bodyPr>
          <a:lstStyle/>
          <a:p>
            <a:r>
              <a:rPr lang="en-GB" dirty="0"/>
              <a:t>https://journals.sagepub.com/doi/abs/10.1177/0956474808100865?journalCode=bjra</a:t>
            </a:r>
          </a:p>
        </p:txBody>
      </p:sp>
    </p:spTree>
    <p:extLst>
      <p:ext uri="{BB962C8B-B14F-4D97-AF65-F5344CB8AC3E}">
        <p14:creationId xmlns:p14="http://schemas.microsoft.com/office/powerpoint/2010/main" val="59162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0DCC-A581-41C2-B3FC-DF193F705D6A}"/>
              </a:ext>
            </a:extLst>
          </p:cNvPr>
          <p:cNvSpPr>
            <a:spLocks noGrp="1"/>
          </p:cNvSpPr>
          <p:nvPr>
            <p:ph type="title"/>
          </p:nvPr>
        </p:nvSpPr>
        <p:spPr/>
        <p:txBody>
          <a:bodyPr/>
          <a:lstStyle/>
          <a:p>
            <a:r>
              <a:rPr lang="en-GB" sz="4400" b="1" dirty="0" err="1">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Cateva</a:t>
            </a:r>
            <a:r>
              <a:rPr lang="en-GB" sz="4400" b="1" dirty="0">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TEHNICI </a:t>
            </a:r>
            <a:r>
              <a:rPr lang="en-GB" sz="4400" b="1" dirty="0" err="1">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pentru</a:t>
            </a:r>
            <a:r>
              <a:rPr lang="en-GB" sz="4400" b="1" dirty="0">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a fi in </a:t>
            </a:r>
            <a:r>
              <a:rPr lang="en-GB" sz="4400" b="1" dirty="0" err="1">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indexul</a:t>
            </a:r>
            <a:r>
              <a:rPr lang="en-GB" sz="4400" b="1" dirty="0">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Google</a:t>
            </a:r>
            <a:endParaRPr lang="en-GB" dirty="0"/>
          </a:p>
        </p:txBody>
      </p:sp>
      <p:sp>
        <p:nvSpPr>
          <p:cNvPr id="3" name="Content Placeholder 2">
            <a:extLst>
              <a:ext uri="{FF2B5EF4-FFF2-40B4-BE49-F238E27FC236}">
                <a16:creationId xmlns:a16="http://schemas.microsoft.com/office/drawing/2014/main" id="{5D1305F8-CD2D-42A2-84AB-735ED5CA24F5}"/>
              </a:ext>
            </a:extLst>
          </p:cNvPr>
          <p:cNvSpPr>
            <a:spLocks noGrp="1"/>
          </p:cNvSpPr>
          <p:nvPr>
            <p:ph idx="1"/>
          </p:nvPr>
        </p:nvSpPr>
        <p:spPr/>
        <p:txBody>
          <a:bodyPr/>
          <a:lstStyle/>
          <a:p>
            <a:pPr marL="342900" lvl="0" indent="-342900">
              <a:buFont typeface="+mj-lt"/>
              <a:buAutoNum type="arabicPeriod"/>
            </a:pPr>
            <a:r>
              <a:rPr lang="en-GB" sz="1800" dirty="0" err="1">
                <a:effectLst/>
                <a:latin typeface="Times New Roman" panose="02020603050405020304" pitchFamily="18" charset="0"/>
                <a:ea typeface="Times New Roman" panose="02020603050405020304" pitchFamily="18" charset="0"/>
              </a:rPr>
              <a:t>Backlinkurile</a:t>
            </a:r>
            <a:endParaRPr lang="en-GB"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Sitemap-</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uri</a:t>
            </a:r>
            <a:r>
              <a:rPr lang="en-GB" sz="1800" dirty="0">
                <a:effectLst/>
                <a:latin typeface="Calibri" panose="020F0502020204030204" pitchFamily="34" charset="0"/>
                <a:ea typeface="Calibri" panose="020F0502020204030204" pitchFamily="34" charset="0"/>
                <a:cs typeface="Times New Roman" panose="02020603050405020304" pitchFamily="18" charset="0"/>
              </a:rPr>
              <a:t> XML - un motor de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căutare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va</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găsi</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toate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cele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nouă</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pagini</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dintr</a:t>
            </a:r>
            <a:r>
              <a:rPr lang="en-GB" sz="1800" dirty="0">
                <a:effectLst/>
                <a:latin typeface="Calibri" panose="020F0502020204030204" pitchFamily="34" charset="0"/>
                <a:ea typeface="Calibri" panose="020F0502020204030204" pitchFamily="34" charset="0"/>
                <a:cs typeface="Times New Roman" panose="02020603050405020304" pitchFamily="18" charset="0"/>
              </a:rPr>
              <a:t>-un sitemap cu o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vizită</a:t>
            </a:r>
            <a:r>
              <a:rPr lang="en-GB" sz="1800" dirty="0">
                <a:effectLst/>
                <a:latin typeface="Calibri" panose="020F0502020204030204" pitchFamily="34" charset="0"/>
                <a:ea typeface="Calibri" panose="020F0502020204030204" pitchFamily="34" charset="0"/>
                <a:cs typeface="Times New Roman" panose="02020603050405020304" pitchFamily="18" charset="0"/>
              </a:rPr>
              <a:t> la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fișierul</a:t>
            </a:r>
            <a:r>
              <a:rPr lang="en-GB" sz="1800" dirty="0">
                <a:effectLst/>
                <a:latin typeface="Calibri" panose="020F0502020204030204" pitchFamily="34" charset="0"/>
                <a:ea typeface="Calibri" panose="020F0502020204030204" pitchFamily="34" charset="0"/>
                <a:cs typeface="Times New Roman" panose="02020603050405020304" pitchFamily="18" charset="0"/>
              </a:rPr>
              <a:t> sitemap XML.</a:t>
            </a:r>
            <a:endParaRPr lang="en-GB" dirty="0"/>
          </a:p>
        </p:txBody>
      </p:sp>
      <p:pic>
        <p:nvPicPr>
          <p:cNvPr id="4" name="Picture 3" descr="sitemap vs crawling site-ul web">
            <a:extLst>
              <a:ext uri="{FF2B5EF4-FFF2-40B4-BE49-F238E27FC236}">
                <a16:creationId xmlns:a16="http://schemas.microsoft.com/office/drawing/2014/main" id="{487CC2A0-2C43-48F7-813F-B06261D21E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889250"/>
            <a:ext cx="3822700" cy="2803525"/>
          </a:xfrm>
          <a:prstGeom prst="rect">
            <a:avLst/>
          </a:prstGeom>
          <a:noFill/>
          <a:ln>
            <a:noFill/>
          </a:ln>
        </p:spPr>
      </p:pic>
      <p:sp>
        <p:nvSpPr>
          <p:cNvPr id="6" name="TextBox 5">
            <a:extLst>
              <a:ext uri="{FF2B5EF4-FFF2-40B4-BE49-F238E27FC236}">
                <a16:creationId xmlns:a16="http://schemas.microsoft.com/office/drawing/2014/main" id="{5C9C3E76-4EC4-4FA9-A6F4-EC0545A69BDD}"/>
              </a:ext>
            </a:extLst>
          </p:cNvPr>
          <p:cNvSpPr txBox="1"/>
          <p:nvPr/>
        </p:nvSpPr>
        <p:spPr>
          <a:xfrm>
            <a:off x="5765800" y="2835275"/>
            <a:ext cx="6096000" cy="3077509"/>
          </a:xfrm>
          <a:prstGeom prst="rect">
            <a:avLst/>
          </a:prstGeom>
          <a:noFill/>
        </p:spPr>
        <p:txBody>
          <a:bodyPr wrap="square">
            <a:spAutoFit/>
          </a:bodyPr>
          <a:lstStyle/>
          <a:p>
            <a:pPr algn="just"/>
            <a:r>
              <a:rPr lang="en-GB" sz="2400" dirty="0" err="1">
                <a:effectLst/>
                <a:latin typeface="Times New Roman" panose="02020603050405020304" pitchFamily="18" charset="0"/>
                <a:ea typeface="Times New Roman" panose="02020603050405020304" pitchFamily="18" charset="0"/>
              </a:rPr>
              <a:t>Această</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abilitate</a:t>
            </a:r>
            <a:r>
              <a:rPr lang="en-GB" sz="2400" dirty="0">
                <a:effectLst/>
                <a:latin typeface="Times New Roman" panose="02020603050405020304" pitchFamily="18" charset="0"/>
                <a:ea typeface="Times New Roman" panose="02020603050405020304" pitchFamily="18" charset="0"/>
              </a:rPr>
              <a:t> a </a:t>
            </a:r>
            <a:r>
              <a:rPr lang="en-GB" sz="2400" dirty="0" err="1">
                <a:effectLst/>
                <a:latin typeface="Times New Roman" panose="02020603050405020304" pitchFamily="18" charset="0"/>
                <a:ea typeface="Times New Roman" panose="02020603050405020304" pitchFamily="18" charset="0"/>
              </a:rPr>
              <a:t>unui</a:t>
            </a:r>
            <a:r>
              <a:rPr lang="en-GB" sz="2400" dirty="0">
                <a:effectLst/>
                <a:latin typeface="Times New Roman" panose="02020603050405020304" pitchFamily="18" charset="0"/>
                <a:ea typeface="Times New Roman" panose="02020603050405020304" pitchFamily="18" charset="0"/>
              </a:rPr>
              <a:t> sitemap XML </a:t>
            </a:r>
            <a:r>
              <a:rPr lang="en-GB" sz="2400" dirty="0" err="1">
                <a:effectLst/>
                <a:latin typeface="Times New Roman" panose="02020603050405020304" pitchFamily="18" charset="0"/>
                <a:ea typeface="Times New Roman" panose="02020603050405020304" pitchFamily="18" charset="0"/>
              </a:rPr>
              <a:t>este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pentru</a:t>
            </a:r>
            <a:r>
              <a:rPr lang="en-GB" sz="2400" dirty="0">
                <a:effectLst/>
                <a:latin typeface="Times New Roman" panose="02020603050405020304" pitchFamily="18" charset="0"/>
                <a:ea typeface="Times New Roman" panose="02020603050405020304" pitchFamily="18" charset="0"/>
              </a:rPr>
              <a:t> a </a:t>
            </a:r>
            <a:r>
              <a:rPr lang="en-GB" sz="2400" dirty="0" err="1">
                <a:effectLst/>
                <a:latin typeface="Times New Roman" panose="02020603050405020304" pitchFamily="18" charset="0"/>
                <a:ea typeface="Times New Roman" panose="02020603050405020304" pitchFamily="18" charset="0"/>
              </a:rPr>
              <a:t>ajuta</a:t>
            </a:r>
            <a:r>
              <a:rPr lang="en-GB" sz="2400" dirty="0">
                <a:effectLst/>
                <a:latin typeface="Times New Roman" panose="02020603050405020304" pitchFamily="18" charset="0"/>
                <a:ea typeface="Times New Roman" panose="02020603050405020304" pitchFamily="18" charset="0"/>
              </a:rPr>
              <a:t> crawler-urile </a:t>
            </a:r>
            <a:r>
              <a:rPr lang="en-GB" sz="2400" dirty="0" err="1">
                <a:effectLst/>
                <a:latin typeface="Times New Roman" panose="02020603050405020304" pitchFamily="18" charset="0"/>
                <a:ea typeface="Times New Roman" panose="02020603050405020304" pitchFamily="18" charset="0"/>
              </a:rPr>
              <a:t>în</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indexarea</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mai</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rapidă</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si</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este</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deosebit</a:t>
            </a:r>
            <a:r>
              <a:rPr lang="en-GB" sz="2400" dirty="0">
                <a:effectLst/>
                <a:latin typeface="Times New Roman" panose="02020603050405020304" pitchFamily="18" charset="0"/>
                <a:ea typeface="Times New Roman" panose="02020603050405020304" pitchFamily="18" charset="0"/>
              </a:rPr>
              <a:t> de </a:t>
            </a:r>
            <a:r>
              <a:rPr lang="en-GB" sz="2400" dirty="0" err="1">
                <a:effectLst/>
                <a:latin typeface="Times New Roman" panose="02020603050405020304" pitchFamily="18" charset="0"/>
                <a:ea typeface="Times New Roman" panose="02020603050405020304" pitchFamily="18" charset="0"/>
              </a:rPr>
              <a:t>importantă</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pentru</a:t>
            </a:r>
            <a:r>
              <a:rPr lang="en-GB" sz="2400" dirty="0">
                <a:effectLst/>
                <a:latin typeface="Times New Roman" panose="02020603050405020304" pitchFamily="18" charset="0"/>
                <a:ea typeface="Times New Roman" panose="02020603050405020304" pitchFamily="18" charset="0"/>
              </a:rPr>
              <a:t> site-urile web care:</a:t>
            </a:r>
          </a:p>
          <a:p>
            <a:pPr marL="342900" lvl="0" indent="-342900" algn="just">
              <a:lnSpc>
                <a:spcPct val="107000"/>
              </a:lnSpc>
              <a:spcAft>
                <a:spcPts val="800"/>
              </a:spcAft>
              <a:buSzPts val="1000"/>
              <a:buFont typeface="Symbol" panose="05050102010706020507" pitchFamily="18" charset="2"/>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Au mii de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pagini</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și</a:t>
            </a:r>
            <a:r>
              <a:rPr lang="en-GB" sz="2000" dirty="0">
                <a:effectLst/>
                <a:latin typeface="Calibri" panose="020F0502020204030204" pitchFamily="34" charset="0"/>
                <a:ea typeface="Calibri" panose="020F0502020204030204" pitchFamily="34" charset="0"/>
                <a:cs typeface="Times New Roman" panose="02020603050405020304" pitchFamily="18" charset="0"/>
              </a:rPr>
              <a:t> /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sau</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arhitectură</a:t>
            </a:r>
            <a:r>
              <a:rPr lang="en-GB" sz="2000" dirty="0">
                <a:effectLst/>
                <a:latin typeface="Calibri" panose="020F0502020204030204" pitchFamily="34" charset="0"/>
                <a:ea typeface="Calibri" panose="020F0502020204030204" pitchFamily="34" charset="0"/>
                <a:cs typeface="Times New Roman" panose="02020603050405020304" pitchFamily="18" charset="0"/>
              </a:rPr>
              <a:t> de site web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profundă</a:t>
            </a:r>
            <a:r>
              <a:rPr lang="en-GB" sz="20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GB" sz="2000" dirty="0" err="1">
                <a:effectLst/>
                <a:latin typeface="Calibri" panose="020F0502020204030204" pitchFamily="34" charset="0"/>
                <a:ea typeface="Calibri" panose="020F0502020204030204" pitchFamily="34" charset="0"/>
                <a:cs typeface="Times New Roman" panose="02020603050405020304" pitchFamily="18" charset="0"/>
              </a:rPr>
              <a:t>Adăugam</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frecvent</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pagini</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noi</a:t>
            </a:r>
            <a:r>
              <a:rPr lang="en-GB" sz="20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GB" sz="2000" dirty="0" err="1">
                <a:effectLst/>
                <a:latin typeface="Calibri" panose="020F0502020204030204" pitchFamily="34" charset="0"/>
                <a:ea typeface="Calibri" panose="020F0502020204030204" pitchFamily="34" charset="0"/>
                <a:cs typeface="Times New Roman" panose="02020603050405020304" pitchFamily="18" charset="0"/>
              </a:rPr>
              <a:t>Schimbam</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frecvent</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conținutul</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paginilor</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existente</a:t>
            </a:r>
            <a:r>
              <a:rPr lang="en-GB" sz="20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1326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305F8-CD2D-42A2-84AB-735ED5CA24F5}"/>
              </a:ext>
            </a:extLst>
          </p:cNvPr>
          <p:cNvSpPr>
            <a:spLocks noGrp="1"/>
          </p:cNvSpPr>
          <p:nvPr>
            <p:ph idx="1"/>
          </p:nvPr>
        </p:nvSpPr>
        <p:spPr>
          <a:xfrm>
            <a:off x="381000" y="327025"/>
            <a:ext cx="10515600" cy="4351338"/>
          </a:xfrm>
        </p:spPr>
        <p:txBody>
          <a:bodyPr>
            <a:normAutofit lnSpcReduction="10000"/>
          </a:bodyPr>
          <a:lstStyle/>
          <a:p>
            <a:r>
              <a:rPr lang="en-GB" dirty="0"/>
              <a:t>3. </a:t>
            </a:r>
            <a:r>
              <a:rPr lang="en-GB"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Creează-ți</a:t>
            </a:r>
            <a:r>
              <a:rPr lang="en-GB"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un blog </a:t>
            </a:r>
            <a:r>
              <a:rPr lang="en-GB"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și</a:t>
            </a:r>
            <a:r>
              <a:rPr lang="en-GB"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publică</a:t>
            </a:r>
            <a:r>
              <a:rPr lang="en-GB"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în</a:t>
            </a:r>
            <a:r>
              <a:rPr lang="en-GB"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mod </a:t>
            </a:r>
            <a:r>
              <a:rPr lang="en-GB"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regulat</a:t>
            </a:r>
            <a:endParaRPr lang="en-GB"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b="1" dirty="0">
                <a:hlinkClick r:id="rId2"/>
              </a:rPr>
              <a:t>https://www.spiralytics.com/blog/must-know-blogging-statistics-for-businesses/</a:t>
            </a:r>
            <a:r>
              <a:rPr lang="en-GB" b="1" dirty="0"/>
              <a:t> </a:t>
            </a:r>
          </a:p>
          <a:p>
            <a:pPr marL="0" indent="0" algn="just">
              <a:lnSpc>
                <a:spcPct val="107000"/>
              </a:lnSpc>
              <a:spcAft>
                <a:spcPts val="800"/>
              </a:spcAft>
              <a:buNone/>
            </a:pPr>
            <a:r>
              <a:rPr lang="ro-R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Ce vă lipsește dacă nu aveți un blog de companie </a:t>
            </a: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ro-RO" sz="18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Pierdeți creșterea organică exponențială. Spre deosebire de rețelele sociale și de publicitatea cu plată în care vedeți rezultate imediate, blogurile cresc în timp organic, oferindu-vă rezultate pe termen lung și de durată. Și, de asemenea, spre deosebire de postările de pe rețelele sociale și de anunțurile cu plată care dispar la fel de repede ca degetele tale pot derula, postările de pe blog rămân chiar acolo unde le-ai publicat, indexate pe Google și accesibile în paginile site-ului tău .. pentru totdeauna. </a:t>
            </a:r>
            <a:endParaRPr lang="en-GB" sz="18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ro-RO"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Blogurile pot ajuta la transformarea traficului valoros în clienți potențiali, pot ajuta companiile să se claseze mai bine în rezultatele motoarelor de căutare și să comunice publicului inițiativele companiei.</a:t>
            </a:r>
            <a:endPar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dirty="0"/>
              <a:t>4.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Creează</a:t>
            </a:r>
            <a:r>
              <a:rPr lang="en-GB" sz="1800" dirty="0">
                <a:effectLst/>
                <a:latin typeface="Calibri" panose="020F0502020204030204" pitchFamily="34" charset="0"/>
                <a:ea typeface="Calibri" panose="020F0502020204030204" pitchFamily="34" charset="0"/>
                <a:cs typeface="Times New Roman" panose="02020603050405020304" pitchFamily="18" charset="0"/>
              </a:rPr>
              <a:t> un feed RSS -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motoarele</a:t>
            </a:r>
            <a:r>
              <a:rPr lang="en-GB" sz="1800" dirty="0">
                <a:effectLst/>
                <a:latin typeface="Calibri" panose="020F0502020204030204" pitchFamily="34" charset="0"/>
                <a:ea typeface="Calibri" panose="020F0502020204030204" pitchFamily="34" charset="0"/>
                <a:cs typeface="Times New Roman" panose="02020603050405020304" pitchFamily="18" charset="0"/>
              </a:rPr>
              <a:t> de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căutare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vor</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afla</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mereu</a:t>
            </a:r>
            <a:r>
              <a:rPr lang="en-GB" sz="1800" dirty="0">
                <a:effectLst/>
                <a:latin typeface="Calibri" panose="020F0502020204030204" pitchFamily="34" charset="0"/>
                <a:ea typeface="Calibri" panose="020F0502020204030204" pitchFamily="34" charset="0"/>
                <a:cs typeface="Times New Roman" panose="02020603050405020304" pitchFamily="18" charset="0"/>
              </a:rPr>
              <a:t> de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noutățile</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privind</a:t>
            </a:r>
            <a:r>
              <a:rPr lang="en-GB" sz="1800" dirty="0">
                <a:effectLst/>
                <a:latin typeface="Calibri" panose="020F0502020204030204" pitchFamily="34" charset="0"/>
                <a:ea typeface="Calibri" panose="020F0502020204030204" pitchFamily="34" charset="0"/>
                <a:cs typeface="Times New Roman" panose="02020603050405020304" pitchFamily="18" charset="0"/>
              </a:rPr>
              <a:t> site-ul.</a:t>
            </a:r>
          </a:p>
          <a:p>
            <a:pPr marL="0" indent="0">
              <a:buNone/>
            </a:pPr>
            <a:endPar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5" name="TextBox 4">
            <a:extLst>
              <a:ext uri="{FF2B5EF4-FFF2-40B4-BE49-F238E27FC236}">
                <a16:creationId xmlns:a16="http://schemas.microsoft.com/office/drawing/2014/main" id="{AD454615-8A61-4690-92F1-85322DBE51C9}"/>
              </a:ext>
            </a:extLst>
          </p:cNvPr>
          <p:cNvSpPr txBox="1"/>
          <p:nvPr/>
        </p:nvSpPr>
        <p:spPr>
          <a:xfrm>
            <a:off x="698500" y="4678363"/>
            <a:ext cx="11010900" cy="1200329"/>
          </a:xfrm>
          <a:prstGeom prst="rect">
            <a:avLst/>
          </a:prstGeom>
          <a:noFill/>
        </p:spPr>
        <p:txBody>
          <a:bodyPr wrap="square">
            <a:spAutoFit/>
          </a:bodyPr>
          <a:lstStyle/>
          <a:p>
            <a:r>
              <a:rPr lang="en-GB" dirty="0" err="1"/>
              <a:t>Dacă</a:t>
            </a:r>
            <a:r>
              <a:rPr lang="en-GB" dirty="0"/>
              <a:t> </a:t>
            </a:r>
            <a:r>
              <a:rPr lang="en-GB" dirty="0" err="1"/>
              <a:t>doriți</a:t>
            </a:r>
            <a:r>
              <a:rPr lang="en-GB" dirty="0"/>
              <a:t> </a:t>
            </a:r>
            <a:r>
              <a:rPr lang="en-GB" dirty="0" err="1"/>
              <a:t>să</a:t>
            </a:r>
            <a:r>
              <a:rPr lang="en-GB" dirty="0"/>
              <a:t> </a:t>
            </a:r>
            <a:r>
              <a:rPr lang="en-GB" dirty="0" err="1"/>
              <a:t>creșteți</a:t>
            </a:r>
            <a:r>
              <a:rPr lang="en-GB" dirty="0"/>
              <a:t> </a:t>
            </a:r>
            <a:r>
              <a:rPr lang="en-GB" dirty="0" err="1"/>
              <a:t>numărul</a:t>
            </a:r>
            <a:r>
              <a:rPr lang="en-GB" dirty="0"/>
              <a:t> de </a:t>
            </a:r>
            <a:r>
              <a:rPr lang="en-GB" dirty="0" err="1"/>
              <a:t>cititori</a:t>
            </a:r>
            <a:r>
              <a:rPr lang="en-GB" dirty="0"/>
              <a:t> ai site-</a:t>
            </a:r>
            <a:r>
              <a:rPr lang="en-GB" dirty="0" err="1"/>
              <a:t>ului</a:t>
            </a:r>
            <a:r>
              <a:rPr lang="en-GB" dirty="0"/>
              <a:t> </a:t>
            </a:r>
            <a:r>
              <a:rPr lang="en-GB" dirty="0" err="1"/>
              <a:t>dvs</a:t>
            </a:r>
            <a:r>
              <a:rPr lang="en-GB" dirty="0"/>
              <a:t>. </a:t>
            </a:r>
            <a:r>
              <a:rPr lang="en-GB" dirty="0" err="1"/>
              <a:t>sau</a:t>
            </a:r>
            <a:r>
              <a:rPr lang="en-GB" dirty="0"/>
              <a:t> </a:t>
            </a:r>
            <a:r>
              <a:rPr lang="en-GB" dirty="0" err="1"/>
              <a:t>doriți</a:t>
            </a:r>
            <a:r>
              <a:rPr lang="en-GB" dirty="0"/>
              <a:t> </a:t>
            </a:r>
            <a:r>
              <a:rPr lang="en-GB" dirty="0" err="1"/>
              <a:t>să</a:t>
            </a:r>
            <a:r>
              <a:rPr lang="en-GB" dirty="0"/>
              <a:t> </a:t>
            </a:r>
            <a:r>
              <a:rPr lang="en-GB" dirty="0" err="1"/>
              <a:t>îl</a:t>
            </a:r>
            <a:r>
              <a:rPr lang="en-GB" dirty="0"/>
              <a:t> </a:t>
            </a:r>
            <a:r>
              <a:rPr lang="en-GB" dirty="0" err="1"/>
              <a:t>măriți</a:t>
            </a:r>
            <a:r>
              <a:rPr lang="en-GB" dirty="0"/>
              <a:t> cu un podcast, </a:t>
            </a:r>
            <a:r>
              <a:rPr lang="en-GB" dirty="0" err="1"/>
              <a:t>aveți</a:t>
            </a:r>
            <a:r>
              <a:rPr lang="en-GB" dirty="0"/>
              <a:t> </a:t>
            </a:r>
            <a:r>
              <a:rPr lang="en-GB" dirty="0" err="1"/>
              <a:t>nevoie</a:t>
            </a:r>
            <a:r>
              <a:rPr lang="en-GB" dirty="0"/>
              <a:t> de un feed RSS. Feed-ul RSS </a:t>
            </a:r>
            <a:r>
              <a:rPr lang="en-GB" dirty="0" err="1"/>
              <a:t>vă</a:t>
            </a:r>
            <a:r>
              <a:rPr lang="en-GB" dirty="0"/>
              <a:t> </a:t>
            </a:r>
            <a:r>
              <a:rPr lang="en-GB" dirty="0" err="1"/>
              <a:t>ține</a:t>
            </a:r>
            <a:r>
              <a:rPr lang="en-GB" dirty="0"/>
              <a:t> </a:t>
            </a:r>
            <a:r>
              <a:rPr lang="en-GB" dirty="0" err="1"/>
              <a:t>utilizatorii</a:t>
            </a:r>
            <a:r>
              <a:rPr lang="en-GB" dirty="0"/>
              <a:t> </a:t>
            </a:r>
            <a:r>
              <a:rPr lang="en-GB" dirty="0" err="1"/>
              <a:t>actualizați</a:t>
            </a:r>
            <a:r>
              <a:rPr lang="en-GB" dirty="0"/>
              <a:t> cu </a:t>
            </a:r>
            <a:r>
              <a:rPr lang="en-GB" dirty="0" err="1"/>
              <a:t>toate</a:t>
            </a:r>
            <a:r>
              <a:rPr lang="en-GB" dirty="0"/>
              <a:t> </a:t>
            </a:r>
            <a:r>
              <a:rPr lang="en-GB" dirty="0" err="1"/>
              <a:t>articolele</a:t>
            </a:r>
            <a:r>
              <a:rPr lang="en-GB" dirty="0"/>
              <a:t> </a:t>
            </a:r>
            <a:r>
              <a:rPr lang="en-GB" dirty="0" err="1"/>
              <a:t>sau</a:t>
            </a:r>
            <a:r>
              <a:rPr lang="en-GB" dirty="0"/>
              <a:t> </a:t>
            </a:r>
            <a:r>
              <a:rPr lang="en-GB" dirty="0" err="1"/>
              <a:t>episoadele</a:t>
            </a:r>
            <a:r>
              <a:rPr lang="en-GB" dirty="0"/>
              <a:t> </a:t>
            </a:r>
            <a:r>
              <a:rPr lang="en-GB" dirty="0" err="1"/>
              <a:t>recente</a:t>
            </a:r>
            <a:r>
              <a:rPr lang="en-GB" dirty="0"/>
              <a:t>, </a:t>
            </a:r>
            <a:r>
              <a:rPr lang="en-GB" dirty="0" err="1"/>
              <a:t>ceea</a:t>
            </a:r>
            <a:r>
              <a:rPr lang="en-GB" dirty="0"/>
              <a:t> </a:t>
            </a:r>
            <a:r>
              <a:rPr lang="en-GB" dirty="0" err="1"/>
              <a:t>ce</a:t>
            </a:r>
            <a:r>
              <a:rPr lang="en-GB" dirty="0"/>
              <a:t> </a:t>
            </a:r>
            <a:r>
              <a:rPr lang="en-GB" dirty="0" err="1"/>
              <a:t>poate</a:t>
            </a:r>
            <a:r>
              <a:rPr lang="en-GB" dirty="0"/>
              <a:t> </a:t>
            </a:r>
            <a:r>
              <a:rPr lang="en-GB" dirty="0" err="1"/>
              <a:t>duce</a:t>
            </a:r>
            <a:r>
              <a:rPr lang="en-GB" dirty="0"/>
              <a:t> la o </a:t>
            </a:r>
            <a:r>
              <a:rPr lang="en-GB" dirty="0" err="1"/>
              <a:t>creștere</a:t>
            </a:r>
            <a:r>
              <a:rPr lang="en-GB" dirty="0"/>
              <a:t> </a:t>
            </a:r>
            <a:r>
              <a:rPr lang="en-GB" dirty="0" err="1"/>
              <a:t>masivă</a:t>
            </a:r>
            <a:r>
              <a:rPr lang="en-GB" dirty="0"/>
              <a:t> a </a:t>
            </a:r>
            <a:r>
              <a:rPr lang="en-GB" dirty="0" err="1"/>
              <a:t>traficului</a:t>
            </a:r>
            <a:r>
              <a:rPr lang="en-GB" dirty="0"/>
              <a:t> </a:t>
            </a:r>
            <a:r>
              <a:rPr lang="en-GB" dirty="0" err="1"/>
              <a:t>Sursă</a:t>
            </a:r>
            <a:r>
              <a:rPr lang="en-GB" dirty="0"/>
              <a:t>: </a:t>
            </a:r>
            <a:r>
              <a:rPr lang="en-GB" dirty="0">
                <a:hlinkClick r:id="rId3"/>
              </a:rPr>
              <a:t>https://ertare.ru/computere-%C8%99i-electronic%C4%83/1852-cum-se-creeaz%C4%83-un-feed-rss.html</a:t>
            </a:r>
            <a:endParaRPr lang="en-GB" dirty="0"/>
          </a:p>
        </p:txBody>
      </p:sp>
      <p:sp>
        <p:nvSpPr>
          <p:cNvPr id="7" name="TextBox 6">
            <a:extLst>
              <a:ext uri="{FF2B5EF4-FFF2-40B4-BE49-F238E27FC236}">
                <a16:creationId xmlns:a16="http://schemas.microsoft.com/office/drawing/2014/main" id="{B35A568D-C7A2-4C7A-B70C-72C694AF6DA1}"/>
              </a:ext>
            </a:extLst>
          </p:cNvPr>
          <p:cNvSpPr txBox="1"/>
          <p:nvPr/>
        </p:nvSpPr>
        <p:spPr>
          <a:xfrm>
            <a:off x="698500" y="5958067"/>
            <a:ext cx="6096000" cy="375552"/>
          </a:xfrm>
          <a:prstGeom prst="rect">
            <a:avLst/>
          </a:prstGeom>
          <a:noFill/>
        </p:spPr>
        <p:txBody>
          <a:bodyPr wrap="square">
            <a:spAutoFit/>
          </a:bodyPr>
          <a:lstStyle/>
          <a:p>
            <a:pPr>
              <a:lnSpc>
                <a:spcPct val="107000"/>
              </a:lnSpc>
              <a:spcAft>
                <a:spcPts val="800"/>
              </a:spcAft>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http://www.timsoft.ro/ejournal/modul-rss.html</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737313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C76EE3BFA7A04284FCA923CB1A302E" ma:contentTypeVersion="13" ma:contentTypeDescription="Create a new document." ma:contentTypeScope="" ma:versionID="53727ad8daa676cebefba9248e59c9ee">
  <xsd:schema xmlns:xsd="http://www.w3.org/2001/XMLSchema" xmlns:xs="http://www.w3.org/2001/XMLSchema" xmlns:p="http://schemas.microsoft.com/office/2006/metadata/properties" xmlns:ns2="dddef61d-1411-48dc-be09-a9d46c22033d" xmlns:ns3="c12a6d37-869d-4d14-a9f3-fd4fa6da6f27" targetNamespace="http://schemas.microsoft.com/office/2006/metadata/properties" ma:root="true" ma:fieldsID="85038048f9f5249e6de7f19888a9f35a" ns2:_="" ns3:_="">
    <xsd:import namespace="dddef61d-1411-48dc-be09-a9d46c22033d"/>
    <xsd:import namespace="c12a6d37-869d-4d14-a9f3-fd4fa6da6f2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ef61d-1411-48dc-be09-a9d46c220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12a6d37-869d-4d14-a9f3-fd4fa6da6f27"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8ff2f84d-b5b1-4e99-8b44-fa55252df432}" ma:internalName="TaxCatchAll" ma:showField="CatchAllData" ma:web="c12a6d37-869d-4d14-a9f3-fd4fa6da6f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a6d37-869d-4d14-a9f3-fd4fa6da6f27" xsi:nil="true"/>
    <lcf76f155ced4ddcb4097134ff3c332f xmlns="dddef61d-1411-48dc-be09-a9d46c22033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9990BD-27C7-4240-9487-4E34AD8F53BF}"/>
</file>

<file path=customXml/itemProps2.xml><?xml version="1.0" encoding="utf-8"?>
<ds:datastoreItem xmlns:ds="http://schemas.openxmlformats.org/officeDocument/2006/customXml" ds:itemID="{5F5D9B48-137F-472F-A0B6-B2DE47104120}"/>
</file>

<file path=customXml/itemProps3.xml><?xml version="1.0" encoding="utf-8"?>
<ds:datastoreItem xmlns:ds="http://schemas.openxmlformats.org/officeDocument/2006/customXml" ds:itemID="{F0B98178-397E-4B47-8725-91D455D74CE8}"/>
</file>

<file path=docProps/app.xml><?xml version="1.0" encoding="utf-8"?>
<Properties xmlns="http://schemas.openxmlformats.org/officeDocument/2006/extended-properties" xmlns:vt="http://schemas.openxmlformats.org/officeDocument/2006/docPropsVTypes">
  <Template>Office Theme</Template>
  <TotalTime>570</TotalTime>
  <Words>2971</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Times New Roman</vt:lpstr>
      <vt:lpstr>Office Theme</vt:lpstr>
      <vt:lpstr>PowerPoint Presentation</vt:lpstr>
      <vt:lpstr>Cum lucrează motoarele de căutare</vt:lpstr>
      <vt:lpstr>Aceste depozite de date, numite BIG DATE sunt prelucratea intr-un timp foarte scurt.</vt:lpstr>
      <vt:lpstr>Knowledge Graph</vt:lpstr>
      <vt:lpstr>PowerPoint Presentation</vt:lpstr>
      <vt:lpstr>PowerPoint Presentation</vt:lpstr>
      <vt:lpstr>(o cautare … seo journalism)</vt:lpstr>
      <vt:lpstr>Cateva TEHNICI pentru a fi in indexul Google</vt:lpstr>
      <vt:lpstr>PowerPoint Presentation</vt:lpstr>
      <vt:lpstr>4.  Creează un feed RSS -  motoarele de căutare vor afla mereu de noutățile privind site-ul.</vt:lpstr>
      <vt:lpstr>Google nu mă indexează așa cum mi-aș dori??</vt:lpstr>
      <vt:lpstr>PowerPoint Presentation</vt:lpstr>
      <vt:lpstr>PowerPoint Presentation</vt:lpstr>
      <vt:lpstr>PowerPoint Presentation</vt:lpstr>
      <vt:lpstr>PowerPoint Presentation</vt:lpstr>
      <vt:lpstr>Ce spun Motoarele de Căutare despre algoritmii lor? </vt:lpstr>
      <vt:lpstr>SEO - Search Engine Optimization reprezinta procesul prin care va puteti imbunatati site-ul pentru a obtine un trafic organic mai mare din pagina de rezultate a motoarelor de cautare. Traficul organic este traficul neplatit, iar pe termen lung reprezinta cea mai buna strategie de promovare a unei afaceri online. </vt:lpstr>
      <vt:lpstr>Exemple de factori seo on-page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 info</dc:creator>
  <cp:lastModifiedBy>5 info</cp:lastModifiedBy>
  <cp:revision>35</cp:revision>
  <dcterms:created xsi:type="dcterms:W3CDTF">2021-04-07T14:14:13Z</dcterms:created>
  <dcterms:modified xsi:type="dcterms:W3CDTF">2022-03-08T07:48:37Z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0x01010070C76EE3BFA7A04284FCA923CB1A302E</vt:lpwstr>
  </property>
</Properties>
</file>