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2" r:id="rId3"/>
    <p:sldId id="257" r:id="rId4"/>
    <p:sldId id="256" r:id="rId5"/>
    <p:sldId id="258" r:id="rId6"/>
    <p:sldId id="259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1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299F-DC04-48B1-89FB-15DE574A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86ED6-155E-472F-AB8E-5CCC8E4DA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C5C4-FE9F-4368-B372-0C98D958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B85D-2FFC-4BF3-AFA8-8C155F0B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8A97-6D21-4FFE-912E-594F0A37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303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F1A8-E23D-490B-B690-07EC6D8C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1433C-123A-4902-9051-5ACF5E53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7235-47D6-4FD9-8064-14F230C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9E69-53F1-4F28-9786-0346A97C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C12C-33CC-448A-9971-3AF0D3CF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29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13700-D520-4425-8553-1A0121F0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C0F5-686F-4642-B067-BA7FF77E7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6352-8247-4624-B37D-E2C556EC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78BC-4C88-4845-B3A0-E3662262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ADF8-9C25-4F8B-85AE-F5027FA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04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4A3C-393B-49A4-9599-CD8A009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97D9-24E7-4992-ADB0-49E1C463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5C77-D258-4F17-B17A-9299E1A2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B7BC-627D-49E2-BFC7-FC1FBEB5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18FF-99D2-4DDA-867A-C175DE4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4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0643-7DA0-4941-BBBA-858474FE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BEA4-C712-4B8D-A14E-180AAFD1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9FD9-789D-424E-987B-FAFFDC52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958A-A29C-4D7D-ABE7-ADF4B68D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7789-A05C-411C-BE8B-9D6AAB3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410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7565-551A-4543-8926-050BC75E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A8CA-985A-40A5-BB00-8BB549E5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68E4-41FF-4568-9CA3-0F0CB437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89A6-138D-47AC-9100-12B913BC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6885-2510-48CE-8FB8-33BD9C20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CB83-AFFD-44AA-87E4-CA7D744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507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056B-71C7-492F-80E8-8BF31FB2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24C9-AE69-405C-978B-57E800C6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2D64-20E8-4ABF-BD5D-2B0FDD295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F21FA-C786-4326-B7A1-796EB8CD6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18338-4990-416A-87D3-33F99A99A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52335-6C95-4EF3-A1AD-26F6B9A3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83CDA-507C-40E7-BA53-C2F6473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6325E-6171-47E2-B083-4774DF01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20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F163-C8D5-42F8-A7EB-5E8D3EA4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38FE-EEEE-4365-AC34-32C67AA0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C420-4233-4457-99A3-FD12A5D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AC8D-85EE-4342-ABD4-6DDF03ED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283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F831A-6D89-4572-AB9A-41CC95C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D6D1E-7BFD-45F4-AF2A-01B4B7CE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C2B94-F609-47EE-9F1F-B03C8CEF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45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8B7-2F60-424D-8945-93B31440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5E94-B227-4A9D-878D-A3945205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66423-82E3-461B-A5D3-47FB1AE3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BF29-70AE-4C6B-A74D-2D561A20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22C88-C013-41C0-AB39-DA11A3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C125-C1D7-46C4-B332-D3430CE6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919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D275-F9C8-4AA6-8D4F-462AA3D6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F9E4B-0BD4-4D29-85A8-0EBD79B0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9D12-D0BE-427E-8221-9D767D208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F1379-0B68-41FF-A3C6-ACF3720A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2CAC9-89DC-4A25-A749-C8D72786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A070-57F5-4BB7-A6C2-90804266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84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3EB6D-9D21-456C-A822-375A8225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2403A-692B-4559-8D5A-1C173642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3F5B-2CE7-46A2-B8D2-2E2251216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B38E-69E4-4D27-82B7-611299EAFFAD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CB9F-4B07-4B1A-BA91-93597A7A0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E12B-F6D6-4EB4-A63E-6AD28455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0554-4FB9-4825-9FE6-CE891721E5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44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664060-08F0-4A85-8299-C2C240F222E1}"/>
              </a:ext>
            </a:extLst>
          </p:cNvPr>
          <p:cNvSpPr/>
          <p:nvPr/>
        </p:nvSpPr>
        <p:spPr>
          <a:xfrm>
            <a:off x="188677" y="874455"/>
            <a:ext cx="1181464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200" dirty="0">
                <a:highlight>
                  <a:srgbClr val="FFFF00"/>
                </a:highlight>
              </a:rPr>
              <a:t>JavaScript</a:t>
            </a:r>
          </a:p>
          <a:p>
            <a:endParaRPr lang="ro-RO" sz="3200" dirty="0">
              <a:highlight>
                <a:srgbClr val="FFFF00"/>
              </a:highlight>
            </a:endParaRPr>
          </a:p>
          <a:p>
            <a:endParaRPr lang="ro-RO" sz="3200" dirty="0">
              <a:highlight>
                <a:srgbClr val="FFFF00"/>
              </a:highlight>
            </a:endParaRPr>
          </a:p>
          <a:p>
            <a:endParaRPr lang="ro-RO" sz="3200" dirty="0">
              <a:highlight>
                <a:srgbClr val="FFFF00"/>
              </a:highlight>
            </a:endParaRPr>
          </a:p>
          <a:p>
            <a:r>
              <a:rPr lang="ro-RO" sz="3200" dirty="0">
                <a:highlight>
                  <a:srgbClr val="FFFF00"/>
                </a:highlight>
              </a:rPr>
              <a:t>https://developer.mozilla.org/en-US/docs/Web/HTML/Element/script</a:t>
            </a:r>
          </a:p>
        </p:txBody>
      </p:sp>
    </p:spTree>
    <p:extLst>
      <p:ext uri="{BB962C8B-B14F-4D97-AF65-F5344CB8AC3E}">
        <p14:creationId xmlns:p14="http://schemas.microsoft.com/office/powerpoint/2010/main" val="223029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715743-03A1-46DB-B2EA-6C547B11FA10}"/>
              </a:ext>
            </a:extLst>
          </p:cNvPr>
          <p:cNvSpPr/>
          <p:nvPr/>
        </p:nvSpPr>
        <p:spPr>
          <a:xfrm>
            <a:off x="463825" y="289605"/>
            <a:ext cx="93295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dirty="0">
                <a:effectLst/>
                <a:latin typeface="Arial" panose="020B0604020202020204" pitchFamily="34" charset="0"/>
              </a:rPr>
              <a:t>Variabile</a:t>
            </a:r>
          </a:p>
          <a:p>
            <a:r>
              <a:rPr lang="ro-RO" sz="2800" dirty="0">
                <a:effectLst/>
                <a:latin typeface="Arial" panose="020B0604020202020204" pitchFamily="34" charset="0"/>
              </a:rPr>
              <a:t>• Variabilele pot fi declarate folosind </a:t>
            </a:r>
            <a:r>
              <a:rPr lang="ro-RO" sz="28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var</a:t>
            </a:r>
          </a:p>
          <a:p>
            <a:r>
              <a:rPr lang="ro-RO" sz="2800" dirty="0">
                <a:effectLst/>
                <a:latin typeface="Arial" panose="020B0604020202020204" pitchFamily="34" charset="0"/>
              </a:rPr>
              <a:t>Exemple:  var pi = 3.1416, x, y, name = " Student" ;</a:t>
            </a:r>
          </a:p>
          <a:p>
            <a:endParaRPr lang="ro-RO" sz="2800" dirty="0">
              <a:effectLst/>
              <a:latin typeface="Arial" panose="020B0604020202020204" pitchFamily="34" charset="0"/>
            </a:endParaRPr>
          </a:p>
          <a:p>
            <a:r>
              <a:rPr lang="ro-RO" sz="2800" dirty="0">
                <a:effectLst/>
                <a:latin typeface="Arial" panose="020B0604020202020204" pitchFamily="34" charset="0"/>
              </a:rPr>
              <a:t>– Numele de variabile trebuie sa inceapa cu o litera sau cu underscor</a:t>
            </a:r>
          </a:p>
          <a:p>
            <a:r>
              <a:rPr lang="ro-RO" sz="2800" dirty="0">
                <a:effectLst/>
                <a:latin typeface="Arial" panose="020B0604020202020204" pitchFamily="34" charset="0"/>
              </a:rPr>
              <a:t>– Numele de variabile sunt case-sensitive </a:t>
            </a:r>
          </a:p>
          <a:p>
            <a:r>
              <a:rPr lang="ro-RO" sz="2800" dirty="0">
                <a:effectLst/>
                <a:latin typeface="Arial" panose="020B0604020202020204" pitchFamily="34" charset="0"/>
              </a:rPr>
              <a:t>– Variabilele nu au tip  (ele pot tine valori de orice tip)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ABF67-593C-42F0-8D56-8D67534812DB}"/>
              </a:ext>
            </a:extLst>
          </p:cNvPr>
          <p:cNvSpPr/>
          <p:nvPr/>
        </p:nvSpPr>
        <p:spPr>
          <a:xfrm>
            <a:off x="689112" y="3829035"/>
            <a:ext cx="1088003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b="1" dirty="0">
                <a:effectLst/>
                <a:latin typeface="Arial" panose="020B0604020202020204" pitchFamily="34" charset="0"/>
              </a:rPr>
              <a:t>Variabilele pot fi: locale si globale</a:t>
            </a:r>
          </a:p>
          <a:p>
            <a:r>
              <a:rPr lang="ro-RO" dirty="0">
                <a:effectLst/>
                <a:latin typeface="Arial" panose="020B0604020202020204" pitchFamily="34" charset="0"/>
              </a:rPr>
              <a:t>– Variabilele declarate intr-o functie sunt locale respectivei functii (accesibile numai din interiorul respectivei functii)</a:t>
            </a:r>
          </a:p>
          <a:p>
            <a:r>
              <a:rPr lang="ro-RO" dirty="0">
                <a:effectLst/>
                <a:latin typeface="Arial" panose="020B0604020202020204" pitchFamily="34" charset="0"/>
              </a:rPr>
              <a:t>– Variabilele declarate in afara unei functii sunt globale (accesibile de oriunde din pagina)</a:t>
            </a:r>
          </a:p>
          <a:p>
            <a:r>
              <a:rPr lang="ro-RO" dirty="0">
                <a:effectLst/>
                <a:latin typeface="Arial" panose="020B0604020202020204" pitchFamily="34" charset="0"/>
              </a:rPr>
              <a:t>• Variabilele pot fi declarate implicit prin simpla adaugare a  unei valori unor variabile</a:t>
            </a:r>
          </a:p>
          <a:p>
            <a:r>
              <a:rPr lang="ro-RO" dirty="0">
                <a:effectLst/>
                <a:latin typeface="Arial" panose="020B0604020202020204" pitchFamily="34" charset="0"/>
              </a:rPr>
              <a:t>– Variabilele declarate implicit sunt intotdeauna globale</a:t>
            </a:r>
          </a:p>
        </p:txBody>
      </p:sp>
    </p:spTree>
    <p:extLst>
      <p:ext uri="{BB962C8B-B14F-4D97-AF65-F5344CB8AC3E}">
        <p14:creationId xmlns:p14="http://schemas.microsoft.com/office/powerpoint/2010/main" val="137163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B8DD5-6AAD-4595-B73D-B73DA111DE9B}"/>
              </a:ext>
            </a:extLst>
          </p:cNvPr>
          <p:cNvSpPr/>
          <p:nvPr/>
        </p:nvSpPr>
        <p:spPr>
          <a:xfrm>
            <a:off x="370565" y="302352"/>
            <a:ext cx="1830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200" b="1" dirty="0"/>
              <a:t>Operatori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1D10F-565F-40D3-8342-ABAF4682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76300"/>
            <a:ext cx="838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BA0FC3-9E4C-4F47-A282-264A0354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938212"/>
            <a:ext cx="8458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3D9E9E-2194-4E73-9717-6E3E9B7CE3E7}"/>
              </a:ext>
            </a:extLst>
          </p:cNvPr>
          <p:cNvSpPr/>
          <p:nvPr/>
        </p:nvSpPr>
        <p:spPr>
          <a:xfrm>
            <a:off x="385300" y="191168"/>
            <a:ext cx="189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Instructiuni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B7019-5C79-43FC-820B-CBE3C08A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838200"/>
            <a:ext cx="1004185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1B2AB2-EAB3-4CC5-9B2C-14313EBE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232475"/>
            <a:ext cx="8785117" cy="57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0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CA3E0-9F88-4097-8281-7AE3F0C8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1062037"/>
            <a:ext cx="10298543" cy="53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3CCA0-BEDF-4535-B6D0-0FAA6273E8F6}"/>
              </a:ext>
            </a:extLst>
          </p:cNvPr>
          <p:cNvSpPr/>
          <p:nvPr/>
        </p:nvSpPr>
        <p:spPr>
          <a:xfrm>
            <a:off x="676759" y="2551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3200" b="1" dirty="0">
                <a:effectLst/>
                <a:latin typeface="Arial" panose="020B0604020202020204" pitchFamily="34" charset="0"/>
              </a:rPr>
              <a:t>Gestiunea exceptiilor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BFC36-1D4E-4980-9848-80B15696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14387"/>
            <a:ext cx="88582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1347AA-80EF-4EFA-ACBB-F9903284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5" y="842962"/>
            <a:ext cx="957876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8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D137E0-E80C-4531-850A-0674E1484D8D}"/>
              </a:ext>
            </a:extLst>
          </p:cNvPr>
          <p:cNvSpPr/>
          <p:nvPr/>
        </p:nvSpPr>
        <p:spPr>
          <a:xfrm>
            <a:off x="245221" y="222165"/>
            <a:ext cx="1673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600" b="1" dirty="0"/>
              <a:t>Obiecte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2665C-CA0D-4EA1-B1DD-8456290A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904875"/>
            <a:ext cx="8705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1CE986-AACF-44B6-9F56-9D49920AC656}"/>
              </a:ext>
            </a:extLst>
          </p:cNvPr>
          <p:cNvSpPr/>
          <p:nvPr/>
        </p:nvSpPr>
        <p:spPr>
          <a:xfrm>
            <a:off x="196313" y="22768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2800" b="1" dirty="0">
                <a:effectLst/>
                <a:latin typeface="Arial" panose="020B0604020202020204" pitchFamily="34" charset="0"/>
              </a:rPr>
              <a:t>Crearea unui obiect</a:t>
            </a:r>
            <a:endParaRPr lang="it-IT" sz="2800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C1889-85CC-4771-9D41-1C046ABF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952500"/>
            <a:ext cx="8362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DEEBA0-EB15-43A6-BD25-3BA11E213CE7}"/>
              </a:ext>
            </a:extLst>
          </p:cNvPr>
          <p:cNvSpPr/>
          <p:nvPr/>
        </p:nvSpPr>
        <p:spPr>
          <a:xfrm>
            <a:off x="1079499" y="4290536"/>
            <a:ext cx="104498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dirty="0"/>
              <a:t>Node.js este o platforma construita pe motorul V8 al Chrome si se bazeaza pe un model event-driven si non-blocking I/O, folosind callback-uri. Este construita pe runtime-ul JavaScript de la Chrome, favorizeaza modularitatea, iar aplicatiile sale single-thread sunt scrise in JavaScript.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FC4B6-42BE-4F1C-BFCE-F675B16CC93B}"/>
              </a:ext>
            </a:extLst>
          </p:cNvPr>
          <p:cNvSpPr/>
          <p:nvPr/>
        </p:nvSpPr>
        <p:spPr>
          <a:xfrm>
            <a:off x="1079498" y="1706554"/>
            <a:ext cx="10449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b="0" dirty="0">
                <a:effectLst/>
              </a:rPr>
              <a:t>Bootstrap este un mod ordonat de a utiliza elemente CSS, HTML şi Java Script pentru a crea structuri pe care le poţi refolosi cu un simplu copy-paste. Bootstrap ne poate ajuta să lucram eficient şi ofera structuri predefinite necesare în majoritatea proiectelor, ca de exemplu: meniul de navigare, formulare şi cel mai important grid-urile responsive.  </a:t>
            </a:r>
            <a:r>
              <a:rPr lang="ro-RO" sz="2400" b="0" dirty="0">
                <a:effectLst/>
                <a:hlinkClick r:id="rId2"/>
              </a:rPr>
              <a:t>http://getbootstrap.com</a:t>
            </a:r>
            <a:endParaRPr lang="ro-RO" sz="2400" dirty="0"/>
          </a:p>
          <a:p>
            <a:endParaRPr lang="ro-RO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EA655-59A0-42AD-8810-ABD8D90D89CD}"/>
              </a:ext>
            </a:extLst>
          </p:cNvPr>
          <p:cNvSpPr/>
          <p:nvPr/>
        </p:nvSpPr>
        <p:spPr>
          <a:xfrm>
            <a:off x="983695" y="506225"/>
            <a:ext cx="11012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JavaScrip</a:t>
            </a:r>
            <a:r>
              <a:rPr lang="ro-RO" sz="2400" dirty="0">
                <a:effectLst/>
                <a:latin typeface="Arial" panose="020B0604020202020204" pitchFamily="34" charset="0"/>
              </a:rPr>
              <a:t>t este un limbaj de scripting client-side (ruleaza la nivelul browser-ului); JavaScript este incorporat de regula in paginile HTML in JavaScript; nu este JAVA, denumirea initiala a fost LiveScript</a:t>
            </a:r>
          </a:p>
        </p:txBody>
      </p:sp>
    </p:spTree>
    <p:extLst>
      <p:ext uri="{BB962C8B-B14F-4D97-AF65-F5344CB8AC3E}">
        <p14:creationId xmlns:p14="http://schemas.microsoft.com/office/powerpoint/2010/main" val="96356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932D9-6CDC-4902-AE8D-045EC88A1940}"/>
              </a:ext>
            </a:extLst>
          </p:cNvPr>
          <p:cNvSpPr/>
          <p:nvPr/>
        </p:nvSpPr>
        <p:spPr>
          <a:xfrm>
            <a:off x="0" y="1341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3200" b="1" dirty="0">
                <a:effectLst/>
                <a:latin typeface="Arial" panose="020B0604020202020204" pitchFamily="34" charset="0"/>
              </a:rPr>
              <a:t>Array literals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012A2-8A98-4082-BC7B-C17E37E0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981075"/>
            <a:ext cx="11406752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020A2-4FAC-43C0-9CAC-85F9D4B0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00" y="927471"/>
            <a:ext cx="8524875" cy="461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944712-6634-4D73-9465-DF368AF2CE3B}"/>
              </a:ext>
            </a:extLst>
          </p:cNvPr>
          <p:cNvSpPr/>
          <p:nvPr/>
        </p:nvSpPr>
        <p:spPr>
          <a:xfrm>
            <a:off x="0" y="1115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28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Posibilitati pentru a crea un array</a:t>
            </a:r>
          </a:p>
        </p:txBody>
      </p:sp>
    </p:spTree>
    <p:extLst>
      <p:ext uri="{BB962C8B-B14F-4D97-AF65-F5344CB8AC3E}">
        <p14:creationId xmlns:p14="http://schemas.microsoft.com/office/powerpoint/2010/main" val="41263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82BEE-0AAF-4709-A212-6EF7DA73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232475"/>
            <a:ext cx="10032892" cy="557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5F015-E1BE-4891-AB07-A2EB3E58796D}"/>
              </a:ext>
            </a:extLst>
          </p:cNvPr>
          <p:cNvSpPr/>
          <p:nvPr/>
        </p:nvSpPr>
        <p:spPr>
          <a:xfrm>
            <a:off x="537275" y="3385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b="1" dirty="0">
                <a:effectLst/>
                <a:latin typeface="Arial" panose="020B0604020202020204" pitchFamily="34" charset="0"/>
              </a:rPr>
              <a:t>Array</a:t>
            </a:r>
            <a:r>
              <a:rPr lang="ro-RO" sz="2800" b="1" dirty="0">
                <a:effectLst/>
                <a:latin typeface="Arial" panose="020B0604020202020204" pitchFamily="34" charset="0"/>
              </a:rPr>
              <a:t> </a:t>
            </a:r>
            <a:r>
              <a:rPr lang="it-IT" sz="2800" b="1" dirty="0">
                <a:effectLst/>
                <a:latin typeface="Arial" panose="020B0604020202020204" pitchFamily="34" charset="0"/>
              </a:rPr>
              <a:t>–uri</a:t>
            </a:r>
            <a:r>
              <a:rPr lang="ro-RO" sz="2800" b="1" dirty="0">
                <a:effectLst/>
                <a:latin typeface="Arial" panose="020B0604020202020204" pitchFamily="34" charset="0"/>
              </a:rPr>
              <a:t> </a:t>
            </a:r>
            <a:r>
              <a:rPr lang="it-IT" sz="2800" b="1" dirty="0">
                <a:effectLst/>
                <a:latin typeface="Arial" panose="020B0604020202020204" pitchFamily="34" charset="0"/>
              </a:rPr>
              <a:t>si</a:t>
            </a:r>
            <a:r>
              <a:rPr lang="ro-RO" sz="2800" b="1" dirty="0">
                <a:effectLst/>
                <a:latin typeface="Arial" panose="020B0604020202020204" pitchFamily="34" charset="0"/>
              </a:rPr>
              <a:t> </a:t>
            </a:r>
            <a:r>
              <a:rPr lang="it-IT" sz="2800" b="1" dirty="0">
                <a:effectLst/>
                <a:latin typeface="Arial" panose="020B0604020202020204" pitchFamily="34" charset="0"/>
              </a:rPr>
              <a:t>obiecte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AF8A3-439A-4648-BDAD-E6F968FA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990600"/>
            <a:ext cx="8572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375AD2-25DD-4C95-BE32-F49346A5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93"/>
            <a:ext cx="5715000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C19C7-8B51-49F9-95EA-71C5C260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4" y="1014412"/>
            <a:ext cx="94918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B6FE2-E315-4211-B0BB-DCFD1008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757237"/>
            <a:ext cx="83439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6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4EE8E-83F1-4D8E-B14B-4B138B61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133"/>
            <a:ext cx="4533900" cy="514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E14418-9C4A-4EFD-A38D-039F259F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61" y="1005130"/>
            <a:ext cx="8629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7208E-E3D2-4996-BB8A-CD78E5B4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70"/>
            <a:ext cx="3771900" cy="57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E4C5C-EB73-47D0-9D4C-600BECE0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819150"/>
            <a:ext cx="8477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0FEC1-43EC-46A3-9554-A502329A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9" y="113896"/>
            <a:ext cx="1619250" cy="523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4F3E0D-D2A4-4C9B-A770-49418CF6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862012"/>
            <a:ext cx="8486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9DC4A-C1C4-48E5-82C4-AFD8BD14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0" y="196312"/>
            <a:ext cx="3952875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D9D0A7-32E7-4114-813C-B50E459B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0" y="958311"/>
            <a:ext cx="11324741" cy="52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94CC-0C83-4824-AF32-727A427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16444" cy="1325563"/>
          </a:xfrm>
        </p:spPr>
        <p:txBody>
          <a:bodyPr/>
          <a:lstStyle/>
          <a:p>
            <a:r>
              <a:rPr lang="ro-RO" dirty="0">
                <a:highlight>
                  <a:srgbClr val="FFFF00"/>
                </a:highlight>
              </a:rPr>
              <a:t>JavaScript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E567F-18DB-4C5B-8969-DB8C94E65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760" y="258010"/>
            <a:ext cx="9885224" cy="62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2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AD852-58F4-44ED-827F-3C6FB286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32"/>
            <a:ext cx="283845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B0DC19-05D2-4FB8-AB34-097E5011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88868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3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48B67B-4B63-47A2-B285-40893879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752475"/>
            <a:ext cx="8486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6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3FAA6-115C-47C4-B216-25268749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33437"/>
            <a:ext cx="8763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FEF44E-38C2-4C42-A8A4-DB691489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704850"/>
            <a:ext cx="82010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1AB16-D91B-4F9F-81CB-390B9962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62012"/>
            <a:ext cx="8620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61EAF-F456-4D42-8E41-38754AA9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962025"/>
            <a:ext cx="8543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017BC-6E28-4DE5-B1F4-B1D5CA9C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52550"/>
            <a:ext cx="807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8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BE336-9126-4C68-9320-B0F6C9A8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966787"/>
            <a:ext cx="8239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C87B38-4941-4B4C-A122-F80F5511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488"/>
            <a:ext cx="10515600" cy="61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3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E7D8B-CE1C-40B3-86B5-3D69D31B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514350"/>
            <a:ext cx="84486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22BBA6-8199-48AD-AC9A-858BE2B4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154983"/>
            <a:ext cx="9212693" cy="63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59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E7C7D-BD6D-4BD4-AC78-7F239A26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28637"/>
            <a:ext cx="114204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A85F83-B5DE-4245-8372-88E50B55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" y="154984"/>
            <a:ext cx="9076841" cy="64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8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>
            <a:extLst>
              <a:ext uri="{FF2B5EF4-FFF2-40B4-BE49-F238E27FC236}">
                <a16:creationId xmlns:a16="http://schemas.microsoft.com/office/drawing/2014/main" id="{0B99023A-EF9B-440A-9E18-BBC16232C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5" y="190500"/>
            <a:ext cx="8047037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97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FF840-ABB7-4D06-99FE-8E4F5744176B}"/>
              </a:ext>
            </a:extLst>
          </p:cNvPr>
          <p:cNvSpPr/>
          <p:nvPr/>
        </p:nvSpPr>
        <p:spPr>
          <a:xfrm>
            <a:off x="636104" y="197346"/>
            <a:ext cx="97138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&lt;!DOCTYPE html&gt;</a:t>
            </a:r>
          </a:p>
          <a:p>
            <a:r>
              <a:rPr lang="ro-RO" dirty="0"/>
              <a:t>&lt;html&gt;</a:t>
            </a:r>
          </a:p>
          <a:p>
            <a:r>
              <a:rPr lang="ro-RO" dirty="0"/>
              <a:t>	&lt;head&gt;</a:t>
            </a:r>
          </a:p>
          <a:p>
            <a:r>
              <a:rPr lang="ro-RO" dirty="0"/>
              <a:t>		&lt;title&gt;Metoda fgColor &lt;/title&gt;</a:t>
            </a:r>
          </a:p>
          <a:p>
            <a:r>
              <a:rPr lang="ro-RO" dirty="0"/>
              <a:t>	&lt;/head&gt;</a:t>
            </a:r>
          </a:p>
          <a:p>
            <a:r>
              <a:rPr lang="ro-RO" dirty="0"/>
              <a:t>	&lt;body&gt;</a:t>
            </a:r>
          </a:p>
          <a:p>
            <a:r>
              <a:rPr lang="ro-RO" dirty="0"/>
              <a:t>		&lt;table align = "center" width="100%" height="100%"&gt;</a:t>
            </a:r>
          </a:p>
          <a:p>
            <a:r>
              <a:rPr lang="ro-RO" dirty="0"/>
              <a:t>			&lt;tr&gt;</a:t>
            </a:r>
          </a:p>
          <a:p>
            <a:r>
              <a:rPr lang="ro-RO" dirty="0"/>
              <a:t>&lt;td width="100%" height="100%" align="center"&gt;</a:t>
            </a:r>
          </a:p>
          <a:p>
            <a:r>
              <a:rPr lang="ro-RO" dirty="0"/>
              <a:t>&lt;h1 onmouseout="document.fgColor='blue'" onmouseover="document.fgColor='red'"&gt;Text centrat&lt;/h1&gt;&lt;/td&gt;</a:t>
            </a:r>
          </a:p>
          <a:p>
            <a:r>
              <a:rPr lang="ro-RO" dirty="0"/>
              <a:t>			&lt;/tr&gt;</a:t>
            </a:r>
          </a:p>
          <a:p>
            <a:r>
              <a:rPr lang="ro-RO" dirty="0"/>
              <a:t>		&lt;/table&gt;</a:t>
            </a:r>
          </a:p>
          <a:p>
            <a:r>
              <a:rPr lang="ro-RO" dirty="0"/>
              <a:t>&lt;script&gt;</a:t>
            </a:r>
          </a:p>
          <a:p>
            <a:r>
              <a:rPr lang="ro-RO" dirty="0"/>
              <a:t>		var myHeading = document.querySelector('h1');</a:t>
            </a:r>
          </a:p>
          <a:p>
            <a:r>
              <a:rPr lang="ro-RO" dirty="0"/>
              <a:t>		myHeading.textContent = 'Hello world!';</a:t>
            </a:r>
          </a:p>
          <a:p>
            <a:r>
              <a:rPr lang="ro-RO" dirty="0"/>
              <a:t>&lt;/script&gt;</a:t>
            </a:r>
          </a:p>
          <a:p>
            <a:endParaRPr lang="ro-RO" dirty="0"/>
          </a:p>
          <a:p>
            <a:r>
              <a:rPr lang="ro-RO" dirty="0"/>
              <a:t>	&lt;/body&gt;</a:t>
            </a:r>
          </a:p>
          <a:p>
            <a:r>
              <a:rPr lang="ro-RO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6171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D6EC01-9BC7-4D17-B249-A0C56D77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141287"/>
            <a:ext cx="8782050" cy="2486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D88D8A-068D-4AF2-AE83-41A5ED2F31E6}"/>
              </a:ext>
            </a:extLst>
          </p:cNvPr>
          <p:cNvSpPr/>
          <p:nvPr/>
        </p:nvSpPr>
        <p:spPr>
          <a:xfrm>
            <a:off x="1790700" y="2782669"/>
            <a:ext cx="858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6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&lt;script src="functii.js"&gt;&lt;/script&gt;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77529-4EC5-4187-AC7B-C9B8E266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3794125"/>
            <a:ext cx="8683625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EAEF2-04A7-44C2-8917-33DF3374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9" y="567531"/>
            <a:ext cx="10911785" cy="57229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46A8F0-5C5C-4EC5-BFB2-DCC7DC31C1C7}"/>
              </a:ext>
            </a:extLst>
          </p:cNvPr>
          <p:cNvSpPr/>
          <p:nvPr/>
        </p:nvSpPr>
        <p:spPr>
          <a:xfrm>
            <a:off x="952500" y="1016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Tipuri</a:t>
            </a:r>
            <a:r>
              <a:rPr lang="ro-RO" sz="2400" b="1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sz="2400" b="1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de date primitive</a:t>
            </a:r>
          </a:p>
        </p:txBody>
      </p:sp>
    </p:spTree>
    <p:extLst>
      <p:ext uri="{BB962C8B-B14F-4D97-AF65-F5344CB8AC3E}">
        <p14:creationId xmlns:p14="http://schemas.microsoft.com/office/powerpoint/2010/main" val="11632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3" ma:contentTypeDescription="Create a new document." ma:contentTypeScope="" ma:versionID="53727ad8daa676cebefba9248e59c9ee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85038048f9f5249e6de7f19888a9f35a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ff2f84d-b5b1-4e99-8b44-fa55252df432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3AEAD4-A1AD-4F8A-B1F2-BA099196079C}"/>
</file>

<file path=customXml/itemProps2.xml><?xml version="1.0" encoding="utf-8"?>
<ds:datastoreItem xmlns:ds="http://schemas.openxmlformats.org/officeDocument/2006/customXml" ds:itemID="{4755AD0F-0C0D-495E-9B5D-E7543A478288}"/>
</file>

<file path=customXml/itemProps3.xml><?xml version="1.0" encoding="utf-8"?>
<ds:datastoreItem xmlns:ds="http://schemas.openxmlformats.org/officeDocument/2006/customXml" ds:itemID="{1588A46F-9E77-4740-8B28-E68A50CA8ADE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458</Words>
  <Application>Microsoft Office PowerPoint</Application>
  <PresentationFormat>Widescreen</PresentationFormat>
  <Paragraphs>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Claudiu</dc:creator>
  <cp:lastModifiedBy>5 info</cp:lastModifiedBy>
  <cp:revision>12</cp:revision>
  <dcterms:created xsi:type="dcterms:W3CDTF">2018-03-13T17:14:25Z</dcterms:created>
  <dcterms:modified xsi:type="dcterms:W3CDTF">2022-03-15T07:57:40Z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