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40"/>
  </p:notesMasterIdLst>
  <p:sldIdLst>
    <p:sldId id="256" r:id="rId5"/>
    <p:sldId id="292" r:id="rId6"/>
    <p:sldId id="317" r:id="rId7"/>
    <p:sldId id="267" r:id="rId8"/>
    <p:sldId id="297" r:id="rId9"/>
    <p:sldId id="298" r:id="rId10"/>
    <p:sldId id="261" r:id="rId11"/>
    <p:sldId id="262" r:id="rId12"/>
    <p:sldId id="263" r:id="rId13"/>
    <p:sldId id="293" r:id="rId14"/>
    <p:sldId id="322" r:id="rId15"/>
    <p:sldId id="274" r:id="rId16"/>
    <p:sldId id="306" r:id="rId17"/>
    <p:sldId id="300" r:id="rId18"/>
    <p:sldId id="318" r:id="rId19"/>
    <p:sldId id="301" r:id="rId20"/>
    <p:sldId id="323" r:id="rId21"/>
    <p:sldId id="324" r:id="rId22"/>
    <p:sldId id="302" r:id="rId23"/>
    <p:sldId id="303" r:id="rId24"/>
    <p:sldId id="320" r:id="rId25"/>
    <p:sldId id="304" r:id="rId26"/>
    <p:sldId id="305" r:id="rId27"/>
    <p:sldId id="307" r:id="rId28"/>
    <p:sldId id="309" r:id="rId29"/>
    <p:sldId id="310" r:id="rId30"/>
    <p:sldId id="311" r:id="rId31"/>
    <p:sldId id="313" r:id="rId32"/>
    <p:sldId id="312" r:id="rId33"/>
    <p:sldId id="314" r:id="rId34"/>
    <p:sldId id="315" r:id="rId35"/>
    <p:sldId id="308" r:id="rId36"/>
    <p:sldId id="316" r:id="rId37"/>
    <p:sldId id="294" r:id="rId38"/>
    <p:sldId id="321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304A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802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6FBAC-2494-4D1E-B8CB-FC080D0733F4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2B536D-1F68-44A5-BF53-9472AF6777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868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2B536D-1F68-44A5-BF53-9472AF67778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57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B536D-1F68-44A5-BF53-9472AF677785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2418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B536D-1F68-44A5-BF53-9472AF677785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755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B536D-1F68-44A5-BF53-9472AF67778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388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B536D-1F68-44A5-BF53-9472AF677785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842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B536D-1F68-44A5-BF53-9472AF677785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0333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B536D-1F68-44A5-BF53-9472AF677785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251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B536D-1F68-44A5-BF53-9472AF677785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627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B536D-1F68-44A5-BF53-9472AF677785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312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B536D-1F68-44A5-BF53-9472AF677785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988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2B536D-1F68-44A5-BF53-9472AF677785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013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29.png"/><Relationship Id="rId5" Type="http://schemas.openxmlformats.org/officeDocument/2006/relationships/image" Target="../media/image9.png"/><Relationship Id="rId10" Type="http://schemas.openxmlformats.org/officeDocument/2006/relationships/image" Target="../media/image28.svg"/><Relationship Id="rId4" Type="http://schemas.openxmlformats.org/officeDocument/2006/relationships/image" Target="../media/image8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7" Type="http://schemas.openxmlformats.org/officeDocument/2006/relationships/image" Target="../media/image51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svg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4.svg"/><Relationship Id="rId3" Type="http://schemas.openxmlformats.org/officeDocument/2006/relationships/image" Target="../media/image22.svg"/><Relationship Id="rId7" Type="http://schemas.openxmlformats.org/officeDocument/2006/relationships/image" Target="../media/image12.svg"/><Relationship Id="rId12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4.svg"/><Relationship Id="rId5" Type="http://schemas.openxmlformats.org/officeDocument/2006/relationships/image" Target="../media/image24.svg"/><Relationship Id="rId10" Type="http://schemas.openxmlformats.org/officeDocument/2006/relationships/image" Target="../media/image3.png"/><Relationship Id="rId4" Type="http://schemas.openxmlformats.org/officeDocument/2006/relationships/image" Target="../media/image23.png"/><Relationship Id="rId9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8BA07-AC67-7BA8-D39D-826FD6A33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738" y="457200"/>
            <a:ext cx="10512524" cy="2388637"/>
          </a:xfrm>
        </p:spPr>
        <p:txBody>
          <a:bodyPr>
            <a:normAutofit/>
          </a:bodyPr>
          <a:lstStyle/>
          <a:p>
            <a:r>
              <a:rPr lang="de-DE" dirty="0"/>
              <a:t>Interdisziplinäres Projekt</a:t>
            </a:r>
            <a:br>
              <a:rPr lang="de-DE" dirty="0"/>
            </a:br>
            <a:br>
              <a:rPr lang="de-DE" dirty="0"/>
            </a:br>
            <a:r>
              <a:rPr lang="de-DE" dirty="0"/>
              <a:t>Smart-Sensor-Information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DC09E6-5907-7357-FD0C-A6A9433BA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38" y="3783217"/>
            <a:ext cx="3135914" cy="1947333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Abschlusspräsentation</a:t>
            </a:r>
          </a:p>
          <a:p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Alex </a:t>
            </a:r>
            <a:r>
              <a:rPr lang="de-DE" dirty="0" err="1">
                <a:solidFill>
                  <a:schemeClr val="tx1"/>
                </a:solidFill>
              </a:rPr>
              <a:t>Djomo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Welf Poser</a:t>
            </a:r>
          </a:p>
        </p:txBody>
      </p:sp>
    </p:spTree>
    <p:extLst>
      <p:ext uri="{BB962C8B-B14F-4D97-AF65-F5344CB8AC3E}">
        <p14:creationId xmlns:p14="http://schemas.microsoft.com/office/powerpoint/2010/main" val="201178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B2C4EF-D285-1C22-B1C3-A0545095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2" y="1724025"/>
            <a:ext cx="11393841" cy="4857750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de-DE" sz="3600" dirty="0">
                <a:solidFill>
                  <a:schemeClr val="tx1"/>
                </a:solidFill>
              </a:rPr>
              <a:t>Vorstellung des Programms</a:t>
            </a:r>
          </a:p>
          <a:p>
            <a:pPr marL="0" indent="0">
              <a:lnSpc>
                <a:spcPct val="160000"/>
              </a:lnSpc>
              <a:buNone/>
            </a:pPr>
            <a:endParaRPr lang="de-DE" sz="3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de-DE" sz="3900" b="1" dirty="0">
                <a:solidFill>
                  <a:schemeClr val="tx1"/>
                </a:solidFill>
              </a:rPr>
              <a:t>Vorstellung der Analyseergebnisse</a:t>
            </a:r>
          </a:p>
          <a:p>
            <a:pPr marL="0" indent="0">
              <a:buNone/>
            </a:pPr>
            <a:endParaRPr lang="de-DE" sz="3900" b="1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de-DE" sz="3600" dirty="0">
                <a:solidFill>
                  <a:schemeClr val="tx1"/>
                </a:solidFill>
              </a:rPr>
              <a:t>Vorschläge für die Weiterführung des Projekt</a:t>
            </a:r>
          </a:p>
          <a:p>
            <a:pPr marL="457200" lvl="1" indent="0" fontAlgn="base">
              <a:buNone/>
            </a:pPr>
            <a:r>
              <a:rPr lang="en-US" sz="3200" dirty="0">
                <a:solidFill>
                  <a:schemeClr val="tx1"/>
                </a:solidFill>
              </a:rPr>
              <a:t>​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v"/>
            </a:pPr>
            <a:endParaRPr lang="de-DE" sz="1800" dirty="0">
              <a:solidFill>
                <a:schemeClr val="tx1"/>
              </a:solidFill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v"/>
            </a:pPr>
            <a:endParaRPr lang="de-D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de-DE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749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9257465" cy="1507067"/>
          </a:xfrm>
        </p:spPr>
        <p:txBody>
          <a:bodyPr/>
          <a:lstStyle/>
          <a:p>
            <a:r>
              <a:rPr lang="de-DE"/>
              <a:t>Tools für die </a:t>
            </a:r>
            <a:r>
              <a:rPr lang="de-DE" dirty="0"/>
              <a:t>Auswertung der Daten</a:t>
            </a:r>
          </a:p>
        </p:txBody>
      </p:sp>
      <p:sp>
        <p:nvSpPr>
          <p:cNvPr id="96" name="Inhaltsplatzhalter 2">
            <a:extLst>
              <a:ext uri="{FF2B5EF4-FFF2-40B4-BE49-F238E27FC236}">
                <a16:creationId xmlns:a16="http://schemas.microsoft.com/office/drawing/2014/main" id="{46590AAB-B0E0-A7D4-3381-2B5A0489A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3" y="1858780"/>
            <a:ext cx="7229982" cy="4430744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endParaRPr lang="de-DE" sz="320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de-DE" sz="24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tx1"/>
                </a:solidFill>
              </a:rPr>
              <a:t>Eigens entwickelte Module</a:t>
            </a:r>
            <a:endParaRPr lang="de-DE" sz="24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de-DE" sz="2400" dirty="0">
                <a:solidFill>
                  <a:schemeClr val="tx1"/>
                </a:solidFill>
              </a:rPr>
              <a:t>Microsoft Power BI</a:t>
            </a:r>
            <a:r>
              <a:rPr lang="de-DE" sz="2400">
                <a:solidFill>
                  <a:schemeClr val="tx1"/>
                </a:solidFill>
              </a:rPr>
              <a:t> </a:t>
            </a:r>
          </a:p>
        </p:txBody>
      </p:sp>
      <p:pic>
        <p:nvPicPr>
          <p:cNvPr id="7" name="Grafik 6" descr="Datenbank Silhouette">
            <a:extLst>
              <a:ext uri="{FF2B5EF4-FFF2-40B4-BE49-F238E27FC236}">
                <a16:creationId xmlns:a16="http://schemas.microsoft.com/office/drawing/2014/main" id="{4AB88EB0-A878-9EE3-B2B8-53D2F0CE8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4905" y="2227942"/>
            <a:ext cx="31432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31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/>
              <a:t>Vorgehen der </a:t>
            </a:r>
            <a:r>
              <a:rPr lang="de-DE" err="1"/>
              <a:t>DatenAuswertung</a:t>
            </a:r>
          </a:p>
        </p:txBody>
      </p:sp>
      <p:sp>
        <p:nvSpPr>
          <p:cNvPr id="96" name="Inhaltsplatzhalter 2">
            <a:extLst>
              <a:ext uri="{FF2B5EF4-FFF2-40B4-BE49-F238E27FC236}">
                <a16:creationId xmlns:a16="http://schemas.microsoft.com/office/drawing/2014/main" id="{46590AAB-B0E0-A7D4-3381-2B5A0489A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3" y="1858780"/>
            <a:ext cx="7229982" cy="4430744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1800" b="0" i="0" dirty="0">
                <a:solidFill>
                  <a:schemeClr val="tx1"/>
                </a:solidFill>
                <a:effectLst/>
              </a:rPr>
              <a:t>Untersuchung an drei verschiedenen Orten: Elektrotechniklabor,</a:t>
            </a:r>
            <a:r>
              <a:rPr lang="de-DE" sz="1800">
                <a:solidFill>
                  <a:schemeClr val="tx1"/>
                </a:solidFill>
              </a:rPr>
              <a:t> zwei</a:t>
            </a:r>
            <a:r>
              <a:rPr lang="de-DE" sz="1800" b="0" i="0" dirty="0">
                <a:solidFill>
                  <a:schemeClr val="tx1"/>
                </a:solidFill>
                <a:effectLst/>
              </a:rPr>
              <a:t> private Haushalte</a:t>
            </a:r>
            <a:endParaRPr lang="de-DE" sz="1800" b="0" i="0">
              <a:solidFill>
                <a:schemeClr val="tx1"/>
              </a:solidFill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1800">
                <a:solidFill>
                  <a:schemeClr val="tx1"/>
                </a:solidFill>
              </a:rPr>
              <a:t>Erster Schritt</a:t>
            </a:r>
            <a:r>
              <a:rPr lang="de-DE" sz="1800" b="0" i="0" dirty="0">
                <a:solidFill>
                  <a:schemeClr val="tx1"/>
                </a:solidFill>
                <a:effectLst/>
              </a:rPr>
              <a:t>: Berechnung des Pearson-Korrelationskoeffizienten für grobe Korrelationsanalyse</a:t>
            </a:r>
            <a:endParaRPr lang="de-DE" sz="1800" b="0" i="0">
              <a:solidFill>
                <a:schemeClr val="tx1"/>
              </a:solidFill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1800">
                <a:solidFill>
                  <a:schemeClr val="tx1"/>
                </a:solidFill>
              </a:rPr>
              <a:t>Zweiter Schritt</a:t>
            </a:r>
            <a:r>
              <a:rPr lang="de-DE" sz="1800" b="0" i="0" dirty="0">
                <a:solidFill>
                  <a:schemeClr val="tx1"/>
                </a:solidFill>
                <a:effectLst/>
              </a:rPr>
              <a:t>: Streudiagramme und </a:t>
            </a:r>
            <a:r>
              <a:rPr lang="de-DE" sz="1800" b="0" i="0" dirty="0" err="1">
                <a:solidFill>
                  <a:schemeClr val="tx1"/>
                </a:solidFill>
                <a:effectLst/>
              </a:rPr>
              <a:t>Scatter</a:t>
            </a:r>
            <a:r>
              <a:rPr lang="de-DE" sz="1800" b="0" i="0" dirty="0">
                <a:solidFill>
                  <a:schemeClr val="tx1"/>
                </a:solidFill>
                <a:effectLst/>
              </a:rPr>
              <a:t> Plots zur visuellen Bestätigung der Korrelationen</a:t>
            </a:r>
            <a:endParaRPr lang="de-DE" sz="1800" b="0" i="0">
              <a:solidFill>
                <a:schemeClr val="tx1"/>
              </a:solidFill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1800">
                <a:solidFill>
                  <a:schemeClr val="tx1"/>
                </a:solidFill>
              </a:rPr>
              <a:t>Dritter</a:t>
            </a:r>
            <a:r>
              <a:rPr lang="de-DE" sz="1800" b="0" i="0">
                <a:solidFill>
                  <a:schemeClr val="tx1"/>
                </a:solidFill>
                <a:effectLst/>
              </a:rPr>
              <a:t> </a:t>
            </a:r>
            <a:r>
              <a:rPr lang="de-DE" sz="1800">
                <a:solidFill>
                  <a:schemeClr val="tx1"/>
                </a:solidFill>
              </a:rPr>
              <a:t>Schritt</a:t>
            </a:r>
            <a:r>
              <a:rPr lang="de-DE" sz="1800" b="0" i="0" dirty="0">
                <a:solidFill>
                  <a:schemeClr val="tx1"/>
                </a:solidFill>
                <a:effectLst/>
              </a:rPr>
              <a:t>: Detaillierte Untersuchung des zeitlichen Verlaufs mit </a:t>
            </a:r>
            <a:r>
              <a:rPr lang="de-DE" sz="1800">
                <a:solidFill>
                  <a:schemeClr val="tx1"/>
                </a:solidFill>
              </a:rPr>
              <a:t>Liniendiagrammen; Einbeziehung</a:t>
            </a:r>
            <a:r>
              <a:rPr lang="de-DE" sz="1800" b="0" i="0" dirty="0">
                <a:solidFill>
                  <a:schemeClr val="tx1"/>
                </a:solidFill>
                <a:effectLst/>
              </a:rPr>
              <a:t> von wissenschaftlichen Erkenntnissen und Umständen der Messungen</a:t>
            </a:r>
            <a:endParaRPr lang="de-DE" sz="1800" b="0" i="0">
              <a:solidFill>
                <a:schemeClr val="tx1"/>
              </a:solidFill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de-DE" sz="1800" dirty="0">
              <a:solidFill>
                <a:schemeClr val="tx1"/>
              </a:solidFill>
            </a:endParaRPr>
          </a:p>
        </p:txBody>
      </p:sp>
      <p:pic>
        <p:nvPicPr>
          <p:cNvPr id="7" name="Grafik 6" descr="Datenbank Silhouette">
            <a:extLst>
              <a:ext uri="{FF2B5EF4-FFF2-40B4-BE49-F238E27FC236}">
                <a16:creationId xmlns:a16="http://schemas.microsoft.com/office/drawing/2014/main" id="{4AB88EB0-A878-9EE3-B2B8-53D2F0CE8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64905" y="2227942"/>
            <a:ext cx="31432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3499" y="1015383"/>
            <a:ext cx="11128173" cy="4914363"/>
          </a:xfrm>
        </p:spPr>
        <p:txBody>
          <a:bodyPr>
            <a:normAutofit/>
          </a:bodyPr>
          <a:lstStyle/>
          <a:p>
            <a:pPr algn="ctr"/>
            <a:r>
              <a:rPr lang="de-DE" sz="9600" dirty="0"/>
              <a:t>Labordaten</a:t>
            </a:r>
          </a:p>
        </p:txBody>
      </p:sp>
    </p:spTree>
    <p:extLst>
      <p:ext uri="{BB962C8B-B14F-4D97-AF65-F5344CB8AC3E}">
        <p14:creationId xmlns:p14="http://schemas.microsoft.com/office/powerpoint/2010/main" val="3082164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3" y="405783"/>
            <a:ext cx="11349847" cy="1507067"/>
          </a:xfrm>
        </p:spPr>
        <p:txBody>
          <a:bodyPr/>
          <a:lstStyle/>
          <a:p>
            <a:r>
              <a:rPr lang="de-DE" dirty="0"/>
              <a:t>Korrelation zwischen Feinstaubpartikeln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2154" y="2395471"/>
            <a:ext cx="6447288" cy="4056746"/>
          </a:xfrm>
        </p:spPr>
        <p:txBody>
          <a:bodyPr>
            <a:normAutofit fontScale="62500" lnSpcReduction="20000"/>
          </a:bodyPr>
          <a:lstStyle/>
          <a:p>
            <a:r>
              <a:rPr lang="de-DE" sz="4100" i="0" dirty="0">
                <a:solidFill>
                  <a:schemeClr val="tx1"/>
                </a:solidFill>
                <a:effectLst/>
              </a:rPr>
              <a:t>Unsere Korrelationsanalyse zeigt signifikante positive Zusammenhänge zwischen verschiedenen Metriken für Feinstaubpartikel, die uns Einblicke in die Anzahl und Größe der in der Luft vorhandenen Partikel geben.</a:t>
            </a:r>
          </a:p>
          <a:p>
            <a:r>
              <a:rPr lang="de-DE" sz="4100" i="0" dirty="0">
                <a:solidFill>
                  <a:schemeClr val="tx1"/>
                </a:solidFill>
                <a:effectLst/>
              </a:rPr>
              <a:t>Die beiden </a:t>
            </a:r>
            <a:r>
              <a:rPr lang="de-DE" sz="4100" i="0" dirty="0" err="1">
                <a:solidFill>
                  <a:schemeClr val="tx1"/>
                </a:solidFill>
                <a:effectLst/>
              </a:rPr>
              <a:t>Schlüsselmetriken</a:t>
            </a:r>
            <a:r>
              <a:rPr lang="de-DE" sz="4100" i="0" dirty="0">
                <a:solidFill>
                  <a:schemeClr val="tx1"/>
                </a:solidFill>
                <a:effectLst/>
              </a:rPr>
              <a:t>, die wir betrachten, sind CNT (Count </a:t>
            </a:r>
            <a:r>
              <a:rPr lang="de-DE" sz="4100" i="0" dirty="0" err="1">
                <a:solidFill>
                  <a:schemeClr val="tx1"/>
                </a:solidFill>
                <a:effectLst/>
              </a:rPr>
              <a:t>Metrics</a:t>
            </a:r>
            <a:r>
              <a:rPr lang="de-DE" sz="4100" i="0" dirty="0">
                <a:solidFill>
                  <a:schemeClr val="tx1"/>
                </a:solidFill>
                <a:effectLst/>
              </a:rPr>
              <a:t>) und PM (</a:t>
            </a:r>
            <a:r>
              <a:rPr lang="de-DE" sz="4100" i="0" dirty="0" err="1">
                <a:solidFill>
                  <a:schemeClr val="tx1"/>
                </a:solidFill>
                <a:effectLst/>
              </a:rPr>
              <a:t>Particulate</a:t>
            </a:r>
            <a:r>
              <a:rPr lang="de-DE" sz="4100" i="0" dirty="0">
                <a:solidFill>
                  <a:schemeClr val="tx1"/>
                </a:solidFill>
                <a:effectLst/>
              </a:rPr>
              <a:t> Matter).</a:t>
            </a:r>
            <a:endParaRPr lang="de-DE" sz="4100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5D48AED-59A4-B70B-32CB-BDB78DD71459}"/>
              </a:ext>
            </a:extLst>
          </p:cNvPr>
          <p:cNvGrpSpPr/>
          <p:nvPr/>
        </p:nvGrpSpPr>
        <p:grpSpPr>
          <a:xfrm>
            <a:off x="7786567" y="1912850"/>
            <a:ext cx="2902898" cy="3224417"/>
            <a:chOff x="8510110" y="1901309"/>
            <a:chExt cx="1566312" cy="1580922"/>
          </a:xfrm>
        </p:grpSpPr>
        <p:pic>
          <p:nvPicPr>
            <p:cNvPr id="5" name="Grafik 4" descr="Windig mit einfarbiger Füllung">
              <a:extLst>
                <a:ext uri="{FF2B5EF4-FFF2-40B4-BE49-F238E27FC236}">
                  <a16:creationId xmlns:a16="http://schemas.microsoft.com/office/drawing/2014/main" id="{1364F6BD-7B0E-0F17-6EFF-963A0CDB5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03847" y="2609656"/>
              <a:ext cx="830750" cy="830750"/>
            </a:xfrm>
            <a:prstGeom prst="rect">
              <a:avLst/>
            </a:prstGeom>
          </p:spPr>
        </p:pic>
        <p:pic>
          <p:nvPicPr>
            <p:cNvPr id="6" name="Grafik 5" descr="Drahtlos mit einfarbiger Füllung">
              <a:extLst>
                <a:ext uri="{FF2B5EF4-FFF2-40B4-BE49-F238E27FC236}">
                  <a16:creationId xmlns:a16="http://schemas.microsoft.com/office/drawing/2014/main" id="{DCD1D83B-FAC9-44A8-4004-E4D009C69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10110" y="1901309"/>
              <a:ext cx="914400" cy="914400"/>
            </a:xfrm>
            <a:prstGeom prst="rect">
              <a:avLst/>
            </a:prstGeom>
          </p:spPr>
        </p:pic>
        <p:sp>
          <p:nvSpPr>
            <p:cNvPr id="7" name="Flussdiagramm: Verbinder 6">
              <a:extLst>
                <a:ext uri="{FF2B5EF4-FFF2-40B4-BE49-F238E27FC236}">
                  <a16:creationId xmlns:a16="http://schemas.microsoft.com/office/drawing/2014/main" id="{508307E4-1466-9C12-E743-8CD9E6843D91}"/>
                </a:ext>
              </a:extLst>
            </p:cNvPr>
            <p:cNvSpPr/>
            <p:nvPr/>
          </p:nvSpPr>
          <p:spPr>
            <a:xfrm>
              <a:off x="9162022" y="2567831"/>
              <a:ext cx="914400" cy="914400"/>
            </a:xfrm>
            <a:prstGeom prst="flowChartConnector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634004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/>
          <a:lstStyle/>
          <a:p>
            <a:r>
              <a:rPr lang="de-DE" dirty="0"/>
              <a:t>Korrelation zwischen Feinstaubpartikeln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04994" y="2016559"/>
            <a:ext cx="5070966" cy="237540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de-DE" sz="1600" i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de-DE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600" i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de-DE" sz="1600" i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de-DE" sz="1600" i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de-DE" sz="1600" b="1" i="0" dirty="0">
                <a:solidFill>
                  <a:schemeClr val="tx1"/>
                </a:solidFill>
                <a:effectLst/>
              </a:rPr>
              <a:t>CNT (Count </a:t>
            </a:r>
            <a:r>
              <a:rPr lang="de-DE" sz="1600" b="1" i="0" dirty="0" err="1">
                <a:solidFill>
                  <a:schemeClr val="tx1"/>
                </a:solidFill>
                <a:effectLst/>
              </a:rPr>
              <a:t>Metrics</a:t>
            </a:r>
            <a:r>
              <a:rPr lang="de-DE" sz="1600" b="1" i="0" dirty="0">
                <a:solidFill>
                  <a:schemeClr val="tx1"/>
                </a:solidFill>
                <a:effectLst/>
              </a:rPr>
              <a:t>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1600" b="0" i="0" dirty="0">
                <a:solidFill>
                  <a:schemeClr val="tx1"/>
                </a:solidFill>
                <a:effectLst/>
              </a:rPr>
              <a:t>Anzahl von Partikeln in der Luft, die größer als eine bestimmte Größe sind.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1600" b="0" i="0" dirty="0">
                <a:solidFill>
                  <a:schemeClr val="tx1"/>
                </a:solidFill>
                <a:effectLst/>
              </a:rPr>
              <a:t>Hohe Korrelation zwischen CNT0.5 und CNT0.3: ca. 0,9999 in unseren Daten.</a:t>
            </a:r>
          </a:p>
          <a:p>
            <a:pPr marL="0" indent="0">
              <a:buNone/>
            </a:pPr>
            <a:endParaRPr lang="de-DE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de-DE" sz="1600" dirty="0">
              <a:solidFill>
                <a:schemeClr val="tx1"/>
              </a:solidFill>
            </a:endParaRP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5D48AED-59A4-B70B-32CB-BDB78DD71459}"/>
              </a:ext>
            </a:extLst>
          </p:cNvPr>
          <p:cNvGrpSpPr/>
          <p:nvPr/>
        </p:nvGrpSpPr>
        <p:grpSpPr>
          <a:xfrm>
            <a:off x="8748582" y="4061678"/>
            <a:ext cx="3303415" cy="2642460"/>
            <a:chOff x="8510110" y="1901309"/>
            <a:chExt cx="1566312" cy="1580922"/>
          </a:xfrm>
        </p:grpSpPr>
        <p:pic>
          <p:nvPicPr>
            <p:cNvPr id="5" name="Grafik 4" descr="Windig mit einfarbiger Füllung">
              <a:extLst>
                <a:ext uri="{FF2B5EF4-FFF2-40B4-BE49-F238E27FC236}">
                  <a16:creationId xmlns:a16="http://schemas.microsoft.com/office/drawing/2014/main" id="{1364F6BD-7B0E-0F17-6EFF-963A0CDB5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03847" y="2609656"/>
              <a:ext cx="830750" cy="830750"/>
            </a:xfrm>
            <a:prstGeom prst="rect">
              <a:avLst/>
            </a:prstGeom>
          </p:spPr>
        </p:pic>
        <p:pic>
          <p:nvPicPr>
            <p:cNvPr id="6" name="Grafik 5" descr="Drahtlos mit einfarbiger Füllung">
              <a:extLst>
                <a:ext uri="{FF2B5EF4-FFF2-40B4-BE49-F238E27FC236}">
                  <a16:creationId xmlns:a16="http://schemas.microsoft.com/office/drawing/2014/main" id="{DCD1D83B-FAC9-44A8-4004-E4D009C69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10110" y="1901309"/>
              <a:ext cx="914400" cy="914400"/>
            </a:xfrm>
            <a:prstGeom prst="rect">
              <a:avLst/>
            </a:prstGeom>
          </p:spPr>
        </p:pic>
        <p:sp>
          <p:nvSpPr>
            <p:cNvPr id="7" name="Flussdiagramm: Verbinder 6">
              <a:extLst>
                <a:ext uri="{FF2B5EF4-FFF2-40B4-BE49-F238E27FC236}">
                  <a16:creationId xmlns:a16="http://schemas.microsoft.com/office/drawing/2014/main" id="{508307E4-1466-9C12-E743-8CD9E6843D91}"/>
                </a:ext>
              </a:extLst>
            </p:cNvPr>
            <p:cNvSpPr/>
            <p:nvPr/>
          </p:nvSpPr>
          <p:spPr>
            <a:xfrm>
              <a:off x="9162022" y="2567831"/>
              <a:ext cx="914400" cy="914400"/>
            </a:xfrm>
            <a:prstGeom prst="flowChartConnector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9" name="Grafik 8" descr="Keim mit einfarbiger Füllung">
            <a:extLst>
              <a:ext uri="{FF2B5EF4-FFF2-40B4-BE49-F238E27FC236}">
                <a16:creationId xmlns:a16="http://schemas.microsoft.com/office/drawing/2014/main" id="{525C1E7D-6CB3-C105-BAA5-6F698D33FE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57787" y="405783"/>
            <a:ext cx="1109549" cy="1109549"/>
          </a:xfrm>
          <a:prstGeom prst="rect">
            <a:avLst/>
          </a:prstGeom>
        </p:spPr>
      </p:pic>
      <p:pic>
        <p:nvPicPr>
          <p:cNvPr id="11" name="Grafik 10" descr="Keim mit einfarbiger Füllung">
            <a:extLst>
              <a:ext uri="{FF2B5EF4-FFF2-40B4-BE49-F238E27FC236}">
                <a16:creationId xmlns:a16="http://schemas.microsoft.com/office/drawing/2014/main" id="{1DD9A875-AFEE-9751-AB2C-0C13754B8D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42032" y="462949"/>
            <a:ext cx="1609965" cy="1609965"/>
          </a:xfrm>
          <a:prstGeom prst="rect">
            <a:avLst/>
          </a:prstGeom>
        </p:spPr>
      </p:pic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B7012FB5-ED4C-9913-32D8-AB257B22C0EF}"/>
              </a:ext>
            </a:extLst>
          </p:cNvPr>
          <p:cNvSpPr txBox="1">
            <a:spLocks/>
          </p:cNvSpPr>
          <p:nvPr/>
        </p:nvSpPr>
        <p:spPr>
          <a:xfrm>
            <a:off x="605934" y="4042087"/>
            <a:ext cx="5170026" cy="237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r>
              <a:rPr lang="de-DE" b="1" dirty="0">
                <a:solidFill>
                  <a:schemeClr val="tx1"/>
                </a:solidFill>
              </a:rPr>
              <a:t>PM (</a:t>
            </a:r>
            <a:r>
              <a:rPr lang="de-DE" b="1" dirty="0" err="1">
                <a:solidFill>
                  <a:schemeClr val="tx1"/>
                </a:solidFill>
              </a:rPr>
              <a:t>Particulate</a:t>
            </a:r>
            <a:r>
              <a:rPr lang="de-DE" b="1" dirty="0">
                <a:solidFill>
                  <a:schemeClr val="tx1"/>
                </a:solidFill>
              </a:rPr>
              <a:t> Matter):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</a:rPr>
              <a:t>Metrik für die Masse der Partikel in der Luft, die kleiner als eine bestimmte Größe sind.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solidFill>
                  <a:schemeClr val="tx1"/>
                </a:solidFill>
              </a:rPr>
              <a:t>Hohe Korrelation zwischen PM1 und PM2.5: etwa 0,986 in unseren Daten.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3" name="Grafik 12" descr="Keim mit einfarbiger Füllung">
            <a:extLst>
              <a:ext uri="{FF2B5EF4-FFF2-40B4-BE49-F238E27FC236}">
                <a16:creationId xmlns:a16="http://schemas.microsoft.com/office/drawing/2014/main" id="{BEB3D6C8-9D54-CEE5-8D64-E8502EB96D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102644" y="820152"/>
            <a:ext cx="480447" cy="480447"/>
          </a:xfrm>
          <a:prstGeom prst="rect">
            <a:avLst/>
          </a:prstGeom>
        </p:spPr>
      </p:pic>
      <p:pic>
        <p:nvPicPr>
          <p:cNvPr id="15" name="Grafik 14" descr="Keim mit einfarbiger Füllung">
            <a:extLst>
              <a:ext uri="{FF2B5EF4-FFF2-40B4-BE49-F238E27FC236}">
                <a16:creationId xmlns:a16="http://schemas.microsoft.com/office/drawing/2014/main" id="{BFA61703-B255-5DEC-DCFA-6F5D7B7034E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66851" y="1722801"/>
            <a:ext cx="156640" cy="156640"/>
          </a:xfrm>
          <a:prstGeom prst="rect">
            <a:avLst/>
          </a:prstGeom>
        </p:spPr>
      </p:pic>
      <p:pic>
        <p:nvPicPr>
          <p:cNvPr id="16" name="Grafik 15" descr="Keim mit einfarbiger Füllung">
            <a:extLst>
              <a:ext uri="{FF2B5EF4-FFF2-40B4-BE49-F238E27FC236}">
                <a16:creationId xmlns:a16="http://schemas.microsoft.com/office/drawing/2014/main" id="{9BC98E86-9020-9C08-60F5-ECDA253571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11393" y="2555993"/>
            <a:ext cx="235621" cy="235621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FC7D805D-663D-BDE1-3269-85DDBB16E969}"/>
              </a:ext>
            </a:extLst>
          </p:cNvPr>
          <p:cNvSpPr txBox="1"/>
          <p:nvPr/>
        </p:nvSpPr>
        <p:spPr>
          <a:xfrm>
            <a:off x="6929871" y="2991639"/>
            <a:ext cx="2762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0" i="0" dirty="0">
                <a:effectLst/>
                <a:latin typeface="Söhne"/>
              </a:rPr>
              <a:t>Die Erklärungen für die Korrelationen zwischen den Metriken sind logisch</a:t>
            </a:r>
            <a:endParaRPr lang="de-DE" dirty="0"/>
          </a:p>
        </p:txBody>
      </p:sp>
      <p:pic>
        <p:nvPicPr>
          <p:cNvPr id="18" name="Grafik 17" descr="Keim mit einfarbiger Füllung">
            <a:extLst>
              <a:ext uri="{FF2B5EF4-FFF2-40B4-BE49-F238E27FC236}">
                <a16:creationId xmlns:a16="http://schemas.microsoft.com/office/drawing/2014/main" id="{FBFB7B36-58CA-51CB-96C7-7D76A4CF53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23491" y="2377424"/>
            <a:ext cx="235621" cy="23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1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/>
          <a:lstStyle/>
          <a:p>
            <a:r>
              <a:rPr lang="de-DE" dirty="0"/>
              <a:t>Korrelation zwischen Temperatur, Feuchtigkeit und Taupunkt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567FD99-EA30-54AC-D40F-238787A38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2154" y="2335293"/>
            <a:ext cx="6748128" cy="3614738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510D60B-DF61-8048-CD58-924D30CCA513}"/>
              </a:ext>
            </a:extLst>
          </p:cNvPr>
          <p:cNvSpPr txBox="1"/>
          <p:nvPr/>
        </p:nvSpPr>
        <p:spPr>
          <a:xfrm>
            <a:off x="7989376" y="2335293"/>
            <a:ext cx="33604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b="0" i="0" dirty="0">
                <a:effectLst/>
              </a:rPr>
              <a:t>starke positive Korrelation zwischen den Messwerten für Temperatur, Feuchtigkeit und Taupunkt festgestellt.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b="0" i="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b="0" i="0" dirty="0">
                <a:effectLst/>
                <a:latin typeface="+mj-lt"/>
              </a:rPr>
              <a:t>Beziehungen</a:t>
            </a:r>
            <a:r>
              <a:rPr lang="de-DE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de-DE" b="0" i="0" dirty="0">
                <a:effectLst/>
              </a:rPr>
              <a:t>ergeben sich aus der physikalischen Dynamik dieser Faktoren in der Atmosphäre.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6703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/>
          <a:lstStyle/>
          <a:p>
            <a:r>
              <a:rPr lang="de-DE" dirty="0"/>
              <a:t>Korrelation zwischen Temperatur, Feuchtigkeit und Taupunkt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567FD99-EA30-54AC-D40F-238787A38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2154" y="2335293"/>
            <a:ext cx="3684126" cy="2076687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510D60B-DF61-8048-CD58-924D30CCA513}"/>
              </a:ext>
            </a:extLst>
          </p:cNvPr>
          <p:cNvSpPr txBox="1"/>
          <p:nvPr/>
        </p:nvSpPr>
        <p:spPr>
          <a:xfrm>
            <a:off x="5135880" y="2335293"/>
            <a:ext cx="62139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de-DE" b="0" i="0" dirty="0">
                <a:effectLst/>
              </a:rPr>
              <a:t>Die Temperatur beeinflusst direkt die Menge an Wasser, die die Luft aufnehmen kann.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de-DE" b="0" i="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0" i="0" dirty="0">
                <a:effectLst/>
              </a:rPr>
              <a:t>Wenn die Lufttemperatur steigt, erhöht sich auch ihre Fähigkeit zur Aufnahme von Feuchtigkeit, was zu einem Anstieg der absoluten Luftfeuchtigkeit führt.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de-DE" b="0" i="0" dirty="0">
                <a:effectLst/>
              </a:rPr>
              <a:t>Die relative Luftfeuchtigkeit, gemessen in Prozent, gibt an, wie viel Feuchtigkeit die Luft im Verhältnis zur maximal möglichen Menge bei der aktuellen Temperatur enthält. </a:t>
            </a:r>
          </a:p>
        </p:txBody>
      </p:sp>
    </p:spTree>
    <p:extLst>
      <p:ext uri="{BB962C8B-B14F-4D97-AF65-F5344CB8AC3E}">
        <p14:creationId xmlns:p14="http://schemas.microsoft.com/office/powerpoint/2010/main" val="3358555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/>
          <a:lstStyle/>
          <a:p>
            <a:r>
              <a:rPr lang="de-DE" dirty="0"/>
              <a:t>Korrelation zwischen Temperatur, Feuchtigkeit und Taupunkt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567FD99-EA30-54AC-D40F-238787A38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2154" y="2335293"/>
            <a:ext cx="3684126" cy="2076687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510D60B-DF61-8048-CD58-924D30CCA513}"/>
              </a:ext>
            </a:extLst>
          </p:cNvPr>
          <p:cNvSpPr txBox="1"/>
          <p:nvPr/>
        </p:nvSpPr>
        <p:spPr>
          <a:xfrm>
            <a:off x="5135880" y="2335293"/>
            <a:ext cx="62139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de-DE" b="0" i="0" dirty="0">
                <a:effectLst/>
              </a:rPr>
              <a:t>Der Taupunkt ist die Temperatur, bei der die Luft gesättigt ist und Wasser zu kondensieren beginnt.</a:t>
            </a:r>
          </a:p>
          <a:p>
            <a:pPr algn="l"/>
            <a:r>
              <a:rPr lang="de-DE" b="0" i="0" dirty="0">
                <a:effectLst/>
              </a:rPr>
              <a:t>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de-DE" b="0" i="0" dirty="0">
                <a:effectLst/>
              </a:rPr>
              <a:t>Daher ist der Taupunkt direkt mit der absoluten Feuchtigkeit in der Luft verbunden und steigt mit zunehmender Feuchtigkeit.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de-DE" b="0" i="0" dirty="0"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de-DE" b="0" i="0" dirty="0">
                <a:effectLst/>
              </a:rPr>
              <a:t>Diese Beziehung erklärt die starke positive Korrelation (0,993) zwischen der absoluten Feuchtigkeit und dem Taupunkt in unseren Daten.</a:t>
            </a:r>
          </a:p>
        </p:txBody>
      </p:sp>
    </p:spTree>
    <p:extLst>
      <p:ext uri="{BB962C8B-B14F-4D97-AF65-F5344CB8AC3E}">
        <p14:creationId xmlns:p14="http://schemas.microsoft.com/office/powerpoint/2010/main" val="3232845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/>
          <a:lstStyle/>
          <a:p>
            <a:r>
              <a:rPr lang="de-DE" dirty="0"/>
              <a:t>Korrelation mit der Zeit</a:t>
            </a:r>
          </a:p>
        </p:txBody>
      </p:sp>
      <p:pic>
        <p:nvPicPr>
          <p:cNvPr id="5" name="Inhaltsplatzhalter 4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875A82C5-9656-5D19-DDDD-00A3DCC8D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2967" y="2187575"/>
            <a:ext cx="4472741" cy="3614738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476CF80-8D88-B00A-DE88-11B36878C215}"/>
              </a:ext>
            </a:extLst>
          </p:cNvPr>
          <p:cNvSpPr txBox="1"/>
          <p:nvPr/>
        </p:nvSpPr>
        <p:spPr>
          <a:xfrm>
            <a:off x="228600" y="1657350"/>
            <a:ext cx="55304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0" i="0" dirty="0">
                <a:effectLst/>
                <a:latin typeface="+mj-lt"/>
              </a:rPr>
              <a:t>Ergebnisse: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b="0" i="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0" i="0" dirty="0">
                <a:effectLst/>
              </a:rPr>
              <a:t>Temperaturmessungen zeigen eine positive Korrelation von etwa 0,793 (für temperature_o2) und 0,781 (für </a:t>
            </a:r>
            <a:r>
              <a:rPr lang="de-DE" b="0" i="0" dirty="0" err="1">
                <a:effectLst/>
              </a:rPr>
              <a:t>temperature</a:t>
            </a:r>
            <a:r>
              <a:rPr lang="de-DE" b="0" i="0" dirty="0">
                <a:effectLst/>
              </a:rPr>
              <a:t>) mit der Zeit.</a:t>
            </a:r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0" i="0" dirty="0">
                <a:effectLst/>
              </a:rPr>
              <a:t>Die positive Korrelation zwischen Temperatur und Zeit kann durch die jahreszeitlichen Veränderungen erklärt werden, bei denen die Temperaturen steigen.</a:t>
            </a:r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0" i="0" dirty="0">
                <a:effectLst/>
              </a:rPr>
              <a:t>Typischerweise sinken die Temperaturen in der Nacht und steigen tagsüber, was eine zyklische Abhängigkeit der Temperatur von der Tageszeit erzeugt.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22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B2C4EF-D285-1C22-B1C3-A0545095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2" y="1724025"/>
            <a:ext cx="11393841" cy="4857750"/>
          </a:xfrm>
        </p:spPr>
        <p:txBody>
          <a:bodyPr anchor="t">
            <a:normAutofit fontScale="92500" lnSpcReduction="1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de-DE" sz="3900" b="1" dirty="0">
                <a:solidFill>
                  <a:schemeClr val="tx1"/>
                </a:solidFill>
              </a:rPr>
              <a:t>Vorstellung des Programms</a:t>
            </a:r>
          </a:p>
          <a:p>
            <a:pPr marL="0" indent="0">
              <a:lnSpc>
                <a:spcPct val="160000"/>
              </a:lnSpc>
              <a:buNone/>
            </a:pPr>
            <a:endParaRPr lang="de-DE" sz="36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de-DE" sz="3600" dirty="0">
                <a:solidFill>
                  <a:schemeClr val="tx1"/>
                </a:solidFill>
              </a:rPr>
              <a:t>Vorstellung der Analyseergebnisse</a:t>
            </a:r>
          </a:p>
          <a:p>
            <a:pPr marL="0" indent="0">
              <a:buNone/>
            </a:pPr>
            <a:endParaRPr lang="de-DE" sz="3600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de-DE" sz="3600" dirty="0">
                <a:solidFill>
                  <a:schemeClr val="tx1"/>
                </a:solidFill>
              </a:rPr>
              <a:t>Weiterführung und Ausbau des Projekt</a:t>
            </a:r>
          </a:p>
          <a:p>
            <a:pPr marL="457200" lvl="1" indent="0" fontAlgn="base">
              <a:buNone/>
            </a:pPr>
            <a:r>
              <a:rPr lang="en-US" sz="3200" dirty="0">
                <a:solidFill>
                  <a:schemeClr val="tx1"/>
                </a:solidFill>
              </a:rPr>
              <a:t>​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v"/>
            </a:pPr>
            <a:endParaRPr lang="de-DE" sz="1800" dirty="0">
              <a:solidFill>
                <a:schemeClr val="tx1"/>
              </a:solidFill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v"/>
            </a:pPr>
            <a:endParaRPr lang="de-D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de-DE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714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/>
          <a:lstStyle/>
          <a:p>
            <a:r>
              <a:rPr lang="de-DE" dirty="0"/>
              <a:t>Nachverfolgung von Anwesenheit im Labor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0550" y="2730731"/>
            <a:ext cx="3400425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>
                <a:solidFill>
                  <a:schemeClr val="tx1"/>
                </a:solidFill>
              </a:rPr>
              <a:t>Metriken fallen an Wochenenden ab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2F5C6B0-83D4-3166-6E39-60BAE6650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2" y="2378815"/>
            <a:ext cx="7105650" cy="396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52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/>
          <a:lstStyle/>
          <a:p>
            <a:r>
              <a:rPr lang="de-DE" dirty="0"/>
              <a:t>Nachverfolgung von Anwesenheit im Labor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2925" y="2198801"/>
            <a:ext cx="3400425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feingranularer Betrachtung eines einzelnen Tages, relativ genau die Uhrzeiten feststellen, in denen das Labor genutzt wird.</a:t>
            </a:r>
            <a:endParaRPr lang="de-DE" sz="2800" dirty="0">
              <a:solidFill>
                <a:schemeClr val="tx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572647F-1D3C-1F09-0337-D2EF80081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475" y="2085974"/>
            <a:ext cx="6477000" cy="384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27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/>
          <a:lstStyle/>
          <a:p>
            <a:r>
              <a:rPr lang="de-DE" dirty="0"/>
              <a:t>Stromausfall im </a:t>
            </a:r>
            <a:r>
              <a:rPr lang="de-DE" dirty="0" err="1"/>
              <a:t>labor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87ABF93-8183-1D24-1DCF-05E18CED7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81423" y="1775917"/>
            <a:ext cx="5086351" cy="2516275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E9E9832-D440-7AA8-7B4F-70AFADDB02AE}"/>
              </a:ext>
            </a:extLst>
          </p:cNvPr>
          <p:cNvSpPr txBox="1"/>
          <p:nvPr/>
        </p:nvSpPr>
        <p:spPr>
          <a:xfrm>
            <a:off x="561975" y="2025650"/>
            <a:ext cx="2581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Es gab Personen im Labor während des Stromausfalls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E403B33-02D2-EDFF-F040-A5D166D6D4DC}"/>
              </a:ext>
            </a:extLst>
          </p:cNvPr>
          <p:cNvSpPr txBox="1"/>
          <p:nvPr/>
        </p:nvSpPr>
        <p:spPr>
          <a:xfrm>
            <a:off x="561975" y="4857750"/>
            <a:ext cx="2581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Nach wieder Inbetriebnahme des Sensors, die höchste Konzentration von Schwefeldioxid in der Luft festzustellen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35BEFA1-812E-25CB-E5E3-206796E3E2CC}"/>
              </a:ext>
            </a:extLst>
          </p:cNvPr>
          <p:cNvGrpSpPr/>
          <p:nvPr/>
        </p:nvGrpSpPr>
        <p:grpSpPr>
          <a:xfrm>
            <a:off x="9163051" y="791645"/>
            <a:ext cx="2710670" cy="2242410"/>
            <a:chOff x="8510110" y="1901309"/>
            <a:chExt cx="1566312" cy="1580922"/>
          </a:xfrm>
        </p:grpSpPr>
        <p:pic>
          <p:nvPicPr>
            <p:cNvPr id="9" name="Grafik 8" descr="Windig mit einfarbiger Füllung">
              <a:extLst>
                <a:ext uri="{FF2B5EF4-FFF2-40B4-BE49-F238E27FC236}">
                  <a16:creationId xmlns:a16="http://schemas.microsoft.com/office/drawing/2014/main" id="{0450BDC4-623F-55C1-3B6F-90D437AD7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03847" y="2609656"/>
              <a:ext cx="830750" cy="830750"/>
            </a:xfrm>
            <a:prstGeom prst="rect">
              <a:avLst/>
            </a:prstGeom>
          </p:spPr>
        </p:pic>
        <p:pic>
          <p:nvPicPr>
            <p:cNvPr id="10" name="Grafik 9" descr="Drahtlos mit einfarbiger Füllung">
              <a:extLst>
                <a:ext uri="{FF2B5EF4-FFF2-40B4-BE49-F238E27FC236}">
                  <a16:creationId xmlns:a16="http://schemas.microsoft.com/office/drawing/2014/main" id="{1D3227BF-FB1A-3DC6-6F44-FB1759D20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510110" y="1901309"/>
              <a:ext cx="914400" cy="914400"/>
            </a:xfrm>
            <a:prstGeom prst="rect">
              <a:avLst/>
            </a:prstGeom>
          </p:spPr>
        </p:pic>
        <p:sp>
          <p:nvSpPr>
            <p:cNvPr id="11" name="Flussdiagramm: Verbinder 10">
              <a:extLst>
                <a:ext uri="{FF2B5EF4-FFF2-40B4-BE49-F238E27FC236}">
                  <a16:creationId xmlns:a16="http://schemas.microsoft.com/office/drawing/2014/main" id="{E53EF187-28A1-D1AE-C6DE-C98EC10936D2}"/>
                </a:ext>
              </a:extLst>
            </p:cNvPr>
            <p:cNvSpPr/>
            <p:nvPr/>
          </p:nvSpPr>
          <p:spPr>
            <a:xfrm>
              <a:off x="9162022" y="2567831"/>
              <a:ext cx="914400" cy="914400"/>
            </a:xfrm>
            <a:prstGeom prst="flowChartConnector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3" name="Grafik 12">
            <a:extLst>
              <a:ext uri="{FF2B5EF4-FFF2-40B4-BE49-F238E27FC236}">
                <a16:creationId xmlns:a16="http://schemas.microsoft.com/office/drawing/2014/main" id="{DF38D6A3-AB5A-D3B7-D94E-7125CE9F55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3324" y="4548069"/>
            <a:ext cx="6896683" cy="206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7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/>
          <a:lstStyle/>
          <a:p>
            <a:r>
              <a:rPr lang="de-DE" dirty="0"/>
              <a:t>Großbrand in Herzogenrath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2153" y="2152651"/>
            <a:ext cx="4596621" cy="4000499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Trotz der  Entfernung (ca. 9-10 Kilometer vom Feuer) </a:t>
            </a:r>
            <a:r>
              <a:rPr lang="de-DE" b="0" i="0" dirty="0">
                <a:solidFill>
                  <a:schemeClr val="tx1"/>
                </a:solidFill>
                <a:effectLst/>
              </a:rPr>
              <a:t>sind die Auswirkungen des Feuers auf die Luftqualität in den Messergebnissen deutlich erkennbar.</a:t>
            </a:r>
          </a:p>
          <a:p>
            <a:r>
              <a:rPr lang="de-DE" b="0" i="0" dirty="0">
                <a:solidFill>
                  <a:schemeClr val="tx1"/>
                </a:solidFill>
                <a:effectLst/>
              </a:rPr>
              <a:t>Anstieg der Feinstaubwerte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b="0" i="0" dirty="0">
                <a:solidFill>
                  <a:schemeClr val="tx1"/>
                </a:solidFill>
                <a:effectLst/>
              </a:rPr>
              <a:t>Während des Zeitraums des Feuers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BC329FD-7D46-4060-BBB3-F359857E6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271" y="2152650"/>
            <a:ext cx="6029325" cy="389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27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3499" y="1015383"/>
            <a:ext cx="11128173" cy="49143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Einpersonenhaushalt</a:t>
            </a:r>
            <a:br>
              <a:rPr lang="de-DE" sz="7200" dirty="0"/>
            </a:br>
            <a:r>
              <a:rPr lang="de-DE" sz="2800" dirty="0"/>
              <a:t>(Welf)</a:t>
            </a:r>
          </a:p>
        </p:txBody>
      </p:sp>
    </p:spTree>
    <p:extLst>
      <p:ext uri="{BB962C8B-B14F-4D97-AF65-F5344CB8AC3E}">
        <p14:creationId xmlns:p14="http://schemas.microsoft.com/office/powerpoint/2010/main" val="2684716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/>
          <a:lstStyle/>
          <a:p>
            <a:r>
              <a:rPr lang="de-DE" dirty="0"/>
              <a:t>Andere Korrelationen von </a:t>
            </a:r>
            <a:r>
              <a:rPr lang="de-DE" dirty="0" err="1"/>
              <a:t>Feinstaubpartilen</a:t>
            </a: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2154" y="2397136"/>
            <a:ext cx="6069186" cy="3615267"/>
          </a:xfrm>
        </p:spPr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einzigartige Feinstaubkorrelationen festzustellen sind, vielleicht wegen des Standorts der Wohnung oder das</a:t>
            </a:r>
            <a:r>
              <a:rPr lang="de-DE" dirty="0"/>
              <a:t> </a:t>
            </a:r>
            <a:r>
              <a:rPr lang="de-DE" dirty="0">
                <a:solidFill>
                  <a:schemeClr val="tx1"/>
                </a:solidFill>
              </a:rPr>
              <a:t>koche</a:t>
            </a:r>
          </a:p>
          <a:p>
            <a:r>
              <a:rPr lang="de-DE" dirty="0">
                <a:solidFill>
                  <a:schemeClr val="tx1"/>
                </a:solidFill>
              </a:rPr>
              <a:t>die Daten in einer Dachgeschosswohnung im Sommer erhoben worden sind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0FA8899-1614-5196-4B60-15D25E3B5B61}"/>
              </a:ext>
            </a:extLst>
          </p:cNvPr>
          <p:cNvGrpSpPr/>
          <p:nvPr/>
        </p:nvGrpSpPr>
        <p:grpSpPr>
          <a:xfrm>
            <a:off x="7596067" y="1816791"/>
            <a:ext cx="2902898" cy="3224417"/>
            <a:chOff x="8510110" y="1901309"/>
            <a:chExt cx="1566312" cy="1580922"/>
          </a:xfrm>
        </p:grpSpPr>
        <p:pic>
          <p:nvPicPr>
            <p:cNvPr id="5" name="Grafik 4" descr="Windig mit einfarbiger Füllung">
              <a:extLst>
                <a:ext uri="{FF2B5EF4-FFF2-40B4-BE49-F238E27FC236}">
                  <a16:creationId xmlns:a16="http://schemas.microsoft.com/office/drawing/2014/main" id="{D2CFB30B-38D3-1031-3371-D30952BA8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03847" y="2609656"/>
              <a:ext cx="830750" cy="830750"/>
            </a:xfrm>
            <a:prstGeom prst="rect">
              <a:avLst/>
            </a:prstGeom>
          </p:spPr>
        </p:pic>
        <p:pic>
          <p:nvPicPr>
            <p:cNvPr id="6" name="Grafik 5" descr="Drahtlos mit einfarbiger Füllung">
              <a:extLst>
                <a:ext uri="{FF2B5EF4-FFF2-40B4-BE49-F238E27FC236}">
                  <a16:creationId xmlns:a16="http://schemas.microsoft.com/office/drawing/2014/main" id="{C53966FF-B0AA-5D52-FDFE-74CFFAF88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10110" y="1901309"/>
              <a:ext cx="914400" cy="914400"/>
            </a:xfrm>
            <a:prstGeom prst="rect">
              <a:avLst/>
            </a:prstGeom>
          </p:spPr>
        </p:pic>
        <p:sp>
          <p:nvSpPr>
            <p:cNvPr id="7" name="Flussdiagramm: Verbinder 6">
              <a:extLst>
                <a:ext uri="{FF2B5EF4-FFF2-40B4-BE49-F238E27FC236}">
                  <a16:creationId xmlns:a16="http://schemas.microsoft.com/office/drawing/2014/main" id="{6744C767-68F7-BCA0-18EF-A0F965A050D4}"/>
                </a:ext>
              </a:extLst>
            </p:cNvPr>
            <p:cNvSpPr/>
            <p:nvPr/>
          </p:nvSpPr>
          <p:spPr>
            <a:xfrm>
              <a:off x="9162022" y="2567831"/>
              <a:ext cx="914400" cy="914400"/>
            </a:xfrm>
            <a:prstGeom prst="flowChartConnector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28067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/>
          <a:lstStyle/>
          <a:p>
            <a:r>
              <a:rPr lang="de-DE" dirty="0"/>
              <a:t>Korrelation zwischen Temperatur und Schwefeloxid</a:t>
            </a:r>
          </a:p>
        </p:txBody>
      </p:sp>
      <p:pic>
        <p:nvPicPr>
          <p:cNvPr id="5" name="Inhaltsplatzhalter 4" descr="Ein Bild, das Screenshot, Text, Karte, Diagramm enthält.&#10;&#10;Automatisch generierte Beschreibung">
            <a:extLst>
              <a:ext uri="{FF2B5EF4-FFF2-40B4-BE49-F238E27FC236}">
                <a16:creationId xmlns:a16="http://schemas.microsoft.com/office/drawing/2014/main" id="{0965E773-ACE4-350E-7D18-9A90EAA8E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52776" y="2202180"/>
            <a:ext cx="4607798" cy="3614738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A6AA6AD-D400-001B-104F-11662560569E}"/>
              </a:ext>
            </a:extLst>
          </p:cNvPr>
          <p:cNvSpPr txBox="1"/>
          <p:nvPr/>
        </p:nvSpPr>
        <p:spPr>
          <a:xfrm>
            <a:off x="865158" y="1912850"/>
            <a:ext cx="55473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0" i="0" dirty="0">
                <a:effectLst/>
              </a:rPr>
              <a:t>Es besteht eine hohe positive Korrelation (0.9) zwischen der Temperatur und dem Schwefeldioxid (SO2) in der Wohnung.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0" i="0" dirty="0">
                <a:effectLst/>
              </a:rPr>
              <a:t>Externe Faktoren wie die Verbrennung fossiler Brennstoffe könnten zu einer erhöhten SO2-Konzentration führen, wenn die Temperatur steigt und mehr Schwefeldioxid aus externen Quellen eindringt.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0" i="0" dirty="0">
                <a:effectLst/>
              </a:rPr>
              <a:t>Die Diffusion von Gasen nimmt mit steigender Temperatur zu, was zu einer verstärkten Verteilung von SO2 in der Umgebung führen kann.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0" i="0" dirty="0">
                <a:effectLst/>
              </a:rPr>
              <a:t>Eine weitere mögliche Erklärung für die hohe Korrelation ist das Kochen von schwefelhaltigen Lebensmitteln, was zu einer erhöhten Freisetzung von SO2 führen kann, insbesondere bei hoher Temperatur.</a:t>
            </a:r>
          </a:p>
        </p:txBody>
      </p:sp>
    </p:spTree>
    <p:extLst>
      <p:ext uri="{BB962C8B-B14F-4D97-AF65-F5344CB8AC3E}">
        <p14:creationId xmlns:p14="http://schemas.microsoft.com/office/powerpoint/2010/main" val="2122198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/>
          <a:lstStyle/>
          <a:p>
            <a:r>
              <a:rPr lang="de-DE" dirty="0"/>
              <a:t>Korrelation zwischen Temperatur und </a:t>
            </a:r>
            <a:r>
              <a:rPr lang="de-DE" dirty="0" err="1"/>
              <a:t>sauerstoff</a:t>
            </a:r>
            <a:endParaRPr lang="de-DE" dirty="0"/>
          </a:p>
        </p:txBody>
      </p:sp>
      <p:pic>
        <p:nvPicPr>
          <p:cNvPr id="5" name="Inhaltsplatzhalter 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7BBFDF2B-4D2C-FA4E-2ABC-6ECFC0BE2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37488" y="2418134"/>
            <a:ext cx="3967163" cy="3090854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1377A48-9E99-36E9-3D09-6C55C54B4C0F}"/>
              </a:ext>
            </a:extLst>
          </p:cNvPr>
          <p:cNvSpPr txBox="1"/>
          <p:nvPr/>
        </p:nvSpPr>
        <p:spPr>
          <a:xfrm>
            <a:off x="648039" y="1912850"/>
            <a:ext cx="67894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0" i="0" dirty="0">
                <a:effectLst/>
              </a:rPr>
              <a:t>Die beobachtete negative Korrelation zwischen Temperatur und Sauerstoff (-0,774) kann durch physikalische Gesetze erklärt werden.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0" i="0" dirty="0">
                <a:effectLst/>
              </a:rPr>
              <a:t>Gemäß der allgemeinen Gasgesetzgleichung dehnt sich das Volumen eines Gases bei konstantem Druck mit steigender Temperatur aus, was zu einer Abnahme der Dichte des Sauerstoffs führt.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0" i="0" dirty="0">
                <a:effectLst/>
              </a:rPr>
              <a:t>Die Volumenexpansion führt dazu, dass die Sauerstoffkonzentration in der Luft abnimmt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0" i="0" dirty="0">
                <a:effectLst/>
              </a:rPr>
              <a:t>Temperaturänderungen können auch biologische Prozesse beeinflussen, wodurch Organismen, einschließlich Menschen, bei wärmeren Temperaturen dazu tendieren, schneller und tiefer zu atmen, was den Sauerstoffgehalt in der Umgebungsluft reduzieren kann.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3073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/>
          <a:lstStyle/>
          <a:p>
            <a:r>
              <a:rPr lang="de-DE" dirty="0"/>
              <a:t>Korrelation zwischen Sauerstoff und Schwefeldioxid</a:t>
            </a:r>
          </a:p>
        </p:txBody>
      </p:sp>
      <p:pic>
        <p:nvPicPr>
          <p:cNvPr id="9" name="Inhaltsplatzhalter 8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37FD8623-A650-4630-5C28-280BF79E8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0814" y="2362200"/>
            <a:ext cx="4750798" cy="3614738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52657A4-A5BD-A369-BD25-E2F0B5EE0753}"/>
              </a:ext>
            </a:extLst>
          </p:cNvPr>
          <p:cNvSpPr txBox="1"/>
          <p:nvPr/>
        </p:nvSpPr>
        <p:spPr>
          <a:xfrm>
            <a:off x="842154" y="2219325"/>
            <a:ext cx="56538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0" i="0" dirty="0">
                <a:effectLst/>
              </a:rPr>
              <a:t>Die Korrelation zwischen Sauerstoff und Schwefeldioxid beträgt -0,751.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0" i="0" dirty="0">
                <a:effectLst/>
              </a:rPr>
              <a:t>Eine mögliche wissenschaftliche Erklärung ist die chemische Reaktion zwischen SO2 und O2 zu SO3 mit einem Katalysator.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0" i="0" dirty="0">
                <a:effectLst/>
              </a:rPr>
              <a:t>In der häuslichen Umgebung könnten Kochprozesse mit schwefelhaltigen Lebensmitteln zur Freisetzung von SO2 führen und gleichzeitig Sauerstoff verbrauchen.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0" i="0" dirty="0">
                <a:effectLst/>
              </a:rPr>
              <a:t>Diese Erklärung veranschaulicht die negative Korrelation zwischen Sauerstoff und Schwefeldioxid und zeigt, wie verschiedene Faktoren die Luftzusammensetzung beeinflussen können.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552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>
            <a:normAutofit fontScale="90000"/>
          </a:bodyPr>
          <a:lstStyle/>
          <a:p>
            <a:r>
              <a:rPr lang="de-DE" dirty="0"/>
              <a:t>Kochaktivitäten in der Maschinellen Auswertung schwer abzugrenzen</a:t>
            </a:r>
          </a:p>
        </p:txBody>
      </p:sp>
      <p:pic>
        <p:nvPicPr>
          <p:cNvPr id="5" name="Inhaltsplatzhalter 4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F1C28FFB-1386-9712-A515-117ED86B5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7455" y="2689860"/>
            <a:ext cx="5446395" cy="3007678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D638891-D1E9-F83E-BC44-CA0F1B9E25B5}"/>
              </a:ext>
            </a:extLst>
          </p:cNvPr>
          <p:cNvSpPr txBox="1"/>
          <p:nvPr/>
        </p:nvSpPr>
        <p:spPr>
          <a:xfrm>
            <a:off x="731520" y="2204900"/>
            <a:ext cx="51530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0" i="0" dirty="0">
                <a:effectLst/>
              </a:rPr>
              <a:t>Analyse zeigt eine hohe Volatilität in beiden Werten.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0" i="0" dirty="0">
                <a:effectLst/>
              </a:rPr>
              <a:t>Schwierigkeiten bei der Identifizierung von Kochaktivitäten durch Luftfeuchtigkeit und VOC aufgrund hoher Volatilität und Sensibilität der Werte.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0" i="0" dirty="0">
                <a:effectLst/>
              </a:rPr>
              <a:t>Dennoch zeigte sich ein typischer sprunghafter Anstieg von Luftfeuchtigkeit und VOC-Werten während eines Kochvorgangs.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0" i="0" dirty="0">
                <a:effectLst/>
              </a:rPr>
              <a:t>Unter veränderten Bedingungen, wie geschlossenen Fenstern im Winter, könnten die Effekte des Kochens auf die Messwerte deutlicher hervortreten.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701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83A9653F-E245-907B-BD57-560DAEEB6836}"/>
              </a:ext>
            </a:extLst>
          </p:cNvPr>
          <p:cNvGrpSpPr/>
          <p:nvPr/>
        </p:nvGrpSpPr>
        <p:grpSpPr>
          <a:xfrm>
            <a:off x="3393999" y="2457045"/>
            <a:ext cx="4420566" cy="4498196"/>
            <a:chOff x="3219922" y="-1182390"/>
            <a:chExt cx="8534400" cy="8534400"/>
          </a:xfrm>
        </p:grpSpPr>
        <p:pic>
          <p:nvPicPr>
            <p:cNvPr id="58" name="Grafik 57" descr="Ordner Silhouette">
              <a:extLst>
                <a:ext uri="{FF2B5EF4-FFF2-40B4-BE49-F238E27FC236}">
                  <a16:creationId xmlns:a16="http://schemas.microsoft.com/office/drawing/2014/main" id="{DBFA45B7-9627-702F-B1D5-3B1820CE30BB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19922" y="-1182390"/>
              <a:ext cx="8534400" cy="8534400"/>
            </a:xfrm>
            <a:prstGeom prst="rect">
              <a:avLst/>
            </a:prstGeom>
          </p:spPr>
        </p:pic>
        <p:pic>
          <p:nvPicPr>
            <p:cNvPr id="59" name="Grafik 58" descr="Ordner Silhouette">
              <a:extLst>
                <a:ext uri="{FF2B5EF4-FFF2-40B4-BE49-F238E27FC236}">
                  <a16:creationId xmlns:a16="http://schemas.microsoft.com/office/drawing/2014/main" id="{0A537C83-E08E-BB1E-04CF-AFD781CBD094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97241" y="82417"/>
              <a:ext cx="6214582" cy="6214582"/>
            </a:xfrm>
            <a:prstGeom prst="rect">
              <a:avLst/>
            </a:prstGeom>
          </p:spPr>
        </p:pic>
        <p:pic>
          <p:nvPicPr>
            <p:cNvPr id="60" name="Grafik 59" descr="Ordner Silhouette">
              <a:extLst>
                <a:ext uri="{FF2B5EF4-FFF2-40B4-BE49-F238E27FC236}">
                  <a16:creationId xmlns:a16="http://schemas.microsoft.com/office/drawing/2014/main" id="{AAEC1832-6518-9153-0FB8-882A345A7BEB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92771" y="2075543"/>
              <a:ext cx="2394351" cy="2394351"/>
            </a:xfrm>
            <a:prstGeom prst="rect">
              <a:avLst/>
            </a:prstGeom>
          </p:spPr>
        </p:pic>
        <p:pic>
          <p:nvPicPr>
            <p:cNvPr id="61" name="Grafik 60" descr="Ordner Silhouette">
              <a:extLst>
                <a:ext uri="{FF2B5EF4-FFF2-40B4-BE49-F238E27FC236}">
                  <a16:creationId xmlns:a16="http://schemas.microsoft.com/office/drawing/2014/main" id="{BDB7A64B-3D9C-143F-B982-6035A802D242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85476" y="2075543"/>
              <a:ext cx="2394351" cy="2394351"/>
            </a:xfrm>
            <a:prstGeom prst="rect">
              <a:avLst/>
            </a:prstGeom>
          </p:spPr>
        </p:pic>
        <p:pic>
          <p:nvPicPr>
            <p:cNvPr id="62" name="Grafik 61" descr="Papier Silhouette">
              <a:extLst>
                <a:ext uri="{FF2B5EF4-FFF2-40B4-BE49-F238E27FC236}">
                  <a16:creationId xmlns:a16="http://schemas.microsoft.com/office/drawing/2014/main" id="{5A95C54F-9481-2A36-FC71-B083A98F61FF}"/>
                </a:ext>
              </a:extLst>
            </p:cNvPr>
            <p:cNvPicPr/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39080" y="2883150"/>
              <a:ext cx="914400" cy="914400"/>
            </a:xfrm>
            <a:prstGeom prst="rect">
              <a:avLst/>
            </a:prstGeom>
          </p:spPr>
        </p:pic>
        <p:pic>
          <p:nvPicPr>
            <p:cNvPr id="63" name="Grafik 62" descr="Papier Silhouette">
              <a:extLst>
                <a:ext uri="{FF2B5EF4-FFF2-40B4-BE49-F238E27FC236}">
                  <a16:creationId xmlns:a16="http://schemas.microsoft.com/office/drawing/2014/main" id="{7D911E76-B485-F9A5-DAE9-89BB6AED8DAD}"/>
                </a:ext>
              </a:extLst>
            </p:cNvPr>
            <p:cNvPicPr/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13307" y="2883150"/>
              <a:ext cx="914400" cy="914400"/>
            </a:xfrm>
            <a:prstGeom prst="rect">
              <a:avLst/>
            </a:prstGeom>
          </p:spPr>
        </p:pic>
        <p:pic>
          <p:nvPicPr>
            <p:cNvPr id="64" name="Grafik 63" descr="Papier Silhouette">
              <a:extLst>
                <a:ext uri="{FF2B5EF4-FFF2-40B4-BE49-F238E27FC236}">
                  <a16:creationId xmlns:a16="http://schemas.microsoft.com/office/drawing/2014/main" id="{9B77F311-B058-9178-DF30-77695FA76FE4}"/>
                </a:ext>
              </a:extLst>
            </p:cNvPr>
            <p:cNvPicPr/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27172" y="2883150"/>
              <a:ext cx="914400" cy="914400"/>
            </a:xfrm>
            <a:prstGeom prst="rect">
              <a:avLst/>
            </a:prstGeom>
          </p:spPr>
        </p:pic>
        <p:pic>
          <p:nvPicPr>
            <p:cNvPr id="65" name="Grafik 64" descr="Papier Silhouette">
              <a:extLst>
                <a:ext uri="{FF2B5EF4-FFF2-40B4-BE49-F238E27FC236}">
                  <a16:creationId xmlns:a16="http://schemas.microsoft.com/office/drawing/2014/main" id="{EE97B2C7-9D76-EF75-5784-943BB1700853}"/>
                </a:ext>
              </a:extLst>
            </p:cNvPr>
            <p:cNvPicPr/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01399" y="2883150"/>
              <a:ext cx="914400" cy="914400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Die Schnittstelle wurde verbessert</a:t>
            </a:r>
          </a:p>
        </p:txBody>
      </p:sp>
      <p:pic>
        <p:nvPicPr>
          <p:cNvPr id="8" name="Grafik 7" descr="Computer mit einfarbiger Füllung">
            <a:extLst>
              <a:ext uri="{FF2B5EF4-FFF2-40B4-BE49-F238E27FC236}">
                <a16:creationId xmlns:a16="http://schemas.microsoft.com/office/drawing/2014/main" id="{1F5897F7-0E58-4FA8-BDE1-FC767CC43B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11183" y="2332345"/>
            <a:ext cx="1385371" cy="1385371"/>
          </a:xfrm>
          <a:prstGeom prst="rect">
            <a:avLst/>
          </a:prstGeom>
        </p:spPr>
      </p:pic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24670581-E6FB-D1F6-84CF-3217DA3BE75D}"/>
              </a:ext>
            </a:extLst>
          </p:cNvPr>
          <p:cNvGrpSpPr/>
          <p:nvPr/>
        </p:nvGrpSpPr>
        <p:grpSpPr>
          <a:xfrm>
            <a:off x="8510110" y="1901309"/>
            <a:ext cx="1566312" cy="1580922"/>
            <a:chOff x="8510110" y="1901309"/>
            <a:chExt cx="1566312" cy="1580922"/>
          </a:xfrm>
        </p:grpSpPr>
        <p:pic>
          <p:nvPicPr>
            <p:cNvPr id="10" name="Grafik 9" descr="Windig mit einfarbiger Füllung">
              <a:extLst>
                <a:ext uri="{FF2B5EF4-FFF2-40B4-BE49-F238E27FC236}">
                  <a16:creationId xmlns:a16="http://schemas.microsoft.com/office/drawing/2014/main" id="{127130D0-59F3-80A3-0F89-F817CE05B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03847" y="2609656"/>
              <a:ext cx="830750" cy="830750"/>
            </a:xfrm>
            <a:prstGeom prst="rect">
              <a:avLst/>
            </a:prstGeom>
          </p:spPr>
        </p:pic>
        <p:pic>
          <p:nvPicPr>
            <p:cNvPr id="11" name="Grafik 10" descr="Drahtlos mit einfarbiger Füllung">
              <a:extLst>
                <a:ext uri="{FF2B5EF4-FFF2-40B4-BE49-F238E27FC236}">
                  <a16:creationId xmlns:a16="http://schemas.microsoft.com/office/drawing/2014/main" id="{DEFBE6D3-ECA6-FAAB-0A25-C47E70D32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510110" y="1901309"/>
              <a:ext cx="914400" cy="914400"/>
            </a:xfrm>
            <a:prstGeom prst="rect">
              <a:avLst/>
            </a:prstGeom>
          </p:spPr>
        </p:pic>
        <p:sp>
          <p:nvSpPr>
            <p:cNvPr id="12" name="Flussdiagramm: Verbinder 11">
              <a:extLst>
                <a:ext uri="{FF2B5EF4-FFF2-40B4-BE49-F238E27FC236}">
                  <a16:creationId xmlns:a16="http://schemas.microsoft.com/office/drawing/2014/main" id="{B5913494-F873-CAB6-DA60-CB448EE7AC51}"/>
                </a:ext>
              </a:extLst>
            </p:cNvPr>
            <p:cNvSpPr/>
            <p:nvPr/>
          </p:nvSpPr>
          <p:spPr>
            <a:xfrm>
              <a:off x="9162022" y="2567831"/>
              <a:ext cx="914400" cy="914400"/>
            </a:xfrm>
            <a:prstGeom prst="flowChartConnector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48D1E159-FF54-A1E4-8606-34A518DD81B2}"/>
              </a:ext>
            </a:extLst>
          </p:cNvPr>
          <p:cNvSpPr txBox="1">
            <a:spLocks/>
          </p:cNvSpPr>
          <p:nvPr/>
        </p:nvSpPr>
        <p:spPr>
          <a:xfrm>
            <a:off x="3913492" y="2469076"/>
            <a:ext cx="4230043" cy="4704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de-DE" sz="2400" dirty="0">
                <a:solidFill>
                  <a:schemeClr val="tx1"/>
                </a:solidFill>
              </a:rPr>
              <a:t>Direkte Anfrage der Daten</a:t>
            </a:r>
          </a:p>
        </p:txBody>
      </p:sp>
      <p:sp>
        <p:nvSpPr>
          <p:cNvPr id="15" name="Pfeil: nach links und rechts 14">
            <a:extLst>
              <a:ext uri="{FF2B5EF4-FFF2-40B4-BE49-F238E27FC236}">
                <a16:creationId xmlns:a16="http://schemas.microsoft.com/office/drawing/2014/main" id="{2BD2B2AE-56AB-8D71-0860-7EE6F5A97DE9}"/>
              </a:ext>
            </a:extLst>
          </p:cNvPr>
          <p:cNvSpPr/>
          <p:nvPr/>
        </p:nvSpPr>
        <p:spPr>
          <a:xfrm>
            <a:off x="3589020" y="2782714"/>
            <a:ext cx="5378290" cy="48463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FF2968CD-E93A-F50C-2A4A-1C8F293C957C}"/>
              </a:ext>
            </a:extLst>
          </p:cNvPr>
          <p:cNvGrpSpPr/>
          <p:nvPr/>
        </p:nvGrpSpPr>
        <p:grpSpPr>
          <a:xfrm>
            <a:off x="2208986" y="2655239"/>
            <a:ext cx="525779" cy="568476"/>
            <a:chOff x="3219922" y="-1182390"/>
            <a:chExt cx="8534400" cy="8534400"/>
          </a:xfrm>
        </p:grpSpPr>
        <p:pic>
          <p:nvPicPr>
            <p:cNvPr id="31" name="Grafik 30" descr="Ordner Silhouette">
              <a:extLst>
                <a:ext uri="{FF2B5EF4-FFF2-40B4-BE49-F238E27FC236}">
                  <a16:creationId xmlns:a16="http://schemas.microsoft.com/office/drawing/2014/main" id="{502F531E-DEBD-3BED-EC77-5625C8977FA5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19922" y="-1182390"/>
              <a:ext cx="8534400" cy="8534400"/>
            </a:xfrm>
            <a:prstGeom prst="rect">
              <a:avLst/>
            </a:prstGeom>
          </p:spPr>
        </p:pic>
        <p:pic>
          <p:nvPicPr>
            <p:cNvPr id="32" name="Grafik 31" descr="Ordner Silhouette">
              <a:extLst>
                <a:ext uri="{FF2B5EF4-FFF2-40B4-BE49-F238E27FC236}">
                  <a16:creationId xmlns:a16="http://schemas.microsoft.com/office/drawing/2014/main" id="{2CF9DF6C-786B-31CF-463B-AED541EAEAAF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97241" y="82417"/>
              <a:ext cx="6214582" cy="6214582"/>
            </a:xfrm>
            <a:prstGeom prst="rect">
              <a:avLst/>
            </a:prstGeom>
          </p:spPr>
        </p:pic>
        <p:pic>
          <p:nvPicPr>
            <p:cNvPr id="34" name="Grafik 33" descr="Ordner Silhouette">
              <a:extLst>
                <a:ext uri="{FF2B5EF4-FFF2-40B4-BE49-F238E27FC236}">
                  <a16:creationId xmlns:a16="http://schemas.microsoft.com/office/drawing/2014/main" id="{12C8DC23-6AD9-EAE4-E3B7-F5B1CB900549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92771" y="2075543"/>
              <a:ext cx="2394351" cy="2394351"/>
            </a:xfrm>
            <a:prstGeom prst="rect">
              <a:avLst/>
            </a:prstGeom>
          </p:spPr>
        </p:pic>
        <p:pic>
          <p:nvPicPr>
            <p:cNvPr id="35" name="Grafik 34" descr="Ordner Silhouette">
              <a:extLst>
                <a:ext uri="{FF2B5EF4-FFF2-40B4-BE49-F238E27FC236}">
                  <a16:creationId xmlns:a16="http://schemas.microsoft.com/office/drawing/2014/main" id="{3480F3E2-9F3C-C4DD-0227-1AAB62D8FBA8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85476" y="2075543"/>
              <a:ext cx="2394351" cy="2394351"/>
            </a:xfrm>
            <a:prstGeom prst="rect">
              <a:avLst/>
            </a:prstGeom>
          </p:spPr>
        </p:pic>
        <p:pic>
          <p:nvPicPr>
            <p:cNvPr id="36" name="Grafik 35" descr="Papier Silhouette">
              <a:extLst>
                <a:ext uri="{FF2B5EF4-FFF2-40B4-BE49-F238E27FC236}">
                  <a16:creationId xmlns:a16="http://schemas.microsoft.com/office/drawing/2014/main" id="{EF2B34C9-9C06-6549-8782-8212C219B0C9}"/>
                </a:ext>
              </a:extLst>
            </p:cNvPr>
            <p:cNvPicPr/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39080" y="2883150"/>
              <a:ext cx="914400" cy="914400"/>
            </a:xfrm>
            <a:prstGeom prst="rect">
              <a:avLst/>
            </a:prstGeom>
          </p:spPr>
        </p:pic>
        <p:pic>
          <p:nvPicPr>
            <p:cNvPr id="37" name="Grafik 36" descr="Papier Silhouette">
              <a:extLst>
                <a:ext uri="{FF2B5EF4-FFF2-40B4-BE49-F238E27FC236}">
                  <a16:creationId xmlns:a16="http://schemas.microsoft.com/office/drawing/2014/main" id="{6892C7F9-DCE2-D40A-EEE1-5D75EC4C66D4}"/>
                </a:ext>
              </a:extLst>
            </p:cNvPr>
            <p:cNvPicPr/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13307" y="2883150"/>
              <a:ext cx="914400" cy="914400"/>
            </a:xfrm>
            <a:prstGeom prst="rect">
              <a:avLst/>
            </a:prstGeom>
          </p:spPr>
        </p:pic>
        <p:pic>
          <p:nvPicPr>
            <p:cNvPr id="38" name="Grafik 37" descr="Papier Silhouette">
              <a:extLst>
                <a:ext uri="{FF2B5EF4-FFF2-40B4-BE49-F238E27FC236}">
                  <a16:creationId xmlns:a16="http://schemas.microsoft.com/office/drawing/2014/main" id="{2D18C3B0-E660-C670-BDC6-47785A67D1D6}"/>
                </a:ext>
              </a:extLst>
            </p:cNvPr>
            <p:cNvPicPr/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27172" y="2883150"/>
              <a:ext cx="914400" cy="914400"/>
            </a:xfrm>
            <a:prstGeom prst="rect">
              <a:avLst/>
            </a:prstGeom>
          </p:spPr>
        </p:pic>
        <p:pic>
          <p:nvPicPr>
            <p:cNvPr id="39" name="Grafik 38" descr="Papier Silhouette">
              <a:extLst>
                <a:ext uri="{FF2B5EF4-FFF2-40B4-BE49-F238E27FC236}">
                  <a16:creationId xmlns:a16="http://schemas.microsoft.com/office/drawing/2014/main" id="{6417F23B-0684-502B-EB68-BBA2987B8D4B}"/>
                </a:ext>
              </a:extLst>
            </p:cNvPr>
            <p:cNvPicPr/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01399" y="2883150"/>
              <a:ext cx="914400" cy="914400"/>
            </a:xfrm>
            <a:prstGeom prst="rect">
              <a:avLst/>
            </a:prstGeom>
          </p:spPr>
        </p:pic>
      </p:grp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35731F7E-39BD-D75D-858F-C70720E0FBE0}"/>
              </a:ext>
            </a:extLst>
          </p:cNvPr>
          <p:cNvCxnSpPr>
            <a:cxnSpLocks/>
            <a:stCxn id="38" idx="2"/>
          </p:cNvCxnSpPr>
          <p:nvPr/>
        </p:nvCxnSpPr>
        <p:spPr>
          <a:xfrm rot="16200000" flipH="1">
            <a:off x="2983509" y="2505953"/>
            <a:ext cx="672968" cy="163496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Verbinder: gekrümmt 68">
            <a:extLst>
              <a:ext uri="{FF2B5EF4-FFF2-40B4-BE49-F238E27FC236}">
                <a16:creationId xmlns:a16="http://schemas.microsoft.com/office/drawing/2014/main" id="{86E34D4E-6D1B-2384-A7AC-987869BBD48C}"/>
              </a:ext>
            </a:extLst>
          </p:cNvPr>
          <p:cNvCxnSpPr>
            <a:cxnSpLocks/>
          </p:cNvCxnSpPr>
          <p:nvPr/>
        </p:nvCxnSpPr>
        <p:spPr>
          <a:xfrm>
            <a:off x="4137476" y="3851620"/>
            <a:ext cx="437776" cy="242992"/>
          </a:xfrm>
          <a:prstGeom prst="curvedConnector3">
            <a:avLst>
              <a:gd name="adj1" fmla="val -61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7" name="Verbinder: gekrümmt 76">
            <a:extLst>
              <a:ext uri="{FF2B5EF4-FFF2-40B4-BE49-F238E27FC236}">
                <a16:creationId xmlns:a16="http://schemas.microsoft.com/office/drawing/2014/main" id="{293DE003-322D-9BD3-FAB5-FF6EC4B005F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90146" y="4441853"/>
            <a:ext cx="370213" cy="268941"/>
          </a:xfrm>
          <a:prstGeom prst="curvedConnector3">
            <a:avLst>
              <a:gd name="adj1" fmla="val 9843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D391AB9-128A-8042-FDE0-8A0D3FCF908F}"/>
              </a:ext>
            </a:extLst>
          </p:cNvPr>
          <p:cNvCxnSpPr/>
          <p:nvPr/>
        </p:nvCxnSpPr>
        <p:spPr>
          <a:xfrm flipV="1">
            <a:off x="6250675" y="3031738"/>
            <a:ext cx="0" cy="18200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Gerader Verbinder 4"/>
          <p:cNvCxnSpPr/>
          <p:nvPr/>
        </p:nvCxnSpPr>
        <p:spPr>
          <a:xfrm>
            <a:off x="3393999" y="3482231"/>
            <a:ext cx="4527488" cy="2611685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 flipV="1">
            <a:off x="3001617" y="3440406"/>
            <a:ext cx="4452731" cy="2653510"/>
          </a:xfrm>
          <a:prstGeom prst="lin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666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>
            <a:normAutofit/>
          </a:bodyPr>
          <a:lstStyle/>
          <a:p>
            <a:r>
              <a:rPr lang="de-DE" dirty="0"/>
              <a:t>Lüftungsvorgänge klar in den Daten zu erkennen</a:t>
            </a:r>
          </a:p>
        </p:txBody>
      </p:sp>
      <p:pic>
        <p:nvPicPr>
          <p:cNvPr id="5" name="Inhaltsplatzhalter 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CCB27C9C-8B81-B633-4B02-27234F0A7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9875" y="2733675"/>
            <a:ext cx="5273040" cy="3080367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3849D9C-BFAD-92CA-C093-CC03CF56C56C}"/>
              </a:ext>
            </a:extLst>
          </p:cNvPr>
          <p:cNvSpPr txBox="1"/>
          <p:nvPr/>
        </p:nvSpPr>
        <p:spPr>
          <a:xfrm>
            <a:off x="571499" y="2047875"/>
            <a:ext cx="58007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0" i="0" dirty="0">
                <a:effectLst/>
              </a:rPr>
              <a:t>Untersuchung des Zusammenhangs zwischen CO2-Gehalt und Sauerstoffgehalt während der Nacht in einer Wohnung mit schlafender Person.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0" i="0" dirty="0">
                <a:effectLst/>
              </a:rPr>
              <a:t>Erwartetes Muster (CO2-Anstieg - Sauerstoffabnahme) nicht feststellbar aufgrund ständigen Lüftens mit offenem Fenster.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0" i="0" dirty="0">
                <a:effectLst/>
              </a:rPr>
              <a:t>Messwerte zeigen hohe Sensitivität gegenüber dem Lüftungsverhalten, wodurch klare Erkennung von Lüftungsphasen und Fensterschließungen möglich ist.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0" i="0" dirty="0">
                <a:effectLst/>
              </a:rPr>
              <a:t>Erkenntnisse sind nützlich für die Überwachung des Lüftungsverhaltens und für zukünftige Studien zum Einfluss des Lüftungsverhaltens auf andere Parameter.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1210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>
            <a:normAutofit/>
          </a:bodyPr>
          <a:lstStyle/>
          <a:p>
            <a:r>
              <a:rPr lang="de-DE" dirty="0"/>
              <a:t>Messfehler ausgelöst durch Luftfeuchtigkeit</a:t>
            </a:r>
          </a:p>
        </p:txBody>
      </p:sp>
      <p:pic>
        <p:nvPicPr>
          <p:cNvPr id="5" name="Inhaltsplatzhalter 4" descr="Ein Bild, das Text, Reihe, Diagramm, Karte enthält.&#10;&#10;Automatisch generierte Beschreibung">
            <a:extLst>
              <a:ext uri="{FF2B5EF4-FFF2-40B4-BE49-F238E27FC236}">
                <a16:creationId xmlns:a16="http://schemas.microsoft.com/office/drawing/2014/main" id="{FCD933D3-FD87-57B9-7721-F4252E94B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3388" y="2461260"/>
            <a:ext cx="5234940" cy="3076258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9DF0E34-1110-7C2A-922D-2F7E62F60C9E}"/>
              </a:ext>
            </a:extLst>
          </p:cNvPr>
          <p:cNvSpPr txBox="1"/>
          <p:nvPr/>
        </p:nvSpPr>
        <p:spPr>
          <a:xfrm>
            <a:off x="695396" y="1874980"/>
            <a:ext cx="58379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0" i="0" dirty="0">
                <a:effectLst/>
              </a:rPr>
              <a:t>Am Sonntag, den 09.07.23 wurde ein Messfehler bei den Feinstaubwerten beobachtet, der mit ungewöhnlich heißem Wetter und plötzlichem Starkregen zusammenhing.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0" i="0" dirty="0">
                <a:effectLst/>
              </a:rPr>
              <a:t>Ein plötzlicher Anstieg der Luftfeuchtigkeit nach dem Starkregen führte zu einem sprunghaften Anstieg der Feinstaubwerte.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0" i="0" dirty="0">
                <a:effectLst/>
              </a:rPr>
              <a:t>Interessanterweise trat der Messfehler nur bei stark sprunghaften Anstiegen der Luftfeuchtigkeit auf, während ein kontinuierlicher Anstieg keine weiteren Fehler verursachte.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0" i="0" dirty="0">
                <a:effectLst/>
              </a:rPr>
              <a:t>Ab einer Luftfeuchtigkeit von 60% stieg jedoch die Zählung der Partikel der Größe von einem Mikrometer erneut an.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489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23499" y="1015383"/>
            <a:ext cx="11128173" cy="49143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Verschiedene Szenarien</a:t>
            </a:r>
            <a:br>
              <a:rPr lang="de-DE" sz="7200" dirty="0"/>
            </a:br>
            <a:r>
              <a:rPr lang="de-DE" sz="2800" dirty="0"/>
              <a:t>(Alex)</a:t>
            </a:r>
          </a:p>
        </p:txBody>
      </p:sp>
    </p:spTree>
    <p:extLst>
      <p:ext uri="{BB962C8B-B14F-4D97-AF65-F5344CB8AC3E}">
        <p14:creationId xmlns:p14="http://schemas.microsoft.com/office/powerpoint/2010/main" val="489159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>
            <a:normAutofit/>
          </a:bodyPr>
          <a:lstStyle/>
          <a:p>
            <a:r>
              <a:rPr lang="de-DE" dirty="0"/>
              <a:t>Gasherd und Cerankochfeld in den Daten nicht zu unterscheiden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2154" y="2304011"/>
            <a:ext cx="8126586" cy="3615267"/>
          </a:xfrm>
        </p:spPr>
        <p:txBody>
          <a:bodyPr>
            <a:normAutofit lnSpcReduction="10000"/>
          </a:bodyPr>
          <a:lstStyle/>
          <a:p>
            <a:r>
              <a:rPr lang="de-DE" b="0" i="0" dirty="0">
                <a:solidFill>
                  <a:schemeClr val="tx1"/>
                </a:solidFill>
                <a:effectLst/>
              </a:rPr>
              <a:t>Untersuchung der Luftwerte in Bezug auf Kochaktivitäten mit Cerankochfeld und Gasherd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b="0" i="0" dirty="0">
                <a:solidFill>
                  <a:schemeClr val="tx1"/>
                </a:solidFill>
                <a:effectLst/>
              </a:rPr>
              <a:t>Ursprünglich erwartete deutliche Unterscheidung, aber keine signifikante Verschlechterung der Luftqualität nachgewiesen</a:t>
            </a:r>
          </a:p>
          <a:p>
            <a:r>
              <a:rPr lang="de-DE" b="0" i="0" dirty="0">
                <a:solidFill>
                  <a:schemeClr val="tx1"/>
                </a:solidFill>
                <a:effectLst/>
              </a:rPr>
              <a:t>Analysierte Metriken: NO2, SO2, Feinstaubpartikel</a:t>
            </a:r>
          </a:p>
          <a:p>
            <a:r>
              <a:rPr lang="de-DE" b="0" i="0" dirty="0">
                <a:solidFill>
                  <a:schemeClr val="tx1"/>
                </a:solidFill>
                <a:effectLst/>
              </a:rPr>
              <a:t>Mögliche Einflussfaktoren: Verschiedene Dunstabzugshauben, geöffnete Fenster, Art des gekochten Gerichts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b="0" i="0" dirty="0">
                <a:solidFill>
                  <a:schemeClr val="tx1"/>
                </a:solidFill>
                <a:effectLst/>
              </a:rPr>
              <a:t>Zukünftige Messerhebungen sollten auf diese Bedingungen eingehen, um einen aussagekräftigen Vergleich zu ermöglichen.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5" name="Grafik 4" descr="Blasen mit einfarbiger Füllung">
            <a:extLst>
              <a:ext uri="{FF2B5EF4-FFF2-40B4-BE49-F238E27FC236}">
                <a16:creationId xmlns:a16="http://schemas.microsoft.com/office/drawing/2014/main" id="{27A358B6-5883-A283-10DE-8669A7EA9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63106" y="2532611"/>
            <a:ext cx="914400" cy="914400"/>
          </a:xfrm>
          <a:prstGeom prst="rect">
            <a:avLst/>
          </a:prstGeom>
        </p:spPr>
      </p:pic>
      <p:pic>
        <p:nvPicPr>
          <p:cNvPr id="7" name="Grafik 6" descr="Blasen Silhouette">
            <a:extLst>
              <a:ext uri="{FF2B5EF4-FFF2-40B4-BE49-F238E27FC236}">
                <a16:creationId xmlns:a16="http://schemas.microsoft.com/office/drawing/2014/main" id="{4F934931-A0DB-7A58-569A-6592C6F16A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9203" y="2289156"/>
            <a:ext cx="914400" cy="914400"/>
          </a:xfrm>
          <a:prstGeom prst="rect">
            <a:avLst/>
          </a:prstGeom>
        </p:spPr>
      </p:pic>
      <p:pic>
        <p:nvPicPr>
          <p:cNvPr id="9" name="Grafik 8" descr="Gebackener Truthahn mit einfarbiger Füllung">
            <a:extLst>
              <a:ext uri="{FF2B5EF4-FFF2-40B4-BE49-F238E27FC236}">
                <a16:creationId xmlns:a16="http://schemas.microsoft.com/office/drawing/2014/main" id="{FF9778E2-7377-15C9-07F7-0346455B63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26242" y="3579862"/>
            <a:ext cx="1953875" cy="195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98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B2C4EF-D285-1C22-B1C3-A0545095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2" y="1724025"/>
            <a:ext cx="11393841" cy="4857750"/>
          </a:xfrm>
        </p:spPr>
        <p:txBody>
          <a:bodyPr anchor="t"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de-DE" sz="3300" dirty="0">
                <a:solidFill>
                  <a:schemeClr val="tx1"/>
                </a:solidFill>
              </a:rPr>
              <a:t>Vorstellung des Programms</a:t>
            </a:r>
          </a:p>
          <a:p>
            <a:pPr marL="0" indent="0">
              <a:lnSpc>
                <a:spcPct val="160000"/>
              </a:lnSpc>
              <a:buNone/>
            </a:pPr>
            <a:endParaRPr lang="de-DE" sz="33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de-DE" sz="3300" dirty="0">
                <a:solidFill>
                  <a:schemeClr val="tx1"/>
                </a:solidFill>
              </a:rPr>
              <a:t>Vorstellung der Analyseergebnisse</a:t>
            </a:r>
          </a:p>
          <a:p>
            <a:pPr marL="0" indent="0">
              <a:buNone/>
            </a:pPr>
            <a:endParaRPr lang="de-DE" sz="3900" b="1" dirty="0">
              <a:solidFill>
                <a:schemeClr val="tx1"/>
              </a:solidFill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de-DE" sz="3600" b="1" dirty="0">
                <a:solidFill>
                  <a:schemeClr val="tx1"/>
                </a:solidFill>
              </a:rPr>
              <a:t>Vorschläge für die Weiterführung des Projekt </a:t>
            </a:r>
            <a:r>
              <a:rPr lang="en-US" sz="3600" dirty="0">
                <a:solidFill>
                  <a:schemeClr val="tx1"/>
                </a:solidFill>
              </a:rPr>
              <a:t>​</a:t>
            </a:r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v"/>
            </a:pPr>
            <a:endParaRPr lang="de-DE" sz="1800" dirty="0">
              <a:solidFill>
                <a:schemeClr val="tx1"/>
              </a:solidFill>
            </a:endParaRPr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v"/>
            </a:pPr>
            <a:endParaRPr lang="de-D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endParaRPr lang="de-DE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477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51503"/>
            <a:ext cx="8850486" cy="1507067"/>
          </a:xfrm>
        </p:spPr>
        <p:txBody>
          <a:bodyPr>
            <a:normAutofit/>
          </a:bodyPr>
          <a:lstStyle/>
          <a:p>
            <a:r>
              <a:rPr lang="de-DE" dirty="0"/>
              <a:t>Vorschläge für Weiterführung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43094" y="2255521"/>
            <a:ext cx="8534400" cy="3915218"/>
          </a:xfrm>
        </p:spPr>
        <p:txBody>
          <a:bodyPr>
            <a:noAutofit/>
          </a:bodyPr>
          <a:lstStyle/>
          <a:p>
            <a:r>
              <a:rPr lang="de-DE" sz="3200" dirty="0">
                <a:solidFill>
                  <a:schemeClr val="tx1"/>
                </a:solidFill>
              </a:rPr>
              <a:t>Erweiterte Messungen</a:t>
            </a:r>
          </a:p>
          <a:p>
            <a:r>
              <a:rPr lang="de-DE" sz="3200" dirty="0">
                <a:solidFill>
                  <a:schemeClr val="tx1"/>
                </a:solidFill>
              </a:rPr>
              <a:t>Automatisierte Datenanalyse und Erweiterung der Software-Funktionen </a:t>
            </a:r>
          </a:p>
          <a:p>
            <a:r>
              <a:rPr lang="de-DE" sz="3200" dirty="0">
                <a:solidFill>
                  <a:schemeClr val="tx1"/>
                </a:solidFill>
              </a:rPr>
              <a:t>Implementierung eines Analyse-Dashboards </a:t>
            </a:r>
          </a:p>
          <a:p>
            <a:r>
              <a:rPr lang="de-DE" sz="3200" dirty="0">
                <a:solidFill>
                  <a:schemeClr val="tx1"/>
                </a:solidFill>
              </a:rPr>
              <a:t>Anwendung von </a:t>
            </a:r>
            <a:r>
              <a:rPr lang="de-DE" sz="3200" dirty="0" err="1">
                <a:solidFill>
                  <a:schemeClr val="tx1"/>
                </a:solidFill>
              </a:rPr>
              <a:t>Machine</a:t>
            </a:r>
            <a:r>
              <a:rPr lang="de-DE" sz="3200" dirty="0">
                <a:solidFill>
                  <a:schemeClr val="tx1"/>
                </a:solidFill>
              </a:rPr>
              <a:t> Learning</a:t>
            </a:r>
          </a:p>
          <a:p>
            <a:r>
              <a:rPr lang="de-DE" sz="3200" dirty="0">
                <a:solidFill>
                  <a:schemeClr val="tx1"/>
                </a:solidFill>
              </a:rPr>
              <a:t>Reengineering des </a:t>
            </a:r>
            <a:r>
              <a:rPr lang="de-DE" sz="3200" dirty="0" err="1">
                <a:solidFill>
                  <a:schemeClr val="tx1"/>
                </a:solidFill>
              </a:rPr>
              <a:t>airQ</a:t>
            </a:r>
            <a:r>
              <a:rPr lang="de-DE" sz="3200" dirty="0">
                <a:solidFill>
                  <a:schemeClr val="tx1"/>
                </a:solidFill>
              </a:rPr>
              <a:t> Sensors </a:t>
            </a:r>
          </a:p>
        </p:txBody>
      </p:sp>
      <p:pic>
        <p:nvPicPr>
          <p:cNvPr id="5" name="Grafik 4" descr="Ende mit einfarbiger Füllung">
            <a:extLst>
              <a:ext uri="{FF2B5EF4-FFF2-40B4-BE49-F238E27FC236}">
                <a16:creationId xmlns:a16="http://schemas.microsoft.com/office/drawing/2014/main" id="{2742F58E-7246-45C4-D808-9A3BA9EAB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25839" y="2910841"/>
            <a:ext cx="3246121" cy="305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0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9897188" cy="1507067"/>
          </a:xfrm>
        </p:spPr>
        <p:txBody>
          <a:bodyPr/>
          <a:lstStyle/>
          <a:p>
            <a:pPr algn="ctr"/>
            <a:r>
              <a:rPr lang="de-DE" dirty="0"/>
              <a:t>Funktionalität wurde erweitert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B2C4EF-D285-1C22-B1C3-A0545095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3" y="2371030"/>
            <a:ext cx="8534400" cy="3959497"/>
          </a:xfrm>
        </p:spPr>
        <p:txBody>
          <a:bodyPr anchor="t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de-DE" sz="2200" dirty="0">
                <a:solidFill>
                  <a:schemeClr val="tx1"/>
                </a:solidFill>
              </a:rPr>
              <a:t>Entwicklung </a:t>
            </a:r>
            <a:r>
              <a:rPr lang="de-DE" sz="2200">
                <a:solidFill>
                  <a:schemeClr val="tx1"/>
                </a:solidFill>
              </a:rPr>
              <a:t>verschiedener</a:t>
            </a:r>
            <a:r>
              <a:rPr lang="de-DE" sz="2200" dirty="0">
                <a:solidFill>
                  <a:schemeClr val="tx1"/>
                </a:solidFill>
              </a:rPr>
              <a:t> Funktionen für unkomplizierte Datenanalyse und Datenbankverwaltung</a:t>
            </a:r>
          </a:p>
          <a:p>
            <a:pPr>
              <a:lnSpc>
                <a:spcPct val="150000"/>
              </a:lnSpc>
            </a:pPr>
            <a:r>
              <a:rPr lang="de-DE" sz="2200" dirty="0">
                <a:solidFill>
                  <a:schemeClr val="tx1"/>
                </a:solidFill>
              </a:rPr>
              <a:t>Funktionen wurden objektorientiert gekapselt, um Übersichtlichkeit und Wiederverwendbarkeit zu verbessern</a:t>
            </a:r>
          </a:p>
          <a:p>
            <a:pPr>
              <a:lnSpc>
                <a:spcPct val="150000"/>
              </a:lnSpc>
            </a:pPr>
            <a:r>
              <a:rPr lang="de-DE" sz="2200">
                <a:solidFill>
                  <a:schemeClr val="tx1"/>
                </a:solidFill>
              </a:rPr>
              <a:t>Umfassende</a:t>
            </a:r>
            <a:r>
              <a:rPr lang="de-DE" sz="2200" dirty="0">
                <a:solidFill>
                  <a:schemeClr val="tx1"/>
                </a:solidFill>
              </a:rPr>
              <a:t> Dokumentation durch </a:t>
            </a:r>
            <a:r>
              <a:rPr lang="de-DE" sz="2200" dirty="0" err="1">
                <a:solidFill>
                  <a:schemeClr val="tx1"/>
                </a:solidFill>
              </a:rPr>
              <a:t>Docstrings</a:t>
            </a:r>
            <a:endParaRPr lang="de-DE" sz="22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de-DE" sz="2200" dirty="0">
                <a:solidFill>
                  <a:schemeClr val="tx1"/>
                </a:solidFill>
              </a:rPr>
              <a:t>Eine Detaillierte Anleitung für die Funktionalität wurde verfasst, um die Verwendung und Implementierung zu erleichtern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 descr="Zahnräder mit einfarbiger Füllung">
            <a:extLst>
              <a:ext uri="{FF2B5EF4-FFF2-40B4-BE49-F238E27FC236}">
                <a16:creationId xmlns:a16="http://schemas.microsoft.com/office/drawing/2014/main" id="{FDAF8E07-8EA9-BE6F-BD09-99F6EF1FD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5137" y="1897757"/>
            <a:ext cx="3357734" cy="335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5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/>
          <a:lstStyle/>
          <a:p>
            <a:r>
              <a:rPr lang="de-DE" dirty="0"/>
              <a:t>Modul: </a:t>
            </a:r>
            <a:r>
              <a:rPr lang="de-DE" dirty="0" err="1"/>
              <a:t>DBhandler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6110" y="1912850"/>
            <a:ext cx="8729229" cy="4556955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chemeClr val="tx1"/>
                </a:solidFill>
              </a:rPr>
              <a:t>Grundfunktionen für das Verwalten der Datenbank</a:t>
            </a:r>
          </a:p>
          <a:p>
            <a:r>
              <a:rPr lang="de-DE" sz="4000" dirty="0">
                <a:solidFill>
                  <a:schemeClr val="tx1"/>
                </a:solidFill>
              </a:rPr>
              <a:t>Anfragefunktion für die Daten des </a:t>
            </a:r>
            <a:r>
              <a:rPr lang="de-DE" sz="4000" dirty="0" err="1">
                <a:solidFill>
                  <a:schemeClr val="tx1"/>
                </a:solidFill>
              </a:rPr>
              <a:t>airQ</a:t>
            </a:r>
            <a:endParaRPr lang="de-DE" sz="4000" dirty="0">
              <a:solidFill>
                <a:schemeClr val="tx1"/>
              </a:solidFill>
            </a:endParaRPr>
          </a:p>
          <a:p>
            <a:r>
              <a:rPr lang="de-DE" sz="4000" dirty="0">
                <a:solidFill>
                  <a:schemeClr val="tx1"/>
                </a:solidFill>
              </a:rPr>
              <a:t>Erweiterter Funktionsumfang</a:t>
            </a:r>
          </a:p>
        </p:txBody>
      </p:sp>
      <p:pic>
        <p:nvPicPr>
          <p:cNvPr id="4" name="Grafik 3" descr="Datenbank Silhouette">
            <a:extLst>
              <a:ext uri="{FF2B5EF4-FFF2-40B4-BE49-F238E27FC236}">
                <a16:creationId xmlns:a16="http://schemas.microsoft.com/office/drawing/2014/main" id="{EF8E352C-BCC6-EBB8-02E7-90840C5D8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1587" y="2077275"/>
            <a:ext cx="4075045" cy="407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6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154" y="405783"/>
            <a:ext cx="8850486" cy="1507067"/>
          </a:xfrm>
        </p:spPr>
        <p:txBody>
          <a:bodyPr/>
          <a:lstStyle/>
          <a:p>
            <a:r>
              <a:rPr lang="de-DE" dirty="0"/>
              <a:t>Modul: </a:t>
            </a:r>
            <a:r>
              <a:rPr lang="de-DE" dirty="0" err="1"/>
              <a:t>Analyticshandler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42154" y="2983424"/>
            <a:ext cx="6005907" cy="3239145"/>
          </a:xfrm>
        </p:spPr>
        <p:txBody>
          <a:bodyPr>
            <a:normAutofit fontScale="77500" lnSpcReduction="20000"/>
          </a:bodyPr>
          <a:lstStyle/>
          <a:p>
            <a:r>
              <a:rPr lang="de-DE" sz="4000" dirty="0">
                <a:solidFill>
                  <a:schemeClr val="tx1"/>
                </a:solidFill>
              </a:rPr>
              <a:t>Grundfunktionen für Datenanalyse für bereitgestellte Dataframe</a:t>
            </a:r>
          </a:p>
          <a:p>
            <a:r>
              <a:rPr lang="de-DE" sz="4000">
                <a:solidFill>
                  <a:schemeClr val="tx1"/>
                </a:solidFill>
              </a:rPr>
              <a:t>Plot-Funktionen</a:t>
            </a:r>
            <a:r>
              <a:rPr lang="de-DE" sz="4000" dirty="0">
                <a:solidFill>
                  <a:schemeClr val="tx1"/>
                </a:solidFill>
              </a:rPr>
              <a:t> für die Analyse</a:t>
            </a:r>
            <a:r>
              <a:rPr lang="de-DE" sz="4000">
                <a:solidFill>
                  <a:schemeClr val="tx1"/>
                </a:solidFill>
              </a:rPr>
              <a:t> </a:t>
            </a:r>
            <a:endParaRPr lang="de-DE" sz="4000" dirty="0">
              <a:solidFill>
                <a:schemeClr val="tx1"/>
              </a:solidFill>
            </a:endParaRPr>
          </a:p>
          <a:p>
            <a:r>
              <a:rPr lang="de-DE" sz="4000" dirty="0">
                <a:solidFill>
                  <a:schemeClr val="tx1"/>
                </a:solidFill>
              </a:rPr>
              <a:t>Erweiterter Funktionsumfang</a:t>
            </a:r>
          </a:p>
          <a:p>
            <a:pPr marL="0" indent="0">
              <a:buNone/>
            </a:pPr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pic>
        <p:nvPicPr>
          <p:cNvPr id="6" name="Grafik 5" descr="Statistiken mit einfarbiger Füllung">
            <a:extLst>
              <a:ext uri="{FF2B5EF4-FFF2-40B4-BE49-F238E27FC236}">
                <a16:creationId xmlns:a16="http://schemas.microsoft.com/office/drawing/2014/main" id="{7F0B5216-807B-8DB2-79AB-93A9194CE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5497" y="1826491"/>
            <a:ext cx="4101612" cy="410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3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Vorgehen bei der 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B2C4EF-D285-1C22-B1C3-A0545095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2328" y="5295118"/>
            <a:ext cx="6713551" cy="126258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Instanz </a:t>
            </a:r>
            <a:r>
              <a:rPr lang="de-DE" sz="2400">
                <a:solidFill>
                  <a:schemeClr val="tx1"/>
                </a:solidFill>
              </a:rPr>
              <a:t>des </a:t>
            </a:r>
            <a:r>
              <a:rPr lang="de-DE" sz="2400" err="1">
                <a:solidFill>
                  <a:schemeClr val="tx1"/>
                </a:solidFill>
              </a:rPr>
              <a:t>DBHandler</a:t>
            </a:r>
            <a:r>
              <a:rPr lang="de-DE" sz="2400">
                <a:solidFill>
                  <a:schemeClr val="tx1"/>
                </a:solidFill>
              </a:rPr>
              <a:t>-Moduls erstellen </a:t>
            </a:r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30" name="Pfeil: nach links und rechts 29">
            <a:extLst>
              <a:ext uri="{FF2B5EF4-FFF2-40B4-BE49-F238E27FC236}">
                <a16:creationId xmlns:a16="http://schemas.microsoft.com/office/drawing/2014/main" id="{86B248E7-1EEF-61B9-AAC6-84D0FDBAD441}"/>
              </a:ext>
            </a:extLst>
          </p:cNvPr>
          <p:cNvSpPr/>
          <p:nvPr/>
        </p:nvSpPr>
        <p:spPr>
          <a:xfrm>
            <a:off x="3539959" y="3102579"/>
            <a:ext cx="5378290" cy="48463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3" name="Grafik 12" descr="Datenbank Silhouette">
            <a:extLst>
              <a:ext uri="{FF2B5EF4-FFF2-40B4-BE49-F238E27FC236}">
                <a16:creationId xmlns:a16="http://schemas.microsoft.com/office/drawing/2014/main" id="{EF8E352C-BCC6-EBB8-02E7-90840C5D8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555" y="2075542"/>
            <a:ext cx="2706916" cy="2706916"/>
          </a:xfrm>
          <a:prstGeom prst="rect">
            <a:avLst/>
          </a:prstGeom>
        </p:spPr>
      </p:pic>
      <p:pic>
        <p:nvPicPr>
          <p:cNvPr id="18" name="Grafik 17" descr="Zylinder mit einfarbiger Füllung">
            <a:extLst>
              <a:ext uri="{FF2B5EF4-FFF2-40B4-BE49-F238E27FC236}">
                <a16:creationId xmlns:a16="http://schemas.microsoft.com/office/drawing/2014/main" id="{CB82860E-255C-5682-41D9-30F93DC9EF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18248" y="2514241"/>
            <a:ext cx="1664937" cy="1664937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33D760BA-BAB8-5C65-745A-2ADC086750BF}"/>
              </a:ext>
            </a:extLst>
          </p:cNvPr>
          <p:cNvSpPr txBox="1"/>
          <p:nvPr/>
        </p:nvSpPr>
        <p:spPr>
          <a:xfrm>
            <a:off x="9271919" y="3160229"/>
            <a:ext cx="101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Instanz</a:t>
            </a:r>
          </a:p>
        </p:txBody>
      </p:sp>
    </p:spTree>
    <p:extLst>
      <p:ext uri="{BB962C8B-B14F-4D97-AF65-F5344CB8AC3E}">
        <p14:creationId xmlns:p14="http://schemas.microsoft.com/office/powerpoint/2010/main" val="2775829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Vorgehen bei der 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B2C4EF-D285-1C22-B1C3-A0545095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420" y="5469146"/>
            <a:ext cx="6520090" cy="10015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Datensatz </a:t>
            </a:r>
            <a:r>
              <a:rPr lang="de-DE" sz="2400">
                <a:solidFill>
                  <a:schemeClr val="tx1"/>
                </a:solidFill>
              </a:rPr>
              <a:t>der Datenbank </a:t>
            </a:r>
            <a:r>
              <a:rPr lang="de-DE" sz="2400" dirty="0">
                <a:solidFill>
                  <a:schemeClr val="tx1"/>
                </a:solidFill>
              </a:rPr>
              <a:t>in </a:t>
            </a:r>
            <a:r>
              <a:rPr lang="de-DE" sz="2400">
                <a:solidFill>
                  <a:schemeClr val="tx1"/>
                </a:solidFill>
              </a:rPr>
              <a:t>ein </a:t>
            </a:r>
            <a:r>
              <a:rPr lang="de-DE" sz="2400" dirty="0">
                <a:solidFill>
                  <a:schemeClr val="tx1"/>
                </a:solidFill>
              </a:rPr>
              <a:t>Dataframe </a:t>
            </a:r>
            <a:r>
              <a:rPr lang="de-DE" sz="2400">
                <a:solidFill>
                  <a:schemeClr val="tx1"/>
                </a:solidFill>
              </a:rPr>
              <a:t>konvertieren</a:t>
            </a:r>
            <a:endParaRPr lang="de-DE" sz="2400" dirty="0">
              <a:solidFill>
                <a:schemeClr val="tx1"/>
              </a:solidFill>
            </a:endParaRPr>
          </a:p>
        </p:txBody>
      </p:sp>
      <p:pic>
        <p:nvPicPr>
          <p:cNvPr id="5" name="Grafik 4" descr="Zylinder mit einfarbiger Füllung">
            <a:extLst>
              <a:ext uri="{FF2B5EF4-FFF2-40B4-BE49-F238E27FC236}">
                <a16:creationId xmlns:a16="http://schemas.microsoft.com/office/drawing/2014/main" id="{C8195CC3-ED76-59AD-0DB0-CE3CF4DBE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334" y="1708030"/>
            <a:ext cx="3441939" cy="3441939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27FB09D-0AB9-0329-9CA1-17E72DBC504D}"/>
              </a:ext>
            </a:extLst>
          </p:cNvPr>
          <p:cNvSpPr txBox="1"/>
          <p:nvPr/>
        </p:nvSpPr>
        <p:spPr>
          <a:xfrm>
            <a:off x="1939469" y="3187569"/>
            <a:ext cx="1757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Instanz</a:t>
            </a:r>
          </a:p>
        </p:txBody>
      </p:sp>
      <p:pic>
        <p:nvPicPr>
          <p:cNvPr id="15" name="Grafik 14" descr="Panda mit einfarbiger Füllung">
            <a:extLst>
              <a:ext uri="{FF2B5EF4-FFF2-40B4-BE49-F238E27FC236}">
                <a16:creationId xmlns:a16="http://schemas.microsoft.com/office/drawing/2014/main" id="{3B4F4280-0552-12E5-636F-86FE17024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81408" y="2394720"/>
            <a:ext cx="914400" cy="914400"/>
          </a:xfrm>
          <a:prstGeom prst="rect">
            <a:avLst/>
          </a:prstGeom>
        </p:spPr>
      </p:pic>
      <p:sp>
        <p:nvSpPr>
          <p:cNvPr id="16" name="Pfeil: nach links und rechts 15">
            <a:extLst>
              <a:ext uri="{FF2B5EF4-FFF2-40B4-BE49-F238E27FC236}">
                <a16:creationId xmlns:a16="http://schemas.microsoft.com/office/drawing/2014/main" id="{BD1200E2-2AD3-7252-ABB4-7CFCA01F4911}"/>
              </a:ext>
            </a:extLst>
          </p:cNvPr>
          <p:cNvSpPr/>
          <p:nvPr/>
        </p:nvSpPr>
        <p:spPr>
          <a:xfrm>
            <a:off x="4080245" y="3102579"/>
            <a:ext cx="3441939" cy="48463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7" name="Grafik 16" descr="Datenbank mit einfarbiger Füllung">
            <a:extLst>
              <a:ext uri="{FF2B5EF4-FFF2-40B4-BE49-F238E27FC236}">
                <a16:creationId xmlns:a16="http://schemas.microsoft.com/office/drawing/2014/main" id="{1AAA656C-3771-F692-AE8C-CF2E11FAB9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8243" y="28876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6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E43C0-C7E7-9D6D-A8B9-FCBF7E11E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23" y="568476"/>
            <a:ext cx="8534400" cy="1507067"/>
          </a:xfrm>
        </p:spPr>
        <p:txBody>
          <a:bodyPr/>
          <a:lstStyle/>
          <a:p>
            <a:r>
              <a:rPr lang="de-DE" dirty="0"/>
              <a:t>Vorgehen bei der Analyse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B2C4EF-D285-1C22-B1C3-A0545095E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07" y="5650452"/>
            <a:ext cx="10575985" cy="914400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de-DE" sz="2400">
                <a:solidFill>
                  <a:schemeClr val="tx1"/>
                </a:solidFill>
              </a:rPr>
              <a:t>Mit dem neu erstellten Dataframe </a:t>
            </a:r>
            <a:r>
              <a:rPr lang="de-DE" sz="2400" dirty="0">
                <a:solidFill>
                  <a:schemeClr val="tx1"/>
                </a:solidFill>
              </a:rPr>
              <a:t>den </a:t>
            </a:r>
            <a:r>
              <a:rPr lang="de-DE" sz="2400" dirty="0" err="1">
                <a:solidFill>
                  <a:schemeClr val="tx1"/>
                </a:solidFill>
              </a:rPr>
              <a:t>AnalyticsHandler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 err="1">
                <a:solidFill>
                  <a:schemeClr val="tx1"/>
                </a:solidFill>
              </a:rPr>
              <a:t>instatziieren</a:t>
            </a:r>
            <a:r>
              <a:rPr lang="de-DE" sz="2400">
                <a:solidFill>
                  <a:schemeClr val="tx1"/>
                </a:solidFill>
              </a:rPr>
              <a:t> </a:t>
            </a:r>
            <a:r>
              <a:rPr lang="de-DE" sz="2400" dirty="0">
                <a:solidFill>
                  <a:schemeClr val="tx1"/>
                </a:solidFill>
              </a:rPr>
              <a:t>und </a:t>
            </a:r>
            <a:r>
              <a:rPr lang="de-DE" sz="2400">
                <a:solidFill>
                  <a:schemeClr val="tx1"/>
                </a:solidFill>
              </a:rPr>
              <a:t>gewünschte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de-DE" sz="2400">
                <a:solidFill>
                  <a:schemeClr val="tx1"/>
                </a:solidFill>
              </a:rPr>
              <a:t>Analysen</a:t>
            </a:r>
            <a:r>
              <a:rPr lang="de-DE" sz="2400" dirty="0">
                <a:solidFill>
                  <a:schemeClr val="tx1"/>
                </a:solidFill>
              </a:rPr>
              <a:t> durchführen</a:t>
            </a:r>
          </a:p>
        </p:txBody>
      </p:sp>
      <p:pic>
        <p:nvPicPr>
          <p:cNvPr id="5" name="Grafik 4" descr="Datenbank mit einfarbiger Füllung">
            <a:extLst>
              <a:ext uri="{FF2B5EF4-FFF2-40B4-BE49-F238E27FC236}">
                <a16:creationId xmlns:a16="http://schemas.microsoft.com/office/drawing/2014/main" id="{8124C91F-C468-74AF-B105-949227FE3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5641" y="2757115"/>
            <a:ext cx="1223176" cy="1223176"/>
          </a:xfrm>
          <a:prstGeom prst="rect">
            <a:avLst/>
          </a:prstGeom>
        </p:spPr>
      </p:pic>
      <p:pic>
        <p:nvPicPr>
          <p:cNvPr id="8" name="Grafik 7" descr="Harvey Balls 30% mit einfarbiger Füllung">
            <a:extLst>
              <a:ext uri="{FF2B5EF4-FFF2-40B4-BE49-F238E27FC236}">
                <a16:creationId xmlns:a16="http://schemas.microsoft.com/office/drawing/2014/main" id="{B0B575A0-CA02-5CC5-EFCB-2407D6C765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59393" y="2377428"/>
            <a:ext cx="1625296" cy="1625296"/>
          </a:xfrm>
          <a:prstGeom prst="rect">
            <a:avLst/>
          </a:prstGeom>
        </p:spPr>
      </p:pic>
      <p:pic>
        <p:nvPicPr>
          <p:cNvPr id="10" name="Grafik 9" descr="Zahnräder mit einfarbiger Füllung">
            <a:extLst>
              <a:ext uri="{FF2B5EF4-FFF2-40B4-BE49-F238E27FC236}">
                <a16:creationId xmlns:a16="http://schemas.microsoft.com/office/drawing/2014/main" id="{4E57A3EA-D778-5B1E-2B81-7509E5B5C5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38198" y="1908109"/>
            <a:ext cx="914400" cy="914400"/>
          </a:xfrm>
          <a:prstGeom prst="rect">
            <a:avLst/>
          </a:prstGeom>
        </p:spPr>
      </p:pic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9F92D309-D583-62FC-B57F-A7C9E0F4B40C}"/>
              </a:ext>
            </a:extLst>
          </p:cNvPr>
          <p:cNvSpPr/>
          <p:nvPr/>
        </p:nvSpPr>
        <p:spPr>
          <a:xfrm>
            <a:off x="3898232" y="3005593"/>
            <a:ext cx="3493252" cy="67586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199ADCA6-CEC8-AEDC-8BDA-DD7A42E11E46}"/>
              </a:ext>
            </a:extLst>
          </p:cNvPr>
          <p:cNvGrpSpPr/>
          <p:nvPr/>
        </p:nvGrpSpPr>
        <p:grpSpPr>
          <a:xfrm>
            <a:off x="4393506" y="3190076"/>
            <a:ext cx="2390450" cy="2788724"/>
            <a:chOff x="3219922" y="-1182390"/>
            <a:chExt cx="8534400" cy="8534400"/>
          </a:xfrm>
        </p:grpSpPr>
        <p:pic>
          <p:nvPicPr>
            <p:cNvPr id="30" name="Grafik 29" descr="Ordner Silhouette">
              <a:extLst>
                <a:ext uri="{FF2B5EF4-FFF2-40B4-BE49-F238E27FC236}">
                  <a16:creationId xmlns:a16="http://schemas.microsoft.com/office/drawing/2014/main" id="{C7AA06C0-55F0-CA02-4106-59DD4E6A8160}"/>
                </a:ext>
              </a:extLst>
            </p:cNvPr>
            <p:cNvPicPr/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19922" y="-1182390"/>
              <a:ext cx="8534400" cy="8534400"/>
            </a:xfrm>
            <a:prstGeom prst="rect">
              <a:avLst/>
            </a:prstGeom>
          </p:spPr>
        </p:pic>
        <p:pic>
          <p:nvPicPr>
            <p:cNvPr id="31" name="Grafik 30" descr="Ordner Silhouette">
              <a:extLst>
                <a:ext uri="{FF2B5EF4-FFF2-40B4-BE49-F238E27FC236}">
                  <a16:creationId xmlns:a16="http://schemas.microsoft.com/office/drawing/2014/main" id="{293EAB3B-6785-2D7B-CCA7-DCF58F89E133}"/>
                </a:ext>
              </a:extLst>
            </p:cNvPr>
            <p:cNvPicPr/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97241" y="82417"/>
              <a:ext cx="6214582" cy="6214582"/>
            </a:xfrm>
            <a:prstGeom prst="rect">
              <a:avLst/>
            </a:prstGeom>
          </p:spPr>
        </p:pic>
        <p:pic>
          <p:nvPicPr>
            <p:cNvPr id="32" name="Grafik 31" descr="Ordner Silhouette">
              <a:extLst>
                <a:ext uri="{FF2B5EF4-FFF2-40B4-BE49-F238E27FC236}">
                  <a16:creationId xmlns:a16="http://schemas.microsoft.com/office/drawing/2014/main" id="{163B8CC2-DADD-034D-3C86-511D5EA80BEA}"/>
                </a:ext>
              </a:extLst>
            </p:cNvPr>
            <p:cNvPicPr/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92771" y="2075543"/>
              <a:ext cx="2394351" cy="2394351"/>
            </a:xfrm>
            <a:prstGeom prst="rect">
              <a:avLst/>
            </a:prstGeom>
          </p:spPr>
        </p:pic>
        <p:pic>
          <p:nvPicPr>
            <p:cNvPr id="33" name="Grafik 32" descr="Ordner Silhouette">
              <a:extLst>
                <a:ext uri="{FF2B5EF4-FFF2-40B4-BE49-F238E27FC236}">
                  <a16:creationId xmlns:a16="http://schemas.microsoft.com/office/drawing/2014/main" id="{B9091899-CC1A-63C8-02DB-9D7F119116F7}"/>
                </a:ext>
              </a:extLst>
            </p:cNvPr>
            <p:cNvPicPr/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85476" y="2075543"/>
              <a:ext cx="2394351" cy="2394351"/>
            </a:xfrm>
            <a:prstGeom prst="rect">
              <a:avLst/>
            </a:prstGeom>
          </p:spPr>
        </p:pic>
        <p:pic>
          <p:nvPicPr>
            <p:cNvPr id="34" name="Grafik 33" descr="Papier Silhouette">
              <a:extLst>
                <a:ext uri="{FF2B5EF4-FFF2-40B4-BE49-F238E27FC236}">
                  <a16:creationId xmlns:a16="http://schemas.microsoft.com/office/drawing/2014/main" id="{CC5F0577-94EC-6AE2-654F-9495346753B7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39080" y="2883150"/>
              <a:ext cx="914400" cy="914400"/>
            </a:xfrm>
            <a:prstGeom prst="rect">
              <a:avLst/>
            </a:prstGeom>
          </p:spPr>
        </p:pic>
        <p:pic>
          <p:nvPicPr>
            <p:cNvPr id="35" name="Grafik 34" descr="Papier Silhouette">
              <a:extLst>
                <a:ext uri="{FF2B5EF4-FFF2-40B4-BE49-F238E27FC236}">
                  <a16:creationId xmlns:a16="http://schemas.microsoft.com/office/drawing/2014/main" id="{63CCC60F-4B76-71C6-BD7D-AE1FB1E989DA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213307" y="2883150"/>
              <a:ext cx="914400" cy="914400"/>
            </a:xfrm>
            <a:prstGeom prst="rect">
              <a:avLst/>
            </a:prstGeom>
          </p:spPr>
        </p:pic>
        <p:pic>
          <p:nvPicPr>
            <p:cNvPr id="36" name="Grafik 35" descr="Papier Silhouette">
              <a:extLst>
                <a:ext uri="{FF2B5EF4-FFF2-40B4-BE49-F238E27FC236}">
                  <a16:creationId xmlns:a16="http://schemas.microsoft.com/office/drawing/2014/main" id="{5C436D1E-5CEE-3583-2805-01097F1FC4EE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27172" y="2883150"/>
              <a:ext cx="914400" cy="914400"/>
            </a:xfrm>
            <a:prstGeom prst="rect">
              <a:avLst/>
            </a:prstGeom>
          </p:spPr>
        </p:pic>
        <p:pic>
          <p:nvPicPr>
            <p:cNvPr id="37" name="Grafik 36" descr="Papier Silhouette">
              <a:extLst>
                <a:ext uri="{FF2B5EF4-FFF2-40B4-BE49-F238E27FC236}">
                  <a16:creationId xmlns:a16="http://schemas.microsoft.com/office/drawing/2014/main" id="{9DBC226E-226B-7580-B4D8-4D7678913FED}"/>
                </a:ext>
              </a:extLst>
            </p:cNvPr>
            <p:cNvPicPr/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01399" y="2883150"/>
              <a:ext cx="914400" cy="914400"/>
            </a:xfrm>
            <a:prstGeom prst="rect">
              <a:avLst/>
            </a:prstGeom>
          </p:spPr>
        </p:pic>
      </p:grpSp>
      <p:pic>
        <p:nvPicPr>
          <p:cNvPr id="39" name="Grafik 38" descr="Datenbank Silhouette">
            <a:extLst>
              <a:ext uri="{FF2B5EF4-FFF2-40B4-BE49-F238E27FC236}">
                <a16:creationId xmlns:a16="http://schemas.microsoft.com/office/drawing/2014/main" id="{BFDE5A95-3ABC-F7B4-C3A6-672DDC6E7C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26173" y="2872205"/>
            <a:ext cx="556795" cy="55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69996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83BD686E7FC7342A40F3ECF4F9996A3" ma:contentTypeVersion="4" ma:contentTypeDescription="Ein neues Dokument erstellen." ma:contentTypeScope="" ma:versionID="d82b47699857a514565b0640ef464997">
  <xsd:schema xmlns:xsd="http://www.w3.org/2001/XMLSchema" xmlns:xs="http://www.w3.org/2001/XMLSchema" xmlns:p="http://schemas.microsoft.com/office/2006/metadata/properties" xmlns:ns3="c7442c3c-15aa-4411-b320-b59071bea748" targetNamespace="http://schemas.microsoft.com/office/2006/metadata/properties" ma:root="true" ma:fieldsID="dc0118695e537d86c997db1a47044618" ns3:_="">
    <xsd:import namespace="c7442c3c-15aa-4411-b320-b59071bea74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442c3c-15aa-4411-b320-b59071bea7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7442c3c-15aa-4411-b320-b59071bea74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F07AD12-F3C4-4BC5-A555-85644E553098}">
  <ds:schemaRefs>
    <ds:schemaRef ds:uri="c7442c3c-15aa-4411-b320-b59071bea74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01D5A4A-B947-4165-BA06-4DFE77EE648C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c7442c3c-15aa-4411-b320-b59071bea748"/>
  </ds:schemaRefs>
</ds:datastoreItem>
</file>

<file path=customXml/itemProps3.xml><?xml version="1.0" encoding="utf-8"?>
<ds:datastoreItem xmlns:ds="http://schemas.openxmlformats.org/officeDocument/2006/customXml" ds:itemID="{E7446F8E-E635-4417-A212-9C31FECC28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1364</Words>
  <Application>Microsoft Office PowerPoint</Application>
  <PresentationFormat>Breitbild</PresentationFormat>
  <Paragraphs>185</Paragraphs>
  <Slides>35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1" baseType="lpstr">
      <vt:lpstr>Calibri</vt:lpstr>
      <vt:lpstr>Century Gothic</vt:lpstr>
      <vt:lpstr>Söhne</vt:lpstr>
      <vt:lpstr>Wingdings</vt:lpstr>
      <vt:lpstr>Wingdings 3</vt:lpstr>
      <vt:lpstr>Segment</vt:lpstr>
      <vt:lpstr>Interdisziplinäres Projekt  Smart-Sensor-Information</vt:lpstr>
      <vt:lpstr>Inhalt</vt:lpstr>
      <vt:lpstr>Die Schnittstelle wurde verbessert</vt:lpstr>
      <vt:lpstr>Funktionalität wurde erweitert</vt:lpstr>
      <vt:lpstr>Modul: DBhandler</vt:lpstr>
      <vt:lpstr>Modul: Analyticshandler</vt:lpstr>
      <vt:lpstr>Vorgehen bei der Analyse</vt:lpstr>
      <vt:lpstr>Vorgehen bei der Analyse</vt:lpstr>
      <vt:lpstr>Vorgehen bei der Analyse</vt:lpstr>
      <vt:lpstr>Inhalt</vt:lpstr>
      <vt:lpstr>Tools für die Auswertung der Daten</vt:lpstr>
      <vt:lpstr>Vorgehen der DatenAuswertung</vt:lpstr>
      <vt:lpstr>Labordaten</vt:lpstr>
      <vt:lpstr>Korrelation zwischen Feinstaubpartikeln</vt:lpstr>
      <vt:lpstr>Korrelation zwischen Feinstaubpartikeln</vt:lpstr>
      <vt:lpstr>Korrelation zwischen Temperatur, Feuchtigkeit und Taupunkt</vt:lpstr>
      <vt:lpstr>Korrelation zwischen Temperatur, Feuchtigkeit und Taupunkt</vt:lpstr>
      <vt:lpstr>Korrelation zwischen Temperatur, Feuchtigkeit und Taupunkt</vt:lpstr>
      <vt:lpstr>Korrelation mit der Zeit</vt:lpstr>
      <vt:lpstr>Nachverfolgung von Anwesenheit im Labor</vt:lpstr>
      <vt:lpstr>Nachverfolgung von Anwesenheit im Labor</vt:lpstr>
      <vt:lpstr>Stromausfall im labor</vt:lpstr>
      <vt:lpstr>Großbrand in Herzogenrath</vt:lpstr>
      <vt:lpstr>Einpersonenhaushalt (Welf)</vt:lpstr>
      <vt:lpstr>Andere Korrelationen von Feinstaubpartilen </vt:lpstr>
      <vt:lpstr>Korrelation zwischen Temperatur und Schwefeloxid</vt:lpstr>
      <vt:lpstr>Korrelation zwischen Temperatur und sauerstoff</vt:lpstr>
      <vt:lpstr>Korrelation zwischen Sauerstoff und Schwefeldioxid</vt:lpstr>
      <vt:lpstr>Kochaktivitäten in der Maschinellen Auswertung schwer abzugrenzen</vt:lpstr>
      <vt:lpstr>Lüftungsvorgänge klar in den Daten zu erkennen</vt:lpstr>
      <vt:lpstr>Messfehler ausgelöst durch Luftfeuchtigkeit</vt:lpstr>
      <vt:lpstr>Verschiedene Szenarien (Alex)</vt:lpstr>
      <vt:lpstr>Gasherd und Cerankochfeld in den Daten nicht zu unterscheiden</vt:lpstr>
      <vt:lpstr>Inhalt</vt:lpstr>
      <vt:lpstr>Vorschläge für Weiterführung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Interdisziplinäres Projekt  Smart-Sensor-Information</dc:title>
  <dc:creator>Poser, Welf</dc:creator>
  <cp:lastModifiedBy>Djomo, Alex</cp:lastModifiedBy>
  <cp:revision>19</cp:revision>
  <dcterms:created xsi:type="dcterms:W3CDTF">2023-05-10T12:10:09Z</dcterms:created>
  <dcterms:modified xsi:type="dcterms:W3CDTF">2023-07-25T13:56:38Z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0x010100E83BD686E7FC7342A40F3ECF4F9996A3</vt:lpwstr>
  </property>
</Properties>
</file>