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6" r:id="rId11"/>
    <p:sldId id="267" r:id="rId12"/>
    <p:sldId id="269" r:id="rId13"/>
    <p:sldId id="268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svg"/><Relationship Id="rId5" Type="http://schemas.openxmlformats.org/officeDocument/2006/relationships/image" Target="../media/image5.sv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svg"/><Relationship Id="rId5" Type="http://schemas.openxmlformats.org/officeDocument/2006/relationships/image" Target="../media/image5.sv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svg"/><Relationship Id="rId5" Type="http://schemas.openxmlformats.org/officeDocument/2006/relationships/image" Target="../media/image5.sv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7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8BA07-AC67-7BA8-D39D-826FD6A33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38" y="457200"/>
            <a:ext cx="10512524" cy="2388637"/>
          </a:xfrm>
        </p:spPr>
        <p:txBody>
          <a:bodyPr>
            <a:normAutofit/>
          </a:bodyPr>
          <a:lstStyle/>
          <a:p>
            <a:r>
              <a:rPr lang="de-DE" dirty="0"/>
              <a:t>Interdisziplinäres Projekt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Smart-Sensor-Information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DC09E6-5907-7357-FD0C-A6A9433BA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38" y="3783217"/>
            <a:ext cx="3013805" cy="1947333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Zwischenpräsentation</a:t>
            </a:r>
          </a:p>
          <a:p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Alex </a:t>
            </a:r>
            <a:r>
              <a:rPr lang="de-DE" dirty="0" err="1">
                <a:solidFill>
                  <a:schemeClr val="tx1"/>
                </a:solidFill>
              </a:rPr>
              <a:t>Djomo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Welf Poser</a:t>
            </a:r>
          </a:p>
        </p:txBody>
      </p:sp>
    </p:spTree>
    <p:extLst>
      <p:ext uri="{BB962C8B-B14F-4D97-AF65-F5344CB8AC3E}">
        <p14:creationId xmlns:p14="http://schemas.microsoft.com/office/powerpoint/2010/main" val="201178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93FA8E5A-0551-C22E-45AA-F57733718984}"/>
              </a:ext>
            </a:extLst>
          </p:cNvPr>
          <p:cNvSpPr/>
          <p:nvPr/>
        </p:nvSpPr>
        <p:spPr>
          <a:xfrm>
            <a:off x="2418275" y="2158738"/>
            <a:ext cx="2104728" cy="68995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Spezifikation der Schnittstelle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FDA160F-03FC-CC33-6CDF-F5AC931A57CD}"/>
              </a:ext>
            </a:extLst>
          </p:cNvPr>
          <p:cNvSpPr/>
          <p:nvPr/>
        </p:nvSpPr>
        <p:spPr>
          <a:xfrm>
            <a:off x="4523003" y="2970356"/>
            <a:ext cx="2104729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Entwicklung der Schnittstelle</a:t>
            </a: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93FEFF39-7457-9C4C-4DE8-A125F9C9DE80}"/>
              </a:ext>
            </a:extLst>
          </p:cNvPr>
          <p:cNvSpPr/>
          <p:nvPr/>
        </p:nvSpPr>
        <p:spPr>
          <a:xfrm>
            <a:off x="6766799" y="2856359"/>
            <a:ext cx="914400" cy="914400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64B5422-CB41-ACB8-73A1-6C6B05E3FD1A}"/>
              </a:ext>
            </a:extLst>
          </p:cNvPr>
          <p:cNvSpPr txBox="1"/>
          <p:nvPr/>
        </p:nvSpPr>
        <p:spPr>
          <a:xfrm>
            <a:off x="590001" y="1989837"/>
            <a:ext cx="154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22.03 - 04.04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CA843A1-223A-BB35-178E-AA7D3969442E}"/>
              </a:ext>
            </a:extLst>
          </p:cNvPr>
          <p:cNvSpPr txBox="1"/>
          <p:nvPr/>
        </p:nvSpPr>
        <p:spPr>
          <a:xfrm>
            <a:off x="2679397" y="2845558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04.04 – 11.04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028A45B-032D-E798-3AB4-8BA69E236B62}"/>
              </a:ext>
            </a:extLst>
          </p:cNvPr>
          <p:cNvSpPr txBox="1"/>
          <p:nvPr/>
        </p:nvSpPr>
        <p:spPr>
          <a:xfrm>
            <a:off x="4784125" y="3660315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11.04 – 02.05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007FC05-6391-91CA-B81C-36DB7FBF02DF}"/>
              </a:ext>
            </a:extLst>
          </p:cNvPr>
          <p:cNvSpPr txBox="1"/>
          <p:nvPr/>
        </p:nvSpPr>
        <p:spPr>
          <a:xfrm>
            <a:off x="6843125" y="3128893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02.05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65B3768-07AD-A98A-6546-A9FB975F6534}"/>
              </a:ext>
            </a:extLst>
          </p:cNvPr>
          <p:cNvSpPr txBox="1"/>
          <p:nvPr/>
        </p:nvSpPr>
        <p:spPr>
          <a:xfrm>
            <a:off x="5742662" y="1681208"/>
            <a:ext cx="2962671" cy="646331"/>
          </a:xfrm>
          <a:prstGeom prst="rect">
            <a:avLst/>
          </a:prstGeom>
          <a:noFill/>
          <a:ln w="762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Meilenstein:</a:t>
            </a:r>
            <a:br>
              <a:rPr lang="de-DE" dirty="0"/>
            </a:br>
            <a:r>
              <a:rPr lang="de-DE" dirty="0"/>
              <a:t>Schnittstelle ist Entwickelt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4ABD7EB-CF94-FDC8-BF14-01C01EA45B6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223999" y="2359169"/>
            <a:ext cx="0" cy="49719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BF2905B9-170D-37AD-5B17-39DFFB8EF89D}"/>
              </a:ext>
            </a:extLst>
          </p:cNvPr>
          <p:cNvSpPr/>
          <p:nvPr/>
        </p:nvSpPr>
        <p:spPr>
          <a:xfrm>
            <a:off x="9830098" y="4689253"/>
            <a:ext cx="2092561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Weiteres Vorgehen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1F5C066-16B6-8341-0FCD-D592B70AD3D3}"/>
              </a:ext>
            </a:extLst>
          </p:cNvPr>
          <p:cNvSpPr/>
          <p:nvPr/>
        </p:nvSpPr>
        <p:spPr>
          <a:xfrm>
            <a:off x="7223997" y="3844981"/>
            <a:ext cx="2606101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Vorbereitung Zwischenpräsentation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D434D35-450D-40B4-884B-382747BB0259}"/>
              </a:ext>
            </a:extLst>
          </p:cNvPr>
          <p:cNvSpPr txBox="1"/>
          <p:nvPr/>
        </p:nvSpPr>
        <p:spPr>
          <a:xfrm>
            <a:off x="7735805" y="4534940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02.05 – 16.05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8859AA8-224F-2061-7842-34728E72EB76}"/>
              </a:ext>
            </a:extLst>
          </p:cNvPr>
          <p:cNvSpPr/>
          <p:nvPr/>
        </p:nvSpPr>
        <p:spPr>
          <a:xfrm>
            <a:off x="313547" y="1299878"/>
            <a:ext cx="2104728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Informationen einholen</a:t>
            </a:r>
          </a:p>
        </p:txBody>
      </p:sp>
    </p:spTree>
    <p:extLst>
      <p:ext uri="{BB962C8B-B14F-4D97-AF65-F5344CB8AC3E}">
        <p14:creationId xmlns:p14="http://schemas.microsoft.com/office/powerpoint/2010/main" val="453982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Spezifikation der Schnittstelle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2C4EF-D285-1C22-B1C3-A054509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3" y="2371030"/>
            <a:ext cx="8534400" cy="3959497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de-DE" sz="2200" dirty="0">
                <a:solidFill>
                  <a:schemeClr val="tx1"/>
                </a:solidFill>
              </a:rPr>
              <a:t>Selbstständiger Verbindungsaufbau zur Datenbank</a:t>
            </a:r>
          </a:p>
          <a:p>
            <a:pPr>
              <a:lnSpc>
                <a:spcPct val="150000"/>
              </a:lnSpc>
            </a:pPr>
            <a:r>
              <a:rPr lang="de-DE" sz="2200" dirty="0">
                <a:solidFill>
                  <a:schemeClr val="tx1"/>
                </a:solidFill>
              </a:rPr>
              <a:t>Automatische Anfrage aller Daten des </a:t>
            </a:r>
            <a:r>
              <a:rPr lang="de-DE" sz="2200" dirty="0" err="1">
                <a:solidFill>
                  <a:schemeClr val="tx1"/>
                </a:solidFill>
              </a:rPr>
              <a:t>airQ</a:t>
            </a:r>
            <a:r>
              <a:rPr lang="de-DE" sz="2200" dirty="0">
                <a:solidFill>
                  <a:schemeClr val="tx1"/>
                </a:solidFill>
              </a:rPr>
              <a:t>-Sensors</a:t>
            </a:r>
          </a:p>
          <a:p>
            <a:pPr>
              <a:lnSpc>
                <a:spcPct val="150000"/>
              </a:lnSpc>
            </a:pPr>
            <a:r>
              <a:rPr lang="de-DE" sz="2200" dirty="0">
                <a:solidFill>
                  <a:schemeClr val="tx1"/>
                </a:solidFill>
              </a:rPr>
              <a:t>Filterung nicht relevanter Werte</a:t>
            </a:r>
          </a:p>
          <a:p>
            <a:pPr>
              <a:lnSpc>
                <a:spcPct val="150000"/>
              </a:lnSpc>
            </a:pPr>
            <a:r>
              <a:rPr lang="de-DE" sz="2200" dirty="0">
                <a:solidFill>
                  <a:schemeClr val="tx1"/>
                </a:solidFill>
              </a:rPr>
              <a:t>Speicherung der Daten in einer lokalen Datenbank</a:t>
            </a:r>
          </a:p>
          <a:p>
            <a:pPr>
              <a:lnSpc>
                <a:spcPct val="150000"/>
              </a:lnSpc>
            </a:pPr>
            <a:r>
              <a:rPr lang="de-DE" sz="2200" dirty="0">
                <a:solidFill>
                  <a:schemeClr val="tx1"/>
                </a:solidFill>
              </a:rPr>
              <a:t>Keine Duplikate in der Datenbank</a:t>
            </a:r>
          </a:p>
          <a:p>
            <a:pPr>
              <a:lnSpc>
                <a:spcPct val="150000"/>
              </a:lnSpc>
            </a:pPr>
            <a:r>
              <a:rPr lang="de-DE" sz="2200" dirty="0">
                <a:solidFill>
                  <a:schemeClr val="tx1"/>
                </a:solidFill>
              </a:rPr>
              <a:t>Selbstständiger Verbindungsabbau zur Datenbank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 descr="Dokument mit einfarbiger Füllung">
            <a:extLst>
              <a:ext uri="{FF2B5EF4-FFF2-40B4-BE49-F238E27FC236}">
                <a16:creationId xmlns:a16="http://schemas.microsoft.com/office/drawing/2014/main" id="{C7F41EAE-9455-1F83-5A39-5ADA42616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0840" y="2792247"/>
            <a:ext cx="3538280" cy="353828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8C0F1E1-E012-EAD8-5D53-85D3BBFE752B}"/>
              </a:ext>
            </a:extLst>
          </p:cNvPr>
          <p:cNvSpPr txBox="1"/>
          <p:nvPr/>
        </p:nvSpPr>
        <p:spPr>
          <a:xfrm>
            <a:off x="8946102" y="2530637"/>
            <a:ext cx="2587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Requirements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208250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Ablauf Der Datenabfrage</a:t>
            </a:r>
          </a:p>
        </p:txBody>
      </p:sp>
      <p:pic>
        <p:nvPicPr>
          <p:cNvPr id="8" name="Grafik 7" descr="Computer mit einfarbiger Füllung">
            <a:extLst>
              <a:ext uri="{FF2B5EF4-FFF2-40B4-BE49-F238E27FC236}">
                <a16:creationId xmlns:a16="http://schemas.microsoft.com/office/drawing/2014/main" id="{1F5897F7-0E58-4FA8-BDE1-FC767CC43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1183" y="2332345"/>
            <a:ext cx="1385371" cy="1385371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4670581-E6FB-D1F6-84CF-3217DA3BE75D}"/>
              </a:ext>
            </a:extLst>
          </p:cNvPr>
          <p:cNvGrpSpPr/>
          <p:nvPr/>
        </p:nvGrpSpPr>
        <p:grpSpPr>
          <a:xfrm>
            <a:off x="8510110" y="1901309"/>
            <a:ext cx="1566312" cy="1580922"/>
            <a:chOff x="8510110" y="1901309"/>
            <a:chExt cx="1566312" cy="1580922"/>
          </a:xfrm>
        </p:grpSpPr>
        <p:pic>
          <p:nvPicPr>
            <p:cNvPr id="10" name="Grafik 9" descr="Windig mit einfarbiger Füllung">
              <a:extLst>
                <a:ext uri="{FF2B5EF4-FFF2-40B4-BE49-F238E27FC236}">
                  <a16:creationId xmlns:a16="http://schemas.microsoft.com/office/drawing/2014/main" id="{127130D0-59F3-80A3-0F89-F817CE05B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3847" y="2609656"/>
              <a:ext cx="830750" cy="830750"/>
            </a:xfrm>
            <a:prstGeom prst="rect">
              <a:avLst/>
            </a:prstGeom>
          </p:spPr>
        </p:pic>
        <p:pic>
          <p:nvPicPr>
            <p:cNvPr id="11" name="Grafik 10" descr="Drahtlos mit einfarbiger Füllung">
              <a:extLst>
                <a:ext uri="{FF2B5EF4-FFF2-40B4-BE49-F238E27FC236}">
                  <a16:creationId xmlns:a16="http://schemas.microsoft.com/office/drawing/2014/main" id="{DEFBE6D3-ECA6-FAAB-0A25-C47E70D32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10110" y="1901309"/>
              <a:ext cx="914400" cy="914400"/>
            </a:xfrm>
            <a:prstGeom prst="rect">
              <a:avLst/>
            </a:prstGeom>
          </p:spPr>
        </p:pic>
        <p:sp>
          <p:nvSpPr>
            <p:cNvPr id="12" name="Flussdiagramm: Verbinder 11">
              <a:extLst>
                <a:ext uri="{FF2B5EF4-FFF2-40B4-BE49-F238E27FC236}">
                  <a16:creationId xmlns:a16="http://schemas.microsoft.com/office/drawing/2014/main" id="{B5913494-F873-CAB6-DA60-CB448EE7AC51}"/>
                </a:ext>
              </a:extLst>
            </p:cNvPr>
            <p:cNvSpPr/>
            <p:nvPr/>
          </p:nvSpPr>
          <p:spPr>
            <a:xfrm>
              <a:off x="9162022" y="2567831"/>
              <a:ext cx="914400" cy="914400"/>
            </a:xfrm>
            <a:prstGeom prst="flowChartConnector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48D1E159-FF54-A1E4-8606-34A518DD81B2}"/>
              </a:ext>
            </a:extLst>
          </p:cNvPr>
          <p:cNvSpPr txBox="1">
            <a:spLocks/>
          </p:cNvSpPr>
          <p:nvPr/>
        </p:nvSpPr>
        <p:spPr>
          <a:xfrm>
            <a:off x="4382218" y="2469076"/>
            <a:ext cx="3761317" cy="4704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de-DE" sz="2400" dirty="0">
                <a:solidFill>
                  <a:schemeClr val="tx1"/>
                </a:solidFill>
              </a:rPr>
              <a:t>HTTP-Request / Response</a:t>
            </a:r>
          </a:p>
        </p:txBody>
      </p:sp>
      <p:sp>
        <p:nvSpPr>
          <p:cNvPr id="15" name="Pfeil: nach links und rechts 14">
            <a:extLst>
              <a:ext uri="{FF2B5EF4-FFF2-40B4-BE49-F238E27FC236}">
                <a16:creationId xmlns:a16="http://schemas.microsoft.com/office/drawing/2014/main" id="{2BD2B2AE-56AB-8D71-0860-7EE6F5A97DE9}"/>
              </a:ext>
            </a:extLst>
          </p:cNvPr>
          <p:cNvSpPr/>
          <p:nvPr/>
        </p:nvSpPr>
        <p:spPr>
          <a:xfrm>
            <a:off x="3589020" y="2782714"/>
            <a:ext cx="5378290" cy="4846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FF2968CD-E93A-F50C-2A4A-1C8F293C957C}"/>
              </a:ext>
            </a:extLst>
          </p:cNvPr>
          <p:cNvGrpSpPr/>
          <p:nvPr/>
        </p:nvGrpSpPr>
        <p:grpSpPr>
          <a:xfrm>
            <a:off x="5084063" y="2782714"/>
            <a:ext cx="2390450" cy="2788724"/>
            <a:chOff x="3219922" y="-1182390"/>
            <a:chExt cx="8534400" cy="8534400"/>
          </a:xfrm>
        </p:grpSpPr>
        <p:pic>
          <p:nvPicPr>
            <p:cNvPr id="31" name="Grafik 30" descr="Ordner Silhouette">
              <a:extLst>
                <a:ext uri="{FF2B5EF4-FFF2-40B4-BE49-F238E27FC236}">
                  <a16:creationId xmlns:a16="http://schemas.microsoft.com/office/drawing/2014/main" id="{502F531E-DEBD-3BED-EC77-5625C8977FA5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19922" y="-1182390"/>
              <a:ext cx="8534400" cy="8534400"/>
            </a:xfrm>
            <a:prstGeom prst="rect">
              <a:avLst/>
            </a:prstGeom>
          </p:spPr>
        </p:pic>
        <p:pic>
          <p:nvPicPr>
            <p:cNvPr id="32" name="Grafik 31" descr="Ordner Silhouette">
              <a:extLst>
                <a:ext uri="{FF2B5EF4-FFF2-40B4-BE49-F238E27FC236}">
                  <a16:creationId xmlns:a16="http://schemas.microsoft.com/office/drawing/2014/main" id="{2CF9DF6C-786B-31CF-463B-AED541EAEAAF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97241" y="82417"/>
              <a:ext cx="6214582" cy="6214582"/>
            </a:xfrm>
            <a:prstGeom prst="rect">
              <a:avLst/>
            </a:prstGeom>
          </p:spPr>
        </p:pic>
        <p:pic>
          <p:nvPicPr>
            <p:cNvPr id="34" name="Grafik 33" descr="Ordner Silhouette">
              <a:extLst>
                <a:ext uri="{FF2B5EF4-FFF2-40B4-BE49-F238E27FC236}">
                  <a16:creationId xmlns:a16="http://schemas.microsoft.com/office/drawing/2014/main" id="{12C8DC23-6AD9-EAE4-E3B7-F5B1CB900549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92771" y="2075543"/>
              <a:ext cx="2394351" cy="2394351"/>
            </a:xfrm>
            <a:prstGeom prst="rect">
              <a:avLst/>
            </a:prstGeom>
          </p:spPr>
        </p:pic>
        <p:pic>
          <p:nvPicPr>
            <p:cNvPr id="35" name="Grafik 34" descr="Ordner Silhouette">
              <a:extLst>
                <a:ext uri="{FF2B5EF4-FFF2-40B4-BE49-F238E27FC236}">
                  <a16:creationId xmlns:a16="http://schemas.microsoft.com/office/drawing/2014/main" id="{3480F3E2-9F3C-C4DD-0227-1AAB62D8FBA8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85476" y="2075543"/>
              <a:ext cx="2394351" cy="2394351"/>
            </a:xfrm>
            <a:prstGeom prst="rect">
              <a:avLst/>
            </a:prstGeom>
          </p:spPr>
        </p:pic>
        <p:pic>
          <p:nvPicPr>
            <p:cNvPr id="36" name="Grafik 35" descr="Papier Silhouette">
              <a:extLst>
                <a:ext uri="{FF2B5EF4-FFF2-40B4-BE49-F238E27FC236}">
                  <a16:creationId xmlns:a16="http://schemas.microsoft.com/office/drawing/2014/main" id="{EF2B34C9-9C06-6549-8782-8212C219B0C9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39080" y="2883150"/>
              <a:ext cx="914400" cy="914400"/>
            </a:xfrm>
            <a:prstGeom prst="rect">
              <a:avLst/>
            </a:prstGeom>
          </p:spPr>
        </p:pic>
        <p:pic>
          <p:nvPicPr>
            <p:cNvPr id="37" name="Grafik 36" descr="Papier Silhouette">
              <a:extLst>
                <a:ext uri="{FF2B5EF4-FFF2-40B4-BE49-F238E27FC236}">
                  <a16:creationId xmlns:a16="http://schemas.microsoft.com/office/drawing/2014/main" id="{6892C7F9-DCE2-D40A-EEE1-5D75EC4C66D4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13307" y="2883150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Papier Silhouette">
              <a:extLst>
                <a:ext uri="{FF2B5EF4-FFF2-40B4-BE49-F238E27FC236}">
                  <a16:creationId xmlns:a16="http://schemas.microsoft.com/office/drawing/2014/main" id="{2D18C3B0-E660-C670-BDC6-47785A67D1D6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27172" y="2883150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Papier Silhouette">
              <a:extLst>
                <a:ext uri="{FF2B5EF4-FFF2-40B4-BE49-F238E27FC236}">
                  <a16:creationId xmlns:a16="http://schemas.microsoft.com/office/drawing/2014/main" id="{6417F23B-0684-502B-EB68-BBA2987B8D4B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01399" y="2883150"/>
              <a:ext cx="914400" cy="914400"/>
            </a:xfrm>
            <a:prstGeom prst="rect">
              <a:avLst/>
            </a:prstGeom>
          </p:spPr>
        </p:pic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297A55-CACC-E986-A4E4-30496B088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8754" y="5405980"/>
            <a:ext cx="5114491" cy="53570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Die Ordnerstruktur wird angefragt</a:t>
            </a:r>
          </a:p>
        </p:txBody>
      </p:sp>
    </p:spTree>
    <p:extLst>
      <p:ext uri="{BB962C8B-B14F-4D97-AF65-F5344CB8AC3E}">
        <p14:creationId xmlns:p14="http://schemas.microsoft.com/office/powerpoint/2010/main" val="1335865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Ablauf Der Datenabfrage</a:t>
            </a:r>
          </a:p>
        </p:txBody>
      </p:sp>
      <p:pic>
        <p:nvPicPr>
          <p:cNvPr id="8" name="Grafik 7" descr="Computer mit einfarbiger Füllung">
            <a:extLst>
              <a:ext uri="{FF2B5EF4-FFF2-40B4-BE49-F238E27FC236}">
                <a16:creationId xmlns:a16="http://schemas.microsoft.com/office/drawing/2014/main" id="{1F5897F7-0E58-4FA8-BDE1-FC767CC43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1183" y="2332345"/>
            <a:ext cx="1385371" cy="1385371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4670581-E6FB-D1F6-84CF-3217DA3BE75D}"/>
              </a:ext>
            </a:extLst>
          </p:cNvPr>
          <p:cNvGrpSpPr/>
          <p:nvPr/>
        </p:nvGrpSpPr>
        <p:grpSpPr>
          <a:xfrm>
            <a:off x="8510110" y="1901309"/>
            <a:ext cx="1566312" cy="1580922"/>
            <a:chOff x="8510110" y="1901309"/>
            <a:chExt cx="1566312" cy="1580922"/>
          </a:xfrm>
        </p:grpSpPr>
        <p:pic>
          <p:nvPicPr>
            <p:cNvPr id="10" name="Grafik 9" descr="Windig mit einfarbiger Füllung">
              <a:extLst>
                <a:ext uri="{FF2B5EF4-FFF2-40B4-BE49-F238E27FC236}">
                  <a16:creationId xmlns:a16="http://schemas.microsoft.com/office/drawing/2014/main" id="{127130D0-59F3-80A3-0F89-F817CE05B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3847" y="2609656"/>
              <a:ext cx="830750" cy="830750"/>
            </a:xfrm>
            <a:prstGeom prst="rect">
              <a:avLst/>
            </a:prstGeom>
          </p:spPr>
        </p:pic>
        <p:pic>
          <p:nvPicPr>
            <p:cNvPr id="11" name="Grafik 10" descr="Drahtlos mit einfarbiger Füllung">
              <a:extLst>
                <a:ext uri="{FF2B5EF4-FFF2-40B4-BE49-F238E27FC236}">
                  <a16:creationId xmlns:a16="http://schemas.microsoft.com/office/drawing/2014/main" id="{DEFBE6D3-ECA6-FAAB-0A25-C47E70D32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10110" y="1901309"/>
              <a:ext cx="914400" cy="914400"/>
            </a:xfrm>
            <a:prstGeom prst="rect">
              <a:avLst/>
            </a:prstGeom>
          </p:spPr>
        </p:pic>
        <p:sp>
          <p:nvSpPr>
            <p:cNvPr id="12" name="Flussdiagramm: Verbinder 11">
              <a:extLst>
                <a:ext uri="{FF2B5EF4-FFF2-40B4-BE49-F238E27FC236}">
                  <a16:creationId xmlns:a16="http://schemas.microsoft.com/office/drawing/2014/main" id="{B5913494-F873-CAB6-DA60-CB448EE7AC51}"/>
                </a:ext>
              </a:extLst>
            </p:cNvPr>
            <p:cNvSpPr/>
            <p:nvPr/>
          </p:nvSpPr>
          <p:spPr>
            <a:xfrm>
              <a:off x="9162022" y="2567831"/>
              <a:ext cx="914400" cy="914400"/>
            </a:xfrm>
            <a:prstGeom prst="flowChartConnector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48D1E159-FF54-A1E4-8606-34A518DD81B2}"/>
              </a:ext>
            </a:extLst>
          </p:cNvPr>
          <p:cNvSpPr txBox="1">
            <a:spLocks/>
          </p:cNvSpPr>
          <p:nvPr/>
        </p:nvSpPr>
        <p:spPr>
          <a:xfrm>
            <a:off x="4382218" y="2469076"/>
            <a:ext cx="3761317" cy="4704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de-DE" sz="2400" dirty="0">
                <a:solidFill>
                  <a:schemeClr val="tx1"/>
                </a:solidFill>
              </a:rPr>
              <a:t>HTTP-Request / Response</a:t>
            </a:r>
          </a:p>
        </p:txBody>
      </p:sp>
      <p:sp>
        <p:nvSpPr>
          <p:cNvPr id="15" name="Pfeil: nach links und rechts 14">
            <a:extLst>
              <a:ext uri="{FF2B5EF4-FFF2-40B4-BE49-F238E27FC236}">
                <a16:creationId xmlns:a16="http://schemas.microsoft.com/office/drawing/2014/main" id="{2BD2B2AE-56AB-8D71-0860-7EE6F5A97DE9}"/>
              </a:ext>
            </a:extLst>
          </p:cNvPr>
          <p:cNvSpPr/>
          <p:nvPr/>
        </p:nvSpPr>
        <p:spPr>
          <a:xfrm>
            <a:off x="3589020" y="2782714"/>
            <a:ext cx="5378290" cy="4846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FF2968CD-E93A-F50C-2A4A-1C8F293C957C}"/>
              </a:ext>
            </a:extLst>
          </p:cNvPr>
          <p:cNvGrpSpPr/>
          <p:nvPr/>
        </p:nvGrpSpPr>
        <p:grpSpPr>
          <a:xfrm>
            <a:off x="2208986" y="2655239"/>
            <a:ext cx="525779" cy="568476"/>
            <a:chOff x="3219922" y="-1182390"/>
            <a:chExt cx="8534400" cy="8534400"/>
          </a:xfrm>
        </p:grpSpPr>
        <p:pic>
          <p:nvPicPr>
            <p:cNvPr id="31" name="Grafik 30" descr="Ordner Silhouette">
              <a:extLst>
                <a:ext uri="{FF2B5EF4-FFF2-40B4-BE49-F238E27FC236}">
                  <a16:creationId xmlns:a16="http://schemas.microsoft.com/office/drawing/2014/main" id="{502F531E-DEBD-3BED-EC77-5625C8977FA5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19922" y="-1182390"/>
              <a:ext cx="8534400" cy="8534400"/>
            </a:xfrm>
            <a:prstGeom prst="rect">
              <a:avLst/>
            </a:prstGeom>
          </p:spPr>
        </p:pic>
        <p:pic>
          <p:nvPicPr>
            <p:cNvPr id="32" name="Grafik 31" descr="Ordner Silhouette">
              <a:extLst>
                <a:ext uri="{FF2B5EF4-FFF2-40B4-BE49-F238E27FC236}">
                  <a16:creationId xmlns:a16="http://schemas.microsoft.com/office/drawing/2014/main" id="{2CF9DF6C-786B-31CF-463B-AED541EAEAAF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97241" y="82417"/>
              <a:ext cx="6214582" cy="6214582"/>
            </a:xfrm>
            <a:prstGeom prst="rect">
              <a:avLst/>
            </a:prstGeom>
          </p:spPr>
        </p:pic>
        <p:pic>
          <p:nvPicPr>
            <p:cNvPr id="34" name="Grafik 33" descr="Ordner Silhouette">
              <a:extLst>
                <a:ext uri="{FF2B5EF4-FFF2-40B4-BE49-F238E27FC236}">
                  <a16:creationId xmlns:a16="http://schemas.microsoft.com/office/drawing/2014/main" id="{12C8DC23-6AD9-EAE4-E3B7-F5B1CB900549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92771" y="2075543"/>
              <a:ext cx="2394351" cy="2394351"/>
            </a:xfrm>
            <a:prstGeom prst="rect">
              <a:avLst/>
            </a:prstGeom>
          </p:spPr>
        </p:pic>
        <p:pic>
          <p:nvPicPr>
            <p:cNvPr id="35" name="Grafik 34" descr="Ordner Silhouette">
              <a:extLst>
                <a:ext uri="{FF2B5EF4-FFF2-40B4-BE49-F238E27FC236}">
                  <a16:creationId xmlns:a16="http://schemas.microsoft.com/office/drawing/2014/main" id="{3480F3E2-9F3C-C4DD-0227-1AAB62D8FBA8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85476" y="2075543"/>
              <a:ext cx="2394351" cy="2394351"/>
            </a:xfrm>
            <a:prstGeom prst="rect">
              <a:avLst/>
            </a:prstGeom>
          </p:spPr>
        </p:pic>
        <p:pic>
          <p:nvPicPr>
            <p:cNvPr id="36" name="Grafik 35" descr="Papier Silhouette">
              <a:extLst>
                <a:ext uri="{FF2B5EF4-FFF2-40B4-BE49-F238E27FC236}">
                  <a16:creationId xmlns:a16="http://schemas.microsoft.com/office/drawing/2014/main" id="{EF2B34C9-9C06-6549-8782-8212C219B0C9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39080" y="2883150"/>
              <a:ext cx="914400" cy="914400"/>
            </a:xfrm>
            <a:prstGeom prst="rect">
              <a:avLst/>
            </a:prstGeom>
          </p:spPr>
        </p:pic>
        <p:pic>
          <p:nvPicPr>
            <p:cNvPr id="37" name="Grafik 36" descr="Papier Silhouette">
              <a:extLst>
                <a:ext uri="{FF2B5EF4-FFF2-40B4-BE49-F238E27FC236}">
                  <a16:creationId xmlns:a16="http://schemas.microsoft.com/office/drawing/2014/main" id="{6892C7F9-DCE2-D40A-EEE1-5D75EC4C66D4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13307" y="2883150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Papier Silhouette">
              <a:extLst>
                <a:ext uri="{FF2B5EF4-FFF2-40B4-BE49-F238E27FC236}">
                  <a16:creationId xmlns:a16="http://schemas.microsoft.com/office/drawing/2014/main" id="{2D18C3B0-E660-C670-BDC6-47785A67D1D6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27172" y="2883150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Papier Silhouette">
              <a:extLst>
                <a:ext uri="{FF2B5EF4-FFF2-40B4-BE49-F238E27FC236}">
                  <a16:creationId xmlns:a16="http://schemas.microsoft.com/office/drawing/2014/main" id="{6417F23B-0684-502B-EB68-BBA2987B8D4B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01399" y="2883150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83A9653F-E245-907B-BD57-560DAEEB6836}"/>
              </a:ext>
            </a:extLst>
          </p:cNvPr>
          <p:cNvGrpSpPr/>
          <p:nvPr/>
        </p:nvGrpSpPr>
        <p:grpSpPr>
          <a:xfrm>
            <a:off x="3393999" y="2457045"/>
            <a:ext cx="4420566" cy="4498196"/>
            <a:chOff x="3219922" y="-1182390"/>
            <a:chExt cx="8534400" cy="8534400"/>
          </a:xfrm>
        </p:grpSpPr>
        <p:pic>
          <p:nvPicPr>
            <p:cNvPr id="58" name="Grafik 57" descr="Ordner Silhouette">
              <a:extLst>
                <a:ext uri="{FF2B5EF4-FFF2-40B4-BE49-F238E27FC236}">
                  <a16:creationId xmlns:a16="http://schemas.microsoft.com/office/drawing/2014/main" id="{DBFA45B7-9627-702F-B1D5-3B1820CE30BB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19922" y="-1182390"/>
              <a:ext cx="8534400" cy="8534400"/>
            </a:xfrm>
            <a:prstGeom prst="rect">
              <a:avLst/>
            </a:prstGeom>
          </p:spPr>
        </p:pic>
        <p:pic>
          <p:nvPicPr>
            <p:cNvPr id="59" name="Grafik 58" descr="Ordner Silhouette">
              <a:extLst>
                <a:ext uri="{FF2B5EF4-FFF2-40B4-BE49-F238E27FC236}">
                  <a16:creationId xmlns:a16="http://schemas.microsoft.com/office/drawing/2014/main" id="{0A537C83-E08E-BB1E-04CF-AFD781CBD094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97241" y="82417"/>
              <a:ext cx="6214582" cy="6214582"/>
            </a:xfrm>
            <a:prstGeom prst="rect">
              <a:avLst/>
            </a:prstGeom>
          </p:spPr>
        </p:pic>
        <p:pic>
          <p:nvPicPr>
            <p:cNvPr id="60" name="Grafik 59" descr="Ordner Silhouette">
              <a:extLst>
                <a:ext uri="{FF2B5EF4-FFF2-40B4-BE49-F238E27FC236}">
                  <a16:creationId xmlns:a16="http://schemas.microsoft.com/office/drawing/2014/main" id="{AAEC1832-6518-9153-0FB8-882A345A7BEB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92771" y="2075543"/>
              <a:ext cx="2394351" cy="2394351"/>
            </a:xfrm>
            <a:prstGeom prst="rect">
              <a:avLst/>
            </a:prstGeom>
          </p:spPr>
        </p:pic>
        <p:pic>
          <p:nvPicPr>
            <p:cNvPr id="61" name="Grafik 60" descr="Ordner Silhouette">
              <a:extLst>
                <a:ext uri="{FF2B5EF4-FFF2-40B4-BE49-F238E27FC236}">
                  <a16:creationId xmlns:a16="http://schemas.microsoft.com/office/drawing/2014/main" id="{BDB7A64B-3D9C-143F-B982-6035A802D242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85476" y="2075543"/>
              <a:ext cx="2394351" cy="2394351"/>
            </a:xfrm>
            <a:prstGeom prst="rect">
              <a:avLst/>
            </a:prstGeom>
          </p:spPr>
        </p:pic>
        <p:pic>
          <p:nvPicPr>
            <p:cNvPr id="62" name="Grafik 61" descr="Papier Silhouette">
              <a:extLst>
                <a:ext uri="{FF2B5EF4-FFF2-40B4-BE49-F238E27FC236}">
                  <a16:creationId xmlns:a16="http://schemas.microsoft.com/office/drawing/2014/main" id="{5A95C54F-9481-2A36-FC71-B083A98F61FF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39080" y="2883150"/>
              <a:ext cx="914400" cy="914400"/>
            </a:xfrm>
            <a:prstGeom prst="rect">
              <a:avLst/>
            </a:prstGeom>
          </p:spPr>
        </p:pic>
        <p:pic>
          <p:nvPicPr>
            <p:cNvPr id="63" name="Grafik 62" descr="Papier Silhouette">
              <a:extLst>
                <a:ext uri="{FF2B5EF4-FFF2-40B4-BE49-F238E27FC236}">
                  <a16:creationId xmlns:a16="http://schemas.microsoft.com/office/drawing/2014/main" id="{7D911E76-B485-F9A5-DAE9-89BB6AED8DAD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13307" y="2883150"/>
              <a:ext cx="914400" cy="914400"/>
            </a:xfrm>
            <a:prstGeom prst="rect">
              <a:avLst/>
            </a:prstGeom>
          </p:spPr>
        </p:pic>
        <p:pic>
          <p:nvPicPr>
            <p:cNvPr id="64" name="Grafik 63" descr="Papier Silhouette">
              <a:extLst>
                <a:ext uri="{FF2B5EF4-FFF2-40B4-BE49-F238E27FC236}">
                  <a16:creationId xmlns:a16="http://schemas.microsoft.com/office/drawing/2014/main" id="{9B77F311-B058-9178-DF30-77695FA76FE4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27172" y="2883150"/>
              <a:ext cx="914400" cy="914400"/>
            </a:xfrm>
            <a:prstGeom prst="rect">
              <a:avLst/>
            </a:prstGeom>
          </p:spPr>
        </p:pic>
        <p:pic>
          <p:nvPicPr>
            <p:cNvPr id="65" name="Grafik 64" descr="Papier Silhouette">
              <a:extLst>
                <a:ext uri="{FF2B5EF4-FFF2-40B4-BE49-F238E27FC236}">
                  <a16:creationId xmlns:a16="http://schemas.microsoft.com/office/drawing/2014/main" id="{EE97B2C7-9D76-EF75-5784-943BB1700853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01399" y="2883150"/>
              <a:ext cx="914400" cy="914400"/>
            </a:xfrm>
            <a:prstGeom prst="rect">
              <a:avLst/>
            </a:prstGeom>
          </p:spPr>
        </p:pic>
      </p:grp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35731F7E-39BD-D75D-858F-C70720E0FBE0}"/>
              </a:ext>
            </a:extLst>
          </p:cNvPr>
          <p:cNvCxnSpPr>
            <a:cxnSpLocks/>
            <a:stCxn id="38" idx="2"/>
          </p:cNvCxnSpPr>
          <p:nvPr/>
        </p:nvCxnSpPr>
        <p:spPr>
          <a:xfrm rot="16200000" flipH="1">
            <a:off x="2983509" y="2505953"/>
            <a:ext cx="672968" cy="163496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krümmt 68">
            <a:extLst>
              <a:ext uri="{FF2B5EF4-FFF2-40B4-BE49-F238E27FC236}">
                <a16:creationId xmlns:a16="http://schemas.microsoft.com/office/drawing/2014/main" id="{86E34D4E-6D1B-2384-A7AC-987869BBD48C}"/>
              </a:ext>
            </a:extLst>
          </p:cNvPr>
          <p:cNvCxnSpPr>
            <a:cxnSpLocks/>
          </p:cNvCxnSpPr>
          <p:nvPr/>
        </p:nvCxnSpPr>
        <p:spPr>
          <a:xfrm>
            <a:off x="4137476" y="3851620"/>
            <a:ext cx="437776" cy="242992"/>
          </a:xfrm>
          <a:prstGeom prst="curvedConnector3">
            <a:avLst>
              <a:gd name="adj1" fmla="val -61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krümmt 76">
            <a:extLst>
              <a:ext uri="{FF2B5EF4-FFF2-40B4-BE49-F238E27FC236}">
                <a16:creationId xmlns:a16="http://schemas.microsoft.com/office/drawing/2014/main" id="{293DE003-322D-9BD3-FAB5-FF6EC4B005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90146" y="4441853"/>
            <a:ext cx="370213" cy="268941"/>
          </a:xfrm>
          <a:prstGeom prst="curvedConnector3">
            <a:avLst>
              <a:gd name="adj1" fmla="val 9843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Inhaltsplatzhalter 2">
            <a:extLst>
              <a:ext uri="{FF2B5EF4-FFF2-40B4-BE49-F238E27FC236}">
                <a16:creationId xmlns:a16="http://schemas.microsoft.com/office/drawing/2014/main" id="{46590AAB-B0E0-A7D4-3381-2B5A0489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8833" y="6080498"/>
            <a:ext cx="5718663" cy="53570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Die Ordnerstruktur wird durchiteriert…</a:t>
            </a:r>
          </a:p>
        </p:txBody>
      </p:sp>
    </p:spTree>
    <p:extLst>
      <p:ext uri="{BB962C8B-B14F-4D97-AF65-F5344CB8AC3E}">
        <p14:creationId xmlns:p14="http://schemas.microsoft.com/office/powerpoint/2010/main" val="61973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Ablauf Der Datenabfrage</a:t>
            </a:r>
          </a:p>
        </p:txBody>
      </p:sp>
      <p:pic>
        <p:nvPicPr>
          <p:cNvPr id="8" name="Grafik 7" descr="Computer mit einfarbiger Füllung">
            <a:extLst>
              <a:ext uri="{FF2B5EF4-FFF2-40B4-BE49-F238E27FC236}">
                <a16:creationId xmlns:a16="http://schemas.microsoft.com/office/drawing/2014/main" id="{1F5897F7-0E58-4FA8-BDE1-FC767CC43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1183" y="2332345"/>
            <a:ext cx="1385371" cy="1385371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4670581-E6FB-D1F6-84CF-3217DA3BE75D}"/>
              </a:ext>
            </a:extLst>
          </p:cNvPr>
          <p:cNvGrpSpPr/>
          <p:nvPr/>
        </p:nvGrpSpPr>
        <p:grpSpPr>
          <a:xfrm>
            <a:off x="8510110" y="1901309"/>
            <a:ext cx="1566312" cy="1580922"/>
            <a:chOff x="8510110" y="1901309"/>
            <a:chExt cx="1566312" cy="1580922"/>
          </a:xfrm>
        </p:grpSpPr>
        <p:pic>
          <p:nvPicPr>
            <p:cNvPr id="10" name="Grafik 9" descr="Windig mit einfarbiger Füllung">
              <a:extLst>
                <a:ext uri="{FF2B5EF4-FFF2-40B4-BE49-F238E27FC236}">
                  <a16:creationId xmlns:a16="http://schemas.microsoft.com/office/drawing/2014/main" id="{127130D0-59F3-80A3-0F89-F817CE05B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3847" y="2609656"/>
              <a:ext cx="830750" cy="830750"/>
            </a:xfrm>
            <a:prstGeom prst="rect">
              <a:avLst/>
            </a:prstGeom>
          </p:spPr>
        </p:pic>
        <p:pic>
          <p:nvPicPr>
            <p:cNvPr id="11" name="Grafik 10" descr="Drahtlos mit einfarbiger Füllung">
              <a:extLst>
                <a:ext uri="{FF2B5EF4-FFF2-40B4-BE49-F238E27FC236}">
                  <a16:creationId xmlns:a16="http://schemas.microsoft.com/office/drawing/2014/main" id="{DEFBE6D3-ECA6-FAAB-0A25-C47E70D32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10110" y="1901309"/>
              <a:ext cx="914400" cy="914400"/>
            </a:xfrm>
            <a:prstGeom prst="rect">
              <a:avLst/>
            </a:prstGeom>
          </p:spPr>
        </p:pic>
        <p:sp>
          <p:nvSpPr>
            <p:cNvPr id="12" name="Flussdiagramm: Verbinder 11">
              <a:extLst>
                <a:ext uri="{FF2B5EF4-FFF2-40B4-BE49-F238E27FC236}">
                  <a16:creationId xmlns:a16="http://schemas.microsoft.com/office/drawing/2014/main" id="{B5913494-F873-CAB6-DA60-CB448EE7AC51}"/>
                </a:ext>
              </a:extLst>
            </p:cNvPr>
            <p:cNvSpPr/>
            <p:nvPr/>
          </p:nvSpPr>
          <p:spPr>
            <a:xfrm>
              <a:off x="9162022" y="2567831"/>
              <a:ext cx="914400" cy="914400"/>
            </a:xfrm>
            <a:prstGeom prst="flowChartConnector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48D1E159-FF54-A1E4-8606-34A518DD81B2}"/>
              </a:ext>
            </a:extLst>
          </p:cNvPr>
          <p:cNvSpPr txBox="1">
            <a:spLocks/>
          </p:cNvSpPr>
          <p:nvPr/>
        </p:nvSpPr>
        <p:spPr>
          <a:xfrm>
            <a:off x="4382218" y="2469076"/>
            <a:ext cx="3761317" cy="4704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de-DE" sz="2400" dirty="0">
                <a:solidFill>
                  <a:schemeClr val="tx1"/>
                </a:solidFill>
              </a:rPr>
              <a:t>HTTP-Request / Response</a:t>
            </a:r>
          </a:p>
        </p:txBody>
      </p:sp>
      <p:sp>
        <p:nvSpPr>
          <p:cNvPr id="15" name="Pfeil: nach links und rechts 14">
            <a:extLst>
              <a:ext uri="{FF2B5EF4-FFF2-40B4-BE49-F238E27FC236}">
                <a16:creationId xmlns:a16="http://schemas.microsoft.com/office/drawing/2014/main" id="{2BD2B2AE-56AB-8D71-0860-7EE6F5A97DE9}"/>
              </a:ext>
            </a:extLst>
          </p:cNvPr>
          <p:cNvSpPr/>
          <p:nvPr/>
        </p:nvSpPr>
        <p:spPr>
          <a:xfrm>
            <a:off x="3589020" y="2782714"/>
            <a:ext cx="5378290" cy="4846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FF2968CD-E93A-F50C-2A4A-1C8F293C957C}"/>
              </a:ext>
            </a:extLst>
          </p:cNvPr>
          <p:cNvGrpSpPr/>
          <p:nvPr/>
        </p:nvGrpSpPr>
        <p:grpSpPr>
          <a:xfrm>
            <a:off x="2208986" y="2655239"/>
            <a:ext cx="525779" cy="568476"/>
            <a:chOff x="3219922" y="-1182390"/>
            <a:chExt cx="8534400" cy="8534400"/>
          </a:xfrm>
        </p:grpSpPr>
        <p:pic>
          <p:nvPicPr>
            <p:cNvPr id="31" name="Grafik 30" descr="Ordner Silhouette">
              <a:extLst>
                <a:ext uri="{FF2B5EF4-FFF2-40B4-BE49-F238E27FC236}">
                  <a16:creationId xmlns:a16="http://schemas.microsoft.com/office/drawing/2014/main" id="{502F531E-DEBD-3BED-EC77-5625C8977FA5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19922" y="-1182390"/>
              <a:ext cx="8534400" cy="8534400"/>
            </a:xfrm>
            <a:prstGeom prst="rect">
              <a:avLst/>
            </a:prstGeom>
          </p:spPr>
        </p:pic>
        <p:pic>
          <p:nvPicPr>
            <p:cNvPr id="32" name="Grafik 31" descr="Ordner Silhouette">
              <a:extLst>
                <a:ext uri="{FF2B5EF4-FFF2-40B4-BE49-F238E27FC236}">
                  <a16:creationId xmlns:a16="http://schemas.microsoft.com/office/drawing/2014/main" id="{2CF9DF6C-786B-31CF-463B-AED541EAEAAF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97241" y="82417"/>
              <a:ext cx="6214582" cy="6214582"/>
            </a:xfrm>
            <a:prstGeom prst="rect">
              <a:avLst/>
            </a:prstGeom>
          </p:spPr>
        </p:pic>
        <p:pic>
          <p:nvPicPr>
            <p:cNvPr id="34" name="Grafik 33" descr="Ordner Silhouette">
              <a:extLst>
                <a:ext uri="{FF2B5EF4-FFF2-40B4-BE49-F238E27FC236}">
                  <a16:creationId xmlns:a16="http://schemas.microsoft.com/office/drawing/2014/main" id="{12C8DC23-6AD9-EAE4-E3B7-F5B1CB900549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92771" y="2075543"/>
              <a:ext cx="2394351" cy="2394351"/>
            </a:xfrm>
            <a:prstGeom prst="rect">
              <a:avLst/>
            </a:prstGeom>
          </p:spPr>
        </p:pic>
        <p:pic>
          <p:nvPicPr>
            <p:cNvPr id="35" name="Grafik 34" descr="Ordner Silhouette">
              <a:extLst>
                <a:ext uri="{FF2B5EF4-FFF2-40B4-BE49-F238E27FC236}">
                  <a16:creationId xmlns:a16="http://schemas.microsoft.com/office/drawing/2014/main" id="{3480F3E2-9F3C-C4DD-0227-1AAB62D8FBA8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85476" y="2075543"/>
              <a:ext cx="2394351" cy="2394351"/>
            </a:xfrm>
            <a:prstGeom prst="rect">
              <a:avLst/>
            </a:prstGeom>
          </p:spPr>
        </p:pic>
        <p:pic>
          <p:nvPicPr>
            <p:cNvPr id="36" name="Grafik 35" descr="Papier Silhouette">
              <a:extLst>
                <a:ext uri="{FF2B5EF4-FFF2-40B4-BE49-F238E27FC236}">
                  <a16:creationId xmlns:a16="http://schemas.microsoft.com/office/drawing/2014/main" id="{EF2B34C9-9C06-6549-8782-8212C219B0C9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39080" y="2883150"/>
              <a:ext cx="914400" cy="914400"/>
            </a:xfrm>
            <a:prstGeom prst="rect">
              <a:avLst/>
            </a:prstGeom>
          </p:spPr>
        </p:pic>
        <p:pic>
          <p:nvPicPr>
            <p:cNvPr id="37" name="Grafik 36" descr="Papier Silhouette">
              <a:extLst>
                <a:ext uri="{FF2B5EF4-FFF2-40B4-BE49-F238E27FC236}">
                  <a16:creationId xmlns:a16="http://schemas.microsoft.com/office/drawing/2014/main" id="{6892C7F9-DCE2-D40A-EEE1-5D75EC4C66D4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13307" y="2883150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Papier Silhouette">
              <a:extLst>
                <a:ext uri="{FF2B5EF4-FFF2-40B4-BE49-F238E27FC236}">
                  <a16:creationId xmlns:a16="http://schemas.microsoft.com/office/drawing/2014/main" id="{2D18C3B0-E660-C670-BDC6-47785A67D1D6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27172" y="2883150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Papier Silhouette">
              <a:extLst>
                <a:ext uri="{FF2B5EF4-FFF2-40B4-BE49-F238E27FC236}">
                  <a16:creationId xmlns:a16="http://schemas.microsoft.com/office/drawing/2014/main" id="{6417F23B-0684-502B-EB68-BBA2987B8D4B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01399" y="2883150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83A9653F-E245-907B-BD57-560DAEEB6836}"/>
              </a:ext>
            </a:extLst>
          </p:cNvPr>
          <p:cNvGrpSpPr/>
          <p:nvPr/>
        </p:nvGrpSpPr>
        <p:grpSpPr>
          <a:xfrm>
            <a:off x="3393999" y="2457045"/>
            <a:ext cx="4420566" cy="4498196"/>
            <a:chOff x="3219922" y="-1182390"/>
            <a:chExt cx="8534400" cy="8534400"/>
          </a:xfrm>
        </p:grpSpPr>
        <p:pic>
          <p:nvPicPr>
            <p:cNvPr id="58" name="Grafik 57" descr="Ordner Silhouette">
              <a:extLst>
                <a:ext uri="{FF2B5EF4-FFF2-40B4-BE49-F238E27FC236}">
                  <a16:creationId xmlns:a16="http://schemas.microsoft.com/office/drawing/2014/main" id="{DBFA45B7-9627-702F-B1D5-3B1820CE30BB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19922" y="-1182390"/>
              <a:ext cx="8534400" cy="8534400"/>
            </a:xfrm>
            <a:prstGeom prst="rect">
              <a:avLst/>
            </a:prstGeom>
          </p:spPr>
        </p:pic>
        <p:pic>
          <p:nvPicPr>
            <p:cNvPr id="59" name="Grafik 58" descr="Ordner Silhouette">
              <a:extLst>
                <a:ext uri="{FF2B5EF4-FFF2-40B4-BE49-F238E27FC236}">
                  <a16:creationId xmlns:a16="http://schemas.microsoft.com/office/drawing/2014/main" id="{0A537C83-E08E-BB1E-04CF-AFD781CBD094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97241" y="82417"/>
              <a:ext cx="6214582" cy="6214582"/>
            </a:xfrm>
            <a:prstGeom prst="rect">
              <a:avLst/>
            </a:prstGeom>
          </p:spPr>
        </p:pic>
        <p:pic>
          <p:nvPicPr>
            <p:cNvPr id="60" name="Grafik 59" descr="Ordner Silhouette">
              <a:extLst>
                <a:ext uri="{FF2B5EF4-FFF2-40B4-BE49-F238E27FC236}">
                  <a16:creationId xmlns:a16="http://schemas.microsoft.com/office/drawing/2014/main" id="{AAEC1832-6518-9153-0FB8-882A345A7BEB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92771" y="2075543"/>
              <a:ext cx="2394351" cy="2394351"/>
            </a:xfrm>
            <a:prstGeom prst="rect">
              <a:avLst/>
            </a:prstGeom>
          </p:spPr>
        </p:pic>
        <p:pic>
          <p:nvPicPr>
            <p:cNvPr id="61" name="Grafik 60" descr="Ordner Silhouette">
              <a:extLst>
                <a:ext uri="{FF2B5EF4-FFF2-40B4-BE49-F238E27FC236}">
                  <a16:creationId xmlns:a16="http://schemas.microsoft.com/office/drawing/2014/main" id="{BDB7A64B-3D9C-143F-B982-6035A802D242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85476" y="2075543"/>
              <a:ext cx="2394351" cy="2394351"/>
            </a:xfrm>
            <a:prstGeom prst="rect">
              <a:avLst/>
            </a:prstGeom>
          </p:spPr>
        </p:pic>
        <p:pic>
          <p:nvPicPr>
            <p:cNvPr id="62" name="Grafik 61" descr="Papier Silhouette">
              <a:extLst>
                <a:ext uri="{FF2B5EF4-FFF2-40B4-BE49-F238E27FC236}">
                  <a16:creationId xmlns:a16="http://schemas.microsoft.com/office/drawing/2014/main" id="{5A95C54F-9481-2A36-FC71-B083A98F61FF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39080" y="2883150"/>
              <a:ext cx="914400" cy="914400"/>
            </a:xfrm>
            <a:prstGeom prst="rect">
              <a:avLst/>
            </a:prstGeom>
          </p:spPr>
        </p:pic>
        <p:pic>
          <p:nvPicPr>
            <p:cNvPr id="63" name="Grafik 62" descr="Papier Silhouette">
              <a:extLst>
                <a:ext uri="{FF2B5EF4-FFF2-40B4-BE49-F238E27FC236}">
                  <a16:creationId xmlns:a16="http://schemas.microsoft.com/office/drawing/2014/main" id="{7D911E76-B485-F9A5-DAE9-89BB6AED8DAD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13307" y="2883150"/>
              <a:ext cx="914400" cy="914400"/>
            </a:xfrm>
            <a:prstGeom prst="rect">
              <a:avLst/>
            </a:prstGeom>
          </p:spPr>
        </p:pic>
        <p:pic>
          <p:nvPicPr>
            <p:cNvPr id="64" name="Grafik 63" descr="Papier Silhouette">
              <a:extLst>
                <a:ext uri="{FF2B5EF4-FFF2-40B4-BE49-F238E27FC236}">
                  <a16:creationId xmlns:a16="http://schemas.microsoft.com/office/drawing/2014/main" id="{9B77F311-B058-9178-DF30-77695FA76FE4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27172" y="2883150"/>
              <a:ext cx="914400" cy="914400"/>
            </a:xfrm>
            <a:prstGeom prst="rect">
              <a:avLst/>
            </a:prstGeom>
          </p:spPr>
        </p:pic>
        <p:pic>
          <p:nvPicPr>
            <p:cNvPr id="65" name="Grafik 64" descr="Papier Silhouette">
              <a:extLst>
                <a:ext uri="{FF2B5EF4-FFF2-40B4-BE49-F238E27FC236}">
                  <a16:creationId xmlns:a16="http://schemas.microsoft.com/office/drawing/2014/main" id="{EE97B2C7-9D76-EF75-5784-943BB1700853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01399" y="2883150"/>
              <a:ext cx="914400" cy="914400"/>
            </a:xfrm>
            <a:prstGeom prst="rect">
              <a:avLst/>
            </a:prstGeom>
          </p:spPr>
        </p:pic>
      </p:grp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35731F7E-39BD-D75D-858F-C70720E0FBE0}"/>
              </a:ext>
            </a:extLst>
          </p:cNvPr>
          <p:cNvCxnSpPr>
            <a:cxnSpLocks/>
            <a:stCxn id="38" idx="2"/>
          </p:cNvCxnSpPr>
          <p:nvPr/>
        </p:nvCxnSpPr>
        <p:spPr>
          <a:xfrm rot="16200000" flipH="1">
            <a:off x="2983509" y="2505953"/>
            <a:ext cx="672968" cy="163496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krümmt 68">
            <a:extLst>
              <a:ext uri="{FF2B5EF4-FFF2-40B4-BE49-F238E27FC236}">
                <a16:creationId xmlns:a16="http://schemas.microsoft.com/office/drawing/2014/main" id="{86E34D4E-6D1B-2384-A7AC-987869BBD48C}"/>
              </a:ext>
            </a:extLst>
          </p:cNvPr>
          <p:cNvCxnSpPr>
            <a:cxnSpLocks/>
          </p:cNvCxnSpPr>
          <p:nvPr/>
        </p:nvCxnSpPr>
        <p:spPr>
          <a:xfrm>
            <a:off x="4137476" y="3851620"/>
            <a:ext cx="437776" cy="242992"/>
          </a:xfrm>
          <a:prstGeom prst="curvedConnector3">
            <a:avLst>
              <a:gd name="adj1" fmla="val -61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krümmt 76">
            <a:extLst>
              <a:ext uri="{FF2B5EF4-FFF2-40B4-BE49-F238E27FC236}">
                <a16:creationId xmlns:a16="http://schemas.microsoft.com/office/drawing/2014/main" id="{293DE003-322D-9BD3-FAB5-FF6EC4B005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90146" y="4441853"/>
            <a:ext cx="370213" cy="268941"/>
          </a:xfrm>
          <a:prstGeom prst="curvedConnector3">
            <a:avLst>
              <a:gd name="adj1" fmla="val 9843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Inhaltsplatzhalter 2">
            <a:extLst>
              <a:ext uri="{FF2B5EF4-FFF2-40B4-BE49-F238E27FC236}">
                <a16:creationId xmlns:a16="http://schemas.microsoft.com/office/drawing/2014/main" id="{46590AAB-B0E0-A7D4-3381-2B5A0489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878" y="6093916"/>
            <a:ext cx="7006243" cy="53570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…um die abgelegten Messdaten anzufragen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D391AB9-128A-8042-FDE0-8A0D3FCF908F}"/>
              </a:ext>
            </a:extLst>
          </p:cNvPr>
          <p:cNvCxnSpPr/>
          <p:nvPr/>
        </p:nvCxnSpPr>
        <p:spPr>
          <a:xfrm flipV="1">
            <a:off x="6250675" y="3031738"/>
            <a:ext cx="0" cy="1820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952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Ablauf Der Datenabfrage</a:t>
            </a:r>
          </a:p>
        </p:txBody>
      </p:sp>
      <p:pic>
        <p:nvPicPr>
          <p:cNvPr id="8" name="Grafik 7" descr="Computer mit einfarbiger Füllung">
            <a:extLst>
              <a:ext uri="{FF2B5EF4-FFF2-40B4-BE49-F238E27FC236}">
                <a16:creationId xmlns:a16="http://schemas.microsoft.com/office/drawing/2014/main" id="{1F5897F7-0E58-4FA8-BDE1-FC767CC43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2233" y="1329441"/>
            <a:ext cx="4199117" cy="4199117"/>
          </a:xfrm>
          <a:prstGeom prst="rect">
            <a:avLst/>
          </a:prstGeom>
        </p:spPr>
      </p:pic>
      <p:sp>
        <p:nvSpPr>
          <p:cNvPr id="96" name="Inhaltsplatzhalter 2">
            <a:extLst>
              <a:ext uri="{FF2B5EF4-FFF2-40B4-BE49-F238E27FC236}">
                <a16:creationId xmlns:a16="http://schemas.microsoft.com/office/drawing/2014/main" id="{46590AAB-B0E0-A7D4-3381-2B5A0489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5666" y="5685927"/>
            <a:ext cx="8120668" cy="53570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Die Messdaten werden in der Datenbank gespeichert</a:t>
            </a:r>
          </a:p>
        </p:txBody>
      </p:sp>
      <p:pic>
        <p:nvPicPr>
          <p:cNvPr id="5" name="Grafik 4" descr="Papier Silhouette">
            <a:extLst>
              <a:ext uri="{FF2B5EF4-FFF2-40B4-BE49-F238E27FC236}">
                <a16:creationId xmlns:a16="http://schemas.microsoft.com/office/drawing/2014/main" id="{727A86CD-7759-5EA1-278C-423F28DEA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5677" y="2619098"/>
            <a:ext cx="1050623" cy="1050623"/>
          </a:xfrm>
          <a:prstGeom prst="rect">
            <a:avLst/>
          </a:prstGeom>
        </p:spPr>
      </p:pic>
      <p:pic>
        <p:nvPicPr>
          <p:cNvPr id="7" name="Grafik 6" descr="Datenbank Silhouette">
            <a:extLst>
              <a:ext uri="{FF2B5EF4-FFF2-40B4-BE49-F238E27FC236}">
                <a16:creationId xmlns:a16="http://schemas.microsoft.com/office/drawing/2014/main" id="{4AB88EB0-A878-9EE3-B2B8-53D2F0CE87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5328" y="1857374"/>
            <a:ext cx="3143250" cy="3143250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CB508EF-F0DF-D8EE-8635-3DFF50CF4557}"/>
              </a:ext>
            </a:extLst>
          </p:cNvPr>
          <p:cNvSpPr/>
          <p:nvPr/>
        </p:nvSpPr>
        <p:spPr>
          <a:xfrm flipH="1">
            <a:off x="2343150" y="2998491"/>
            <a:ext cx="5102527" cy="53570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D6F4E52-B32D-3749-1E90-CCC31F9D5C03}"/>
              </a:ext>
            </a:extLst>
          </p:cNvPr>
          <p:cNvSpPr txBox="1"/>
          <p:nvPr/>
        </p:nvSpPr>
        <p:spPr>
          <a:xfrm>
            <a:off x="3897951" y="2682744"/>
            <a:ext cx="1808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Messdaten</a:t>
            </a:r>
          </a:p>
        </p:txBody>
      </p:sp>
    </p:spTree>
    <p:extLst>
      <p:ext uri="{BB962C8B-B14F-4D97-AF65-F5344CB8AC3E}">
        <p14:creationId xmlns:p14="http://schemas.microsoft.com/office/powerpoint/2010/main" val="194124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93FA8E5A-0551-C22E-45AA-F57733718984}"/>
              </a:ext>
            </a:extLst>
          </p:cNvPr>
          <p:cNvSpPr/>
          <p:nvPr/>
        </p:nvSpPr>
        <p:spPr>
          <a:xfrm>
            <a:off x="2418275" y="2158738"/>
            <a:ext cx="2104728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Spezifikation der Schnittstelle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FDA160F-03FC-CC33-6CDF-F5AC931A57CD}"/>
              </a:ext>
            </a:extLst>
          </p:cNvPr>
          <p:cNvSpPr/>
          <p:nvPr/>
        </p:nvSpPr>
        <p:spPr>
          <a:xfrm>
            <a:off x="4523003" y="2970356"/>
            <a:ext cx="2104729" cy="68995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Entwicklung der Schnittstelle</a:t>
            </a: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93FEFF39-7457-9C4C-4DE8-A125F9C9DE80}"/>
              </a:ext>
            </a:extLst>
          </p:cNvPr>
          <p:cNvSpPr/>
          <p:nvPr/>
        </p:nvSpPr>
        <p:spPr>
          <a:xfrm>
            <a:off x="6766799" y="2856359"/>
            <a:ext cx="914400" cy="914400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64B5422-CB41-ACB8-73A1-6C6B05E3FD1A}"/>
              </a:ext>
            </a:extLst>
          </p:cNvPr>
          <p:cNvSpPr txBox="1"/>
          <p:nvPr/>
        </p:nvSpPr>
        <p:spPr>
          <a:xfrm>
            <a:off x="590001" y="1989837"/>
            <a:ext cx="154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22.03 - 04.04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CA843A1-223A-BB35-178E-AA7D3969442E}"/>
              </a:ext>
            </a:extLst>
          </p:cNvPr>
          <p:cNvSpPr txBox="1"/>
          <p:nvPr/>
        </p:nvSpPr>
        <p:spPr>
          <a:xfrm>
            <a:off x="2679397" y="2845558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04.04 – 11.04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028A45B-032D-E798-3AB4-8BA69E236B62}"/>
              </a:ext>
            </a:extLst>
          </p:cNvPr>
          <p:cNvSpPr txBox="1"/>
          <p:nvPr/>
        </p:nvSpPr>
        <p:spPr>
          <a:xfrm>
            <a:off x="4784125" y="3660315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11.04 – 02.05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007FC05-6391-91CA-B81C-36DB7FBF02DF}"/>
              </a:ext>
            </a:extLst>
          </p:cNvPr>
          <p:cNvSpPr txBox="1"/>
          <p:nvPr/>
        </p:nvSpPr>
        <p:spPr>
          <a:xfrm>
            <a:off x="6843125" y="3128893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02.05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65B3768-07AD-A98A-6546-A9FB975F6534}"/>
              </a:ext>
            </a:extLst>
          </p:cNvPr>
          <p:cNvSpPr txBox="1"/>
          <p:nvPr/>
        </p:nvSpPr>
        <p:spPr>
          <a:xfrm>
            <a:off x="5742662" y="1681208"/>
            <a:ext cx="2962671" cy="646331"/>
          </a:xfrm>
          <a:prstGeom prst="rect">
            <a:avLst/>
          </a:prstGeom>
          <a:noFill/>
          <a:ln w="762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Meilenstein:</a:t>
            </a:r>
            <a:br>
              <a:rPr lang="de-DE" dirty="0"/>
            </a:br>
            <a:r>
              <a:rPr lang="de-DE" dirty="0"/>
              <a:t>Schnittstelle ist Entwickelt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4ABD7EB-CF94-FDC8-BF14-01C01EA45B6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223999" y="2359169"/>
            <a:ext cx="0" cy="49719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BF2905B9-170D-37AD-5B17-39DFFB8EF89D}"/>
              </a:ext>
            </a:extLst>
          </p:cNvPr>
          <p:cNvSpPr/>
          <p:nvPr/>
        </p:nvSpPr>
        <p:spPr>
          <a:xfrm>
            <a:off x="9830098" y="4689253"/>
            <a:ext cx="2092561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Weiteres Vorgehen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1F5C066-16B6-8341-0FCD-D592B70AD3D3}"/>
              </a:ext>
            </a:extLst>
          </p:cNvPr>
          <p:cNvSpPr/>
          <p:nvPr/>
        </p:nvSpPr>
        <p:spPr>
          <a:xfrm>
            <a:off x="7223997" y="3844981"/>
            <a:ext cx="2606101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Vorbereitung Zwischenpräsentation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D434D35-450D-40B4-884B-382747BB0259}"/>
              </a:ext>
            </a:extLst>
          </p:cNvPr>
          <p:cNvSpPr txBox="1"/>
          <p:nvPr/>
        </p:nvSpPr>
        <p:spPr>
          <a:xfrm>
            <a:off x="7735805" y="4534940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02.05 – 16.05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8859AA8-224F-2061-7842-34728E72EB76}"/>
              </a:ext>
            </a:extLst>
          </p:cNvPr>
          <p:cNvSpPr/>
          <p:nvPr/>
        </p:nvSpPr>
        <p:spPr>
          <a:xfrm>
            <a:off x="313547" y="1299878"/>
            <a:ext cx="2104728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Informationen einholen</a:t>
            </a:r>
          </a:p>
        </p:txBody>
      </p:sp>
    </p:spTree>
    <p:extLst>
      <p:ext uri="{BB962C8B-B14F-4D97-AF65-F5344CB8AC3E}">
        <p14:creationId xmlns:p14="http://schemas.microsoft.com/office/powerpoint/2010/main" val="2617539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Entwicklung der Schnittstelle</a:t>
            </a:r>
          </a:p>
        </p:txBody>
      </p:sp>
      <p:sp>
        <p:nvSpPr>
          <p:cNvPr id="96" name="Inhaltsplatzhalter 2">
            <a:extLst>
              <a:ext uri="{FF2B5EF4-FFF2-40B4-BE49-F238E27FC236}">
                <a16:creationId xmlns:a16="http://schemas.microsoft.com/office/drawing/2014/main" id="{46590AAB-B0E0-A7D4-3381-2B5A0489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3" y="2227942"/>
            <a:ext cx="5870084" cy="327750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3200" dirty="0">
                <a:solidFill>
                  <a:schemeClr val="tx1"/>
                </a:solidFill>
              </a:rPr>
              <a:t>Datenbank:</a:t>
            </a:r>
          </a:p>
          <a:p>
            <a:pPr marL="0" indent="0">
              <a:buNone/>
            </a:pPr>
            <a:endParaRPr lang="de-DE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tx1"/>
                </a:solidFill>
              </a:rPr>
              <a:t>Datenbank aufgesetzt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tx1"/>
                </a:solidFill>
              </a:rPr>
              <a:t>Schema erstellt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tx1"/>
                </a:solidFill>
              </a:rPr>
              <a:t>User erstellt</a:t>
            </a:r>
          </a:p>
          <a:p>
            <a:endParaRPr lang="de-DE" sz="2400" dirty="0">
              <a:solidFill>
                <a:schemeClr val="tx1"/>
              </a:solidFill>
            </a:endParaRPr>
          </a:p>
        </p:txBody>
      </p:sp>
      <p:pic>
        <p:nvPicPr>
          <p:cNvPr id="7" name="Grafik 6" descr="Datenbank Silhouette">
            <a:extLst>
              <a:ext uri="{FF2B5EF4-FFF2-40B4-BE49-F238E27FC236}">
                <a16:creationId xmlns:a16="http://schemas.microsoft.com/office/drawing/2014/main" id="{4AB88EB0-A878-9EE3-B2B8-53D2F0CE8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2041" y="2227942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8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Entwicklung der Schnittstelle</a:t>
            </a:r>
          </a:p>
        </p:txBody>
      </p:sp>
      <p:sp>
        <p:nvSpPr>
          <p:cNvPr id="96" name="Inhaltsplatzhalter 2">
            <a:extLst>
              <a:ext uri="{FF2B5EF4-FFF2-40B4-BE49-F238E27FC236}">
                <a16:creationId xmlns:a16="http://schemas.microsoft.com/office/drawing/2014/main" id="{46590AAB-B0E0-A7D4-3381-2B5A0489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2" y="2227942"/>
            <a:ext cx="7066027" cy="428715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3200" dirty="0">
                <a:solidFill>
                  <a:schemeClr val="tx1"/>
                </a:solidFill>
              </a:rPr>
              <a:t>Probleme:</a:t>
            </a:r>
            <a:endParaRPr lang="de-DE" sz="2400" dirty="0">
              <a:solidFill>
                <a:schemeClr val="tx1"/>
              </a:solidFill>
            </a:endParaRPr>
          </a:p>
          <a:p>
            <a:r>
              <a:rPr lang="de-DE" sz="2400" dirty="0">
                <a:solidFill>
                  <a:schemeClr val="tx1"/>
                </a:solidFill>
              </a:rPr>
              <a:t>(Fehlermeldungen)</a:t>
            </a:r>
          </a:p>
          <a:p>
            <a:pPr lvl="1">
              <a:lnSpc>
                <a:spcPct val="150000"/>
              </a:lnSpc>
            </a:pPr>
            <a:r>
              <a:rPr lang="de-DE" sz="2200" dirty="0">
                <a:solidFill>
                  <a:schemeClr val="tx1"/>
                </a:solidFill>
              </a:rPr>
              <a:t>MySQL wurde auf XAMPP nicht gestartet</a:t>
            </a:r>
          </a:p>
          <a:p>
            <a:pPr lvl="1">
              <a:lnSpc>
                <a:spcPct val="150000"/>
              </a:lnSpc>
            </a:pPr>
            <a:r>
              <a:rPr lang="de-DE" sz="2200" dirty="0">
                <a:solidFill>
                  <a:schemeClr val="tx1"/>
                </a:solidFill>
              </a:rPr>
              <a:t>Auf XAMPP wurde kein User angelegt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de-DE" sz="2200" dirty="0">
              <a:solidFill>
                <a:schemeClr val="tx1"/>
              </a:solidFill>
            </a:endParaRPr>
          </a:p>
          <a:p>
            <a:r>
              <a:rPr lang="de-DE" sz="2400" dirty="0">
                <a:solidFill>
                  <a:schemeClr val="tx1"/>
                </a:solidFill>
              </a:rPr>
              <a:t>Verständnisprobleme mit UNIX-</a:t>
            </a:r>
            <a:r>
              <a:rPr lang="de-DE" sz="2400" dirty="0" err="1">
                <a:solidFill>
                  <a:schemeClr val="tx1"/>
                </a:solidFill>
              </a:rPr>
              <a:t>Timestamp</a:t>
            </a:r>
            <a:endParaRPr lang="de-DE" sz="2400" dirty="0">
              <a:solidFill>
                <a:schemeClr val="tx1"/>
              </a:solidFill>
            </a:endParaRPr>
          </a:p>
          <a:p>
            <a:pPr lvl="1"/>
            <a:r>
              <a:rPr lang="de-DE" sz="2200" dirty="0">
                <a:solidFill>
                  <a:schemeClr val="tx1"/>
                </a:solidFill>
              </a:rPr>
              <a:t>Fehler im Schema </a:t>
            </a:r>
          </a:p>
        </p:txBody>
      </p:sp>
      <p:pic>
        <p:nvPicPr>
          <p:cNvPr id="7" name="Grafik 6" descr="Datenbank Silhouette">
            <a:extLst>
              <a:ext uri="{FF2B5EF4-FFF2-40B4-BE49-F238E27FC236}">
                <a16:creationId xmlns:a16="http://schemas.microsoft.com/office/drawing/2014/main" id="{4AB88EB0-A878-9EE3-B2B8-53D2F0CE8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2041" y="2227942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25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Entwicklung der Schnittstelle</a:t>
            </a:r>
          </a:p>
        </p:txBody>
      </p:sp>
      <p:sp>
        <p:nvSpPr>
          <p:cNvPr id="96" name="Inhaltsplatzhalter 2">
            <a:extLst>
              <a:ext uri="{FF2B5EF4-FFF2-40B4-BE49-F238E27FC236}">
                <a16:creationId xmlns:a16="http://schemas.microsoft.com/office/drawing/2014/main" id="{46590AAB-B0E0-A7D4-3381-2B5A0489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3" y="2227942"/>
            <a:ext cx="6067310" cy="327750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3200" dirty="0">
                <a:solidFill>
                  <a:schemeClr val="tx1"/>
                </a:solidFill>
              </a:rPr>
              <a:t>Programm zur Datenanfrage:</a:t>
            </a:r>
          </a:p>
          <a:p>
            <a:pPr marL="0" indent="0">
              <a:buNone/>
            </a:pPr>
            <a:endParaRPr lang="de-DE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tx1"/>
                </a:solidFill>
              </a:rPr>
              <a:t>Anfrage Ordnerstruktur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tx1"/>
                </a:solidFill>
              </a:rPr>
              <a:t>Anfrage Messdaten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tx1"/>
                </a:solidFill>
              </a:rPr>
              <a:t>Speicherung von Messdaten</a:t>
            </a:r>
          </a:p>
          <a:p>
            <a:endParaRPr lang="de-DE" sz="2400" dirty="0">
              <a:solidFill>
                <a:schemeClr val="tx1"/>
              </a:solidFill>
            </a:endParaRPr>
          </a:p>
        </p:txBody>
      </p:sp>
      <p:pic>
        <p:nvPicPr>
          <p:cNvPr id="3" name="Grafik 2" descr="Computer mit einfarbiger Füllung">
            <a:extLst>
              <a:ext uri="{FF2B5EF4-FFF2-40B4-BE49-F238E27FC236}">
                <a16:creationId xmlns:a16="http://schemas.microsoft.com/office/drawing/2014/main" id="{9FA8EB3B-0578-AF61-1690-799BB1A5A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2233" y="1329441"/>
            <a:ext cx="4199117" cy="4199117"/>
          </a:xfrm>
          <a:prstGeom prst="rect">
            <a:avLst/>
          </a:prstGeom>
        </p:spPr>
      </p:pic>
      <p:pic>
        <p:nvPicPr>
          <p:cNvPr id="4" name="Grafik 3" descr="Papier Silhouette">
            <a:extLst>
              <a:ext uri="{FF2B5EF4-FFF2-40B4-BE49-F238E27FC236}">
                <a16:creationId xmlns:a16="http://schemas.microsoft.com/office/drawing/2014/main" id="{49647878-93E9-1284-370E-29BFEC275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5677" y="2619098"/>
            <a:ext cx="1050623" cy="105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2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2C4EF-D285-1C22-B1C3-A054509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3" y="1724025"/>
            <a:ext cx="8534400" cy="4857750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de-DE" sz="3200" dirty="0">
                <a:solidFill>
                  <a:schemeClr val="tx1"/>
                </a:solidFill>
              </a:rPr>
              <a:t>Vorstellung des Projekts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sz="3200" dirty="0">
                <a:solidFill>
                  <a:schemeClr val="tx1"/>
                </a:solidFill>
              </a:rPr>
              <a:t>Bisheriger Ablauf des Projekts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3200" dirty="0">
                <a:solidFill>
                  <a:schemeClr val="tx1"/>
                </a:solidFill>
              </a:rPr>
              <a:t>Informationen einholen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3200" dirty="0">
                <a:solidFill>
                  <a:schemeClr val="tx1"/>
                </a:solidFill>
              </a:rPr>
              <a:t>Spezifikation der Schnittstelle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3200" dirty="0">
                <a:solidFill>
                  <a:schemeClr val="tx1"/>
                </a:solidFill>
              </a:rPr>
              <a:t>Entwicklung der Schnittstelle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3200" dirty="0">
                <a:solidFill>
                  <a:schemeClr val="tx1"/>
                </a:solidFill>
              </a:rPr>
              <a:t>Meilenstein: Schnittstelle entwickelt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de-DE" sz="3400" dirty="0">
                <a:solidFill>
                  <a:schemeClr val="tx1"/>
                </a:solidFill>
              </a:rPr>
              <a:t>Planung des weiteren Vorgehens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de-DE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714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Entwicklung der Schnittstelle</a:t>
            </a:r>
          </a:p>
        </p:txBody>
      </p:sp>
      <p:sp>
        <p:nvSpPr>
          <p:cNvPr id="96" name="Inhaltsplatzhalter 2">
            <a:extLst>
              <a:ext uri="{FF2B5EF4-FFF2-40B4-BE49-F238E27FC236}">
                <a16:creationId xmlns:a16="http://schemas.microsoft.com/office/drawing/2014/main" id="{46590AAB-B0E0-A7D4-3381-2B5A0489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3" y="2227941"/>
            <a:ext cx="6067310" cy="372518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3200" dirty="0">
                <a:solidFill>
                  <a:schemeClr val="tx1"/>
                </a:solidFill>
              </a:rPr>
              <a:t>Probleme im SQL-Statement:</a:t>
            </a:r>
          </a:p>
          <a:p>
            <a:pPr marL="0" indent="0">
              <a:buNone/>
            </a:pPr>
            <a:endParaRPr lang="de-DE" sz="2400" dirty="0">
              <a:solidFill>
                <a:schemeClr val="tx1"/>
              </a:solidFill>
            </a:endParaRPr>
          </a:p>
          <a:p>
            <a:r>
              <a:rPr lang="de-DE" sz="2400" dirty="0">
                <a:solidFill>
                  <a:schemeClr val="tx1"/>
                </a:solidFill>
              </a:rPr>
              <a:t>Die Konvertierungsfunktion von SQL akzeptiert nur 7-Stellige UNIX-</a:t>
            </a:r>
            <a:r>
              <a:rPr lang="de-DE" sz="2400" dirty="0" err="1">
                <a:solidFill>
                  <a:schemeClr val="tx1"/>
                </a:solidFill>
              </a:rPr>
              <a:t>Timestamps</a:t>
            </a:r>
            <a:endParaRPr lang="de-DE" sz="2400" dirty="0">
              <a:solidFill>
                <a:schemeClr val="tx1"/>
              </a:solidFill>
            </a:endParaRPr>
          </a:p>
          <a:p>
            <a:r>
              <a:rPr lang="de-DE" sz="2400" dirty="0">
                <a:solidFill>
                  <a:schemeClr val="tx1"/>
                </a:solidFill>
              </a:rPr>
              <a:t>Die Daten der Warmup-Phase des Sensors mussten rausgefiltert werden (Kollision mit dem Schema)  </a:t>
            </a:r>
          </a:p>
        </p:txBody>
      </p:sp>
      <p:pic>
        <p:nvPicPr>
          <p:cNvPr id="3" name="Grafik 2" descr="Computer mit einfarbiger Füllung">
            <a:extLst>
              <a:ext uri="{FF2B5EF4-FFF2-40B4-BE49-F238E27FC236}">
                <a16:creationId xmlns:a16="http://schemas.microsoft.com/office/drawing/2014/main" id="{9FA8EB3B-0578-AF61-1690-799BB1A5A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2233" y="1329441"/>
            <a:ext cx="4199117" cy="4199117"/>
          </a:xfrm>
          <a:prstGeom prst="rect">
            <a:avLst/>
          </a:prstGeom>
        </p:spPr>
      </p:pic>
      <p:pic>
        <p:nvPicPr>
          <p:cNvPr id="4" name="Grafik 3" descr="Papier Silhouette">
            <a:extLst>
              <a:ext uri="{FF2B5EF4-FFF2-40B4-BE49-F238E27FC236}">
                <a16:creationId xmlns:a16="http://schemas.microsoft.com/office/drawing/2014/main" id="{49647878-93E9-1284-370E-29BFEC275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5677" y="2619098"/>
            <a:ext cx="1050623" cy="105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11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Entwicklung der Schnittstelle</a:t>
            </a:r>
          </a:p>
        </p:txBody>
      </p:sp>
      <p:sp>
        <p:nvSpPr>
          <p:cNvPr id="96" name="Inhaltsplatzhalter 2">
            <a:extLst>
              <a:ext uri="{FF2B5EF4-FFF2-40B4-BE49-F238E27FC236}">
                <a16:creationId xmlns:a16="http://schemas.microsoft.com/office/drawing/2014/main" id="{46590AAB-B0E0-A7D4-3381-2B5A0489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2" y="2227941"/>
            <a:ext cx="6208777" cy="395378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3200" dirty="0">
                <a:solidFill>
                  <a:schemeClr val="tx1"/>
                </a:solidFill>
              </a:rPr>
              <a:t>Allgemeine Probleme:</a:t>
            </a:r>
          </a:p>
          <a:p>
            <a:pPr marL="0" indent="0">
              <a:buNone/>
            </a:pPr>
            <a:endParaRPr lang="de-DE" sz="2400" dirty="0">
              <a:solidFill>
                <a:schemeClr val="tx1"/>
              </a:solidFill>
            </a:endParaRPr>
          </a:p>
          <a:p>
            <a:r>
              <a:rPr lang="de-DE" sz="2400" dirty="0">
                <a:solidFill>
                  <a:schemeClr val="tx1"/>
                </a:solidFill>
              </a:rPr>
              <a:t>Iteration der Ordnerstruktur ist Komplex</a:t>
            </a:r>
          </a:p>
          <a:p>
            <a:r>
              <a:rPr lang="de-DE" sz="2400" dirty="0">
                <a:solidFill>
                  <a:schemeClr val="tx1"/>
                </a:solidFill>
              </a:rPr>
              <a:t>„</a:t>
            </a:r>
            <a:r>
              <a:rPr lang="de-DE" sz="2400" dirty="0" err="1">
                <a:solidFill>
                  <a:schemeClr val="tx1"/>
                </a:solidFill>
              </a:rPr>
              <a:t>conn.commit</a:t>
            </a:r>
            <a:r>
              <a:rPr lang="de-DE" sz="2400" dirty="0">
                <a:solidFill>
                  <a:schemeClr val="tx1"/>
                </a:solidFill>
              </a:rPr>
              <a:t>()“ wurde am Ende des Programms vergessen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Die Verarbeitung vom JSON-Format ist nicht trivial</a:t>
            </a:r>
          </a:p>
          <a:p>
            <a:r>
              <a:rPr lang="de-DE" sz="2400" dirty="0">
                <a:solidFill>
                  <a:schemeClr val="tx1"/>
                </a:solidFill>
              </a:rPr>
              <a:t>Gängiges Debugging</a:t>
            </a:r>
          </a:p>
        </p:txBody>
      </p:sp>
      <p:pic>
        <p:nvPicPr>
          <p:cNvPr id="3" name="Grafik 2" descr="Computer mit einfarbiger Füllung">
            <a:extLst>
              <a:ext uri="{FF2B5EF4-FFF2-40B4-BE49-F238E27FC236}">
                <a16:creationId xmlns:a16="http://schemas.microsoft.com/office/drawing/2014/main" id="{9FA8EB3B-0578-AF61-1690-799BB1A5A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2233" y="1329441"/>
            <a:ext cx="4199117" cy="4199117"/>
          </a:xfrm>
          <a:prstGeom prst="rect">
            <a:avLst/>
          </a:prstGeom>
        </p:spPr>
      </p:pic>
      <p:pic>
        <p:nvPicPr>
          <p:cNvPr id="4" name="Grafik 3" descr="Papier Silhouette">
            <a:extLst>
              <a:ext uri="{FF2B5EF4-FFF2-40B4-BE49-F238E27FC236}">
                <a16:creationId xmlns:a16="http://schemas.microsoft.com/office/drawing/2014/main" id="{49647878-93E9-1284-370E-29BFEC275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5677" y="2619098"/>
            <a:ext cx="1050623" cy="105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03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93FA8E5A-0551-C22E-45AA-F57733718984}"/>
              </a:ext>
            </a:extLst>
          </p:cNvPr>
          <p:cNvSpPr/>
          <p:nvPr/>
        </p:nvSpPr>
        <p:spPr>
          <a:xfrm>
            <a:off x="2418275" y="2158738"/>
            <a:ext cx="2104728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Spezifikation der Schnittstelle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FDA160F-03FC-CC33-6CDF-F5AC931A57CD}"/>
              </a:ext>
            </a:extLst>
          </p:cNvPr>
          <p:cNvSpPr/>
          <p:nvPr/>
        </p:nvSpPr>
        <p:spPr>
          <a:xfrm>
            <a:off x="4523003" y="2970356"/>
            <a:ext cx="2104729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Entwicklung der Schnittstelle</a:t>
            </a: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93FEFF39-7457-9C4C-4DE8-A125F9C9DE80}"/>
              </a:ext>
            </a:extLst>
          </p:cNvPr>
          <p:cNvSpPr/>
          <p:nvPr/>
        </p:nvSpPr>
        <p:spPr>
          <a:xfrm>
            <a:off x="6766799" y="2856359"/>
            <a:ext cx="914400" cy="914400"/>
          </a:xfrm>
          <a:prstGeom prst="diamon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64B5422-CB41-ACB8-73A1-6C6B05E3FD1A}"/>
              </a:ext>
            </a:extLst>
          </p:cNvPr>
          <p:cNvSpPr txBox="1"/>
          <p:nvPr/>
        </p:nvSpPr>
        <p:spPr>
          <a:xfrm>
            <a:off x="590001" y="1989837"/>
            <a:ext cx="154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22.03 - 04.04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CA843A1-223A-BB35-178E-AA7D3969442E}"/>
              </a:ext>
            </a:extLst>
          </p:cNvPr>
          <p:cNvSpPr txBox="1"/>
          <p:nvPr/>
        </p:nvSpPr>
        <p:spPr>
          <a:xfrm>
            <a:off x="2679397" y="2845558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04.04 – 11.04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028A45B-032D-E798-3AB4-8BA69E236B62}"/>
              </a:ext>
            </a:extLst>
          </p:cNvPr>
          <p:cNvSpPr txBox="1"/>
          <p:nvPr/>
        </p:nvSpPr>
        <p:spPr>
          <a:xfrm>
            <a:off x="4784125" y="3660315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11.04 – 02.05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007FC05-6391-91CA-B81C-36DB7FBF02DF}"/>
              </a:ext>
            </a:extLst>
          </p:cNvPr>
          <p:cNvSpPr txBox="1"/>
          <p:nvPr/>
        </p:nvSpPr>
        <p:spPr>
          <a:xfrm>
            <a:off x="6843125" y="3128893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02.05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65B3768-07AD-A98A-6546-A9FB975F6534}"/>
              </a:ext>
            </a:extLst>
          </p:cNvPr>
          <p:cNvSpPr txBox="1"/>
          <p:nvPr/>
        </p:nvSpPr>
        <p:spPr>
          <a:xfrm>
            <a:off x="5742662" y="1681208"/>
            <a:ext cx="2962671" cy="646331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Meilenstein:</a:t>
            </a:r>
            <a:br>
              <a:rPr lang="de-DE" dirty="0"/>
            </a:br>
            <a:r>
              <a:rPr lang="de-DE" dirty="0"/>
              <a:t>Schnittstelle ist Entwickelt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4ABD7EB-CF94-FDC8-BF14-01C01EA45B6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223999" y="2359169"/>
            <a:ext cx="0" cy="4971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BF2905B9-170D-37AD-5B17-39DFFB8EF89D}"/>
              </a:ext>
            </a:extLst>
          </p:cNvPr>
          <p:cNvSpPr/>
          <p:nvPr/>
        </p:nvSpPr>
        <p:spPr>
          <a:xfrm>
            <a:off x="9830098" y="4689253"/>
            <a:ext cx="2092561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Planung weiteres Vorgehen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1F5C066-16B6-8341-0FCD-D592B70AD3D3}"/>
              </a:ext>
            </a:extLst>
          </p:cNvPr>
          <p:cNvSpPr/>
          <p:nvPr/>
        </p:nvSpPr>
        <p:spPr>
          <a:xfrm>
            <a:off x="7223997" y="3844981"/>
            <a:ext cx="2606101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Vorbereitung Zwischenpräsentation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D434D35-450D-40B4-884B-382747BB0259}"/>
              </a:ext>
            </a:extLst>
          </p:cNvPr>
          <p:cNvSpPr txBox="1"/>
          <p:nvPr/>
        </p:nvSpPr>
        <p:spPr>
          <a:xfrm>
            <a:off x="7735805" y="4534940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02.05 – 16.05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8859AA8-224F-2061-7842-34728E72EB76}"/>
              </a:ext>
            </a:extLst>
          </p:cNvPr>
          <p:cNvSpPr/>
          <p:nvPr/>
        </p:nvSpPr>
        <p:spPr>
          <a:xfrm>
            <a:off x="313547" y="1299878"/>
            <a:ext cx="2104728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Informationen einholen</a:t>
            </a:r>
          </a:p>
        </p:txBody>
      </p:sp>
    </p:spTree>
    <p:extLst>
      <p:ext uri="{BB962C8B-B14F-4D97-AF65-F5344CB8AC3E}">
        <p14:creationId xmlns:p14="http://schemas.microsoft.com/office/powerpoint/2010/main" val="2640545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Meilenstein Erreicht</a:t>
            </a:r>
          </a:p>
        </p:txBody>
      </p:sp>
      <p:sp>
        <p:nvSpPr>
          <p:cNvPr id="96" name="Inhaltsplatzhalter 2">
            <a:extLst>
              <a:ext uri="{FF2B5EF4-FFF2-40B4-BE49-F238E27FC236}">
                <a16:creationId xmlns:a16="http://schemas.microsoft.com/office/drawing/2014/main" id="{46590AAB-B0E0-A7D4-3381-2B5A0489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3" y="3267346"/>
            <a:ext cx="5366365" cy="244082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Die Messdaten können in einer lokalen Datenbank gespeichert werden und stehen zur weiteren Analyse zur Verfügung  </a:t>
            </a:r>
          </a:p>
          <a:p>
            <a:pPr marL="0" indent="0">
              <a:buNone/>
            </a:pPr>
            <a:endParaRPr lang="de-DE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chemeClr val="tx1"/>
              </a:solidFill>
            </a:endParaRPr>
          </a:p>
        </p:txBody>
      </p:sp>
      <p:pic>
        <p:nvPicPr>
          <p:cNvPr id="3" name="Grafik 2" descr="Computer mit einfarbiger Füllung">
            <a:extLst>
              <a:ext uri="{FF2B5EF4-FFF2-40B4-BE49-F238E27FC236}">
                <a16:creationId xmlns:a16="http://schemas.microsoft.com/office/drawing/2014/main" id="{9FAF1C1F-514F-DA99-8CA8-4D7E9B76B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358509"/>
            <a:ext cx="1385371" cy="1385371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5410F93-ADAB-5110-9385-476F9354F204}"/>
              </a:ext>
            </a:extLst>
          </p:cNvPr>
          <p:cNvGrpSpPr/>
          <p:nvPr/>
        </p:nvGrpSpPr>
        <p:grpSpPr>
          <a:xfrm>
            <a:off x="8510110" y="1901309"/>
            <a:ext cx="1566312" cy="1580922"/>
            <a:chOff x="8510110" y="1901309"/>
            <a:chExt cx="1566312" cy="1580922"/>
          </a:xfrm>
        </p:grpSpPr>
        <p:pic>
          <p:nvPicPr>
            <p:cNvPr id="5" name="Grafik 4" descr="Windig mit einfarbiger Füllung">
              <a:extLst>
                <a:ext uri="{FF2B5EF4-FFF2-40B4-BE49-F238E27FC236}">
                  <a16:creationId xmlns:a16="http://schemas.microsoft.com/office/drawing/2014/main" id="{4D6CB194-C6D4-9543-8F5E-F45B69EA7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3847" y="2609656"/>
              <a:ext cx="830750" cy="830750"/>
            </a:xfrm>
            <a:prstGeom prst="rect">
              <a:avLst/>
            </a:prstGeom>
          </p:spPr>
        </p:pic>
        <p:pic>
          <p:nvPicPr>
            <p:cNvPr id="6" name="Grafik 5" descr="Drahtlos mit einfarbiger Füllung">
              <a:extLst>
                <a:ext uri="{FF2B5EF4-FFF2-40B4-BE49-F238E27FC236}">
                  <a16:creationId xmlns:a16="http://schemas.microsoft.com/office/drawing/2014/main" id="{AB2C610E-FF86-3C6B-AFBF-39327B6AC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10110" y="1901309"/>
              <a:ext cx="914400" cy="914400"/>
            </a:xfrm>
            <a:prstGeom prst="rect">
              <a:avLst/>
            </a:prstGeom>
          </p:spPr>
        </p:pic>
        <p:sp>
          <p:nvSpPr>
            <p:cNvPr id="8" name="Flussdiagramm: Verbinder 7">
              <a:extLst>
                <a:ext uri="{FF2B5EF4-FFF2-40B4-BE49-F238E27FC236}">
                  <a16:creationId xmlns:a16="http://schemas.microsoft.com/office/drawing/2014/main" id="{800E8726-0656-3FA9-0D47-2FD7DEC3AB34}"/>
                </a:ext>
              </a:extLst>
            </p:cNvPr>
            <p:cNvSpPr/>
            <p:nvPr/>
          </p:nvSpPr>
          <p:spPr>
            <a:xfrm>
              <a:off x="9162022" y="2567831"/>
              <a:ext cx="914400" cy="914400"/>
            </a:xfrm>
            <a:prstGeom prst="flowChartConnector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Pfeil: nach links und rechts 9">
            <a:extLst>
              <a:ext uri="{FF2B5EF4-FFF2-40B4-BE49-F238E27FC236}">
                <a16:creationId xmlns:a16="http://schemas.microsoft.com/office/drawing/2014/main" id="{09F3377F-29F7-84FC-3B12-789C7C57D1DD}"/>
              </a:ext>
            </a:extLst>
          </p:cNvPr>
          <p:cNvSpPr/>
          <p:nvPr/>
        </p:nvSpPr>
        <p:spPr>
          <a:xfrm>
            <a:off x="7772400" y="2782714"/>
            <a:ext cx="1194910" cy="4846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 descr="Datenbank Silhouette">
            <a:extLst>
              <a:ext uri="{FF2B5EF4-FFF2-40B4-BE49-F238E27FC236}">
                <a16:creationId xmlns:a16="http://schemas.microsoft.com/office/drawing/2014/main" id="{F7D84496-C554-783D-B5D9-F86B2BD53C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10400" y="3974517"/>
            <a:ext cx="2283316" cy="2283316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C57DA6B3-E86F-993B-B480-46D5358F2986}"/>
              </a:ext>
            </a:extLst>
          </p:cNvPr>
          <p:cNvSpPr/>
          <p:nvPr/>
        </p:nvSpPr>
        <p:spPr>
          <a:xfrm rot="3407298">
            <a:off x="6521195" y="3827100"/>
            <a:ext cx="978408" cy="4846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88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Meilenstein Erreicht</a:t>
            </a:r>
          </a:p>
        </p:txBody>
      </p:sp>
      <p:sp>
        <p:nvSpPr>
          <p:cNvPr id="96" name="Inhaltsplatzhalter 2">
            <a:extLst>
              <a:ext uri="{FF2B5EF4-FFF2-40B4-BE49-F238E27FC236}">
                <a16:creationId xmlns:a16="http://schemas.microsoft.com/office/drawing/2014/main" id="{46590AAB-B0E0-A7D4-3381-2B5A0489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3" y="3361419"/>
            <a:ext cx="6685027" cy="62955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Erste Plots wurden erstellt</a:t>
            </a:r>
          </a:p>
          <a:p>
            <a:pPr marL="0" indent="0">
              <a:buNone/>
            </a:pPr>
            <a:endParaRPr lang="de-DE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chemeClr val="tx1"/>
              </a:solidFill>
            </a:endParaRPr>
          </a:p>
        </p:txBody>
      </p:sp>
      <p:pic>
        <p:nvPicPr>
          <p:cNvPr id="9" name="Grafik 8" descr="Ein Bild, das Reihe, Text, Schrift, Diagramm enthält.&#10;&#10;Automatisch generierte Beschreibung">
            <a:extLst>
              <a:ext uri="{FF2B5EF4-FFF2-40B4-BE49-F238E27FC236}">
                <a16:creationId xmlns:a16="http://schemas.microsoft.com/office/drawing/2014/main" id="{41AF0160-78EC-4A9F-BE97-39D6BDC1A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4103588"/>
            <a:ext cx="11925300" cy="2616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23339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93FA8E5A-0551-C22E-45AA-F57733718984}"/>
              </a:ext>
            </a:extLst>
          </p:cNvPr>
          <p:cNvSpPr/>
          <p:nvPr/>
        </p:nvSpPr>
        <p:spPr>
          <a:xfrm>
            <a:off x="2418275" y="2158738"/>
            <a:ext cx="2104728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Spezifikation der Schnittstelle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FDA160F-03FC-CC33-6CDF-F5AC931A57CD}"/>
              </a:ext>
            </a:extLst>
          </p:cNvPr>
          <p:cNvSpPr/>
          <p:nvPr/>
        </p:nvSpPr>
        <p:spPr>
          <a:xfrm>
            <a:off x="4523003" y="2970356"/>
            <a:ext cx="2104729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Entwicklung der Schnittstelle</a:t>
            </a: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93FEFF39-7457-9C4C-4DE8-A125F9C9DE80}"/>
              </a:ext>
            </a:extLst>
          </p:cNvPr>
          <p:cNvSpPr/>
          <p:nvPr/>
        </p:nvSpPr>
        <p:spPr>
          <a:xfrm>
            <a:off x="6766799" y="2856359"/>
            <a:ext cx="914400" cy="914400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64B5422-CB41-ACB8-73A1-6C6B05E3FD1A}"/>
              </a:ext>
            </a:extLst>
          </p:cNvPr>
          <p:cNvSpPr txBox="1"/>
          <p:nvPr/>
        </p:nvSpPr>
        <p:spPr>
          <a:xfrm>
            <a:off x="590001" y="1989837"/>
            <a:ext cx="154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22.03 - 04.04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CA843A1-223A-BB35-178E-AA7D3969442E}"/>
              </a:ext>
            </a:extLst>
          </p:cNvPr>
          <p:cNvSpPr txBox="1"/>
          <p:nvPr/>
        </p:nvSpPr>
        <p:spPr>
          <a:xfrm>
            <a:off x="2679397" y="2845558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04.04 – 11.04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028A45B-032D-E798-3AB4-8BA69E236B62}"/>
              </a:ext>
            </a:extLst>
          </p:cNvPr>
          <p:cNvSpPr txBox="1"/>
          <p:nvPr/>
        </p:nvSpPr>
        <p:spPr>
          <a:xfrm>
            <a:off x="4784125" y="3660315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11.04 – 02.05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007FC05-6391-91CA-B81C-36DB7FBF02DF}"/>
              </a:ext>
            </a:extLst>
          </p:cNvPr>
          <p:cNvSpPr txBox="1"/>
          <p:nvPr/>
        </p:nvSpPr>
        <p:spPr>
          <a:xfrm>
            <a:off x="6843125" y="3128893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02.05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65B3768-07AD-A98A-6546-A9FB975F6534}"/>
              </a:ext>
            </a:extLst>
          </p:cNvPr>
          <p:cNvSpPr txBox="1"/>
          <p:nvPr/>
        </p:nvSpPr>
        <p:spPr>
          <a:xfrm>
            <a:off x="5742662" y="1681208"/>
            <a:ext cx="2962671" cy="646331"/>
          </a:xfrm>
          <a:prstGeom prst="rect">
            <a:avLst/>
          </a:prstGeom>
          <a:noFill/>
          <a:ln w="762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Meilenstein:</a:t>
            </a:r>
            <a:br>
              <a:rPr lang="de-DE" dirty="0"/>
            </a:br>
            <a:r>
              <a:rPr lang="de-DE" dirty="0"/>
              <a:t>Schnittstelle ist Entwickelt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4ABD7EB-CF94-FDC8-BF14-01C01EA45B6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223999" y="2359169"/>
            <a:ext cx="0" cy="49719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BF2905B9-170D-37AD-5B17-39DFFB8EF89D}"/>
              </a:ext>
            </a:extLst>
          </p:cNvPr>
          <p:cNvSpPr/>
          <p:nvPr/>
        </p:nvSpPr>
        <p:spPr>
          <a:xfrm>
            <a:off x="9830098" y="4689253"/>
            <a:ext cx="2092561" cy="68995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Weiteres Vorgehen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1F5C066-16B6-8341-0FCD-D592B70AD3D3}"/>
              </a:ext>
            </a:extLst>
          </p:cNvPr>
          <p:cNvSpPr/>
          <p:nvPr/>
        </p:nvSpPr>
        <p:spPr>
          <a:xfrm>
            <a:off x="7223997" y="3844981"/>
            <a:ext cx="2606101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Vorbereitung Zwischenpräsentation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D434D35-450D-40B4-884B-382747BB0259}"/>
              </a:ext>
            </a:extLst>
          </p:cNvPr>
          <p:cNvSpPr txBox="1"/>
          <p:nvPr/>
        </p:nvSpPr>
        <p:spPr>
          <a:xfrm>
            <a:off x="7735805" y="4534940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02.05 – 16.05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8859AA8-224F-2061-7842-34728E72EB76}"/>
              </a:ext>
            </a:extLst>
          </p:cNvPr>
          <p:cNvSpPr/>
          <p:nvPr/>
        </p:nvSpPr>
        <p:spPr>
          <a:xfrm>
            <a:off x="313547" y="1299878"/>
            <a:ext cx="2104728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Informationen einholen</a:t>
            </a:r>
          </a:p>
        </p:txBody>
      </p:sp>
    </p:spTree>
    <p:extLst>
      <p:ext uri="{BB962C8B-B14F-4D97-AF65-F5344CB8AC3E}">
        <p14:creationId xmlns:p14="http://schemas.microsoft.com/office/powerpoint/2010/main" val="3183582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weiteres Vorgehen </a:t>
            </a:r>
          </a:p>
        </p:txBody>
      </p:sp>
      <p:sp>
        <p:nvSpPr>
          <p:cNvPr id="96" name="Inhaltsplatzhalter 2">
            <a:extLst>
              <a:ext uri="{FF2B5EF4-FFF2-40B4-BE49-F238E27FC236}">
                <a16:creationId xmlns:a16="http://schemas.microsoft.com/office/drawing/2014/main" id="{46590AAB-B0E0-A7D4-3381-2B5A0489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2" y="2571750"/>
            <a:ext cx="8534400" cy="3717774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tx1"/>
                </a:solidFill>
              </a:rPr>
              <a:t>Optimierung der Datenanfrage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tx1"/>
                </a:solidFill>
              </a:rPr>
              <a:t>Ermittlung der Korrelationen zwischen den Messwerten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tx1"/>
                </a:solidFill>
              </a:rPr>
              <a:t>Analyse der Sensoren im Bezug auf die Messwerte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tx1"/>
                </a:solidFill>
              </a:rPr>
              <a:t>Grobe Analyse der Messdaten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tx1"/>
                </a:solidFill>
              </a:rPr>
              <a:t>Planung weiterer Versuchsmessungen</a:t>
            </a:r>
          </a:p>
        </p:txBody>
      </p:sp>
      <p:pic>
        <p:nvPicPr>
          <p:cNvPr id="9" name="Grafik 8" descr="Gabelung in der Straße mit einfarbiger Füllung">
            <a:extLst>
              <a:ext uri="{FF2B5EF4-FFF2-40B4-BE49-F238E27FC236}">
                <a16:creationId xmlns:a16="http://schemas.microsoft.com/office/drawing/2014/main" id="{F0A7EFEE-6EEA-F685-B401-09E090969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7150" y="1190011"/>
            <a:ext cx="3592447" cy="3592447"/>
          </a:xfrm>
          <a:prstGeom prst="rect">
            <a:avLst/>
          </a:prstGeom>
        </p:spPr>
      </p:pic>
      <p:pic>
        <p:nvPicPr>
          <p:cNvPr id="13" name="Grafik 12" descr="Streudiagramm mit einfarbiger Füllung">
            <a:extLst>
              <a:ext uri="{FF2B5EF4-FFF2-40B4-BE49-F238E27FC236}">
                <a16:creationId xmlns:a16="http://schemas.microsoft.com/office/drawing/2014/main" id="{551FD180-BDC5-1B4B-BC7E-1BE9D3460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4200" y="1693929"/>
            <a:ext cx="914400" cy="914400"/>
          </a:xfrm>
          <a:prstGeom prst="rect">
            <a:avLst/>
          </a:prstGeom>
        </p:spPr>
      </p:pic>
      <p:pic>
        <p:nvPicPr>
          <p:cNvPr id="16" name="Grafik 15" descr="Balkendiagramm der Pandemieabflachungskurve mit einfarbiger Füllung">
            <a:extLst>
              <a:ext uri="{FF2B5EF4-FFF2-40B4-BE49-F238E27FC236}">
                <a16:creationId xmlns:a16="http://schemas.microsoft.com/office/drawing/2014/main" id="{250BAA6C-D5B1-30A3-03BD-AF24000880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93397" y="1563487"/>
            <a:ext cx="914400" cy="914400"/>
          </a:xfrm>
          <a:prstGeom prst="rect">
            <a:avLst/>
          </a:prstGeom>
        </p:spPr>
      </p:pic>
      <p:pic>
        <p:nvPicPr>
          <p:cNvPr id="20" name="Grafik 19" descr="Datenbank mit einfarbiger Füllung">
            <a:extLst>
              <a:ext uri="{FF2B5EF4-FFF2-40B4-BE49-F238E27FC236}">
                <a16:creationId xmlns:a16="http://schemas.microsoft.com/office/drawing/2014/main" id="{13E9F315-4593-9883-5D2C-3C01213796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24900" y="4646990"/>
            <a:ext cx="1510473" cy="151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5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Design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D5E31641-34D2-016E-F479-5C2BAF742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Vorstellung des Projekts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59FA45A-C564-DF96-8895-ACB5EBB87FFF}"/>
              </a:ext>
            </a:extLst>
          </p:cNvPr>
          <p:cNvSpPr txBox="1">
            <a:spLocks/>
          </p:cNvSpPr>
          <p:nvPr/>
        </p:nvSpPr>
        <p:spPr>
          <a:xfrm>
            <a:off x="382525" y="2674257"/>
            <a:ext cx="4137438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>
                <a:solidFill>
                  <a:schemeClr val="bg2">
                    <a:lumMod val="50000"/>
                  </a:schemeClr>
                </a:solidFill>
              </a:rPr>
              <a:t>Zugriff auf die Daten realisieren:</a:t>
            </a:r>
          </a:p>
          <a:p>
            <a:r>
              <a:rPr lang="de-DE" b="1" dirty="0">
                <a:solidFill>
                  <a:schemeClr val="bg2">
                    <a:lumMod val="50000"/>
                  </a:schemeClr>
                </a:solidFill>
              </a:rPr>
              <a:t>Wo und wie werden die Messdaten gespeichert?</a:t>
            </a:r>
          </a:p>
          <a:p>
            <a:r>
              <a:rPr lang="de-DE" b="1" dirty="0">
                <a:solidFill>
                  <a:schemeClr val="bg2">
                    <a:lumMod val="50000"/>
                  </a:schemeClr>
                </a:solidFill>
              </a:rPr>
              <a:t>Welche Möglichkeiten gibt es auf die Daten zuzugreifen?</a:t>
            </a:r>
          </a:p>
          <a:p>
            <a:r>
              <a:rPr lang="de-DE" b="1" dirty="0">
                <a:solidFill>
                  <a:schemeClr val="bg2">
                    <a:lumMod val="50000"/>
                  </a:schemeClr>
                </a:solidFill>
              </a:rPr>
              <a:t>Wie speichert man die Daten um diese anschließend weiterverarbeiten zu können? 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20A9935E-E68F-C91B-31F4-3BE5EF260636}"/>
              </a:ext>
            </a:extLst>
          </p:cNvPr>
          <p:cNvSpPr txBox="1">
            <a:spLocks/>
          </p:cNvSpPr>
          <p:nvPr/>
        </p:nvSpPr>
        <p:spPr>
          <a:xfrm>
            <a:off x="7672038" y="2674257"/>
            <a:ext cx="4326673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>
                <a:solidFill>
                  <a:schemeClr val="bg2">
                    <a:lumMod val="50000"/>
                  </a:schemeClr>
                </a:solidFill>
              </a:rPr>
              <a:t>Sensordaten analysieren:</a:t>
            </a:r>
          </a:p>
          <a:p>
            <a:r>
              <a:rPr lang="de-DE" b="1" dirty="0">
                <a:solidFill>
                  <a:schemeClr val="bg2">
                    <a:lumMod val="50000"/>
                  </a:schemeClr>
                </a:solidFill>
              </a:rPr>
              <a:t>Welche Sensoren messen welchen Messwert?</a:t>
            </a:r>
          </a:p>
          <a:p>
            <a:r>
              <a:rPr lang="de-DE" b="1" dirty="0">
                <a:solidFill>
                  <a:schemeClr val="bg2">
                    <a:lumMod val="50000"/>
                  </a:schemeClr>
                </a:solidFill>
              </a:rPr>
              <a:t>Gibt es Korrelationen zwischen den Messwerten?</a:t>
            </a:r>
          </a:p>
          <a:p>
            <a:r>
              <a:rPr lang="de-DE" b="1" dirty="0">
                <a:solidFill>
                  <a:schemeClr val="bg2">
                    <a:lumMod val="50000"/>
                  </a:schemeClr>
                </a:solidFill>
              </a:rPr>
              <a:t>Kann man Messfehler durch die Korrelationen identifizieren?</a:t>
            </a:r>
          </a:p>
        </p:txBody>
      </p:sp>
    </p:spTree>
    <p:extLst>
      <p:ext uri="{BB962C8B-B14F-4D97-AF65-F5344CB8AC3E}">
        <p14:creationId xmlns:p14="http://schemas.microsoft.com/office/powerpoint/2010/main" val="316922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Bisheriger Ablauf des Projekts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8B87D7-F5B8-3352-25B2-DB9D037CB0EF}"/>
              </a:ext>
            </a:extLst>
          </p:cNvPr>
          <p:cNvSpPr/>
          <p:nvPr/>
        </p:nvSpPr>
        <p:spPr>
          <a:xfrm>
            <a:off x="272688" y="2477277"/>
            <a:ext cx="2104729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Informationen einholen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94CCF9E-B720-1A9B-E0F2-1D3D9A5BE3B1}"/>
              </a:ext>
            </a:extLst>
          </p:cNvPr>
          <p:cNvSpPr/>
          <p:nvPr/>
        </p:nvSpPr>
        <p:spPr>
          <a:xfrm>
            <a:off x="2385224" y="3315510"/>
            <a:ext cx="2104728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Spezifikation der Schnittstelle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01EAC03-5E0B-71C6-CAE9-7072B8626E43}"/>
              </a:ext>
            </a:extLst>
          </p:cNvPr>
          <p:cNvSpPr/>
          <p:nvPr/>
        </p:nvSpPr>
        <p:spPr>
          <a:xfrm>
            <a:off x="4489952" y="4127128"/>
            <a:ext cx="2104729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Entwicklung der Schnittstelle</a:t>
            </a:r>
          </a:p>
        </p:txBody>
      </p:sp>
      <p:sp>
        <p:nvSpPr>
          <p:cNvPr id="9" name="Raute 8">
            <a:extLst>
              <a:ext uri="{FF2B5EF4-FFF2-40B4-BE49-F238E27FC236}">
                <a16:creationId xmlns:a16="http://schemas.microsoft.com/office/drawing/2014/main" id="{34CB13FE-A30A-E63D-C007-909B44CC95BA}"/>
              </a:ext>
            </a:extLst>
          </p:cNvPr>
          <p:cNvSpPr/>
          <p:nvPr/>
        </p:nvSpPr>
        <p:spPr>
          <a:xfrm>
            <a:off x="6733748" y="4013131"/>
            <a:ext cx="914400" cy="914400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B3469BC-AA4C-61A6-F02C-60AB35EA96F7}"/>
              </a:ext>
            </a:extLst>
          </p:cNvPr>
          <p:cNvSpPr txBox="1"/>
          <p:nvPr/>
        </p:nvSpPr>
        <p:spPr>
          <a:xfrm>
            <a:off x="556950" y="3146609"/>
            <a:ext cx="154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22.03 - 04.04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0BF6D9C-E9F6-0953-FAA6-205FE76E3094}"/>
              </a:ext>
            </a:extLst>
          </p:cNvPr>
          <p:cNvSpPr txBox="1"/>
          <p:nvPr/>
        </p:nvSpPr>
        <p:spPr>
          <a:xfrm>
            <a:off x="2646346" y="4002330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04.04 – 11.04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8B98E9-0197-6870-FB40-6B419F3BBDBD}"/>
              </a:ext>
            </a:extLst>
          </p:cNvPr>
          <p:cNvSpPr txBox="1"/>
          <p:nvPr/>
        </p:nvSpPr>
        <p:spPr>
          <a:xfrm>
            <a:off x="4751074" y="4817087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11.04 – 02.05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6A752BC-BBDF-BD14-2B9D-61197A1AAFA9}"/>
              </a:ext>
            </a:extLst>
          </p:cNvPr>
          <p:cNvSpPr txBox="1"/>
          <p:nvPr/>
        </p:nvSpPr>
        <p:spPr>
          <a:xfrm>
            <a:off x="6810074" y="4285665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02.05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41EFDAC-254E-E5C0-9F7E-0ECEC444656F}"/>
              </a:ext>
            </a:extLst>
          </p:cNvPr>
          <p:cNvSpPr txBox="1"/>
          <p:nvPr/>
        </p:nvSpPr>
        <p:spPr>
          <a:xfrm>
            <a:off x="5709611" y="2837980"/>
            <a:ext cx="2962671" cy="646331"/>
          </a:xfrm>
          <a:prstGeom prst="rect">
            <a:avLst/>
          </a:prstGeom>
          <a:noFill/>
          <a:ln w="762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Meilenstein:</a:t>
            </a:r>
            <a:br>
              <a:rPr lang="de-DE" dirty="0"/>
            </a:br>
            <a:r>
              <a:rPr lang="de-DE" dirty="0"/>
              <a:t>Schnittstelle ist Entwickelt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A669DD8-E2FC-4C1D-5F2F-151D4AB6223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190948" y="3515941"/>
            <a:ext cx="0" cy="49719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D0F38DB7-453A-DB8D-B4F9-EE95AC475BD3}"/>
              </a:ext>
            </a:extLst>
          </p:cNvPr>
          <p:cNvSpPr/>
          <p:nvPr/>
        </p:nvSpPr>
        <p:spPr>
          <a:xfrm>
            <a:off x="9797047" y="5846025"/>
            <a:ext cx="2092561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Weiteres Vorgehen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6699B91-A8A4-A9BF-7678-8B5592E9BD8D}"/>
              </a:ext>
            </a:extLst>
          </p:cNvPr>
          <p:cNvSpPr/>
          <p:nvPr/>
        </p:nvSpPr>
        <p:spPr>
          <a:xfrm>
            <a:off x="7190946" y="5001753"/>
            <a:ext cx="2606101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Vorbereitung Zwischenpräsentation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5E36F82-6C2B-9BE8-7EFF-C12B58119C70}"/>
              </a:ext>
            </a:extLst>
          </p:cNvPr>
          <p:cNvSpPr txBox="1"/>
          <p:nvPr/>
        </p:nvSpPr>
        <p:spPr>
          <a:xfrm>
            <a:off x="7702754" y="5691712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02.05 – 16.05</a:t>
            </a:r>
          </a:p>
        </p:txBody>
      </p:sp>
    </p:spTree>
    <p:extLst>
      <p:ext uri="{BB962C8B-B14F-4D97-AF65-F5344CB8AC3E}">
        <p14:creationId xmlns:p14="http://schemas.microsoft.com/office/powerpoint/2010/main" val="199132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93FA8E5A-0551-C22E-45AA-F57733718984}"/>
              </a:ext>
            </a:extLst>
          </p:cNvPr>
          <p:cNvSpPr/>
          <p:nvPr/>
        </p:nvSpPr>
        <p:spPr>
          <a:xfrm>
            <a:off x="2418275" y="2158738"/>
            <a:ext cx="2104728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Spezifikation der Schnittstelle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FDA160F-03FC-CC33-6CDF-F5AC931A57CD}"/>
              </a:ext>
            </a:extLst>
          </p:cNvPr>
          <p:cNvSpPr/>
          <p:nvPr/>
        </p:nvSpPr>
        <p:spPr>
          <a:xfrm>
            <a:off x="4523003" y="2970356"/>
            <a:ext cx="2104729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Entwicklung der Schnittstelle</a:t>
            </a: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93FEFF39-7457-9C4C-4DE8-A125F9C9DE80}"/>
              </a:ext>
            </a:extLst>
          </p:cNvPr>
          <p:cNvSpPr/>
          <p:nvPr/>
        </p:nvSpPr>
        <p:spPr>
          <a:xfrm>
            <a:off x="6766799" y="2856359"/>
            <a:ext cx="914400" cy="914400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64B5422-CB41-ACB8-73A1-6C6B05E3FD1A}"/>
              </a:ext>
            </a:extLst>
          </p:cNvPr>
          <p:cNvSpPr txBox="1"/>
          <p:nvPr/>
        </p:nvSpPr>
        <p:spPr>
          <a:xfrm>
            <a:off x="590001" y="1989837"/>
            <a:ext cx="154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22.03 - 04.04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CA843A1-223A-BB35-178E-AA7D3969442E}"/>
              </a:ext>
            </a:extLst>
          </p:cNvPr>
          <p:cNvSpPr txBox="1"/>
          <p:nvPr/>
        </p:nvSpPr>
        <p:spPr>
          <a:xfrm>
            <a:off x="2679397" y="2845558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04.04 – 11.04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028A45B-032D-E798-3AB4-8BA69E236B62}"/>
              </a:ext>
            </a:extLst>
          </p:cNvPr>
          <p:cNvSpPr txBox="1"/>
          <p:nvPr/>
        </p:nvSpPr>
        <p:spPr>
          <a:xfrm>
            <a:off x="4784125" y="3660315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11.04 – 02.05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007FC05-6391-91CA-B81C-36DB7FBF02DF}"/>
              </a:ext>
            </a:extLst>
          </p:cNvPr>
          <p:cNvSpPr txBox="1"/>
          <p:nvPr/>
        </p:nvSpPr>
        <p:spPr>
          <a:xfrm>
            <a:off x="6843125" y="3128893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02.05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65B3768-07AD-A98A-6546-A9FB975F6534}"/>
              </a:ext>
            </a:extLst>
          </p:cNvPr>
          <p:cNvSpPr txBox="1"/>
          <p:nvPr/>
        </p:nvSpPr>
        <p:spPr>
          <a:xfrm>
            <a:off x="5742662" y="1681208"/>
            <a:ext cx="2962671" cy="646331"/>
          </a:xfrm>
          <a:prstGeom prst="rect">
            <a:avLst/>
          </a:prstGeom>
          <a:noFill/>
          <a:ln w="762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Meilenstein:</a:t>
            </a:r>
            <a:br>
              <a:rPr lang="de-DE" dirty="0"/>
            </a:br>
            <a:r>
              <a:rPr lang="de-DE" dirty="0"/>
              <a:t>Schnittstelle ist Entwickelt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4ABD7EB-CF94-FDC8-BF14-01C01EA45B6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223999" y="2359169"/>
            <a:ext cx="0" cy="49719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BF2905B9-170D-37AD-5B17-39DFFB8EF89D}"/>
              </a:ext>
            </a:extLst>
          </p:cNvPr>
          <p:cNvSpPr/>
          <p:nvPr/>
        </p:nvSpPr>
        <p:spPr>
          <a:xfrm>
            <a:off x="9830098" y="4689253"/>
            <a:ext cx="2092561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Planung weiteres Vorgehen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1F5C066-16B6-8341-0FCD-D592B70AD3D3}"/>
              </a:ext>
            </a:extLst>
          </p:cNvPr>
          <p:cNvSpPr/>
          <p:nvPr/>
        </p:nvSpPr>
        <p:spPr>
          <a:xfrm>
            <a:off x="7223997" y="3844981"/>
            <a:ext cx="2606101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Vorbereitung Zwischenpräsentation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D434D35-450D-40B4-884B-382747BB0259}"/>
              </a:ext>
            </a:extLst>
          </p:cNvPr>
          <p:cNvSpPr txBox="1"/>
          <p:nvPr/>
        </p:nvSpPr>
        <p:spPr>
          <a:xfrm>
            <a:off x="7735805" y="4534940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02.05 – 16.05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8859AA8-224F-2061-7842-34728E72EB76}"/>
              </a:ext>
            </a:extLst>
          </p:cNvPr>
          <p:cNvSpPr/>
          <p:nvPr/>
        </p:nvSpPr>
        <p:spPr>
          <a:xfrm>
            <a:off x="313547" y="1299878"/>
            <a:ext cx="2104728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Überblick verschaffen</a:t>
            </a:r>
          </a:p>
        </p:txBody>
      </p:sp>
    </p:spTree>
    <p:extLst>
      <p:ext uri="{BB962C8B-B14F-4D97-AF65-F5344CB8AC3E}">
        <p14:creationId xmlns:p14="http://schemas.microsoft.com/office/powerpoint/2010/main" val="83073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CBE7201-ACAE-9AD2-25A7-29D3F33E3D6E}"/>
              </a:ext>
            </a:extLst>
          </p:cNvPr>
          <p:cNvSpPr/>
          <p:nvPr/>
        </p:nvSpPr>
        <p:spPr>
          <a:xfrm>
            <a:off x="305739" y="1320505"/>
            <a:ext cx="2104729" cy="68995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Informationen einholen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3FA8E5A-0551-C22E-45AA-F57733718984}"/>
              </a:ext>
            </a:extLst>
          </p:cNvPr>
          <p:cNvSpPr/>
          <p:nvPr/>
        </p:nvSpPr>
        <p:spPr>
          <a:xfrm>
            <a:off x="2418275" y="2158738"/>
            <a:ext cx="2104728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Spezifikation der Schnittstelle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FDA160F-03FC-CC33-6CDF-F5AC931A57CD}"/>
              </a:ext>
            </a:extLst>
          </p:cNvPr>
          <p:cNvSpPr/>
          <p:nvPr/>
        </p:nvSpPr>
        <p:spPr>
          <a:xfrm>
            <a:off x="4523003" y="2970356"/>
            <a:ext cx="2104729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Entwicklung der Schnittstelle</a:t>
            </a: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93FEFF39-7457-9C4C-4DE8-A125F9C9DE80}"/>
              </a:ext>
            </a:extLst>
          </p:cNvPr>
          <p:cNvSpPr/>
          <p:nvPr/>
        </p:nvSpPr>
        <p:spPr>
          <a:xfrm>
            <a:off x="6766799" y="2856359"/>
            <a:ext cx="914400" cy="914400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64B5422-CB41-ACB8-73A1-6C6B05E3FD1A}"/>
              </a:ext>
            </a:extLst>
          </p:cNvPr>
          <p:cNvSpPr txBox="1"/>
          <p:nvPr/>
        </p:nvSpPr>
        <p:spPr>
          <a:xfrm>
            <a:off x="590001" y="1989837"/>
            <a:ext cx="154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22.03 - 04.04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CA843A1-223A-BB35-178E-AA7D3969442E}"/>
              </a:ext>
            </a:extLst>
          </p:cNvPr>
          <p:cNvSpPr txBox="1"/>
          <p:nvPr/>
        </p:nvSpPr>
        <p:spPr>
          <a:xfrm>
            <a:off x="2679397" y="2845558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04.04 – 11.04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028A45B-032D-E798-3AB4-8BA69E236B62}"/>
              </a:ext>
            </a:extLst>
          </p:cNvPr>
          <p:cNvSpPr txBox="1"/>
          <p:nvPr/>
        </p:nvSpPr>
        <p:spPr>
          <a:xfrm>
            <a:off x="4784125" y="3660315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11.04 – 02.05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007FC05-6391-91CA-B81C-36DB7FBF02DF}"/>
              </a:ext>
            </a:extLst>
          </p:cNvPr>
          <p:cNvSpPr txBox="1"/>
          <p:nvPr/>
        </p:nvSpPr>
        <p:spPr>
          <a:xfrm>
            <a:off x="6843125" y="3128893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02.05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65B3768-07AD-A98A-6546-A9FB975F6534}"/>
              </a:ext>
            </a:extLst>
          </p:cNvPr>
          <p:cNvSpPr txBox="1"/>
          <p:nvPr/>
        </p:nvSpPr>
        <p:spPr>
          <a:xfrm>
            <a:off x="5742662" y="1681208"/>
            <a:ext cx="2962671" cy="646331"/>
          </a:xfrm>
          <a:prstGeom prst="rect">
            <a:avLst/>
          </a:prstGeom>
          <a:noFill/>
          <a:ln w="762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Meilenstein:</a:t>
            </a:r>
            <a:br>
              <a:rPr lang="de-DE" dirty="0"/>
            </a:br>
            <a:r>
              <a:rPr lang="de-DE" dirty="0"/>
              <a:t>Schnittstelle ist Entwickelt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4ABD7EB-CF94-FDC8-BF14-01C01EA45B6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223999" y="2359169"/>
            <a:ext cx="0" cy="49719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BF2905B9-170D-37AD-5B17-39DFFB8EF89D}"/>
              </a:ext>
            </a:extLst>
          </p:cNvPr>
          <p:cNvSpPr/>
          <p:nvPr/>
        </p:nvSpPr>
        <p:spPr>
          <a:xfrm>
            <a:off x="9830098" y="4689253"/>
            <a:ext cx="2092561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Weiteres Vorgehen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1F5C066-16B6-8341-0FCD-D592B70AD3D3}"/>
              </a:ext>
            </a:extLst>
          </p:cNvPr>
          <p:cNvSpPr/>
          <p:nvPr/>
        </p:nvSpPr>
        <p:spPr>
          <a:xfrm>
            <a:off x="7223997" y="3844981"/>
            <a:ext cx="2606101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Vorbereitung Zwischenpräsentation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D434D35-450D-40B4-884B-382747BB0259}"/>
              </a:ext>
            </a:extLst>
          </p:cNvPr>
          <p:cNvSpPr txBox="1"/>
          <p:nvPr/>
        </p:nvSpPr>
        <p:spPr>
          <a:xfrm>
            <a:off x="7735805" y="4534940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02.05 – 16.05</a:t>
            </a:r>
          </a:p>
        </p:txBody>
      </p:sp>
    </p:spTree>
    <p:extLst>
      <p:ext uri="{BB962C8B-B14F-4D97-AF65-F5344CB8AC3E}">
        <p14:creationId xmlns:p14="http://schemas.microsoft.com/office/powerpoint/2010/main" val="364738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Erkenntnisse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2C4EF-D285-1C22-B1C3-A054509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63" y="4994694"/>
            <a:ext cx="10567273" cy="10015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Der </a:t>
            </a:r>
            <a:r>
              <a:rPr lang="de-DE" sz="2400" dirty="0" err="1">
                <a:solidFill>
                  <a:schemeClr val="tx1"/>
                </a:solidFill>
              </a:rPr>
              <a:t>airQ</a:t>
            </a:r>
            <a:r>
              <a:rPr lang="de-DE" sz="2400" dirty="0">
                <a:solidFill>
                  <a:schemeClr val="tx1"/>
                </a:solidFill>
              </a:rPr>
              <a:t>-Sensor hat einen verbauten Webserver über den man mittels einer WLAN-Verbindung und HTTP-Request die Daten anfordern kann. </a:t>
            </a:r>
          </a:p>
        </p:txBody>
      </p:sp>
      <p:pic>
        <p:nvPicPr>
          <p:cNvPr id="11" name="Grafik 10" descr="Computer mit einfarbiger Füllung">
            <a:extLst>
              <a:ext uri="{FF2B5EF4-FFF2-40B4-BE49-F238E27FC236}">
                <a16:creationId xmlns:a16="http://schemas.microsoft.com/office/drawing/2014/main" id="{09A44CA5-EEB5-8828-DE42-D34A7A81A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1183" y="2332345"/>
            <a:ext cx="1385371" cy="1385371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47BE8A2-99B0-D978-40D5-2989678EAB48}"/>
              </a:ext>
            </a:extLst>
          </p:cNvPr>
          <p:cNvGrpSpPr/>
          <p:nvPr/>
        </p:nvGrpSpPr>
        <p:grpSpPr>
          <a:xfrm>
            <a:off x="8510110" y="1901309"/>
            <a:ext cx="1566312" cy="1580922"/>
            <a:chOff x="8510110" y="1901309"/>
            <a:chExt cx="1566312" cy="1580922"/>
          </a:xfrm>
        </p:grpSpPr>
        <p:pic>
          <p:nvPicPr>
            <p:cNvPr id="17" name="Grafik 16" descr="Windig mit einfarbiger Füllung">
              <a:extLst>
                <a:ext uri="{FF2B5EF4-FFF2-40B4-BE49-F238E27FC236}">
                  <a16:creationId xmlns:a16="http://schemas.microsoft.com/office/drawing/2014/main" id="{C0638C95-62F9-8298-F28B-FCA1EB6A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3847" y="2609656"/>
              <a:ext cx="830750" cy="830750"/>
            </a:xfrm>
            <a:prstGeom prst="rect">
              <a:avLst/>
            </a:prstGeom>
          </p:spPr>
        </p:pic>
        <p:pic>
          <p:nvPicPr>
            <p:cNvPr id="19" name="Grafik 18" descr="Drahtlos mit einfarbiger Füllung">
              <a:extLst>
                <a:ext uri="{FF2B5EF4-FFF2-40B4-BE49-F238E27FC236}">
                  <a16:creationId xmlns:a16="http://schemas.microsoft.com/office/drawing/2014/main" id="{5C65AB8B-66EF-D02E-2423-03D846541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10110" y="1901309"/>
              <a:ext cx="914400" cy="914400"/>
            </a:xfrm>
            <a:prstGeom prst="rect">
              <a:avLst/>
            </a:prstGeom>
          </p:spPr>
        </p:pic>
        <p:sp>
          <p:nvSpPr>
            <p:cNvPr id="22" name="Flussdiagramm: Verbinder 21">
              <a:extLst>
                <a:ext uri="{FF2B5EF4-FFF2-40B4-BE49-F238E27FC236}">
                  <a16:creationId xmlns:a16="http://schemas.microsoft.com/office/drawing/2014/main" id="{3B928694-1F20-412B-A9B4-131E0BC71942}"/>
                </a:ext>
              </a:extLst>
            </p:cNvPr>
            <p:cNvSpPr/>
            <p:nvPr/>
          </p:nvSpPr>
          <p:spPr>
            <a:xfrm>
              <a:off x="9162022" y="2567831"/>
              <a:ext cx="914400" cy="914400"/>
            </a:xfrm>
            <a:prstGeom prst="flowChartConnector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5" name="Grafik 24" descr="Drahtlos mit einfarbiger Füllung">
            <a:extLst>
              <a:ext uri="{FF2B5EF4-FFF2-40B4-BE49-F238E27FC236}">
                <a16:creationId xmlns:a16="http://schemas.microsoft.com/office/drawing/2014/main" id="{5BCCD41A-629F-4AD7-A3A3-7774671000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244398" y="1847115"/>
            <a:ext cx="914400" cy="914400"/>
          </a:xfrm>
          <a:prstGeom prst="rect">
            <a:avLst/>
          </a:prstGeom>
        </p:spPr>
      </p:pic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353059B8-DA1C-0B71-3551-06732DCE49FA}"/>
              </a:ext>
            </a:extLst>
          </p:cNvPr>
          <p:cNvSpPr txBox="1">
            <a:spLocks/>
          </p:cNvSpPr>
          <p:nvPr/>
        </p:nvSpPr>
        <p:spPr>
          <a:xfrm>
            <a:off x="4382218" y="2469076"/>
            <a:ext cx="3761317" cy="4704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de-DE" sz="2400" dirty="0">
                <a:solidFill>
                  <a:schemeClr val="tx1"/>
                </a:solidFill>
              </a:rPr>
              <a:t>HTTP-Request / Response</a:t>
            </a:r>
          </a:p>
        </p:txBody>
      </p:sp>
      <p:sp>
        <p:nvSpPr>
          <p:cNvPr id="30" name="Pfeil: nach links und rechts 29">
            <a:extLst>
              <a:ext uri="{FF2B5EF4-FFF2-40B4-BE49-F238E27FC236}">
                <a16:creationId xmlns:a16="http://schemas.microsoft.com/office/drawing/2014/main" id="{86B248E7-1EEF-61B9-AAC6-84D0FDBAD441}"/>
              </a:ext>
            </a:extLst>
          </p:cNvPr>
          <p:cNvSpPr/>
          <p:nvPr/>
        </p:nvSpPr>
        <p:spPr>
          <a:xfrm>
            <a:off x="3589020" y="2782714"/>
            <a:ext cx="5378290" cy="4846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829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Erkenntnisse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2C4EF-D285-1C22-B1C3-A054509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420" y="5469146"/>
            <a:ext cx="6520090" cy="10015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Das Datenformat der Sensordaten ist JSON</a:t>
            </a:r>
          </a:p>
        </p:txBody>
      </p:sp>
      <p:pic>
        <p:nvPicPr>
          <p:cNvPr id="5" name="Grafik 4" descr="Zylinder mit einfarbiger Füllung">
            <a:extLst>
              <a:ext uri="{FF2B5EF4-FFF2-40B4-BE49-F238E27FC236}">
                <a16:creationId xmlns:a16="http://schemas.microsoft.com/office/drawing/2014/main" id="{C8195CC3-ED76-59AD-0DB0-CE3CF4DBE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1125" y="1708030"/>
            <a:ext cx="3441939" cy="344193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27FB09D-0AB9-0329-9CA1-17E72DBC504D}"/>
              </a:ext>
            </a:extLst>
          </p:cNvPr>
          <p:cNvSpPr txBox="1"/>
          <p:nvPr/>
        </p:nvSpPr>
        <p:spPr>
          <a:xfrm>
            <a:off x="5286969" y="3215097"/>
            <a:ext cx="137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JSON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D0042FD-F832-AA93-D552-00ECD50D2A96}"/>
              </a:ext>
            </a:extLst>
          </p:cNvPr>
          <p:cNvGrpSpPr/>
          <p:nvPr/>
        </p:nvGrpSpPr>
        <p:grpSpPr>
          <a:xfrm>
            <a:off x="8510110" y="1901309"/>
            <a:ext cx="1566312" cy="1580922"/>
            <a:chOff x="8510110" y="1901309"/>
            <a:chExt cx="1566312" cy="1580922"/>
          </a:xfrm>
        </p:grpSpPr>
        <p:pic>
          <p:nvPicPr>
            <p:cNvPr id="8" name="Grafik 7" descr="Windig mit einfarbiger Füllung">
              <a:extLst>
                <a:ext uri="{FF2B5EF4-FFF2-40B4-BE49-F238E27FC236}">
                  <a16:creationId xmlns:a16="http://schemas.microsoft.com/office/drawing/2014/main" id="{D908A3EB-E78D-9FB4-9898-5E518BBA6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3847" y="2609656"/>
              <a:ext cx="830750" cy="830750"/>
            </a:xfrm>
            <a:prstGeom prst="rect">
              <a:avLst/>
            </a:prstGeom>
          </p:spPr>
        </p:pic>
        <p:pic>
          <p:nvPicPr>
            <p:cNvPr id="9" name="Grafik 8" descr="Drahtlos mit einfarbiger Füllung">
              <a:extLst>
                <a:ext uri="{FF2B5EF4-FFF2-40B4-BE49-F238E27FC236}">
                  <a16:creationId xmlns:a16="http://schemas.microsoft.com/office/drawing/2014/main" id="{FFD484BC-16B1-8C1C-8CB5-E803D380D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10110" y="1901309"/>
              <a:ext cx="914400" cy="914400"/>
            </a:xfrm>
            <a:prstGeom prst="rect">
              <a:avLst/>
            </a:prstGeom>
          </p:spPr>
        </p:pic>
        <p:sp>
          <p:nvSpPr>
            <p:cNvPr id="10" name="Flussdiagramm: Verbinder 9">
              <a:extLst>
                <a:ext uri="{FF2B5EF4-FFF2-40B4-BE49-F238E27FC236}">
                  <a16:creationId xmlns:a16="http://schemas.microsoft.com/office/drawing/2014/main" id="{22A66F71-FC91-926D-02EE-030557681431}"/>
                </a:ext>
              </a:extLst>
            </p:cNvPr>
            <p:cNvSpPr/>
            <p:nvPr/>
          </p:nvSpPr>
          <p:spPr>
            <a:xfrm>
              <a:off x="9162022" y="2567831"/>
              <a:ext cx="914400" cy="914400"/>
            </a:xfrm>
            <a:prstGeom prst="flowChartConnector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98836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Ordner Silhouette">
            <a:extLst>
              <a:ext uri="{FF2B5EF4-FFF2-40B4-BE49-F238E27FC236}">
                <a16:creationId xmlns:a16="http://schemas.microsoft.com/office/drawing/2014/main" id="{8564FDB4-6B8C-9E3E-97CB-ECB83A1DF08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9922" y="-1182390"/>
            <a:ext cx="8534400" cy="8534400"/>
          </a:xfrm>
          <a:prstGeom prst="rect">
            <a:avLst/>
          </a:prstGeom>
        </p:spPr>
      </p:pic>
      <p:pic>
        <p:nvPicPr>
          <p:cNvPr id="13" name="Grafik 12" descr="Ordner Silhouette">
            <a:extLst>
              <a:ext uri="{FF2B5EF4-FFF2-40B4-BE49-F238E27FC236}">
                <a16:creationId xmlns:a16="http://schemas.microsoft.com/office/drawing/2014/main" id="{CF5A2F20-C022-536C-C1CF-37E0CA02BAD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7241" y="82417"/>
            <a:ext cx="6214582" cy="621458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Erkenntnisse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2C4EF-D285-1C22-B1C3-A054509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07" y="6029146"/>
            <a:ext cx="10575985" cy="53570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Die JSON-Dateien sind in einer speziellen Ordnerstruktur gespeichert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B42BB2-5FE1-745C-3087-27872E3AC85C}"/>
              </a:ext>
            </a:extLst>
          </p:cNvPr>
          <p:cNvSpPr txBox="1"/>
          <p:nvPr/>
        </p:nvSpPr>
        <p:spPr>
          <a:xfrm>
            <a:off x="4929276" y="842975"/>
            <a:ext cx="728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Jahr</a:t>
            </a:r>
          </a:p>
        </p:txBody>
      </p:sp>
      <p:pic>
        <p:nvPicPr>
          <p:cNvPr id="14" name="Grafik 13" descr="Ordner Silhouette">
            <a:extLst>
              <a:ext uri="{FF2B5EF4-FFF2-40B4-BE49-F238E27FC236}">
                <a16:creationId xmlns:a16="http://schemas.microsoft.com/office/drawing/2014/main" id="{0B1ADE4E-1E33-DFCD-1599-B754E4B9EEA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2771" y="2075543"/>
            <a:ext cx="2394351" cy="2394351"/>
          </a:xfrm>
          <a:prstGeom prst="rect">
            <a:avLst/>
          </a:prstGeom>
        </p:spPr>
      </p:pic>
      <p:pic>
        <p:nvPicPr>
          <p:cNvPr id="15" name="Grafik 14" descr="Ordner Silhouette">
            <a:extLst>
              <a:ext uri="{FF2B5EF4-FFF2-40B4-BE49-F238E27FC236}">
                <a16:creationId xmlns:a16="http://schemas.microsoft.com/office/drawing/2014/main" id="{783FB1C3-4C04-C897-0CB3-1BE5E812A76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5476" y="2075543"/>
            <a:ext cx="2394351" cy="2394351"/>
          </a:xfrm>
          <a:prstGeom prst="rect">
            <a:avLst/>
          </a:prstGeom>
        </p:spPr>
      </p:pic>
      <p:pic>
        <p:nvPicPr>
          <p:cNvPr id="17" name="Grafik 16" descr="Papier Silhouette">
            <a:extLst>
              <a:ext uri="{FF2B5EF4-FFF2-40B4-BE49-F238E27FC236}">
                <a16:creationId xmlns:a16="http://schemas.microsoft.com/office/drawing/2014/main" id="{622A7AF9-B99C-95A3-73A3-BDF5A4A71F3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9080" y="2883150"/>
            <a:ext cx="914400" cy="914400"/>
          </a:xfrm>
          <a:prstGeom prst="rect">
            <a:avLst/>
          </a:prstGeom>
        </p:spPr>
      </p:pic>
      <p:pic>
        <p:nvPicPr>
          <p:cNvPr id="18" name="Grafik 17" descr="Papier Silhouette">
            <a:extLst>
              <a:ext uri="{FF2B5EF4-FFF2-40B4-BE49-F238E27FC236}">
                <a16:creationId xmlns:a16="http://schemas.microsoft.com/office/drawing/2014/main" id="{D76E3B40-B6EC-56FC-5611-737528D2AF8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3307" y="2883150"/>
            <a:ext cx="914400" cy="914400"/>
          </a:xfrm>
          <a:prstGeom prst="rect">
            <a:avLst/>
          </a:prstGeom>
        </p:spPr>
      </p:pic>
      <p:pic>
        <p:nvPicPr>
          <p:cNvPr id="19" name="Grafik 18" descr="Papier Silhouette">
            <a:extLst>
              <a:ext uri="{FF2B5EF4-FFF2-40B4-BE49-F238E27FC236}">
                <a16:creationId xmlns:a16="http://schemas.microsoft.com/office/drawing/2014/main" id="{6FC68F7D-1D67-BE2C-6F9C-F96F0B1F9F6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7172" y="2883150"/>
            <a:ext cx="914400" cy="914400"/>
          </a:xfrm>
          <a:prstGeom prst="rect">
            <a:avLst/>
          </a:prstGeom>
        </p:spPr>
      </p:pic>
      <p:pic>
        <p:nvPicPr>
          <p:cNvPr id="20" name="Grafik 19" descr="Papier Silhouette">
            <a:extLst>
              <a:ext uri="{FF2B5EF4-FFF2-40B4-BE49-F238E27FC236}">
                <a16:creationId xmlns:a16="http://schemas.microsoft.com/office/drawing/2014/main" id="{F8D0742E-D46A-CF47-4040-2D196DCC7B4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1399" y="2883150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5D0339D4-E900-4198-3CAA-42110E565B62}"/>
              </a:ext>
            </a:extLst>
          </p:cNvPr>
          <p:cNvSpPr txBox="1"/>
          <p:nvPr/>
        </p:nvSpPr>
        <p:spPr>
          <a:xfrm>
            <a:off x="5286172" y="1607635"/>
            <a:ext cx="100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Monat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D9D523F-1923-4BE7-07E1-E4FB064EFB56}"/>
              </a:ext>
            </a:extLst>
          </p:cNvPr>
          <p:cNvSpPr txBox="1"/>
          <p:nvPr/>
        </p:nvSpPr>
        <p:spPr>
          <a:xfrm>
            <a:off x="5424137" y="2630685"/>
            <a:ext cx="669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Tag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F81C335-1FEF-E354-F418-3D1AEE3D973F}"/>
              </a:ext>
            </a:extLst>
          </p:cNvPr>
          <p:cNvSpPr txBox="1"/>
          <p:nvPr/>
        </p:nvSpPr>
        <p:spPr>
          <a:xfrm>
            <a:off x="7550526" y="2615297"/>
            <a:ext cx="669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Tag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B377F8A-18C3-1AB8-B57C-A92A289AFC9D}"/>
              </a:ext>
            </a:extLst>
          </p:cNvPr>
          <p:cNvSpPr txBox="1"/>
          <p:nvPr/>
        </p:nvSpPr>
        <p:spPr>
          <a:xfrm>
            <a:off x="5561405" y="3219299"/>
            <a:ext cx="669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JSON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88E434F-2866-F8FD-17DE-43EDFC27C583}"/>
              </a:ext>
            </a:extLst>
          </p:cNvPr>
          <p:cNvSpPr txBox="1"/>
          <p:nvPr/>
        </p:nvSpPr>
        <p:spPr>
          <a:xfrm>
            <a:off x="6352505" y="3219299"/>
            <a:ext cx="669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JSON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44A4215-CA76-6A9C-3CB6-57CC645ECAFF}"/>
              </a:ext>
            </a:extLst>
          </p:cNvPr>
          <p:cNvSpPr txBox="1"/>
          <p:nvPr/>
        </p:nvSpPr>
        <p:spPr>
          <a:xfrm>
            <a:off x="7664699" y="3219299"/>
            <a:ext cx="669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JSON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302FDBF-90CF-EEAE-248E-EF4FA104F6F6}"/>
              </a:ext>
            </a:extLst>
          </p:cNvPr>
          <p:cNvSpPr txBox="1"/>
          <p:nvPr/>
        </p:nvSpPr>
        <p:spPr>
          <a:xfrm>
            <a:off x="8423724" y="3222089"/>
            <a:ext cx="669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202869996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608</Words>
  <Application>Microsoft Office PowerPoint</Application>
  <PresentationFormat>Breitbild</PresentationFormat>
  <Paragraphs>177</Paragraphs>
  <Slides>26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Century Gothic</vt:lpstr>
      <vt:lpstr>Wingdings</vt:lpstr>
      <vt:lpstr>Wingdings 3</vt:lpstr>
      <vt:lpstr>Segment</vt:lpstr>
      <vt:lpstr>Interdisziplinäres Projekt  Smart-Sensor-Information</vt:lpstr>
      <vt:lpstr>Inhalt</vt:lpstr>
      <vt:lpstr>Vorstellung des Projekts</vt:lpstr>
      <vt:lpstr>Bisheriger Ablauf des Projekts</vt:lpstr>
      <vt:lpstr>PowerPoint-Präsentation</vt:lpstr>
      <vt:lpstr>PowerPoint-Präsentation</vt:lpstr>
      <vt:lpstr>Erkenntnisse </vt:lpstr>
      <vt:lpstr>Erkenntnisse </vt:lpstr>
      <vt:lpstr>Erkenntnisse </vt:lpstr>
      <vt:lpstr>PowerPoint-Präsentation</vt:lpstr>
      <vt:lpstr>Spezifikation der Schnittstelle</vt:lpstr>
      <vt:lpstr>Ablauf Der Datenabfrage</vt:lpstr>
      <vt:lpstr>Ablauf Der Datenabfrage</vt:lpstr>
      <vt:lpstr>Ablauf Der Datenabfrage</vt:lpstr>
      <vt:lpstr>Ablauf Der Datenabfrage</vt:lpstr>
      <vt:lpstr>PowerPoint-Präsentation</vt:lpstr>
      <vt:lpstr>Entwicklung der Schnittstelle</vt:lpstr>
      <vt:lpstr>Entwicklung der Schnittstelle</vt:lpstr>
      <vt:lpstr>Entwicklung der Schnittstelle</vt:lpstr>
      <vt:lpstr>Entwicklung der Schnittstelle</vt:lpstr>
      <vt:lpstr>Entwicklung der Schnittstelle</vt:lpstr>
      <vt:lpstr>PowerPoint-Präsentation</vt:lpstr>
      <vt:lpstr>Meilenstein Erreicht</vt:lpstr>
      <vt:lpstr>Meilenstein Erreicht</vt:lpstr>
      <vt:lpstr>PowerPoint-Präsentation</vt:lpstr>
      <vt:lpstr>weiteres Vorgehen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Interdisziplinäres Projekt  Smart-Sensor-Information</dc:title>
  <dc:creator>Poser, Welf</dc:creator>
  <cp:lastModifiedBy>Poser, Welf</cp:lastModifiedBy>
  <cp:revision>3</cp:revision>
  <dcterms:created xsi:type="dcterms:W3CDTF">2023-05-10T12:10:09Z</dcterms:created>
  <dcterms:modified xsi:type="dcterms:W3CDTF">2023-05-10T17:21:28Z</dcterms:modified>
</cp:coreProperties>
</file>