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84" r:id="rId6"/>
    <p:sldId id="261" r:id="rId7"/>
    <p:sldId id="262" r:id="rId8"/>
    <p:sldId id="263" r:id="rId9"/>
    <p:sldId id="285" r:id="rId10"/>
    <p:sldId id="267" r:id="rId11"/>
    <p:sldId id="286" r:id="rId12"/>
    <p:sldId id="274" r:id="rId13"/>
    <p:sldId id="287" r:id="rId14"/>
    <p:sldId id="280" r:id="rId15"/>
    <p:sldId id="288" r:id="rId16"/>
    <p:sldId id="281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04A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802" autoAdjust="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C3ED49-F2B2-43B3-9558-A82F2986F6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56CD8B-737E-4994-9A56-EA06F917036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Analyse der Messdaten des Labors</a:t>
          </a:r>
          <a:endParaRPr lang="en-US" dirty="0"/>
        </a:p>
      </dgm:t>
    </dgm:pt>
    <dgm:pt modelId="{15CB6E45-A905-4A4C-A318-15CC2F6ACDD6}" type="parTrans" cxnId="{DBB8120F-B4D3-41C3-A519-F5EC5F31440F}">
      <dgm:prSet/>
      <dgm:spPr/>
      <dgm:t>
        <a:bodyPr/>
        <a:lstStyle/>
        <a:p>
          <a:endParaRPr lang="en-US"/>
        </a:p>
      </dgm:t>
    </dgm:pt>
    <dgm:pt modelId="{201A867E-7AA4-48B2-9A7F-9AB5B2DBB011}" type="sibTrans" cxnId="{DBB8120F-B4D3-41C3-A519-F5EC5F31440F}">
      <dgm:prSet/>
      <dgm:spPr/>
      <dgm:t>
        <a:bodyPr/>
        <a:lstStyle/>
        <a:p>
          <a:endParaRPr lang="en-US"/>
        </a:p>
      </dgm:t>
    </dgm:pt>
    <dgm:pt modelId="{DC147B8E-7F14-4A70-A128-E0A08C546C1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Analyse der Messdaten eines Einpersonenhaushalts</a:t>
          </a:r>
          <a:endParaRPr lang="en-US" dirty="0"/>
        </a:p>
      </dgm:t>
    </dgm:pt>
    <dgm:pt modelId="{EF28734B-A6D6-4776-BF20-5FEE7E27EE05}" type="parTrans" cxnId="{0335BA1B-CFC7-4A1C-A870-38211C372A72}">
      <dgm:prSet/>
      <dgm:spPr/>
      <dgm:t>
        <a:bodyPr/>
        <a:lstStyle/>
        <a:p>
          <a:endParaRPr lang="en-US"/>
        </a:p>
      </dgm:t>
    </dgm:pt>
    <dgm:pt modelId="{D93F487E-36E5-4415-A9D1-80E8B8042C2B}" type="sibTrans" cxnId="{0335BA1B-CFC7-4A1C-A870-38211C372A72}">
      <dgm:prSet/>
      <dgm:spPr/>
      <dgm:t>
        <a:bodyPr/>
        <a:lstStyle/>
        <a:p>
          <a:endParaRPr lang="en-US"/>
        </a:p>
      </dgm:t>
    </dgm:pt>
    <dgm:pt modelId="{F9EE6FF0-BA32-4F91-97DA-BE0F587559C4}" type="pres">
      <dgm:prSet presAssocID="{C7C3ED49-F2B2-43B3-9558-A82F2986F625}" presName="root" presStyleCnt="0">
        <dgm:presLayoutVars>
          <dgm:dir/>
          <dgm:resizeHandles val="exact"/>
        </dgm:presLayoutVars>
      </dgm:prSet>
      <dgm:spPr/>
    </dgm:pt>
    <dgm:pt modelId="{506DCBBC-6858-4256-A5BE-A315F919BE76}" type="pres">
      <dgm:prSet presAssocID="{D156CD8B-737E-4994-9A56-EA06F9170362}" presName="compNode" presStyleCnt="0"/>
      <dgm:spPr/>
    </dgm:pt>
    <dgm:pt modelId="{B89AAAB7-ADFE-4795-9C3A-9785709F7EDD}" type="pres">
      <dgm:prSet presAssocID="{D156CD8B-737E-4994-9A56-EA06F9170362}" presName="bgRect" presStyleLbl="bgShp" presStyleIdx="0" presStyleCnt="2"/>
      <dgm:spPr>
        <a:solidFill>
          <a:schemeClr val="bg2">
            <a:lumMod val="75000"/>
          </a:schemeClr>
        </a:solidFill>
      </dgm:spPr>
    </dgm:pt>
    <dgm:pt modelId="{AB2DACC3-8367-48BE-837A-E2F5AABCEAE2}" type="pres">
      <dgm:prSet presAssocID="{D156CD8B-737E-4994-9A56-EA06F91703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01A1F02-C367-413A-8D27-32B3DCF21498}" type="pres">
      <dgm:prSet presAssocID="{D156CD8B-737E-4994-9A56-EA06F9170362}" presName="spaceRect" presStyleCnt="0"/>
      <dgm:spPr/>
    </dgm:pt>
    <dgm:pt modelId="{E6603DF5-0DDF-4400-BE87-C208D0510C0E}" type="pres">
      <dgm:prSet presAssocID="{D156CD8B-737E-4994-9A56-EA06F9170362}" presName="parTx" presStyleLbl="revTx" presStyleIdx="0" presStyleCnt="2">
        <dgm:presLayoutVars>
          <dgm:chMax val="0"/>
          <dgm:chPref val="0"/>
        </dgm:presLayoutVars>
      </dgm:prSet>
      <dgm:spPr/>
    </dgm:pt>
    <dgm:pt modelId="{677D8973-262C-42F4-B0F9-AD6578760DB4}" type="pres">
      <dgm:prSet presAssocID="{201A867E-7AA4-48B2-9A7F-9AB5B2DBB011}" presName="sibTrans" presStyleCnt="0"/>
      <dgm:spPr/>
    </dgm:pt>
    <dgm:pt modelId="{146C0FD5-8D83-4B82-BA15-CC2F737A1BEC}" type="pres">
      <dgm:prSet presAssocID="{DC147B8E-7F14-4A70-A128-E0A08C546C10}" presName="compNode" presStyleCnt="0"/>
      <dgm:spPr/>
    </dgm:pt>
    <dgm:pt modelId="{8DD24740-489F-42AC-8846-E35AEDC2E800}" type="pres">
      <dgm:prSet presAssocID="{DC147B8E-7F14-4A70-A128-E0A08C546C10}" presName="bgRect" presStyleLbl="bgShp" presStyleIdx="1" presStyleCnt="2"/>
      <dgm:spPr>
        <a:solidFill>
          <a:schemeClr val="bg2">
            <a:lumMod val="75000"/>
          </a:schemeClr>
        </a:solidFill>
      </dgm:spPr>
    </dgm:pt>
    <dgm:pt modelId="{B15B16AB-D045-4916-9C42-64C0C9971FA6}" type="pres">
      <dgm:prSet presAssocID="{DC147B8E-7F14-4A70-A128-E0A08C546C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9E9E77A-DD98-41CF-9292-9A34E5C4F3AD}" type="pres">
      <dgm:prSet presAssocID="{DC147B8E-7F14-4A70-A128-E0A08C546C10}" presName="spaceRect" presStyleCnt="0"/>
      <dgm:spPr/>
    </dgm:pt>
    <dgm:pt modelId="{65697579-14CD-4299-9DE7-A34CAF0245CF}" type="pres">
      <dgm:prSet presAssocID="{DC147B8E-7F14-4A70-A128-E0A08C546C1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BB8120F-B4D3-41C3-A519-F5EC5F31440F}" srcId="{C7C3ED49-F2B2-43B3-9558-A82F2986F625}" destId="{D156CD8B-737E-4994-9A56-EA06F9170362}" srcOrd="0" destOrd="0" parTransId="{15CB6E45-A905-4A4C-A318-15CC2F6ACDD6}" sibTransId="{201A867E-7AA4-48B2-9A7F-9AB5B2DBB011}"/>
    <dgm:cxn modelId="{62FA0615-5C12-44F0-BE94-C63EA9585D74}" type="presOf" srcId="{DC147B8E-7F14-4A70-A128-E0A08C546C10}" destId="{65697579-14CD-4299-9DE7-A34CAF0245CF}" srcOrd="0" destOrd="0" presId="urn:microsoft.com/office/officeart/2018/2/layout/IconVerticalSolidList"/>
    <dgm:cxn modelId="{0335BA1B-CFC7-4A1C-A870-38211C372A72}" srcId="{C7C3ED49-F2B2-43B3-9558-A82F2986F625}" destId="{DC147B8E-7F14-4A70-A128-E0A08C546C10}" srcOrd="1" destOrd="0" parTransId="{EF28734B-A6D6-4776-BF20-5FEE7E27EE05}" sibTransId="{D93F487E-36E5-4415-A9D1-80E8B8042C2B}"/>
    <dgm:cxn modelId="{AE945042-F90D-46BE-846C-9B28B1503199}" type="presOf" srcId="{C7C3ED49-F2B2-43B3-9558-A82F2986F625}" destId="{F9EE6FF0-BA32-4F91-97DA-BE0F587559C4}" srcOrd="0" destOrd="0" presId="urn:microsoft.com/office/officeart/2018/2/layout/IconVerticalSolidList"/>
    <dgm:cxn modelId="{AE6B67D8-5D16-4806-B993-F0FBF3E9EF1F}" type="presOf" srcId="{D156CD8B-737E-4994-9A56-EA06F9170362}" destId="{E6603DF5-0DDF-4400-BE87-C208D0510C0E}" srcOrd="0" destOrd="0" presId="urn:microsoft.com/office/officeart/2018/2/layout/IconVerticalSolidList"/>
    <dgm:cxn modelId="{38C88270-3F68-4890-9BC4-B4855D75B210}" type="presParOf" srcId="{F9EE6FF0-BA32-4F91-97DA-BE0F587559C4}" destId="{506DCBBC-6858-4256-A5BE-A315F919BE76}" srcOrd="0" destOrd="0" presId="urn:microsoft.com/office/officeart/2018/2/layout/IconVerticalSolidList"/>
    <dgm:cxn modelId="{A8C37B16-E6DE-4652-81ED-9A7C8C3C8D81}" type="presParOf" srcId="{506DCBBC-6858-4256-A5BE-A315F919BE76}" destId="{B89AAAB7-ADFE-4795-9C3A-9785709F7EDD}" srcOrd="0" destOrd="0" presId="urn:microsoft.com/office/officeart/2018/2/layout/IconVerticalSolidList"/>
    <dgm:cxn modelId="{9892C80B-4FD3-4D42-837F-F2DA17449928}" type="presParOf" srcId="{506DCBBC-6858-4256-A5BE-A315F919BE76}" destId="{AB2DACC3-8367-48BE-837A-E2F5AABCEAE2}" srcOrd="1" destOrd="0" presId="urn:microsoft.com/office/officeart/2018/2/layout/IconVerticalSolidList"/>
    <dgm:cxn modelId="{5A30F8F4-8C36-4C04-A13A-F49BD6EF9FE7}" type="presParOf" srcId="{506DCBBC-6858-4256-A5BE-A315F919BE76}" destId="{901A1F02-C367-413A-8D27-32B3DCF21498}" srcOrd="2" destOrd="0" presId="urn:microsoft.com/office/officeart/2018/2/layout/IconVerticalSolidList"/>
    <dgm:cxn modelId="{5FE49EBD-6AEE-454C-B7B5-66E04019D5EA}" type="presParOf" srcId="{506DCBBC-6858-4256-A5BE-A315F919BE76}" destId="{E6603DF5-0DDF-4400-BE87-C208D0510C0E}" srcOrd="3" destOrd="0" presId="urn:microsoft.com/office/officeart/2018/2/layout/IconVerticalSolidList"/>
    <dgm:cxn modelId="{D2365F24-D314-4980-B154-0C3B38F8E476}" type="presParOf" srcId="{F9EE6FF0-BA32-4F91-97DA-BE0F587559C4}" destId="{677D8973-262C-42F4-B0F9-AD6578760DB4}" srcOrd="1" destOrd="0" presId="urn:microsoft.com/office/officeart/2018/2/layout/IconVerticalSolidList"/>
    <dgm:cxn modelId="{6FF26238-90A6-4597-80E2-E48582CF1413}" type="presParOf" srcId="{F9EE6FF0-BA32-4F91-97DA-BE0F587559C4}" destId="{146C0FD5-8D83-4B82-BA15-CC2F737A1BEC}" srcOrd="2" destOrd="0" presId="urn:microsoft.com/office/officeart/2018/2/layout/IconVerticalSolidList"/>
    <dgm:cxn modelId="{64C56032-20A3-4981-9C5D-F13C7E6CB2AC}" type="presParOf" srcId="{146C0FD5-8D83-4B82-BA15-CC2F737A1BEC}" destId="{8DD24740-489F-42AC-8846-E35AEDC2E800}" srcOrd="0" destOrd="0" presId="urn:microsoft.com/office/officeart/2018/2/layout/IconVerticalSolidList"/>
    <dgm:cxn modelId="{C1F3E23D-5610-42D3-A871-015A01495171}" type="presParOf" srcId="{146C0FD5-8D83-4B82-BA15-CC2F737A1BEC}" destId="{B15B16AB-D045-4916-9C42-64C0C9971FA6}" srcOrd="1" destOrd="0" presId="urn:microsoft.com/office/officeart/2018/2/layout/IconVerticalSolidList"/>
    <dgm:cxn modelId="{07687619-B3D2-4751-A238-1A548C894DAF}" type="presParOf" srcId="{146C0FD5-8D83-4B82-BA15-CC2F737A1BEC}" destId="{99E9E77A-DD98-41CF-9292-9A34E5C4F3AD}" srcOrd="2" destOrd="0" presId="urn:microsoft.com/office/officeart/2018/2/layout/IconVerticalSolidList"/>
    <dgm:cxn modelId="{4D1E58B2-1AF8-4712-A2F0-2666C3D00C0E}" type="presParOf" srcId="{146C0FD5-8D83-4B82-BA15-CC2F737A1BEC}" destId="{65697579-14CD-4299-9DE7-A34CAF0245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AAAB7-ADFE-4795-9C3A-9785709F7EDD}">
      <dsp:nvSpPr>
        <dsp:cNvPr id="0" name=""/>
        <dsp:cNvSpPr/>
      </dsp:nvSpPr>
      <dsp:spPr>
        <a:xfrm>
          <a:off x="0" y="774915"/>
          <a:ext cx="6190459" cy="143061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DACC3-8367-48BE-837A-E2F5AABCEAE2}">
      <dsp:nvSpPr>
        <dsp:cNvPr id="0" name=""/>
        <dsp:cNvSpPr/>
      </dsp:nvSpPr>
      <dsp:spPr>
        <a:xfrm>
          <a:off x="432760" y="1096803"/>
          <a:ext cx="786837" cy="786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03DF5-0DDF-4400-BE87-C208D0510C0E}">
      <dsp:nvSpPr>
        <dsp:cNvPr id="0" name=""/>
        <dsp:cNvSpPr/>
      </dsp:nvSpPr>
      <dsp:spPr>
        <a:xfrm>
          <a:off x="1652359" y="774915"/>
          <a:ext cx="4538099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Analyse der Messdaten des Labors</a:t>
          </a:r>
          <a:endParaRPr lang="en-US" sz="2500" kern="1200" dirty="0"/>
        </a:p>
      </dsp:txBody>
      <dsp:txXfrm>
        <a:off x="1652359" y="774915"/>
        <a:ext cx="4538099" cy="1430613"/>
      </dsp:txXfrm>
    </dsp:sp>
    <dsp:sp modelId="{8DD24740-489F-42AC-8846-E35AEDC2E800}">
      <dsp:nvSpPr>
        <dsp:cNvPr id="0" name=""/>
        <dsp:cNvSpPr/>
      </dsp:nvSpPr>
      <dsp:spPr>
        <a:xfrm>
          <a:off x="0" y="2563183"/>
          <a:ext cx="6190459" cy="143061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B16AB-D045-4916-9C42-64C0C9971FA6}">
      <dsp:nvSpPr>
        <dsp:cNvPr id="0" name=""/>
        <dsp:cNvSpPr/>
      </dsp:nvSpPr>
      <dsp:spPr>
        <a:xfrm>
          <a:off x="432760" y="2885071"/>
          <a:ext cx="786837" cy="786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97579-14CD-4299-9DE7-A34CAF0245CF}">
      <dsp:nvSpPr>
        <dsp:cNvPr id="0" name=""/>
        <dsp:cNvSpPr/>
      </dsp:nvSpPr>
      <dsp:spPr>
        <a:xfrm>
          <a:off x="1652359" y="2563183"/>
          <a:ext cx="4538099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Analyse der Messdaten eines Einpersonenhaushalts</a:t>
          </a:r>
          <a:endParaRPr lang="en-US" sz="2500" kern="1200" dirty="0"/>
        </a:p>
      </dsp:txBody>
      <dsp:txXfrm>
        <a:off x="1652359" y="2563183"/>
        <a:ext cx="4538099" cy="1430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6FBAC-2494-4D1E-B8CB-FC080D0733F4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B536D-1F68-44A5-BF53-9472AF6777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8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Administrationsrechte notwendig, um Programme zu installieren und WLAN-Stick einzurichten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B536D-1F68-44A5-BF53-9472AF67778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08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8BA07-AC67-7BA8-D39D-826FD6A33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38" y="457200"/>
            <a:ext cx="10512524" cy="2388637"/>
          </a:xfrm>
        </p:spPr>
        <p:txBody>
          <a:bodyPr>
            <a:normAutofit/>
          </a:bodyPr>
          <a:lstStyle/>
          <a:p>
            <a:r>
              <a:rPr lang="de-DE" dirty="0"/>
              <a:t>Interdisziplinäres Projekt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Smart-Sensor-Information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DC09E6-5907-7357-FD0C-A6A9433BA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38" y="3783217"/>
            <a:ext cx="3135914" cy="194733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Abschlusspräsentation</a:t>
            </a:r>
          </a:p>
          <a:p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Alex </a:t>
            </a:r>
            <a:r>
              <a:rPr lang="de-DE" dirty="0" err="1">
                <a:solidFill>
                  <a:schemeClr val="tx1"/>
                </a:solidFill>
              </a:rPr>
              <a:t>Djomo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Welf Poser</a:t>
            </a:r>
          </a:p>
        </p:txBody>
      </p:sp>
    </p:spTree>
    <p:extLst>
      <p:ext uri="{BB962C8B-B14F-4D97-AF65-F5344CB8AC3E}">
        <p14:creationId xmlns:p14="http://schemas.microsoft.com/office/powerpoint/2010/main" val="201178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9897188" cy="1507067"/>
          </a:xfrm>
        </p:spPr>
        <p:txBody>
          <a:bodyPr/>
          <a:lstStyle/>
          <a:p>
            <a:pPr algn="ctr"/>
            <a:r>
              <a:rPr lang="de-DE" dirty="0"/>
              <a:t>Erweiterung Funktionalität 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2371030"/>
            <a:ext cx="8534400" cy="3959497"/>
          </a:xfrm>
        </p:spPr>
        <p:txBody>
          <a:bodyPr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DE" sz="2200" dirty="0">
                <a:solidFill>
                  <a:schemeClr val="tx1"/>
                </a:solidFill>
              </a:rPr>
              <a:t>Entwicklung verschiedene Funktionen für unkomplizierte Datenanalyse und Datenbankverwaltung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solidFill>
                  <a:schemeClr val="tx1"/>
                </a:solidFill>
              </a:rPr>
              <a:t>Funktionen wurden objektorientiert gekapselt, um Übersichtlichkeit und Wiederverwendbarkeit zu verbessern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solidFill>
                  <a:schemeClr val="tx1"/>
                </a:solidFill>
              </a:rPr>
              <a:t>Die Kapselung und umfassende Dokumentation durch </a:t>
            </a:r>
            <a:r>
              <a:rPr lang="de-DE" sz="2200" dirty="0" err="1">
                <a:solidFill>
                  <a:schemeClr val="tx1"/>
                </a:solidFill>
              </a:rPr>
              <a:t>Docstrings</a:t>
            </a:r>
            <a:endParaRPr lang="de-DE" sz="2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200" dirty="0">
                <a:solidFill>
                  <a:schemeClr val="tx1"/>
                </a:solidFill>
              </a:rPr>
              <a:t>Eine Detaillierte Anleitung für die Funktionalität wurde verfasst, um die Verwendung und Implementierung zu erleichtern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 descr="Dokument mit einfarbiger Füllung">
            <a:extLst>
              <a:ext uri="{FF2B5EF4-FFF2-40B4-BE49-F238E27FC236}">
                <a16:creationId xmlns:a16="http://schemas.microsoft.com/office/drawing/2014/main" id="{C7F41EAE-9455-1F83-5A39-5ADA42616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0840" y="2792247"/>
            <a:ext cx="3538280" cy="353828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C0F1E1-E012-EAD8-5D53-85D3BBFE752B}"/>
              </a:ext>
            </a:extLst>
          </p:cNvPr>
          <p:cNvSpPr txBox="1"/>
          <p:nvPr/>
        </p:nvSpPr>
        <p:spPr>
          <a:xfrm>
            <a:off x="8946102" y="2530637"/>
            <a:ext cx="2587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Requirements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0825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Bisheriger Ablauf des Projekts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8B87D7-F5B8-3352-25B2-DB9D037CB0EF}"/>
              </a:ext>
            </a:extLst>
          </p:cNvPr>
          <p:cNvSpPr/>
          <p:nvPr/>
        </p:nvSpPr>
        <p:spPr>
          <a:xfrm>
            <a:off x="685480" y="2456650"/>
            <a:ext cx="2313662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Korrelationsanalyse Labordaten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94CCF9E-B720-1A9B-E0F2-1D3D9A5BE3B1}"/>
              </a:ext>
            </a:extLst>
          </p:cNvPr>
          <p:cNvSpPr/>
          <p:nvPr/>
        </p:nvSpPr>
        <p:spPr>
          <a:xfrm>
            <a:off x="3126877" y="3289381"/>
            <a:ext cx="2104728" cy="81161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Erweiterung Funktionalität Programm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1EAC03-5E0B-71C6-CAE9-7072B8626E43}"/>
              </a:ext>
            </a:extLst>
          </p:cNvPr>
          <p:cNvSpPr/>
          <p:nvPr/>
        </p:nvSpPr>
        <p:spPr>
          <a:xfrm>
            <a:off x="5411731" y="4127128"/>
            <a:ext cx="2104729" cy="689959"/>
          </a:xfrm>
          <a:prstGeom prst="rect">
            <a:avLst/>
          </a:prstGeom>
          <a:solidFill>
            <a:srgbClr val="CC00C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Auswertung der Daten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3469BC-AA4C-61A6-F02C-60AB35EA96F7}"/>
              </a:ext>
            </a:extLst>
          </p:cNvPr>
          <p:cNvSpPr txBox="1"/>
          <p:nvPr/>
        </p:nvSpPr>
        <p:spPr>
          <a:xfrm>
            <a:off x="1070305" y="3146609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22.03 - 04.04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BF6D9C-E9F6-0953-FAA6-205FE76E3094}"/>
              </a:ext>
            </a:extLst>
          </p:cNvPr>
          <p:cNvSpPr txBox="1"/>
          <p:nvPr/>
        </p:nvSpPr>
        <p:spPr>
          <a:xfrm>
            <a:off x="3387999" y="4127128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04.04 – 11.04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8B98E9-0197-6870-FB40-6B419F3BBDBD}"/>
              </a:ext>
            </a:extLst>
          </p:cNvPr>
          <p:cNvSpPr txBox="1"/>
          <p:nvPr/>
        </p:nvSpPr>
        <p:spPr>
          <a:xfrm>
            <a:off x="5672853" y="4817087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11.04 – 02.05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6699B91-A8A4-A9BF-7678-8B5592E9BD8D}"/>
              </a:ext>
            </a:extLst>
          </p:cNvPr>
          <p:cNvSpPr/>
          <p:nvPr/>
        </p:nvSpPr>
        <p:spPr>
          <a:xfrm>
            <a:off x="7676991" y="5001753"/>
            <a:ext cx="2660720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Installation Laborcomputer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5E36F82-6C2B-9BE8-7EFF-C12B58119C70}"/>
              </a:ext>
            </a:extLst>
          </p:cNvPr>
          <p:cNvSpPr txBox="1"/>
          <p:nvPr/>
        </p:nvSpPr>
        <p:spPr>
          <a:xfrm>
            <a:off x="8216109" y="5691712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 – 16.05</a:t>
            </a:r>
          </a:p>
        </p:txBody>
      </p:sp>
    </p:spTree>
    <p:extLst>
      <p:ext uri="{BB962C8B-B14F-4D97-AF65-F5344CB8AC3E}">
        <p14:creationId xmlns:p14="http://schemas.microsoft.com/office/powerpoint/2010/main" val="149409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Auswertung der Daten</a:t>
            </a:r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1858780"/>
            <a:ext cx="7229982" cy="443074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3200" dirty="0">
                <a:solidFill>
                  <a:schemeClr val="tx1"/>
                </a:solidFill>
              </a:rPr>
              <a:t>Datenbank:</a:t>
            </a:r>
            <a:endParaRPr lang="de-DE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Datenanalyse verlief größtenteils reibungslos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Eigens entwickelte Module und Microsoft Power BI wurden für die Analyse verwendet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Die Ergebnisse der Datenanalyse würde gespeichert und wird naher erläutern</a:t>
            </a:r>
          </a:p>
          <a:p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7" name="Grafik 6" descr="Datenbank Silhouette">
            <a:extLst>
              <a:ext uri="{FF2B5EF4-FFF2-40B4-BE49-F238E27FC236}">
                <a16:creationId xmlns:a16="http://schemas.microsoft.com/office/drawing/2014/main" id="{4AB88EB0-A878-9EE3-B2B8-53D2F0CE8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4905" y="2227942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Bisheriger Ablauf des Projekts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8B87D7-F5B8-3352-25B2-DB9D037CB0EF}"/>
              </a:ext>
            </a:extLst>
          </p:cNvPr>
          <p:cNvSpPr/>
          <p:nvPr/>
        </p:nvSpPr>
        <p:spPr>
          <a:xfrm>
            <a:off x="685480" y="2456650"/>
            <a:ext cx="2313662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Korrelationsanalyse Labordaten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94CCF9E-B720-1A9B-E0F2-1D3D9A5BE3B1}"/>
              </a:ext>
            </a:extLst>
          </p:cNvPr>
          <p:cNvSpPr/>
          <p:nvPr/>
        </p:nvSpPr>
        <p:spPr>
          <a:xfrm>
            <a:off x="3126877" y="3289381"/>
            <a:ext cx="2104728" cy="81161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Erweiterung Funktionalität Programm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1EAC03-5E0B-71C6-CAE9-7072B8626E43}"/>
              </a:ext>
            </a:extLst>
          </p:cNvPr>
          <p:cNvSpPr/>
          <p:nvPr/>
        </p:nvSpPr>
        <p:spPr>
          <a:xfrm>
            <a:off x="5411731" y="4127128"/>
            <a:ext cx="2104729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Auswertung der Daten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3469BC-AA4C-61A6-F02C-60AB35EA96F7}"/>
              </a:ext>
            </a:extLst>
          </p:cNvPr>
          <p:cNvSpPr txBox="1"/>
          <p:nvPr/>
        </p:nvSpPr>
        <p:spPr>
          <a:xfrm>
            <a:off x="1070305" y="3146609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22.03 - 04.04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BF6D9C-E9F6-0953-FAA6-205FE76E3094}"/>
              </a:ext>
            </a:extLst>
          </p:cNvPr>
          <p:cNvSpPr txBox="1"/>
          <p:nvPr/>
        </p:nvSpPr>
        <p:spPr>
          <a:xfrm>
            <a:off x="3387999" y="4127128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04.04 – 11.04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8B98E9-0197-6870-FB40-6B419F3BBDBD}"/>
              </a:ext>
            </a:extLst>
          </p:cNvPr>
          <p:cNvSpPr txBox="1"/>
          <p:nvPr/>
        </p:nvSpPr>
        <p:spPr>
          <a:xfrm>
            <a:off x="5672853" y="4817087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11.04 – 02.05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6699B91-A8A4-A9BF-7678-8B5592E9BD8D}"/>
              </a:ext>
            </a:extLst>
          </p:cNvPr>
          <p:cNvSpPr/>
          <p:nvPr/>
        </p:nvSpPr>
        <p:spPr>
          <a:xfrm>
            <a:off x="7676991" y="5001753"/>
            <a:ext cx="2660720" cy="689959"/>
          </a:xfrm>
          <a:prstGeom prst="rect">
            <a:avLst/>
          </a:prstGeom>
          <a:solidFill>
            <a:srgbClr val="CC00C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Installation Laborcomputer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5E36F82-6C2B-9BE8-7EFF-C12B58119C70}"/>
              </a:ext>
            </a:extLst>
          </p:cNvPr>
          <p:cNvSpPr txBox="1"/>
          <p:nvPr/>
        </p:nvSpPr>
        <p:spPr>
          <a:xfrm>
            <a:off x="8216109" y="5691712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 – 16.05</a:t>
            </a:r>
          </a:p>
        </p:txBody>
      </p:sp>
    </p:spTree>
    <p:extLst>
      <p:ext uri="{BB962C8B-B14F-4D97-AF65-F5344CB8AC3E}">
        <p14:creationId xmlns:p14="http://schemas.microsoft.com/office/powerpoint/2010/main" val="328996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Installation Laborcomputer</a:t>
            </a:r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3267346"/>
            <a:ext cx="5366365" cy="244082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Die Installation auf den Laborrechner erfolgte mithilfe der DVZ, um Programme und den WLAN-Stick einzurichten. Dadurch war die Verbindung zum Air-Q Sensor möglich</a:t>
            </a: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3" name="Grafik 2" descr="Computer mit einfarbiger Füllung">
            <a:extLst>
              <a:ext uri="{FF2B5EF4-FFF2-40B4-BE49-F238E27FC236}">
                <a16:creationId xmlns:a16="http://schemas.microsoft.com/office/drawing/2014/main" id="{9FAF1C1F-514F-DA99-8CA8-4D7E9B76B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2358509"/>
            <a:ext cx="1385371" cy="1385371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5410F93-ADAB-5110-9385-476F9354F204}"/>
              </a:ext>
            </a:extLst>
          </p:cNvPr>
          <p:cNvGrpSpPr/>
          <p:nvPr/>
        </p:nvGrpSpPr>
        <p:grpSpPr>
          <a:xfrm>
            <a:off x="9046671" y="1943510"/>
            <a:ext cx="1566312" cy="1580922"/>
            <a:chOff x="8510110" y="1901309"/>
            <a:chExt cx="1566312" cy="1580922"/>
          </a:xfrm>
        </p:grpSpPr>
        <p:pic>
          <p:nvPicPr>
            <p:cNvPr id="5" name="Grafik 4" descr="Windig mit einfarbiger Füllung">
              <a:extLst>
                <a:ext uri="{FF2B5EF4-FFF2-40B4-BE49-F238E27FC236}">
                  <a16:creationId xmlns:a16="http://schemas.microsoft.com/office/drawing/2014/main" id="{4D6CB194-C6D4-9543-8F5E-F45B69EA7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03847" y="2609656"/>
              <a:ext cx="830750" cy="830750"/>
            </a:xfrm>
            <a:prstGeom prst="rect">
              <a:avLst/>
            </a:prstGeom>
          </p:spPr>
        </p:pic>
        <p:pic>
          <p:nvPicPr>
            <p:cNvPr id="6" name="Grafik 5" descr="Drahtlos mit einfarbiger Füllung">
              <a:extLst>
                <a:ext uri="{FF2B5EF4-FFF2-40B4-BE49-F238E27FC236}">
                  <a16:creationId xmlns:a16="http://schemas.microsoft.com/office/drawing/2014/main" id="{AB2C610E-FF86-3C6B-AFBF-39327B6AC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10110" y="1901309"/>
              <a:ext cx="914400" cy="914400"/>
            </a:xfrm>
            <a:prstGeom prst="rect">
              <a:avLst/>
            </a:prstGeom>
          </p:spPr>
        </p:pic>
        <p:sp>
          <p:nvSpPr>
            <p:cNvPr id="8" name="Flussdiagramm: Verbinder 7">
              <a:extLst>
                <a:ext uri="{FF2B5EF4-FFF2-40B4-BE49-F238E27FC236}">
                  <a16:creationId xmlns:a16="http://schemas.microsoft.com/office/drawing/2014/main" id="{800E8726-0656-3FA9-0D47-2FD7DEC3AB34}"/>
                </a:ext>
              </a:extLst>
            </p:cNvPr>
            <p:cNvSpPr/>
            <p:nvPr/>
          </p:nvSpPr>
          <p:spPr>
            <a:xfrm>
              <a:off x="9162022" y="2567831"/>
              <a:ext cx="914400" cy="914400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Pfeil: nach links und rechts 9">
            <a:extLst>
              <a:ext uri="{FF2B5EF4-FFF2-40B4-BE49-F238E27FC236}">
                <a16:creationId xmlns:a16="http://schemas.microsoft.com/office/drawing/2014/main" id="{09F3377F-29F7-84FC-3B12-789C7C57D1DD}"/>
              </a:ext>
            </a:extLst>
          </p:cNvPr>
          <p:cNvSpPr/>
          <p:nvPr/>
        </p:nvSpPr>
        <p:spPr>
          <a:xfrm>
            <a:off x="7772400" y="2782714"/>
            <a:ext cx="1594006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USB-Stick mit einfarbiger Füllung">
            <a:extLst>
              <a:ext uri="{FF2B5EF4-FFF2-40B4-BE49-F238E27FC236}">
                <a16:creationId xmlns:a16="http://schemas.microsoft.com/office/drawing/2014/main" id="{380CE472-BFDC-3415-0D08-F0C82CE7FC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69167" y="2279040"/>
            <a:ext cx="685912" cy="661984"/>
          </a:xfrm>
          <a:prstGeom prst="rect">
            <a:avLst/>
          </a:prstGeom>
        </p:spPr>
      </p:pic>
      <p:pic>
        <p:nvPicPr>
          <p:cNvPr id="16" name="Grafik 15" descr="Server Silhouette">
            <a:extLst>
              <a:ext uri="{FF2B5EF4-FFF2-40B4-BE49-F238E27FC236}">
                <a16:creationId xmlns:a16="http://schemas.microsoft.com/office/drawing/2014/main" id="{BF4544B3-C18B-14FF-BAD6-10A68E7CE2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21105" y="4392725"/>
            <a:ext cx="1978010" cy="1978010"/>
          </a:xfrm>
          <a:prstGeom prst="rect">
            <a:avLst/>
          </a:prstGeom>
        </p:spPr>
      </p:pic>
      <p:pic>
        <p:nvPicPr>
          <p:cNvPr id="20" name="Grafik 19" descr="Schild Häkchen mit einfarbiger Füllung">
            <a:extLst>
              <a:ext uri="{FF2B5EF4-FFF2-40B4-BE49-F238E27FC236}">
                <a16:creationId xmlns:a16="http://schemas.microsoft.com/office/drawing/2014/main" id="{9E17C346-8FC0-F04C-3E97-466030B396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21105" y="3696363"/>
            <a:ext cx="573853" cy="507794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9B1865B4-EED8-4B6D-F703-BB48BBB1AE55}"/>
              </a:ext>
            </a:extLst>
          </p:cNvPr>
          <p:cNvSpPr txBox="1"/>
          <p:nvPr/>
        </p:nvSpPr>
        <p:spPr>
          <a:xfrm>
            <a:off x="8612123" y="4705862"/>
            <a:ext cx="513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DVZ</a:t>
            </a:r>
          </a:p>
        </p:txBody>
      </p:sp>
      <p:sp>
        <p:nvSpPr>
          <p:cNvPr id="24" name="Pfeil: nach links und rechts 23">
            <a:extLst>
              <a:ext uri="{FF2B5EF4-FFF2-40B4-BE49-F238E27FC236}">
                <a16:creationId xmlns:a16="http://schemas.microsoft.com/office/drawing/2014/main" id="{DA7D68B2-C265-709E-F718-75E0B52F8E0C}"/>
              </a:ext>
            </a:extLst>
          </p:cNvPr>
          <p:cNvSpPr/>
          <p:nvPr/>
        </p:nvSpPr>
        <p:spPr>
          <a:xfrm rot="3004400">
            <a:off x="6899104" y="4007837"/>
            <a:ext cx="1123705" cy="376953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8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el 1">
            <a:extLst>
              <a:ext uri="{FF2B5EF4-FFF2-40B4-BE49-F238E27FC236}">
                <a16:creationId xmlns:a16="http://schemas.microsoft.com/office/drawing/2014/main" id="{5DC18B98-5DD0-D8A0-065A-314B73C8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4250"/>
            <a:ext cx="6746232" cy="13445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cap="all" dirty="0" err="1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Analyse</a:t>
            </a:r>
            <a:r>
              <a:rPr lang="en-US" kern="1200" cap="all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der </a:t>
            </a:r>
            <a:r>
              <a:rPr lang="en-US" kern="1200" cap="all" dirty="0" err="1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Messdaten</a:t>
            </a:r>
            <a:endParaRPr lang="en-US" kern="1200" cap="all" dirty="0">
              <a:ln w="3175" cmpd="sng"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extfeld 3">
            <a:extLst>
              <a:ext uri="{FF2B5EF4-FFF2-40B4-BE49-F238E27FC236}">
                <a16:creationId xmlns:a16="http://schemas.microsoft.com/office/drawing/2014/main" id="{5DBEA36C-C41F-F305-4CE2-0B54D1EED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39304"/>
              </p:ext>
            </p:extLst>
          </p:nvPr>
        </p:nvGraphicFramePr>
        <p:xfrm>
          <a:off x="828011" y="1848976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04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Meilenstein Erreicht</a:t>
            </a:r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3361419"/>
            <a:ext cx="6685027" cy="62955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Erste Plots wurden erstellt</a:t>
            </a: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9" name="Grafik 8" descr="Ein Bild, das Reihe, Text, Schrift, Diagramm enthält.&#10;&#10;Automatisch generierte Beschreibung">
            <a:extLst>
              <a:ext uri="{FF2B5EF4-FFF2-40B4-BE49-F238E27FC236}">
                <a16:creationId xmlns:a16="http://schemas.microsoft.com/office/drawing/2014/main" id="{41AF0160-78EC-4A9F-BE97-39D6BDC1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4103588"/>
            <a:ext cx="11925300" cy="261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2333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weiteres Vorgehen </a:t>
            </a:r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2" y="2571750"/>
            <a:ext cx="8534400" cy="3717774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Optimierung der Datenanfrage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Ermittlung der Korrelationen zwischen den Messwerten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Analyse der Sensoren im Bezug auf die Messwerte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Grobe Analyse der Messdaten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Planung weiterer Versuchsmessungen</a:t>
            </a:r>
          </a:p>
        </p:txBody>
      </p:sp>
      <p:pic>
        <p:nvPicPr>
          <p:cNvPr id="9" name="Grafik 8" descr="Gabelung in der Straße mit einfarbiger Füllung">
            <a:extLst>
              <a:ext uri="{FF2B5EF4-FFF2-40B4-BE49-F238E27FC236}">
                <a16:creationId xmlns:a16="http://schemas.microsoft.com/office/drawing/2014/main" id="{F0A7EFEE-6EEA-F685-B401-09E090969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7150" y="1190011"/>
            <a:ext cx="3592447" cy="3592447"/>
          </a:xfrm>
          <a:prstGeom prst="rect">
            <a:avLst/>
          </a:prstGeom>
        </p:spPr>
      </p:pic>
      <p:pic>
        <p:nvPicPr>
          <p:cNvPr id="13" name="Grafik 12" descr="Streudiagramm mit einfarbiger Füllung">
            <a:extLst>
              <a:ext uri="{FF2B5EF4-FFF2-40B4-BE49-F238E27FC236}">
                <a16:creationId xmlns:a16="http://schemas.microsoft.com/office/drawing/2014/main" id="{551FD180-BDC5-1B4B-BC7E-1BE9D3460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4200" y="1693929"/>
            <a:ext cx="914400" cy="914400"/>
          </a:xfrm>
          <a:prstGeom prst="rect">
            <a:avLst/>
          </a:prstGeom>
        </p:spPr>
      </p:pic>
      <p:pic>
        <p:nvPicPr>
          <p:cNvPr id="16" name="Grafik 15" descr="Balkendiagramm der Pandemieabflachungskurve mit einfarbiger Füllung">
            <a:extLst>
              <a:ext uri="{FF2B5EF4-FFF2-40B4-BE49-F238E27FC236}">
                <a16:creationId xmlns:a16="http://schemas.microsoft.com/office/drawing/2014/main" id="{250BAA6C-D5B1-30A3-03BD-AF24000880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93397" y="1563487"/>
            <a:ext cx="914400" cy="914400"/>
          </a:xfrm>
          <a:prstGeom prst="rect">
            <a:avLst/>
          </a:prstGeom>
        </p:spPr>
      </p:pic>
      <p:pic>
        <p:nvPicPr>
          <p:cNvPr id="20" name="Grafik 19" descr="Datenbank mit einfarbiger Füllung">
            <a:extLst>
              <a:ext uri="{FF2B5EF4-FFF2-40B4-BE49-F238E27FC236}">
                <a16:creationId xmlns:a16="http://schemas.microsoft.com/office/drawing/2014/main" id="{13E9F315-4593-9883-5D2C-3C01213796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24900" y="4646990"/>
            <a:ext cx="1510473" cy="151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5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1724025"/>
            <a:ext cx="8534400" cy="4857750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2200" dirty="0">
                <a:solidFill>
                  <a:schemeClr val="tx1"/>
                </a:solidFill>
              </a:rPr>
              <a:t>Vorstellung des Projekts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z="2200" dirty="0">
                <a:solidFill>
                  <a:schemeClr val="tx1"/>
                </a:solidFill>
              </a:rPr>
              <a:t>Bisheriger Ablauf des Projekts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2200" dirty="0">
                <a:solidFill>
                  <a:schemeClr val="tx1"/>
                </a:solidFill>
              </a:rPr>
              <a:t>Korrelationsanalyse Labordaten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2200" dirty="0">
                <a:solidFill>
                  <a:schemeClr val="tx1"/>
                </a:solidFill>
              </a:rPr>
              <a:t>Erweiterung Funktionalität Programm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2200" dirty="0">
                <a:solidFill>
                  <a:schemeClr val="tx1"/>
                </a:solidFill>
              </a:rPr>
              <a:t>Auswertung der Daten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2200" dirty="0">
                <a:solidFill>
                  <a:schemeClr val="tx1"/>
                </a:solidFill>
              </a:rPr>
              <a:t>Installation Laborcomputer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2200" dirty="0">
                <a:solidFill>
                  <a:schemeClr val="tx1"/>
                </a:solidFill>
              </a:rPr>
              <a:t>Analyse der Messdaten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2000" dirty="0">
                <a:solidFill>
                  <a:schemeClr val="tx1"/>
                </a:solidFill>
              </a:rPr>
              <a:t>Analyse der Messdaten des Labors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2000" dirty="0">
                <a:solidFill>
                  <a:schemeClr val="tx1"/>
                </a:solidFill>
              </a:rPr>
              <a:t>Analyse der Messdaten eines Einpersonenhaushalts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de-D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de-DE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71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Design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D5E31641-34D2-016E-F479-5C2BAF742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903"/>
            <a:ext cx="12192000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Vorstellung des Projekts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9FA45A-C564-DF96-8895-ACB5EBB87FFF}"/>
              </a:ext>
            </a:extLst>
          </p:cNvPr>
          <p:cNvSpPr txBox="1">
            <a:spLocks/>
          </p:cNvSpPr>
          <p:nvPr/>
        </p:nvSpPr>
        <p:spPr>
          <a:xfrm>
            <a:off x="382525" y="2674257"/>
            <a:ext cx="4137438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>
                <a:solidFill>
                  <a:schemeClr val="bg2">
                    <a:lumMod val="50000"/>
                  </a:schemeClr>
                </a:solidFill>
              </a:rPr>
              <a:t>Zugriff auf die Daten realisieren:</a:t>
            </a:r>
          </a:p>
          <a:p>
            <a:r>
              <a:rPr lang="de-DE" b="1" dirty="0">
                <a:solidFill>
                  <a:schemeClr val="bg2">
                    <a:lumMod val="50000"/>
                  </a:schemeClr>
                </a:solidFill>
              </a:rPr>
              <a:t>Wo und wie werden die Messdaten gespeichert?</a:t>
            </a:r>
          </a:p>
          <a:p>
            <a:r>
              <a:rPr lang="de-DE" b="1" dirty="0">
                <a:solidFill>
                  <a:schemeClr val="bg2">
                    <a:lumMod val="50000"/>
                  </a:schemeClr>
                </a:solidFill>
              </a:rPr>
              <a:t>Welche Möglichkeiten gibt es auf die Daten zuzugreifen?</a:t>
            </a:r>
          </a:p>
          <a:p>
            <a:r>
              <a:rPr lang="de-DE" b="1" dirty="0">
                <a:solidFill>
                  <a:schemeClr val="bg2">
                    <a:lumMod val="50000"/>
                  </a:schemeClr>
                </a:solidFill>
              </a:rPr>
              <a:t>Wie speichert man die Daten um diese anschließend weiterverarbeiten zu können? 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0A9935E-E68F-C91B-31F4-3BE5EF260636}"/>
              </a:ext>
            </a:extLst>
          </p:cNvPr>
          <p:cNvSpPr txBox="1">
            <a:spLocks/>
          </p:cNvSpPr>
          <p:nvPr/>
        </p:nvSpPr>
        <p:spPr>
          <a:xfrm>
            <a:off x="7672039" y="2659138"/>
            <a:ext cx="4326673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>
                <a:solidFill>
                  <a:schemeClr val="bg2">
                    <a:lumMod val="50000"/>
                  </a:schemeClr>
                </a:solidFill>
              </a:rPr>
              <a:t>Sensordaten analysieren:</a:t>
            </a:r>
          </a:p>
          <a:p>
            <a:r>
              <a:rPr lang="de-DE" b="1" dirty="0">
                <a:solidFill>
                  <a:schemeClr val="bg2">
                    <a:lumMod val="50000"/>
                  </a:schemeClr>
                </a:solidFill>
              </a:rPr>
              <a:t>Wie werden die erforderliche Datenanalysefunktionen in Python implementieren ?</a:t>
            </a:r>
          </a:p>
          <a:p>
            <a:r>
              <a:rPr lang="de-DE" b="1" dirty="0">
                <a:solidFill>
                  <a:schemeClr val="bg2">
                    <a:lumMod val="50000"/>
                  </a:schemeClr>
                </a:solidFill>
              </a:rPr>
              <a:t>Gibt es Korrelationen zwischen den Messwerten?</a:t>
            </a:r>
          </a:p>
          <a:p>
            <a:r>
              <a:rPr lang="de-DE" b="1" dirty="0">
                <a:solidFill>
                  <a:schemeClr val="bg2">
                    <a:lumMod val="50000"/>
                  </a:schemeClr>
                </a:solidFill>
              </a:rPr>
              <a:t>Wie werden die gewonnenen Informationen aus Datenanalyse bewerten ?</a:t>
            </a:r>
          </a:p>
        </p:txBody>
      </p:sp>
    </p:spTree>
    <p:extLst>
      <p:ext uri="{BB962C8B-B14F-4D97-AF65-F5344CB8AC3E}">
        <p14:creationId xmlns:p14="http://schemas.microsoft.com/office/powerpoint/2010/main" val="316922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Bisheriger Ablauf des Projekts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8B87D7-F5B8-3352-25B2-DB9D037CB0EF}"/>
              </a:ext>
            </a:extLst>
          </p:cNvPr>
          <p:cNvSpPr/>
          <p:nvPr/>
        </p:nvSpPr>
        <p:spPr>
          <a:xfrm>
            <a:off x="685480" y="2456650"/>
            <a:ext cx="2313662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Korrelationsanalyse Labordaten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94CCF9E-B720-1A9B-E0F2-1D3D9A5BE3B1}"/>
              </a:ext>
            </a:extLst>
          </p:cNvPr>
          <p:cNvSpPr/>
          <p:nvPr/>
        </p:nvSpPr>
        <p:spPr>
          <a:xfrm>
            <a:off x="3126877" y="3289381"/>
            <a:ext cx="2104728" cy="81161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Erweiterung Funktionalität Programm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1EAC03-5E0B-71C6-CAE9-7072B8626E43}"/>
              </a:ext>
            </a:extLst>
          </p:cNvPr>
          <p:cNvSpPr/>
          <p:nvPr/>
        </p:nvSpPr>
        <p:spPr>
          <a:xfrm>
            <a:off x="5411731" y="4127128"/>
            <a:ext cx="2104729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Auswertung der Daten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3469BC-AA4C-61A6-F02C-60AB35EA96F7}"/>
              </a:ext>
            </a:extLst>
          </p:cNvPr>
          <p:cNvSpPr txBox="1"/>
          <p:nvPr/>
        </p:nvSpPr>
        <p:spPr>
          <a:xfrm>
            <a:off x="1070305" y="3146609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22.03 - 04.04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BF6D9C-E9F6-0953-FAA6-205FE76E3094}"/>
              </a:ext>
            </a:extLst>
          </p:cNvPr>
          <p:cNvSpPr txBox="1"/>
          <p:nvPr/>
        </p:nvSpPr>
        <p:spPr>
          <a:xfrm>
            <a:off x="3387999" y="4127128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04.04 – 11.04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8B98E9-0197-6870-FB40-6B419F3BBDBD}"/>
              </a:ext>
            </a:extLst>
          </p:cNvPr>
          <p:cNvSpPr txBox="1"/>
          <p:nvPr/>
        </p:nvSpPr>
        <p:spPr>
          <a:xfrm>
            <a:off x="5672853" y="4817087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11.04 – 02.05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6699B91-A8A4-A9BF-7678-8B5592E9BD8D}"/>
              </a:ext>
            </a:extLst>
          </p:cNvPr>
          <p:cNvSpPr/>
          <p:nvPr/>
        </p:nvSpPr>
        <p:spPr>
          <a:xfrm>
            <a:off x="7676991" y="5001753"/>
            <a:ext cx="2660720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Installation Laborcomputer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5E36F82-6C2B-9BE8-7EFF-C12B58119C70}"/>
              </a:ext>
            </a:extLst>
          </p:cNvPr>
          <p:cNvSpPr txBox="1"/>
          <p:nvPr/>
        </p:nvSpPr>
        <p:spPr>
          <a:xfrm>
            <a:off x="8216109" y="5691712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 – 16.05</a:t>
            </a:r>
          </a:p>
        </p:txBody>
      </p:sp>
    </p:spTree>
    <p:extLst>
      <p:ext uri="{BB962C8B-B14F-4D97-AF65-F5344CB8AC3E}">
        <p14:creationId xmlns:p14="http://schemas.microsoft.com/office/powerpoint/2010/main" val="199132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Bisheriger Ablauf des Projekts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8B87D7-F5B8-3352-25B2-DB9D037CB0EF}"/>
              </a:ext>
            </a:extLst>
          </p:cNvPr>
          <p:cNvSpPr/>
          <p:nvPr/>
        </p:nvSpPr>
        <p:spPr>
          <a:xfrm>
            <a:off x="685480" y="2456650"/>
            <a:ext cx="2313662" cy="689959"/>
          </a:xfrm>
          <a:prstGeom prst="rect">
            <a:avLst/>
          </a:prstGeom>
          <a:solidFill>
            <a:srgbClr val="CC00C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Korrelationsanalyse Labordaten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94CCF9E-B720-1A9B-E0F2-1D3D9A5BE3B1}"/>
              </a:ext>
            </a:extLst>
          </p:cNvPr>
          <p:cNvSpPr/>
          <p:nvPr/>
        </p:nvSpPr>
        <p:spPr>
          <a:xfrm>
            <a:off x="3126877" y="3289381"/>
            <a:ext cx="2104728" cy="81161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Erweiterung Funktionalität Programm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1EAC03-5E0B-71C6-CAE9-7072B8626E43}"/>
              </a:ext>
            </a:extLst>
          </p:cNvPr>
          <p:cNvSpPr/>
          <p:nvPr/>
        </p:nvSpPr>
        <p:spPr>
          <a:xfrm>
            <a:off x="5411731" y="4127128"/>
            <a:ext cx="2104729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Auswertung der Daten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3469BC-AA4C-61A6-F02C-60AB35EA96F7}"/>
              </a:ext>
            </a:extLst>
          </p:cNvPr>
          <p:cNvSpPr txBox="1"/>
          <p:nvPr/>
        </p:nvSpPr>
        <p:spPr>
          <a:xfrm>
            <a:off x="1070305" y="3146609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22.03 - 04.04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BF6D9C-E9F6-0953-FAA6-205FE76E3094}"/>
              </a:ext>
            </a:extLst>
          </p:cNvPr>
          <p:cNvSpPr txBox="1"/>
          <p:nvPr/>
        </p:nvSpPr>
        <p:spPr>
          <a:xfrm>
            <a:off x="3387999" y="4127128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04.04 – 11.04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8B98E9-0197-6870-FB40-6B419F3BBDBD}"/>
              </a:ext>
            </a:extLst>
          </p:cNvPr>
          <p:cNvSpPr txBox="1"/>
          <p:nvPr/>
        </p:nvSpPr>
        <p:spPr>
          <a:xfrm>
            <a:off x="5672853" y="4817087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11.04 – 02.05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6699B91-A8A4-A9BF-7678-8B5592E9BD8D}"/>
              </a:ext>
            </a:extLst>
          </p:cNvPr>
          <p:cNvSpPr/>
          <p:nvPr/>
        </p:nvSpPr>
        <p:spPr>
          <a:xfrm>
            <a:off x="7676991" y="5001753"/>
            <a:ext cx="2660720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Installation Laborcomputer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5E36F82-6C2B-9BE8-7EFF-C12B58119C70}"/>
              </a:ext>
            </a:extLst>
          </p:cNvPr>
          <p:cNvSpPr txBox="1"/>
          <p:nvPr/>
        </p:nvSpPr>
        <p:spPr>
          <a:xfrm>
            <a:off x="8216109" y="5691712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 – 16.05</a:t>
            </a:r>
          </a:p>
        </p:txBody>
      </p:sp>
    </p:spTree>
    <p:extLst>
      <p:ext uri="{BB962C8B-B14F-4D97-AF65-F5344CB8AC3E}">
        <p14:creationId xmlns:p14="http://schemas.microsoft.com/office/powerpoint/2010/main" val="256347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Ablauf Der Datenabfrage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2328" y="5295118"/>
            <a:ext cx="6713551" cy="12625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Neue Instanz von der </a:t>
            </a:r>
            <a:r>
              <a:rPr lang="de-DE" sz="2400" dirty="0" err="1">
                <a:solidFill>
                  <a:schemeClr val="tx1"/>
                </a:solidFill>
              </a:rPr>
              <a:t>DBHandler</a:t>
            </a:r>
            <a:r>
              <a:rPr lang="de-DE" sz="2400" dirty="0">
                <a:solidFill>
                  <a:schemeClr val="tx1"/>
                </a:solidFill>
              </a:rPr>
              <a:t> ist erstellt</a:t>
            </a:r>
          </a:p>
        </p:txBody>
      </p:sp>
      <p:sp>
        <p:nvSpPr>
          <p:cNvPr id="30" name="Pfeil: nach links und rechts 29">
            <a:extLst>
              <a:ext uri="{FF2B5EF4-FFF2-40B4-BE49-F238E27FC236}">
                <a16:creationId xmlns:a16="http://schemas.microsoft.com/office/drawing/2014/main" id="{86B248E7-1EEF-61B9-AAC6-84D0FDBAD441}"/>
              </a:ext>
            </a:extLst>
          </p:cNvPr>
          <p:cNvSpPr/>
          <p:nvPr/>
        </p:nvSpPr>
        <p:spPr>
          <a:xfrm>
            <a:off x="3539959" y="3102579"/>
            <a:ext cx="5378290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Grafik 12" descr="Datenbank Silhouette">
            <a:extLst>
              <a:ext uri="{FF2B5EF4-FFF2-40B4-BE49-F238E27FC236}">
                <a16:creationId xmlns:a16="http://schemas.microsoft.com/office/drawing/2014/main" id="{EF8E352C-BCC6-EBB8-02E7-90840C5D8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55" y="2075542"/>
            <a:ext cx="2706916" cy="2706916"/>
          </a:xfrm>
          <a:prstGeom prst="rect">
            <a:avLst/>
          </a:prstGeom>
        </p:spPr>
      </p:pic>
      <p:pic>
        <p:nvPicPr>
          <p:cNvPr id="18" name="Grafik 17" descr="Zylinder mit einfarbiger Füllung">
            <a:extLst>
              <a:ext uri="{FF2B5EF4-FFF2-40B4-BE49-F238E27FC236}">
                <a16:creationId xmlns:a16="http://schemas.microsoft.com/office/drawing/2014/main" id="{CB82860E-255C-5682-41D9-30F93DC9E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8248" y="2514241"/>
            <a:ext cx="1664937" cy="1664937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3D760BA-BAB8-5C65-745A-2ADC086750BF}"/>
              </a:ext>
            </a:extLst>
          </p:cNvPr>
          <p:cNvSpPr txBox="1"/>
          <p:nvPr/>
        </p:nvSpPr>
        <p:spPr>
          <a:xfrm>
            <a:off x="9271919" y="3160229"/>
            <a:ext cx="10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Instanz</a:t>
            </a:r>
          </a:p>
        </p:txBody>
      </p:sp>
    </p:spTree>
    <p:extLst>
      <p:ext uri="{BB962C8B-B14F-4D97-AF65-F5344CB8AC3E}">
        <p14:creationId xmlns:p14="http://schemas.microsoft.com/office/powerpoint/2010/main" val="277582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Ablauf Der Datenabfrage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420" y="5469146"/>
            <a:ext cx="6520090" cy="10015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Datensatz in einem Dataframe holen</a:t>
            </a:r>
          </a:p>
        </p:txBody>
      </p:sp>
      <p:pic>
        <p:nvPicPr>
          <p:cNvPr id="5" name="Grafik 4" descr="Zylinder mit einfarbiger Füllung">
            <a:extLst>
              <a:ext uri="{FF2B5EF4-FFF2-40B4-BE49-F238E27FC236}">
                <a16:creationId xmlns:a16="http://schemas.microsoft.com/office/drawing/2014/main" id="{C8195CC3-ED76-59AD-0DB0-CE3CF4DBE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334" y="1708030"/>
            <a:ext cx="3441939" cy="34419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27FB09D-0AB9-0329-9CA1-17E72DBC504D}"/>
              </a:ext>
            </a:extLst>
          </p:cNvPr>
          <p:cNvSpPr txBox="1"/>
          <p:nvPr/>
        </p:nvSpPr>
        <p:spPr>
          <a:xfrm>
            <a:off x="1939469" y="3187569"/>
            <a:ext cx="1757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Instanz</a:t>
            </a:r>
          </a:p>
        </p:txBody>
      </p:sp>
      <p:pic>
        <p:nvPicPr>
          <p:cNvPr id="15" name="Grafik 14" descr="Panda mit einfarbiger Füllung">
            <a:extLst>
              <a:ext uri="{FF2B5EF4-FFF2-40B4-BE49-F238E27FC236}">
                <a16:creationId xmlns:a16="http://schemas.microsoft.com/office/drawing/2014/main" id="{3B4F4280-0552-12E5-636F-86FE17024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1408" y="2394720"/>
            <a:ext cx="914400" cy="914400"/>
          </a:xfrm>
          <a:prstGeom prst="rect">
            <a:avLst/>
          </a:prstGeom>
        </p:spPr>
      </p:pic>
      <p:sp>
        <p:nvSpPr>
          <p:cNvPr id="16" name="Pfeil: nach links und rechts 15">
            <a:extLst>
              <a:ext uri="{FF2B5EF4-FFF2-40B4-BE49-F238E27FC236}">
                <a16:creationId xmlns:a16="http://schemas.microsoft.com/office/drawing/2014/main" id="{BD1200E2-2AD3-7252-ABB4-7CFCA01F4911}"/>
              </a:ext>
            </a:extLst>
          </p:cNvPr>
          <p:cNvSpPr/>
          <p:nvPr/>
        </p:nvSpPr>
        <p:spPr>
          <a:xfrm>
            <a:off x="4080245" y="3102579"/>
            <a:ext cx="3441939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7" name="Grafik 16" descr="Datenbank mit einfarbiger Füllung">
            <a:extLst>
              <a:ext uri="{FF2B5EF4-FFF2-40B4-BE49-F238E27FC236}">
                <a16:creationId xmlns:a16="http://schemas.microsoft.com/office/drawing/2014/main" id="{1AAA656C-3771-F692-AE8C-CF2E11FAB9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8243" y="28876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6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Ablauf Der Datenabfrage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07" y="5650452"/>
            <a:ext cx="10575985" cy="9144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tx1"/>
                </a:solidFill>
              </a:rPr>
              <a:t>DataFrames</a:t>
            </a:r>
            <a:r>
              <a:rPr lang="de-DE" sz="2400" dirty="0">
                <a:solidFill>
                  <a:schemeClr val="tx1"/>
                </a:solidFill>
              </a:rPr>
              <a:t> an den </a:t>
            </a:r>
            <a:r>
              <a:rPr lang="de-DE" sz="2400" dirty="0" err="1">
                <a:solidFill>
                  <a:schemeClr val="tx1"/>
                </a:solidFill>
              </a:rPr>
              <a:t>AnalyticsHandler</a:t>
            </a:r>
            <a:r>
              <a:rPr lang="de-DE" sz="2400" dirty="0">
                <a:solidFill>
                  <a:schemeClr val="tx1"/>
                </a:solidFill>
              </a:rPr>
              <a:t> Übergeben und entsprechende Analyse durchführen</a:t>
            </a:r>
          </a:p>
        </p:txBody>
      </p:sp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8124C91F-C468-74AF-B105-949227FE3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5641" y="2757115"/>
            <a:ext cx="1223176" cy="1223176"/>
          </a:xfrm>
          <a:prstGeom prst="rect">
            <a:avLst/>
          </a:prstGeom>
        </p:spPr>
      </p:pic>
      <p:pic>
        <p:nvPicPr>
          <p:cNvPr id="8" name="Grafik 7" descr="Harvey Balls 30% mit einfarbiger Füllung">
            <a:extLst>
              <a:ext uri="{FF2B5EF4-FFF2-40B4-BE49-F238E27FC236}">
                <a16:creationId xmlns:a16="http://schemas.microsoft.com/office/drawing/2014/main" id="{B0B575A0-CA02-5CC5-EFCB-2407D6C76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9393" y="2377428"/>
            <a:ext cx="1625296" cy="1625296"/>
          </a:xfrm>
          <a:prstGeom prst="rect">
            <a:avLst/>
          </a:prstGeom>
        </p:spPr>
      </p:pic>
      <p:pic>
        <p:nvPicPr>
          <p:cNvPr id="10" name="Grafik 9" descr="Zahnräder mit einfarbiger Füllung">
            <a:extLst>
              <a:ext uri="{FF2B5EF4-FFF2-40B4-BE49-F238E27FC236}">
                <a16:creationId xmlns:a16="http://schemas.microsoft.com/office/drawing/2014/main" id="{4E57A3EA-D778-5B1E-2B81-7509E5B5C5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8198" y="1908109"/>
            <a:ext cx="914400" cy="914400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9F92D309-D583-62FC-B57F-A7C9E0F4B40C}"/>
              </a:ext>
            </a:extLst>
          </p:cNvPr>
          <p:cNvSpPr/>
          <p:nvPr/>
        </p:nvSpPr>
        <p:spPr>
          <a:xfrm>
            <a:off x="3898232" y="3005593"/>
            <a:ext cx="3493252" cy="6758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199ADCA6-CEC8-AEDC-8BDA-DD7A42E11E46}"/>
              </a:ext>
            </a:extLst>
          </p:cNvPr>
          <p:cNvGrpSpPr/>
          <p:nvPr/>
        </p:nvGrpSpPr>
        <p:grpSpPr>
          <a:xfrm>
            <a:off x="4393506" y="3190076"/>
            <a:ext cx="2390450" cy="2788724"/>
            <a:chOff x="3219922" y="-1182390"/>
            <a:chExt cx="8534400" cy="8534400"/>
          </a:xfrm>
        </p:grpSpPr>
        <p:pic>
          <p:nvPicPr>
            <p:cNvPr id="30" name="Grafik 29" descr="Ordner Silhouette">
              <a:extLst>
                <a:ext uri="{FF2B5EF4-FFF2-40B4-BE49-F238E27FC236}">
                  <a16:creationId xmlns:a16="http://schemas.microsoft.com/office/drawing/2014/main" id="{C7AA06C0-55F0-CA02-4106-59DD4E6A8160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19922" y="-1182390"/>
              <a:ext cx="8534400" cy="8534400"/>
            </a:xfrm>
            <a:prstGeom prst="rect">
              <a:avLst/>
            </a:prstGeom>
          </p:spPr>
        </p:pic>
        <p:pic>
          <p:nvPicPr>
            <p:cNvPr id="31" name="Grafik 30" descr="Ordner Silhouette">
              <a:extLst>
                <a:ext uri="{FF2B5EF4-FFF2-40B4-BE49-F238E27FC236}">
                  <a16:creationId xmlns:a16="http://schemas.microsoft.com/office/drawing/2014/main" id="{293EAB3B-6785-2D7B-CCA7-DCF58F89E133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97241" y="82417"/>
              <a:ext cx="6214582" cy="6214582"/>
            </a:xfrm>
            <a:prstGeom prst="rect">
              <a:avLst/>
            </a:prstGeom>
          </p:spPr>
        </p:pic>
        <p:pic>
          <p:nvPicPr>
            <p:cNvPr id="32" name="Grafik 31" descr="Ordner Silhouette">
              <a:extLst>
                <a:ext uri="{FF2B5EF4-FFF2-40B4-BE49-F238E27FC236}">
                  <a16:creationId xmlns:a16="http://schemas.microsoft.com/office/drawing/2014/main" id="{163B8CC2-DADD-034D-3C86-511D5EA80BEA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92771" y="2075543"/>
              <a:ext cx="2394351" cy="2394351"/>
            </a:xfrm>
            <a:prstGeom prst="rect">
              <a:avLst/>
            </a:prstGeom>
          </p:spPr>
        </p:pic>
        <p:pic>
          <p:nvPicPr>
            <p:cNvPr id="33" name="Grafik 32" descr="Ordner Silhouette">
              <a:extLst>
                <a:ext uri="{FF2B5EF4-FFF2-40B4-BE49-F238E27FC236}">
                  <a16:creationId xmlns:a16="http://schemas.microsoft.com/office/drawing/2014/main" id="{B9091899-CC1A-63C8-02DB-9D7F119116F7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85476" y="2075543"/>
              <a:ext cx="2394351" cy="2394351"/>
            </a:xfrm>
            <a:prstGeom prst="rect">
              <a:avLst/>
            </a:prstGeom>
          </p:spPr>
        </p:pic>
        <p:pic>
          <p:nvPicPr>
            <p:cNvPr id="34" name="Grafik 33" descr="Papier Silhouette">
              <a:extLst>
                <a:ext uri="{FF2B5EF4-FFF2-40B4-BE49-F238E27FC236}">
                  <a16:creationId xmlns:a16="http://schemas.microsoft.com/office/drawing/2014/main" id="{CC5F0577-94EC-6AE2-654F-9495346753B7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080" y="2883150"/>
              <a:ext cx="914400" cy="914400"/>
            </a:xfrm>
            <a:prstGeom prst="rect">
              <a:avLst/>
            </a:prstGeom>
          </p:spPr>
        </p:pic>
        <p:pic>
          <p:nvPicPr>
            <p:cNvPr id="35" name="Grafik 34" descr="Papier Silhouette">
              <a:extLst>
                <a:ext uri="{FF2B5EF4-FFF2-40B4-BE49-F238E27FC236}">
                  <a16:creationId xmlns:a16="http://schemas.microsoft.com/office/drawing/2014/main" id="{63CCC60F-4B76-71C6-BD7D-AE1FB1E989DA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13307" y="2883150"/>
              <a:ext cx="914400" cy="914400"/>
            </a:xfrm>
            <a:prstGeom prst="rect">
              <a:avLst/>
            </a:prstGeom>
          </p:spPr>
        </p:pic>
        <p:pic>
          <p:nvPicPr>
            <p:cNvPr id="36" name="Grafik 35" descr="Papier Silhouette">
              <a:extLst>
                <a:ext uri="{FF2B5EF4-FFF2-40B4-BE49-F238E27FC236}">
                  <a16:creationId xmlns:a16="http://schemas.microsoft.com/office/drawing/2014/main" id="{5C436D1E-5CEE-3583-2805-01097F1FC4EE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27172" y="2883150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Papier Silhouette">
              <a:extLst>
                <a:ext uri="{FF2B5EF4-FFF2-40B4-BE49-F238E27FC236}">
                  <a16:creationId xmlns:a16="http://schemas.microsoft.com/office/drawing/2014/main" id="{9DBC226E-226B-7580-B4D8-4D7678913FED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01399" y="2883150"/>
              <a:ext cx="914400" cy="914400"/>
            </a:xfrm>
            <a:prstGeom prst="rect">
              <a:avLst/>
            </a:prstGeom>
          </p:spPr>
        </p:pic>
      </p:grpSp>
      <p:pic>
        <p:nvPicPr>
          <p:cNvPr id="39" name="Grafik 38" descr="Datenbank Silhouette">
            <a:extLst>
              <a:ext uri="{FF2B5EF4-FFF2-40B4-BE49-F238E27FC236}">
                <a16:creationId xmlns:a16="http://schemas.microsoft.com/office/drawing/2014/main" id="{BFDE5A95-3ABC-F7B4-C3A6-672DDC6E7C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26173" y="2872205"/>
            <a:ext cx="556795" cy="5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Bisheriger Ablauf des Projekts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8B87D7-F5B8-3352-25B2-DB9D037CB0EF}"/>
              </a:ext>
            </a:extLst>
          </p:cNvPr>
          <p:cNvSpPr/>
          <p:nvPr/>
        </p:nvSpPr>
        <p:spPr>
          <a:xfrm>
            <a:off x="685480" y="2456650"/>
            <a:ext cx="2313662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Korrelationsanalyse Labordaten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94CCF9E-B720-1A9B-E0F2-1D3D9A5BE3B1}"/>
              </a:ext>
            </a:extLst>
          </p:cNvPr>
          <p:cNvSpPr/>
          <p:nvPr/>
        </p:nvSpPr>
        <p:spPr>
          <a:xfrm>
            <a:off x="3126877" y="3289381"/>
            <a:ext cx="2104728" cy="811618"/>
          </a:xfrm>
          <a:prstGeom prst="rect">
            <a:avLst/>
          </a:prstGeom>
          <a:solidFill>
            <a:srgbClr val="CC00C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Erweiterung Funktionalität Programm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1EAC03-5E0B-71C6-CAE9-7072B8626E43}"/>
              </a:ext>
            </a:extLst>
          </p:cNvPr>
          <p:cNvSpPr/>
          <p:nvPr/>
        </p:nvSpPr>
        <p:spPr>
          <a:xfrm>
            <a:off x="5411731" y="4127128"/>
            <a:ext cx="2104729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Auswertung der Daten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3469BC-AA4C-61A6-F02C-60AB35EA96F7}"/>
              </a:ext>
            </a:extLst>
          </p:cNvPr>
          <p:cNvSpPr txBox="1"/>
          <p:nvPr/>
        </p:nvSpPr>
        <p:spPr>
          <a:xfrm>
            <a:off x="1070305" y="3146609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22.03 - 04.04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BF6D9C-E9F6-0953-FAA6-205FE76E3094}"/>
              </a:ext>
            </a:extLst>
          </p:cNvPr>
          <p:cNvSpPr txBox="1"/>
          <p:nvPr/>
        </p:nvSpPr>
        <p:spPr>
          <a:xfrm>
            <a:off x="3387999" y="4127128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04.04 – 11.04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8B98E9-0197-6870-FB40-6B419F3BBDBD}"/>
              </a:ext>
            </a:extLst>
          </p:cNvPr>
          <p:cNvSpPr txBox="1"/>
          <p:nvPr/>
        </p:nvSpPr>
        <p:spPr>
          <a:xfrm>
            <a:off x="5672853" y="4817087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11.04 – 02.05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6699B91-A8A4-A9BF-7678-8B5592E9BD8D}"/>
              </a:ext>
            </a:extLst>
          </p:cNvPr>
          <p:cNvSpPr/>
          <p:nvPr/>
        </p:nvSpPr>
        <p:spPr>
          <a:xfrm>
            <a:off x="7676991" y="5001753"/>
            <a:ext cx="2660720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Installation Laborcomputer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5E36F82-6C2B-9BE8-7EFF-C12B58119C70}"/>
              </a:ext>
            </a:extLst>
          </p:cNvPr>
          <p:cNvSpPr txBox="1"/>
          <p:nvPr/>
        </p:nvSpPr>
        <p:spPr>
          <a:xfrm>
            <a:off x="8216109" y="5691712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 – 16.05</a:t>
            </a:r>
          </a:p>
        </p:txBody>
      </p:sp>
    </p:spTree>
    <p:extLst>
      <p:ext uri="{BB962C8B-B14F-4D97-AF65-F5344CB8AC3E}">
        <p14:creationId xmlns:p14="http://schemas.microsoft.com/office/powerpoint/2010/main" val="2532927803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431</Words>
  <Application>Microsoft Office PowerPoint</Application>
  <PresentationFormat>Breitbild</PresentationFormat>
  <Paragraphs>104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Calibri</vt:lpstr>
      <vt:lpstr>Century Gothic</vt:lpstr>
      <vt:lpstr>Söhne</vt:lpstr>
      <vt:lpstr>Wingdings</vt:lpstr>
      <vt:lpstr>Wingdings 3</vt:lpstr>
      <vt:lpstr>Segment</vt:lpstr>
      <vt:lpstr>Interdisziplinäres Projekt  Smart-Sensor-Information</vt:lpstr>
      <vt:lpstr>Inhalt</vt:lpstr>
      <vt:lpstr>Vorstellung des Projekts</vt:lpstr>
      <vt:lpstr>Bisheriger Ablauf des Projekts</vt:lpstr>
      <vt:lpstr>Bisheriger Ablauf des Projekts</vt:lpstr>
      <vt:lpstr>Ablauf Der Datenabfrage</vt:lpstr>
      <vt:lpstr>Ablauf Der Datenabfrage</vt:lpstr>
      <vt:lpstr>Ablauf Der Datenabfrage </vt:lpstr>
      <vt:lpstr>Bisheriger Ablauf des Projekts</vt:lpstr>
      <vt:lpstr>Erweiterung Funktionalität Programm</vt:lpstr>
      <vt:lpstr>Bisheriger Ablauf des Projekts</vt:lpstr>
      <vt:lpstr>Auswertung der Daten</vt:lpstr>
      <vt:lpstr>Bisheriger Ablauf des Projekts</vt:lpstr>
      <vt:lpstr>Installation Laborcomputer</vt:lpstr>
      <vt:lpstr>Analyse der Messdaten</vt:lpstr>
      <vt:lpstr>Meilenstein Erreicht</vt:lpstr>
      <vt:lpstr>weiteres Vorgehen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Interdisziplinäres Projekt  Smart-Sensor-Information</dc:title>
  <dc:creator>Poser, Welf</dc:creator>
  <cp:lastModifiedBy>Djomo, Alex</cp:lastModifiedBy>
  <cp:revision>5</cp:revision>
  <dcterms:created xsi:type="dcterms:W3CDTF">2023-05-10T12:10:09Z</dcterms:created>
  <dcterms:modified xsi:type="dcterms:W3CDTF">2023-07-24T01:01:14Z</dcterms:modified>
</cp:coreProperties>
</file>