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92" r:id="rId3"/>
    <p:sldId id="317" r:id="rId4"/>
    <p:sldId id="267" r:id="rId5"/>
    <p:sldId id="297" r:id="rId6"/>
    <p:sldId id="298" r:id="rId7"/>
    <p:sldId id="293" r:id="rId8"/>
    <p:sldId id="306" r:id="rId9"/>
    <p:sldId id="261" r:id="rId10"/>
    <p:sldId id="262" r:id="rId11"/>
    <p:sldId id="263" r:id="rId12"/>
    <p:sldId id="300" r:id="rId13"/>
    <p:sldId id="301" r:id="rId14"/>
    <p:sldId id="302" r:id="rId15"/>
    <p:sldId id="303" r:id="rId16"/>
    <p:sldId id="304" r:id="rId17"/>
    <p:sldId id="305" r:id="rId18"/>
    <p:sldId id="307" r:id="rId19"/>
    <p:sldId id="309" r:id="rId20"/>
    <p:sldId id="310" r:id="rId21"/>
    <p:sldId id="311" r:id="rId22"/>
    <p:sldId id="313" r:id="rId23"/>
    <p:sldId id="312" r:id="rId24"/>
    <p:sldId id="314" r:id="rId25"/>
    <p:sldId id="315" r:id="rId26"/>
    <p:sldId id="308" r:id="rId27"/>
    <p:sldId id="316" r:id="rId28"/>
    <p:sldId id="294" r:id="rId29"/>
    <p:sldId id="259" r:id="rId30"/>
    <p:sldId id="284" r:id="rId31"/>
    <p:sldId id="285" r:id="rId32"/>
    <p:sldId id="286" r:id="rId33"/>
    <p:sldId id="274" r:id="rId34"/>
    <p:sldId id="287" r:id="rId35"/>
    <p:sldId id="280" r:id="rId36"/>
    <p:sldId id="288" r:id="rId37"/>
    <p:sldId id="290" r:id="rId38"/>
    <p:sldId id="289" r:id="rId39"/>
    <p:sldId id="291" r:id="rId40"/>
    <p:sldId id="28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04A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802" autoAdjust="0"/>
  </p:normalViewPr>
  <p:slideViewPr>
    <p:cSldViewPr snapToGrid="0">
      <p:cViewPr varScale="1">
        <p:scale>
          <a:sx n="96" d="100"/>
          <a:sy n="9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svg"/><Relationship Id="rId1" Type="http://schemas.openxmlformats.org/officeDocument/2006/relationships/image" Target="../media/image17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svg"/><Relationship Id="rId1" Type="http://schemas.openxmlformats.org/officeDocument/2006/relationships/image" Target="../media/image17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C3ED49-F2B2-43B3-9558-A82F2986F6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156CD8B-737E-4994-9A56-EA06F917036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Analyse der Messdaten des Labors</a:t>
          </a:r>
          <a:endParaRPr lang="en-US" dirty="0"/>
        </a:p>
      </dgm:t>
    </dgm:pt>
    <dgm:pt modelId="{15CB6E45-A905-4A4C-A318-15CC2F6ACDD6}" type="parTrans" cxnId="{DBB8120F-B4D3-41C3-A519-F5EC5F31440F}">
      <dgm:prSet/>
      <dgm:spPr/>
      <dgm:t>
        <a:bodyPr/>
        <a:lstStyle/>
        <a:p>
          <a:endParaRPr lang="en-US"/>
        </a:p>
      </dgm:t>
    </dgm:pt>
    <dgm:pt modelId="{201A867E-7AA4-48B2-9A7F-9AB5B2DBB011}" type="sibTrans" cxnId="{DBB8120F-B4D3-41C3-A519-F5EC5F31440F}">
      <dgm:prSet/>
      <dgm:spPr/>
      <dgm:t>
        <a:bodyPr/>
        <a:lstStyle/>
        <a:p>
          <a:endParaRPr lang="en-US"/>
        </a:p>
      </dgm:t>
    </dgm:pt>
    <dgm:pt modelId="{DC147B8E-7F14-4A70-A128-E0A08C546C1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Analyse der Messdaten eines Einpersonenhaushalts</a:t>
          </a:r>
          <a:endParaRPr lang="en-US" dirty="0"/>
        </a:p>
      </dgm:t>
    </dgm:pt>
    <dgm:pt modelId="{EF28734B-A6D6-4776-BF20-5FEE7E27EE05}" type="parTrans" cxnId="{0335BA1B-CFC7-4A1C-A870-38211C372A72}">
      <dgm:prSet/>
      <dgm:spPr/>
      <dgm:t>
        <a:bodyPr/>
        <a:lstStyle/>
        <a:p>
          <a:endParaRPr lang="en-US"/>
        </a:p>
      </dgm:t>
    </dgm:pt>
    <dgm:pt modelId="{D93F487E-36E5-4415-A9D1-80E8B8042C2B}" type="sibTrans" cxnId="{0335BA1B-CFC7-4A1C-A870-38211C372A72}">
      <dgm:prSet/>
      <dgm:spPr/>
      <dgm:t>
        <a:bodyPr/>
        <a:lstStyle/>
        <a:p>
          <a:endParaRPr lang="en-US"/>
        </a:p>
      </dgm:t>
    </dgm:pt>
    <dgm:pt modelId="{F9EE6FF0-BA32-4F91-97DA-BE0F587559C4}" type="pres">
      <dgm:prSet presAssocID="{C7C3ED49-F2B2-43B3-9558-A82F2986F62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06DCBBC-6858-4256-A5BE-A315F919BE76}" type="pres">
      <dgm:prSet presAssocID="{D156CD8B-737E-4994-9A56-EA06F9170362}" presName="compNode" presStyleCnt="0"/>
      <dgm:spPr/>
    </dgm:pt>
    <dgm:pt modelId="{B89AAAB7-ADFE-4795-9C3A-9785709F7EDD}" type="pres">
      <dgm:prSet presAssocID="{D156CD8B-737E-4994-9A56-EA06F9170362}" presName="bgRect" presStyleLbl="bgShp" presStyleIdx="0" presStyleCnt="2"/>
      <dgm:spPr>
        <a:solidFill>
          <a:schemeClr val="bg2">
            <a:lumMod val="75000"/>
          </a:schemeClr>
        </a:solidFill>
      </dgm:spPr>
    </dgm:pt>
    <dgm:pt modelId="{AB2DACC3-8367-48BE-837A-E2F5AABCEAE2}" type="pres">
      <dgm:prSet presAssocID="{D156CD8B-737E-4994-9A56-EA06F91703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01A1F02-C367-413A-8D27-32B3DCF21498}" type="pres">
      <dgm:prSet presAssocID="{D156CD8B-737E-4994-9A56-EA06F9170362}" presName="spaceRect" presStyleCnt="0"/>
      <dgm:spPr/>
    </dgm:pt>
    <dgm:pt modelId="{E6603DF5-0DDF-4400-BE87-C208D0510C0E}" type="pres">
      <dgm:prSet presAssocID="{D156CD8B-737E-4994-9A56-EA06F9170362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677D8973-262C-42F4-B0F9-AD6578760DB4}" type="pres">
      <dgm:prSet presAssocID="{201A867E-7AA4-48B2-9A7F-9AB5B2DBB011}" presName="sibTrans" presStyleCnt="0"/>
      <dgm:spPr/>
    </dgm:pt>
    <dgm:pt modelId="{146C0FD5-8D83-4B82-BA15-CC2F737A1BEC}" type="pres">
      <dgm:prSet presAssocID="{DC147B8E-7F14-4A70-A128-E0A08C546C10}" presName="compNode" presStyleCnt="0"/>
      <dgm:spPr/>
    </dgm:pt>
    <dgm:pt modelId="{8DD24740-489F-42AC-8846-E35AEDC2E800}" type="pres">
      <dgm:prSet presAssocID="{DC147B8E-7F14-4A70-A128-E0A08C546C10}" presName="bgRect" presStyleLbl="bgShp" presStyleIdx="1" presStyleCnt="2"/>
      <dgm:spPr>
        <a:solidFill>
          <a:schemeClr val="bg2">
            <a:lumMod val="75000"/>
          </a:schemeClr>
        </a:solidFill>
      </dgm:spPr>
    </dgm:pt>
    <dgm:pt modelId="{B15B16AB-D045-4916-9C42-64C0C9971FA6}" type="pres">
      <dgm:prSet presAssocID="{DC147B8E-7F14-4A70-A128-E0A08C546C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9E9E77A-DD98-41CF-9292-9A34E5C4F3AD}" type="pres">
      <dgm:prSet presAssocID="{DC147B8E-7F14-4A70-A128-E0A08C546C10}" presName="spaceRect" presStyleCnt="0"/>
      <dgm:spPr/>
    </dgm:pt>
    <dgm:pt modelId="{65697579-14CD-4299-9DE7-A34CAF0245CF}" type="pres">
      <dgm:prSet presAssocID="{DC147B8E-7F14-4A70-A128-E0A08C546C10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DBB8120F-B4D3-41C3-A519-F5EC5F31440F}" srcId="{C7C3ED49-F2B2-43B3-9558-A82F2986F625}" destId="{D156CD8B-737E-4994-9A56-EA06F9170362}" srcOrd="0" destOrd="0" parTransId="{15CB6E45-A905-4A4C-A318-15CC2F6ACDD6}" sibTransId="{201A867E-7AA4-48B2-9A7F-9AB5B2DBB011}"/>
    <dgm:cxn modelId="{AE945042-F90D-46BE-846C-9B28B1503199}" type="presOf" srcId="{C7C3ED49-F2B2-43B3-9558-A82F2986F625}" destId="{F9EE6FF0-BA32-4F91-97DA-BE0F587559C4}" srcOrd="0" destOrd="0" presId="urn:microsoft.com/office/officeart/2018/2/layout/IconVerticalSolidList"/>
    <dgm:cxn modelId="{0335BA1B-CFC7-4A1C-A870-38211C372A72}" srcId="{C7C3ED49-F2B2-43B3-9558-A82F2986F625}" destId="{DC147B8E-7F14-4A70-A128-E0A08C546C10}" srcOrd="1" destOrd="0" parTransId="{EF28734B-A6D6-4776-BF20-5FEE7E27EE05}" sibTransId="{D93F487E-36E5-4415-A9D1-80E8B8042C2B}"/>
    <dgm:cxn modelId="{62FA0615-5C12-44F0-BE94-C63EA9585D74}" type="presOf" srcId="{DC147B8E-7F14-4A70-A128-E0A08C546C10}" destId="{65697579-14CD-4299-9DE7-A34CAF0245CF}" srcOrd="0" destOrd="0" presId="urn:microsoft.com/office/officeart/2018/2/layout/IconVerticalSolidList"/>
    <dgm:cxn modelId="{AE6B67D8-5D16-4806-B993-F0FBF3E9EF1F}" type="presOf" srcId="{D156CD8B-737E-4994-9A56-EA06F9170362}" destId="{E6603DF5-0DDF-4400-BE87-C208D0510C0E}" srcOrd="0" destOrd="0" presId="urn:microsoft.com/office/officeart/2018/2/layout/IconVerticalSolidList"/>
    <dgm:cxn modelId="{38C88270-3F68-4890-9BC4-B4855D75B210}" type="presParOf" srcId="{F9EE6FF0-BA32-4F91-97DA-BE0F587559C4}" destId="{506DCBBC-6858-4256-A5BE-A315F919BE76}" srcOrd="0" destOrd="0" presId="urn:microsoft.com/office/officeart/2018/2/layout/IconVerticalSolidList"/>
    <dgm:cxn modelId="{A8C37B16-E6DE-4652-81ED-9A7C8C3C8D81}" type="presParOf" srcId="{506DCBBC-6858-4256-A5BE-A315F919BE76}" destId="{B89AAAB7-ADFE-4795-9C3A-9785709F7EDD}" srcOrd="0" destOrd="0" presId="urn:microsoft.com/office/officeart/2018/2/layout/IconVerticalSolidList"/>
    <dgm:cxn modelId="{9892C80B-4FD3-4D42-837F-F2DA17449928}" type="presParOf" srcId="{506DCBBC-6858-4256-A5BE-A315F919BE76}" destId="{AB2DACC3-8367-48BE-837A-E2F5AABCEAE2}" srcOrd="1" destOrd="0" presId="urn:microsoft.com/office/officeart/2018/2/layout/IconVerticalSolidList"/>
    <dgm:cxn modelId="{5A30F8F4-8C36-4C04-A13A-F49BD6EF9FE7}" type="presParOf" srcId="{506DCBBC-6858-4256-A5BE-A315F919BE76}" destId="{901A1F02-C367-413A-8D27-32B3DCF21498}" srcOrd="2" destOrd="0" presId="urn:microsoft.com/office/officeart/2018/2/layout/IconVerticalSolidList"/>
    <dgm:cxn modelId="{5FE49EBD-6AEE-454C-B7B5-66E04019D5EA}" type="presParOf" srcId="{506DCBBC-6858-4256-A5BE-A315F919BE76}" destId="{E6603DF5-0DDF-4400-BE87-C208D0510C0E}" srcOrd="3" destOrd="0" presId="urn:microsoft.com/office/officeart/2018/2/layout/IconVerticalSolidList"/>
    <dgm:cxn modelId="{D2365F24-D314-4980-B154-0C3B38F8E476}" type="presParOf" srcId="{F9EE6FF0-BA32-4F91-97DA-BE0F587559C4}" destId="{677D8973-262C-42F4-B0F9-AD6578760DB4}" srcOrd="1" destOrd="0" presId="urn:microsoft.com/office/officeart/2018/2/layout/IconVerticalSolidList"/>
    <dgm:cxn modelId="{6FF26238-90A6-4597-80E2-E48582CF1413}" type="presParOf" srcId="{F9EE6FF0-BA32-4F91-97DA-BE0F587559C4}" destId="{146C0FD5-8D83-4B82-BA15-CC2F737A1BEC}" srcOrd="2" destOrd="0" presId="urn:microsoft.com/office/officeart/2018/2/layout/IconVerticalSolidList"/>
    <dgm:cxn modelId="{64C56032-20A3-4981-9C5D-F13C7E6CB2AC}" type="presParOf" srcId="{146C0FD5-8D83-4B82-BA15-CC2F737A1BEC}" destId="{8DD24740-489F-42AC-8846-E35AEDC2E800}" srcOrd="0" destOrd="0" presId="urn:microsoft.com/office/officeart/2018/2/layout/IconVerticalSolidList"/>
    <dgm:cxn modelId="{C1F3E23D-5610-42D3-A871-015A01495171}" type="presParOf" srcId="{146C0FD5-8D83-4B82-BA15-CC2F737A1BEC}" destId="{B15B16AB-D045-4916-9C42-64C0C9971FA6}" srcOrd="1" destOrd="0" presId="urn:microsoft.com/office/officeart/2018/2/layout/IconVerticalSolidList"/>
    <dgm:cxn modelId="{07687619-B3D2-4751-A238-1A548C894DAF}" type="presParOf" srcId="{146C0FD5-8D83-4B82-BA15-CC2F737A1BEC}" destId="{99E9E77A-DD98-41CF-9292-9A34E5C4F3AD}" srcOrd="2" destOrd="0" presId="urn:microsoft.com/office/officeart/2018/2/layout/IconVerticalSolidList"/>
    <dgm:cxn modelId="{4D1E58B2-1AF8-4712-A2F0-2666C3D00C0E}" type="presParOf" srcId="{146C0FD5-8D83-4B82-BA15-CC2F737A1BEC}" destId="{65697579-14CD-4299-9DE7-A34CAF0245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AAAB7-ADFE-4795-9C3A-9785709F7EDD}">
      <dsp:nvSpPr>
        <dsp:cNvPr id="0" name=""/>
        <dsp:cNvSpPr/>
      </dsp:nvSpPr>
      <dsp:spPr>
        <a:xfrm>
          <a:off x="0" y="774915"/>
          <a:ext cx="6190459" cy="1430613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DACC3-8367-48BE-837A-E2F5AABCEAE2}">
      <dsp:nvSpPr>
        <dsp:cNvPr id="0" name=""/>
        <dsp:cNvSpPr/>
      </dsp:nvSpPr>
      <dsp:spPr>
        <a:xfrm>
          <a:off x="432760" y="1096803"/>
          <a:ext cx="786837" cy="7868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03DF5-0DDF-4400-BE87-C208D0510C0E}">
      <dsp:nvSpPr>
        <dsp:cNvPr id="0" name=""/>
        <dsp:cNvSpPr/>
      </dsp:nvSpPr>
      <dsp:spPr>
        <a:xfrm>
          <a:off x="1652359" y="774915"/>
          <a:ext cx="4538099" cy="1430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07" tIns="151407" rIns="151407" bIns="151407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/>
            <a:t>Analyse der Messdaten des Labors</a:t>
          </a:r>
          <a:endParaRPr lang="en-US" sz="2500" kern="1200" dirty="0"/>
        </a:p>
      </dsp:txBody>
      <dsp:txXfrm>
        <a:off x="1652359" y="774915"/>
        <a:ext cx="4538099" cy="1430613"/>
      </dsp:txXfrm>
    </dsp:sp>
    <dsp:sp modelId="{8DD24740-489F-42AC-8846-E35AEDC2E800}">
      <dsp:nvSpPr>
        <dsp:cNvPr id="0" name=""/>
        <dsp:cNvSpPr/>
      </dsp:nvSpPr>
      <dsp:spPr>
        <a:xfrm>
          <a:off x="0" y="2563183"/>
          <a:ext cx="6190459" cy="1430613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B16AB-D045-4916-9C42-64C0C9971FA6}">
      <dsp:nvSpPr>
        <dsp:cNvPr id="0" name=""/>
        <dsp:cNvSpPr/>
      </dsp:nvSpPr>
      <dsp:spPr>
        <a:xfrm>
          <a:off x="432760" y="2885071"/>
          <a:ext cx="786837" cy="7868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97579-14CD-4299-9DE7-A34CAF0245CF}">
      <dsp:nvSpPr>
        <dsp:cNvPr id="0" name=""/>
        <dsp:cNvSpPr/>
      </dsp:nvSpPr>
      <dsp:spPr>
        <a:xfrm>
          <a:off x="1652359" y="2563183"/>
          <a:ext cx="4538099" cy="1430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07" tIns="151407" rIns="151407" bIns="151407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/>
            <a:t>Analyse der Messdaten eines Einpersonenhaushalts</a:t>
          </a:r>
          <a:endParaRPr lang="en-US" sz="2500" kern="1200" dirty="0"/>
        </a:p>
      </dsp:txBody>
      <dsp:txXfrm>
        <a:off x="1652359" y="2563183"/>
        <a:ext cx="4538099" cy="1430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6FBAC-2494-4D1E-B8CB-FC080D0733F4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B536D-1F68-44A5-BF53-9472AF6777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86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>
                <a:solidFill>
                  <a:schemeClr val="bg2">
                    <a:lumMod val="50000"/>
                  </a:schemeClr>
                </a:solidFill>
              </a:rPr>
              <a:t>Zugriff auf die Daten realisieren:</a:t>
            </a:r>
          </a:p>
          <a:p>
            <a:r>
              <a:rPr lang="de-DE" b="1" dirty="0" smtClean="0">
                <a:solidFill>
                  <a:schemeClr val="bg2">
                    <a:lumMod val="50000"/>
                  </a:schemeClr>
                </a:solidFill>
              </a:rPr>
              <a:t>Wo und wie werden die Messdaten gespeichert?</a:t>
            </a:r>
          </a:p>
          <a:p>
            <a:r>
              <a:rPr lang="de-DE" b="1" dirty="0" smtClean="0">
                <a:solidFill>
                  <a:schemeClr val="bg2">
                    <a:lumMod val="50000"/>
                  </a:schemeClr>
                </a:solidFill>
              </a:rPr>
              <a:t>Welche Möglichkeiten gibt es auf die Daten zuzugreifen?</a:t>
            </a:r>
          </a:p>
          <a:p>
            <a:r>
              <a:rPr lang="de-DE" b="1" dirty="0" smtClean="0">
                <a:solidFill>
                  <a:schemeClr val="bg2">
                    <a:lumMod val="50000"/>
                  </a:schemeClr>
                </a:solidFill>
              </a:rPr>
              <a:t>Wie speichert man die Daten um diese anschließend weiterverarbeiten zu können?</a:t>
            </a:r>
          </a:p>
          <a:p>
            <a:r>
              <a:rPr lang="de-DE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chemeClr val="bg2">
                    <a:lumMod val="50000"/>
                  </a:schemeClr>
                </a:solidFill>
              </a:rPr>
              <a:t>Sensordaten analysieren:</a:t>
            </a:r>
          </a:p>
          <a:p>
            <a:r>
              <a:rPr lang="de-DE" b="1" dirty="0" smtClean="0">
                <a:solidFill>
                  <a:schemeClr val="bg2">
                    <a:lumMod val="50000"/>
                  </a:schemeClr>
                </a:solidFill>
              </a:rPr>
              <a:t>Wie werden die erforderliche Datenanalysefunktionen in Python implementieren ?</a:t>
            </a:r>
          </a:p>
          <a:p>
            <a:r>
              <a:rPr lang="de-DE" b="1" dirty="0" smtClean="0">
                <a:solidFill>
                  <a:schemeClr val="bg2">
                    <a:lumMod val="50000"/>
                  </a:schemeClr>
                </a:solidFill>
              </a:rPr>
              <a:t>Gibt es Korrelationen zwischen den Messwerten?</a:t>
            </a:r>
          </a:p>
          <a:p>
            <a:r>
              <a:rPr lang="de-DE" b="1" dirty="0" smtClean="0">
                <a:solidFill>
                  <a:schemeClr val="bg2">
                    <a:lumMod val="50000"/>
                  </a:schemeClr>
                </a:solidFill>
              </a:rPr>
              <a:t>Wie werden die gewonnenen Informationen aus Datenanalyse bewerten 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536D-1F68-44A5-BF53-9472AF67778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5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Administrationsrechte notwendig, um Programme zu installieren und WLAN-Stick einzurichten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B536D-1F68-44A5-BF53-9472AF677785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08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dirty="0" smtClean="0"/>
              <a:t>Auffällig beim Datensatz des Labors: Nur erwartete Korrelationen entdeckt</a:t>
            </a:r>
          </a:p>
          <a:p>
            <a:pPr lvl="1"/>
            <a:r>
              <a:rPr lang="de-DE" dirty="0" smtClean="0"/>
              <a:t>Plausible Erklärung: Langzeitmessung reduziert das Auftreten kleiner Anomalien</a:t>
            </a:r>
          </a:p>
          <a:p>
            <a:pPr lvl="1"/>
            <a:r>
              <a:rPr lang="de-DE" dirty="0" smtClean="0"/>
              <a:t>Geringe Aktivitäten im Labor beeinflussen Metriken kaum</a:t>
            </a:r>
          </a:p>
          <a:p>
            <a:pPr lvl="1"/>
            <a:endParaRPr lang="de-DE" dirty="0" smtClean="0">
              <a:solidFill>
                <a:schemeClr val="tx1"/>
              </a:solidFill>
            </a:endParaRP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Scatterplot zwischen cnt0_5 und cnt0_3, um die starke Korrelation zu visualisieren.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Line Plot von temperature_o2 und </a:t>
            </a:r>
            <a:r>
              <a:rPr lang="de-DE" dirty="0" err="1" smtClean="0">
                <a:solidFill>
                  <a:schemeClr val="tx1"/>
                </a:solidFill>
              </a:rPr>
              <a:t>temperature</a:t>
            </a:r>
            <a:r>
              <a:rPr lang="de-DE" dirty="0" smtClean="0">
                <a:solidFill>
                  <a:schemeClr val="tx1"/>
                </a:solidFill>
              </a:rPr>
              <a:t> über die Zeit, um ihre enge Verbindung darzustellen.</a:t>
            </a:r>
          </a:p>
          <a:p>
            <a:pPr lvl="1"/>
            <a:endParaRPr lang="de-DE" dirty="0" smtClean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536D-1F68-44A5-BF53-9472AF677785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794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dirty="0" smtClean="0">
                <a:solidFill>
                  <a:schemeClr val="tx1"/>
                </a:solidFill>
              </a:rPr>
              <a:t>Scatterplot zwischen cnt0_5 und cnt0_3, um die starke Korrelation zu visualisieren.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Line Plot von temperature_o2 und </a:t>
            </a:r>
            <a:r>
              <a:rPr lang="de-DE" dirty="0" err="1" smtClean="0">
                <a:solidFill>
                  <a:schemeClr val="tx1"/>
                </a:solidFill>
              </a:rPr>
              <a:t>temperature</a:t>
            </a:r>
            <a:r>
              <a:rPr lang="de-DE" dirty="0" smtClean="0">
                <a:solidFill>
                  <a:schemeClr val="tx1"/>
                </a:solidFill>
              </a:rPr>
              <a:t> über die Zeit, um ihre enge Verbindung darzustellen.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536D-1F68-44A5-BF53-9472AF677785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567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ermittelten Korrelationen sind erwartungsgemäß und plausibel.</a:t>
            </a: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Langzeitmessung reduziert das Auftreten von kleinen Anomalien.</a:t>
            </a: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Wenige Aktivitäten im Labor beeinflussen die Metriken kaum.</a:t>
            </a: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präsentierten Plots veranschaulichen die Korrelationen und Zusammenhänge in den Daten.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536D-1F68-44A5-BF53-9472AF677785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52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0.svg"/><Relationship Id="rId3" Type="http://schemas.openxmlformats.org/officeDocument/2006/relationships/image" Target="../media/image9.svg"/><Relationship Id="rId7" Type="http://schemas.openxmlformats.org/officeDocument/2006/relationships/image" Target="../media/image130.svg"/><Relationship Id="rId12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0.svg"/><Relationship Id="rId10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3" Type="http://schemas.openxmlformats.org/officeDocument/2006/relationships/image" Target="../media/image3.svg"/><Relationship Id="rId12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svg"/><Relationship Id="rId5" Type="http://schemas.openxmlformats.org/officeDocument/2006/relationships/image" Target="../media/image5.svg"/><Relationship Id="rId10" Type="http://schemas.openxmlformats.org/officeDocument/2006/relationships/image" Target="../media/image2.png"/><Relationship Id="rId9" Type="http://schemas.openxmlformats.org/officeDocument/2006/relationships/image" Target="../media/image11.svg"/><Relationship Id="rId1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14.png"/><Relationship Id="rId14" Type="http://schemas.openxmlformats.org/officeDocument/2006/relationships/image" Target="../media/image31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7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Vorgehen bei der 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420" y="5469146"/>
            <a:ext cx="6520090" cy="10015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Datensatz in einem Dataframe holen</a:t>
            </a:r>
          </a:p>
        </p:txBody>
      </p:sp>
      <p:pic>
        <p:nvPicPr>
          <p:cNvPr id="5" name="Grafik 4" descr="Zylinder mit einfarbiger Füllung">
            <a:extLst>
              <a:ext uri="{FF2B5EF4-FFF2-40B4-BE49-F238E27FC236}">
                <a16:creationId xmlns:a16="http://schemas.microsoft.com/office/drawing/2014/main" id="{C8195CC3-ED76-59AD-0DB0-CE3CF4DBE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1334" y="1708030"/>
            <a:ext cx="3441939" cy="34419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27FB09D-0AB9-0329-9CA1-17E72DBC504D}"/>
              </a:ext>
            </a:extLst>
          </p:cNvPr>
          <p:cNvSpPr txBox="1"/>
          <p:nvPr/>
        </p:nvSpPr>
        <p:spPr>
          <a:xfrm>
            <a:off x="1939469" y="3187569"/>
            <a:ext cx="1757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Instanz</a:t>
            </a:r>
          </a:p>
        </p:txBody>
      </p:sp>
      <p:pic>
        <p:nvPicPr>
          <p:cNvPr id="15" name="Grafik 14" descr="Panda mit einfarbiger Füllung">
            <a:extLst>
              <a:ext uri="{FF2B5EF4-FFF2-40B4-BE49-F238E27FC236}">
                <a16:creationId xmlns:a16="http://schemas.microsoft.com/office/drawing/2014/main" id="{3B4F4280-0552-12E5-636F-86FE17024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381408" y="2394720"/>
            <a:ext cx="914400" cy="914400"/>
          </a:xfrm>
          <a:prstGeom prst="rect">
            <a:avLst/>
          </a:prstGeom>
        </p:spPr>
      </p:pic>
      <p:sp>
        <p:nvSpPr>
          <p:cNvPr id="16" name="Pfeil: nach links und rechts 15">
            <a:extLst>
              <a:ext uri="{FF2B5EF4-FFF2-40B4-BE49-F238E27FC236}">
                <a16:creationId xmlns:a16="http://schemas.microsoft.com/office/drawing/2014/main" id="{BD1200E2-2AD3-7252-ABB4-7CFCA01F4911}"/>
              </a:ext>
            </a:extLst>
          </p:cNvPr>
          <p:cNvSpPr/>
          <p:nvPr/>
        </p:nvSpPr>
        <p:spPr>
          <a:xfrm>
            <a:off x="4080245" y="3102579"/>
            <a:ext cx="3441939" cy="4846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7" name="Grafik 16" descr="Datenbank mit einfarbiger Füllung">
            <a:extLst>
              <a:ext uri="{FF2B5EF4-FFF2-40B4-BE49-F238E27FC236}">
                <a16:creationId xmlns:a16="http://schemas.microsoft.com/office/drawing/2014/main" id="{1AAA656C-3771-F692-AE8C-CF2E11FAB9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628243" y="28876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Vorgehen bei der 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07" y="5650452"/>
            <a:ext cx="10575985" cy="9144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chemeClr val="tx1"/>
                </a:solidFill>
              </a:rPr>
              <a:t>DataFrames</a:t>
            </a:r>
            <a:r>
              <a:rPr lang="de-DE" sz="2400" dirty="0">
                <a:solidFill>
                  <a:schemeClr val="tx1"/>
                </a:solidFill>
              </a:rPr>
              <a:t> an den </a:t>
            </a:r>
            <a:r>
              <a:rPr lang="de-DE" sz="2400" dirty="0" err="1">
                <a:solidFill>
                  <a:schemeClr val="tx1"/>
                </a:solidFill>
              </a:rPr>
              <a:t>AnalyticsHandler</a:t>
            </a:r>
            <a:r>
              <a:rPr lang="de-DE" sz="2400" dirty="0">
                <a:solidFill>
                  <a:schemeClr val="tx1"/>
                </a:solidFill>
              </a:rPr>
              <a:t> Übergeben und entsprechende Analyse durchführen</a:t>
            </a:r>
          </a:p>
        </p:txBody>
      </p:sp>
      <p:pic>
        <p:nvPicPr>
          <p:cNvPr id="5" name="Grafik 4" descr="Datenbank mit einfarbiger Füllung">
            <a:extLst>
              <a:ext uri="{FF2B5EF4-FFF2-40B4-BE49-F238E27FC236}">
                <a16:creationId xmlns:a16="http://schemas.microsoft.com/office/drawing/2014/main" id="{8124C91F-C468-74AF-B105-949227FE3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235641" y="2757115"/>
            <a:ext cx="1223176" cy="1223176"/>
          </a:xfrm>
          <a:prstGeom prst="rect">
            <a:avLst/>
          </a:prstGeom>
        </p:spPr>
      </p:pic>
      <p:pic>
        <p:nvPicPr>
          <p:cNvPr id="8" name="Grafik 7" descr="Harvey Balls 30% mit einfarbiger Füllung">
            <a:extLst>
              <a:ext uri="{FF2B5EF4-FFF2-40B4-BE49-F238E27FC236}">
                <a16:creationId xmlns:a16="http://schemas.microsoft.com/office/drawing/2014/main" id="{B0B575A0-CA02-5CC5-EFCB-2407D6C76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059393" y="2377428"/>
            <a:ext cx="1625296" cy="1625296"/>
          </a:xfrm>
          <a:prstGeom prst="rect">
            <a:avLst/>
          </a:prstGeom>
        </p:spPr>
      </p:pic>
      <p:pic>
        <p:nvPicPr>
          <p:cNvPr id="10" name="Grafik 9" descr="Zahnräder mit einfarbiger Füllung">
            <a:extLst>
              <a:ext uri="{FF2B5EF4-FFF2-40B4-BE49-F238E27FC236}">
                <a16:creationId xmlns:a16="http://schemas.microsoft.com/office/drawing/2014/main" id="{4E57A3EA-D778-5B1E-2B81-7509E5B5C5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438198" y="1908109"/>
            <a:ext cx="914400" cy="914400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9F92D309-D583-62FC-B57F-A7C9E0F4B40C}"/>
              </a:ext>
            </a:extLst>
          </p:cNvPr>
          <p:cNvSpPr/>
          <p:nvPr/>
        </p:nvSpPr>
        <p:spPr>
          <a:xfrm>
            <a:off x="3898232" y="3005593"/>
            <a:ext cx="3493252" cy="6758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199ADCA6-CEC8-AEDC-8BDA-DD7A42E11E46}"/>
              </a:ext>
            </a:extLst>
          </p:cNvPr>
          <p:cNvGrpSpPr/>
          <p:nvPr/>
        </p:nvGrpSpPr>
        <p:grpSpPr>
          <a:xfrm>
            <a:off x="4393506" y="3190076"/>
            <a:ext cx="2390450" cy="2788724"/>
            <a:chOff x="3219922" y="-1182390"/>
            <a:chExt cx="8534400" cy="8534400"/>
          </a:xfrm>
        </p:grpSpPr>
        <p:pic>
          <p:nvPicPr>
            <p:cNvPr id="30" name="Grafik 29" descr="Ordner Silhouette">
              <a:extLst>
                <a:ext uri="{FF2B5EF4-FFF2-40B4-BE49-F238E27FC236}">
                  <a16:creationId xmlns:a16="http://schemas.microsoft.com/office/drawing/2014/main" id="{C7AA06C0-55F0-CA02-4106-59DD4E6A8160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3219922" y="-1182390"/>
              <a:ext cx="8534400" cy="8534400"/>
            </a:xfrm>
            <a:prstGeom prst="rect">
              <a:avLst/>
            </a:prstGeom>
          </p:spPr>
        </p:pic>
        <p:pic>
          <p:nvPicPr>
            <p:cNvPr id="31" name="Grafik 30" descr="Ordner Silhouette">
              <a:extLst>
                <a:ext uri="{FF2B5EF4-FFF2-40B4-BE49-F238E27FC236}">
                  <a16:creationId xmlns:a16="http://schemas.microsoft.com/office/drawing/2014/main" id="{293EAB3B-6785-2D7B-CCA7-DCF58F89E133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197241" y="82417"/>
              <a:ext cx="6214582" cy="6214582"/>
            </a:xfrm>
            <a:prstGeom prst="rect">
              <a:avLst/>
            </a:prstGeom>
          </p:spPr>
        </p:pic>
        <p:pic>
          <p:nvPicPr>
            <p:cNvPr id="32" name="Grafik 31" descr="Ordner Silhouette">
              <a:extLst>
                <a:ext uri="{FF2B5EF4-FFF2-40B4-BE49-F238E27FC236}">
                  <a16:creationId xmlns:a16="http://schemas.microsoft.com/office/drawing/2014/main" id="{163B8CC2-DADD-034D-3C86-511D5EA80BEA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092771" y="2075543"/>
              <a:ext cx="2394351" cy="2394351"/>
            </a:xfrm>
            <a:prstGeom prst="rect">
              <a:avLst/>
            </a:prstGeom>
          </p:spPr>
        </p:pic>
        <p:pic>
          <p:nvPicPr>
            <p:cNvPr id="33" name="Grafik 32" descr="Ordner Silhouette">
              <a:extLst>
                <a:ext uri="{FF2B5EF4-FFF2-40B4-BE49-F238E27FC236}">
                  <a16:creationId xmlns:a16="http://schemas.microsoft.com/office/drawing/2014/main" id="{B9091899-CC1A-63C8-02DB-9D7F119116F7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7185476" y="2075543"/>
              <a:ext cx="2394351" cy="2394351"/>
            </a:xfrm>
            <a:prstGeom prst="rect">
              <a:avLst/>
            </a:prstGeom>
          </p:spPr>
        </p:pic>
        <p:pic>
          <p:nvPicPr>
            <p:cNvPr id="34" name="Grafik 33" descr="Papier Silhouette">
              <a:extLst>
                <a:ext uri="{FF2B5EF4-FFF2-40B4-BE49-F238E27FC236}">
                  <a16:creationId xmlns:a16="http://schemas.microsoft.com/office/drawing/2014/main" id="{CC5F0577-94EC-6AE2-654F-9495346753B7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5439080" y="2883150"/>
              <a:ext cx="914400" cy="914400"/>
            </a:xfrm>
            <a:prstGeom prst="rect">
              <a:avLst/>
            </a:prstGeom>
          </p:spPr>
        </p:pic>
        <p:pic>
          <p:nvPicPr>
            <p:cNvPr id="35" name="Grafik 34" descr="Papier Silhouette">
              <a:extLst>
                <a:ext uri="{FF2B5EF4-FFF2-40B4-BE49-F238E27FC236}">
                  <a16:creationId xmlns:a16="http://schemas.microsoft.com/office/drawing/2014/main" id="{63CCC60F-4B76-71C6-BD7D-AE1FB1E989DA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6213307" y="2883150"/>
              <a:ext cx="914400" cy="914400"/>
            </a:xfrm>
            <a:prstGeom prst="rect">
              <a:avLst/>
            </a:prstGeom>
          </p:spPr>
        </p:pic>
        <p:pic>
          <p:nvPicPr>
            <p:cNvPr id="36" name="Grafik 35" descr="Papier Silhouette">
              <a:extLst>
                <a:ext uri="{FF2B5EF4-FFF2-40B4-BE49-F238E27FC236}">
                  <a16:creationId xmlns:a16="http://schemas.microsoft.com/office/drawing/2014/main" id="{5C436D1E-5CEE-3583-2805-01097F1FC4EE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7527172" y="2883150"/>
              <a:ext cx="914400" cy="914400"/>
            </a:xfrm>
            <a:prstGeom prst="rect">
              <a:avLst/>
            </a:prstGeom>
          </p:spPr>
        </p:pic>
        <p:pic>
          <p:nvPicPr>
            <p:cNvPr id="37" name="Grafik 36" descr="Papier Silhouette">
              <a:extLst>
                <a:ext uri="{FF2B5EF4-FFF2-40B4-BE49-F238E27FC236}">
                  <a16:creationId xmlns:a16="http://schemas.microsoft.com/office/drawing/2014/main" id="{9DBC226E-226B-7580-B4D8-4D7678913FED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8301399" y="2883150"/>
              <a:ext cx="914400" cy="914400"/>
            </a:xfrm>
            <a:prstGeom prst="rect">
              <a:avLst/>
            </a:prstGeom>
          </p:spPr>
        </p:pic>
      </p:grpSp>
      <p:pic>
        <p:nvPicPr>
          <p:cNvPr id="39" name="Grafik 38" descr="Datenbank Silhouette">
            <a:extLst>
              <a:ext uri="{FF2B5EF4-FFF2-40B4-BE49-F238E27FC236}">
                <a16:creationId xmlns:a16="http://schemas.microsoft.com/office/drawing/2014/main" id="{BFDE5A95-3ABC-F7B4-C3A6-672DDC6E7C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8326173" y="2872205"/>
            <a:ext cx="556795" cy="5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6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 smtClean="0"/>
              <a:t>Korrelation zwischen Feinstaubpartikeln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730731"/>
            <a:ext cx="8534400" cy="361526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0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 smtClean="0"/>
              <a:t>Korrelation zwischen Temperatur, Feuchtigkeit und Taupunkt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730731"/>
            <a:ext cx="8534400" cy="361526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70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 smtClean="0"/>
              <a:t>Korrelation mit der Zeit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730731"/>
            <a:ext cx="8534400" cy="361526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22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 smtClean="0"/>
              <a:t>Nachverfolgung von Anwesenheit im Labor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730731"/>
            <a:ext cx="8534400" cy="361526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97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 smtClean="0"/>
              <a:t>Stromausfall im </a:t>
            </a:r>
            <a:r>
              <a:rPr lang="de-DE" dirty="0" err="1" smtClean="0"/>
              <a:t>labor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730731"/>
            <a:ext cx="8534400" cy="361526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 smtClean="0"/>
              <a:t>Großbrand in Herzogenrath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730731"/>
            <a:ext cx="8534400" cy="361526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8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3499" y="1015383"/>
            <a:ext cx="11128173" cy="4914363"/>
          </a:xfrm>
        </p:spPr>
        <p:txBody>
          <a:bodyPr>
            <a:normAutofit/>
          </a:bodyPr>
          <a:lstStyle/>
          <a:p>
            <a:pPr algn="ctr"/>
            <a:r>
              <a:rPr lang="de-DE" sz="7200" dirty="0" smtClean="0"/>
              <a:t>Einpersonenhaushalt</a:t>
            </a:r>
            <a:br>
              <a:rPr lang="de-DE" sz="7200" dirty="0" smtClean="0"/>
            </a:br>
            <a:r>
              <a:rPr lang="de-DE" sz="2800" dirty="0" smtClean="0"/>
              <a:t>(Welf)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6847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 smtClean="0"/>
              <a:t>Andere Korrelationen von </a:t>
            </a:r>
            <a:r>
              <a:rPr lang="de-DE" dirty="0" err="1" smtClean="0"/>
              <a:t>Feinstaubpartilen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730731"/>
            <a:ext cx="8534400" cy="361526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806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2" y="1724025"/>
            <a:ext cx="11393841" cy="4857750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de-DE" sz="3900" b="1" dirty="0" smtClean="0">
                <a:solidFill>
                  <a:schemeClr val="tx1"/>
                </a:solidFill>
              </a:rPr>
              <a:t>Vorstellung des Programms</a:t>
            </a:r>
          </a:p>
          <a:p>
            <a:pPr marL="0" indent="0">
              <a:lnSpc>
                <a:spcPct val="160000"/>
              </a:lnSpc>
              <a:buNone/>
            </a:pPr>
            <a:endParaRPr lang="de-DE" sz="36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de-DE" sz="3600" smtClean="0">
                <a:solidFill>
                  <a:schemeClr val="tx1"/>
                </a:solidFill>
              </a:rPr>
              <a:t>Vorstellung der </a:t>
            </a:r>
            <a:r>
              <a:rPr lang="de-DE" sz="3600" dirty="0">
                <a:solidFill>
                  <a:schemeClr val="tx1"/>
                </a:solidFill>
              </a:rPr>
              <a:t>Analyseergebnisse</a:t>
            </a:r>
          </a:p>
          <a:p>
            <a:pPr marL="0" indent="0">
              <a:buNone/>
            </a:pPr>
            <a:endParaRPr lang="de-DE" sz="3600" dirty="0" smtClean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de-DE" sz="3600" dirty="0" smtClean="0">
                <a:solidFill>
                  <a:schemeClr val="tx1"/>
                </a:solidFill>
              </a:rPr>
              <a:t>Weiterführung und Ausbau des Projekt</a:t>
            </a:r>
          </a:p>
          <a:p>
            <a:pPr marL="457200" lvl="1" indent="0" fontAlgn="base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​</a:t>
            </a:r>
            <a:endParaRPr lang="en-US" sz="3200" dirty="0">
              <a:solidFill>
                <a:schemeClr val="tx1"/>
              </a:solidFill>
            </a:endParaRP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de-DE" sz="2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de-DE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1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 smtClean="0"/>
              <a:t>Korrelation zwischen Temperatur und Schwefeldioxid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730731"/>
            <a:ext cx="8534400" cy="361526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219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 smtClean="0"/>
              <a:t>Korrelation zwischen Temperatur und </a:t>
            </a:r>
            <a:r>
              <a:rPr lang="de-DE" dirty="0" err="1" smtClean="0"/>
              <a:t>sauerstoff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730731"/>
            <a:ext cx="8534400" cy="361526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30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 smtClean="0"/>
              <a:t>Korrelation zwischen Sauerstoff und </a:t>
            </a:r>
            <a:r>
              <a:rPr lang="de-DE" dirty="0" err="1" smtClean="0"/>
              <a:t>schwefeloxid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730731"/>
            <a:ext cx="8534400" cy="361526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55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Kochaktivitäten in der Maschinellen Auswertung schwer abzugrenzen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730731"/>
            <a:ext cx="8534400" cy="361526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701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>
            <a:normAutofit/>
          </a:bodyPr>
          <a:lstStyle/>
          <a:p>
            <a:r>
              <a:rPr lang="de-DE" dirty="0" smtClean="0"/>
              <a:t>Lüftungsvorgänge klar in den Daten zu erkennen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730731"/>
            <a:ext cx="8534400" cy="361526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21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>
            <a:normAutofit/>
          </a:bodyPr>
          <a:lstStyle/>
          <a:p>
            <a:r>
              <a:rPr lang="de-DE" dirty="0" smtClean="0"/>
              <a:t>Messfehler ausgelöst durch Luftfeuchtigkeit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730731"/>
            <a:ext cx="8534400" cy="361526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4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3499" y="1015383"/>
            <a:ext cx="11128173" cy="4914363"/>
          </a:xfrm>
        </p:spPr>
        <p:txBody>
          <a:bodyPr>
            <a:normAutofit/>
          </a:bodyPr>
          <a:lstStyle/>
          <a:p>
            <a:pPr algn="ctr"/>
            <a:r>
              <a:rPr lang="de-DE" sz="7200" dirty="0" smtClean="0"/>
              <a:t>Verschiedene Szenarien</a:t>
            </a:r>
            <a:br>
              <a:rPr lang="de-DE" sz="7200" dirty="0" smtClean="0"/>
            </a:br>
            <a:r>
              <a:rPr lang="de-DE" sz="2800" dirty="0" smtClean="0"/>
              <a:t>(Alex)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8915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>
            <a:normAutofit/>
          </a:bodyPr>
          <a:lstStyle/>
          <a:p>
            <a:r>
              <a:rPr lang="de-DE" dirty="0" smtClean="0"/>
              <a:t>Gasherd und Cerankochfeld in den Daten nicht zu unterscheiden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730731"/>
            <a:ext cx="8534400" cy="361526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159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2" y="1724025"/>
            <a:ext cx="11393841" cy="4857750"/>
          </a:xfrm>
        </p:spPr>
        <p:txBody>
          <a:bodyPr anchor="t"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de-DE" sz="3300" dirty="0" smtClean="0">
                <a:solidFill>
                  <a:schemeClr val="tx1"/>
                </a:solidFill>
              </a:rPr>
              <a:t>Vorstellung des Programms</a:t>
            </a:r>
          </a:p>
          <a:p>
            <a:pPr marL="0" indent="0">
              <a:lnSpc>
                <a:spcPct val="160000"/>
              </a:lnSpc>
              <a:buNone/>
            </a:pPr>
            <a:endParaRPr lang="de-DE" sz="33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de-DE" sz="3300" dirty="0">
                <a:solidFill>
                  <a:schemeClr val="tx1"/>
                </a:solidFill>
              </a:rPr>
              <a:t>Vorstellung der Analyseergebnisse</a:t>
            </a:r>
          </a:p>
          <a:p>
            <a:pPr marL="0" indent="0">
              <a:buNone/>
            </a:pPr>
            <a:endParaRPr lang="de-DE" sz="3900" b="1" dirty="0" smtClean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de-DE" sz="3600" b="1" dirty="0">
                <a:solidFill>
                  <a:schemeClr val="tx1"/>
                </a:solidFill>
              </a:rPr>
              <a:t>Vorschläge für die Weiterführung des Projekt </a:t>
            </a:r>
            <a:r>
              <a:rPr lang="en-US" sz="3600" dirty="0" smtClean="0">
                <a:solidFill>
                  <a:schemeClr val="tx1"/>
                </a:solidFill>
              </a:rPr>
              <a:t>​</a:t>
            </a:r>
            <a:endParaRPr lang="en-US" sz="3600" dirty="0">
              <a:solidFill>
                <a:schemeClr val="tx1"/>
              </a:solidFill>
            </a:endParaRP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de-DE" sz="2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de-DE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47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Bisheriger Ablauf des Projekts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8B87D7-F5B8-3352-25B2-DB9D037CB0EF}"/>
              </a:ext>
            </a:extLst>
          </p:cNvPr>
          <p:cNvSpPr/>
          <p:nvPr/>
        </p:nvSpPr>
        <p:spPr>
          <a:xfrm>
            <a:off x="685480" y="2456650"/>
            <a:ext cx="2313662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Korrelationsanalyse Labordaten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94CCF9E-B720-1A9B-E0F2-1D3D9A5BE3B1}"/>
              </a:ext>
            </a:extLst>
          </p:cNvPr>
          <p:cNvSpPr/>
          <p:nvPr/>
        </p:nvSpPr>
        <p:spPr>
          <a:xfrm>
            <a:off x="3126877" y="3289381"/>
            <a:ext cx="2104728" cy="81161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Erweiterung Funktionalität Programm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01EAC03-5E0B-71C6-CAE9-7072B8626E43}"/>
              </a:ext>
            </a:extLst>
          </p:cNvPr>
          <p:cNvSpPr/>
          <p:nvPr/>
        </p:nvSpPr>
        <p:spPr>
          <a:xfrm>
            <a:off x="5411731" y="4127128"/>
            <a:ext cx="2104729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Auswertung der Daten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B3469BC-AA4C-61A6-F02C-60AB35EA96F7}"/>
              </a:ext>
            </a:extLst>
          </p:cNvPr>
          <p:cNvSpPr txBox="1"/>
          <p:nvPr/>
        </p:nvSpPr>
        <p:spPr>
          <a:xfrm>
            <a:off x="1070305" y="3146609"/>
            <a:ext cx="154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22.03 - 04.04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0BF6D9C-E9F6-0953-FAA6-205FE76E3094}"/>
              </a:ext>
            </a:extLst>
          </p:cNvPr>
          <p:cNvSpPr txBox="1"/>
          <p:nvPr/>
        </p:nvSpPr>
        <p:spPr>
          <a:xfrm>
            <a:off x="3387999" y="4127128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04.04 – 11.04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8B98E9-0197-6870-FB40-6B419F3BBDBD}"/>
              </a:ext>
            </a:extLst>
          </p:cNvPr>
          <p:cNvSpPr txBox="1"/>
          <p:nvPr/>
        </p:nvSpPr>
        <p:spPr>
          <a:xfrm>
            <a:off x="5672853" y="4817087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11.04 – 02.05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6699B91-A8A4-A9BF-7678-8B5592E9BD8D}"/>
              </a:ext>
            </a:extLst>
          </p:cNvPr>
          <p:cNvSpPr/>
          <p:nvPr/>
        </p:nvSpPr>
        <p:spPr>
          <a:xfrm>
            <a:off x="7676991" y="5001753"/>
            <a:ext cx="2660720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DE" dirty="0">
                <a:solidFill>
                  <a:schemeClr val="tx1"/>
                </a:solidFill>
              </a:rPr>
              <a:t>Installation Laborcomputer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5E36F82-6C2B-9BE8-7EFF-C12B58119C70}"/>
              </a:ext>
            </a:extLst>
          </p:cNvPr>
          <p:cNvSpPr txBox="1"/>
          <p:nvPr/>
        </p:nvSpPr>
        <p:spPr>
          <a:xfrm>
            <a:off x="8216109" y="5691712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02.05 – 16.05</a:t>
            </a:r>
          </a:p>
        </p:txBody>
      </p:sp>
    </p:spTree>
    <p:extLst>
      <p:ext uri="{BB962C8B-B14F-4D97-AF65-F5344CB8AC3E}">
        <p14:creationId xmlns:p14="http://schemas.microsoft.com/office/powerpoint/2010/main" val="19913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83A9653F-E245-907B-BD57-560DAEEB6836}"/>
              </a:ext>
            </a:extLst>
          </p:cNvPr>
          <p:cNvGrpSpPr/>
          <p:nvPr/>
        </p:nvGrpSpPr>
        <p:grpSpPr>
          <a:xfrm>
            <a:off x="3393999" y="2457045"/>
            <a:ext cx="4420566" cy="4498196"/>
            <a:chOff x="3219922" y="-1182390"/>
            <a:chExt cx="8534400" cy="8534400"/>
          </a:xfrm>
        </p:grpSpPr>
        <p:pic>
          <p:nvPicPr>
            <p:cNvPr id="58" name="Grafik 57" descr="Ordner Silhouette">
              <a:extLst>
                <a:ext uri="{FF2B5EF4-FFF2-40B4-BE49-F238E27FC236}">
                  <a16:creationId xmlns:a16="http://schemas.microsoft.com/office/drawing/2014/main" id="{DBFA45B7-9627-702F-B1D5-3B1820CE30BB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3219922" y="-1182390"/>
              <a:ext cx="8534400" cy="8534400"/>
            </a:xfrm>
            <a:prstGeom prst="rect">
              <a:avLst/>
            </a:prstGeom>
          </p:spPr>
        </p:pic>
        <p:pic>
          <p:nvPicPr>
            <p:cNvPr id="59" name="Grafik 58" descr="Ordner Silhouette">
              <a:extLst>
                <a:ext uri="{FF2B5EF4-FFF2-40B4-BE49-F238E27FC236}">
                  <a16:creationId xmlns:a16="http://schemas.microsoft.com/office/drawing/2014/main" id="{0A537C83-E08E-BB1E-04CF-AFD781CBD094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197241" y="82417"/>
              <a:ext cx="6214582" cy="6214582"/>
            </a:xfrm>
            <a:prstGeom prst="rect">
              <a:avLst/>
            </a:prstGeom>
          </p:spPr>
        </p:pic>
        <p:pic>
          <p:nvPicPr>
            <p:cNvPr id="60" name="Grafik 59" descr="Ordner Silhouette">
              <a:extLst>
                <a:ext uri="{FF2B5EF4-FFF2-40B4-BE49-F238E27FC236}">
                  <a16:creationId xmlns:a16="http://schemas.microsoft.com/office/drawing/2014/main" id="{AAEC1832-6518-9153-0FB8-882A345A7BEB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092771" y="2075543"/>
              <a:ext cx="2394351" cy="2394351"/>
            </a:xfrm>
            <a:prstGeom prst="rect">
              <a:avLst/>
            </a:prstGeom>
          </p:spPr>
        </p:pic>
        <p:pic>
          <p:nvPicPr>
            <p:cNvPr id="61" name="Grafik 60" descr="Ordner Silhouette">
              <a:extLst>
                <a:ext uri="{FF2B5EF4-FFF2-40B4-BE49-F238E27FC236}">
                  <a16:creationId xmlns:a16="http://schemas.microsoft.com/office/drawing/2014/main" id="{BDB7A64B-3D9C-143F-B982-6035A802D242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7185476" y="2075543"/>
              <a:ext cx="2394351" cy="2394351"/>
            </a:xfrm>
            <a:prstGeom prst="rect">
              <a:avLst/>
            </a:prstGeom>
          </p:spPr>
        </p:pic>
        <p:pic>
          <p:nvPicPr>
            <p:cNvPr id="62" name="Grafik 61" descr="Papier Silhouette">
              <a:extLst>
                <a:ext uri="{FF2B5EF4-FFF2-40B4-BE49-F238E27FC236}">
                  <a16:creationId xmlns:a16="http://schemas.microsoft.com/office/drawing/2014/main" id="{5A95C54F-9481-2A36-FC71-B083A98F61FF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5439080" y="2883150"/>
              <a:ext cx="914400" cy="914400"/>
            </a:xfrm>
            <a:prstGeom prst="rect">
              <a:avLst/>
            </a:prstGeom>
          </p:spPr>
        </p:pic>
        <p:pic>
          <p:nvPicPr>
            <p:cNvPr id="63" name="Grafik 62" descr="Papier Silhouette">
              <a:extLst>
                <a:ext uri="{FF2B5EF4-FFF2-40B4-BE49-F238E27FC236}">
                  <a16:creationId xmlns:a16="http://schemas.microsoft.com/office/drawing/2014/main" id="{7D911E76-B485-F9A5-DAE9-89BB6AED8DAD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6213307" y="2883150"/>
              <a:ext cx="914400" cy="914400"/>
            </a:xfrm>
            <a:prstGeom prst="rect">
              <a:avLst/>
            </a:prstGeom>
          </p:spPr>
        </p:pic>
        <p:pic>
          <p:nvPicPr>
            <p:cNvPr id="64" name="Grafik 63" descr="Papier Silhouette">
              <a:extLst>
                <a:ext uri="{FF2B5EF4-FFF2-40B4-BE49-F238E27FC236}">
                  <a16:creationId xmlns:a16="http://schemas.microsoft.com/office/drawing/2014/main" id="{9B77F311-B058-9178-DF30-77695FA76FE4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7527172" y="2883150"/>
              <a:ext cx="914400" cy="914400"/>
            </a:xfrm>
            <a:prstGeom prst="rect">
              <a:avLst/>
            </a:prstGeom>
          </p:spPr>
        </p:pic>
        <p:pic>
          <p:nvPicPr>
            <p:cNvPr id="65" name="Grafik 64" descr="Papier Silhouette">
              <a:extLst>
                <a:ext uri="{FF2B5EF4-FFF2-40B4-BE49-F238E27FC236}">
                  <a16:creationId xmlns:a16="http://schemas.microsoft.com/office/drawing/2014/main" id="{EE97B2C7-9D76-EF75-5784-943BB1700853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8301399" y="2883150"/>
              <a:ext cx="914400" cy="91440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Die Schnittstelle wurde verbessert</a:t>
            </a:r>
          </a:p>
        </p:txBody>
      </p:sp>
      <p:pic>
        <p:nvPicPr>
          <p:cNvPr id="8" name="Grafik 7" descr="Computer mit einfarbiger Füllung">
            <a:extLst>
              <a:ext uri="{FF2B5EF4-FFF2-40B4-BE49-F238E27FC236}">
                <a16:creationId xmlns:a16="http://schemas.microsoft.com/office/drawing/2014/main" id="{1F5897F7-0E58-4FA8-BDE1-FC767CC43B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11183" y="2332345"/>
            <a:ext cx="1385371" cy="1385371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4670581-E6FB-D1F6-84CF-3217DA3BE75D}"/>
              </a:ext>
            </a:extLst>
          </p:cNvPr>
          <p:cNvGrpSpPr/>
          <p:nvPr/>
        </p:nvGrpSpPr>
        <p:grpSpPr>
          <a:xfrm>
            <a:off x="8510110" y="1901309"/>
            <a:ext cx="1566312" cy="1580922"/>
            <a:chOff x="8510110" y="1901309"/>
            <a:chExt cx="1566312" cy="1580922"/>
          </a:xfrm>
        </p:grpSpPr>
        <p:pic>
          <p:nvPicPr>
            <p:cNvPr id="10" name="Grafik 9" descr="Windig mit einfarbiger Füllung">
              <a:extLst>
                <a:ext uri="{FF2B5EF4-FFF2-40B4-BE49-F238E27FC236}">
                  <a16:creationId xmlns:a16="http://schemas.microsoft.com/office/drawing/2014/main" id="{127130D0-59F3-80A3-0F89-F817CE05B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203847" y="2609656"/>
              <a:ext cx="830750" cy="830750"/>
            </a:xfrm>
            <a:prstGeom prst="rect">
              <a:avLst/>
            </a:prstGeom>
          </p:spPr>
        </p:pic>
        <p:pic>
          <p:nvPicPr>
            <p:cNvPr id="11" name="Grafik 10" descr="Drahtlos mit einfarbiger Füllung">
              <a:extLst>
                <a:ext uri="{FF2B5EF4-FFF2-40B4-BE49-F238E27FC236}">
                  <a16:creationId xmlns:a16="http://schemas.microsoft.com/office/drawing/2014/main" id="{DEFBE6D3-ECA6-FAAB-0A25-C47E70D32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8510110" y="1901309"/>
              <a:ext cx="914400" cy="914400"/>
            </a:xfrm>
            <a:prstGeom prst="rect">
              <a:avLst/>
            </a:prstGeom>
          </p:spPr>
        </p:pic>
        <p:sp>
          <p:nvSpPr>
            <p:cNvPr id="12" name="Flussdiagramm: Verbinder 11">
              <a:extLst>
                <a:ext uri="{FF2B5EF4-FFF2-40B4-BE49-F238E27FC236}">
                  <a16:creationId xmlns:a16="http://schemas.microsoft.com/office/drawing/2014/main" id="{B5913494-F873-CAB6-DA60-CB448EE7AC51}"/>
                </a:ext>
              </a:extLst>
            </p:cNvPr>
            <p:cNvSpPr/>
            <p:nvPr/>
          </p:nvSpPr>
          <p:spPr>
            <a:xfrm>
              <a:off x="9162022" y="2567831"/>
              <a:ext cx="914400" cy="914400"/>
            </a:xfrm>
            <a:prstGeom prst="flowChartConnector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48D1E159-FF54-A1E4-8606-34A518DD81B2}"/>
              </a:ext>
            </a:extLst>
          </p:cNvPr>
          <p:cNvSpPr txBox="1">
            <a:spLocks/>
          </p:cNvSpPr>
          <p:nvPr/>
        </p:nvSpPr>
        <p:spPr>
          <a:xfrm>
            <a:off x="3913492" y="2469076"/>
            <a:ext cx="4230043" cy="470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de-DE" sz="2400" dirty="0" smtClean="0">
                <a:solidFill>
                  <a:schemeClr val="tx1"/>
                </a:solidFill>
              </a:rPr>
              <a:t>Direkte Anfrage der Daten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5" name="Pfeil: nach links und rechts 14">
            <a:extLst>
              <a:ext uri="{FF2B5EF4-FFF2-40B4-BE49-F238E27FC236}">
                <a16:creationId xmlns:a16="http://schemas.microsoft.com/office/drawing/2014/main" id="{2BD2B2AE-56AB-8D71-0860-7EE6F5A97DE9}"/>
              </a:ext>
            </a:extLst>
          </p:cNvPr>
          <p:cNvSpPr/>
          <p:nvPr/>
        </p:nvSpPr>
        <p:spPr>
          <a:xfrm>
            <a:off x="3589020" y="2782714"/>
            <a:ext cx="5378290" cy="4846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FF2968CD-E93A-F50C-2A4A-1C8F293C957C}"/>
              </a:ext>
            </a:extLst>
          </p:cNvPr>
          <p:cNvGrpSpPr/>
          <p:nvPr/>
        </p:nvGrpSpPr>
        <p:grpSpPr>
          <a:xfrm>
            <a:off x="2208986" y="2655239"/>
            <a:ext cx="525779" cy="568476"/>
            <a:chOff x="3219922" y="-1182390"/>
            <a:chExt cx="8534400" cy="8534400"/>
          </a:xfrm>
        </p:grpSpPr>
        <p:pic>
          <p:nvPicPr>
            <p:cNvPr id="31" name="Grafik 30" descr="Ordner Silhouette">
              <a:extLst>
                <a:ext uri="{FF2B5EF4-FFF2-40B4-BE49-F238E27FC236}">
                  <a16:creationId xmlns:a16="http://schemas.microsoft.com/office/drawing/2014/main" id="{502F531E-DEBD-3BED-EC77-5625C8977FA5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3219922" y="-1182390"/>
              <a:ext cx="8534400" cy="8534400"/>
            </a:xfrm>
            <a:prstGeom prst="rect">
              <a:avLst/>
            </a:prstGeom>
          </p:spPr>
        </p:pic>
        <p:pic>
          <p:nvPicPr>
            <p:cNvPr id="32" name="Grafik 31" descr="Ordner Silhouette">
              <a:extLst>
                <a:ext uri="{FF2B5EF4-FFF2-40B4-BE49-F238E27FC236}">
                  <a16:creationId xmlns:a16="http://schemas.microsoft.com/office/drawing/2014/main" id="{2CF9DF6C-786B-31CF-463B-AED541EAEAAF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197241" y="82417"/>
              <a:ext cx="6214582" cy="6214582"/>
            </a:xfrm>
            <a:prstGeom prst="rect">
              <a:avLst/>
            </a:prstGeom>
          </p:spPr>
        </p:pic>
        <p:pic>
          <p:nvPicPr>
            <p:cNvPr id="34" name="Grafik 33" descr="Ordner Silhouette">
              <a:extLst>
                <a:ext uri="{FF2B5EF4-FFF2-40B4-BE49-F238E27FC236}">
                  <a16:creationId xmlns:a16="http://schemas.microsoft.com/office/drawing/2014/main" id="{12C8DC23-6AD9-EAE4-E3B7-F5B1CB900549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092771" y="2075543"/>
              <a:ext cx="2394351" cy="2394351"/>
            </a:xfrm>
            <a:prstGeom prst="rect">
              <a:avLst/>
            </a:prstGeom>
          </p:spPr>
        </p:pic>
        <p:pic>
          <p:nvPicPr>
            <p:cNvPr id="35" name="Grafik 34" descr="Ordner Silhouette">
              <a:extLst>
                <a:ext uri="{FF2B5EF4-FFF2-40B4-BE49-F238E27FC236}">
                  <a16:creationId xmlns:a16="http://schemas.microsoft.com/office/drawing/2014/main" id="{3480F3E2-9F3C-C4DD-0227-1AAB62D8FBA8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7185476" y="2075543"/>
              <a:ext cx="2394351" cy="2394351"/>
            </a:xfrm>
            <a:prstGeom prst="rect">
              <a:avLst/>
            </a:prstGeom>
          </p:spPr>
        </p:pic>
        <p:pic>
          <p:nvPicPr>
            <p:cNvPr id="36" name="Grafik 35" descr="Papier Silhouette">
              <a:extLst>
                <a:ext uri="{FF2B5EF4-FFF2-40B4-BE49-F238E27FC236}">
                  <a16:creationId xmlns:a16="http://schemas.microsoft.com/office/drawing/2014/main" id="{EF2B34C9-9C06-6549-8782-8212C219B0C9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5439080" y="2883150"/>
              <a:ext cx="914400" cy="914400"/>
            </a:xfrm>
            <a:prstGeom prst="rect">
              <a:avLst/>
            </a:prstGeom>
          </p:spPr>
        </p:pic>
        <p:pic>
          <p:nvPicPr>
            <p:cNvPr id="37" name="Grafik 36" descr="Papier Silhouette">
              <a:extLst>
                <a:ext uri="{FF2B5EF4-FFF2-40B4-BE49-F238E27FC236}">
                  <a16:creationId xmlns:a16="http://schemas.microsoft.com/office/drawing/2014/main" id="{6892C7F9-DCE2-D40A-EEE1-5D75EC4C66D4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6213307" y="2883150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Papier Silhouette">
              <a:extLst>
                <a:ext uri="{FF2B5EF4-FFF2-40B4-BE49-F238E27FC236}">
                  <a16:creationId xmlns:a16="http://schemas.microsoft.com/office/drawing/2014/main" id="{2D18C3B0-E660-C670-BDC6-47785A67D1D6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7527172" y="2883150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Papier Silhouette">
              <a:extLst>
                <a:ext uri="{FF2B5EF4-FFF2-40B4-BE49-F238E27FC236}">
                  <a16:creationId xmlns:a16="http://schemas.microsoft.com/office/drawing/2014/main" id="{6417F23B-0684-502B-EB68-BBA2987B8D4B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8301399" y="2883150"/>
              <a:ext cx="914400" cy="914400"/>
            </a:xfrm>
            <a:prstGeom prst="rect">
              <a:avLst/>
            </a:prstGeom>
          </p:spPr>
        </p:pic>
      </p:grp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35731F7E-39BD-D75D-858F-C70720E0FBE0}"/>
              </a:ext>
            </a:extLst>
          </p:cNvPr>
          <p:cNvCxnSpPr>
            <a:cxnSpLocks/>
            <a:stCxn id="38" idx="2"/>
          </p:cNvCxnSpPr>
          <p:nvPr/>
        </p:nvCxnSpPr>
        <p:spPr>
          <a:xfrm rot="16200000" flipH="1">
            <a:off x="2983509" y="2505953"/>
            <a:ext cx="672968" cy="163496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krümmt 68">
            <a:extLst>
              <a:ext uri="{FF2B5EF4-FFF2-40B4-BE49-F238E27FC236}">
                <a16:creationId xmlns:a16="http://schemas.microsoft.com/office/drawing/2014/main" id="{86E34D4E-6D1B-2384-A7AC-987869BBD48C}"/>
              </a:ext>
            </a:extLst>
          </p:cNvPr>
          <p:cNvCxnSpPr>
            <a:cxnSpLocks/>
          </p:cNvCxnSpPr>
          <p:nvPr/>
        </p:nvCxnSpPr>
        <p:spPr>
          <a:xfrm>
            <a:off x="4137476" y="3851620"/>
            <a:ext cx="437776" cy="242992"/>
          </a:xfrm>
          <a:prstGeom prst="curvedConnector3">
            <a:avLst>
              <a:gd name="adj1" fmla="val -61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krümmt 76">
            <a:extLst>
              <a:ext uri="{FF2B5EF4-FFF2-40B4-BE49-F238E27FC236}">
                <a16:creationId xmlns:a16="http://schemas.microsoft.com/office/drawing/2014/main" id="{293DE003-322D-9BD3-FAB5-FF6EC4B005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90146" y="4441853"/>
            <a:ext cx="370213" cy="268941"/>
          </a:xfrm>
          <a:prstGeom prst="curvedConnector3">
            <a:avLst>
              <a:gd name="adj1" fmla="val 9843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D391AB9-128A-8042-FDE0-8A0D3FCF908F}"/>
              </a:ext>
            </a:extLst>
          </p:cNvPr>
          <p:cNvCxnSpPr/>
          <p:nvPr/>
        </p:nvCxnSpPr>
        <p:spPr>
          <a:xfrm flipV="1">
            <a:off x="6250675" y="3031738"/>
            <a:ext cx="0" cy="1820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>
            <a:off x="3393999" y="3482231"/>
            <a:ext cx="4527488" cy="261168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 flipV="1">
            <a:off x="3001617" y="3440406"/>
            <a:ext cx="4452731" cy="265351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66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Bisheriger Ablauf des Projekts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8B87D7-F5B8-3352-25B2-DB9D037CB0EF}"/>
              </a:ext>
            </a:extLst>
          </p:cNvPr>
          <p:cNvSpPr/>
          <p:nvPr/>
        </p:nvSpPr>
        <p:spPr>
          <a:xfrm>
            <a:off x="685480" y="2456650"/>
            <a:ext cx="2313662" cy="689959"/>
          </a:xfrm>
          <a:prstGeom prst="rect">
            <a:avLst/>
          </a:prstGeom>
          <a:solidFill>
            <a:srgbClr val="CC00C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Korrelationsanalyse Labordaten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94CCF9E-B720-1A9B-E0F2-1D3D9A5BE3B1}"/>
              </a:ext>
            </a:extLst>
          </p:cNvPr>
          <p:cNvSpPr/>
          <p:nvPr/>
        </p:nvSpPr>
        <p:spPr>
          <a:xfrm>
            <a:off x="3126877" y="3289381"/>
            <a:ext cx="2104728" cy="81161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Erweiterung Funktionalität Programm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01EAC03-5E0B-71C6-CAE9-7072B8626E43}"/>
              </a:ext>
            </a:extLst>
          </p:cNvPr>
          <p:cNvSpPr/>
          <p:nvPr/>
        </p:nvSpPr>
        <p:spPr>
          <a:xfrm>
            <a:off x="5411731" y="4127128"/>
            <a:ext cx="2104729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Auswertung der Daten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B3469BC-AA4C-61A6-F02C-60AB35EA96F7}"/>
              </a:ext>
            </a:extLst>
          </p:cNvPr>
          <p:cNvSpPr txBox="1"/>
          <p:nvPr/>
        </p:nvSpPr>
        <p:spPr>
          <a:xfrm>
            <a:off x="1070305" y="3146609"/>
            <a:ext cx="154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22.03 - 04.04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0BF6D9C-E9F6-0953-FAA6-205FE76E3094}"/>
              </a:ext>
            </a:extLst>
          </p:cNvPr>
          <p:cNvSpPr txBox="1"/>
          <p:nvPr/>
        </p:nvSpPr>
        <p:spPr>
          <a:xfrm>
            <a:off x="3387999" y="4127128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04.04 – 11.04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8B98E9-0197-6870-FB40-6B419F3BBDBD}"/>
              </a:ext>
            </a:extLst>
          </p:cNvPr>
          <p:cNvSpPr txBox="1"/>
          <p:nvPr/>
        </p:nvSpPr>
        <p:spPr>
          <a:xfrm>
            <a:off x="5672853" y="4817087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11.04 – 02.05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6699B91-A8A4-A9BF-7678-8B5592E9BD8D}"/>
              </a:ext>
            </a:extLst>
          </p:cNvPr>
          <p:cNvSpPr/>
          <p:nvPr/>
        </p:nvSpPr>
        <p:spPr>
          <a:xfrm>
            <a:off x="7676991" y="5001753"/>
            <a:ext cx="2660720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DE" dirty="0">
                <a:solidFill>
                  <a:schemeClr val="tx1"/>
                </a:solidFill>
              </a:rPr>
              <a:t>Installation Laborcomputer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5E36F82-6C2B-9BE8-7EFF-C12B58119C70}"/>
              </a:ext>
            </a:extLst>
          </p:cNvPr>
          <p:cNvSpPr txBox="1"/>
          <p:nvPr/>
        </p:nvSpPr>
        <p:spPr>
          <a:xfrm>
            <a:off x="8216109" y="5691712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02.05 – 16.05</a:t>
            </a:r>
          </a:p>
        </p:txBody>
      </p:sp>
    </p:spTree>
    <p:extLst>
      <p:ext uri="{BB962C8B-B14F-4D97-AF65-F5344CB8AC3E}">
        <p14:creationId xmlns:p14="http://schemas.microsoft.com/office/powerpoint/2010/main" val="256347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Bisheriger Ablauf des Projekts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8B87D7-F5B8-3352-25B2-DB9D037CB0EF}"/>
              </a:ext>
            </a:extLst>
          </p:cNvPr>
          <p:cNvSpPr/>
          <p:nvPr/>
        </p:nvSpPr>
        <p:spPr>
          <a:xfrm>
            <a:off x="685480" y="2456650"/>
            <a:ext cx="2313662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Korrelationsanalyse Labordaten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94CCF9E-B720-1A9B-E0F2-1D3D9A5BE3B1}"/>
              </a:ext>
            </a:extLst>
          </p:cNvPr>
          <p:cNvSpPr/>
          <p:nvPr/>
        </p:nvSpPr>
        <p:spPr>
          <a:xfrm>
            <a:off x="3126877" y="3289381"/>
            <a:ext cx="2104728" cy="811618"/>
          </a:xfrm>
          <a:prstGeom prst="rect">
            <a:avLst/>
          </a:prstGeom>
          <a:solidFill>
            <a:srgbClr val="CC00C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Erweiterung Funktionalität Programm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01EAC03-5E0B-71C6-CAE9-7072B8626E43}"/>
              </a:ext>
            </a:extLst>
          </p:cNvPr>
          <p:cNvSpPr/>
          <p:nvPr/>
        </p:nvSpPr>
        <p:spPr>
          <a:xfrm>
            <a:off x="5411731" y="4127128"/>
            <a:ext cx="2104729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Auswertung der Daten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B3469BC-AA4C-61A6-F02C-60AB35EA96F7}"/>
              </a:ext>
            </a:extLst>
          </p:cNvPr>
          <p:cNvSpPr txBox="1"/>
          <p:nvPr/>
        </p:nvSpPr>
        <p:spPr>
          <a:xfrm>
            <a:off x="1070305" y="3146609"/>
            <a:ext cx="154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22.03 - 04.04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0BF6D9C-E9F6-0953-FAA6-205FE76E3094}"/>
              </a:ext>
            </a:extLst>
          </p:cNvPr>
          <p:cNvSpPr txBox="1"/>
          <p:nvPr/>
        </p:nvSpPr>
        <p:spPr>
          <a:xfrm>
            <a:off x="3387999" y="4127128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04.04 – 11.04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8B98E9-0197-6870-FB40-6B419F3BBDBD}"/>
              </a:ext>
            </a:extLst>
          </p:cNvPr>
          <p:cNvSpPr txBox="1"/>
          <p:nvPr/>
        </p:nvSpPr>
        <p:spPr>
          <a:xfrm>
            <a:off x="5672853" y="4817087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11.04 – 02.05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6699B91-A8A4-A9BF-7678-8B5592E9BD8D}"/>
              </a:ext>
            </a:extLst>
          </p:cNvPr>
          <p:cNvSpPr/>
          <p:nvPr/>
        </p:nvSpPr>
        <p:spPr>
          <a:xfrm>
            <a:off x="7676991" y="5001753"/>
            <a:ext cx="2660720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DE" dirty="0">
                <a:solidFill>
                  <a:schemeClr val="tx1"/>
                </a:solidFill>
              </a:rPr>
              <a:t>Installation Laborcomputer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5E36F82-6C2B-9BE8-7EFF-C12B58119C70}"/>
              </a:ext>
            </a:extLst>
          </p:cNvPr>
          <p:cNvSpPr txBox="1"/>
          <p:nvPr/>
        </p:nvSpPr>
        <p:spPr>
          <a:xfrm>
            <a:off x="8216109" y="5691712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02.05 – 16.05</a:t>
            </a:r>
          </a:p>
        </p:txBody>
      </p:sp>
    </p:spTree>
    <p:extLst>
      <p:ext uri="{BB962C8B-B14F-4D97-AF65-F5344CB8AC3E}">
        <p14:creationId xmlns:p14="http://schemas.microsoft.com/office/powerpoint/2010/main" val="25329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Bisheriger Ablauf des Projekts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8B87D7-F5B8-3352-25B2-DB9D037CB0EF}"/>
              </a:ext>
            </a:extLst>
          </p:cNvPr>
          <p:cNvSpPr/>
          <p:nvPr/>
        </p:nvSpPr>
        <p:spPr>
          <a:xfrm>
            <a:off x="685480" y="2456650"/>
            <a:ext cx="2313662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Korrelationsanalyse Labordaten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94CCF9E-B720-1A9B-E0F2-1D3D9A5BE3B1}"/>
              </a:ext>
            </a:extLst>
          </p:cNvPr>
          <p:cNvSpPr/>
          <p:nvPr/>
        </p:nvSpPr>
        <p:spPr>
          <a:xfrm>
            <a:off x="3126877" y="3289381"/>
            <a:ext cx="2104728" cy="81161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Erweiterung Funktionalität Programm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01EAC03-5E0B-71C6-CAE9-7072B8626E43}"/>
              </a:ext>
            </a:extLst>
          </p:cNvPr>
          <p:cNvSpPr/>
          <p:nvPr/>
        </p:nvSpPr>
        <p:spPr>
          <a:xfrm>
            <a:off x="5411731" y="4127128"/>
            <a:ext cx="2104729" cy="689959"/>
          </a:xfrm>
          <a:prstGeom prst="rect">
            <a:avLst/>
          </a:prstGeom>
          <a:solidFill>
            <a:srgbClr val="CC00C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Auswertung der Daten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B3469BC-AA4C-61A6-F02C-60AB35EA96F7}"/>
              </a:ext>
            </a:extLst>
          </p:cNvPr>
          <p:cNvSpPr txBox="1"/>
          <p:nvPr/>
        </p:nvSpPr>
        <p:spPr>
          <a:xfrm>
            <a:off x="1070305" y="3146609"/>
            <a:ext cx="154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22.03 - 04.04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0BF6D9C-E9F6-0953-FAA6-205FE76E3094}"/>
              </a:ext>
            </a:extLst>
          </p:cNvPr>
          <p:cNvSpPr txBox="1"/>
          <p:nvPr/>
        </p:nvSpPr>
        <p:spPr>
          <a:xfrm>
            <a:off x="3387999" y="4127128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04.04 – 11.04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8B98E9-0197-6870-FB40-6B419F3BBDBD}"/>
              </a:ext>
            </a:extLst>
          </p:cNvPr>
          <p:cNvSpPr txBox="1"/>
          <p:nvPr/>
        </p:nvSpPr>
        <p:spPr>
          <a:xfrm>
            <a:off x="5672853" y="4817087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11.04 – 02.05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6699B91-A8A4-A9BF-7678-8B5592E9BD8D}"/>
              </a:ext>
            </a:extLst>
          </p:cNvPr>
          <p:cNvSpPr/>
          <p:nvPr/>
        </p:nvSpPr>
        <p:spPr>
          <a:xfrm>
            <a:off x="7676991" y="5001753"/>
            <a:ext cx="2660720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DE" dirty="0">
                <a:solidFill>
                  <a:schemeClr val="tx1"/>
                </a:solidFill>
              </a:rPr>
              <a:t>Installation Laborcomputer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5E36F82-6C2B-9BE8-7EFF-C12B58119C70}"/>
              </a:ext>
            </a:extLst>
          </p:cNvPr>
          <p:cNvSpPr txBox="1"/>
          <p:nvPr/>
        </p:nvSpPr>
        <p:spPr>
          <a:xfrm>
            <a:off x="8216109" y="5691712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02.05 – 16.05</a:t>
            </a:r>
          </a:p>
        </p:txBody>
      </p:sp>
    </p:spTree>
    <p:extLst>
      <p:ext uri="{BB962C8B-B14F-4D97-AF65-F5344CB8AC3E}">
        <p14:creationId xmlns:p14="http://schemas.microsoft.com/office/powerpoint/2010/main" val="1494099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Auswertung der Daten</a:t>
            </a:r>
          </a:p>
        </p:txBody>
      </p:sp>
      <p:sp>
        <p:nvSpPr>
          <p:cNvPr id="96" name="Inhaltsplatzhalter 2">
            <a:extLst>
              <a:ext uri="{FF2B5EF4-FFF2-40B4-BE49-F238E27FC236}">
                <a16:creationId xmlns:a16="http://schemas.microsoft.com/office/drawing/2014/main" id="{46590AAB-B0E0-A7D4-3381-2B5A0489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" y="1858780"/>
            <a:ext cx="7229982" cy="443074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3200" dirty="0">
                <a:solidFill>
                  <a:schemeClr val="tx1"/>
                </a:solidFill>
              </a:rPr>
              <a:t>Datenbank:</a:t>
            </a:r>
            <a:endParaRPr lang="de-DE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tx1"/>
                </a:solidFill>
              </a:rPr>
              <a:t>Datenanalyse verlief größtenteils reibungslos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tx1"/>
                </a:solidFill>
              </a:rPr>
              <a:t>Eigens entwickelte Module und Microsoft Power BI wurden für die Analyse verwendet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tx1"/>
                </a:solidFill>
              </a:rPr>
              <a:t>Die Ergebnisse der Datenanalyse würde gespeichert und wird naher erläutern</a:t>
            </a:r>
          </a:p>
          <a:p>
            <a:endParaRPr lang="de-DE" sz="2400" dirty="0">
              <a:solidFill>
                <a:schemeClr val="tx1"/>
              </a:solidFill>
            </a:endParaRPr>
          </a:p>
        </p:txBody>
      </p:sp>
      <p:pic>
        <p:nvPicPr>
          <p:cNvPr id="7" name="Grafik 6" descr="Datenbank Silhouette">
            <a:extLst>
              <a:ext uri="{FF2B5EF4-FFF2-40B4-BE49-F238E27FC236}">
                <a16:creationId xmlns:a16="http://schemas.microsoft.com/office/drawing/2014/main" id="{4AB88EB0-A878-9EE3-B2B8-53D2F0CE8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764905" y="2227942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8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Bisheriger Ablauf des Projekts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8B87D7-F5B8-3352-25B2-DB9D037CB0EF}"/>
              </a:ext>
            </a:extLst>
          </p:cNvPr>
          <p:cNvSpPr/>
          <p:nvPr/>
        </p:nvSpPr>
        <p:spPr>
          <a:xfrm>
            <a:off x="685480" y="2456650"/>
            <a:ext cx="2313662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Korrelationsanalyse Labordaten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94CCF9E-B720-1A9B-E0F2-1D3D9A5BE3B1}"/>
              </a:ext>
            </a:extLst>
          </p:cNvPr>
          <p:cNvSpPr/>
          <p:nvPr/>
        </p:nvSpPr>
        <p:spPr>
          <a:xfrm>
            <a:off x="3126877" y="3289381"/>
            <a:ext cx="2104728" cy="81161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Erweiterung Funktionalität Programm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01EAC03-5E0B-71C6-CAE9-7072B8626E43}"/>
              </a:ext>
            </a:extLst>
          </p:cNvPr>
          <p:cNvSpPr/>
          <p:nvPr/>
        </p:nvSpPr>
        <p:spPr>
          <a:xfrm>
            <a:off x="5411731" y="4127128"/>
            <a:ext cx="2104729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Auswertung der Daten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B3469BC-AA4C-61A6-F02C-60AB35EA96F7}"/>
              </a:ext>
            </a:extLst>
          </p:cNvPr>
          <p:cNvSpPr txBox="1"/>
          <p:nvPr/>
        </p:nvSpPr>
        <p:spPr>
          <a:xfrm>
            <a:off x="1070305" y="3146609"/>
            <a:ext cx="154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22.03 - 04.04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0BF6D9C-E9F6-0953-FAA6-205FE76E3094}"/>
              </a:ext>
            </a:extLst>
          </p:cNvPr>
          <p:cNvSpPr txBox="1"/>
          <p:nvPr/>
        </p:nvSpPr>
        <p:spPr>
          <a:xfrm>
            <a:off x="3387999" y="4127128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04.04 – 11.04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8B98E9-0197-6870-FB40-6B419F3BBDBD}"/>
              </a:ext>
            </a:extLst>
          </p:cNvPr>
          <p:cNvSpPr txBox="1"/>
          <p:nvPr/>
        </p:nvSpPr>
        <p:spPr>
          <a:xfrm>
            <a:off x="5672853" y="4817087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11.04 – 02.05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6699B91-A8A4-A9BF-7678-8B5592E9BD8D}"/>
              </a:ext>
            </a:extLst>
          </p:cNvPr>
          <p:cNvSpPr/>
          <p:nvPr/>
        </p:nvSpPr>
        <p:spPr>
          <a:xfrm>
            <a:off x="7676991" y="5001753"/>
            <a:ext cx="2660720" cy="689959"/>
          </a:xfrm>
          <a:prstGeom prst="rect">
            <a:avLst/>
          </a:prstGeom>
          <a:solidFill>
            <a:srgbClr val="CC00C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DE" dirty="0">
                <a:solidFill>
                  <a:schemeClr val="tx1"/>
                </a:solidFill>
              </a:rPr>
              <a:t>Installation Laborcomputer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5E36F82-6C2B-9BE8-7EFF-C12B58119C70}"/>
              </a:ext>
            </a:extLst>
          </p:cNvPr>
          <p:cNvSpPr txBox="1"/>
          <p:nvPr/>
        </p:nvSpPr>
        <p:spPr>
          <a:xfrm>
            <a:off x="8216109" y="5691712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02.05 – 16.05</a:t>
            </a:r>
          </a:p>
        </p:txBody>
      </p:sp>
    </p:spTree>
    <p:extLst>
      <p:ext uri="{BB962C8B-B14F-4D97-AF65-F5344CB8AC3E}">
        <p14:creationId xmlns:p14="http://schemas.microsoft.com/office/powerpoint/2010/main" val="3289961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Installation Laborcomputer</a:t>
            </a:r>
          </a:p>
        </p:txBody>
      </p:sp>
      <p:sp>
        <p:nvSpPr>
          <p:cNvPr id="96" name="Inhaltsplatzhalter 2">
            <a:extLst>
              <a:ext uri="{FF2B5EF4-FFF2-40B4-BE49-F238E27FC236}">
                <a16:creationId xmlns:a16="http://schemas.microsoft.com/office/drawing/2014/main" id="{46590AAB-B0E0-A7D4-3381-2B5A0489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" y="3267346"/>
            <a:ext cx="5366365" cy="244082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Die Installation auf den Laborrechner erfolgte mithilfe der DVZ, um Programme und den WLAN-Stick einzurichten. Dadurch war die Verbindung zum Air-Q Sensor möglich</a:t>
            </a:r>
          </a:p>
          <a:p>
            <a:pPr marL="0" indent="0">
              <a:buNone/>
            </a:pPr>
            <a:endParaRPr lang="de-DE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chemeClr val="tx1"/>
              </a:solidFill>
            </a:endParaRPr>
          </a:p>
        </p:txBody>
      </p:sp>
      <p:pic>
        <p:nvPicPr>
          <p:cNvPr id="3" name="Grafik 2" descr="Computer mit einfarbiger Füllung">
            <a:extLst>
              <a:ext uri="{FF2B5EF4-FFF2-40B4-BE49-F238E27FC236}">
                <a16:creationId xmlns:a16="http://schemas.microsoft.com/office/drawing/2014/main" id="{9FAF1C1F-514F-DA99-8CA8-4D7E9B76B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096000" y="2358509"/>
            <a:ext cx="1385371" cy="1385371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5410F93-ADAB-5110-9385-476F9354F204}"/>
              </a:ext>
            </a:extLst>
          </p:cNvPr>
          <p:cNvGrpSpPr/>
          <p:nvPr/>
        </p:nvGrpSpPr>
        <p:grpSpPr>
          <a:xfrm>
            <a:off x="9046671" y="1943510"/>
            <a:ext cx="1566312" cy="1580922"/>
            <a:chOff x="8510110" y="1901309"/>
            <a:chExt cx="1566312" cy="1580922"/>
          </a:xfrm>
        </p:grpSpPr>
        <p:pic>
          <p:nvPicPr>
            <p:cNvPr id="5" name="Grafik 4" descr="Windig mit einfarbiger Füllung">
              <a:extLst>
                <a:ext uri="{FF2B5EF4-FFF2-40B4-BE49-F238E27FC236}">
                  <a16:creationId xmlns:a16="http://schemas.microsoft.com/office/drawing/2014/main" id="{4D6CB194-C6D4-9543-8F5E-F45B69EA7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9203847" y="2609656"/>
              <a:ext cx="830750" cy="830750"/>
            </a:xfrm>
            <a:prstGeom prst="rect">
              <a:avLst/>
            </a:prstGeom>
          </p:spPr>
        </p:pic>
        <p:pic>
          <p:nvPicPr>
            <p:cNvPr id="6" name="Grafik 5" descr="Drahtlos mit einfarbiger Füllung">
              <a:extLst>
                <a:ext uri="{FF2B5EF4-FFF2-40B4-BE49-F238E27FC236}">
                  <a16:creationId xmlns:a16="http://schemas.microsoft.com/office/drawing/2014/main" id="{AB2C610E-FF86-3C6B-AFBF-39327B6AC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8510110" y="1901309"/>
              <a:ext cx="914400" cy="914400"/>
            </a:xfrm>
            <a:prstGeom prst="rect">
              <a:avLst/>
            </a:prstGeom>
          </p:spPr>
        </p:pic>
        <p:sp>
          <p:nvSpPr>
            <p:cNvPr id="8" name="Flussdiagramm: Verbinder 7">
              <a:extLst>
                <a:ext uri="{FF2B5EF4-FFF2-40B4-BE49-F238E27FC236}">
                  <a16:creationId xmlns:a16="http://schemas.microsoft.com/office/drawing/2014/main" id="{800E8726-0656-3FA9-0D47-2FD7DEC3AB34}"/>
                </a:ext>
              </a:extLst>
            </p:cNvPr>
            <p:cNvSpPr/>
            <p:nvPr/>
          </p:nvSpPr>
          <p:spPr>
            <a:xfrm>
              <a:off x="9162022" y="2567831"/>
              <a:ext cx="914400" cy="914400"/>
            </a:xfrm>
            <a:prstGeom prst="flowChartConnector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Pfeil: nach links und rechts 9">
            <a:extLst>
              <a:ext uri="{FF2B5EF4-FFF2-40B4-BE49-F238E27FC236}">
                <a16:creationId xmlns:a16="http://schemas.microsoft.com/office/drawing/2014/main" id="{09F3377F-29F7-84FC-3B12-789C7C57D1DD}"/>
              </a:ext>
            </a:extLst>
          </p:cNvPr>
          <p:cNvSpPr/>
          <p:nvPr/>
        </p:nvSpPr>
        <p:spPr>
          <a:xfrm>
            <a:off x="7772400" y="2782714"/>
            <a:ext cx="1594006" cy="4846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 descr="USB-Stick mit einfarbiger Füllung">
            <a:extLst>
              <a:ext uri="{FF2B5EF4-FFF2-40B4-BE49-F238E27FC236}">
                <a16:creationId xmlns:a16="http://schemas.microsoft.com/office/drawing/2014/main" id="{380CE472-BFDC-3415-0D08-F0C82CE7FC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8269167" y="2279040"/>
            <a:ext cx="685912" cy="661984"/>
          </a:xfrm>
          <a:prstGeom prst="rect">
            <a:avLst/>
          </a:prstGeom>
        </p:spPr>
      </p:pic>
      <p:pic>
        <p:nvPicPr>
          <p:cNvPr id="16" name="Grafik 15" descr="Server Silhouette">
            <a:extLst>
              <a:ext uri="{FF2B5EF4-FFF2-40B4-BE49-F238E27FC236}">
                <a16:creationId xmlns:a16="http://schemas.microsoft.com/office/drawing/2014/main" id="{BF4544B3-C18B-14FF-BAD6-10A68E7CE2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7521105" y="4392725"/>
            <a:ext cx="1978010" cy="1978010"/>
          </a:xfrm>
          <a:prstGeom prst="rect">
            <a:avLst/>
          </a:prstGeom>
        </p:spPr>
      </p:pic>
      <p:pic>
        <p:nvPicPr>
          <p:cNvPr id="20" name="Grafik 19" descr="Schild Häkchen mit einfarbiger Füllung">
            <a:extLst>
              <a:ext uri="{FF2B5EF4-FFF2-40B4-BE49-F238E27FC236}">
                <a16:creationId xmlns:a16="http://schemas.microsoft.com/office/drawing/2014/main" id="{9E17C346-8FC0-F04C-3E97-466030B396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7521105" y="3696363"/>
            <a:ext cx="573853" cy="507794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9B1865B4-EED8-4B6D-F703-BB48BBB1AE55}"/>
              </a:ext>
            </a:extLst>
          </p:cNvPr>
          <p:cNvSpPr txBox="1"/>
          <p:nvPr/>
        </p:nvSpPr>
        <p:spPr>
          <a:xfrm>
            <a:off x="8612123" y="4705862"/>
            <a:ext cx="513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DVZ</a:t>
            </a:r>
          </a:p>
        </p:txBody>
      </p:sp>
      <p:sp>
        <p:nvSpPr>
          <p:cNvPr id="24" name="Pfeil: nach links und rechts 23">
            <a:extLst>
              <a:ext uri="{FF2B5EF4-FFF2-40B4-BE49-F238E27FC236}">
                <a16:creationId xmlns:a16="http://schemas.microsoft.com/office/drawing/2014/main" id="{DA7D68B2-C265-709E-F718-75E0B52F8E0C}"/>
              </a:ext>
            </a:extLst>
          </p:cNvPr>
          <p:cNvSpPr/>
          <p:nvPr/>
        </p:nvSpPr>
        <p:spPr>
          <a:xfrm rot="3004400">
            <a:off x="6899104" y="4007837"/>
            <a:ext cx="1123705" cy="376953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88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el 1">
            <a:extLst>
              <a:ext uri="{FF2B5EF4-FFF2-40B4-BE49-F238E27FC236}">
                <a16:creationId xmlns:a16="http://schemas.microsoft.com/office/drawing/2014/main" id="{5DC18B98-5DD0-D8A0-065A-314B73C8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4250"/>
            <a:ext cx="6746232" cy="13445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cap="all" dirty="0" err="1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Analyse</a:t>
            </a:r>
            <a:r>
              <a:rPr lang="en-US" kern="1200" cap="all" dirty="0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der </a:t>
            </a:r>
            <a:r>
              <a:rPr lang="en-US" kern="1200" cap="all" dirty="0" err="1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Messdaten</a:t>
            </a:r>
            <a:endParaRPr lang="en-US" kern="1200" cap="all" dirty="0">
              <a:ln w="3175" cmpd="sng"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Textfeld 3">
            <a:extLst>
              <a:ext uri="{FF2B5EF4-FFF2-40B4-BE49-F238E27FC236}">
                <a16:creationId xmlns:a16="http://schemas.microsoft.com/office/drawing/2014/main" id="{5DBEA36C-C41F-F305-4CE2-0B54D1EED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39304"/>
              </p:ext>
            </p:extLst>
          </p:nvPr>
        </p:nvGraphicFramePr>
        <p:xfrm>
          <a:off x="828011" y="1848976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10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37" y="351713"/>
            <a:ext cx="8809493" cy="1507067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de-DE" dirty="0"/>
              <a:t>Analyse der Messdaten des Labors</a:t>
            </a:r>
            <a:endParaRPr lang="en-US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37" y="1950220"/>
            <a:ext cx="5778965" cy="4430712"/>
          </a:xfrm>
        </p:spPr>
      </p:pic>
      <p:sp>
        <p:nvSpPr>
          <p:cNvPr id="5" name="Textfeld 4"/>
          <p:cNvSpPr txBox="1"/>
          <p:nvPr/>
        </p:nvSpPr>
        <p:spPr>
          <a:xfrm>
            <a:off x="7056783" y="1950220"/>
            <a:ext cx="30811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Nur </a:t>
            </a:r>
            <a:r>
              <a:rPr lang="de-DE" dirty="0"/>
              <a:t>erwartete Korrelationen </a:t>
            </a:r>
            <a:r>
              <a:rPr lang="de-DE" dirty="0" smtClean="0"/>
              <a:t>entdeckt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Langzeitmessung reduziert das Auftreten kleiner </a:t>
            </a:r>
            <a:r>
              <a:rPr lang="de-DE" dirty="0" smtClean="0"/>
              <a:t>Anomalien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Geringe Aktivitäten im Labor beeinflussen Metriken kaum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03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37" y="351713"/>
            <a:ext cx="8809493" cy="1507067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de-DE" dirty="0"/>
              <a:t>Analyse der Messdaten des Labors</a:t>
            </a:r>
            <a:endParaRPr lang="en-US" dirty="0"/>
          </a:p>
        </p:txBody>
      </p:sp>
      <p:sp>
        <p:nvSpPr>
          <p:cNvPr id="96" name="Inhaltsplatzhalter 2">
            <a:extLst>
              <a:ext uri="{FF2B5EF4-FFF2-40B4-BE49-F238E27FC236}">
                <a16:creationId xmlns:a16="http://schemas.microsoft.com/office/drawing/2014/main" id="{46590AAB-B0E0-A7D4-3381-2B5A0489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" y="1858780"/>
            <a:ext cx="7229982" cy="443074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Interessante </a:t>
            </a:r>
            <a:r>
              <a:rPr lang="de-DE" dirty="0" smtClean="0">
                <a:solidFill>
                  <a:schemeClr val="tx1"/>
                </a:solidFill>
              </a:rPr>
              <a:t>Plots: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Liste der möglichen Plots: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Correlation between cnt0_5 and cnt0_3: </a:t>
            </a:r>
            <a:r>
              <a:rPr lang="en-US" dirty="0" smtClean="0">
                <a:solidFill>
                  <a:schemeClr val="tx1"/>
                </a:solidFill>
              </a:rPr>
              <a:t>0.9998919837574829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Correlation </a:t>
            </a:r>
            <a:r>
              <a:rPr lang="en-US" dirty="0">
                <a:solidFill>
                  <a:schemeClr val="tx1"/>
                </a:solidFill>
              </a:rPr>
              <a:t>between temperature_o2 and temperature: 0.9991241583966602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7" name="Grafik 6" descr="Datenbank Silhouette">
            <a:extLst>
              <a:ext uri="{FF2B5EF4-FFF2-40B4-BE49-F238E27FC236}">
                <a16:creationId xmlns:a16="http://schemas.microsoft.com/office/drawing/2014/main" id="{4AB88EB0-A878-9EE3-B2B8-53D2F0CE8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764905" y="2227942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37" y="351713"/>
            <a:ext cx="8809493" cy="1507067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de-DE" dirty="0"/>
              <a:t>Analyse der Messdaten des Labors</a:t>
            </a:r>
            <a:endParaRPr lang="en-US" dirty="0"/>
          </a:p>
        </p:txBody>
      </p:sp>
      <p:sp>
        <p:nvSpPr>
          <p:cNvPr id="96" name="Inhaltsplatzhalter 2">
            <a:extLst>
              <a:ext uri="{FF2B5EF4-FFF2-40B4-BE49-F238E27FC236}">
                <a16:creationId xmlns:a16="http://schemas.microsoft.com/office/drawing/2014/main" id="{46590AAB-B0E0-A7D4-3381-2B5A0489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" y="1858780"/>
            <a:ext cx="7229982" cy="443074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Interessante </a:t>
            </a:r>
            <a:r>
              <a:rPr lang="de-DE" dirty="0" smtClean="0">
                <a:solidFill>
                  <a:schemeClr val="tx1"/>
                </a:solidFill>
              </a:rPr>
              <a:t>Plots: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Liste der möglichen Plots: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Correlation between cnt0_5 and cnt0_3: </a:t>
            </a:r>
            <a:r>
              <a:rPr lang="en-US" dirty="0" smtClean="0">
                <a:solidFill>
                  <a:schemeClr val="tx1"/>
                </a:solidFill>
              </a:rPr>
              <a:t>0.9998919837574829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Correlation </a:t>
            </a:r>
            <a:r>
              <a:rPr lang="en-US" dirty="0">
                <a:solidFill>
                  <a:schemeClr val="tx1"/>
                </a:solidFill>
              </a:rPr>
              <a:t>between temperature_o2 and temperature: 0.9991241583966602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7" name="Grafik 6" descr="Datenbank Silhouette">
            <a:extLst>
              <a:ext uri="{FF2B5EF4-FFF2-40B4-BE49-F238E27FC236}">
                <a16:creationId xmlns:a16="http://schemas.microsoft.com/office/drawing/2014/main" id="{4AB88EB0-A878-9EE3-B2B8-53D2F0CE8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764905" y="2227942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9897188" cy="1507067"/>
          </a:xfrm>
        </p:spPr>
        <p:txBody>
          <a:bodyPr/>
          <a:lstStyle/>
          <a:p>
            <a:pPr algn="ctr"/>
            <a:r>
              <a:rPr lang="de-DE" dirty="0"/>
              <a:t>Funktionalität wurde erweitert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" y="2371030"/>
            <a:ext cx="8534400" cy="3959497"/>
          </a:xfrm>
        </p:spPr>
        <p:txBody>
          <a:bodyPr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de-DE" sz="2200" dirty="0">
                <a:solidFill>
                  <a:schemeClr val="tx1"/>
                </a:solidFill>
              </a:rPr>
              <a:t>Entwicklung verschiedene Funktionen für unkomplizierte Datenanalyse und Datenbankverwaltung</a:t>
            </a:r>
          </a:p>
          <a:p>
            <a:pPr>
              <a:lnSpc>
                <a:spcPct val="150000"/>
              </a:lnSpc>
            </a:pPr>
            <a:r>
              <a:rPr lang="de-DE" sz="2200" dirty="0">
                <a:solidFill>
                  <a:schemeClr val="tx1"/>
                </a:solidFill>
              </a:rPr>
              <a:t>Funktionen wurden objektorientiert gekapselt, um Übersichtlichkeit und Wiederverwendbarkeit zu verbessern</a:t>
            </a: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tx1"/>
                </a:solidFill>
              </a:rPr>
              <a:t>umfassende </a:t>
            </a:r>
            <a:r>
              <a:rPr lang="de-DE" sz="2200" dirty="0">
                <a:solidFill>
                  <a:schemeClr val="tx1"/>
                </a:solidFill>
              </a:rPr>
              <a:t>Dokumentation durch </a:t>
            </a:r>
            <a:r>
              <a:rPr lang="de-DE" sz="2200" dirty="0" err="1">
                <a:solidFill>
                  <a:schemeClr val="tx1"/>
                </a:solidFill>
              </a:rPr>
              <a:t>Docstrings</a:t>
            </a:r>
            <a:endParaRPr lang="de-DE" sz="2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200" dirty="0">
                <a:solidFill>
                  <a:schemeClr val="tx1"/>
                </a:solidFill>
              </a:rPr>
              <a:t>Eine Detaillierte Anleitung für die Funktionalität wurde verfasst, um die Verwendung und Implementierung zu erleichtern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 descr="Dokument mit einfarbiger Füllung">
            <a:extLst>
              <a:ext uri="{FF2B5EF4-FFF2-40B4-BE49-F238E27FC236}">
                <a16:creationId xmlns:a16="http://schemas.microsoft.com/office/drawing/2014/main" id="{C7F41EAE-9455-1F83-5A39-5ADA42616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470840" y="2792247"/>
            <a:ext cx="3538280" cy="353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Meilenstein Erreicht</a:t>
            </a:r>
          </a:p>
        </p:txBody>
      </p:sp>
      <p:sp>
        <p:nvSpPr>
          <p:cNvPr id="96" name="Inhaltsplatzhalter 2">
            <a:extLst>
              <a:ext uri="{FF2B5EF4-FFF2-40B4-BE49-F238E27FC236}">
                <a16:creationId xmlns:a16="http://schemas.microsoft.com/office/drawing/2014/main" id="{46590AAB-B0E0-A7D4-3381-2B5A0489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" y="3361419"/>
            <a:ext cx="6685027" cy="62955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Erste Plots wurden erstellt</a:t>
            </a:r>
          </a:p>
          <a:p>
            <a:pPr marL="0" indent="0">
              <a:buNone/>
            </a:pPr>
            <a:endParaRPr lang="de-DE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chemeClr val="tx1"/>
              </a:solidFill>
            </a:endParaRPr>
          </a:p>
        </p:txBody>
      </p:sp>
      <p:pic>
        <p:nvPicPr>
          <p:cNvPr id="9" name="Grafik 8" descr="Ein Bild, das Reihe, Text, Schrift, Diagramm enthält.&#10;&#10;Automatisch generierte Beschreibung">
            <a:extLst>
              <a:ext uri="{FF2B5EF4-FFF2-40B4-BE49-F238E27FC236}">
                <a16:creationId xmlns:a16="http://schemas.microsoft.com/office/drawing/2014/main" id="{41AF0160-78EC-4A9F-BE97-39D6BDC1A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4103588"/>
            <a:ext cx="11925300" cy="2616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2333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 smtClean="0"/>
              <a:t>Modul: </a:t>
            </a:r>
            <a:r>
              <a:rPr lang="de-DE" dirty="0" err="1" smtClean="0"/>
              <a:t>DBhandler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6110" y="1912850"/>
            <a:ext cx="8729229" cy="4556955"/>
          </a:xfrm>
        </p:spPr>
        <p:txBody>
          <a:bodyPr>
            <a:normAutofit/>
          </a:bodyPr>
          <a:lstStyle/>
          <a:p>
            <a:r>
              <a:rPr lang="de-DE" sz="4000" dirty="0" smtClean="0">
                <a:solidFill>
                  <a:schemeClr val="tx1"/>
                </a:solidFill>
              </a:rPr>
              <a:t>Grundfunktionen für das Verwalten der Datenbank</a:t>
            </a:r>
          </a:p>
          <a:p>
            <a:r>
              <a:rPr lang="de-DE" sz="4000" dirty="0" smtClean="0">
                <a:solidFill>
                  <a:schemeClr val="tx1"/>
                </a:solidFill>
              </a:rPr>
              <a:t>Anfragefunktion für die Daten des </a:t>
            </a:r>
            <a:r>
              <a:rPr lang="de-DE" sz="4000" dirty="0" err="1" smtClean="0">
                <a:solidFill>
                  <a:schemeClr val="tx1"/>
                </a:solidFill>
              </a:rPr>
              <a:t>airQ</a:t>
            </a:r>
            <a:endParaRPr lang="de-DE" sz="4000" dirty="0" smtClean="0">
              <a:solidFill>
                <a:schemeClr val="tx1"/>
              </a:solidFill>
            </a:endParaRPr>
          </a:p>
          <a:p>
            <a:r>
              <a:rPr lang="de-DE" sz="4000" dirty="0" smtClean="0">
                <a:solidFill>
                  <a:schemeClr val="tx1"/>
                </a:solidFill>
              </a:rPr>
              <a:t>Erweiterter Funktionsumfang</a:t>
            </a:r>
            <a:endParaRPr lang="de-DE" sz="4000" dirty="0">
              <a:solidFill>
                <a:schemeClr val="tx1"/>
              </a:solidFill>
            </a:endParaRPr>
          </a:p>
        </p:txBody>
      </p:sp>
      <p:pic>
        <p:nvPicPr>
          <p:cNvPr id="4" name="Grafik 3" descr="Datenbank Silhouette">
            <a:extLst>
              <a:ext uri="{FF2B5EF4-FFF2-40B4-BE49-F238E27FC236}">
                <a16:creationId xmlns:a16="http://schemas.microsoft.com/office/drawing/2014/main" id="{EF8E352C-BCC6-EBB8-02E7-90840C5D8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31587" y="2077275"/>
            <a:ext cx="4075045" cy="40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 smtClean="0"/>
              <a:t>Modul: </a:t>
            </a:r>
            <a:r>
              <a:rPr lang="de-DE" dirty="0" err="1" smtClean="0"/>
              <a:t>Analyticshandler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730731"/>
            <a:ext cx="6005907" cy="3615267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Grundfunktionen für Datenanalyse </a:t>
            </a:r>
            <a:r>
              <a:rPr lang="de-DE" dirty="0" err="1" smtClean="0">
                <a:solidFill>
                  <a:schemeClr val="tx1"/>
                </a:solidFill>
              </a:rPr>
              <a:t>füt</a:t>
            </a:r>
            <a:r>
              <a:rPr lang="de-DE" dirty="0" smtClean="0">
                <a:solidFill>
                  <a:schemeClr val="tx1"/>
                </a:solidFill>
              </a:rPr>
              <a:t> bereitgestellte Dataframe</a:t>
            </a:r>
          </a:p>
          <a:p>
            <a:endParaRPr lang="de-DE" dirty="0" smtClean="0">
              <a:solidFill>
                <a:schemeClr val="tx1"/>
              </a:solidFill>
            </a:endParaRPr>
          </a:p>
          <a:p>
            <a:endParaRPr lang="de-DE" dirty="0"/>
          </a:p>
        </p:txBody>
      </p:sp>
      <p:pic>
        <p:nvPicPr>
          <p:cNvPr id="4" name="Grafik 3" descr="Datenbank Silhouette">
            <a:extLst>
              <a:ext uri="{FF2B5EF4-FFF2-40B4-BE49-F238E27FC236}">
                <a16:creationId xmlns:a16="http://schemas.microsoft.com/office/drawing/2014/main" id="{EF8E352C-BCC6-EBB8-02E7-90840C5D8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31587" y="2077275"/>
            <a:ext cx="4075045" cy="40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2" y="1724025"/>
            <a:ext cx="11393841" cy="4857750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de-DE" sz="3600" dirty="0" smtClean="0">
                <a:solidFill>
                  <a:schemeClr val="tx1"/>
                </a:solidFill>
              </a:rPr>
              <a:t>Vorstellung des Programms</a:t>
            </a:r>
          </a:p>
          <a:p>
            <a:pPr marL="0" indent="0">
              <a:lnSpc>
                <a:spcPct val="160000"/>
              </a:lnSpc>
              <a:buNone/>
            </a:pPr>
            <a:endParaRPr lang="de-DE" sz="36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de-DE" sz="3900" b="1" dirty="0" smtClean="0">
                <a:solidFill>
                  <a:schemeClr val="tx1"/>
                </a:solidFill>
              </a:rPr>
              <a:t>Vorstellung der Analyseergebnisse</a:t>
            </a:r>
          </a:p>
          <a:p>
            <a:pPr marL="0" indent="0">
              <a:buNone/>
            </a:pPr>
            <a:endParaRPr lang="de-DE" sz="3900" b="1" dirty="0" smtClean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de-DE" sz="3600" dirty="0" smtClean="0">
                <a:solidFill>
                  <a:schemeClr val="tx1"/>
                </a:solidFill>
              </a:rPr>
              <a:t>Vorschläge für die Weiterführung des Projekt</a:t>
            </a:r>
          </a:p>
          <a:p>
            <a:pPr marL="457200" lvl="1" indent="0" fontAlgn="base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​</a:t>
            </a:r>
            <a:endParaRPr lang="en-US" sz="3200" dirty="0">
              <a:solidFill>
                <a:schemeClr val="tx1"/>
              </a:solidFill>
            </a:endParaRP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de-DE" sz="2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de-DE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7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3499" y="1015383"/>
            <a:ext cx="11128173" cy="4914363"/>
          </a:xfrm>
        </p:spPr>
        <p:txBody>
          <a:bodyPr>
            <a:normAutofit/>
          </a:bodyPr>
          <a:lstStyle/>
          <a:p>
            <a:pPr algn="ctr"/>
            <a:r>
              <a:rPr lang="de-DE" sz="9600" dirty="0" smtClean="0"/>
              <a:t>Labordaten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30821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Vorgehen bei der 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2328" y="5295118"/>
            <a:ext cx="6713551" cy="12625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Neue Instanz von der </a:t>
            </a:r>
            <a:r>
              <a:rPr lang="de-DE" sz="2400" dirty="0" err="1">
                <a:solidFill>
                  <a:schemeClr val="tx1"/>
                </a:solidFill>
              </a:rPr>
              <a:t>DBHandler</a:t>
            </a:r>
            <a:r>
              <a:rPr lang="de-DE" sz="2400" dirty="0">
                <a:solidFill>
                  <a:schemeClr val="tx1"/>
                </a:solidFill>
              </a:rPr>
              <a:t> ist erstellt</a:t>
            </a:r>
          </a:p>
        </p:txBody>
      </p:sp>
      <p:sp>
        <p:nvSpPr>
          <p:cNvPr id="30" name="Pfeil: nach links und rechts 29">
            <a:extLst>
              <a:ext uri="{FF2B5EF4-FFF2-40B4-BE49-F238E27FC236}">
                <a16:creationId xmlns:a16="http://schemas.microsoft.com/office/drawing/2014/main" id="{86B248E7-1EEF-61B9-AAC6-84D0FDBAD441}"/>
              </a:ext>
            </a:extLst>
          </p:cNvPr>
          <p:cNvSpPr/>
          <p:nvPr/>
        </p:nvSpPr>
        <p:spPr>
          <a:xfrm>
            <a:off x="3539959" y="3102579"/>
            <a:ext cx="5378290" cy="4846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3" name="Grafik 12" descr="Datenbank Silhouette">
            <a:extLst>
              <a:ext uri="{FF2B5EF4-FFF2-40B4-BE49-F238E27FC236}">
                <a16:creationId xmlns:a16="http://schemas.microsoft.com/office/drawing/2014/main" id="{EF8E352C-BCC6-EBB8-02E7-90840C5D8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07555" y="2075542"/>
            <a:ext cx="2706916" cy="2706916"/>
          </a:xfrm>
          <a:prstGeom prst="rect">
            <a:avLst/>
          </a:prstGeom>
        </p:spPr>
      </p:pic>
      <p:pic>
        <p:nvPicPr>
          <p:cNvPr id="18" name="Grafik 17" descr="Zylinder mit einfarbiger Füllung">
            <a:extLst>
              <a:ext uri="{FF2B5EF4-FFF2-40B4-BE49-F238E27FC236}">
                <a16:creationId xmlns:a16="http://schemas.microsoft.com/office/drawing/2014/main" id="{CB82860E-255C-5682-41D9-30F93DC9E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918248" y="2514241"/>
            <a:ext cx="1664937" cy="1664937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3D760BA-BAB8-5C65-745A-2ADC086750BF}"/>
              </a:ext>
            </a:extLst>
          </p:cNvPr>
          <p:cNvSpPr txBox="1"/>
          <p:nvPr/>
        </p:nvSpPr>
        <p:spPr>
          <a:xfrm>
            <a:off x="9271919" y="3160229"/>
            <a:ext cx="101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Instanz</a:t>
            </a:r>
          </a:p>
        </p:txBody>
      </p:sp>
    </p:spTree>
    <p:extLst>
      <p:ext uri="{BB962C8B-B14F-4D97-AF65-F5344CB8AC3E}">
        <p14:creationId xmlns:p14="http://schemas.microsoft.com/office/powerpoint/2010/main" val="27758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720</Words>
  <Application>Microsoft Office PowerPoint</Application>
  <PresentationFormat>Breitbild</PresentationFormat>
  <Paragraphs>165</Paragraphs>
  <Slides>40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6" baseType="lpstr">
      <vt:lpstr>Calibri</vt:lpstr>
      <vt:lpstr>Century Gothic</vt:lpstr>
      <vt:lpstr>Söhne</vt:lpstr>
      <vt:lpstr>Wingdings</vt:lpstr>
      <vt:lpstr>Wingdings 3</vt:lpstr>
      <vt:lpstr>Segment</vt:lpstr>
      <vt:lpstr>PowerPoint-Präsentation</vt:lpstr>
      <vt:lpstr>Inhalt</vt:lpstr>
      <vt:lpstr>Die Schnittstelle wurde verbessert</vt:lpstr>
      <vt:lpstr>Funktionalität wurde erweitert</vt:lpstr>
      <vt:lpstr>Modul: DBhandler</vt:lpstr>
      <vt:lpstr>Modul: Analyticshandler</vt:lpstr>
      <vt:lpstr>Inhalt</vt:lpstr>
      <vt:lpstr>Labordaten</vt:lpstr>
      <vt:lpstr>Vorgehen bei der Analyse</vt:lpstr>
      <vt:lpstr>Vorgehen bei der Analyse</vt:lpstr>
      <vt:lpstr>Vorgehen bei der Analyse</vt:lpstr>
      <vt:lpstr>Korrelation zwischen Feinstaubpartikeln</vt:lpstr>
      <vt:lpstr>Korrelation zwischen Temperatur, Feuchtigkeit und Taupunkt</vt:lpstr>
      <vt:lpstr>Korrelation mit der Zeit</vt:lpstr>
      <vt:lpstr>Nachverfolgung von Anwesenheit im Labor</vt:lpstr>
      <vt:lpstr>Stromausfall im labor</vt:lpstr>
      <vt:lpstr>Großbrand in Herzogenrath</vt:lpstr>
      <vt:lpstr>Einpersonenhaushalt (Welf)</vt:lpstr>
      <vt:lpstr>Andere Korrelationen von Feinstaubpartilen </vt:lpstr>
      <vt:lpstr>Korrelation zwischen Temperatur und Schwefeldioxid</vt:lpstr>
      <vt:lpstr>Korrelation zwischen Temperatur und sauerstoff</vt:lpstr>
      <vt:lpstr>Korrelation zwischen Sauerstoff und schwefeloxid</vt:lpstr>
      <vt:lpstr>Kochaktivitäten in der Maschinellen Auswertung schwer abzugrenzen</vt:lpstr>
      <vt:lpstr>Lüftungsvorgänge klar in den Daten zu erkennen</vt:lpstr>
      <vt:lpstr>Messfehler ausgelöst durch Luftfeuchtigkeit</vt:lpstr>
      <vt:lpstr>Verschiedene Szenarien (Alex)</vt:lpstr>
      <vt:lpstr>Gasherd und Cerankochfeld in den Daten nicht zu unterscheiden</vt:lpstr>
      <vt:lpstr>Inhalt</vt:lpstr>
      <vt:lpstr>Bisheriger Ablauf des Projekts</vt:lpstr>
      <vt:lpstr>Bisheriger Ablauf des Projekts</vt:lpstr>
      <vt:lpstr>Bisheriger Ablauf des Projekts</vt:lpstr>
      <vt:lpstr>Bisheriger Ablauf des Projekts</vt:lpstr>
      <vt:lpstr>Auswertung der Daten</vt:lpstr>
      <vt:lpstr>Bisheriger Ablauf des Projekts</vt:lpstr>
      <vt:lpstr>Installation Laborcomputer</vt:lpstr>
      <vt:lpstr>Analyse der Messdaten</vt:lpstr>
      <vt:lpstr>Analyse der Messdaten des Labors</vt:lpstr>
      <vt:lpstr>Analyse der Messdaten des Labors</vt:lpstr>
      <vt:lpstr>Analyse der Messdaten des Labors</vt:lpstr>
      <vt:lpstr>Meilenstein Erreicht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Interdisziplinäres Projekt  Smart-Sensor-Information</dc:title>
  <dc:creator>Poser, Welf</dc:creator>
  <cp:lastModifiedBy>Djomo, Alex</cp:lastModifiedBy>
  <cp:revision>16</cp:revision>
  <dcterms:created xsi:type="dcterms:W3CDTF">2023-05-10T12:10:09Z</dcterms:created>
  <dcterms:modified xsi:type="dcterms:W3CDTF">2023-07-24T14:39:25Z</dcterms:modified>
</cp:coreProperties>
</file>