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9" r:id="rId6"/>
    <p:sldId id="270" r:id="rId7"/>
    <p:sldId id="260" r:id="rId8"/>
    <p:sldId id="261" r:id="rId9"/>
    <p:sldId id="262" r:id="rId10"/>
    <p:sldId id="271" r:id="rId11"/>
    <p:sldId id="292" r:id="rId12"/>
    <p:sldId id="264" r:id="rId13"/>
    <p:sldId id="280" r:id="rId14"/>
    <p:sldId id="279" r:id="rId15"/>
    <p:sldId id="278" r:id="rId16"/>
    <p:sldId id="281" r:id="rId17"/>
    <p:sldId id="282" r:id="rId18"/>
    <p:sldId id="283" r:id="rId19"/>
    <p:sldId id="284" r:id="rId20"/>
    <p:sldId id="285" r:id="rId21"/>
    <p:sldId id="287" r:id="rId22"/>
    <p:sldId id="288" r:id="rId23"/>
    <p:sldId id="289" r:id="rId24"/>
    <p:sldId id="293" r:id="rId25"/>
    <p:sldId id="294" r:id="rId26"/>
    <p:sldId id="295" r:id="rId27"/>
    <p:sldId id="291" r:id="rId28"/>
    <p:sldId id="290" r:id="rId29"/>
    <p:sldId id="265" r:id="rId30"/>
    <p:sldId id="272" r:id="rId31"/>
    <p:sldId id="273" r:id="rId32"/>
    <p:sldId id="274" r:id="rId33"/>
    <p:sldId id="275" r:id="rId34"/>
    <p:sldId id="276" r:id="rId35"/>
    <p:sldId id="277" r:id="rId36"/>
    <p:sldId id="296" r:id="rId37"/>
    <p:sldId id="266" r:id="rId38"/>
    <p:sldId id="267" r:id="rId39"/>
    <p:sldId id="268"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D5BA64-C284-6C5D-4362-6BAC4927D350}" v="14" dt="2025-04-06T05:31:41.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59" d="100"/>
          <a:sy n="59" d="100"/>
        </p:scale>
        <p:origin x="70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ya S" userId="a798bebedeb96ad0" providerId="LiveId" clId="{1DD4C049-7EAB-43E0-BA97-79531EDB77BF}"/>
    <pc:docChg chg="undo custSel addSld modSld">
      <pc:chgData name="Sreya S" userId="a798bebedeb96ad0" providerId="LiveId" clId="{1DD4C049-7EAB-43E0-BA97-79531EDB77BF}" dt="2025-04-06T05:45:20.564" v="345" actId="20577"/>
      <pc:docMkLst>
        <pc:docMk/>
      </pc:docMkLst>
      <pc:sldChg chg="modSp mod">
        <pc:chgData name="Sreya S" userId="a798bebedeb96ad0" providerId="LiveId" clId="{1DD4C049-7EAB-43E0-BA97-79531EDB77BF}" dt="2025-04-06T05:19:00.245" v="0" actId="207"/>
        <pc:sldMkLst>
          <pc:docMk/>
          <pc:sldMk cId="3150524126" sldId="258"/>
        </pc:sldMkLst>
        <pc:spChg chg="mod">
          <ac:chgData name="Sreya S" userId="a798bebedeb96ad0" providerId="LiveId" clId="{1DD4C049-7EAB-43E0-BA97-79531EDB77BF}" dt="2025-04-06T05:19:00.245" v="0" actId="207"/>
          <ac:spMkLst>
            <pc:docMk/>
            <pc:sldMk cId="3150524126" sldId="258"/>
            <ac:spMk id="3" creationId="{6763FD21-82D1-BFA6-AC48-1BD676AEB584}"/>
          </ac:spMkLst>
        </pc:spChg>
      </pc:sldChg>
      <pc:sldChg chg="modSp mod">
        <pc:chgData name="Sreya S" userId="a798bebedeb96ad0" providerId="LiveId" clId="{1DD4C049-7EAB-43E0-BA97-79531EDB77BF}" dt="2025-04-06T05:33:52.196" v="245" actId="20577"/>
        <pc:sldMkLst>
          <pc:docMk/>
          <pc:sldMk cId="1524643665" sldId="262"/>
        </pc:sldMkLst>
        <pc:graphicFrameChg chg="mod modGraphic">
          <ac:chgData name="Sreya S" userId="a798bebedeb96ad0" providerId="LiveId" clId="{1DD4C049-7EAB-43E0-BA97-79531EDB77BF}" dt="2025-04-06T05:33:52.196" v="245" actId="20577"/>
          <ac:graphicFrameMkLst>
            <pc:docMk/>
            <pc:sldMk cId="1524643665" sldId="262"/>
            <ac:graphicFrameMk id="6" creationId="{704A7183-2F88-0BA6-70F3-AE9198EAC4EC}"/>
          </ac:graphicFrameMkLst>
        </pc:graphicFrameChg>
      </pc:sldChg>
      <pc:sldChg chg="modSp mod">
        <pc:chgData name="Sreya S" userId="a798bebedeb96ad0" providerId="LiveId" clId="{1DD4C049-7EAB-43E0-BA97-79531EDB77BF}" dt="2025-04-06T05:40:20.200" v="277" actId="20577"/>
        <pc:sldMkLst>
          <pc:docMk/>
          <pc:sldMk cId="3068690722" sldId="271"/>
        </pc:sldMkLst>
        <pc:spChg chg="mod">
          <ac:chgData name="Sreya S" userId="a798bebedeb96ad0" providerId="LiveId" clId="{1DD4C049-7EAB-43E0-BA97-79531EDB77BF}" dt="2025-04-06T05:38:46.552" v="257" actId="1076"/>
          <ac:spMkLst>
            <pc:docMk/>
            <pc:sldMk cId="3068690722" sldId="271"/>
            <ac:spMk id="2" creationId="{6AD6BC43-1E1B-D6C1-A2BE-01F3DA2E60C1}"/>
          </ac:spMkLst>
        </pc:spChg>
        <pc:spChg chg="mod">
          <ac:chgData name="Sreya S" userId="a798bebedeb96ad0" providerId="LiveId" clId="{1DD4C049-7EAB-43E0-BA97-79531EDB77BF}" dt="2025-04-06T05:39:20.806" v="264" actId="1076"/>
          <ac:spMkLst>
            <pc:docMk/>
            <pc:sldMk cId="3068690722" sldId="271"/>
            <ac:spMk id="4" creationId="{D31C3773-F766-F973-FA81-C23771E4AC30}"/>
          </ac:spMkLst>
        </pc:spChg>
        <pc:spChg chg="mod">
          <ac:chgData name="Sreya S" userId="a798bebedeb96ad0" providerId="LiveId" clId="{1DD4C049-7EAB-43E0-BA97-79531EDB77BF}" dt="2025-04-06T05:39:16.047" v="263" actId="1076"/>
          <ac:spMkLst>
            <pc:docMk/>
            <pc:sldMk cId="3068690722" sldId="271"/>
            <ac:spMk id="5" creationId="{C60BF9E2-5986-B93E-1989-39E6951DB4F3}"/>
          </ac:spMkLst>
        </pc:spChg>
        <pc:graphicFrameChg chg="mod modGraphic">
          <ac:chgData name="Sreya S" userId="a798bebedeb96ad0" providerId="LiveId" clId="{1DD4C049-7EAB-43E0-BA97-79531EDB77BF}" dt="2025-04-06T05:40:20.200" v="277" actId="20577"/>
          <ac:graphicFrameMkLst>
            <pc:docMk/>
            <pc:sldMk cId="3068690722" sldId="271"/>
            <ac:graphicFrameMk id="6" creationId="{474FD417-7DC5-E3E8-33EA-4BA5F05AA650}"/>
          </ac:graphicFrameMkLst>
        </pc:graphicFrameChg>
      </pc:sldChg>
      <pc:sldChg chg="modSp mod">
        <pc:chgData name="Sreya S" userId="a798bebedeb96ad0" providerId="LiveId" clId="{1DD4C049-7EAB-43E0-BA97-79531EDB77BF}" dt="2025-04-06T05:24:26.455" v="234" actId="20577"/>
        <pc:sldMkLst>
          <pc:docMk/>
          <pc:sldMk cId="2859645381" sldId="293"/>
        </pc:sldMkLst>
        <pc:spChg chg="mod">
          <ac:chgData name="Sreya S" userId="a798bebedeb96ad0" providerId="LiveId" clId="{1DD4C049-7EAB-43E0-BA97-79531EDB77BF}" dt="2025-04-06T05:24:26.455" v="234" actId="20577"/>
          <ac:spMkLst>
            <pc:docMk/>
            <pc:sldMk cId="2859645381" sldId="293"/>
            <ac:spMk id="9" creationId="{AB07ADBA-F32D-0DF2-5093-B45151600DD5}"/>
          </ac:spMkLst>
        </pc:spChg>
        <pc:spChg chg="mod">
          <ac:chgData name="Sreya S" userId="a798bebedeb96ad0" providerId="LiveId" clId="{1DD4C049-7EAB-43E0-BA97-79531EDB77BF}" dt="2025-04-06T05:24:22.245" v="233" actId="20577"/>
          <ac:spMkLst>
            <pc:docMk/>
            <pc:sldMk cId="2859645381" sldId="293"/>
            <ac:spMk id="10" creationId="{DDB41F78-972F-EAB0-75F7-F61C5B207A1B}"/>
          </ac:spMkLst>
        </pc:spChg>
        <pc:spChg chg="mod">
          <ac:chgData name="Sreya S" userId="a798bebedeb96ad0" providerId="LiveId" clId="{1DD4C049-7EAB-43E0-BA97-79531EDB77BF}" dt="2025-04-06T05:24:07.049" v="229" actId="115"/>
          <ac:spMkLst>
            <pc:docMk/>
            <pc:sldMk cId="2859645381" sldId="293"/>
            <ac:spMk id="11" creationId="{AC063658-C501-1C63-AA52-EA8868AD4626}"/>
          </ac:spMkLst>
        </pc:spChg>
        <pc:spChg chg="mod">
          <ac:chgData name="Sreya S" userId="a798bebedeb96ad0" providerId="LiveId" clId="{1DD4C049-7EAB-43E0-BA97-79531EDB77BF}" dt="2025-04-06T05:24:09.483" v="231" actId="113"/>
          <ac:spMkLst>
            <pc:docMk/>
            <pc:sldMk cId="2859645381" sldId="293"/>
            <ac:spMk id="12" creationId="{59476F27-0E0F-1021-3065-CC93F9749F17}"/>
          </ac:spMkLst>
        </pc:spChg>
      </pc:sldChg>
      <pc:sldChg chg="addSp delSp modSp new mod">
        <pc:chgData name="Sreya S" userId="a798bebedeb96ad0" providerId="LiveId" clId="{1DD4C049-7EAB-43E0-BA97-79531EDB77BF}" dt="2025-04-06T05:45:20.564" v="345" actId="20577"/>
        <pc:sldMkLst>
          <pc:docMk/>
          <pc:sldMk cId="2243004201" sldId="296"/>
        </pc:sldMkLst>
        <pc:spChg chg="mod">
          <ac:chgData name="Sreya S" userId="a798bebedeb96ad0" providerId="LiveId" clId="{1DD4C049-7EAB-43E0-BA97-79531EDB77BF}" dt="2025-04-06T05:45:20.564" v="345" actId="20577"/>
          <ac:spMkLst>
            <pc:docMk/>
            <pc:sldMk cId="2243004201" sldId="296"/>
            <ac:spMk id="2" creationId="{4978B3C0-6EE0-72D8-2FEB-59153115DDBE}"/>
          </ac:spMkLst>
        </pc:spChg>
        <pc:spChg chg="del">
          <ac:chgData name="Sreya S" userId="a798bebedeb96ad0" providerId="LiveId" clId="{1DD4C049-7EAB-43E0-BA97-79531EDB77BF}" dt="2025-04-06T05:42:30.411" v="279" actId="22"/>
          <ac:spMkLst>
            <pc:docMk/>
            <pc:sldMk cId="2243004201" sldId="296"/>
            <ac:spMk id="3" creationId="{320FA5F7-BAD6-15A9-FEC9-EBF1B0484B04}"/>
          </ac:spMkLst>
        </pc:spChg>
        <pc:spChg chg="mod">
          <ac:chgData name="Sreya S" userId="a798bebedeb96ad0" providerId="LiveId" clId="{1DD4C049-7EAB-43E0-BA97-79531EDB77BF}" dt="2025-04-06T05:44:06.433" v="335"/>
          <ac:spMkLst>
            <pc:docMk/>
            <pc:sldMk cId="2243004201" sldId="296"/>
            <ac:spMk id="5" creationId="{600E5829-267F-545A-C4D7-832336098365}"/>
          </ac:spMkLst>
        </pc:spChg>
        <pc:picChg chg="add mod ord">
          <ac:chgData name="Sreya S" userId="a798bebedeb96ad0" providerId="LiveId" clId="{1DD4C049-7EAB-43E0-BA97-79531EDB77BF}" dt="2025-04-06T05:42:33.432" v="280" actId="1076"/>
          <ac:picMkLst>
            <pc:docMk/>
            <pc:sldMk cId="2243004201" sldId="296"/>
            <ac:picMk id="7" creationId="{48CE8F1D-257E-BBA0-9AFA-44799F4B221E}"/>
          </ac:picMkLst>
        </pc:picChg>
        <pc:picChg chg="add mod">
          <ac:chgData name="Sreya S" userId="a798bebedeb96ad0" providerId="LiveId" clId="{1DD4C049-7EAB-43E0-BA97-79531EDB77BF}" dt="2025-04-06T05:43:13.717" v="284" actId="1076"/>
          <ac:picMkLst>
            <pc:docMk/>
            <pc:sldMk cId="2243004201" sldId="296"/>
            <ac:picMk id="9" creationId="{B67299F8-8C4C-B2AE-6BB4-24F391B16778}"/>
          </ac:picMkLst>
        </pc:picChg>
      </pc:sldChg>
    </pc:docChg>
  </pc:docChgLst>
  <pc:docChgLst>
    <pc:chgData name="Guest User" providerId="Windows Live" clId="Web-{E4D5BA64-C284-6C5D-4362-6BAC4927D350}"/>
    <pc:docChg chg="modSld">
      <pc:chgData name="Guest User" userId="" providerId="Windows Live" clId="Web-{E4D5BA64-C284-6C5D-4362-6BAC4927D350}" dt="2025-04-06T05:31:41.762" v="12" actId="1076"/>
      <pc:docMkLst>
        <pc:docMk/>
      </pc:docMkLst>
      <pc:sldChg chg="modSp">
        <pc:chgData name="Guest User" userId="" providerId="Windows Live" clId="Web-{E4D5BA64-C284-6C5D-4362-6BAC4927D350}" dt="2025-04-06T05:31:41.762" v="12" actId="1076"/>
        <pc:sldMkLst>
          <pc:docMk/>
          <pc:sldMk cId="1524643665" sldId="262"/>
        </pc:sldMkLst>
        <pc:spChg chg="mod">
          <ac:chgData name="Guest User" userId="" providerId="Windows Live" clId="Web-{E4D5BA64-C284-6C5D-4362-6BAC4927D350}" dt="2025-04-06T05:31:33.574" v="11" actId="1076"/>
          <ac:spMkLst>
            <pc:docMk/>
            <pc:sldMk cId="1524643665" sldId="262"/>
            <ac:spMk id="2" creationId="{6B28EBCE-9C30-FCB9-CAA7-549B609A5EBC}"/>
          </ac:spMkLst>
        </pc:spChg>
        <pc:graphicFrameChg chg="mod modGraphic">
          <ac:chgData name="Guest User" userId="" providerId="Windows Live" clId="Web-{E4D5BA64-C284-6C5D-4362-6BAC4927D350}" dt="2025-04-06T05:31:41.762" v="12" actId="1076"/>
          <ac:graphicFrameMkLst>
            <pc:docMk/>
            <pc:sldMk cId="1524643665" sldId="262"/>
            <ac:graphicFrameMk id="6" creationId="{704A7183-2F88-0BA6-70F3-AE9198EAC4EC}"/>
          </ac:graphicFrameMkLst>
        </pc:graphicFrameChg>
      </pc:sldChg>
      <pc:sldChg chg="modSp">
        <pc:chgData name="Guest User" userId="" providerId="Windows Live" clId="Web-{E4D5BA64-C284-6C5D-4362-6BAC4927D350}" dt="2025-04-06T05:31:19.152" v="1" actId="1076"/>
        <pc:sldMkLst>
          <pc:docMk/>
          <pc:sldMk cId="3068690722" sldId="271"/>
        </pc:sldMkLst>
        <pc:spChg chg="mod">
          <ac:chgData name="Guest User" userId="" providerId="Windows Live" clId="Web-{E4D5BA64-C284-6C5D-4362-6BAC4927D350}" dt="2025-04-06T05:31:12.261" v="0" actId="1076"/>
          <ac:spMkLst>
            <pc:docMk/>
            <pc:sldMk cId="3068690722" sldId="271"/>
            <ac:spMk id="2" creationId="{6AD6BC43-1E1B-D6C1-A2BE-01F3DA2E60C1}"/>
          </ac:spMkLst>
        </pc:spChg>
        <pc:graphicFrameChg chg="mod">
          <ac:chgData name="Guest User" userId="" providerId="Windows Live" clId="Web-{E4D5BA64-C284-6C5D-4362-6BAC4927D350}" dt="2025-04-06T05:31:19.152" v="1" actId="1076"/>
          <ac:graphicFrameMkLst>
            <pc:docMk/>
            <pc:sldMk cId="3068690722" sldId="271"/>
            <ac:graphicFrameMk id="6" creationId="{474FD417-7DC5-E3E8-33EA-4BA5F05AA65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89A08-1BBA-42A3-9ED7-0AB97E548B05}"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D4FCEF-C7A1-4FA9-B064-30D3DDF1EEE8}" type="slidenum">
              <a:rPr lang="en-IN" smtClean="0"/>
              <a:t>‹#›</a:t>
            </a:fld>
            <a:endParaRPr lang="en-IN"/>
          </a:p>
        </p:txBody>
      </p:sp>
    </p:spTree>
    <p:extLst>
      <p:ext uri="{BB962C8B-B14F-4D97-AF65-F5344CB8AC3E}">
        <p14:creationId xmlns:p14="http://schemas.microsoft.com/office/powerpoint/2010/main" val="3364041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911D3F-D971-42A3-B696-DA835BEAA43E}"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14219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3C9C9-890B-4562-91F9-E5FC559B8FDF}"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4172248503"/>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3C9C9-890B-4562-91F9-E5FC559B8FDF}"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03840176"/>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3C9C9-890B-4562-91F9-E5FC559B8FDF}"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869635972"/>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3C9C9-890B-4562-91F9-E5FC559B8FDF}"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6293316"/>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63C9C9-890B-4562-91F9-E5FC559B8FDF}"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3186425089"/>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4F16B-6E4B-463C-8B22-2C56068A9282}"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759499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19F079-F41B-4D6F-B1D0-27A0F6049D10}"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59004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75228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B322E6-C4CB-4247-957C-62EBFDD41991}" type="datetime1">
              <a:rPr lang="en-IN" smtClean="0"/>
              <a:t>06-04-2025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244654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4199AA-8838-49E5-A976-B1CE217FB7F4}" type="datetime1">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413427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022F6D-C353-4198-9496-A5CA0642E431}" type="datetime1">
              <a:rPr lang="en-IN" smtClean="0"/>
              <a:t>06-04-2025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3026941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FAF40E-8B3F-4A29-9725-C4B7894ECE68}" type="datetime1">
              <a:rPr lang="en-IN" smtClean="0"/>
              <a:t>06-04-2025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189845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1C618-C23E-4FB3-985E-5F5668CC0747}" type="datetime1">
              <a:rPr lang="en-IN" smtClean="0"/>
              <a:t>06-04-2025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170601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33AEBB-EC5B-45FD-A242-9F3F3655F2E5}" type="datetime1">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60140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D19445-27F1-4FA5-9FD5-62F1B95D6401}" type="datetime1">
              <a:rPr lang="en-IN" smtClean="0"/>
              <a:t>06-04-2025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EA4994-B508-4ED9-8776-E73A1C83AAC1}" type="slidenum">
              <a:rPr lang="en-IN" smtClean="0"/>
              <a:t>‹#›</a:t>
            </a:fld>
            <a:endParaRPr lang="en-IN"/>
          </a:p>
        </p:txBody>
      </p:sp>
    </p:spTree>
    <p:extLst>
      <p:ext uri="{BB962C8B-B14F-4D97-AF65-F5344CB8AC3E}">
        <p14:creationId xmlns:p14="http://schemas.microsoft.com/office/powerpoint/2010/main" val="1332289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763C9C9-890B-4562-91F9-E5FC559B8FDF}" type="datetime1">
              <a:rPr lang="en-IN" smtClean="0"/>
              <a:t>06-04-2025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EEA4994-B508-4ED9-8776-E73A1C83AAC1}" type="slidenum">
              <a:rPr lang="en-IN" smtClean="0"/>
              <a:t>‹#›</a:t>
            </a:fld>
            <a:endParaRPr lang="en-IN"/>
          </a:p>
        </p:txBody>
      </p:sp>
    </p:spTree>
    <p:extLst>
      <p:ext uri="{BB962C8B-B14F-4D97-AF65-F5344CB8AC3E}">
        <p14:creationId xmlns:p14="http://schemas.microsoft.com/office/powerpoint/2010/main" val="376316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6125E-E592-2F43-A23F-A2F2B9AFDFC6}"/>
              </a:ext>
            </a:extLst>
          </p:cNvPr>
          <p:cNvSpPr>
            <a:spLocks noGrp="1"/>
          </p:cNvSpPr>
          <p:nvPr>
            <p:ph type="ctrTitle"/>
          </p:nvPr>
        </p:nvSpPr>
        <p:spPr>
          <a:xfrm>
            <a:off x="1524000" y="2235200"/>
            <a:ext cx="9144000" cy="2387600"/>
          </a:xfrm>
        </p:spPr>
        <p:txBody>
          <a:bodyPr>
            <a:normAutofit fontScale="90000"/>
          </a:bodyPr>
          <a:lstStyle/>
          <a:p>
            <a:pPr rtl="0"/>
            <a:r>
              <a:rPr lang="en-US" sz="5600" b="1" i="0" u="none" strike="noStrike" dirty="0">
                <a:solidFill>
                  <a:srgbClr val="20124D"/>
                </a:solidFill>
                <a:effectLst/>
                <a:latin typeface="Raleway" panose="020F0502020204030204" pitchFamily="2" charset="0"/>
              </a:rPr>
              <a:t>EFFICIENT EDUCATIONAL RECOMMENDER SYSTEM</a:t>
            </a:r>
            <a:br>
              <a:rPr lang="en-US" sz="5600" b="0" dirty="0">
                <a:effectLst/>
              </a:rPr>
            </a:br>
            <a:r>
              <a:rPr lang="en-US" sz="5600" b="1" i="0" u="none" strike="noStrike" dirty="0">
                <a:solidFill>
                  <a:srgbClr val="20124D"/>
                </a:solidFill>
                <a:effectLst/>
                <a:latin typeface="Raleway" panose="020F0502020204030204" pitchFamily="2" charset="0"/>
              </a:rPr>
              <a:t>USING TRANSFER LEARNING</a:t>
            </a:r>
            <a:br>
              <a:rPr lang="en-US" b="0" dirty="0">
                <a:effectLst/>
              </a:rPr>
            </a:br>
            <a:br>
              <a:rPr lang="en-US" dirty="0"/>
            </a:br>
            <a:endParaRPr lang="en-IN" dirty="0"/>
          </a:p>
        </p:txBody>
      </p:sp>
      <p:sp>
        <p:nvSpPr>
          <p:cNvPr id="5" name="Date Placeholder 4">
            <a:extLst>
              <a:ext uri="{FF2B5EF4-FFF2-40B4-BE49-F238E27FC236}">
                <a16:creationId xmlns:a16="http://schemas.microsoft.com/office/drawing/2014/main" id="{176D6FFD-3139-BAA1-1AEA-DCDEE8E74B22}"/>
              </a:ext>
            </a:extLst>
          </p:cNvPr>
          <p:cNvSpPr>
            <a:spLocks noGrp="1"/>
          </p:cNvSpPr>
          <p:nvPr>
            <p:ph type="dt" sz="half" idx="10"/>
          </p:nvPr>
        </p:nvSpPr>
        <p:spPr/>
        <p:txBody>
          <a:bodyPr/>
          <a:lstStyle/>
          <a:p>
            <a:fld id="{BBCCA8E7-17E5-46DF-B04C-C788503A446B}" type="datetime1">
              <a:rPr lang="en-IN" smtClean="0"/>
              <a:t>06-04-2025</a:t>
            </a:fld>
            <a:endParaRPr lang="en-IN"/>
          </a:p>
        </p:txBody>
      </p:sp>
      <p:sp>
        <p:nvSpPr>
          <p:cNvPr id="4" name="TextBox 3">
            <a:extLst>
              <a:ext uri="{FF2B5EF4-FFF2-40B4-BE49-F238E27FC236}">
                <a16:creationId xmlns:a16="http://schemas.microsoft.com/office/drawing/2014/main" id="{48F614E9-A81F-B446-0FAE-A12593A08898}"/>
              </a:ext>
            </a:extLst>
          </p:cNvPr>
          <p:cNvSpPr txBox="1"/>
          <p:nvPr/>
        </p:nvSpPr>
        <p:spPr>
          <a:xfrm>
            <a:off x="8079129" y="3831220"/>
            <a:ext cx="3183038" cy="1754326"/>
          </a:xfrm>
          <a:prstGeom prst="rect">
            <a:avLst/>
          </a:prstGeom>
          <a:noFill/>
        </p:spPr>
        <p:txBody>
          <a:bodyPr wrap="square" lIns="91440" tIns="45720" rIns="91440" bIns="45720" rtlCol="0" anchor="t">
            <a:spAutoFit/>
          </a:bodyPr>
          <a:lstStyle/>
          <a:p>
            <a:r>
              <a:rPr lang="en-IN" dirty="0"/>
              <a:t>PRESENTED BY:</a:t>
            </a:r>
          </a:p>
          <a:p>
            <a:r>
              <a:rPr lang="en-IN" dirty="0"/>
              <a:t>Sona Sebastian-U2103200</a:t>
            </a:r>
          </a:p>
          <a:p>
            <a:r>
              <a:rPr lang="en-IN" dirty="0"/>
              <a:t>Sreya S-U2103203</a:t>
            </a:r>
            <a:endParaRPr lang="en-IN" dirty="0">
              <a:ea typeface="Calibri"/>
              <a:cs typeface="Calibri"/>
            </a:endParaRPr>
          </a:p>
          <a:p>
            <a:r>
              <a:rPr lang="en-IN" dirty="0"/>
              <a:t>Susan Sara Joby-U2103205</a:t>
            </a:r>
            <a:endParaRPr lang="en-IN" dirty="0">
              <a:ea typeface="Calibri" panose="020F0502020204030204"/>
              <a:cs typeface="Calibri" panose="020F0502020204030204"/>
            </a:endParaRPr>
          </a:p>
          <a:p>
            <a:r>
              <a:rPr lang="en-IN" dirty="0"/>
              <a:t>Vaishnavi M-U2103212</a:t>
            </a:r>
            <a:br>
              <a:rPr lang="en-IN" dirty="0"/>
            </a:br>
            <a:r>
              <a:rPr lang="en-IN" dirty="0"/>
              <a:t>S8 CSE GAMMA(2021-25)</a:t>
            </a:r>
          </a:p>
        </p:txBody>
      </p:sp>
      <p:sp>
        <p:nvSpPr>
          <p:cNvPr id="6" name="TextBox 5">
            <a:extLst>
              <a:ext uri="{FF2B5EF4-FFF2-40B4-BE49-F238E27FC236}">
                <a16:creationId xmlns:a16="http://schemas.microsoft.com/office/drawing/2014/main" id="{47F9F218-3A07-CBE7-F7C5-911C6392091B}"/>
              </a:ext>
            </a:extLst>
          </p:cNvPr>
          <p:cNvSpPr txBox="1"/>
          <p:nvPr/>
        </p:nvSpPr>
        <p:spPr>
          <a:xfrm>
            <a:off x="1621971" y="3951514"/>
            <a:ext cx="2601686" cy="646331"/>
          </a:xfrm>
          <a:prstGeom prst="rect">
            <a:avLst/>
          </a:prstGeom>
          <a:noFill/>
        </p:spPr>
        <p:txBody>
          <a:bodyPr wrap="square" rtlCol="0">
            <a:spAutoFit/>
          </a:bodyPr>
          <a:lstStyle/>
          <a:p>
            <a:r>
              <a:rPr lang="en-IN" dirty="0"/>
              <a:t>GUIDED BY:</a:t>
            </a:r>
          </a:p>
          <a:p>
            <a:r>
              <a:rPr lang="en-IN" dirty="0"/>
              <a:t>Ms. Mehbooba Shereef</a:t>
            </a:r>
          </a:p>
        </p:txBody>
      </p:sp>
    </p:spTree>
    <p:extLst>
      <p:ext uri="{BB962C8B-B14F-4D97-AF65-F5344CB8AC3E}">
        <p14:creationId xmlns:p14="http://schemas.microsoft.com/office/powerpoint/2010/main" val="796665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BC43-1E1B-D6C1-A2BE-01F3DA2E60C1}"/>
              </a:ext>
            </a:extLst>
          </p:cNvPr>
          <p:cNvSpPr>
            <a:spLocks noGrp="1"/>
          </p:cNvSpPr>
          <p:nvPr>
            <p:ph type="title"/>
          </p:nvPr>
        </p:nvSpPr>
        <p:spPr>
          <a:xfrm>
            <a:off x="80010" y="32848"/>
            <a:ext cx="8596668" cy="1320800"/>
          </a:xfrm>
        </p:spPr>
        <p:txBody>
          <a:bodyPr/>
          <a:lstStyle/>
          <a:p>
            <a:r>
              <a:rPr lang="en-IN" dirty="0"/>
              <a:t>LITERATURE SURVEY</a:t>
            </a:r>
          </a:p>
        </p:txBody>
      </p:sp>
      <p:graphicFrame>
        <p:nvGraphicFramePr>
          <p:cNvPr id="6" name="Content Placeholder 5">
            <a:extLst>
              <a:ext uri="{FF2B5EF4-FFF2-40B4-BE49-F238E27FC236}">
                <a16:creationId xmlns:a16="http://schemas.microsoft.com/office/drawing/2014/main" id="{474FD417-7DC5-E3E8-33EA-4BA5F05AA650}"/>
              </a:ext>
            </a:extLst>
          </p:cNvPr>
          <p:cNvGraphicFramePr>
            <a:graphicFrameLocks noGrp="1"/>
          </p:cNvGraphicFramePr>
          <p:nvPr>
            <p:ph idx="1"/>
            <p:extLst>
              <p:ext uri="{D42A27DB-BD31-4B8C-83A1-F6EECF244321}">
                <p14:modId xmlns:p14="http://schemas.microsoft.com/office/powerpoint/2010/main" val="3065319555"/>
              </p:ext>
            </p:extLst>
          </p:nvPr>
        </p:nvGraphicFramePr>
        <p:xfrm>
          <a:off x="80010" y="554368"/>
          <a:ext cx="12192000" cy="5669556"/>
        </p:xfrm>
        <a:graphic>
          <a:graphicData uri="http://schemas.openxmlformats.org/drawingml/2006/table">
            <a:tbl>
              <a:tblPr/>
              <a:tblGrid>
                <a:gridCol w="1931670">
                  <a:extLst>
                    <a:ext uri="{9D8B030D-6E8A-4147-A177-3AD203B41FA5}">
                      <a16:colId xmlns:a16="http://schemas.microsoft.com/office/drawing/2014/main" val="3864600741"/>
                    </a:ext>
                  </a:extLst>
                </a:gridCol>
                <a:gridCol w="2011680">
                  <a:extLst>
                    <a:ext uri="{9D8B030D-6E8A-4147-A177-3AD203B41FA5}">
                      <a16:colId xmlns:a16="http://schemas.microsoft.com/office/drawing/2014/main" val="3899139653"/>
                    </a:ext>
                  </a:extLst>
                </a:gridCol>
                <a:gridCol w="2331720">
                  <a:extLst>
                    <a:ext uri="{9D8B030D-6E8A-4147-A177-3AD203B41FA5}">
                      <a16:colId xmlns:a16="http://schemas.microsoft.com/office/drawing/2014/main" val="3539701684"/>
                    </a:ext>
                  </a:extLst>
                </a:gridCol>
                <a:gridCol w="1988820">
                  <a:extLst>
                    <a:ext uri="{9D8B030D-6E8A-4147-A177-3AD203B41FA5}">
                      <a16:colId xmlns:a16="http://schemas.microsoft.com/office/drawing/2014/main" val="579312417"/>
                    </a:ext>
                  </a:extLst>
                </a:gridCol>
                <a:gridCol w="1737360">
                  <a:extLst>
                    <a:ext uri="{9D8B030D-6E8A-4147-A177-3AD203B41FA5}">
                      <a16:colId xmlns:a16="http://schemas.microsoft.com/office/drawing/2014/main" val="3900491163"/>
                    </a:ext>
                  </a:extLst>
                </a:gridCol>
                <a:gridCol w="2190750">
                  <a:extLst>
                    <a:ext uri="{9D8B030D-6E8A-4147-A177-3AD203B41FA5}">
                      <a16:colId xmlns:a16="http://schemas.microsoft.com/office/drawing/2014/main" val="1719318125"/>
                    </a:ext>
                  </a:extLst>
                </a:gridCol>
              </a:tblGrid>
              <a:tr h="477796">
                <a:tc>
                  <a:txBody>
                    <a:bodyPr/>
                    <a:lstStyle/>
                    <a:p>
                      <a:pPr algn="ctr" rtl="0" fontAlgn="t">
                        <a:buNone/>
                      </a:pPr>
                      <a:r>
                        <a:rPr lang="en-IN" sz="1800" b="0" i="0" u="none" strike="noStrike" dirty="0">
                          <a:solidFill>
                            <a:srgbClr val="000000"/>
                          </a:solidFill>
                          <a:effectLst/>
                          <a:latin typeface="Arial" panose="020B0604020202020204" pitchFamily="34" charset="0"/>
                        </a:rPr>
                        <a:t>PAPER</a:t>
                      </a:r>
                      <a:endParaRPr lang="en-IN" sz="1800" b="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dirty="0">
                          <a:effectLst/>
                        </a:rPr>
                        <a:t>DATASET</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dirty="0">
                          <a:effectLst/>
                        </a:rPr>
                        <a:t>METHODOLGY</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dirty="0">
                          <a:effectLst/>
                        </a:rPr>
                        <a:t>RESULT</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i="0" u="none" strike="noStrike">
                          <a:solidFill>
                            <a:srgbClr val="000000"/>
                          </a:solidFill>
                          <a:effectLst/>
                          <a:latin typeface="Arial" panose="020B0604020202020204" pitchFamily="34" charset="0"/>
                        </a:rPr>
                        <a:t>ADVANTAGES</a:t>
                      </a:r>
                      <a:endParaRPr lang="en-IN" sz="1800" b="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i="0" u="none" strike="noStrike">
                          <a:solidFill>
                            <a:srgbClr val="000000"/>
                          </a:solidFill>
                          <a:effectLst/>
                          <a:latin typeface="Arial" panose="020B0604020202020204" pitchFamily="34" charset="0"/>
                        </a:rPr>
                        <a:t>DISADVANTAGES</a:t>
                      </a:r>
                      <a:endParaRPr lang="en-IN" sz="1800" b="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extLst>
                  <a:ext uri="{0D108BD9-81ED-4DB2-BD59-A6C34878D82A}">
                    <a16:rowId xmlns:a16="http://schemas.microsoft.com/office/drawing/2014/main" val="2116392886"/>
                  </a:ext>
                </a:extLst>
              </a:tr>
              <a:tr h="2433990">
                <a:tc>
                  <a:txBody>
                    <a:bodyPr/>
                    <a:lstStyle/>
                    <a:p>
                      <a:pPr rtl="0" fontAlgn="t">
                        <a:buNone/>
                      </a:pPr>
                      <a:r>
                        <a:rPr lang="en-US" sz="1800" b="0" i="0" u="none" strike="noStrike" dirty="0">
                          <a:solidFill>
                            <a:srgbClr val="000000"/>
                          </a:solidFill>
                          <a:effectLst/>
                          <a:latin typeface="Arial" panose="020B0604020202020204" pitchFamily="34" charset="0"/>
                        </a:rPr>
                        <a:t>[4] Making recommendations using transfer learning Xing Fang.(2020)</a:t>
                      </a:r>
                      <a:endParaRPr lang="en-US" sz="1800" b="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dirty="0">
                          <a:latin typeface="Arial" panose="020B0604020202020204" pitchFamily="34" charset="0"/>
                          <a:cs typeface="Arial" panose="020B0604020202020204" pitchFamily="34" charset="0"/>
                        </a:rPr>
                        <a:t>Amazon Review dataset (Electronics, Books, Movies, Music, Home &amp; Kitchen categories)and </a:t>
                      </a:r>
                      <a:r>
                        <a:rPr lang="en-IN" sz="1800" b="0" dirty="0">
                          <a:latin typeface="Arial" panose="020B0604020202020204" pitchFamily="34" charset="0"/>
                          <a:cs typeface="Arial" panose="020B0604020202020204" pitchFamily="34" charset="0"/>
                        </a:rPr>
                        <a:t>IMDB Movie Review dataset</a:t>
                      </a:r>
                      <a:endParaRPr lang="en-US" sz="1800" b="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dirty="0">
                          <a:latin typeface="Arial" panose="020B0604020202020204" pitchFamily="34" charset="0"/>
                          <a:cs typeface="Arial" panose="020B0604020202020204" pitchFamily="34" charset="0"/>
                        </a:rPr>
                        <a:t>Used BERT and </a:t>
                      </a:r>
                      <a:r>
                        <a:rPr lang="en-US" sz="1800" b="0" dirty="0" err="1">
                          <a:latin typeface="Arial" panose="020B0604020202020204" pitchFamily="34" charset="0"/>
                          <a:cs typeface="Arial" panose="020B0604020202020204" pitchFamily="34" charset="0"/>
                        </a:rPr>
                        <a:t>XLNet</a:t>
                      </a:r>
                      <a:r>
                        <a:rPr lang="en-US" sz="1800" b="0" dirty="0">
                          <a:latin typeface="Arial" panose="020B0604020202020204" pitchFamily="34" charset="0"/>
                          <a:cs typeface="Arial" panose="020B0604020202020204" pitchFamily="34" charset="0"/>
                        </a:rPr>
                        <a:t> for review representation and fine-tuned it across source and target domain</a:t>
                      </a:r>
                      <a:endParaRPr lang="en-US" sz="1800" b="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Transfer learning improved performance across target domains in terms of accuracy.</a:t>
                      </a:r>
                    </a:p>
                    <a:p>
                      <a:pPr rtl="0" fontAlgn="t">
                        <a:buNone/>
                      </a:pPr>
                      <a:endParaRPr lang="en-US" sz="1800" b="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marL="0" indent="0" rtl="0" fontAlgn="t">
                        <a:buFont typeface="Arial" panose="020B0604020202020204" pitchFamily="34" charset="0"/>
                        <a:buNone/>
                      </a:pPr>
                      <a:r>
                        <a:rPr lang="en-US" sz="1800" b="0" i="0" u="none" strike="noStrike" dirty="0">
                          <a:solidFill>
                            <a:srgbClr val="000000"/>
                          </a:solidFill>
                          <a:effectLst/>
                          <a:latin typeface="Arial" panose="020B0604020202020204" pitchFamily="34" charset="0"/>
                          <a:ea typeface="Calibri" panose="020F0502020204030204" pitchFamily="34" charset="0"/>
                          <a:cs typeface="Arial" panose="020B0604020202020204" pitchFamily="34" charset="0"/>
                        </a:rPr>
                        <a:t>Bidirectional context understanding and addresses the issue of data sparsity</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dirty="0">
                          <a:latin typeface="Arial" panose="020B0604020202020204" pitchFamily="34" charset="0"/>
                          <a:cs typeface="Arial" panose="020B0604020202020204" pitchFamily="34" charset="0"/>
                        </a:rPr>
                        <a:t>Requires high computational resources for fine-tuning large models like BERT.</a:t>
                      </a:r>
                      <a:br>
                        <a:rPr lang="en-US" sz="1800" b="0" dirty="0">
                          <a:effectLst/>
                        </a:rPr>
                      </a:br>
                      <a:endParaRPr lang="en-US" sz="1800" b="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extLst>
                  <a:ext uri="{0D108BD9-81ED-4DB2-BD59-A6C34878D82A}">
                    <a16:rowId xmlns:a16="http://schemas.microsoft.com/office/drawing/2014/main" val="2324541074"/>
                  </a:ext>
                </a:extLst>
              </a:tr>
              <a:tr h="2245106">
                <a:tc>
                  <a:txBody>
                    <a:bodyPr/>
                    <a:lstStyle/>
                    <a:p>
                      <a:pPr rtl="0" fontAlgn="t">
                        <a:buNone/>
                      </a:pPr>
                      <a:r>
                        <a:rPr lang="en-US" sz="1800" b="0" i="0" u="none" strike="noStrike">
                          <a:solidFill>
                            <a:srgbClr val="000000"/>
                          </a:solidFill>
                          <a:effectLst/>
                          <a:latin typeface="Arial" panose="020B0604020202020204" pitchFamily="34" charset="0"/>
                        </a:rPr>
                        <a:t>[3] Novel online Recommendation algorithm for Massive Open Online Courses (NoR-MOOCs) (2021)</a:t>
                      </a:r>
                      <a:endParaRPr lang="en-US" sz="1800" b="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IN" sz="1800" b="0" i="0" kern="1200" dirty="0">
                          <a:solidFill>
                            <a:schemeClr val="tx1"/>
                          </a:solidFill>
                          <a:effectLst/>
                          <a:latin typeface="Arial" panose="020B0604020202020204" pitchFamily="34" charset="0"/>
                          <a:ea typeface="+mn-ea"/>
                          <a:cs typeface="Arial" panose="020B0604020202020204" pitchFamily="34" charset="0"/>
                        </a:rPr>
                        <a:t>Coco dataset</a:t>
                      </a:r>
                      <a:endParaRPr lang="en-US" sz="1800" b="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just" rtl="0" fontAlgn="t">
                        <a:buNone/>
                      </a:pPr>
                      <a:r>
                        <a:rPr lang="en-US" sz="1800" b="0" i="0" kern="1200" dirty="0">
                          <a:solidFill>
                            <a:schemeClr val="tx1"/>
                          </a:solidFill>
                          <a:effectLst/>
                          <a:latin typeface="Arial" panose="020B0604020202020204" pitchFamily="34" charset="0"/>
                          <a:ea typeface="+mn-ea"/>
                          <a:cs typeface="Arial" panose="020B0604020202020204" pitchFamily="34" charset="0"/>
                        </a:rPr>
                        <a:t>Used hypersphere-based embedding to map users and items on a high-dimensional sphere, leveraging angular similarity for improved recommendations.</a:t>
                      </a:r>
                      <a:endParaRPr lang="en-US" sz="1800" b="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kern="1200" dirty="0">
                          <a:solidFill>
                            <a:schemeClr val="tx1"/>
                          </a:solidFill>
                          <a:effectLst/>
                          <a:latin typeface="Arial" panose="020B0604020202020204" pitchFamily="34" charset="0"/>
                          <a:ea typeface="+mn-ea"/>
                          <a:cs typeface="Arial" panose="020B0604020202020204" pitchFamily="34" charset="0"/>
                        </a:rPr>
                        <a:t>Improved </a:t>
                      </a:r>
                    </a:p>
                    <a:p>
                      <a:pPr rtl="0" fontAlgn="t">
                        <a:buNone/>
                      </a:pPr>
                      <a:r>
                        <a:rPr lang="en-US" sz="1800" b="0" i="0" kern="1200" dirty="0">
                          <a:solidFill>
                            <a:schemeClr val="tx1"/>
                          </a:solidFill>
                          <a:effectLst/>
                          <a:latin typeface="Arial" panose="020B0604020202020204" pitchFamily="34" charset="0"/>
                          <a:ea typeface="+mn-ea"/>
                          <a:cs typeface="Arial" panose="020B0604020202020204" pitchFamily="34" charset="0"/>
                        </a:rPr>
                        <a:t>recommendations with low </a:t>
                      </a:r>
                      <a:r>
                        <a:rPr lang="en-US" sz="1800" b="0" i="0" kern="1200" dirty="0" err="1">
                          <a:solidFill>
                            <a:schemeClr val="tx1"/>
                          </a:solidFill>
                          <a:effectLst/>
                          <a:latin typeface="Arial" panose="020B0604020202020204" pitchFamily="34" charset="0"/>
                          <a:ea typeface="+mn-ea"/>
                          <a:cs typeface="Arial" panose="020B0604020202020204" pitchFamily="34" charset="0"/>
                        </a:rPr>
                        <a:t>rmse</a:t>
                      </a:r>
                      <a:r>
                        <a:rPr lang="en-US" sz="1800" b="0" i="0" kern="1200" dirty="0">
                          <a:solidFill>
                            <a:schemeClr val="tx1"/>
                          </a:solidFill>
                          <a:effectLst/>
                          <a:latin typeface="Arial" panose="020B0604020202020204" pitchFamily="34" charset="0"/>
                          <a:ea typeface="+mn-ea"/>
                          <a:cs typeface="Arial" panose="020B0604020202020204" pitchFamily="34" charset="0"/>
                        </a:rPr>
                        <a:t> values.</a:t>
                      </a:r>
                      <a:endParaRPr lang="en-US" sz="1800" b="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u="none" strike="noStrike" dirty="0">
                          <a:solidFill>
                            <a:srgbClr val="000000"/>
                          </a:solidFill>
                          <a:effectLst/>
                          <a:latin typeface="Arial" panose="020B0604020202020204" pitchFamily="34" charset="0"/>
                        </a:rPr>
                        <a:t>able to provide personalized course recommendations to users.</a:t>
                      </a:r>
                      <a:endParaRPr lang="en-US" sz="1800" b="0" dirty="0">
                        <a:effectLst/>
                      </a:endParaRPr>
                    </a:p>
                    <a:p>
                      <a:pPr fontAlgn="t"/>
                      <a:br>
                        <a:rPr lang="en-US" sz="1800" b="0" dirty="0">
                          <a:effectLst/>
                        </a:rPr>
                      </a:br>
                      <a:endParaRPr lang="en-US" sz="1800" b="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u="none" strike="noStrike" dirty="0">
                          <a:solidFill>
                            <a:srgbClr val="000000"/>
                          </a:solidFill>
                          <a:effectLst/>
                          <a:latin typeface="Arial" panose="020B0604020202020204" pitchFamily="34" charset="0"/>
                        </a:rPr>
                        <a:t>-Parameter Sensitivity: as the generation size, radius of hyper-spheres.</a:t>
                      </a:r>
                      <a:endParaRPr lang="en-US" sz="1800" b="0" dirty="0">
                        <a:effectLst/>
                      </a:endParaRPr>
                    </a:p>
                    <a:p>
                      <a:pPr rtl="0" fontAlgn="t">
                        <a:buNone/>
                      </a:pPr>
                      <a:r>
                        <a:rPr lang="en-US" sz="1800" b="0" i="0" u="none" strike="noStrike" dirty="0">
                          <a:solidFill>
                            <a:srgbClr val="000000"/>
                          </a:solidFill>
                          <a:effectLst/>
                          <a:latin typeface="Arial" panose="020B0604020202020204" pitchFamily="34" charset="0"/>
                        </a:rPr>
                        <a:t>Cold start problems.</a:t>
                      </a:r>
                      <a:endParaRPr lang="en-US" sz="1800" b="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extLst>
                  <a:ext uri="{0D108BD9-81ED-4DB2-BD59-A6C34878D82A}">
                    <a16:rowId xmlns:a16="http://schemas.microsoft.com/office/drawing/2014/main" val="1565158462"/>
                  </a:ext>
                </a:extLst>
              </a:tr>
            </a:tbl>
          </a:graphicData>
        </a:graphic>
      </p:graphicFrame>
      <p:sp>
        <p:nvSpPr>
          <p:cNvPr id="4" name="Date Placeholder 3">
            <a:extLst>
              <a:ext uri="{FF2B5EF4-FFF2-40B4-BE49-F238E27FC236}">
                <a16:creationId xmlns:a16="http://schemas.microsoft.com/office/drawing/2014/main" id="{D31C3773-F766-F973-FA81-C23771E4AC30}"/>
              </a:ext>
            </a:extLst>
          </p:cNvPr>
          <p:cNvSpPr>
            <a:spLocks noGrp="1"/>
          </p:cNvSpPr>
          <p:nvPr>
            <p:ph type="dt" sz="half" idx="10"/>
          </p:nvPr>
        </p:nvSpPr>
        <p:spPr>
          <a:xfrm>
            <a:off x="7193703" y="6223923"/>
            <a:ext cx="911939" cy="365125"/>
          </a:xfrm>
        </p:spPr>
        <p:txBody>
          <a:bodyPr/>
          <a:lstStyle/>
          <a:p>
            <a:fld id="{1ED6D64E-510D-4D1B-A3A5-D5D8D7656139}" type="datetime1">
              <a:rPr lang="en-IN" smtClean="0"/>
              <a:t>06-04-2025</a:t>
            </a:fld>
            <a:endParaRPr lang="en-IN" dirty="0"/>
          </a:p>
        </p:txBody>
      </p:sp>
      <p:sp>
        <p:nvSpPr>
          <p:cNvPr id="5" name="Footer Placeholder 4">
            <a:extLst>
              <a:ext uri="{FF2B5EF4-FFF2-40B4-BE49-F238E27FC236}">
                <a16:creationId xmlns:a16="http://schemas.microsoft.com/office/drawing/2014/main" id="{C60BF9E2-5986-B93E-1989-39E6951DB4F3}"/>
              </a:ext>
            </a:extLst>
          </p:cNvPr>
          <p:cNvSpPr>
            <a:spLocks noGrp="1"/>
          </p:cNvSpPr>
          <p:nvPr>
            <p:ph type="ftr" sz="quarter" idx="11"/>
          </p:nvPr>
        </p:nvSpPr>
        <p:spPr>
          <a:xfrm>
            <a:off x="631614" y="6223924"/>
            <a:ext cx="6297612" cy="365125"/>
          </a:xfrm>
        </p:spPr>
        <p:txBody>
          <a:bodyPr/>
          <a:lstStyle/>
          <a:p>
            <a:r>
              <a:rPr lang="en-IN"/>
              <a:t>EFFICIENT EDUCATIONAL RECOMMENDER SYSTEM USING TRANSFER LEARNING</a:t>
            </a:r>
            <a:endParaRPr lang="en-IN" dirty="0"/>
          </a:p>
        </p:txBody>
      </p:sp>
      <p:sp>
        <p:nvSpPr>
          <p:cNvPr id="7" name="Rectangle 1">
            <a:extLst>
              <a:ext uri="{FF2B5EF4-FFF2-40B4-BE49-F238E27FC236}">
                <a16:creationId xmlns:a16="http://schemas.microsoft.com/office/drawing/2014/main" id="{CFD06EC0-CF97-265D-2C0C-0F426A8BB809}"/>
              </a:ext>
            </a:extLst>
          </p:cNvPr>
          <p:cNvSpPr>
            <a:spLocks noChangeArrowheads="1"/>
          </p:cNvSpPr>
          <p:nvPr/>
        </p:nvSpPr>
        <p:spPr bwMode="auto">
          <a:xfrm>
            <a:off x="-6207732" y="-63881"/>
            <a:ext cx="24026456" cy="521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68690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00B0-5D87-B1B6-5C83-D4934FE6710F}"/>
              </a:ext>
            </a:extLst>
          </p:cNvPr>
          <p:cNvSpPr>
            <a:spLocks noGrp="1"/>
          </p:cNvSpPr>
          <p:nvPr>
            <p:ph type="title"/>
          </p:nvPr>
        </p:nvSpPr>
        <p:spPr/>
        <p:txBody>
          <a:bodyPr/>
          <a:lstStyle/>
          <a:p>
            <a:r>
              <a:rPr lang="en-IN" dirty="0"/>
              <a:t>PROPOSED METHOD</a:t>
            </a:r>
          </a:p>
        </p:txBody>
      </p:sp>
      <p:sp>
        <p:nvSpPr>
          <p:cNvPr id="6" name="Rectangle 1">
            <a:extLst>
              <a:ext uri="{FF2B5EF4-FFF2-40B4-BE49-F238E27FC236}">
                <a16:creationId xmlns:a16="http://schemas.microsoft.com/office/drawing/2014/main" id="{A14D4962-79A5-1DED-587F-037EDDA72A0A}"/>
              </a:ext>
            </a:extLst>
          </p:cNvPr>
          <p:cNvSpPr>
            <a:spLocks noGrp="1" noChangeArrowheads="1"/>
          </p:cNvSpPr>
          <p:nvPr>
            <p:ph idx="1"/>
          </p:nvPr>
        </p:nvSpPr>
        <p:spPr bwMode="auto">
          <a:xfrm>
            <a:off x="1341990" y="2231555"/>
            <a:ext cx="85966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a:cs typeface="Arial"/>
              </a:rPr>
              <a:t>Applied </a:t>
            </a:r>
            <a:r>
              <a:rPr kumimoji="0" lang="en-US" altLang="en-US" b="1" i="0" u="none" strike="noStrike" cap="none" normalizeH="0" baseline="0" dirty="0">
                <a:ln>
                  <a:noFill/>
                </a:ln>
                <a:solidFill>
                  <a:schemeClr val="tx1"/>
                </a:solidFill>
                <a:effectLst/>
                <a:latin typeface="Times New Roman"/>
                <a:cs typeface="Arial"/>
              </a:rPr>
              <a:t>transfer learning</a:t>
            </a:r>
            <a:r>
              <a:rPr kumimoji="0" lang="en-US" altLang="en-US" b="0" i="0" u="none" strike="noStrike" cap="none" normalizeH="0" baseline="0" dirty="0">
                <a:ln>
                  <a:noFill/>
                </a:ln>
                <a:solidFill>
                  <a:schemeClr val="tx1"/>
                </a:solidFill>
                <a:effectLst/>
                <a:latin typeface="Times New Roman"/>
                <a:cs typeface="Arial"/>
              </a:rPr>
              <a:t> across four distinct deep learning models (Model 1 to Model 4).</a:t>
            </a:r>
            <a:endParaRPr lang="en-US" dirty="0">
              <a:solidFill>
                <a:schemeClr val="tx1"/>
              </a:solidFill>
              <a:ea typeface="Calibri" panose="020F0502020204030204"/>
              <a:cs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0" i="0" u="none" strike="noStrike" cap="none" normalizeH="0" baseline="0" dirty="0">
                <a:ln>
                  <a:noFill/>
                </a:ln>
                <a:solidFill>
                  <a:schemeClr val="tx1"/>
                </a:solidFill>
                <a:effectLst/>
                <a:latin typeface="Times New Roman"/>
                <a:cs typeface="Arial"/>
              </a:rPr>
              <a:t>Trained base models on source datasets, then fine-tuned on </a:t>
            </a:r>
            <a:r>
              <a:rPr kumimoji="0" lang="en-US" altLang="en-US" b="1" i="0" u="none" strike="noStrike" cap="none" normalizeH="0" baseline="0" dirty="0">
                <a:ln>
                  <a:noFill/>
                </a:ln>
                <a:solidFill>
                  <a:schemeClr val="tx1"/>
                </a:solidFill>
                <a:effectLst/>
                <a:latin typeface="Times New Roman"/>
                <a:cs typeface="Arial"/>
              </a:rPr>
              <a:t>target datasets</a:t>
            </a:r>
            <a:r>
              <a:rPr kumimoji="0" lang="en-US" altLang="en-US" b="0" i="0" u="none" strike="noStrike" cap="none" normalizeH="0" baseline="0" dirty="0">
                <a:ln>
                  <a:noFill/>
                </a:ln>
                <a:solidFill>
                  <a:schemeClr val="tx1"/>
                </a:solidFill>
                <a:effectLst/>
                <a:latin typeface="Times New Roman"/>
                <a:cs typeface="Arial"/>
              </a:rPr>
              <a:t>.</a:t>
            </a:r>
            <a:endParaRPr lang="en-US" altLang="en-US" b="0" i="0" u="none" strike="noStrike" cap="none" normalizeH="0" baseline="0" dirty="0">
              <a:ln>
                <a:noFill/>
              </a:ln>
              <a:solidFill>
                <a:schemeClr val="tx1"/>
              </a:solidFill>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0" i="0" u="none" strike="noStrike" cap="none" normalizeH="0" baseline="0" dirty="0">
                <a:ln>
                  <a:noFill/>
                </a:ln>
                <a:solidFill>
                  <a:schemeClr val="tx1"/>
                </a:solidFill>
                <a:effectLst/>
                <a:latin typeface="Times New Roman"/>
                <a:cs typeface="Arial"/>
              </a:rPr>
              <a:t>Evaluated model performance using </a:t>
            </a:r>
            <a:r>
              <a:rPr kumimoji="0" lang="en-US" altLang="en-US" b="1" i="0" u="none" strike="noStrike" cap="none" normalizeH="0" baseline="0" dirty="0">
                <a:ln>
                  <a:noFill/>
                </a:ln>
                <a:solidFill>
                  <a:schemeClr val="tx1"/>
                </a:solidFill>
                <a:effectLst/>
                <a:latin typeface="Times New Roman"/>
                <a:cs typeface="Arial"/>
              </a:rPr>
              <a:t>RMSE</a:t>
            </a:r>
            <a:r>
              <a:rPr kumimoji="0" lang="en-US" altLang="en-US" b="0" i="0" u="none" strike="noStrike" cap="none" normalizeH="0" baseline="0" dirty="0">
                <a:ln>
                  <a:noFill/>
                </a:ln>
                <a:solidFill>
                  <a:schemeClr val="tx1"/>
                </a:solidFill>
                <a:effectLst/>
                <a:latin typeface="Times New Roman"/>
                <a:cs typeface="Arial"/>
              </a:rPr>
              <a:t>, </a:t>
            </a:r>
            <a:r>
              <a:rPr kumimoji="0" lang="en-US" altLang="en-US" b="1" i="0" u="none" strike="noStrike" cap="none" normalizeH="0" baseline="0" dirty="0">
                <a:ln>
                  <a:noFill/>
                </a:ln>
                <a:solidFill>
                  <a:schemeClr val="tx1"/>
                </a:solidFill>
                <a:effectLst/>
                <a:latin typeface="Times New Roman"/>
                <a:cs typeface="Arial"/>
              </a:rPr>
              <a:t>MAE</a:t>
            </a:r>
            <a:r>
              <a:rPr kumimoji="0" lang="en-US" altLang="en-US" b="0" i="0" u="none" strike="noStrike" cap="none" normalizeH="0" baseline="0" dirty="0">
                <a:ln>
                  <a:noFill/>
                </a:ln>
                <a:solidFill>
                  <a:schemeClr val="tx1"/>
                </a:solidFill>
                <a:effectLst/>
                <a:latin typeface="Times New Roman"/>
                <a:cs typeface="Arial"/>
              </a:rPr>
              <a:t>, and </a:t>
            </a:r>
            <a:r>
              <a:rPr kumimoji="0" lang="en-US" altLang="en-US" b="1" i="0" u="none" strike="noStrike" cap="none" normalizeH="0" baseline="0" dirty="0">
                <a:ln>
                  <a:noFill/>
                </a:ln>
                <a:solidFill>
                  <a:schemeClr val="tx1"/>
                </a:solidFill>
                <a:effectLst/>
                <a:latin typeface="Times New Roman"/>
                <a:cs typeface="Arial"/>
              </a:rPr>
              <a:t>Time/Step</a:t>
            </a:r>
            <a:r>
              <a:rPr kumimoji="0" lang="en-US" altLang="en-US" b="0" i="0" u="none" strike="noStrike" cap="none" normalizeH="0" baseline="0" dirty="0">
                <a:ln>
                  <a:noFill/>
                </a:ln>
                <a:solidFill>
                  <a:schemeClr val="tx1"/>
                </a:solidFill>
                <a:effectLst/>
                <a:latin typeface="Times New Roman"/>
                <a:cs typeface="Arial"/>
              </a:rPr>
              <a:t> before and after transfer learning.</a:t>
            </a:r>
            <a:endParaRPr lang="en-US" altLang="en-US" b="0" i="0" u="none" strike="noStrike" cap="none" normalizeH="0" baseline="0" dirty="0">
              <a:ln>
                <a:noFill/>
              </a:ln>
              <a:solidFill>
                <a:schemeClr val="tx1"/>
              </a:solidFill>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0" i="0" u="none" strike="noStrike" cap="none" normalizeH="0" baseline="0" dirty="0">
                <a:ln>
                  <a:noFill/>
                </a:ln>
                <a:solidFill>
                  <a:schemeClr val="tx1"/>
                </a:solidFill>
                <a:effectLst/>
                <a:latin typeface="Times New Roman"/>
                <a:cs typeface="Arial"/>
              </a:rPr>
              <a:t>Conducted </a:t>
            </a:r>
            <a:r>
              <a:rPr kumimoji="0" lang="en-US" altLang="en-US" b="1" i="0" u="none" strike="noStrike" cap="none" normalizeH="0" baseline="0" dirty="0">
                <a:ln>
                  <a:noFill/>
                </a:ln>
                <a:solidFill>
                  <a:schemeClr val="tx1"/>
                </a:solidFill>
                <a:effectLst/>
                <a:latin typeface="Times New Roman"/>
                <a:cs typeface="Arial"/>
              </a:rPr>
              <a:t>cross-dataset</a:t>
            </a:r>
            <a:r>
              <a:rPr kumimoji="0" lang="en-US" altLang="en-US" b="0" i="0" u="none" strike="noStrike" cap="none" normalizeH="0" baseline="0" dirty="0">
                <a:ln>
                  <a:noFill/>
                </a:ln>
                <a:solidFill>
                  <a:schemeClr val="tx1"/>
                </a:solidFill>
                <a:effectLst/>
                <a:latin typeface="Times New Roman"/>
                <a:cs typeface="Arial"/>
              </a:rPr>
              <a:t> and </a:t>
            </a:r>
            <a:r>
              <a:rPr kumimoji="0" lang="en-US" altLang="en-US" b="1" i="0" u="none" strike="noStrike" cap="none" normalizeH="0" baseline="0" dirty="0">
                <a:ln>
                  <a:noFill/>
                </a:ln>
                <a:solidFill>
                  <a:schemeClr val="tx1"/>
                </a:solidFill>
                <a:effectLst/>
                <a:latin typeface="Times New Roman"/>
                <a:cs typeface="Arial"/>
              </a:rPr>
              <a:t>cross-model</a:t>
            </a:r>
            <a:r>
              <a:rPr kumimoji="0" lang="en-US" altLang="en-US" b="0" i="0" u="none" strike="noStrike" cap="none" normalizeH="0" baseline="0" dirty="0">
                <a:ln>
                  <a:noFill/>
                </a:ln>
                <a:solidFill>
                  <a:schemeClr val="tx1"/>
                </a:solidFill>
                <a:effectLst/>
                <a:latin typeface="Times New Roman"/>
                <a:cs typeface="Arial"/>
              </a:rPr>
              <a:t> comparisons to identify performance patterns.</a:t>
            </a:r>
            <a:endParaRPr lang="en-US" altLang="en-US" b="0" i="0" u="none" strike="noStrike" cap="none" normalizeH="0" baseline="0" dirty="0">
              <a:ln>
                <a:noFill/>
              </a:ln>
              <a:solidFill>
                <a:schemeClr val="tx1"/>
              </a:solidFill>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0" i="0" u="none" strike="noStrike" cap="none" normalizeH="0" baseline="0" dirty="0">
                <a:ln>
                  <a:noFill/>
                </a:ln>
                <a:solidFill>
                  <a:schemeClr val="tx1"/>
                </a:solidFill>
                <a:effectLst/>
                <a:latin typeface="Times New Roman"/>
                <a:cs typeface="Arial"/>
              </a:rPr>
              <a:t>Designed a benchmarking framework for analyzing </a:t>
            </a:r>
            <a:r>
              <a:rPr kumimoji="0" lang="en-US" altLang="en-US" b="1" i="0" u="none" strike="noStrike" cap="none" normalizeH="0" baseline="0" dirty="0">
                <a:ln>
                  <a:noFill/>
                </a:ln>
                <a:solidFill>
                  <a:schemeClr val="tx1"/>
                </a:solidFill>
                <a:effectLst/>
                <a:latin typeface="Times New Roman"/>
                <a:cs typeface="Arial"/>
              </a:rPr>
              <a:t>accuracy-efficiency trade-offs</a:t>
            </a:r>
            <a:r>
              <a:rPr kumimoji="0" lang="en-US" altLang="en-US" b="0" i="0" u="none" strike="noStrike" cap="none" normalizeH="0" baseline="0" dirty="0">
                <a:ln>
                  <a:noFill/>
                </a:ln>
                <a:solidFill>
                  <a:schemeClr val="tx1"/>
                </a:solidFill>
                <a:effectLst/>
                <a:latin typeface="Times New Roman"/>
                <a:cs typeface="Arial"/>
              </a:rPr>
              <a:t>.</a:t>
            </a:r>
            <a:endParaRPr lang="en-US" altLang="en-US" b="0" i="0" u="none" strike="noStrike" cap="none" normalizeH="0" baseline="0" dirty="0">
              <a:ln>
                <a:noFill/>
              </a:ln>
              <a:solidFill>
                <a:schemeClr val="tx1"/>
              </a:solidFill>
              <a:effectLst/>
              <a:latin typeface="Times New Roman"/>
              <a:cs typeface="Arial"/>
            </a:endParaRPr>
          </a:p>
        </p:txBody>
      </p:sp>
      <p:sp>
        <p:nvSpPr>
          <p:cNvPr id="4" name="Date Placeholder 3">
            <a:extLst>
              <a:ext uri="{FF2B5EF4-FFF2-40B4-BE49-F238E27FC236}">
                <a16:creationId xmlns:a16="http://schemas.microsoft.com/office/drawing/2014/main" id="{289A852B-FF62-F338-7CB7-5836F83B2EFE}"/>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B9D9B9AC-0AAE-0453-ABDF-6B94AAEA950D}"/>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58258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F7FC-718D-CDB2-C410-96D30EBD8ED4}"/>
              </a:ext>
            </a:extLst>
          </p:cNvPr>
          <p:cNvSpPr>
            <a:spLocks noGrp="1"/>
          </p:cNvSpPr>
          <p:nvPr>
            <p:ph type="title"/>
          </p:nvPr>
        </p:nvSpPr>
        <p:spPr/>
        <p:txBody>
          <a:bodyPr/>
          <a:lstStyle/>
          <a:p>
            <a:r>
              <a:rPr lang="en-IN" dirty="0"/>
              <a:t>SYSTEM ARCHITECTURE</a:t>
            </a:r>
          </a:p>
        </p:txBody>
      </p:sp>
      <p:sp>
        <p:nvSpPr>
          <p:cNvPr id="3" name="Content Placeholder 2">
            <a:extLst>
              <a:ext uri="{FF2B5EF4-FFF2-40B4-BE49-F238E27FC236}">
                <a16:creationId xmlns:a16="http://schemas.microsoft.com/office/drawing/2014/main" id="{4CFBB592-1745-46BA-AE1A-59B6BCC2F757}"/>
              </a:ext>
            </a:extLst>
          </p:cNvPr>
          <p:cNvSpPr>
            <a:spLocks noGrp="1"/>
          </p:cNvSpPr>
          <p:nvPr>
            <p:ph idx="1"/>
          </p:nvPr>
        </p:nvSpPr>
        <p:spPr>
          <a:xfrm>
            <a:off x="838200" y="1825625"/>
            <a:ext cx="10515600" cy="460375"/>
          </a:xfrm>
        </p:spPr>
        <p:txBody>
          <a:bodyPr>
            <a:normAutofit/>
          </a:bodyPr>
          <a:lstStyle/>
          <a:p>
            <a:pPr marL="0" indent="0">
              <a:buNone/>
            </a:pPr>
            <a:r>
              <a:rPr lang="en-IN" dirty="0"/>
              <a:t>LSTM-1</a:t>
            </a:r>
          </a:p>
        </p:txBody>
      </p:sp>
      <p:sp>
        <p:nvSpPr>
          <p:cNvPr id="4" name="Date Placeholder 3">
            <a:extLst>
              <a:ext uri="{FF2B5EF4-FFF2-40B4-BE49-F238E27FC236}">
                <a16:creationId xmlns:a16="http://schemas.microsoft.com/office/drawing/2014/main" id="{C651BB2C-208B-CEFC-6900-0A0208058B73}"/>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F10474FB-9476-6E32-2FBB-A0AF14E355FF}"/>
              </a:ext>
            </a:extLst>
          </p:cNvPr>
          <p:cNvSpPr>
            <a:spLocks noGrp="1"/>
          </p:cNvSpPr>
          <p:nvPr>
            <p:ph type="ftr" sz="quarter" idx="11"/>
          </p:nvPr>
        </p:nvSpPr>
        <p:spPr/>
        <p:txBody>
          <a:bodyPr/>
          <a:lstStyle/>
          <a:p>
            <a:r>
              <a:rPr lang="en-IN"/>
              <a:t>EFFICIENT EDUCATIONAL RECOMMENDER SYSTEM USING TRANSFER LEARNING</a:t>
            </a:r>
            <a:endParaRPr lang="en-IN" dirty="0"/>
          </a:p>
        </p:txBody>
      </p:sp>
      <p:pic>
        <p:nvPicPr>
          <p:cNvPr id="7" name="Picture 6">
            <a:extLst>
              <a:ext uri="{FF2B5EF4-FFF2-40B4-BE49-F238E27FC236}">
                <a16:creationId xmlns:a16="http://schemas.microsoft.com/office/drawing/2014/main" id="{700E3A5C-5D6A-44C4-D72E-0965EF762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9448" y="1349576"/>
            <a:ext cx="6116552" cy="4822624"/>
          </a:xfrm>
          <a:prstGeom prst="rect">
            <a:avLst/>
          </a:prstGeom>
        </p:spPr>
      </p:pic>
    </p:spTree>
    <p:extLst>
      <p:ext uri="{BB962C8B-B14F-4D97-AF65-F5344CB8AC3E}">
        <p14:creationId xmlns:p14="http://schemas.microsoft.com/office/powerpoint/2010/main" val="397047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19F95-54ED-9D34-4FBC-4B4B00F9A5F1}"/>
              </a:ext>
            </a:extLst>
          </p:cNvPr>
          <p:cNvSpPr>
            <a:spLocks noGrp="1"/>
          </p:cNvSpPr>
          <p:nvPr>
            <p:ph idx="1"/>
          </p:nvPr>
        </p:nvSpPr>
        <p:spPr>
          <a:xfrm>
            <a:off x="508000" y="466725"/>
            <a:ext cx="10515600" cy="701675"/>
          </a:xfrm>
        </p:spPr>
        <p:txBody>
          <a:bodyPr/>
          <a:lstStyle/>
          <a:p>
            <a:pPr marL="0" indent="0">
              <a:buNone/>
            </a:pPr>
            <a:r>
              <a:rPr lang="en-IN" dirty="0"/>
              <a:t>FNN</a:t>
            </a:r>
          </a:p>
        </p:txBody>
      </p:sp>
      <p:sp>
        <p:nvSpPr>
          <p:cNvPr id="4" name="Date Placeholder 3">
            <a:extLst>
              <a:ext uri="{FF2B5EF4-FFF2-40B4-BE49-F238E27FC236}">
                <a16:creationId xmlns:a16="http://schemas.microsoft.com/office/drawing/2014/main" id="{EDDE6E27-4FBC-5E45-0782-6A7BBF7B64EF}"/>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1694A4C-1F9D-72C6-0D47-12B79D636D75}"/>
              </a:ext>
            </a:extLst>
          </p:cNvPr>
          <p:cNvSpPr>
            <a:spLocks noGrp="1"/>
          </p:cNvSpPr>
          <p:nvPr>
            <p:ph type="ftr" sz="quarter" idx="11"/>
          </p:nvPr>
        </p:nvSpPr>
        <p:spPr/>
        <p:txBody>
          <a:bodyPr/>
          <a:lstStyle/>
          <a:p>
            <a:r>
              <a:rPr lang="en-IN"/>
              <a:t>EFFICIENT EDUCATIONAL RECOMMENDER SYSTEM USING TRANSFER LEARNING</a:t>
            </a:r>
            <a:endParaRPr lang="en-IN" dirty="0"/>
          </a:p>
        </p:txBody>
      </p:sp>
      <p:pic>
        <p:nvPicPr>
          <p:cNvPr id="7" name="Picture 6">
            <a:extLst>
              <a:ext uri="{FF2B5EF4-FFF2-40B4-BE49-F238E27FC236}">
                <a16:creationId xmlns:a16="http://schemas.microsoft.com/office/drawing/2014/main" id="{9E22F237-7DC1-C924-56B2-CD078C30F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00" y="948475"/>
            <a:ext cx="6692900" cy="4961050"/>
          </a:xfrm>
          <a:prstGeom prst="rect">
            <a:avLst/>
          </a:prstGeom>
        </p:spPr>
      </p:pic>
    </p:spTree>
    <p:extLst>
      <p:ext uri="{BB962C8B-B14F-4D97-AF65-F5344CB8AC3E}">
        <p14:creationId xmlns:p14="http://schemas.microsoft.com/office/powerpoint/2010/main" val="1320539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B3DF3-2811-B3F9-FB0A-CD33BFCE6C6E}"/>
              </a:ext>
            </a:extLst>
          </p:cNvPr>
          <p:cNvSpPr>
            <a:spLocks noGrp="1"/>
          </p:cNvSpPr>
          <p:nvPr>
            <p:ph idx="1"/>
          </p:nvPr>
        </p:nvSpPr>
        <p:spPr>
          <a:xfrm>
            <a:off x="558800" y="492125"/>
            <a:ext cx="10515600" cy="752475"/>
          </a:xfrm>
        </p:spPr>
        <p:txBody>
          <a:bodyPr/>
          <a:lstStyle/>
          <a:p>
            <a:pPr marL="0" indent="0">
              <a:buNone/>
            </a:pPr>
            <a:r>
              <a:rPr lang="en-IN" dirty="0"/>
              <a:t>MLP</a:t>
            </a:r>
          </a:p>
        </p:txBody>
      </p:sp>
      <p:sp>
        <p:nvSpPr>
          <p:cNvPr id="4" name="Date Placeholder 3">
            <a:extLst>
              <a:ext uri="{FF2B5EF4-FFF2-40B4-BE49-F238E27FC236}">
                <a16:creationId xmlns:a16="http://schemas.microsoft.com/office/drawing/2014/main" id="{CC62B100-EC17-20ED-FB43-E0C27F39FB60}"/>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4DC11C3A-0132-5B42-F462-872E6354FB1E}"/>
              </a:ext>
            </a:extLst>
          </p:cNvPr>
          <p:cNvSpPr>
            <a:spLocks noGrp="1"/>
          </p:cNvSpPr>
          <p:nvPr>
            <p:ph type="ftr" sz="quarter" idx="11"/>
          </p:nvPr>
        </p:nvSpPr>
        <p:spPr/>
        <p:txBody>
          <a:bodyPr/>
          <a:lstStyle/>
          <a:p>
            <a:r>
              <a:rPr lang="en-IN"/>
              <a:t>EFFICIENT EDUCATIONAL RECOMMENDER SYSTEM USING TRANSFER LEARNING</a:t>
            </a:r>
            <a:endParaRPr lang="en-IN" dirty="0"/>
          </a:p>
        </p:txBody>
      </p:sp>
      <p:pic>
        <p:nvPicPr>
          <p:cNvPr id="7" name="Picture 6">
            <a:extLst>
              <a:ext uri="{FF2B5EF4-FFF2-40B4-BE49-F238E27FC236}">
                <a16:creationId xmlns:a16="http://schemas.microsoft.com/office/drawing/2014/main" id="{20695D1D-2EE0-65FD-D848-4C3A77FF8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2600" y="902751"/>
            <a:ext cx="6540500" cy="5052498"/>
          </a:xfrm>
          <a:prstGeom prst="rect">
            <a:avLst/>
          </a:prstGeom>
        </p:spPr>
      </p:pic>
    </p:spTree>
    <p:extLst>
      <p:ext uri="{BB962C8B-B14F-4D97-AF65-F5344CB8AC3E}">
        <p14:creationId xmlns:p14="http://schemas.microsoft.com/office/powerpoint/2010/main" val="227427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3B114-1E10-92CC-2BA8-FCF4777A7D63}"/>
              </a:ext>
            </a:extLst>
          </p:cNvPr>
          <p:cNvSpPr>
            <a:spLocks noGrp="1"/>
          </p:cNvSpPr>
          <p:nvPr>
            <p:ph idx="1"/>
          </p:nvPr>
        </p:nvSpPr>
        <p:spPr>
          <a:xfrm>
            <a:off x="558800" y="657225"/>
            <a:ext cx="10515600" cy="4351338"/>
          </a:xfrm>
        </p:spPr>
        <p:txBody>
          <a:bodyPr/>
          <a:lstStyle/>
          <a:p>
            <a:pPr marL="0" indent="0">
              <a:buNone/>
            </a:pPr>
            <a:r>
              <a:rPr lang="en-IN" dirty="0"/>
              <a:t>LSTM-2</a:t>
            </a:r>
          </a:p>
          <a:p>
            <a:endParaRPr lang="en-IN" dirty="0"/>
          </a:p>
        </p:txBody>
      </p:sp>
      <p:sp>
        <p:nvSpPr>
          <p:cNvPr id="4" name="Date Placeholder 3">
            <a:extLst>
              <a:ext uri="{FF2B5EF4-FFF2-40B4-BE49-F238E27FC236}">
                <a16:creationId xmlns:a16="http://schemas.microsoft.com/office/drawing/2014/main" id="{5A7BBADF-884C-6311-FB10-6C943AAECBA3}"/>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4D7B52ED-27AA-8541-5BB0-2B3401FE9869}"/>
              </a:ext>
            </a:extLst>
          </p:cNvPr>
          <p:cNvSpPr>
            <a:spLocks noGrp="1"/>
          </p:cNvSpPr>
          <p:nvPr>
            <p:ph type="ftr" sz="quarter" idx="11"/>
          </p:nvPr>
        </p:nvSpPr>
        <p:spPr/>
        <p:txBody>
          <a:bodyPr/>
          <a:lstStyle/>
          <a:p>
            <a:r>
              <a:rPr lang="en-IN"/>
              <a:t>EFFICIENT EDUCATIONAL RECOMMENDER SYSTEM USING TRANSFER LEARNING</a:t>
            </a:r>
            <a:endParaRPr lang="en-IN" dirty="0"/>
          </a:p>
        </p:txBody>
      </p:sp>
      <p:pic>
        <p:nvPicPr>
          <p:cNvPr id="7" name="Picture 6">
            <a:extLst>
              <a:ext uri="{FF2B5EF4-FFF2-40B4-BE49-F238E27FC236}">
                <a16:creationId xmlns:a16="http://schemas.microsoft.com/office/drawing/2014/main" id="{E0162933-236B-2717-4A66-36E0C639D8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00" y="925613"/>
            <a:ext cx="6311900" cy="5006774"/>
          </a:xfrm>
          <a:prstGeom prst="rect">
            <a:avLst/>
          </a:prstGeom>
        </p:spPr>
      </p:pic>
    </p:spTree>
    <p:extLst>
      <p:ext uri="{BB962C8B-B14F-4D97-AF65-F5344CB8AC3E}">
        <p14:creationId xmlns:p14="http://schemas.microsoft.com/office/powerpoint/2010/main" val="25825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F4AC-FE9A-05DB-17DD-0543FA7EB3D3}"/>
              </a:ext>
            </a:extLst>
          </p:cNvPr>
          <p:cNvSpPr>
            <a:spLocks noGrp="1"/>
          </p:cNvSpPr>
          <p:nvPr>
            <p:ph type="title"/>
          </p:nvPr>
        </p:nvSpPr>
        <p:spPr/>
        <p:txBody>
          <a:bodyPr/>
          <a:lstStyle/>
          <a:p>
            <a:r>
              <a:rPr lang="en-IN" dirty="0"/>
              <a:t>SEQUENCE DIAGRAM</a:t>
            </a:r>
          </a:p>
        </p:txBody>
      </p:sp>
      <p:pic>
        <p:nvPicPr>
          <p:cNvPr id="12290" name="Picture 2">
            <a:extLst>
              <a:ext uri="{FF2B5EF4-FFF2-40B4-BE49-F238E27FC236}">
                <a16:creationId xmlns:a16="http://schemas.microsoft.com/office/drawing/2014/main" id="{2D798C36-2F8E-BC5A-676C-A93A6F1921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302" y="1411968"/>
            <a:ext cx="661670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87D280CD-1166-25E0-7DB6-E5D2D586525F}"/>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1B7EB608-9ADD-B75C-3D6F-93DC4D2D4B57}"/>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000011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3F7C7-2014-3B5F-93D6-3D0E6AD04DAB}"/>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99118B9A-12A1-A343-1214-B9836EA7BBB8}"/>
              </a:ext>
            </a:extLst>
          </p:cNvPr>
          <p:cNvSpPr>
            <a:spLocks noGrp="1"/>
          </p:cNvSpPr>
          <p:nvPr>
            <p:ph idx="1"/>
          </p:nvPr>
        </p:nvSpPr>
        <p:spPr/>
        <p:txBody>
          <a:bodyPr>
            <a:normAutofit lnSpcReduction="10000"/>
          </a:bodyPr>
          <a:lstStyle/>
          <a:p>
            <a:pPr algn="just" rtl="0">
              <a:spcBef>
                <a:spcPts val="1200"/>
              </a:spcBef>
              <a:spcAft>
                <a:spcPts val="200"/>
              </a:spcAft>
              <a:buNone/>
            </a:pPr>
            <a:r>
              <a:rPr lang="en-US" sz="2400" b="1" i="0" u="none" strike="noStrike" dirty="0">
                <a:solidFill>
                  <a:srgbClr val="000000"/>
                </a:solidFill>
                <a:effectLst/>
                <a:latin typeface="Arial" panose="020B0604020202020204" pitchFamily="34" charset="0"/>
                <a:cs typeface="Arial" panose="020B0604020202020204" pitchFamily="34" charset="0"/>
              </a:rPr>
              <a:t>MODULE-1 Data Preprocessing</a:t>
            </a:r>
            <a:endParaRPr lang="en-US" sz="2400" b="0" dirty="0">
              <a:effectLst/>
              <a:latin typeface="Arial" panose="020B0604020202020204" pitchFamily="34" charset="0"/>
              <a:cs typeface="Arial" panose="020B0604020202020204" pitchFamily="34" charset="0"/>
            </a:endParaRPr>
          </a:p>
          <a:p>
            <a:pPr marL="457200" rtl="0">
              <a:spcBef>
                <a:spcPts val="800"/>
              </a:spcBef>
              <a:buNone/>
            </a:pPr>
            <a:r>
              <a:rPr lang="en-US" b="1" i="0" u="none" strike="noStrike" dirty="0">
                <a:solidFill>
                  <a:srgbClr val="000000"/>
                </a:solidFill>
                <a:effectLst/>
                <a:latin typeface="Arial" panose="020B0604020202020204" pitchFamily="34" charset="0"/>
              </a:rPr>
              <a:t>Tasks:  </a:t>
            </a:r>
            <a:endParaRPr lang="en-US" b="0" dirty="0">
              <a:effectLst/>
            </a:endParaRPr>
          </a:p>
          <a:p>
            <a:pPr rtl="0" fontAlgn="base">
              <a:spcBef>
                <a:spcPts val="8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Data Cleaning: Handle missing values, remove duplicates, and clean noisy text (e.g., typos in reviews or course descriptions). . </a:t>
            </a:r>
          </a:p>
          <a:p>
            <a:pPr rtl="0" fontAlgn="base">
              <a:buFont typeface="Arial" panose="020B0604020202020204" pitchFamily="34" charset="0"/>
              <a:buChar char="•"/>
            </a:pPr>
            <a:r>
              <a:rPr lang="en-US" b="0" i="0" u="none" strike="noStrike" dirty="0">
                <a:solidFill>
                  <a:srgbClr val="000000"/>
                </a:solidFill>
                <a:effectLst/>
                <a:latin typeface="Arial" panose="020B0604020202020204" pitchFamily="34" charset="0"/>
              </a:rPr>
              <a:t>For numerical data, detect and correct errors such as impossible values or inconsistencies. Additionally, ensure that each record is unique and relevant by filtering out any irrelevant or redundant data entries.</a:t>
            </a:r>
          </a:p>
          <a:p>
            <a:pPr marL="0" indent="0" fontAlgn="base">
              <a:buNone/>
            </a:pPr>
            <a:r>
              <a:rPr lang="en-US" b="1" i="0" u="none" strike="noStrike" dirty="0">
                <a:solidFill>
                  <a:srgbClr val="000000"/>
                </a:solidFill>
                <a:effectLst/>
                <a:latin typeface="Arial" panose="020B0604020202020204" pitchFamily="34" charset="0"/>
              </a:rPr>
              <a:t>   Normalization:</a:t>
            </a:r>
            <a:r>
              <a:rPr lang="en-US" b="0" i="0" u="none" strike="noStrike" dirty="0">
                <a:solidFill>
                  <a:srgbClr val="000000"/>
                </a:solidFill>
                <a:effectLst/>
                <a:latin typeface="Arial" panose="020B0604020202020204" pitchFamily="34" charset="0"/>
              </a:rPr>
              <a:t> Scale data where necessary (e.g., rating scores).</a:t>
            </a:r>
          </a:p>
          <a:p>
            <a:pPr rtl="0" fontAlgn="base">
              <a:buFont typeface="Arial" panose="020B0604020202020204" pitchFamily="34" charset="0"/>
              <a:buChar char="•"/>
            </a:pPr>
            <a:endParaRPr lang="en-US" b="0" i="0" u="none" strike="noStrike" dirty="0">
              <a:solidFill>
                <a:srgbClr val="000000"/>
              </a:solidFill>
              <a:effectLst/>
              <a:latin typeface="Arial" panose="020B0604020202020204" pitchFamily="34" charset="0"/>
            </a:endParaRPr>
          </a:p>
          <a:p>
            <a:pPr>
              <a:buNone/>
            </a:pPr>
            <a:br>
              <a:rPr lang="en-US" b="0" dirty="0">
                <a:effectLst/>
              </a:rPr>
            </a:br>
            <a:endParaRPr lang="en-IN" dirty="0"/>
          </a:p>
        </p:txBody>
      </p:sp>
      <p:sp>
        <p:nvSpPr>
          <p:cNvPr id="4" name="Date Placeholder 3">
            <a:extLst>
              <a:ext uri="{FF2B5EF4-FFF2-40B4-BE49-F238E27FC236}">
                <a16:creationId xmlns:a16="http://schemas.microsoft.com/office/drawing/2014/main" id="{4AFACD5B-4190-F21A-9F3F-0E9FD2E5CE93}"/>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4E34DE59-7E97-47C3-E995-D8D6B7FA2962}"/>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626979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CDF65-6F28-89D8-3F82-9E25F9945227}"/>
              </a:ext>
            </a:extLst>
          </p:cNvPr>
          <p:cNvSpPr>
            <a:spLocks noGrp="1"/>
          </p:cNvSpPr>
          <p:nvPr>
            <p:ph idx="1"/>
          </p:nvPr>
        </p:nvSpPr>
        <p:spPr>
          <a:xfrm>
            <a:off x="470506" y="1050247"/>
            <a:ext cx="8596668" cy="3880773"/>
          </a:xfrm>
        </p:spPr>
        <p:txBody>
          <a:bodyPr/>
          <a:lstStyle/>
          <a:p>
            <a:pPr marL="0" indent="0">
              <a:buNone/>
            </a:pPr>
            <a:r>
              <a:rPr lang="en-IN" sz="2400" b="1" dirty="0">
                <a:solidFill>
                  <a:schemeClr val="tx1"/>
                </a:solidFill>
                <a:latin typeface="Arial" panose="020B0604020202020204" pitchFamily="34" charset="0"/>
                <a:cs typeface="Arial" panose="020B0604020202020204" pitchFamily="34" charset="0"/>
              </a:rPr>
              <a:t>MODULE-2 Model Acquisition</a:t>
            </a:r>
          </a:p>
          <a:p>
            <a:pPr marL="0" indent="0">
              <a:buNone/>
            </a:pPr>
            <a:br>
              <a:rPr lang="en-IN" dirty="0"/>
            </a:br>
            <a:r>
              <a:rPr lang="en-IN" dirty="0"/>
              <a:t>  </a:t>
            </a:r>
            <a:r>
              <a:rPr lang="en-IN" sz="1800" b="1" i="0" u="none" strike="noStrike" dirty="0">
                <a:solidFill>
                  <a:srgbClr val="000000"/>
                </a:solidFill>
                <a:effectLst/>
                <a:latin typeface="Arial" panose="020B0604020202020204" pitchFamily="34" charset="0"/>
              </a:rPr>
              <a:t>Objective</a:t>
            </a:r>
            <a:r>
              <a:rPr lang="en-IN" sz="1800" b="0" i="0" u="none" strike="noStrike" dirty="0">
                <a:solidFill>
                  <a:srgbClr val="000000"/>
                </a:solidFill>
                <a:effectLst/>
                <a:latin typeface="Arial" panose="020B0604020202020204" pitchFamily="34" charset="0"/>
              </a:rPr>
              <a:t>: To acquire a predictive model using a multivariate models.</a:t>
            </a:r>
            <a:endParaRPr lang="en-IN" dirty="0"/>
          </a:p>
          <a:p>
            <a:pPr marL="0" indent="0">
              <a:buNone/>
            </a:pPr>
            <a:r>
              <a:rPr lang="en-IN" sz="1800" b="1" i="0" u="none" strike="noStrike" dirty="0">
                <a:solidFill>
                  <a:srgbClr val="000000"/>
                </a:solidFill>
                <a:effectLst/>
                <a:latin typeface="Arial" panose="020B0604020202020204" pitchFamily="34" charset="0"/>
              </a:rPr>
              <a:t>  Feature Interactions</a:t>
            </a:r>
            <a:r>
              <a:rPr lang="en-IN" sz="1800" b="0" i="0" u="none" strike="noStrike" dirty="0">
                <a:solidFill>
                  <a:srgbClr val="000000"/>
                </a:solidFill>
                <a:effectLst/>
                <a:latin typeface="Arial" panose="020B0604020202020204" pitchFamily="34" charset="0"/>
              </a:rPr>
              <a:t>: Handles multiple correlated variables like learner ratings,        </a:t>
            </a:r>
            <a:r>
              <a:rPr lang="en-IN" dirty="0" err="1">
                <a:solidFill>
                  <a:srgbClr val="000000"/>
                </a:solidFill>
                <a:latin typeface="Arial" panose="020B0604020202020204" pitchFamily="34" charset="0"/>
              </a:rPr>
              <a:t>leanrer</a:t>
            </a:r>
            <a:r>
              <a:rPr lang="en-IN" dirty="0">
                <a:solidFill>
                  <a:srgbClr val="000000"/>
                </a:solidFill>
                <a:latin typeface="Arial" panose="020B0604020202020204" pitchFamily="34" charset="0"/>
              </a:rPr>
              <a:t> ID</a:t>
            </a:r>
            <a:r>
              <a:rPr lang="en-IN" sz="1800" b="0" i="0" u="none" strike="noStrike" dirty="0">
                <a:solidFill>
                  <a:srgbClr val="000000"/>
                </a:solidFill>
                <a:effectLst/>
                <a:latin typeface="Arial" panose="020B0604020202020204" pitchFamily="34" charset="0"/>
              </a:rPr>
              <a:t>, and course ID.</a:t>
            </a:r>
            <a:endParaRPr lang="en-IN" dirty="0"/>
          </a:p>
        </p:txBody>
      </p:sp>
      <p:sp>
        <p:nvSpPr>
          <p:cNvPr id="4" name="Date Placeholder 3">
            <a:extLst>
              <a:ext uri="{FF2B5EF4-FFF2-40B4-BE49-F238E27FC236}">
                <a16:creationId xmlns:a16="http://schemas.microsoft.com/office/drawing/2014/main" id="{A7EE29DA-506B-BF08-295A-42CCFC922F74}"/>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455F5A71-DD95-2206-1347-1B6C281E234D}"/>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043312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79C2-A2A3-2025-18DD-9A0BCE671BF1}"/>
              </a:ext>
            </a:extLst>
          </p:cNvPr>
          <p:cNvSpPr>
            <a:spLocks noGrp="1"/>
          </p:cNvSpPr>
          <p:nvPr>
            <p:ph type="title"/>
          </p:nvPr>
        </p:nvSpPr>
        <p:spPr/>
        <p:txBody>
          <a:bodyPr>
            <a:normAutofit/>
          </a:bodyPr>
          <a:lstStyle/>
          <a:p>
            <a:r>
              <a:rPr lang="en-IN" sz="2400" b="1" dirty="0">
                <a:solidFill>
                  <a:schemeClr val="tx1"/>
                </a:solidFill>
                <a:latin typeface="Arial" panose="020B0604020202020204" pitchFamily="34" charset="0"/>
                <a:cs typeface="Arial" panose="020B0604020202020204" pitchFamily="34" charset="0"/>
              </a:rPr>
              <a:t>Module-3 Model Training</a:t>
            </a:r>
          </a:p>
        </p:txBody>
      </p:sp>
      <p:sp>
        <p:nvSpPr>
          <p:cNvPr id="3" name="Content Placeholder 2">
            <a:extLst>
              <a:ext uri="{FF2B5EF4-FFF2-40B4-BE49-F238E27FC236}">
                <a16:creationId xmlns:a16="http://schemas.microsoft.com/office/drawing/2014/main" id="{92B8348E-E6C8-9F8A-160F-258107043AB1}"/>
              </a:ext>
            </a:extLst>
          </p:cNvPr>
          <p:cNvSpPr>
            <a:spLocks noGrp="1"/>
          </p:cNvSpPr>
          <p:nvPr>
            <p:ph idx="1"/>
          </p:nvPr>
        </p:nvSpPr>
        <p:spPr>
          <a:xfrm>
            <a:off x="677334" y="1046828"/>
            <a:ext cx="9696752" cy="4994534"/>
          </a:xfrm>
        </p:spPr>
        <p:txBody>
          <a:bodyPr>
            <a:noAutofit/>
          </a:bodyPr>
          <a:lstStyle/>
          <a:p>
            <a:pPr algn="just" rtl="0">
              <a:spcBef>
                <a:spcPts val="800"/>
              </a:spcBef>
              <a:buNone/>
            </a:pPr>
            <a:r>
              <a:rPr lang="en-US" b="1" i="0" u="none" strike="noStrike" dirty="0">
                <a:solidFill>
                  <a:srgbClr val="000000"/>
                </a:solidFill>
                <a:effectLst/>
                <a:latin typeface="Arial" panose="020B0604020202020204" pitchFamily="34" charset="0"/>
              </a:rPr>
              <a:t>Objective:</a:t>
            </a:r>
            <a:r>
              <a:rPr lang="en-US" b="0" i="0" u="none" strike="noStrike" dirty="0">
                <a:solidFill>
                  <a:srgbClr val="000000"/>
                </a:solidFill>
                <a:effectLst/>
                <a:latin typeface="Arial" panose="020B0604020202020204" pitchFamily="34" charset="0"/>
              </a:rPr>
              <a:t> Utilize a pre-trained LSTM model to generate predictions based on the project dataset, without modifying the model's existing weights or structure.</a:t>
            </a:r>
            <a:endParaRPr lang="en-US" b="0" dirty="0">
              <a:effectLst/>
            </a:endParaRPr>
          </a:p>
          <a:p>
            <a:pPr algn="just" rtl="0">
              <a:spcBef>
                <a:spcPts val="800"/>
              </a:spcBef>
              <a:buNone/>
            </a:pPr>
            <a:r>
              <a:rPr lang="en-US" b="1" i="0" u="none" strike="noStrike" dirty="0">
                <a:solidFill>
                  <a:srgbClr val="000000"/>
                </a:solidFill>
                <a:effectLst/>
                <a:latin typeface="Arial" panose="020B0604020202020204" pitchFamily="34" charset="0"/>
              </a:rPr>
              <a:t>Training Strategy:</a:t>
            </a:r>
            <a:endParaRPr lang="en-US" b="0" dirty="0">
              <a:effectLst/>
            </a:endParaRPr>
          </a:p>
          <a:p>
            <a:pPr algn="just" rtl="0">
              <a:spcBef>
                <a:spcPts val="800"/>
              </a:spcBef>
              <a:buNone/>
            </a:pPr>
            <a:r>
              <a:rPr lang="en-US" b="1" i="0" u="none" strike="noStrike" dirty="0">
                <a:solidFill>
                  <a:srgbClr val="000000"/>
                </a:solidFill>
                <a:effectLst/>
                <a:latin typeface="Arial" panose="020B0604020202020204" pitchFamily="34" charset="0"/>
              </a:rPr>
              <a:t>1.Using a Pre-Trained Model</a:t>
            </a:r>
            <a:r>
              <a:rPr lang="en-US" b="0" i="0" u="none" strike="noStrike" dirty="0">
                <a:solidFill>
                  <a:srgbClr val="000000"/>
                </a:solidFill>
                <a:effectLst/>
                <a:latin typeface="Arial" panose="020B0604020202020204" pitchFamily="34" charset="0"/>
              </a:rPr>
              <a:t>:</a:t>
            </a:r>
            <a:endParaRPr lang="en-US" b="0" dirty="0">
              <a:effectLst/>
            </a:endParaRPr>
          </a:p>
          <a:p>
            <a:pPr algn="just" rtl="0" fontAlgn="base">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The LSTM model was pre-trained on several datasets to capture general temporal dependencies and patterns related to similar tasks.</a:t>
            </a:r>
          </a:p>
          <a:p>
            <a:pPr algn="just" rtl="0" fontAlgn="base">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The pre-trained model serves as a ready-to-use tool.</a:t>
            </a:r>
          </a:p>
          <a:p>
            <a:pPr rtl="0">
              <a:spcBef>
                <a:spcPts val="800"/>
              </a:spcBef>
              <a:buNone/>
            </a:pPr>
            <a:r>
              <a:rPr lang="en-US" b="1" i="0" u="none" strike="noStrike" dirty="0">
                <a:solidFill>
                  <a:srgbClr val="000000"/>
                </a:solidFill>
                <a:effectLst/>
                <a:latin typeface="Arial" panose="020B0604020202020204" pitchFamily="34" charset="0"/>
              </a:rPr>
              <a:t>2.Dataset Integration</a:t>
            </a:r>
            <a:r>
              <a:rPr lang="en-US" b="0" i="0" u="none" strike="noStrike" dirty="0">
                <a:solidFill>
                  <a:srgbClr val="000000"/>
                </a:solidFill>
                <a:effectLst/>
                <a:latin typeface="Arial" panose="020B0604020202020204" pitchFamily="34" charset="0"/>
              </a:rPr>
              <a:t>:</a:t>
            </a:r>
            <a:endParaRPr lang="en-US" b="0" dirty="0">
              <a:effectLst/>
            </a:endParaRPr>
          </a:p>
          <a:p>
            <a:pPr rtl="0" fontAlgn="base">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The project dataset, containing fields like learner ID, course ID, learner rating,  course ratings, was formatted to align with the input requirements of the pre-trained models.</a:t>
            </a:r>
          </a:p>
          <a:p>
            <a:pPr rtl="0" fontAlgn="base">
              <a:spcAft>
                <a:spcPts val="12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Sequential data (e.g., learner-course interactions) was structured in time-series format to match the multivariate input expectations.</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Datasets taken:</a:t>
            </a:r>
            <a:br>
              <a:rPr lang="en-US" b="0" i="0" u="none" strike="noStrike" dirty="0">
                <a:solidFill>
                  <a:srgbClr val="000000"/>
                </a:solidFill>
                <a:effectLst/>
                <a:latin typeface="Arial" panose="020B0604020202020204" pitchFamily="34" charset="0"/>
              </a:rPr>
            </a:br>
            <a:r>
              <a:rPr lang="en-US" b="0" i="0" u="none" strike="noStrike" dirty="0">
                <a:solidFill>
                  <a:srgbClr val="000000"/>
                </a:solidFill>
                <a:effectLst/>
                <a:latin typeface="Arial" panose="020B0604020202020204" pitchFamily="34" charset="0"/>
              </a:rPr>
              <a:t>   Netflix, Goodreads, ML1M, COCO, Beauty</a:t>
            </a:r>
          </a:p>
          <a:p>
            <a:pPr marL="0" indent="0" algn="just" rtl="0" fontAlgn="base">
              <a:spcAft>
                <a:spcPts val="1200"/>
              </a:spcAft>
              <a:buNone/>
            </a:pPr>
            <a:endParaRPr lang="en-US" b="0" i="0" u="none" strike="noStrike" dirty="0">
              <a:solidFill>
                <a:srgbClr val="000000"/>
              </a:solidFill>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75689D11-0D31-DD9F-26FE-F076EA0FBE3C}"/>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29308815-3EB6-469C-74B5-CDAFFD88D121}"/>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687638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2B07-5934-076D-D9C0-78AD2C9C9F74}"/>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B3619CD2-1675-E0E0-470E-DBD9FCE9A9D2}"/>
              </a:ext>
            </a:extLst>
          </p:cNvPr>
          <p:cNvSpPr>
            <a:spLocks noGrp="1"/>
          </p:cNvSpPr>
          <p:nvPr>
            <p:ph idx="1"/>
          </p:nvPr>
        </p:nvSpPr>
        <p:spPr>
          <a:xfrm>
            <a:off x="838200" y="1678082"/>
            <a:ext cx="10515600" cy="4351338"/>
          </a:xfrm>
        </p:spPr>
        <p:txBody>
          <a:bodyPr>
            <a:normAutofit lnSpcReduction="10000"/>
          </a:bodyPr>
          <a:lstStyle/>
          <a:p>
            <a:r>
              <a:rPr lang="en-IN" dirty="0"/>
              <a:t>INTRODUCTION</a:t>
            </a:r>
          </a:p>
          <a:p>
            <a:r>
              <a:rPr lang="en-IN" dirty="0"/>
              <a:t>PROBLEM STATEMENT</a:t>
            </a:r>
          </a:p>
          <a:p>
            <a:r>
              <a:rPr lang="en-IN" dirty="0"/>
              <a:t>NOVELTY AND INNOVATIVENESS</a:t>
            </a:r>
          </a:p>
          <a:p>
            <a:r>
              <a:rPr lang="en-IN" dirty="0"/>
              <a:t>SCOPE OF IMPLEMENTATION</a:t>
            </a:r>
          </a:p>
          <a:p>
            <a:r>
              <a:rPr lang="en-IN" dirty="0"/>
              <a:t>LITERATURE REVIEW</a:t>
            </a:r>
          </a:p>
          <a:p>
            <a:r>
              <a:rPr lang="en-IN" dirty="0"/>
              <a:t>METHODOLOGY</a:t>
            </a:r>
          </a:p>
          <a:p>
            <a:r>
              <a:rPr lang="en-IN" dirty="0"/>
              <a:t>SYSTEM ARCHITECTURE</a:t>
            </a:r>
          </a:p>
          <a:p>
            <a:r>
              <a:rPr lang="en-IN" dirty="0"/>
              <a:t>RESULT</a:t>
            </a:r>
          </a:p>
          <a:p>
            <a:r>
              <a:rPr lang="en-IN" dirty="0"/>
              <a:t>FUTURE WORK</a:t>
            </a:r>
          </a:p>
          <a:p>
            <a:r>
              <a:rPr lang="en-IN" dirty="0"/>
              <a:t>CONCLUSION</a:t>
            </a:r>
          </a:p>
          <a:p>
            <a:r>
              <a:rPr lang="en-IN" dirty="0"/>
              <a:t>REFERENCES</a:t>
            </a:r>
          </a:p>
        </p:txBody>
      </p:sp>
      <p:sp>
        <p:nvSpPr>
          <p:cNvPr id="4" name="Date Placeholder 3">
            <a:extLst>
              <a:ext uri="{FF2B5EF4-FFF2-40B4-BE49-F238E27FC236}">
                <a16:creationId xmlns:a16="http://schemas.microsoft.com/office/drawing/2014/main" id="{E55CE2D7-90F6-0922-975A-C23B9A32A2CE}"/>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13C8BDB-25A2-4724-661C-4D84017305BD}"/>
              </a:ext>
            </a:extLst>
          </p:cNvPr>
          <p:cNvSpPr>
            <a:spLocks noGrp="1"/>
          </p:cNvSpPr>
          <p:nvPr>
            <p:ph type="ftr" sz="quarter" idx="11"/>
          </p:nvPr>
        </p:nvSpPr>
        <p:spPr/>
        <p:txBody>
          <a:bodyPr/>
          <a:lstStyle/>
          <a:p>
            <a:r>
              <a:rPr lang="en-IN" dirty="0"/>
              <a:t>EFFICIENT EDUCATIONAL RECOMMENDER SYSTEM USING TRANSFER LEARNING</a:t>
            </a:r>
          </a:p>
        </p:txBody>
      </p:sp>
    </p:spTree>
    <p:extLst>
      <p:ext uri="{BB962C8B-B14F-4D97-AF65-F5344CB8AC3E}">
        <p14:creationId xmlns:p14="http://schemas.microsoft.com/office/powerpoint/2010/main" val="1459148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24552C-FECB-3B64-FBD0-679B0DF28D0F}"/>
              </a:ext>
            </a:extLst>
          </p:cNvPr>
          <p:cNvSpPr>
            <a:spLocks noGrp="1"/>
          </p:cNvSpPr>
          <p:nvPr>
            <p:ph idx="1"/>
          </p:nvPr>
        </p:nvSpPr>
        <p:spPr>
          <a:xfrm>
            <a:off x="546706" y="288246"/>
            <a:ext cx="8596668" cy="3880773"/>
          </a:xfrm>
        </p:spPr>
        <p:txBody>
          <a:bodyPr>
            <a:noAutofit/>
          </a:bodyPr>
          <a:lstStyle/>
          <a:p>
            <a:pPr rtl="0">
              <a:buNone/>
            </a:pPr>
            <a:r>
              <a:rPr lang="en-US" b="1" i="0" u="none" strike="noStrike" dirty="0">
                <a:solidFill>
                  <a:srgbClr val="000000"/>
                </a:solidFill>
                <a:effectLst/>
                <a:latin typeface="Arial" panose="020B0604020202020204" pitchFamily="34" charset="0"/>
              </a:rPr>
              <a:t>3.Evaluation</a:t>
            </a:r>
            <a:r>
              <a:rPr lang="en-US" b="0" i="0" u="none" strike="noStrike" dirty="0">
                <a:solidFill>
                  <a:srgbClr val="000000"/>
                </a:solidFill>
                <a:effectLst/>
                <a:latin typeface="Arial" panose="020B0604020202020204" pitchFamily="34" charset="0"/>
              </a:rPr>
              <a:t>:</a:t>
            </a:r>
            <a:endParaRPr lang="en-US" b="0" dirty="0">
              <a:effectLst/>
            </a:endParaRPr>
          </a:p>
          <a:p>
            <a:pPr rtl="0" fontAlgn="base">
              <a:spcBef>
                <a:spcPts val="1200"/>
              </a:spcBef>
              <a:buFont typeface="Arial" panose="020B0604020202020204" pitchFamily="34" charset="0"/>
              <a:buChar char="•"/>
            </a:pPr>
            <a:r>
              <a:rPr lang="en-US" b="0" i="0" u="none" strike="noStrike" dirty="0">
                <a:solidFill>
                  <a:srgbClr val="000000"/>
                </a:solidFill>
                <a:effectLst/>
                <a:latin typeface="Arial" panose="020B0604020202020204" pitchFamily="34" charset="0"/>
              </a:rPr>
              <a:t>The model predictions were evaluated using the following metrics:</a:t>
            </a:r>
          </a:p>
          <a:p>
            <a:pPr marL="742950" lvl="1" indent="-285750"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Root Mean Square Error (RMSE)</a:t>
            </a:r>
            <a:r>
              <a:rPr lang="en-US" sz="1800" b="0" i="0" u="none" strike="noStrike" dirty="0">
                <a:solidFill>
                  <a:srgbClr val="000000"/>
                </a:solidFill>
                <a:effectLst/>
                <a:latin typeface="Arial" panose="020B0604020202020204" pitchFamily="34" charset="0"/>
              </a:rPr>
              <a:t>: Assess the magnitude of prediction errors.</a:t>
            </a:r>
          </a:p>
          <a:p>
            <a:pPr marL="742950" lvl="1" indent="-285750" rtl="0" fontAlgn="base">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Mean Absolute Error (MAE)</a:t>
            </a:r>
            <a:r>
              <a:rPr lang="en-US" sz="1800" b="0" i="0" u="none" strike="noStrike" dirty="0">
                <a:solidFill>
                  <a:srgbClr val="000000"/>
                </a:solidFill>
                <a:effectLst/>
                <a:latin typeface="Arial" panose="020B0604020202020204" pitchFamily="34" charset="0"/>
              </a:rPr>
              <a:t>: Measure the average prediction error.</a:t>
            </a:r>
          </a:p>
          <a:p>
            <a:pPr marL="742950" lvl="1" indent="-285750" rtl="0" fontAlgn="base">
              <a:spcAft>
                <a:spcPts val="1200"/>
              </a:spcAft>
              <a:buFont typeface="Arial" panose="020B0604020202020204" pitchFamily="34" charset="0"/>
              <a:buChar char="•"/>
            </a:pPr>
            <a:r>
              <a:rPr lang="en-US" sz="1800" b="1" dirty="0">
                <a:solidFill>
                  <a:srgbClr val="000000"/>
                </a:solidFill>
                <a:latin typeface="Arial" panose="020B0604020202020204" pitchFamily="34" charset="0"/>
              </a:rPr>
              <a:t>Time/step</a:t>
            </a:r>
            <a:r>
              <a:rPr lang="en-US" sz="1800" dirty="0">
                <a:solidFill>
                  <a:srgbClr val="000000"/>
                </a:solidFill>
                <a:latin typeface="Arial" panose="020B0604020202020204" pitchFamily="34" charset="0"/>
              </a:rPr>
              <a:t>: Measure the time taken for each epoch</a:t>
            </a:r>
            <a:endParaRPr lang="en-US" sz="1800" b="0" i="0" u="none" strike="noStrike" dirty="0">
              <a:solidFill>
                <a:srgbClr val="000000"/>
              </a:solidFill>
              <a:effectLst/>
              <a:latin typeface="Arial" panose="020B0604020202020204" pitchFamily="34" charset="0"/>
            </a:endParaRPr>
          </a:p>
          <a:p>
            <a:pPr rtl="0">
              <a:spcBef>
                <a:spcPts val="800"/>
              </a:spcBef>
              <a:buNone/>
            </a:pPr>
            <a:r>
              <a:rPr lang="en-US" b="1" i="0" u="none" strike="noStrike" dirty="0">
                <a:solidFill>
                  <a:srgbClr val="000000"/>
                </a:solidFill>
                <a:effectLst/>
                <a:latin typeface="Arial" panose="020B0604020202020204" pitchFamily="34" charset="0"/>
              </a:rPr>
              <a:t>Output</a:t>
            </a:r>
            <a:r>
              <a:rPr lang="en-US" b="0" i="0" u="none" strike="noStrike" dirty="0">
                <a:solidFill>
                  <a:srgbClr val="000000"/>
                </a:solidFill>
                <a:effectLst/>
                <a:latin typeface="Arial" panose="020B0604020202020204" pitchFamily="34" charset="0"/>
              </a:rPr>
              <a:t>: the model was found to produce fairly accurate predictions with the input of data with minimal RMSE.</a:t>
            </a:r>
            <a:endParaRPr lang="en-US" b="0" dirty="0">
              <a:effectLst/>
            </a:endParaRPr>
          </a:p>
          <a:p>
            <a:pPr rtl="0">
              <a:buNone/>
            </a:pPr>
            <a:br>
              <a:rPr lang="en-US" b="0" dirty="0">
                <a:effectLst/>
              </a:rPr>
            </a:br>
            <a:br>
              <a:rPr lang="en-US" b="0" dirty="0">
                <a:effectLst/>
              </a:rPr>
            </a:br>
            <a:br>
              <a:rPr lang="en-US" b="0" dirty="0">
                <a:effectLst/>
              </a:rPr>
            </a:br>
            <a:endParaRPr lang="en-IN" dirty="0"/>
          </a:p>
        </p:txBody>
      </p:sp>
      <p:sp>
        <p:nvSpPr>
          <p:cNvPr id="4" name="Date Placeholder 3">
            <a:extLst>
              <a:ext uri="{FF2B5EF4-FFF2-40B4-BE49-F238E27FC236}">
                <a16:creationId xmlns:a16="http://schemas.microsoft.com/office/drawing/2014/main" id="{FF8AD6A3-E9A7-9A4D-A50E-2B41AC667914}"/>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ADE7A2F-F0F2-F65B-1598-288572AD3FE3}"/>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2717313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4EB0-9C59-8AF8-04A3-C86CAC2DF5BC}"/>
              </a:ext>
            </a:extLst>
          </p:cNvPr>
          <p:cNvSpPr>
            <a:spLocks noGrp="1"/>
          </p:cNvSpPr>
          <p:nvPr>
            <p:ph type="title"/>
          </p:nvPr>
        </p:nvSpPr>
        <p:spPr/>
        <p:txBody>
          <a:bodyPr>
            <a:normAutofit/>
          </a:bodyPr>
          <a:lstStyle/>
          <a:p>
            <a:r>
              <a:rPr lang="en-IN" sz="2400" b="1" dirty="0">
                <a:solidFill>
                  <a:schemeClr val="tx1"/>
                </a:solidFill>
                <a:latin typeface="Arial" panose="020B0604020202020204" pitchFamily="34" charset="0"/>
                <a:cs typeface="Arial" panose="020B0604020202020204" pitchFamily="34" charset="0"/>
              </a:rPr>
              <a:t>Module-4 Transfer learning </a:t>
            </a:r>
          </a:p>
        </p:txBody>
      </p:sp>
      <p:sp>
        <p:nvSpPr>
          <p:cNvPr id="3" name="Content Placeholder 2">
            <a:extLst>
              <a:ext uri="{FF2B5EF4-FFF2-40B4-BE49-F238E27FC236}">
                <a16:creationId xmlns:a16="http://schemas.microsoft.com/office/drawing/2014/main" id="{2A611ED4-DEFD-78BF-9FC9-7BE283BF64C6}"/>
              </a:ext>
            </a:extLst>
          </p:cNvPr>
          <p:cNvSpPr>
            <a:spLocks noGrp="1"/>
          </p:cNvSpPr>
          <p:nvPr>
            <p:ph idx="1"/>
          </p:nvPr>
        </p:nvSpPr>
        <p:spPr/>
        <p:txBody>
          <a:bodyPr/>
          <a:lstStyle/>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Transfer Learning in Educational Recommender System:</a:t>
            </a:r>
            <a:endParaRPr lang="en-US" b="0" dirty="0">
              <a:effectLst/>
            </a:endParaRPr>
          </a:p>
          <a:p>
            <a:pPr rtl="0" fontAlgn="base">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Transfer learning leverages a pre-trained model to solve a new, but related task, reducing training time and computational effort.</a:t>
            </a:r>
          </a:p>
          <a:p>
            <a:pPr rtl="0" fontAlgn="base">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In this project, several pre-trained models </a:t>
            </a:r>
            <a:r>
              <a:rPr lang="en-US" dirty="0">
                <a:solidFill>
                  <a:srgbClr val="000000"/>
                </a:solidFill>
                <a:latin typeface="Arial" panose="020B0604020202020204" pitchFamily="34" charset="0"/>
              </a:rPr>
              <a:t>are</a:t>
            </a:r>
            <a:r>
              <a:rPr lang="en-US" sz="1800" b="0" i="0" u="none" strike="noStrike" dirty="0">
                <a:solidFill>
                  <a:srgbClr val="000000"/>
                </a:solidFill>
                <a:effectLst/>
                <a:latin typeface="Arial" panose="020B0604020202020204" pitchFamily="34" charset="0"/>
              </a:rPr>
              <a:t> used, which have already been trained on a large dataset of educational data.</a:t>
            </a:r>
          </a:p>
          <a:p>
            <a:pPr rtl="0" fontAlgn="base">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model is fine-tuned using our specific dataset (user-course interactions), adapting it to make relevant course recommendations</a:t>
            </a:r>
          </a:p>
          <a:p>
            <a:endParaRPr lang="en-IN" dirty="0"/>
          </a:p>
        </p:txBody>
      </p:sp>
      <p:sp>
        <p:nvSpPr>
          <p:cNvPr id="4" name="Date Placeholder 3">
            <a:extLst>
              <a:ext uri="{FF2B5EF4-FFF2-40B4-BE49-F238E27FC236}">
                <a16:creationId xmlns:a16="http://schemas.microsoft.com/office/drawing/2014/main" id="{6E995D70-AACE-60E6-95D4-695634E26946}"/>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21868253-CF54-EF7F-B6F1-8DA652A0CB82}"/>
              </a:ext>
            </a:extLst>
          </p:cNvPr>
          <p:cNvSpPr>
            <a:spLocks noGrp="1"/>
          </p:cNvSpPr>
          <p:nvPr>
            <p:ph type="ftr" sz="quarter" idx="11"/>
          </p:nvPr>
        </p:nvSpPr>
        <p:spPr/>
        <p:txBody>
          <a:bodyPr/>
          <a:lstStyle/>
          <a:p>
            <a:r>
              <a:rPr lang="en-IN" dirty="0"/>
              <a:t>EFFICIENT EDUCATIONAL RECOMMENDER SYSTEM USING TRANSFER LEARNING</a:t>
            </a:r>
          </a:p>
        </p:txBody>
      </p:sp>
    </p:spTree>
    <p:extLst>
      <p:ext uri="{BB962C8B-B14F-4D97-AF65-F5344CB8AC3E}">
        <p14:creationId xmlns:p14="http://schemas.microsoft.com/office/powerpoint/2010/main" val="3671811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AC1FC-C11D-2729-FB9B-AA3B539B106E}"/>
              </a:ext>
            </a:extLst>
          </p:cNvPr>
          <p:cNvSpPr>
            <a:spLocks noGrp="1"/>
          </p:cNvSpPr>
          <p:nvPr>
            <p:ph idx="1"/>
          </p:nvPr>
        </p:nvSpPr>
        <p:spPr>
          <a:xfrm>
            <a:off x="939800" y="1406525"/>
            <a:ext cx="10515600" cy="4351338"/>
          </a:xfrm>
        </p:spPr>
        <p:txBody>
          <a:bodyPr/>
          <a:lstStyle/>
          <a:p>
            <a:pPr algn="just" rtl="0">
              <a:spcBef>
                <a:spcPts val="800"/>
              </a:spcBef>
              <a:buNone/>
            </a:pPr>
            <a:r>
              <a:rPr lang="en-US" sz="1800" b="0" i="0" u="none" strike="noStrike" dirty="0">
                <a:solidFill>
                  <a:srgbClr val="000000"/>
                </a:solidFill>
                <a:effectLst/>
                <a:latin typeface="Arial" panose="020B0604020202020204" pitchFamily="34" charset="0"/>
              </a:rPr>
              <a:t>How Transfer Learning is Applied:</a:t>
            </a:r>
            <a:endParaRPr lang="en-US" b="0" dirty="0">
              <a:effectLst/>
            </a:endParaRPr>
          </a:p>
          <a:p>
            <a:pPr marL="0" indent="0" algn="just" rtl="0" fontAlgn="base">
              <a:spcBef>
                <a:spcPts val="800"/>
              </a:spcBef>
              <a:buNone/>
            </a:pPr>
            <a:r>
              <a:rPr lang="en-US" sz="1800" b="0" i="0" u="none" strike="noStrike" dirty="0">
                <a:solidFill>
                  <a:srgbClr val="000000"/>
                </a:solidFill>
                <a:effectLst/>
                <a:latin typeface="Arial" panose="020B0604020202020204" pitchFamily="34" charset="0"/>
              </a:rPr>
              <a:t>The pre-trained LSTM model is used as the starting point, which has already learned patterns from general educational data.</a:t>
            </a:r>
          </a:p>
          <a:p>
            <a:pPr marL="0" indent="0" algn="just" rtl="0" fontAlgn="base">
              <a:spcBef>
                <a:spcPts val="800"/>
              </a:spcBef>
              <a:buNone/>
            </a:pPr>
            <a:br>
              <a:rPr lang="en-US" b="0" dirty="0">
                <a:effectLst/>
              </a:rPr>
            </a:br>
            <a:r>
              <a:rPr lang="en-US" sz="1800" b="0" i="0" u="none" strike="noStrike" dirty="0">
                <a:solidFill>
                  <a:srgbClr val="000000"/>
                </a:solidFill>
                <a:effectLst/>
                <a:latin typeface="Arial" panose="020B0604020202020204" pitchFamily="34" charset="0"/>
              </a:rPr>
              <a:t>Fine-tuning is performed by retraining the model on our specific dataset to tailor it for course recommendations.</a:t>
            </a:r>
          </a:p>
          <a:p>
            <a:pPr marL="0" indent="0" algn="just" rtl="0" fontAlgn="base">
              <a:spcBef>
                <a:spcPts val="800"/>
              </a:spcBef>
              <a:buNone/>
            </a:pPr>
            <a:br>
              <a:rPr lang="en-US" b="0" dirty="0">
                <a:effectLst/>
              </a:rPr>
            </a:br>
            <a:r>
              <a:rPr lang="en-US" sz="1800" b="0" i="0" u="none" strike="noStrike" dirty="0">
                <a:solidFill>
                  <a:srgbClr val="000000"/>
                </a:solidFill>
                <a:effectLst/>
                <a:latin typeface="Arial" panose="020B0604020202020204" pitchFamily="34" charset="0"/>
              </a:rPr>
              <a:t>The model’s last layer </a:t>
            </a:r>
            <a:r>
              <a:rPr lang="en-US" dirty="0">
                <a:solidFill>
                  <a:srgbClr val="000000"/>
                </a:solidFill>
                <a:latin typeface="Arial" panose="020B0604020202020204" pitchFamily="34" charset="0"/>
              </a:rPr>
              <a:t>alone is trained</a:t>
            </a:r>
            <a:r>
              <a:rPr lang="en-US" sz="1800" b="0" i="0" u="none" strike="noStrike" dirty="0">
                <a:solidFill>
                  <a:srgbClr val="000000"/>
                </a:solidFill>
                <a:effectLst/>
                <a:latin typeface="Arial" panose="020B0604020202020204" pitchFamily="34" charset="0"/>
              </a:rPr>
              <a:t> </a:t>
            </a:r>
            <a:r>
              <a:rPr lang="en-US" dirty="0">
                <a:solidFill>
                  <a:srgbClr val="000000"/>
                </a:solidFill>
                <a:latin typeface="Arial" panose="020B0604020202020204" pitchFamily="34" charset="0"/>
              </a:rPr>
              <a:t>to </a:t>
            </a:r>
            <a:r>
              <a:rPr lang="en-US" sz="1800" b="0" i="0" u="none" strike="noStrike" dirty="0">
                <a:solidFill>
                  <a:srgbClr val="000000"/>
                </a:solidFill>
                <a:effectLst/>
                <a:latin typeface="Arial" panose="020B0604020202020204" pitchFamily="34" charset="0"/>
              </a:rPr>
              <a:t>specialize in making accurate predictions for the given task with our dataset.</a:t>
            </a:r>
          </a:p>
          <a:p>
            <a:pPr>
              <a:buNone/>
            </a:pPr>
            <a:br>
              <a:rPr lang="en-US" b="0" dirty="0">
                <a:effectLst/>
              </a:rPr>
            </a:br>
            <a:endParaRPr lang="en-IN" dirty="0"/>
          </a:p>
        </p:txBody>
      </p:sp>
      <p:sp>
        <p:nvSpPr>
          <p:cNvPr id="4" name="Date Placeholder 3">
            <a:extLst>
              <a:ext uri="{FF2B5EF4-FFF2-40B4-BE49-F238E27FC236}">
                <a16:creationId xmlns:a16="http://schemas.microsoft.com/office/drawing/2014/main" id="{A8613D90-1A39-1FE3-F82A-F7A83157D4BF}"/>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76DB17A6-F6BF-D42A-5171-B7453E6EA59D}"/>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362256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45474-0836-8BE8-059A-7BEDF167A2D6}"/>
              </a:ext>
            </a:extLst>
          </p:cNvPr>
          <p:cNvSpPr>
            <a:spLocks noGrp="1"/>
          </p:cNvSpPr>
          <p:nvPr>
            <p:ph type="title"/>
          </p:nvPr>
        </p:nvSpPr>
        <p:spPr>
          <a:xfrm>
            <a:off x="677334" y="609600"/>
            <a:ext cx="8596668" cy="805543"/>
          </a:xfrm>
        </p:spPr>
        <p:txBody>
          <a:bodyPr>
            <a:normAutofit/>
          </a:bodyPr>
          <a:lstStyle/>
          <a:p>
            <a:r>
              <a:rPr lang="en-IN" sz="2400" b="1" dirty="0">
                <a:solidFill>
                  <a:schemeClr val="tx1"/>
                </a:solidFill>
                <a:latin typeface="Arial" panose="020B0604020202020204" pitchFamily="34" charset="0"/>
                <a:cs typeface="Arial" panose="020B0604020202020204" pitchFamily="34" charset="0"/>
              </a:rPr>
              <a:t>Module-5 Comparison </a:t>
            </a:r>
          </a:p>
        </p:txBody>
      </p:sp>
      <p:sp>
        <p:nvSpPr>
          <p:cNvPr id="6" name="Rectangle 1">
            <a:extLst>
              <a:ext uri="{FF2B5EF4-FFF2-40B4-BE49-F238E27FC236}">
                <a16:creationId xmlns:a16="http://schemas.microsoft.com/office/drawing/2014/main" id="{3318DCB4-4B75-F60A-37FA-A13C52F66D16}"/>
              </a:ext>
            </a:extLst>
          </p:cNvPr>
          <p:cNvSpPr>
            <a:spLocks noGrp="1" noChangeArrowheads="1"/>
          </p:cNvSpPr>
          <p:nvPr>
            <p:ph idx="1"/>
          </p:nvPr>
        </p:nvSpPr>
        <p:spPr bwMode="auto">
          <a:xfrm>
            <a:off x="677334" y="1166842"/>
            <a:ext cx="82489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Metric-Based Evaluation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Compared RMSE, MAE, and Time/Step across all four models before and after applying transfer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Bar charts and plots used to highlight performance trends and trade-offs across multiple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Tabular Comparison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Summarized quantitative differences showing how transfer learning impacted each model’s efficiency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models achieved significant inference speedups (up to 80%)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Accuracy improved in certain cases; in others, slight degradation revealed domain transfer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Cross-Model Trends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Identified which models benefited most from transfer learning and which showed limited gains — supporting deeper architectural insights.</a:t>
            </a:r>
          </a:p>
        </p:txBody>
      </p:sp>
      <p:sp>
        <p:nvSpPr>
          <p:cNvPr id="4" name="Date Placeholder 3">
            <a:extLst>
              <a:ext uri="{FF2B5EF4-FFF2-40B4-BE49-F238E27FC236}">
                <a16:creationId xmlns:a16="http://schemas.microsoft.com/office/drawing/2014/main" id="{2FC84099-4B5E-FB74-E659-E8B10507819C}"/>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31104D1-B0AD-2CB9-0D84-AE3BBD0FDDDA}"/>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223090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6004-B0E7-7E90-D7C7-C4B18912BE4B}"/>
              </a:ext>
            </a:extLst>
          </p:cNvPr>
          <p:cNvSpPr>
            <a:spLocks noGrp="1"/>
          </p:cNvSpPr>
          <p:nvPr>
            <p:ph type="title"/>
          </p:nvPr>
        </p:nvSpPr>
        <p:spPr>
          <a:xfrm>
            <a:off x="677334" y="609600"/>
            <a:ext cx="9685866" cy="1320800"/>
          </a:xfrm>
        </p:spPr>
        <p:txBody>
          <a:bodyPr/>
          <a:lstStyle/>
          <a:p>
            <a:r>
              <a:rPr lang="en-IN" dirty="0"/>
              <a:t>WORK BREAKDOWN AND RESPONSIBILITIES</a:t>
            </a:r>
          </a:p>
        </p:txBody>
      </p:sp>
      <p:sp>
        <p:nvSpPr>
          <p:cNvPr id="3" name="Content Placeholder 2">
            <a:extLst>
              <a:ext uri="{FF2B5EF4-FFF2-40B4-BE49-F238E27FC236}">
                <a16:creationId xmlns:a16="http://schemas.microsoft.com/office/drawing/2014/main" id="{7C76ECBF-AECF-10CB-8563-E771B3A015C0}"/>
              </a:ext>
            </a:extLst>
          </p:cNvPr>
          <p:cNvSpPr>
            <a:spLocks noGrp="1"/>
          </p:cNvSpPr>
          <p:nvPr>
            <p:ph idx="1"/>
          </p:nvPr>
        </p:nvSpPr>
        <p:spPr/>
        <p:txBody>
          <a:bodyPr/>
          <a:lstStyle/>
          <a:p>
            <a:pPr rtl="0">
              <a:spcBef>
                <a:spcPts val="800"/>
              </a:spcBef>
              <a:buNone/>
            </a:pPr>
            <a:r>
              <a:rPr lang="en-IN" sz="1800" b="0" i="0" u="none" strike="noStrike" dirty="0">
                <a:solidFill>
                  <a:srgbClr val="000000"/>
                </a:solidFill>
                <a:effectLst/>
                <a:latin typeface="Calibri" panose="020F0502020204030204" pitchFamily="34" charset="0"/>
              </a:rPr>
              <a:t>       </a:t>
            </a:r>
            <a:br>
              <a:rPr lang="en-IN" dirty="0"/>
            </a:br>
            <a:endParaRPr lang="en-IN" u="sng" dirty="0"/>
          </a:p>
        </p:txBody>
      </p:sp>
      <p:sp>
        <p:nvSpPr>
          <p:cNvPr id="4" name="Date Placeholder 3">
            <a:extLst>
              <a:ext uri="{FF2B5EF4-FFF2-40B4-BE49-F238E27FC236}">
                <a16:creationId xmlns:a16="http://schemas.microsoft.com/office/drawing/2014/main" id="{8F40D830-9CBE-70CD-6889-D86427D1EFBC}"/>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86563A20-BFB7-C2E3-EEB1-B1DF6C71253E}"/>
              </a:ext>
            </a:extLst>
          </p:cNvPr>
          <p:cNvSpPr>
            <a:spLocks noGrp="1"/>
          </p:cNvSpPr>
          <p:nvPr>
            <p:ph type="ftr" sz="quarter" idx="11"/>
          </p:nvPr>
        </p:nvSpPr>
        <p:spPr/>
        <p:txBody>
          <a:bodyPr/>
          <a:lstStyle/>
          <a:p>
            <a:r>
              <a:rPr lang="en-IN"/>
              <a:t>EFFICIENT EDUCATIONAL RECOMMENDER SYSTEM USING TRANSFER LEARNING</a:t>
            </a:r>
            <a:endParaRPr lang="en-IN" dirty="0"/>
          </a:p>
        </p:txBody>
      </p:sp>
      <p:sp>
        <p:nvSpPr>
          <p:cNvPr id="9" name="TextBox 8">
            <a:extLst>
              <a:ext uri="{FF2B5EF4-FFF2-40B4-BE49-F238E27FC236}">
                <a16:creationId xmlns:a16="http://schemas.microsoft.com/office/drawing/2014/main" id="{AB07ADBA-F32D-0DF2-5093-B45151600DD5}"/>
              </a:ext>
            </a:extLst>
          </p:cNvPr>
          <p:cNvSpPr txBox="1"/>
          <p:nvPr/>
        </p:nvSpPr>
        <p:spPr>
          <a:xfrm>
            <a:off x="1828800" y="1870075"/>
            <a:ext cx="2438400" cy="1477328"/>
          </a:xfrm>
          <a:prstGeom prst="rect">
            <a:avLst/>
          </a:prstGeom>
          <a:noFill/>
        </p:spPr>
        <p:txBody>
          <a:bodyPr wrap="square" rtlCol="0">
            <a:spAutoFit/>
          </a:bodyPr>
          <a:lstStyle/>
          <a:p>
            <a:r>
              <a:rPr lang="en-IN" b="1" u="sng" dirty="0"/>
              <a:t>Sona Sebastian</a:t>
            </a:r>
            <a:br>
              <a:rPr lang="en-IN" dirty="0"/>
            </a:br>
            <a:r>
              <a:rPr lang="en-IN" dirty="0"/>
              <a:t>LSTM-2 and FNN: Model training and transfer learning</a:t>
            </a:r>
          </a:p>
          <a:p>
            <a:endParaRPr lang="en-IN" dirty="0"/>
          </a:p>
        </p:txBody>
      </p:sp>
      <p:sp>
        <p:nvSpPr>
          <p:cNvPr id="10" name="TextBox 9">
            <a:extLst>
              <a:ext uri="{FF2B5EF4-FFF2-40B4-BE49-F238E27FC236}">
                <a16:creationId xmlns:a16="http://schemas.microsoft.com/office/drawing/2014/main" id="{DDB41F78-972F-EAB0-75F7-F61C5B207A1B}"/>
              </a:ext>
            </a:extLst>
          </p:cNvPr>
          <p:cNvSpPr txBox="1"/>
          <p:nvPr/>
        </p:nvSpPr>
        <p:spPr>
          <a:xfrm>
            <a:off x="7205133" y="1870075"/>
            <a:ext cx="2330753" cy="1477328"/>
          </a:xfrm>
          <a:prstGeom prst="rect">
            <a:avLst/>
          </a:prstGeom>
          <a:noFill/>
        </p:spPr>
        <p:txBody>
          <a:bodyPr wrap="square" rtlCol="0">
            <a:spAutoFit/>
          </a:bodyPr>
          <a:lstStyle/>
          <a:p>
            <a:r>
              <a:rPr lang="en-IN" b="1" u="sng" dirty="0"/>
              <a:t>Sreya S</a:t>
            </a:r>
          </a:p>
          <a:p>
            <a:r>
              <a:rPr lang="en-IN" dirty="0"/>
              <a:t>LSTM-1 and MLP:</a:t>
            </a:r>
          </a:p>
          <a:p>
            <a:r>
              <a:rPr lang="en-IN" dirty="0"/>
              <a:t>Model training and transfer learning</a:t>
            </a:r>
          </a:p>
          <a:p>
            <a:endParaRPr lang="en-IN" dirty="0"/>
          </a:p>
        </p:txBody>
      </p:sp>
      <p:sp>
        <p:nvSpPr>
          <p:cNvPr id="11" name="TextBox 10">
            <a:extLst>
              <a:ext uri="{FF2B5EF4-FFF2-40B4-BE49-F238E27FC236}">
                <a16:creationId xmlns:a16="http://schemas.microsoft.com/office/drawing/2014/main" id="{AC063658-C501-1C63-AA52-EA8868AD4626}"/>
              </a:ext>
            </a:extLst>
          </p:cNvPr>
          <p:cNvSpPr txBox="1"/>
          <p:nvPr/>
        </p:nvSpPr>
        <p:spPr>
          <a:xfrm>
            <a:off x="1756065" y="4001294"/>
            <a:ext cx="2228106" cy="923330"/>
          </a:xfrm>
          <a:prstGeom prst="rect">
            <a:avLst/>
          </a:prstGeom>
          <a:noFill/>
        </p:spPr>
        <p:txBody>
          <a:bodyPr wrap="square" rtlCol="0">
            <a:spAutoFit/>
          </a:bodyPr>
          <a:lstStyle/>
          <a:p>
            <a:r>
              <a:rPr lang="en-IN" b="1" u="sng" dirty="0"/>
              <a:t>Susan Sara Joby</a:t>
            </a:r>
          </a:p>
          <a:p>
            <a:r>
              <a:rPr lang="en-IN" dirty="0"/>
              <a:t>Data collection and preprocessing</a:t>
            </a:r>
          </a:p>
        </p:txBody>
      </p:sp>
      <p:sp>
        <p:nvSpPr>
          <p:cNvPr id="12" name="TextBox 11">
            <a:extLst>
              <a:ext uri="{FF2B5EF4-FFF2-40B4-BE49-F238E27FC236}">
                <a16:creationId xmlns:a16="http://schemas.microsoft.com/office/drawing/2014/main" id="{59476F27-0E0F-1021-3065-CC93F9749F17}"/>
              </a:ext>
            </a:extLst>
          </p:cNvPr>
          <p:cNvSpPr txBox="1"/>
          <p:nvPr/>
        </p:nvSpPr>
        <p:spPr>
          <a:xfrm>
            <a:off x="7205133" y="4001294"/>
            <a:ext cx="2091267" cy="923330"/>
          </a:xfrm>
          <a:prstGeom prst="rect">
            <a:avLst/>
          </a:prstGeom>
          <a:noFill/>
        </p:spPr>
        <p:txBody>
          <a:bodyPr wrap="square" rtlCol="0">
            <a:spAutoFit/>
          </a:bodyPr>
          <a:lstStyle/>
          <a:p>
            <a:r>
              <a:rPr lang="en-IN" b="1" u="sng" dirty="0"/>
              <a:t>Vaishnavi M</a:t>
            </a:r>
          </a:p>
          <a:p>
            <a:r>
              <a:rPr lang="en-IN" dirty="0"/>
              <a:t>Model acquisition and comparison</a:t>
            </a:r>
          </a:p>
        </p:txBody>
      </p:sp>
    </p:spTree>
    <p:extLst>
      <p:ext uri="{BB962C8B-B14F-4D97-AF65-F5344CB8AC3E}">
        <p14:creationId xmlns:p14="http://schemas.microsoft.com/office/powerpoint/2010/main" val="2859645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4014A-A8AE-81D8-17F8-AA213E1ED4C1}"/>
              </a:ext>
            </a:extLst>
          </p:cNvPr>
          <p:cNvSpPr>
            <a:spLocks noGrp="1"/>
          </p:cNvSpPr>
          <p:nvPr>
            <p:ph type="title"/>
          </p:nvPr>
        </p:nvSpPr>
        <p:spPr>
          <a:xfrm>
            <a:off x="470192" y="566057"/>
            <a:ext cx="9010952" cy="1320800"/>
          </a:xfrm>
        </p:spPr>
        <p:txBody>
          <a:bodyPr/>
          <a:lstStyle/>
          <a:p>
            <a:r>
              <a:rPr lang="en-IN" dirty="0"/>
              <a:t>HARDWARE AND SOFTWARE REQUIREMENTS</a:t>
            </a:r>
          </a:p>
        </p:txBody>
      </p:sp>
      <p:sp>
        <p:nvSpPr>
          <p:cNvPr id="3" name="Content Placeholder 2">
            <a:extLst>
              <a:ext uri="{FF2B5EF4-FFF2-40B4-BE49-F238E27FC236}">
                <a16:creationId xmlns:a16="http://schemas.microsoft.com/office/drawing/2014/main" id="{D96A99E5-0D29-1122-94FA-8F7ECCDF0B34}"/>
              </a:ext>
            </a:extLst>
          </p:cNvPr>
          <p:cNvSpPr>
            <a:spLocks noGrp="1"/>
          </p:cNvSpPr>
          <p:nvPr>
            <p:ph idx="1"/>
          </p:nvPr>
        </p:nvSpPr>
        <p:spPr/>
        <p:txBody>
          <a:bodyPr/>
          <a:lstStyle/>
          <a:p>
            <a:r>
              <a:rPr lang="en-IN" u="sng" dirty="0">
                <a:solidFill>
                  <a:schemeClr val="tx1"/>
                </a:solidFill>
                <a:latin typeface="Arial" panose="020B0604020202020204" pitchFamily="34" charset="0"/>
                <a:cs typeface="Arial" panose="020B0604020202020204" pitchFamily="34" charset="0"/>
              </a:rPr>
              <a:t>Software</a:t>
            </a:r>
          </a:p>
          <a:p>
            <a:pPr marL="0" indent="0">
              <a:buNone/>
            </a:pPr>
            <a:r>
              <a:rPr lang="en-IN" dirty="0">
                <a:solidFill>
                  <a:schemeClr val="tx1"/>
                </a:solidFill>
                <a:latin typeface="Arial" panose="020B0604020202020204" pitchFamily="34" charset="0"/>
                <a:cs typeface="Arial" panose="020B0604020202020204" pitchFamily="34" charset="0"/>
              </a:rPr>
              <a:t>Python 3.x, </a:t>
            </a:r>
            <a:r>
              <a:rPr lang="en-IN" dirty="0" err="1">
                <a:solidFill>
                  <a:schemeClr val="tx1"/>
                </a:solidFill>
                <a:latin typeface="Arial" panose="020B0604020202020204" pitchFamily="34" charset="0"/>
                <a:cs typeface="Arial" panose="020B0604020202020204" pitchFamily="34" charset="0"/>
              </a:rPr>
              <a:t>Jupyter</a:t>
            </a:r>
            <a:r>
              <a:rPr lang="en-IN" dirty="0">
                <a:solidFill>
                  <a:schemeClr val="tx1"/>
                </a:solidFill>
                <a:latin typeface="Arial" panose="020B0604020202020204" pitchFamily="34" charset="0"/>
                <a:cs typeface="Arial" panose="020B0604020202020204" pitchFamily="34" charset="0"/>
              </a:rPr>
              <a:t> Notebook / VS Code / Google </a:t>
            </a:r>
            <a:r>
              <a:rPr lang="en-IN" dirty="0" err="1">
                <a:solidFill>
                  <a:schemeClr val="tx1"/>
                </a:solidFill>
                <a:latin typeface="Arial" panose="020B0604020202020204" pitchFamily="34" charset="0"/>
                <a:cs typeface="Arial" panose="020B0604020202020204" pitchFamily="34" charset="0"/>
              </a:rPr>
              <a:t>Colab</a:t>
            </a:r>
            <a:endParaRPr lang="en-IN" u="sng" dirty="0">
              <a:solidFill>
                <a:schemeClr val="tx1"/>
              </a:solidFill>
              <a:latin typeface="Arial" panose="020B0604020202020204" pitchFamily="34" charset="0"/>
              <a:cs typeface="Arial" panose="020B0604020202020204" pitchFamily="34" charset="0"/>
            </a:endParaRPr>
          </a:p>
          <a:p>
            <a:pPr marL="0" indent="0">
              <a:buNone/>
            </a:pPr>
            <a:r>
              <a:rPr lang="en-IN" dirty="0">
                <a:solidFill>
                  <a:schemeClr val="tx1"/>
                </a:solidFill>
                <a:latin typeface="Arial" panose="020B0604020202020204" pitchFamily="34" charset="0"/>
                <a:cs typeface="Arial" panose="020B0604020202020204" pitchFamily="34" charset="0"/>
              </a:rPr>
              <a:t>Libraries: TensorFlow / </a:t>
            </a:r>
            <a:r>
              <a:rPr lang="en-IN" dirty="0" err="1">
                <a:solidFill>
                  <a:schemeClr val="tx1"/>
                </a:solidFill>
                <a:latin typeface="Arial" panose="020B0604020202020204" pitchFamily="34" charset="0"/>
                <a:cs typeface="Arial" panose="020B0604020202020204" pitchFamily="34" charset="0"/>
              </a:rPr>
              <a:t>PyTorch</a:t>
            </a:r>
            <a:r>
              <a:rPr lang="en-IN" dirty="0">
                <a:solidFill>
                  <a:schemeClr val="tx1"/>
                </a:solidFill>
                <a:latin typeface="Arial" panose="020B0604020202020204" pitchFamily="34" charset="0"/>
                <a:cs typeface="Arial" panose="020B0604020202020204" pitchFamily="34" charset="0"/>
              </a:rPr>
              <a:t>, NumPy, Pandas, Scikit-learn, Matplotlib</a:t>
            </a:r>
            <a:endParaRPr lang="en-IN" u="sng" dirty="0">
              <a:solidFill>
                <a:schemeClr val="tx1"/>
              </a:solidFill>
              <a:latin typeface="Arial" panose="020B0604020202020204" pitchFamily="34" charset="0"/>
              <a:cs typeface="Arial" panose="020B0604020202020204" pitchFamily="34" charset="0"/>
            </a:endParaRPr>
          </a:p>
          <a:p>
            <a:r>
              <a:rPr lang="en-IN" u="sng" dirty="0">
                <a:solidFill>
                  <a:schemeClr val="tx1"/>
                </a:solidFill>
                <a:latin typeface="Arial" panose="020B0604020202020204" pitchFamily="34" charset="0"/>
                <a:cs typeface="Arial" panose="020B0604020202020204" pitchFamily="34" charset="0"/>
              </a:rPr>
              <a:t>Hardware</a:t>
            </a:r>
          </a:p>
          <a:p>
            <a:pPr marL="0" indent="0">
              <a:buNone/>
            </a:pPr>
            <a:r>
              <a:rPr lang="en-US" dirty="0">
                <a:solidFill>
                  <a:schemeClr val="tx1"/>
                </a:solidFill>
                <a:latin typeface="Arial" panose="020B0604020202020204" pitchFamily="34" charset="0"/>
                <a:cs typeface="Arial" panose="020B0604020202020204" pitchFamily="34" charset="0"/>
              </a:rPr>
              <a:t>System with at least 8 GB RAM (16 GB preferred for parallel processing)</a:t>
            </a:r>
          </a:p>
          <a:p>
            <a:pPr marL="0" indent="0">
              <a:buNone/>
            </a:pPr>
            <a:r>
              <a:rPr lang="en-US" dirty="0">
                <a:solidFill>
                  <a:schemeClr val="tx1"/>
                </a:solidFill>
                <a:latin typeface="Arial" panose="020B0604020202020204" pitchFamily="34" charset="0"/>
                <a:cs typeface="Arial" panose="020B0604020202020204" pitchFamily="34" charset="0"/>
              </a:rPr>
              <a:t>GPU (NVIDIA 4GB+ VRAM) if not using cloud; else Google </a:t>
            </a:r>
            <a:r>
              <a:rPr lang="en-US" dirty="0" err="1">
                <a:solidFill>
                  <a:schemeClr val="tx1"/>
                </a:solidFill>
                <a:latin typeface="Arial" panose="020B0604020202020204" pitchFamily="34" charset="0"/>
                <a:cs typeface="Arial" panose="020B0604020202020204" pitchFamily="34" charset="0"/>
              </a:rPr>
              <a:t>Colab</a:t>
            </a:r>
            <a:r>
              <a:rPr lang="en-US" dirty="0">
                <a:solidFill>
                  <a:schemeClr val="tx1"/>
                </a:solidFill>
                <a:latin typeface="Arial" panose="020B0604020202020204" pitchFamily="34" charset="0"/>
                <a:cs typeface="Arial" panose="020B0604020202020204" pitchFamily="34" charset="0"/>
              </a:rPr>
              <a:t> Free/Pro is enough</a:t>
            </a:r>
          </a:p>
          <a:p>
            <a:pPr marL="0" indent="0">
              <a:buNone/>
            </a:pPr>
            <a:r>
              <a:rPr lang="en-US" dirty="0">
                <a:solidFill>
                  <a:schemeClr val="tx1"/>
                </a:solidFill>
                <a:latin typeface="Arial" panose="020B0604020202020204" pitchFamily="34" charset="0"/>
                <a:cs typeface="Arial" panose="020B0604020202020204" pitchFamily="34" charset="0"/>
              </a:rPr>
              <a:t>Stable internet connection (for model downloads and cloud-based execution)</a:t>
            </a:r>
            <a:endParaRPr lang="en-IN" u="sng" dirty="0">
              <a:solidFill>
                <a:schemeClr val="tx1"/>
              </a:solidFill>
              <a:latin typeface="Arial" panose="020B060402020202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888CBC0-B872-B6C8-DE8A-077EEABBCF80}"/>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7E904135-4235-6BE2-D34F-AFEB27F063F4}"/>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15342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E0AD5-5E17-D2E4-8786-FFF135EAF469}"/>
              </a:ext>
            </a:extLst>
          </p:cNvPr>
          <p:cNvSpPr>
            <a:spLocks noGrp="1"/>
          </p:cNvSpPr>
          <p:nvPr>
            <p:ph type="title"/>
          </p:nvPr>
        </p:nvSpPr>
        <p:spPr/>
        <p:txBody>
          <a:bodyPr/>
          <a:lstStyle/>
          <a:p>
            <a:r>
              <a:rPr lang="en-IN" dirty="0"/>
              <a:t>GANTT CHART</a:t>
            </a:r>
          </a:p>
        </p:txBody>
      </p:sp>
      <p:pic>
        <p:nvPicPr>
          <p:cNvPr id="7" name="Content Placeholder 6">
            <a:extLst>
              <a:ext uri="{FF2B5EF4-FFF2-40B4-BE49-F238E27FC236}">
                <a16:creationId xmlns:a16="http://schemas.microsoft.com/office/drawing/2014/main" id="{1720D515-794D-A187-F3C6-ED202DE89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408" y="1690688"/>
            <a:ext cx="5801783" cy="4351338"/>
          </a:xfrm>
        </p:spPr>
      </p:pic>
      <p:sp>
        <p:nvSpPr>
          <p:cNvPr id="4" name="Date Placeholder 3">
            <a:extLst>
              <a:ext uri="{FF2B5EF4-FFF2-40B4-BE49-F238E27FC236}">
                <a16:creationId xmlns:a16="http://schemas.microsoft.com/office/drawing/2014/main" id="{9B3F0B8A-C7F2-D238-912E-09CB33144A6B}"/>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32CD2A8D-EFDD-EC2A-03DE-351A812895AE}"/>
              </a:ext>
            </a:extLst>
          </p:cNvPr>
          <p:cNvSpPr>
            <a:spLocks noGrp="1"/>
          </p:cNvSpPr>
          <p:nvPr>
            <p:ph type="ftr" sz="quarter" idx="11"/>
          </p:nvPr>
        </p:nvSpPr>
        <p:spPr/>
        <p:txBody>
          <a:bodyPr/>
          <a:lstStyle/>
          <a:p>
            <a:r>
              <a:rPr lang="en-IN"/>
              <a:t>EFFICIENT EDUCATIONAL RECOMMENDER SYSTEM USING TRANSFER LEARNING</a:t>
            </a:r>
            <a:endParaRPr lang="en-IN" dirty="0"/>
          </a:p>
        </p:txBody>
      </p:sp>
      <p:pic>
        <p:nvPicPr>
          <p:cNvPr id="9" name="Picture 8">
            <a:extLst>
              <a:ext uri="{FF2B5EF4-FFF2-40B4-BE49-F238E27FC236}">
                <a16:creationId xmlns:a16="http://schemas.microsoft.com/office/drawing/2014/main" id="{FEE9DA21-5B21-CF62-E010-F200E5BFE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961592" cy="4351338"/>
          </a:xfrm>
          <a:prstGeom prst="rect">
            <a:avLst/>
          </a:prstGeom>
        </p:spPr>
      </p:pic>
    </p:spTree>
    <p:extLst>
      <p:ext uri="{BB962C8B-B14F-4D97-AF65-F5344CB8AC3E}">
        <p14:creationId xmlns:p14="http://schemas.microsoft.com/office/powerpoint/2010/main" val="293735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3785-4F1D-7458-E594-B67E94B1D599}"/>
              </a:ext>
            </a:extLst>
          </p:cNvPr>
          <p:cNvSpPr>
            <a:spLocks noGrp="1"/>
          </p:cNvSpPr>
          <p:nvPr>
            <p:ph type="title"/>
          </p:nvPr>
        </p:nvSpPr>
        <p:spPr/>
        <p:txBody>
          <a:bodyPr/>
          <a:lstStyle/>
          <a:p>
            <a:r>
              <a:rPr lang="en-IN" dirty="0"/>
              <a:t>RISKS AND CHALLENGES</a:t>
            </a:r>
          </a:p>
        </p:txBody>
      </p:sp>
      <p:sp>
        <p:nvSpPr>
          <p:cNvPr id="3" name="Content Placeholder 2">
            <a:extLst>
              <a:ext uri="{FF2B5EF4-FFF2-40B4-BE49-F238E27FC236}">
                <a16:creationId xmlns:a16="http://schemas.microsoft.com/office/drawing/2014/main" id="{4B33C1F9-9831-99FB-34D6-6846F6138A05}"/>
              </a:ext>
            </a:extLst>
          </p:cNvPr>
          <p:cNvSpPr>
            <a:spLocks noGrp="1"/>
          </p:cNvSpPr>
          <p:nvPr>
            <p:ph idx="1"/>
          </p:nvPr>
        </p:nvSpPr>
        <p:spPr>
          <a:xfrm>
            <a:off x="838200" y="1825625"/>
            <a:ext cx="8937171" cy="4067175"/>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 Degradation Due to Domain Shift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If the source domain (pretraining data) is significantly different from the target domain (e.g., educational data), the model may fail to generalize well, leading to poor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Impact of Data Sparsity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Limited labeled data in the target domain can make it difficult for the model to learn task-specific patterns, reducing the effectiveness of transfer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Overfitting During Fine-Tuning</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Transfer learning with small datasets can cause the model to overfit to the target data instead of generalizing.</a:t>
            </a:r>
          </a:p>
          <a:p>
            <a:endParaRPr lang="en-IN" dirty="0"/>
          </a:p>
        </p:txBody>
      </p:sp>
      <p:sp>
        <p:nvSpPr>
          <p:cNvPr id="4" name="Date Placeholder 3">
            <a:extLst>
              <a:ext uri="{FF2B5EF4-FFF2-40B4-BE49-F238E27FC236}">
                <a16:creationId xmlns:a16="http://schemas.microsoft.com/office/drawing/2014/main" id="{AEC08E92-D4EB-E459-5835-65DA1E08F8B1}"/>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2DE90E5F-1268-389A-132C-A13E74232C3A}"/>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974663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E0FE-40CD-65B0-0AA8-83F0954DCE40}"/>
              </a:ext>
            </a:extLst>
          </p:cNvPr>
          <p:cNvSpPr>
            <a:spLocks noGrp="1"/>
          </p:cNvSpPr>
          <p:nvPr>
            <p:ph type="title"/>
          </p:nvPr>
        </p:nvSpPr>
        <p:spPr/>
        <p:txBody>
          <a:bodyPr/>
          <a:lstStyle/>
          <a:p>
            <a:r>
              <a:rPr lang="en-IN" dirty="0"/>
              <a:t>RESULT</a:t>
            </a:r>
          </a:p>
        </p:txBody>
      </p:sp>
      <p:sp>
        <p:nvSpPr>
          <p:cNvPr id="3" name="Content Placeholder 2">
            <a:extLst>
              <a:ext uri="{FF2B5EF4-FFF2-40B4-BE49-F238E27FC236}">
                <a16:creationId xmlns:a16="http://schemas.microsoft.com/office/drawing/2014/main" id="{740AF267-5695-E46D-68D8-500A927DB8E9}"/>
              </a:ext>
            </a:extLst>
          </p:cNvPr>
          <p:cNvSpPr>
            <a:spLocks noGrp="1"/>
          </p:cNvSpPr>
          <p:nvPr>
            <p:ph idx="1"/>
          </p:nvPr>
        </p:nvSpPr>
        <p:spPr>
          <a:xfrm>
            <a:off x="677334" y="1670731"/>
            <a:ext cx="8596668" cy="3880773"/>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Improved Inference Time</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Reduced model execution time from up to </a:t>
            </a:r>
            <a:r>
              <a:rPr kumimoji="0" lang="en-US" altLang="en-US" sz="2800" b="1" i="0" u="none" strike="noStrike" cap="none" normalizeH="0" baseline="0" dirty="0">
                <a:ln>
                  <a:noFill/>
                </a:ln>
                <a:solidFill>
                  <a:schemeClr val="tx1"/>
                </a:solidFill>
                <a:effectLst/>
                <a:latin typeface="Arial" panose="020B0604020202020204" pitchFamily="34" charset="0"/>
              </a:rPr>
              <a:t>10ms</a:t>
            </a:r>
            <a:r>
              <a:rPr kumimoji="0" lang="en-US" altLang="en-US" sz="2800" b="0" i="0" u="none" strike="noStrike" cap="none" normalizeH="0" baseline="0" dirty="0">
                <a:ln>
                  <a:noFill/>
                </a:ln>
                <a:solidFill>
                  <a:schemeClr val="tx1"/>
                </a:solidFill>
                <a:effectLst/>
                <a:latin typeface="Arial" panose="020B0604020202020204" pitchFamily="34" charset="0"/>
              </a:rPr>
              <a:t> to just </a:t>
            </a:r>
            <a:r>
              <a:rPr kumimoji="0" lang="en-US" altLang="en-US" sz="2800" b="1" i="0" u="none" strike="noStrike" cap="none" normalizeH="0" baseline="0" dirty="0">
                <a:ln>
                  <a:noFill/>
                </a:ln>
                <a:solidFill>
                  <a:schemeClr val="tx1"/>
                </a:solidFill>
                <a:effectLst/>
                <a:latin typeface="Arial" panose="020B0604020202020204" pitchFamily="34" charset="0"/>
              </a:rPr>
              <a:t>2ms</a:t>
            </a:r>
            <a:r>
              <a:rPr kumimoji="0" lang="en-US" altLang="en-US" sz="2800" b="0" i="0" u="none" strike="noStrike" cap="none" normalizeH="0" baseline="0" dirty="0">
                <a:ln>
                  <a:noFill/>
                </a:ln>
                <a:solidFill>
                  <a:schemeClr val="tx1"/>
                </a:solidFill>
                <a:effectLst/>
                <a:latin typeface="Arial" panose="020B0604020202020204" pitchFamily="34" charset="0"/>
              </a:rPr>
              <a:t> per step using transfer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Improved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Arial" panose="020B0604020202020204" pitchFamily="34" charset="0"/>
              </a:rPr>
              <a:t>On applying transfer learning, the model performed efficiently on minimal </a:t>
            </a:r>
            <a:r>
              <a:rPr kumimoji="0" lang="en-US" altLang="en-US" sz="2800" i="0" u="none" strike="noStrike" cap="none" normalizeH="0" baseline="0" dirty="0" err="1">
                <a:ln>
                  <a:noFill/>
                </a:ln>
                <a:solidFill>
                  <a:schemeClr val="tx1"/>
                </a:solidFill>
                <a:effectLst/>
                <a:latin typeface="Arial" panose="020B0604020202020204" pitchFamily="34" charset="0"/>
              </a:rPr>
              <a:t>datastet</a:t>
            </a: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Accuracy vs. Efficiency Trade-off Analysis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Evaluated how transfer learning affects RMSE and MAE across different models and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Cross-Model Performance Comparison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Identified which models (1–4) benefit most from transfer learning in terms of both speed and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Reusable Evaluation Framework</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Established a benchmarking approach using RMSE, MAE, and Time/Step for future research.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Deployment-Ready Optimized Models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Fine-tuned models are efficient and suitable for </a:t>
            </a:r>
            <a:r>
              <a:rPr kumimoji="0" lang="en-US" altLang="en-US" sz="2800" b="1" i="0" u="none" strike="noStrike" cap="none" normalizeH="0" baseline="0" dirty="0">
                <a:ln>
                  <a:noFill/>
                </a:ln>
                <a:solidFill>
                  <a:schemeClr val="tx1"/>
                </a:solidFill>
                <a:effectLst/>
                <a:latin typeface="Arial" panose="020B0604020202020204" pitchFamily="34" charset="0"/>
              </a:rPr>
              <a:t>real-time and low-resource environments</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D1EBBC7E-D244-7924-7EFF-C6C089506EAF}"/>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D7A36C5-308E-E3A7-1301-077EA0B7FEB1}"/>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570239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B4E597F-F456-90F9-8A1E-73DE94B7B0E4}"/>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3C8FB841-C3FD-4422-3715-9AB1269E5C0A}"/>
              </a:ext>
            </a:extLst>
          </p:cNvPr>
          <p:cNvSpPr>
            <a:spLocks noGrp="1"/>
          </p:cNvSpPr>
          <p:nvPr>
            <p:ph type="ftr" sz="quarter" idx="11"/>
          </p:nvPr>
        </p:nvSpPr>
        <p:spPr/>
        <p:txBody>
          <a:bodyPr/>
          <a:lstStyle/>
          <a:p>
            <a:r>
              <a:rPr lang="en-IN"/>
              <a:t>EFFICIENT EDUCATIONAL RECOMMENDER SYSTEM USING TRANSFER LEARNING</a:t>
            </a:r>
            <a:endParaRPr lang="en-IN" dirty="0"/>
          </a:p>
        </p:txBody>
      </p:sp>
      <p:graphicFrame>
        <p:nvGraphicFramePr>
          <p:cNvPr id="9" name="Table 8">
            <a:extLst>
              <a:ext uri="{FF2B5EF4-FFF2-40B4-BE49-F238E27FC236}">
                <a16:creationId xmlns:a16="http://schemas.microsoft.com/office/drawing/2014/main" id="{4C93B614-07EC-0F21-184D-C4369AF90495}"/>
              </a:ext>
            </a:extLst>
          </p:cNvPr>
          <p:cNvGraphicFramePr>
            <a:graphicFrameLocks noGrp="1"/>
          </p:cNvGraphicFramePr>
          <p:nvPr>
            <p:extLst>
              <p:ext uri="{D42A27DB-BD31-4B8C-83A1-F6EECF244321}">
                <p14:modId xmlns:p14="http://schemas.microsoft.com/office/powerpoint/2010/main" val="2428082462"/>
              </p:ext>
            </p:extLst>
          </p:nvPr>
        </p:nvGraphicFramePr>
        <p:xfrm>
          <a:off x="0" y="81277"/>
          <a:ext cx="9644743" cy="6695445"/>
        </p:xfrm>
        <a:graphic>
          <a:graphicData uri="http://schemas.openxmlformats.org/drawingml/2006/table">
            <a:tbl>
              <a:tblPr/>
              <a:tblGrid>
                <a:gridCol w="1275568">
                  <a:extLst>
                    <a:ext uri="{9D8B030D-6E8A-4147-A177-3AD203B41FA5}">
                      <a16:colId xmlns:a16="http://schemas.microsoft.com/office/drawing/2014/main" val="3746481642"/>
                    </a:ext>
                  </a:extLst>
                </a:gridCol>
                <a:gridCol w="1913947">
                  <a:extLst>
                    <a:ext uri="{9D8B030D-6E8A-4147-A177-3AD203B41FA5}">
                      <a16:colId xmlns:a16="http://schemas.microsoft.com/office/drawing/2014/main" val="1674046587"/>
                    </a:ext>
                  </a:extLst>
                </a:gridCol>
                <a:gridCol w="2068286">
                  <a:extLst>
                    <a:ext uri="{9D8B030D-6E8A-4147-A177-3AD203B41FA5}">
                      <a16:colId xmlns:a16="http://schemas.microsoft.com/office/drawing/2014/main" val="1344397225"/>
                    </a:ext>
                  </a:extLst>
                </a:gridCol>
                <a:gridCol w="2286000">
                  <a:extLst>
                    <a:ext uri="{9D8B030D-6E8A-4147-A177-3AD203B41FA5}">
                      <a16:colId xmlns:a16="http://schemas.microsoft.com/office/drawing/2014/main" val="2165493519"/>
                    </a:ext>
                  </a:extLst>
                </a:gridCol>
                <a:gridCol w="2100942">
                  <a:extLst>
                    <a:ext uri="{9D8B030D-6E8A-4147-A177-3AD203B41FA5}">
                      <a16:colId xmlns:a16="http://schemas.microsoft.com/office/drawing/2014/main" val="69836698"/>
                    </a:ext>
                  </a:extLst>
                </a:gridCol>
              </a:tblGrid>
              <a:tr h="529261">
                <a:tc>
                  <a:txBody>
                    <a:bodyPr/>
                    <a:lstStyle/>
                    <a:p>
                      <a:pPr rtl="0" fontAlgn="t">
                        <a:buNone/>
                      </a:pPr>
                      <a:r>
                        <a:rPr lang="en-IN" sz="1800" b="0" i="0" u="none" strike="noStrike">
                          <a:solidFill>
                            <a:srgbClr val="000000"/>
                          </a:solidFill>
                          <a:effectLst/>
                          <a:latin typeface="Arial" panose="020B0604020202020204" pitchFamily="34" charset="0"/>
                        </a:rPr>
                        <a:t>DATASETS</a:t>
                      </a:r>
                      <a:endParaRPr lang="en-IN"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IN" sz="1800" b="0" i="0" u="none" strike="noStrike">
                          <a:solidFill>
                            <a:srgbClr val="000000"/>
                          </a:solidFill>
                          <a:effectLst/>
                          <a:latin typeface="Arial" panose="020B0604020202020204" pitchFamily="34" charset="0"/>
                        </a:rPr>
                        <a:t>MODEL 1(LSTM)</a:t>
                      </a:r>
                      <a:endParaRPr lang="en-IN"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IN" sz="1800" b="0" i="0" u="none" strike="noStrike" dirty="0">
                          <a:solidFill>
                            <a:srgbClr val="000000"/>
                          </a:solidFill>
                          <a:effectLst/>
                          <a:latin typeface="Arial" panose="020B0604020202020204" pitchFamily="34" charset="0"/>
                        </a:rPr>
                        <a:t>MODEL 2 (FNN)</a:t>
                      </a:r>
                      <a:endParaRPr lang="en-IN" sz="1800" dirty="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IN" sz="1800" b="0" i="0" u="none" strike="noStrike">
                          <a:solidFill>
                            <a:srgbClr val="000000"/>
                          </a:solidFill>
                          <a:effectLst/>
                          <a:latin typeface="Arial" panose="020B0604020202020204" pitchFamily="34" charset="0"/>
                        </a:rPr>
                        <a:t>MODEL 3(MLP)</a:t>
                      </a:r>
                      <a:endParaRPr lang="en-IN"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IN" sz="1800" b="0" i="0" u="none" strike="noStrike">
                          <a:solidFill>
                            <a:srgbClr val="000000"/>
                          </a:solidFill>
                          <a:effectLst/>
                          <a:latin typeface="Arial" panose="020B0604020202020204" pitchFamily="34" charset="0"/>
                        </a:rPr>
                        <a:t>MODEL 4(LSTM)</a:t>
                      </a:r>
                      <a:endParaRPr lang="en-IN"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extLst>
                  <a:ext uri="{0D108BD9-81ED-4DB2-BD59-A6C34878D82A}">
                    <a16:rowId xmlns:a16="http://schemas.microsoft.com/office/drawing/2014/main" val="629433250"/>
                  </a:ext>
                </a:extLst>
              </a:tr>
              <a:tr h="2002784">
                <a:tc>
                  <a:txBody>
                    <a:bodyPr/>
                    <a:lstStyle/>
                    <a:p>
                      <a:pPr rtl="0" fontAlgn="t">
                        <a:buNone/>
                      </a:pPr>
                      <a:r>
                        <a:rPr lang="en-IN" sz="1800" b="0" i="0" u="none" strike="noStrike">
                          <a:solidFill>
                            <a:srgbClr val="000000"/>
                          </a:solidFill>
                          <a:effectLst/>
                          <a:latin typeface="Arial" panose="020B0604020202020204" pitchFamily="34" charset="0"/>
                        </a:rPr>
                        <a:t>DATASET 1</a:t>
                      </a:r>
                      <a:endParaRPr lang="en-IN"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RMSE:0.8851</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MAE:0.7301</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TIME/STEP:11ms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RMSE:0.9876</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MAE:0.7754</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TIME/STEP:3ms</a:t>
                      </a:r>
                      <a:endParaRPr lang="en-US" sz="1800" dirty="0">
                        <a:effectLst/>
                      </a:endParaRPr>
                    </a:p>
                    <a:p>
                      <a:pPr fontAlgn="t"/>
                      <a:br>
                        <a:rPr lang="en-US" sz="1800" dirty="0">
                          <a:effectLst/>
                        </a:rPr>
                      </a:br>
                      <a:endParaRPr lang="en-US" sz="1800" dirty="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RMSE:0.97</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MAE:0.77</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TIME/STEP:656us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RMSE:0.97</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MAE:0.77</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TIME/STEP:509us</a:t>
                      </a:r>
                      <a:endParaRPr lang="en-US" sz="1800">
                        <a:effectLst/>
                      </a:endParaRPr>
                    </a:p>
                    <a:p>
                      <a:pPr fontAlgn="t"/>
                      <a:br>
                        <a:rPr lang="en-US" sz="1800">
                          <a:effectLst/>
                        </a:rPr>
                      </a:br>
                      <a:endParaRPr lang="en-US"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RMSE:0.96</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MAE:0.79</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TIME/STEP:847us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RMSE:0.96</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MAE:0.78</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TIME/STEP:491us</a:t>
                      </a:r>
                      <a:endParaRPr lang="en-US"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RMSE:0.84</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MAE:0.65</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TIME/STEP:10ms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RMSE:0.93</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MAE:0.74</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TIME/STEP:2ms</a:t>
                      </a:r>
                      <a:endParaRPr lang="en-US" sz="1800" dirty="0">
                        <a:effectLst/>
                      </a:endParaRPr>
                    </a:p>
                    <a:p>
                      <a:pPr fontAlgn="t"/>
                      <a:br>
                        <a:rPr lang="en-US" sz="1800" dirty="0">
                          <a:effectLst/>
                        </a:rPr>
                      </a:br>
                      <a:endParaRPr lang="en-US" sz="1800" dirty="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extLst>
                  <a:ext uri="{0D108BD9-81ED-4DB2-BD59-A6C34878D82A}">
                    <a16:rowId xmlns:a16="http://schemas.microsoft.com/office/drawing/2014/main" val="2311208650"/>
                  </a:ext>
                </a:extLst>
              </a:tr>
              <a:tr h="2893053">
                <a:tc>
                  <a:txBody>
                    <a:bodyPr/>
                    <a:lstStyle/>
                    <a:p>
                      <a:pPr rtl="0" fontAlgn="t">
                        <a:buNone/>
                      </a:pPr>
                      <a:r>
                        <a:rPr lang="en-IN" sz="1800" b="0" i="0" u="none" strike="noStrike">
                          <a:solidFill>
                            <a:srgbClr val="000000"/>
                          </a:solidFill>
                          <a:effectLst/>
                          <a:latin typeface="Arial" panose="020B0604020202020204" pitchFamily="34" charset="0"/>
                        </a:rPr>
                        <a:t>DATASET 2</a:t>
                      </a:r>
                      <a:endParaRPr lang="en-IN"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RMSE:0.3491</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MAE:0.2456</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TIME/STEP:10ms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RMSE:0.5373</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MAE:0.4293</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TIME/STEP:3ms</a:t>
                      </a:r>
                      <a:endParaRPr lang="en-US" sz="1800">
                        <a:effectLst/>
                      </a:endParaRPr>
                    </a:p>
                    <a:p>
                      <a:pPr fontAlgn="t"/>
                      <a:br>
                        <a:rPr lang="en-US" sz="1800">
                          <a:effectLst/>
                        </a:rPr>
                      </a:br>
                      <a:endParaRPr lang="en-US"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RMSE:0.68</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MAE:0.34</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TIME/STEP:658us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RMSE:0.96</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MAE:0.70</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TIME/STEP:437us</a:t>
                      </a:r>
                      <a:endParaRPr lang="en-US"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RMSE:0.37</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MAE:0.17</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TIME/STEP:526us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RMSE:0.41</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MAE:0.25</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TIME/STEP:536us</a:t>
                      </a:r>
                      <a:endParaRPr lang="en-US" sz="180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RMSE:0.63</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MAE:0.35</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TIME/STEP:5ms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RMSE:0.73</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MAE:0.57</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TIME/STEP:2ms</a:t>
                      </a:r>
                      <a:endParaRPr lang="en-US" sz="1800" dirty="0">
                        <a:effectLst/>
                      </a:endParaRPr>
                    </a:p>
                    <a:p>
                      <a:pPr fontAlgn="t"/>
                      <a:br>
                        <a:rPr lang="en-US" sz="1800" dirty="0">
                          <a:effectLst/>
                        </a:rPr>
                      </a:br>
                      <a:endParaRPr lang="en-US" sz="1800" dirty="0">
                        <a:effectLst/>
                      </a:endParaRPr>
                    </a:p>
                  </a:txBody>
                  <a:tcPr marL="32786" marR="32786" marT="32786" marB="32786">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extLst>
                  <a:ext uri="{0D108BD9-81ED-4DB2-BD59-A6C34878D82A}">
                    <a16:rowId xmlns:a16="http://schemas.microsoft.com/office/drawing/2014/main" val="1846223830"/>
                  </a:ext>
                </a:extLst>
              </a:tr>
            </a:tbl>
          </a:graphicData>
        </a:graphic>
      </p:graphicFrame>
      <p:sp>
        <p:nvSpPr>
          <p:cNvPr id="2" name="TextBox 1">
            <a:extLst>
              <a:ext uri="{FF2B5EF4-FFF2-40B4-BE49-F238E27FC236}">
                <a16:creationId xmlns:a16="http://schemas.microsoft.com/office/drawing/2014/main" id="{0CCF0744-5FDB-80C9-9309-BBC45E9CDE9F}"/>
              </a:ext>
            </a:extLst>
          </p:cNvPr>
          <p:cNvSpPr txBox="1"/>
          <p:nvPr/>
        </p:nvSpPr>
        <p:spPr>
          <a:xfrm>
            <a:off x="10091057" y="272144"/>
            <a:ext cx="1948543" cy="2862322"/>
          </a:xfrm>
          <a:prstGeom prst="rect">
            <a:avLst/>
          </a:prstGeom>
          <a:noFill/>
        </p:spPr>
        <p:txBody>
          <a:bodyPr wrap="square" rtlCol="0">
            <a:spAutoFit/>
          </a:bodyPr>
          <a:lstStyle/>
          <a:p>
            <a:pPr algn="ctr" rtl="0">
              <a:spcBef>
                <a:spcPts val="800"/>
              </a:spcBef>
              <a:buNone/>
            </a:pPr>
            <a:r>
              <a:rPr lang="en-US" sz="1800" b="1" i="0" u="none" strike="noStrike" dirty="0">
                <a:solidFill>
                  <a:schemeClr val="tx1"/>
                </a:solidFill>
                <a:effectLst/>
                <a:latin typeface="Arial" panose="020B0604020202020204" pitchFamily="34" charset="0"/>
              </a:rPr>
              <a:t>COMPARISON OF RESULTS BEFORE AND AFTER APPLYING TRANSFER LEARNING</a:t>
            </a:r>
            <a:endParaRPr lang="en-US" sz="1800" b="1" dirty="0">
              <a:solidFill>
                <a:schemeClr val="tx1"/>
              </a:solidFill>
              <a:effectLst/>
            </a:endParaRPr>
          </a:p>
          <a:p>
            <a:pPr>
              <a:buNone/>
            </a:pPr>
            <a:br>
              <a:rPr lang="en-US" sz="1800" b="1" dirty="0">
                <a:solidFill>
                  <a:schemeClr val="tx1"/>
                </a:solidFill>
              </a:rPr>
            </a:br>
            <a:endParaRPr lang="en-IN" sz="1800" b="1" dirty="0">
              <a:solidFill>
                <a:schemeClr val="tx1"/>
              </a:solidFill>
            </a:endParaRPr>
          </a:p>
          <a:p>
            <a:endParaRPr lang="en-IN" dirty="0"/>
          </a:p>
        </p:txBody>
      </p:sp>
    </p:spTree>
    <p:extLst>
      <p:ext uri="{BB962C8B-B14F-4D97-AF65-F5344CB8AC3E}">
        <p14:creationId xmlns:p14="http://schemas.microsoft.com/office/powerpoint/2010/main" val="2906993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809B-3D6E-832E-EDF7-312872B8FAE7}"/>
              </a:ext>
            </a:extLst>
          </p:cNvPr>
          <p:cNvSpPr>
            <a:spLocks noGrp="1"/>
          </p:cNvSpPr>
          <p:nvPr>
            <p:ph type="title"/>
          </p:nvPr>
        </p:nvSpPr>
        <p:spPr/>
        <p:txBody>
          <a:bodyPr>
            <a:normAutofit/>
          </a:bodyPr>
          <a:lstStyle/>
          <a:p>
            <a:r>
              <a:rPr lang="en-IN" dirty="0"/>
              <a:t>INTRODUCTION</a:t>
            </a:r>
          </a:p>
        </p:txBody>
      </p:sp>
      <p:sp>
        <p:nvSpPr>
          <p:cNvPr id="3" name="Content Placeholder 2">
            <a:extLst>
              <a:ext uri="{FF2B5EF4-FFF2-40B4-BE49-F238E27FC236}">
                <a16:creationId xmlns:a16="http://schemas.microsoft.com/office/drawing/2014/main" id="{6763FD21-82D1-BFA6-AC48-1BD676AEB584}"/>
              </a:ext>
            </a:extLst>
          </p:cNvPr>
          <p:cNvSpPr>
            <a:spLocks noGrp="1"/>
          </p:cNvSpPr>
          <p:nvPr>
            <p:ph idx="1"/>
          </p:nvPr>
        </p:nvSpPr>
        <p:spPr>
          <a:xfrm>
            <a:off x="1338942" y="2160589"/>
            <a:ext cx="7935059" cy="3880773"/>
          </a:xfrm>
        </p:spPr>
        <p:txBody>
          <a:bodyPr vert="horz" lIns="91440" tIns="45720" rIns="91440" bIns="45720" rtlCol="0" anchor="t">
            <a:normAutofit/>
          </a:bodyPr>
          <a:lstStyle/>
          <a:p>
            <a:pPr algn="just" rtl="0">
              <a:spcBef>
                <a:spcPts val="800"/>
              </a:spcBef>
              <a:buNone/>
            </a:pPr>
            <a:r>
              <a:rPr lang="en-US" dirty="0">
                <a:solidFill>
                  <a:schemeClr val="tx1"/>
                </a:solidFill>
              </a:rPr>
              <a:t>     </a:t>
            </a:r>
            <a:r>
              <a:rPr lang="en-US" dirty="0">
                <a:solidFill>
                  <a:schemeClr val="tx1"/>
                </a:solidFill>
                <a:latin typeface="Times New Roman"/>
                <a:cs typeface="Times New Roman"/>
              </a:rPr>
              <a:t>Our project focuses on evaluating the effectiveness of </a:t>
            </a:r>
            <a:r>
              <a:rPr lang="en-US" b="1" dirty="0">
                <a:solidFill>
                  <a:schemeClr val="tx1"/>
                </a:solidFill>
                <a:latin typeface="Times New Roman"/>
                <a:cs typeface="Times New Roman"/>
              </a:rPr>
              <a:t>transfer learning</a:t>
            </a:r>
            <a:r>
              <a:rPr lang="en-US" dirty="0">
                <a:solidFill>
                  <a:schemeClr val="tx1"/>
                </a:solidFill>
                <a:latin typeface="Times New Roman"/>
                <a:cs typeface="Times New Roman"/>
              </a:rPr>
              <a:t> in improving the performance of deep learning models. We implement and compare four different models across multiple datasets, analyzing changes in </a:t>
            </a:r>
            <a:r>
              <a:rPr lang="en-US" b="1" dirty="0">
                <a:solidFill>
                  <a:schemeClr val="tx1"/>
                </a:solidFill>
                <a:latin typeface="Times New Roman"/>
                <a:cs typeface="Times New Roman"/>
              </a:rPr>
              <a:t>RMSE</a:t>
            </a:r>
            <a:r>
              <a:rPr lang="en-US" dirty="0">
                <a:solidFill>
                  <a:schemeClr val="tx1"/>
                </a:solidFill>
                <a:latin typeface="Times New Roman"/>
                <a:cs typeface="Times New Roman"/>
              </a:rPr>
              <a:t>, </a:t>
            </a:r>
            <a:r>
              <a:rPr lang="en-US" b="1" dirty="0">
                <a:solidFill>
                  <a:schemeClr val="tx1"/>
                </a:solidFill>
                <a:latin typeface="Times New Roman"/>
                <a:cs typeface="Times New Roman"/>
              </a:rPr>
              <a:t>MAE</a:t>
            </a:r>
            <a:r>
              <a:rPr lang="en-US" dirty="0">
                <a:solidFill>
                  <a:schemeClr val="tx1"/>
                </a:solidFill>
                <a:latin typeface="Times New Roman"/>
                <a:cs typeface="Times New Roman"/>
              </a:rPr>
              <a:t>, and </a:t>
            </a:r>
            <a:r>
              <a:rPr lang="en-US" b="1" dirty="0">
                <a:solidFill>
                  <a:schemeClr val="tx1"/>
                </a:solidFill>
                <a:latin typeface="Times New Roman"/>
                <a:cs typeface="Times New Roman"/>
              </a:rPr>
              <a:t>inference time per step</a:t>
            </a:r>
            <a:r>
              <a:rPr lang="en-US" dirty="0">
                <a:solidFill>
                  <a:schemeClr val="tx1"/>
                </a:solidFill>
                <a:latin typeface="Times New Roman"/>
                <a:cs typeface="Times New Roman"/>
              </a:rPr>
              <a:t>. The aim is to demonstrate how transferring knowledge from a source domain can enhance model accuracy and efficiency in a target domain with limited data.</a:t>
            </a:r>
            <a:endParaRPr lang="en-IN" dirty="0">
              <a:solidFill>
                <a:schemeClr val="tx1"/>
              </a:solidFill>
              <a:latin typeface="Times New Roman"/>
              <a:cs typeface="Times New Roman"/>
            </a:endParaRPr>
          </a:p>
        </p:txBody>
      </p:sp>
      <p:sp>
        <p:nvSpPr>
          <p:cNvPr id="4" name="Date Placeholder 3">
            <a:extLst>
              <a:ext uri="{FF2B5EF4-FFF2-40B4-BE49-F238E27FC236}">
                <a16:creationId xmlns:a16="http://schemas.microsoft.com/office/drawing/2014/main" id="{1E3F8F91-6FCA-B2DA-CE40-9DCDA5F5DE23}"/>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D58B2211-4384-A5C6-EECE-F4BC7A3F48E8}"/>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150524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C3E5-DB51-B23E-FB74-FA70A9846821}"/>
              </a:ext>
            </a:extLst>
          </p:cNvPr>
          <p:cNvSpPr>
            <a:spLocks noGrp="1"/>
          </p:cNvSpPr>
          <p:nvPr>
            <p:ph type="title"/>
          </p:nvPr>
        </p:nvSpPr>
        <p:spPr>
          <a:xfrm>
            <a:off x="10341225" y="228600"/>
            <a:ext cx="2057401" cy="2943242"/>
          </a:xfrm>
        </p:spPr>
        <p:txBody>
          <a:bodyPr>
            <a:normAutofit fontScale="90000"/>
          </a:bodyPr>
          <a:lstStyle/>
          <a:p>
            <a:pPr rtl="0">
              <a:spcBef>
                <a:spcPts val="800"/>
              </a:spcBef>
            </a:pPr>
            <a:r>
              <a:rPr lang="en-US" sz="2000" b="1" i="0" u="none" strike="noStrike" dirty="0">
                <a:solidFill>
                  <a:schemeClr val="tx1"/>
                </a:solidFill>
                <a:effectLst/>
                <a:latin typeface="Arial" panose="020B0604020202020204" pitchFamily="34" charset="0"/>
              </a:rPr>
              <a:t>COMPARISON OF RESULTS BEFORE AND AFTER APPLYING TRANSFER LEARNING</a:t>
            </a:r>
            <a:br>
              <a:rPr lang="en-US" sz="2000" b="0" dirty="0">
                <a:solidFill>
                  <a:schemeClr val="tx1"/>
                </a:solidFill>
                <a:effectLst/>
              </a:rPr>
            </a:br>
            <a:br>
              <a:rPr lang="en-US" sz="2000" dirty="0">
                <a:solidFill>
                  <a:schemeClr val="tx1"/>
                </a:solidFill>
              </a:rPr>
            </a:br>
            <a:br>
              <a:rPr lang="en-IN" sz="2000" dirty="0">
                <a:solidFill>
                  <a:schemeClr val="tx1"/>
                </a:solidFill>
              </a:rPr>
            </a:br>
            <a:endParaRPr lang="en-IN" sz="2000" dirty="0">
              <a:solidFill>
                <a:schemeClr val="tx1"/>
              </a:solidFill>
            </a:endParaRPr>
          </a:p>
        </p:txBody>
      </p:sp>
      <p:graphicFrame>
        <p:nvGraphicFramePr>
          <p:cNvPr id="6" name="Content Placeholder 5">
            <a:extLst>
              <a:ext uri="{FF2B5EF4-FFF2-40B4-BE49-F238E27FC236}">
                <a16:creationId xmlns:a16="http://schemas.microsoft.com/office/drawing/2014/main" id="{CDEA5A9B-AE33-B5EC-2367-F8E0E0816793}"/>
              </a:ext>
            </a:extLst>
          </p:cNvPr>
          <p:cNvGraphicFramePr>
            <a:graphicFrameLocks noGrp="1"/>
          </p:cNvGraphicFramePr>
          <p:nvPr>
            <p:ph idx="1"/>
            <p:extLst>
              <p:ext uri="{D42A27DB-BD31-4B8C-83A1-F6EECF244321}">
                <p14:modId xmlns:p14="http://schemas.microsoft.com/office/powerpoint/2010/main" val="2386893512"/>
              </p:ext>
            </p:extLst>
          </p:nvPr>
        </p:nvGraphicFramePr>
        <p:xfrm>
          <a:off x="0" y="80860"/>
          <a:ext cx="9886950" cy="6536260"/>
        </p:xfrm>
        <a:graphic>
          <a:graphicData uri="http://schemas.openxmlformats.org/drawingml/2006/table">
            <a:tbl>
              <a:tblPr/>
              <a:tblGrid>
                <a:gridCol w="1620056">
                  <a:extLst>
                    <a:ext uri="{9D8B030D-6E8A-4147-A177-3AD203B41FA5}">
                      <a16:colId xmlns:a16="http://schemas.microsoft.com/office/drawing/2014/main" val="2853873641"/>
                    </a:ext>
                  </a:extLst>
                </a:gridCol>
                <a:gridCol w="2160270">
                  <a:extLst>
                    <a:ext uri="{9D8B030D-6E8A-4147-A177-3AD203B41FA5}">
                      <a16:colId xmlns:a16="http://schemas.microsoft.com/office/drawing/2014/main" val="630748659"/>
                    </a:ext>
                  </a:extLst>
                </a:gridCol>
                <a:gridCol w="2217420">
                  <a:extLst>
                    <a:ext uri="{9D8B030D-6E8A-4147-A177-3AD203B41FA5}">
                      <a16:colId xmlns:a16="http://schemas.microsoft.com/office/drawing/2014/main" val="555738732"/>
                    </a:ext>
                  </a:extLst>
                </a:gridCol>
                <a:gridCol w="2034540">
                  <a:extLst>
                    <a:ext uri="{9D8B030D-6E8A-4147-A177-3AD203B41FA5}">
                      <a16:colId xmlns:a16="http://schemas.microsoft.com/office/drawing/2014/main" val="2133441481"/>
                    </a:ext>
                  </a:extLst>
                </a:gridCol>
                <a:gridCol w="1854664">
                  <a:extLst>
                    <a:ext uri="{9D8B030D-6E8A-4147-A177-3AD203B41FA5}">
                      <a16:colId xmlns:a16="http://schemas.microsoft.com/office/drawing/2014/main" val="4228158917"/>
                    </a:ext>
                  </a:extLst>
                </a:gridCol>
              </a:tblGrid>
              <a:tr h="2937914">
                <a:tc>
                  <a:txBody>
                    <a:bodyPr/>
                    <a:lstStyle/>
                    <a:p>
                      <a:pPr rtl="0" fontAlgn="t">
                        <a:buNone/>
                      </a:pPr>
                      <a:r>
                        <a:rPr lang="en-IN" sz="1800" b="0" i="0" u="none" strike="noStrike">
                          <a:solidFill>
                            <a:srgbClr val="1A9988"/>
                          </a:solidFill>
                          <a:effectLst/>
                          <a:latin typeface="Arial" panose="020B0604020202020204" pitchFamily="34" charset="0"/>
                        </a:rPr>
                        <a:t>DATASET 3</a:t>
                      </a:r>
                      <a:endParaRPr lang="en-IN" sz="1800">
                        <a:effectLst/>
                      </a:endParaRPr>
                    </a:p>
                    <a:p>
                      <a:pPr fontAlgn="t"/>
                      <a:br>
                        <a:rPr lang="en-IN" sz="1800">
                          <a:effectLst/>
                        </a:rPr>
                      </a:br>
                      <a:endParaRPr lang="en-IN"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RMSE:1.721</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MAE:1.42966</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TIME/STEP:10ms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RMSE:2.0208</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MAE:1.9150</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TIME/STEP:3ms</a:t>
                      </a:r>
                      <a:endParaRPr lang="en-US" sz="1800" dirty="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RMSE:0.89</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MAE:0.76</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TIME/STEP:742us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RMSE:0.93</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MAE:0.83</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TIME/STEP:669us</a:t>
                      </a:r>
                      <a:endParaRPr lang="en-US"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RMSE:1.68</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MAE:1.48</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TIME/STEP:860us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RMSE:0.54</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MAE:0.39</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TIME/STEP:417us</a:t>
                      </a:r>
                      <a:endParaRPr lang="en-US" sz="1800" dirty="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RMSE:0.97</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MAE:0.86</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TIME/STEP:7ms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RMSE:0.98</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MAE:0.92</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TIME/STEP:2ms</a:t>
                      </a:r>
                      <a:endParaRPr lang="en-US" sz="1800">
                        <a:effectLst/>
                      </a:endParaRPr>
                    </a:p>
                    <a:p>
                      <a:pPr fontAlgn="t"/>
                      <a:br>
                        <a:rPr lang="en-US" sz="1800">
                          <a:effectLst/>
                        </a:rPr>
                      </a:br>
                      <a:endParaRPr lang="en-US"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extLst>
                  <a:ext uri="{0D108BD9-81ED-4DB2-BD59-A6C34878D82A}">
                    <a16:rowId xmlns:a16="http://schemas.microsoft.com/office/drawing/2014/main" val="4076421372"/>
                  </a:ext>
                </a:extLst>
              </a:tr>
              <a:tr h="3440026">
                <a:tc>
                  <a:txBody>
                    <a:bodyPr/>
                    <a:lstStyle/>
                    <a:p>
                      <a:pPr rtl="0" fontAlgn="t">
                        <a:buNone/>
                      </a:pPr>
                      <a:r>
                        <a:rPr lang="en-IN" sz="1800" b="0" i="0" u="none" strike="noStrike">
                          <a:solidFill>
                            <a:srgbClr val="1A9988"/>
                          </a:solidFill>
                          <a:effectLst/>
                          <a:latin typeface="Arial" panose="020B0604020202020204" pitchFamily="34" charset="0"/>
                        </a:rPr>
                        <a:t>DATASET 4</a:t>
                      </a:r>
                      <a:endParaRPr lang="en-IN"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RMSE:1.228</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MAE:1.021</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TIME/STEP:11ms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RMSE:1.0461</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MAE:0.8397</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TIME/STEP:3ms</a:t>
                      </a:r>
                      <a:endParaRPr lang="en-US"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RMSE:0.97</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MAE:0.79</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TIME/STEP:617us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RMSE:1.02</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MAE:0.85</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TIME/STEP:556us</a:t>
                      </a:r>
                      <a:endParaRPr lang="en-US"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RMSE:1.13</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MAE:0.95</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TIME/STEP:692us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RMSE:1.14</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MAE:0.95</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TIME/STEP:506us</a:t>
                      </a:r>
                      <a:endParaRPr lang="en-US" sz="180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RMSE:1.15</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MAE:0.93</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TIME/STEP:6ms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RMSE:1.00</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MAE:0.83</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TIME/STEP:2ms</a:t>
                      </a:r>
                      <a:endParaRPr lang="en-US" sz="1800" dirty="0">
                        <a:effectLst/>
                      </a:endParaRPr>
                    </a:p>
                    <a:p>
                      <a:pPr fontAlgn="t"/>
                      <a:br>
                        <a:rPr lang="en-US" sz="1800" dirty="0">
                          <a:effectLst/>
                        </a:rPr>
                      </a:br>
                      <a:endParaRPr lang="en-US" sz="1800" dirty="0">
                        <a:effectLst/>
                      </a:endParaRPr>
                    </a:p>
                  </a:txBody>
                  <a:tcPr marL="39357" marR="39357" marT="39357" marB="39357">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extLst>
                  <a:ext uri="{0D108BD9-81ED-4DB2-BD59-A6C34878D82A}">
                    <a16:rowId xmlns:a16="http://schemas.microsoft.com/office/drawing/2014/main" val="255814027"/>
                  </a:ext>
                </a:extLst>
              </a:tr>
            </a:tbl>
          </a:graphicData>
        </a:graphic>
      </p:graphicFrame>
      <p:sp>
        <p:nvSpPr>
          <p:cNvPr id="4" name="Date Placeholder 3">
            <a:extLst>
              <a:ext uri="{FF2B5EF4-FFF2-40B4-BE49-F238E27FC236}">
                <a16:creationId xmlns:a16="http://schemas.microsoft.com/office/drawing/2014/main" id="{FDF0E6C8-1916-47CF-EAE5-EA2E6F3C4C48}"/>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7CFE3762-AEB1-7001-0865-87BDBF936A56}"/>
              </a:ext>
            </a:extLst>
          </p:cNvPr>
          <p:cNvSpPr>
            <a:spLocks noGrp="1"/>
          </p:cNvSpPr>
          <p:nvPr>
            <p:ph type="ftr" sz="quarter" idx="11"/>
          </p:nvPr>
        </p:nvSpPr>
        <p:spPr/>
        <p:txBody>
          <a:bodyPr/>
          <a:lstStyle/>
          <a:p>
            <a:r>
              <a:rPr lang="en-IN"/>
              <a:t>EFFICIENT EDUCATIONAL RECOMMENDER SYSTEM USING TRANSFER LEARNING</a:t>
            </a:r>
            <a:endParaRPr lang="en-IN" dirty="0"/>
          </a:p>
        </p:txBody>
      </p:sp>
      <p:sp>
        <p:nvSpPr>
          <p:cNvPr id="7" name="Rectangle 1">
            <a:extLst>
              <a:ext uri="{FF2B5EF4-FFF2-40B4-BE49-F238E27FC236}">
                <a16:creationId xmlns:a16="http://schemas.microsoft.com/office/drawing/2014/main" id="{82541DF2-40FB-8567-84FD-5BB33FD51A11}"/>
              </a:ext>
            </a:extLst>
          </p:cNvPr>
          <p:cNvSpPr>
            <a:spLocks noChangeArrowheads="1"/>
          </p:cNvSpPr>
          <p:nvPr/>
        </p:nvSpPr>
        <p:spPr bwMode="auto">
          <a:xfrm>
            <a:off x="-6079249" y="0"/>
            <a:ext cx="2098955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356279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DF207-35AE-DCF6-A90E-147849C22697}"/>
              </a:ext>
            </a:extLst>
          </p:cNvPr>
          <p:cNvSpPr>
            <a:spLocks noGrp="1"/>
          </p:cNvSpPr>
          <p:nvPr>
            <p:ph type="title"/>
          </p:nvPr>
        </p:nvSpPr>
        <p:spPr>
          <a:xfrm>
            <a:off x="10340340" y="457200"/>
            <a:ext cx="2103120" cy="4161949"/>
          </a:xfrm>
        </p:spPr>
        <p:txBody>
          <a:bodyPr>
            <a:normAutofit/>
          </a:bodyPr>
          <a:lstStyle/>
          <a:p>
            <a:r>
              <a:rPr lang="en-US" sz="1800" b="1" i="0" u="none" strike="noStrike" dirty="0">
                <a:solidFill>
                  <a:schemeClr val="tx1"/>
                </a:solidFill>
                <a:effectLst/>
                <a:latin typeface="Arial" panose="020B0604020202020204" pitchFamily="34" charset="0"/>
              </a:rPr>
              <a:t>COMPARISON OF RESULTS BEFORE AND AFTER APPLYING TRANSFER LEARNING</a:t>
            </a:r>
            <a:br>
              <a:rPr lang="en-US" sz="1800" b="0" dirty="0">
                <a:solidFill>
                  <a:schemeClr val="tx1"/>
                </a:solidFill>
                <a:effectLst/>
              </a:rPr>
            </a:br>
            <a:br>
              <a:rPr lang="en-US" sz="1800" dirty="0">
                <a:solidFill>
                  <a:schemeClr val="tx1"/>
                </a:solidFill>
              </a:rPr>
            </a:br>
            <a:br>
              <a:rPr lang="en-IN" sz="1800" dirty="0">
                <a:solidFill>
                  <a:schemeClr val="tx1"/>
                </a:solidFill>
              </a:rPr>
            </a:br>
            <a:endParaRPr lang="en-IN" sz="1800" dirty="0">
              <a:solidFill>
                <a:schemeClr val="tx1"/>
              </a:solidFill>
            </a:endParaRPr>
          </a:p>
        </p:txBody>
      </p:sp>
      <p:graphicFrame>
        <p:nvGraphicFramePr>
          <p:cNvPr id="6" name="Content Placeholder 5">
            <a:extLst>
              <a:ext uri="{FF2B5EF4-FFF2-40B4-BE49-F238E27FC236}">
                <a16:creationId xmlns:a16="http://schemas.microsoft.com/office/drawing/2014/main" id="{3A0C3B61-CD29-C467-CDEB-3A845243BED3}"/>
              </a:ext>
            </a:extLst>
          </p:cNvPr>
          <p:cNvGraphicFramePr>
            <a:graphicFrameLocks noGrp="1"/>
          </p:cNvGraphicFramePr>
          <p:nvPr>
            <p:ph idx="1"/>
            <p:extLst>
              <p:ext uri="{D42A27DB-BD31-4B8C-83A1-F6EECF244321}">
                <p14:modId xmlns:p14="http://schemas.microsoft.com/office/powerpoint/2010/main" val="1011644681"/>
              </p:ext>
            </p:extLst>
          </p:nvPr>
        </p:nvGraphicFramePr>
        <p:xfrm>
          <a:off x="677334" y="581501"/>
          <a:ext cx="7035800" cy="3967480"/>
        </p:xfrm>
        <a:graphic>
          <a:graphicData uri="http://schemas.openxmlformats.org/drawingml/2006/table">
            <a:tbl>
              <a:tblPr/>
              <a:tblGrid>
                <a:gridCol w="1407160">
                  <a:extLst>
                    <a:ext uri="{9D8B030D-6E8A-4147-A177-3AD203B41FA5}">
                      <a16:colId xmlns:a16="http://schemas.microsoft.com/office/drawing/2014/main" val="1735724246"/>
                    </a:ext>
                  </a:extLst>
                </a:gridCol>
                <a:gridCol w="1407160">
                  <a:extLst>
                    <a:ext uri="{9D8B030D-6E8A-4147-A177-3AD203B41FA5}">
                      <a16:colId xmlns:a16="http://schemas.microsoft.com/office/drawing/2014/main" val="490051704"/>
                    </a:ext>
                  </a:extLst>
                </a:gridCol>
                <a:gridCol w="1407160">
                  <a:extLst>
                    <a:ext uri="{9D8B030D-6E8A-4147-A177-3AD203B41FA5}">
                      <a16:colId xmlns:a16="http://schemas.microsoft.com/office/drawing/2014/main" val="1513077159"/>
                    </a:ext>
                  </a:extLst>
                </a:gridCol>
                <a:gridCol w="1407160">
                  <a:extLst>
                    <a:ext uri="{9D8B030D-6E8A-4147-A177-3AD203B41FA5}">
                      <a16:colId xmlns:a16="http://schemas.microsoft.com/office/drawing/2014/main" val="808085627"/>
                    </a:ext>
                  </a:extLst>
                </a:gridCol>
                <a:gridCol w="1407160">
                  <a:extLst>
                    <a:ext uri="{9D8B030D-6E8A-4147-A177-3AD203B41FA5}">
                      <a16:colId xmlns:a16="http://schemas.microsoft.com/office/drawing/2014/main" val="1296981601"/>
                    </a:ext>
                  </a:extLst>
                </a:gridCol>
              </a:tblGrid>
              <a:tr h="2945606">
                <a:tc>
                  <a:txBody>
                    <a:bodyPr/>
                    <a:lstStyle/>
                    <a:p>
                      <a:pPr rtl="0" fontAlgn="t">
                        <a:buNone/>
                      </a:pPr>
                      <a:r>
                        <a:rPr lang="en-IN" sz="1800" b="0" i="0" u="none" strike="noStrike">
                          <a:solidFill>
                            <a:srgbClr val="000000"/>
                          </a:solidFill>
                          <a:effectLst/>
                          <a:latin typeface="Arial" panose="020B0604020202020204" pitchFamily="34" charset="0"/>
                        </a:rPr>
                        <a:t>DATASET 5</a:t>
                      </a:r>
                      <a:endParaRPr lang="en-IN" sz="1800">
                        <a:effectLst/>
                      </a:endParaRPr>
                    </a:p>
                  </a:txBody>
                  <a:tcPr marL="63500" marR="63500" marT="63500" marB="63500">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a:solidFill>
                            <a:srgbClr val="1A9988"/>
                          </a:solidFill>
                          <a:effectLst/>
                          <a:latin typeface="Arial" panose="020B0604020202020204" pitchFamily="34" charset="0"/>
                        </a:rPr>
                        <a:t>Before:</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RMSE:1.0269</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MAE:0.822</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TIME/STEP:10ms</a:t>
                      </a:r>
                      <a:endParaRPr lang="en-US" sz="1800">
                        <a:effectLst/>
                      </a:endParaRPr>
                    </a:p>
                    <a:p>
                      <a:pPr rtl="0" fontAlgn="t">
                        <a:buNone/>
                      </a:pPr>
                      <a:br>
                        <a:rPr lang="en-US" sz="1800">
                          <a:effectLst/>
                        </a:rPr>
                      </a:br>
                      <a:r>
                        <a:rPr lang="en-US" sz="1800" b="0" i="0" u="none" strike="noStrike">
                          <a:solidFill>
                            <a:srgbClr val="1A9988"/>
                          </a:solidFill>
                          <a:effectLst/>
                          <a:latin typeface="Arial" panose="020B0604020202020204" pitchFamily="34" charset="0"/>
                        </a:rPr>
                        <a:t>After:</a:t>
                      </a:r>
                      <a:endParaRPr lang="en-US" sz="1800">
                        <a:effectLst/>
                      </a:endParaRPr>
                    </a:p>
                    <a:p>
                      <a:pPr rtl="0" fontAlgn="t">
                        <a:buNone/>
                      </a:pPr>
                      <a:r>
                        <a:rPr lang="en-US" sz="1800" b="0" i="0" u="none" strike="noStrike">
                          <a:solidFill>
                            <a:srgbClr val="1A9988"/>
                          </a:solidFill>
                          <a:effectLst/>
                          <a:latin typeface="Arial" panose="020B0604020202020204" pitchFamily="34" charset="0"/>
                        </a:rPr>
                        <a:t>RMSE:1.0865</a:t>
                      </a:r>
                      <a:endParaRPr lang="en-US" sz="1800">
                        <a:effectLst/>
                      </a:endParaRPr>
                    </a:p>
                    <a:p>
                      <a:pPr rtl="0" fontAlgn="t">
                        <a:buNone/>
                      </a:pPr>
                      <a:r>
                        <a:rPr lang="en-US" sz="1800" b="0" i="0" u="none" strike="noStrike">
                          <a:solidFill>
                            <a:srgbClr val="1A9988"/>
                          </a:solidFill>
                          <a:effectLst/>
                          <a:latin typeface="Arial" panose="020B0604020202020204" pitchFamily="34" charset="0"/>
                        </a:rPr>
                        <a:t>MAE:0.8981</a:t>
                      </a:r>
                      <a:endParaRPr lang="en-US" sz="1800">
                        <a:effectLst/>
                      </a:endParaRPr>
                    </a:p>
                    <a:p>
                      <a:pPr rtl="0" fontAlgn="t">
                        <a:buNone/>
                      </a:pPr>
                      <a:r>
                        <a:rPr lang="en-US" sz="1800" b="0" i="0" u="none" strike="noStrike">
                          <a:solidFill>
                            <a:srgbClr val="1A9988"/>
                          </a:solidFill>
                          <a:effectLst/>
                          <a:latin typeface="Arial" panose="020B0604020202020204" pitchFamily="34" charset="0"/>
                        </a:rPr>
                        <a:t>TIME/STEP:3ms</a:t>
                      </a:r>
                      <a:endParaRPr lang="en-US" sz="1800">
                        <a:effectLst/>
                      </a:endParaRPr>
                    </a:p>
                  </a:txBody>
                  <a:tcPr marL="63500" marR="63500" marT="63500" marB="63500">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RMSE:0.78</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MAE:0.62</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TIME/STEP:737us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RMSE:0.78</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MAE:0.62</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TIME/STEP:659us</a:t>
                      </a:r>
                      <a:endParaRPr lang="en-US" sz="1800" dirty="0">
                        <a:effectLst/>
                      </a:endParaRPr>
                    </a:p>
                    <a:p>
                      <a:pPr fontAlgn="t"/>
                      <a:br>
                        <a:rPr lang="en-US" sz="1800" dirty="0">
                          <a:effectLst/>
                        </a:rPr>
                      </a:br>
                      <a:endParaRPr lang="en-US" sz="1800" dirty="0">
                        <a:effectLst/>
                      </a:endParaRPr>
                    </a:p>
                  </a:txBody>
                  <a:tcPr marL="63500" marR="63500" marT="63500" marB="63500">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RMSE:0.94</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MAE:0.71</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TIME/STEP:802us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RMSE:1.28</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MAE:1.02</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TIME/STEP:564us</a:t>
                      </a:r>
                      <a:endParaRPr lang="en-US" sz="1800" dirty="0">
                        <a:effectLst/>
                      </a:endParaRPr>
                    </a:p>
                    <a:p>
                      <a:pPr fontAlgn="t"/>
                      <a:br>
                        <a:rPr lang="en-US" sz="1800" dirty="0">
                          <a:effectLst/>
                        </a:rPr>
                      </a:br>
                      <a:br>
                        <a:rPr lang="en-US" sz="1800" dirty="0">
                          <a:effectLst/>
                        </a:rPr>
                      </a:br>
                      <a:endParaRPr lang="en-US" sz="1800" dirty="0">
                        <a:effectLst/>
                      </a:endParaRPr>
                    </a:p>
                  </a:txBody>
                  <a:tcPr marL="63500" marR="63500" marT="63500" marB="63500">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tc>
                  <a:txBody>
                    <a:bodyPr/>
                    <a:lstStyle/>
                    <a:p>
                      <a:pPr rtl="0" fontAlgn="t">
                        <a:buNone/>
                      </a:pPr>
                      <a:r>
                        <a:rPr lang="en-US" sz="1800" b="0" i="0" u="none" strike="noStrike" dirty="0">
                          <a:solidFill>
                            <a:srgbClr val="1A9988"/>
                          </a:solidFill>
                          <a:effectLst/>
                          <a:latin typeface="Arial" panose="020B0604020202020204" pitchFamily="34" charset="0"/>
                        </a:rPr>
                        <a:t>Before:</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RMSE:0.82</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MAE:0.66</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TIME/STEP:7ms</a:t>
                      </a:r>
                      <a:endParaRPr lang="en-US" sz="1800" dirty="0">
                        <a:effectLst/>
                      </a:endParaRPr>
                    </a:p>
                    <a:p>
                      <a:pPr rtl="0" fontAlgn="t">
                        <a:buNone/>
                      </a:pPr>
                      <a:br>
                        <a:rPr lang="en-US" sz="1800" dirty="0">
                          <a:effectLst/>
                        </a:rPr>
                      </a:br>
                      <a:r>
                        <a:rPr lang="en-US" sz="1800" b="0" i="0" u="none" strike="noStrike" dirty="0">
                          <a:solidFill>
                            <a:srgbClr val="1A9988"/>
                          </a:solidFill>
                          <a:effectLst/>
                          <a:latin typeface="Arial" panose="020B0604020202020204" pitchFamily="34" charset="0"/>
                        </a:rPr>
                        <a:t>After:</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RMSE:1.2</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MAE:1.06</a:t>
                      </a:r>
                      <a:endParaRPr lang="en-US" sz="1800" dirty="0">
                        <a:effectLst/>
                      </a:endParaRPr>
                    </a:p>
                    <a:p>
                      <a:pPr rtl="0" fontAlgn="t">
                        <a:buNone/>
                      </a:pPr>
                      <a:r>
                        <a:rPr lang="en-US" sz="1800" b="0" i="0" u="none" strike="noStrike" dirty="0">
                          <a:solidFill>
                            <a:srgbClr val="1A9988"/>
                          </a:solidFill>
                          <a:effectLst/>
                          <a:latin typeface="Arial" panose="020B0604020202020204" pitchFamily="34" charset="0"/>
                        </a:rPr>
                        <a:t>TIME/STEP:2ms</a:t>
                      </a:r>
                      <a:endParaRPr lang="en-US" sz="1800" dirty="0">
                        <a:effectLst/>
                      </a:endParaRPr>
                    </a:p>
                    <a:p>
                      <a:pPr fontAlgn="t"/>
                      <a:br>
                        <a:rPr lang="en-US" sz="1800" dirty="0">
                          <a:effectLst/>
                        </a:rPr>
                      </a:br>
                      <a:endParaRPr lang="en-US" sz="1800" dirty="0">
                        <a:effectLst/>
                      </a:endParaRPr>
                    </a:p>
                  </a:txBody>
                  <a:tcPr marL="63500" marR="63500" marT="63500" marB="63500">
                    <a:lnL w="25400" cap="flat" cmpd="sng" algn="ctr">
                      <a:solidFill>
                        <a:srgbClr val="1A9988"/>
                      </a:solidFill>
                      <a:prstDash val="solid"/>
                      <a:round/>
                      <a:headEnd type="none" w="med" len="med"/>
                      <a:tailEnd type="none" w="med" len="med"/>
                    </a:lnL>
                    <a:lnR w="25400" cap="flat" cmpd="sng" algn="ctr">
                      <a:solidFill>
                        <a:srgbClr val="1A9988"/>
                      </a:solidFill>
                      <a:prstDash val="solid"/>
                      <a:round/>
                      <a:headEnd type="none" w="med" len="med"/>
                      <a:tailEnd type="none" w="med" len="med"/>
                    </a:lnR>
                    <a:lnT w="25400" cap="flat" cmpd="sng" algn="ctr">
                      <a:solidFill>
                        <a:srgbClr val="1A9988"/>
                      </a:solidFill>
                      <a:prstDash val="solid"/>
                      <a:round/>
                      <a:headEnd type="none" w="med" len="med"/>
                      <a:tailEnd type="none" w="med" len="med"/>
                    </a:lnT>
                    <a:lnB w="25400" cap="flat" cmpd="sng" algn="ctr">
                      <a:solidFill>
                        <a:srgbClr val="1A9988"/>
                      </a:solidFill>
                      <a:prstDash val="solid"/>
                      <a:round/>
                      <a:headEnd type="none" w="med" len="med"/>
                      <a:tailEnd type="none" w="med" len="med"/>
                    </a:lnB>
                    <a:noFill/>
                  </a:tcPr>
                </a:tc>
                <a:extLst>
                  <a:ext uri="{0D108BD9-81ED-4DB2-BD59-A6C34878D82A}">
                    <a16:rowId xmlns:a16="http://schemas.microsoft.com/office/drawing/2014/main" val="2742043347"/>
                  </a:ext>
                </a:extLst>
              </a:tr>
            </a:tbl>
          </a:graphicData>
        </a:graphic>
      </p:graphicFrame>
      <p:sp>
        <p:nvSpPr>
          <p:cNvPr id="4" name="Date Placeholder 3">
            <a:extLst>
              <a:ext uri="{FF2B5EF4-FFF2-40B4-BE49-F238E27FC236}">
                <a16:creationId xmlns:a16="http://schemas.microsoft.com/office/drawing/2014/main" id="{846C6C33-C81D-17ED-743A-18D1A9C88957}"/>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0CF85018-B489-4AA6-58A7-9C2B8CF151C7}"/>
              </a:ext>
            </a:extLst>
          </p:cNvPr>
          <p:cNvSpPr>
            <a:spLocks noGrp="1"/>
          </p:cNvSpPr>
          <p:nvPr>
            <p:ph type="ftr" sz="quarter" idx="11"/>
          </p:nvPr>
        </p:nvSpPr>
        <p:spPr/>
        <p:txBody>
          <a:bodyPr/>
          <a:lstStyle/>
          <a:p>
            <a:r>
              <a:rPr lang="en-IN"/>
              <a:t>EFFICIENT EDUCATIONAL RECOMMENDER SYSTEM USING TRANSFER LEARNING</a:t>
            </a:r>
            <a:endParaRPr lang="en-IN" dirty="0"/>
          </a:p>
        </p:txBody>
      </p:sp>
      <p:sp>
        <p:nvSpPr>
          <p:cNvPr id="7" name="Rectangle 1">
            <a:extLst>
              <a:ext uri="{FF2B5EF4-FFF2-40B4-BE49-F238E27FC236}">
                <a16:creationId xmlns:a16="http://schemas.microsoft.com/office/drawing/2014/main" id="{C12B3D59-60B7-BE67-D6C1-485C64954F24}"/>
              </a:ext>
            </a:extLst>
          </p:cNvPr>
          <p:cNvSpPr>
            <a:spLocks noChangeArrowheads="1"/>
          </p:cNvSpPr>
          <p:nvPr/>
        </p:nvSpPr>
        <p:spPr bwMode="auto">
          <a:xfrm>
            <a:off x="-3176337" y="0"/>
            <a:ext cx="171329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20449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DE31C-BFE5-DB63-5C7D-E90134653989}"/>
              </a:ext>
            </a:extLst>
          </p:cNvPr>
          <p:cNvSpPr>
            <a:spLocks noGrp="1"/>
          </p:cNvSpPr>
          <p:nvPr>
            <p:ph type="title"/>
          </p:nvPr>
        </p:nvSpPr>
        <p:spPr/>
        <p:txBody>
          <a:bodyPr>
            <a:normAutofit/>
          </a:bodyPr>
          <a:lstStyle/>
          <a:p>
            <a:r>
              <a:rPr lang="en-IN" sz="2000" b="1" dirty="0">
                <a:solidFill>
                  <a:schemeClr val="tx1"/>
                </a:solidFill>
              </a:rPr>
              <a:t>MODEL-1(LSTM)</a:t>
            </a:r>
          </a:p>
        </p:txBody>
      </p:sp>
      <p:pic>
        <p:nvPicPr>
          <p:cNvPr id="8196" name="Picture 4">
            <a:extLst>
              <a:ext uri="{FF2B5EF4-FFF2-40B4-BE49-F238E27FC236}">
                <a16:creationId xmlns:a16="http://schemas.microsoft.com/office/drawing/2014/main" id="{6EB47505-407A-DF65-BE91-C5D5A13D36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686870"/>
            <a:ext cx="8596312" cy="282887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FC1AC26C-84D4-B37C-3F23-94D66CB12DC2}"/>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0FC8AF1A-A7E3-D905-91D8-67C5EBF7FEE4}"/>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347247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6045-B3A1-4D7A-348A-AD5B4CBB532E}"/>
              </a:ext>
            </a:extLst>
          </p:cNvPr>
          <p:cNvSpPr>
            <a:spLocks noGrp="1"/>
          </p:cNvSpPr>
          <p:nvPr>
            <p:ph type="title"/>
          </p:nvPr>
        </p:nvSpPr>
        <p:spPr/>
        <p:txBody>
          <a:bodyPr>
            <a:normAutofit/>
          </a:bodyPr>
          <a:lstStyle/>
          <a:p>
            <a:r>
              <a:rPr lang="en-IN" sz="2000" b="1" dirty="0">
                <a:solidFill>
                  <a:schemeClr val="tx1"/>
                </a:solidFill>
              </a:rPr>
              <a:t>MODEL-2(FNN)</a:t>
            </a:r>
          </a:p>
        </p:txBody>
      </p:sp>
      <p:pic>
        <p:nvPicPr>
          <p:cNvPr id="9218" name="Picture 2">
            <a:extLst>
              <a:ext uri="{FF2B5EF4-FFF2-40B4-BE49-F238E27FC236}">
                <a16:creationId xmlns:a16="http://schemas.microsoft.com/office/drawing/2014/main" id="{FB2F0E5D-7B5E-B519-2AF0-428B6DADF5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687819"/>
            <a:ext cx="8596312" cy="282697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ABC4598-C1EC-4999-D437-D91A8381936D}"/>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600B0020-36BC-4308-CC7A-85A2E0BB5A82}"/>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2809738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7757B-39AF-E6D1-DBBD-BD3A42F152D6}"/>
              </a:ext>
            </a:extLst>
          </p:cNvPr>
          <p:cNvSpPr>
            <a:spLocks noGrp="1"/>
          </p:cNvSpPr>
          <p:nvPr>
            <p:ph type="title"/>
          </p:nvPr>
        </p:nvSpPr>
        <p:spPr/>
        <p:txBody>
          <a:bodyPr>
            <a:normAutofit/>
          </a:bodyPr>
          <a:lstStyle/>
          <a:p>
            <a:r>
              <a:rPr lang="en-IN" sz="2000" b="1" dirty="0">
                <a:solidFill>
                  <a:schemeClr val="tx1"/>
                </a:solidFill>
              </a:rPr>
              <a:t>MODEL-3(MLP)</a:t>
            </a:r>
          </a:p>
        </p:txBody>
      </p:sp>
      <p:pic>
        <p:nvPicPr>
          <p:cNvPr id="10242" name="Picture 2">
            <a:extLst>
              <a:ext uri="{FF2B5EF4-FFF2-40B4-BE49-F238E27FC236}">
                <a16:creationId xmlns:a16="http://schemas.microsoft.com/office/drawing/2014/main" id="{2231AC31-D507-3AED-82B7-8B4AC1322D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686870"/>
            <a:ext cx="8596312" cy="2828873"/>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48D01A3-7347-0266-DB9E-6A87F9C7414B}"/>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102B878A-6F03-A1E5-ABAD-C087E79819C9}"/>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4462803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AC165-456D-7559-D08B-664775C2DF35}"/>
              </a:ext>
            </a:extLst>
          </p:cNvPr>
          <p:cNvSpPr>
            <a:spLocks noGrp="1"/>
          </p:cNvSpPr>
          <p:nvPr>
            <p:ph type="title"/>
          </p:nvPr>
        </p:nvSpPr>
        <p:spPr/>
        <p:txBody>
          <a:bodyPr>
            <a:normAutofit/>
          </a:bodyPr>
          <a:lstStyle/>
          <a:p>
            <a:r>
              <a:rPr lang="en-IN" sz="1800" b="1" dirty="0">
                <a:solidFill>
                  <a:schemeClr val="tx1"/>
                </a:solidFill>
              </a:rPr>
              <a:t>MODEL-4(LSTM)</a:t>
            </a:r>
          </a:p>
        </p:txBody>
      </p:sp>
      <p:pic>
        <p:nvPicPr>
          <p:cNvPr id="11266" name="Picture 2">
            <a:extLst>
              <a:ext uri="{FF2B5EF4-FFF2-40B4-BE49-F238E27FC236}">
                <a16:creationId xmlns:a16="http://schemas.microsoft.com/office/drawing/2014/main" id="{338154F4-B4ED-9727-9F41-3C39E55B59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77863" y="2682579"/>
            <a:ext cx="8596312" cy="2837454"/>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CE3A614E-BC95-FC0B-7F52-7D8FC6723C5D}"/>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ACBB089-7A2E-7125-4456-E9BDED9B4F5C}"/>
              </a:ext>
            </a:extLst>
          </p:cNvPr>
          <p:cNvSpPr>
            <a:spLocks noGrp="1"/>
          </p:cNvSpPr>
          <p:nvPr>
            <p:ph type="ftr" sz="quarter" idx="11"/>
          </p:nvPr>
        </p:nvSpPr>
        <p:spPr/>
        <p:txBody>
          <a:bodyPr/>
          <a:lstStyle/>
          <a:p>
            <a:r>
              <a:rPr lang="en-IN" dirty="0"/>
              <a:t>EFFICIENT EDUCATIONAL RECOMMENDER SYSTEM USING TRANSFER LEARNING</a:t>
            </a:r>
          </a:p>
        </p:txBody>
      </p:sp>
    </p:spTree>
    <p:extLst>
      <p:ext uri="{BB962C8B-B14F-4D97-AF65-F5344CB8AC3E}">
        <p14:creationId xmlns:p14="http://schemas.microsoft.com/office/powerpoint/2010/main" val="1669497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B3C0-6EE0-72D8-2FEB-59153115DDBE}"/>
              </a:ext>
            </a:extLst>
          </p:cNvPr>
          <p:cNvSpPr>
            <a:spLocks noGrp="1"/>
          </p:cNvSpPr>
          <p:nvPr>
            <p:ph type="title"/>
          </p:nvPr>
        </p:nvSpPr>
        <p:spPr>
          <a:xfrm>
            <a:off x="388477" y="518021"/>
            <a:ext cx="8596668" cy="900750"/>
          </a:xfrm>
        </p:spPr>
        <p:txBody>
          <a:bodyPr>
            <a:normAutofit/>
          </a:bodyPr>
          <a:lstStyle/>
          <a:p>
            <a:r>
              <a:rPr lang="en-IN" sz="2400" dirty="0">
                <a:solidFill>
                  <a:schemeClr val="tx1"/>
                </a:solidFill>
              </a:rPr>
              <a:t>BEFORE AND AFTER </a:t>
            </a:r>
            <a:r>
              <a:rPr lang="en-IN" sz="2400">
                <a:solidFill>
                  <a:schemeClr val="tx1"/>
                </a:solidFill>
              </a:rPr>
              <a:t>TRANSFER LEARNING(MODEL-4)</a:t>
            </a:r>
            <a:endParaRPr lang="en-IN" sz="2400" dirty="0">
              <a:solidFill>
                <a:schemeClr val="tx1"/>
              </a:solidFill>
            </a:endParaRPr>
          </a:p>
        </p:txBody>
      </p:sp>
      <p:pic>
        <p:nvPicPr>
          <p:cNvPr id="7" name="Content Placeholder 6">
            <a:extLst>
              <a:ext uri="{FF2B5EF4-FFF2-40B4-BE49-F238E27FC236}">
                <a16:creationId xmlns:a16="http://schemas.microsoft.com/office/drawing/2014/main" id="{48CE8F1D-257E-BBA0-9AFA-44799F4B221E}"/>
              </a:ext>
            </a:extLst>
          </p:cNvPr>
          <p:cNvPicPr>
            <a:picLocks noGrp="1" noChangeAspect="1"/>
          </p:cNvPicPr>
          <p:nvPr>
            <p:ph idx="1"/>
          </p:nvPr>
        </p:nvPicPr>
        <p:blipFill>
          <a:blip r:embed="rId2"/>
          <a:stretch>
            <a:fillRect/>
          </a:stretch>
        </p:blipFill>
        <p:spPr>
          <a:xfrm>
            <a:off x="388477" y="1631782"/>
            <a:ext cx="4711942" cy="3295819"/>
          </a:xfrm>
        </p:spPr>
      </p:pic>
      <p:sp>
        <p:nvSpPr>
          <p:cNvPr id="4" name="Date Placeholder 3">
            <a:extLst>
              <a:ext uri="{FF2B5EF4-FFF2-40B4-BE49-F238E27FC236}">
                <a16:creationId xmlns:a16="http://schemas.microsoft.com/office/drawing/2014/main" id="{75E7ECE8-005F-0E79-606B-F2D6D0265C41}"/>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600E5829-267F-545A-C4D7-832336098365}"/>
              </a:ext>
            </a:extLst>
          </p:cNvPr>
          <p:cNvSpPr>
            <a:spLocks noGrp="1"/>
          </p:cNvSpPr>
          <p:nvPr>
            <p:ph type="ftr" sz="quarter" idx="11"/>
          </p:nvPr>
        </p:nvSpPr>
        <p:spPr/>
        <p:txBody>
          <a:bodyPr/>
          <a:lstStyle/>
          <a:p>
            <a:r>
              <a:rPr lang="en-IN" dirty="0"/>
              <a:t>EFFICIENT EDUCATIONAL RECOMMENDER SYSTEM USING TRANSFER LEARNING</a:t>
            </a:r>
          </a:p>
          <a:p>
            <a:endParaRPr lang="en-IN" dirty="0"/>
          </a:p>
        </p:txBody>
      </p:sp>
      <p:pic>
        <p:nvPicPr>
          <p:cNvPr id="9" name="Picture 8">
            <a:extLst>
              <a:ext uri="{FF2B5EF4-FFF2-40B4-BE49-F238E27FC236}">
                <a16:creationId xmlns:a16="http://schemas.microsoft.com/office/drawing/2014/main" id="{B67299F8-8C4C-B2AE-6BB4-24F391B16778}"/>
              </a:ext>
            </a:extLst>
          </p:cNvPr>
          <p:cNvPicPr>
            <a:picLocks noChangeAspect="1"/>
          </p:cNvPicPr>
          <p:nvPr/>
        </p:nvPicPr>
        <p:blipFill>
          <a:blip r:embed="rId3"/>
          <a:stretch>
            <a:fillRect/>
          </a:stretch>
        </p:blipFill>
        <p:spPr>
          <a:xfrm>
            <a:off x="5307162" y="1631782"/>
            <a:ext cx="5316060" cy="3295819"/>
          </a:xfrm>
          <a:prstGeom prst="rect">
            <a:avLst/>
          </a:prstGeom>
        </p:spPr>
      </p:pic>
    </p:spTree>
    <p:extLst>
      <p:ext uri="{BB962C8B-B14F-4D97-AF65-F5344CB8AC3E}">
        <p14:creationId xmlns:p14="http://schemas.microsoft.com/office/powerpoint/2010/main" val="2243004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0A928-2CEA-C368-11C5-5B2AD3C79DD2}"/>
              </a:ext>
            </a:extLst>
          </p:cNvPr>
          <p:cNvSpPr>
            <a:spLocks noGrp="1"/>
          </p:cNvSpPr>
          <p:nvPr>
            <p:ph type="title"/>
          </p:nvPr>
        </p:nvSpPr>
        <p:spPr/>
        <p:txBody>
          <a:bodyPr/>
          <a:lstStyle/>
          <a:p>
            <a:r>
              <a:rPr lang="en-IN" dirty="0"/>
              <a:t>FUTURE WORK</a:t>
            </a:r>
          </a:p>
        </p:txBody>
      </p:sp>
      <p:sp>
        <p:nvSpPr>
          <p:cNvPr id="7" name="Rectangle 2">
            <a:extLst>
              <a:ext uri="{FF2B5EF4-FFF2-40B4-BE49-F238E27FC236}">
                <a16:creationId xmlns:a16="http://schemas.microsoft.com/office/drawing/2014/main" id="{60DB4C86-0487-7C89-EA61-A495034DE814}"/>
              </a:ext>
            </a:extLst>
          </p:cNvPr>
          <p:cNvSpPr>
            <a:spLocks noGrp="1" noChangeArrowheads="1"/>
          </p:cNvSpPr>
          <p:nvPr>
            <p:ph idx="1"/>
          </p:nvPr>
        </p:nvSpPr>
        <p:spPr bwMode="auto">
          <a:xfrm>
            <a:off x="677334" y="1665872"/>
            <a:ext cx="967316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Feedback-Driven Adaptation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Integrate user or system feedback to further fine-tune models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 to More Domains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Test transfer learning across additional real-world educational datasets and learning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Compression &amp; Optimization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Explore pruning, quantization, or knowledge distillation to further reduce inference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Hybrid Recommender Architectures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Combine collaborative filtering with deep learning and transfer learning for robust recommendations.</a:t>
            </a:r>
          </a:p>
        </p:txBody>
      </p:sp>
      <p:sp>
        <p:nvSpPr>
          <p:cNvPr id="4" name="Date Placeholder 3">
            <a:extLst>
              <a:ext uri="{FF2B5EF4-FFF2-40B4-BE49-F238E27FC236}">
                <a16:creationId xmlns:a16="http://schemas.microsoft.com/office/drawing/2014/main" id="{0A399B79-D5F8-A06D-97B6-E144ABED084D}"/>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98E5013C-4990-E92B-4EB0-5D3AA4F9FBC8}"/>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793396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DE22-8212-8B29-923A-900E7822BA4E}"/>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1377010-E5EC-74B0-87FF-7C5D51DBA312}"/>
              </a:ext>
            </a:extLst>
          </p:cNvPr>
          <p:cNvSpPr>
            <a:spLocks noGrp="1"/>
          </p:cNvSpPr>
          <p:nvPr>
            <p:ph idx="1"/>
          </p:nvPr>
        </p:nvSpPr>
        <p:spPr>
          <a:xfrm>
            <a:off x="764419" y="1616303"/>
            <a:ext cx="8596668" cy="3880773"/>
          </a:xfrm>
        </p:spPr>
        <p:txBody>
          <a:bodyPr>
            <a:normAutofit/>
          </a:bodyPr>
          <a:lstStyle/>
          <a:p>
            <a:pPr marL="0" indent="0" algn="just" fontAlgn="base">
              <a:spcBef>
                <a:spcPts val="800"/>
              </a:spcBef>
              <a:buNone/>
            </a:pPr>
            <a:br>
              <a:rPr lang="en-US" b="0" dirty="0">
                <a:solidFill>
                  <a:schemeClr val="tx1"/>
                </a:solidFill>
                <a:effectLst/>
              </a:rPr>
            </a:br>
            <a:r>
              <a:rPr lang="en-US" sz="1800" b="0" i="0" u="none" strike="noStrike" dirty="0">
                <a:solidFill>
                  <a:schemeClr val="tx1"/>
                </a:solidFill>
                <a:effectLst/>
                <a:latin typeface="Arial" panose="020B0604020202020204" pitchFamily="34" charset="0"/>
              </a:rPr>
              <a:t>Our efficient educational recommender system utilizes transfer learning to significantly enhance accuracy and reduce training/testing time  in course recommendations. </a:t>
            </a:r>
            <a:endParaRPr lang="en-US" sz="1800" b="0" i="0" u="none" strike="noStrike" dirty="0">
              <a:solidFill>
                <a:schemeClr val="tx1"/>
              </a:solidFill>
              <a:effectLst/>
              <a:latin typeface="Lato" panose="020F0502020204030203" pitchFamily="34" charset="0"/>
            </a:endParaRPr>
          </a:p>
          <a:p>
            <a:pPr marL="0" indent="0" algn="just" fontAlgn="base">
              <a:buNone/>
            </a:pPr>
            <a:r>
              <a:rPr lang="en-US" sz="1800" b="0" i="0" u="none" strike="noStrike" dirty="0">
                <a:solidFill>
                  <a:schemeClr val="tx1"/>
                </a:solidFill>
                <a:effectLst/>
                <a:latin typeface="Arial" panose="020B0604020202020204" pitchFamily="34" charset="0"/>
              </a:rPr>
              <a:t>By leveraging knowledge from related domains, transfer learning addresses key challenges data sparsity, enabling the system to deliver more relevant recommendations even with limited data. </a:t>
            </a:r>
            <a:endParaRPr lang="en-US" sz="1800" b="0" i="0" u="none" strike="noStrike" dirty="0">
              <a:solidFill>
                <a:schemeClr val="tx1"/>
              </a:solidFill>
              <a:effectLst/>
              <a:latin typeface="Lato" panose="020F0502020204030203" pitchFamily="34" charset="0"/>
            </a:endParaRPr>
          </a:p>
          <a:p>
            <a:pPr marL="0" indent="0" algn="just" fontAlgn="base">
              <a:buNone/>
            </a:pPr>
            <a:r>
              <a:rPr lang="en-US" sz="1800" b="0" i="0" u="none" strike="noStrike" dirty="0">
                <a:solidFill>
                  <a:schemeClr val="tx1"/>
                </a:solidFill>
                <a:effectLst/>
                <a:latin typeface="Arial" panose="020B0604020202020204" pitchFamily="34" charset="0"/>
              </a:rPr>
              <a:t>By effectively integrating transfer learning, the project demonstrates the potential to boost the performance of educational recommender systems, making learning experiences more personalized and impactful.</a:t>
            </a:r>
            <a:endParaRPr lang="en-US" sz="1800" b="0" i="0" u="none" strike="noStrike" dirty="0">
              <a:solidFill>
                <a:schemeClr val="tx1"/>
              </a:solidFill>
              <a:effectLst/>
              <a:latin typeface="Lato" panose="020F0502020204030203" pitchFamily="34" charset="0"/>
            </a:endParaRPr>
          </a:p>
          <a:p>
            <a:pPr marL="0" indent="0">
              <a:buNone/>
            </a:pPr>
            <a:endParaRPr lang="en-IN" dirty="0">
              <a:solidFill>
                <a:schemeClr val="tx1"/>
              </a:solidFill>
            </a:endParaRPr>
          </a:p>
        </p:txBody>
      </p:sp>
      <p:sp>
        <p:nvSpPr>
          <p:cNvPr id="4" name="Date Placeholder 3">
            <a:extLst>
              <a:ext uri="{FF2B5EF4-FFF2-40B4-BE49-F238E27FC236}">
                <a16:creationId xmlns:a16="http://schemas.microsoft.com/office/drawing/2014/main" id="{A8C1A3DD-B585-F5F3-0C76-DB29ABFD8610}"/>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46557F7C-F456-B198-723A-F5A00A839DEF}"/>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441114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47FAF-C2C8-A7F0-E331-0480FBC1927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BB4EB79-DE75-05F6-F9B6-FC32254C1B52}"/>
              </a:ext>
            </a:extLst>
          </p:cNvPr>
          <p:cNvSpPr>
            <a:spLocks noGrp="1"/>
          </p:cNvSpPr>
          <p:nvPr>
            <p:ph idx="1"/>
          </p:nvPr>
        </p:nvSpPr>
        <p:spPr/>
        <p:txBody>
          <a:bodyPr>
            <a:noAutofit/>
          </a:bodyPr>
          <a:lstStyle/>
          <a:p>
            <a:pPr algn="just" rtl="0" fontAlgn="base">
              <a:spcBef>
                <a:spcPts val="800"/>
              </a:spcBef>
              <a:buFont typeface="+mj-lt"/>
              <a:buAutoNum type="arabicPeriod"/>
            </a:pPr>
            <a:r>
              <a:rPr lang="en-IN" b="0" i="0" u="none" strike="noStrike" dirty="0">
                <a:solidFill>
                  <a:srgbClr val="595959"/>
                </a:solidFill>
                <a:effectLst/>
                <a:latin typeface="Lato" panose="020F0502020204030203" pitchFamily="34" charset="0"/>
              </a:rPr>
              <a:t>X. Fang, “Making recommendations using transfer learning,” Neural </a:t>
            </a:r>
            <a:r>
              <a:rPr lang="en-IN" b="0" i="0" u="none" strike="noStrike" dirty="0" err="1">
                <a:solidFill>
                  <a:srgbClr val="595959"/>
                </a:solidFill>
                <a:effectLst/>
                <a:latin typeface="Lato" panose="020F0502020204030203" pitchFamily="34" charset="0"/>
              </a:rPr>
              <a:t>Comput</a:t>
            </a:r>
            <a:r>
              <a:rPr lang="en-IN" b="0" i="0" u="none" strike="noStrike" dirty="0">
                <a:solidFill>
                  <a:srgbClr val="595959"/>
                </a:solidFill>
                <a:effectLst/>
                <a:latin typeface="Lato" panose="020F0502020204030203" pitchFamily="34" charset="0"/>
              </a:rPr>
              <a:t>. </a:t>
            </a:r>
            <a:r>
              <a:rPr lang="en-IN" b="0" i="0" u="none" strike="noStrike" dirty="0" err="1">
                <a:solidFill>
                  <a:srgbClr val="595959"/>
                </a:solidFill>
                <a:effectLst/>
                <a:latin typeface="Lato" panose="020F0502020204030203" pitchFamily="34" charset="0"/>
              </a:rPr>
              <a:t>Appl.,vol</a:t>
            </a:r>
            <a:r>
              <a:rPr lang="en-IN" b="0" i="0" u="none" strike="noStrike" dirty="0">
                <a:solidFill>
                  <a:srgbClr val="595959"/>
                </a:solidFill>
                <a:effectLst/>
                <a:latin typeface="Lato" panose="020F0502020204030203" pitchFamily="34" charset="0"/>
              </a:rPr>
              <a:t>. 33, no. 15, p. 9663–9676, Aug 2021.</a:t>
            </a:r>
            <a:endParaRPr lang="en-IN" b="0" i="0" u="none" strike="noStrike" dirty="0">
              <a:solidFill>
                <a:srgbClr val="1A9988"/>
              </a:solidFill>
              <a:effectLst/>
              <a:latin typeface="Lato" panose="020F0502020204030203" pitchFamily="34" charset="0"/>
            </a:endParaRPr>
          </a:p>
          <a:p>
            <a:pPr algn="just" rtl="0" fontAlgn="base">
              <a:buFont typeface="+mj-lt"/>
              <a:buAutoNum type="arabicPeriod"/>
            </a:pPr>
            <a:r>
              <a:rPr lang="en-IN" b="0" i="0" u="none" strike="noStrike" dirty="0">
                <a:solidFill>
                  <a:srgbClr val="595959"/>
                </a:solidFill>
                <a:effectLst/>
                <a:latin typeface="Lato" panose="020F0502020204030203" pitchFamily="34" charset="0"/>
              </a:rPr>
              <a:t>M. Weber, M. Auch, C. </a:t>
            </a:r>
            <a:r>
              <a:rPr lang="en-IN" b="0" i="0" u="none" strike="noStrike" dirty="0" err="1">
                <a:solidFill>
                  <a:srgbClr val="595959"/>
                </a:solidFill>
                <a:effectLst/>
                <a:latin typeface="Lato" panose="020F0502020204030203" pitchFamily="34" charset="0"/>
              </a:rPr>
              <a:t>Doblander</a:t>
            </a:r>
            <a:r>
              <a:rPr lang="en-IN" b="0" i="0" u="none" strike="noStrike" dirty="0">
                <a:solidFill>
                  <a:srgbClr val="595959"/>
                </a:solidFill>
                <a:effectLst/>
                <a:latin typeface="Lato" panose="020F0502020204030203" pitchFamily="34" charset="0"/>
              </a:rPr>
              <a:t>, P. Mandl, and H.-A. Jacobsen, “Transfer Learning With Time Series Data: A Systematic Mapping Study,” </a:t>
            </a:r>
            <a:r>
              <a:rPr lang="en-IN" b="0" i="1" u="none" strike="noStrike" dirty="0">
                <a:solidFill>
                  <a:srgbClr val="595959"/>
                </a:solidFill>
                <a:effectLst/>
                <a:latin typeface="Lato" panose="020F0502020204030203" pitchFamily="34" charset="0"/>
              </a:rPr>
              <a:t>IEEE Access</a:t>
            </a:r>
            <a:r>
              <a:rPr lang="en-IN" b="0" i="0" u="none" strike="noStrike" dirty="0">
                <a:solidFill>
                  <a:srgbClr val="595959"/>
                </a:solidFill>
                <a:effectLst/>
                <a:latin typeface="Lato" panose="020F0502020204030203" pitchFamily="34" charset="0"/>
              </a:rPr>
              <a:t>, vol. 9, pp. 165409–165432, 2021.</a:t>
            </a:r>
            <a:endParaRPr lang="en-IN" b="0" i="0" u="none" strike="noStrike" dirty="0">
              <a:solidFill>
                <a:srgbClr val="1A9988"/>
              </a:solidFill>
              <a:effectLst/>
              <a:latin typeface="Lato" panose="020F0502020204030203" pitchFamily="34" charset="0"/>
            </a:endParaRPr>
          </a:p>
          <a:p>
            <a:pPr algn="just" rtl="0" fontAlgn="base">
              <a:buFont typeface="+mj-lt"/>
              <a:buAutoNum type="arabicPeriod"/>
            </a:pPr>
            <a:r>
              <a:rPr lang="en-IN" b="0" i="0" u="none" strike="noStrike" dirty="0">
                <a:solidFill>
                  <a:srgbClr val="595959"/>
                </a:solidFill>
                <a:effectLst/>
                <a:latin typeface="Lato" panose="020F0502020204030203" pitchFamily="34" charset="0"/>
              </a:rPr>
              <a:t>Khalid, A., Lundqvist, K., Yates, A., &amp; </a:t>
            </a:r>
            <a:r>
              <a:rPr lang="en-IN" b="0" i="0" u="none" strike="noStrike" dirty="0" err="1">
                <a:solidFill>
                  <a:srgbClr val="595959"/>
                </a:solidFill>
                <a:effectLst/>
                <a:latin typeface="Lato" panose="020F0502020204030203" pitchFamily="34" charset="0"/>
              </a:rPr>
              <a:t>Ghzanfar</a:t>
            </a:r>
            <a:r>
              <a:rPr lang="en-IN" b="0" i="0" u="none" strike="noStrike" dirty="0">
                <a:solidFill>
                  <a:srgbClr val="595959"/>
                </a:solidFill>
                <a:effectLst/>
                <a:latin typeface="Lato" panose="020F0502020204030203" pitchFamily="34" charset="0"/>
              </a:rPr>
              <a:t>, M. A. (2021). Novel online Recommendation algorithm for Massive Open Online Courses (</a:t>
            </a:r>
            <a:r>
              <a:rPr lang="en-IN" b="0" i="0" u="none" strike="noStrike" dirty="0" err="1">
                <a:solidFill>
                  <a:srgbClr val="595959"/>
                </a:solidFill>
                <a:effectLst/>
                <a:latin typeface="Lato" panose="020F0502020204030203" pitchFamily="34" charset="0"/>
              </a:rPr>
              <a:t>NoR</a:t>
            </a:r>
            <a:r>
              <a:rPr lang="en-IN" b="0" i="0" u="none" strike="noStrike" dirty="0">
                <a:solidFill>
                  <a:srgbClr val="595959"/>
                </a:solidFill>
                <a:effectLst/>
                <a:latin typeface="Lato" panose="020F0502020204030203" pitchFamily="34" charset="0"/>
              </a:rPr>
              <a:t>-MOOCs). </a:t>
            </a:r>
            <a:r>
              <a:rPr lang="en-IN" b="0" i="1" u="none" strike="noStrike" dirty="0">
                <a:solidFill>
                  <a:srgbClr val="595959"/>
                </a:solidFill>
                <a:effectLst/>
                <a:latin typeface="Lato" panose="020F0502020204030203" pitchFamily="34" charset="0"/>
              </a:rPr>
              <a:t>PLOS ONE</a:t>
            </a:r>
            <a:r>
              <a:rPr lang="en-IN" b="0" i="0" u="none" strike="noStrike" dirty="0">
                <a:solidFill>
                  <a:srgbClr val="595959"/>
                </a:solidFill>
                <a:effectLst/>
                <a:latin typeface="Lato" panose="020F0502020204030203" pitchFamily="34" charset="0"/>
              </a:rPr>
              <a:t>, </a:t>
            </a:r>
            <a:r>
              <a:rPr lang="en-IN" b="0" i="1" u="none" strike="noStrike" dirty="0">
                <a:solidFill>
                  <a:srgbClr val="595959"/>
                </a:solidFill>
                <a:effectLst/>
                <a:latin typeface="Lato" panose="020F0502020204030203" pitchFamily="34" charset="0"/>
              </a:rPr>
              <a:t>16</a:t>
            </a:r>
            <a:r>
              <a:rPr lang="en-IN" b="0" i="0" u="none" strike="noStrike" dirty="0">
                <a:solidFill>
                  <a:srgbClr val="595959"/>
                </a:solidFill>
                <a:effectLst/>
                <a:latin typeface="Lato" panose="020F0502020204030203" pitchFamily="34" charset="0"/>
              </a:rPr>
              <a:t>(1), e0245485.</a:t>
            </a:r>
            <a:endParaRPr lang="en-IN" b="0" i="0" u="none" strike="noStrike" dirty="0">
              <a:solidFill>
                <a:srgbClr val="1A9988"/>
              </a:solidFill>
              <a:effectLst/>
              <a:latin typeface="Lato" panose="020F0502020204030203" pitchFamily="34" charset="0"/>
            </a:endParaRPr>
          </a:p>
          <a:p>
            <a:pPr algn="just" rtl="0" fontAlgn="base">
              <a:buFont typeface="+mj-lt"/>
              <a:buAutoNum type="arabicPeriod"/>
            </a:pPr>
            <a:r>
              <a:rPr lang="en-IN" b="0" i="0" u="none" strike="noStrike" dirty="0">
                <a:solidFill>
                  <a:srgbClr val="595959"/>
                </a:solidFill>
                <a:effectLst/>
                <a:latin typeface="Lato" panose="020F0502020204030203" pitchFamily="34" charset="0"/>
              </a:rPr>
              <a:t>M. Zhang, S. Wu, X. Yu, Q. Liu, and L. Wang, “Dynamic Graph Neural Networks for Sequential Recommendation,” </a:t>
            </a:r>
            <a:r>
              <a:rPr lang="en-IN" b="0" i="1" u="none" strike="noStrike" dirty="0">
                <a:solidFill>
                  <a:srgbClr val="595959"/>
                </a:solidFill>
                <a:effectLst/>
                <a:latin typeface="Lato" panose="020F0502020204030203" pitchFamily="34" charset="0"/>
              </a:rPr>
              <a:t>IEEE Transactions on Knowledge and Data Engineering</a:t>
            </a:r>
            <a:r>
              <a:rPr lang="en-IN" b="0" i="0" u="none" strike="noStrike" dirty="0">
                <a:solidFill>
                  <a:srgbClr val="595959"/>
                </a:solidFill>
                <a:effectLst/>
                <a:latin typeface="Lato" panose="020F0502020204030203" pitchFamily="34" charset="0"/>
              </a:rPr>
              <a:t>, pp. 1–1, Jan. 2022.</a:t>
            </a:r>
            <a:endParaRPr lang="en-IN" b="0" i="0" u="none" strike="noStrike" dirty="0">
              <a:solidFill>
                <a:srgbClr val="1A9988"/>
              </a:solidFill>
              <a:effectLst/>
              <a:latin typeface="Lato" panose="020F0502020204030203" pitchFamily="34" charset="0"/>
            </a:endParaRPr>
          </a:p>
          <a:p>
            <a:pPr>
              <a:buNone/>
            </a:pPr>
            <a:br>
              <a:rPr lang="en-IN" b="0" dirty="0">
                <a:effectLst/>
              </a:rPr>
            </a:br>
            <a:br>
              <a:rPr lang="en-IN" b="0" dirty="0">
                <a:effectLst/>
              </a:rPr>
            </a:br>
            <a:endParaRPr lang="en-IN" dirty="0"/>
          </a:p>
        </p:txBody>
      </p:sp>
      <p:sp>
        <p:nvSpPr>
          <p:cNvPr id="4" name="Date Placeholder 3">
            <a:extLst>
              <a:ext uri="{FF2B5EF4-FFF2-40B4-BE49-F238E27FC236}">
                <a16:creationId xmlns:a16="http://schemas.microsoft.com/office/drawing/2014/main" id="{4D7F77E5-00B1-E511-7429-FA3D7FF99646}"/>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A409C3A4-62E6-2424-92F7-117DB1FFD0B6}"/>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03694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8ACE-4479-0C73-79A8-73F8F9291CC4}"/>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566D78D-7E31-FF93-3A0B-9DCC43DBA09E}"/>
              </a:ext>
            </a:extLst>
          </p:cNvPr>
          <p:cNvSpPr>
            <a:spLocks noGrp="1"/>
          </p:cNvSpPr>
          <p:nvPr>
            <p:ph idx="1"/>
          </p:nvPr>
        </p:nvSpPr>
        <p:spPr>
          <a:xfrm>
            <a:off x="1415143" y="1931569"/>
            <a:ext cx="6701929" cy="3182751"/>
          </a:xfrm>
        </p:spPr>
        <p:txBody>
          <a:bodyPr vert="horz" lIns="91440" tIns="45720" rIns="91440" bIns="45720" rtlCol="0" anchor="t">
            <a:normAutofit/>
          </a:bodyPr>
          <a:lstStyle/>
          <a:p>
            <a:pPr algn="just" rtl="0">
              <a:spcBef>
                <a:spcPts val="800"/>
              </a:spcBef>
              <a:buNone/>
            </a:pPr>
            <a:r>
              <a:rPr lang="en-US" sz="1800" b="1" i="0" u="none" strike="noStrike" dirty="0">
                <a:solidFill>
                  <a:schemeClr val="tx1"/>
                </a:solidFill>
                <a:effectLst/>
                <a:latin typeface="Arial"/>
                <a:cs typeface="Arial"/>
              </a:rPr>
              <a:t>      </a:t>
            </a:r>
            <a:r>
              <a:rPr lang="en-US" i="0" u="none" strike="noStrike" dirty="0">
                <a:solidFill>
                  <a:schemeClr val="tx1"/>
                </a:solidFill>
                <a:effectLst/>
                <a:latin typeface="Times New Roman"/>
                <a:cs typeface="Arial"/>
              </a:rPr>
              <a:t>Current recommendation systems struggle with efficiently adapting to new user preferences, lack personalized recommendations tailored to diverse student needs, and face challenges in improving accuracy over time without extensive retraining.</a:t>
            </a:r>
            <a:endParaRPr lang="en-US" dirty="0">
              <a:solidFill>
                <a:schemeClr val="tx1"/>
              </a:solidFill>
              <a:effectLst/>
              <a:latin typeface="Times New Roman"/>
              <a:cs typeface="Arial"/>
            </a:endParaRPr>
          </a:p>
          <a:p>
            <a:pPr algn="just">
              <a:buNone/>
            </a:pPr>
            <a:br>
              <a:rPr lang="en-US" dirty="0">
                <a:solidFill>
                  <a:schemeClr val="tx1"/>
                </a:solidFill>
              </a:rPr>
            </a:br>
            <a:endParaRPr lang="en-IN" dirty="0">
              <a:solidFill>
                <a:schemeClr val="tx1"/>
              </a:solidFill>
              <a:latin typeface="Times New Roman"/>
              <a:cs typeface="Times New Roman"/>
            </a:endParaRPr>
          </a:p>
        </p:txBody>
      </p:sp>
      <p:sp>
        <p:nvSpPr>
          <p:cNvPr id="4" name="Date Placeholder 3">
            <a:extLst>
              <a:ext uri="{FF2B5EF4-FFF2-40B4-BE49-F238E27FC236}">
                <a16:creationId xmlns:a16="http://schemas.microsoft.com/office/drawing/2014/main" id="{C2CC6846-EA3F-58FB-3EDA-DA5748DACD6F}"/>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345CD01-568F-0738-C32A-A535A61B961D}"/>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2450513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BE59-EACA-5682-9FCE-8CFDB1908DFE}"/>
              </a:ext>
            </a:extLst>
          </p:cNvPr>
          <p:cNvSpPr>
            <a:spLocks noGrp="1"/>
          </p:cNvSpPr>
          <p:nvPr>
            <p:ph type="title"/>
          </p:nvPr>
        </p:nvSpPr>
        <p:spPr/>
        <p:txBody>
          <a:bodyPr/>
          <a:lstStyle/>
          <a:p>
            <a:r>
              <a:rPr lang="en-IN" dirty="0"/>
              <a:t>PURPOSE AND NEED</a:t>
            </a:r>
          </a:p>
        </p:txBody>
      </p:sp>
      <p:sp>
        <p:nvSpPr>
          <p:cNvPr id="3" name="Content Placeholder 2">
            <a:extLst>
              <a:ext uri="{FF2B5EF4-FFF2-40B4-BE49-F238E27FC236}">
                <a16:creationId xmlns:a16="http://schemas.microsoft.com/office/drawing/2014/main" id="{453618EB-BDB1-C3BD-179C-607365CBAEF6}"/>
              </a:ext>
            </a:extLst>
          </p:cNvPr>
          <p:cNvSpPr>
            <a:spLocks noGrp="1"/>
          </p:cNvSpPr>
          <p:nvPr>
            <p:ph idx="1"/>
          </p:nvPr>
        </p:nvSpPr>
        <p:spPr>
          <a:xfrm>
            <a:off x="1458686" y="2160589"/>
            <a:ext cx="6760028" cy="3880773"/>
          </a:xfrm>
        </p:spPr>
        <p:txBody>
          <a:bodyPr vert="horz" lIns="91440" tIns="45720" rIns="91440" bIns="45720" rtlCol="0" anchor="t">
            <a:normAutofit/>
          </a:bodyPr>
          <a:lstStyle/>
          <a:p>
            <a:pPr algn="just">
              <a:spcBef>
                <a:spcPts val="800"/>
              </a:spcBef>
              <a:buNone/>
            </a:pPr>
            <a:r>
              <a:rPr lang="en-US" dirty="0">
                <a:solidFill>
                  <a:schemeClr val="tx1"/>
                </a:solidFill>
                <a:latin typeface="Times New Roman"/>
                <a:ea typeface="Lato"/>
                <a:cs typeface="Lato"/>
              </a:rPr>
              <a:t>      </a:t>
            </a:r>
            <a:r>
              <a:rPr lang="en-US" i="0" u="none" strike="noStrike" dirty="0">
                <a:solidFill>
                  <a:schemeClr val="tx1"/>
                </a:solidFill>
                <a:effectLst/>
                <a:latin typeface="Times New Roman"/>
                <a:ea typeface="Lato"/>
                <a:cs typeface="Lato"/>
              </a:rPr>
              <a:t>I</a:t>
            </a:r>
            <a:r>
              <a:rPr lang="en-US" i="0" u="none" strike="noStrike" dirty="0">
                <a:solidFill>
                  <a:schemeClr val="tx1"/>
                </a:solidFill>
                <a:effectLst/>
                <a:latin typeface="Times New Roman"/>
                <a:cs typeface="Arial"/>
              </a:rPr>
              <a:t>n today’s data-driven educational environment, students are often overwhelmed by the range of course options. A recommendation system, fine-tuned with course-specific data, can provide personalized suggestions in less time, helping students make informed decisions while improving their overall learning experience.</a:t>
            </a:r>
            <a:endParaRPr lang="en-US" dirty="0">
              <a:solidFill>
                <a:schemeClr val="tx1"/>
              </a:solidFill>
              <a:effectLst/>
              <a:latin typeface="Times New Roman"/>
              <a:cs typeface="Arial"/>
            </a:endParaRPr>
          </a:p>
          <a:p>
            <a:pPr>
              <a:buNone/>
            </a:pPr>
            <a:br>
              <a:rPr lang="en-US" dirty="0">
                <a:solidFill>
                  <a:schemeClr val="tx1"/>
                </a:solidFill>
              </a:rPr>
            </a:br>
            <a:endParaRPr lang="en-IN" dirty="0">
              <a:solidFill>
                <a:schemeClr val="tx1"/>
              </a:solidFill>
            </a:endParaRPr>
          </a:p>
        </p:txBody>
      </p:sp>
      <p:sp>
        <p:nvSpPr>
          <p:cNvPr id="4" name="Date Placeholder 3">
            <a:extLst>
              <a:ext uri="{FF2B5EF4-FFF2-40B4-BE49-F238E27FC236}">
                <a16:creationId xmlns:a16="http://schemas.microsoft.com/office/drawing/2014/main" id="{68E9FDB0-E11B-C4FD-6499-B0F94688F7C2}"/>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CD0EE15C-76E8-8617-FCCD-BA4E73FF8539}"/>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327555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0BD8-1FD0-2B08-B783-FFF05A3A313D}"/>
              </a:ext>
            </a:extLst>
          </p:cNvPr>
          <p:cNvSpPr>
            <a:spLocks noGrp="1"/>
          </p:cNvSpPr>
          <p:nvPr>
            <p:ph type="title"/>
          </p:nvPr>
        </p:nvSpPr>
        <p:spPr/>
        <p:txBody>
          <a:bodyPr>
            <a:normAutofit/>
          </a:bodyPr>
          <a:lstStyle/>
          <a:p>
            <a:r>
              <a:rPr lang="en-IN" dirty="0"/>
              <a:t>PROJECT OBJECTIVE</a:t>
            </a:r>
          </a:p>
        </p:txBody>
      </p:sp>
      <p:sp>
        <p:nvSpPr>
          <p:cNvPr id="3" name="Content Placeholder 2">
            <a:extLst>
              <a:ext uri="{FF2B5EF4-FFF2-40B4-BE49-F238E27FC236}">
                <a16:creationId xmlns:a16="http://schemas.microsoft.com/office/drawing/2014/main" id="{60AB3DE1-7508-E10B-A761-4EA5A0E84277}"/>
              </a:ext>
            </a:extLst>
          </p:cNvPr>
          <p:cNvSpPr>
            <a:spLocks noGrp="1"/>
          </p:cNvSpPr>
          <p:nvPr>
            <p:ph idx="1"/>
          </p:nvPr>
        </p:nvSpPr>
        <p:spPr>
          <a:xfrm>
            <a:off x="1621970" y="2160589"/>
            <a:ext cx="6651173" cy="3880773"/>
          </a:xfrm>
        </p:spPr>
        <p:txBody>
          <a:bodyPr vert="horz" lIns="91440" tIns="45720" rIns="91440" bIns="45720" rtlCol="0" anchor="t">
            <a:normAutofit/>
          </a:bodyPr>
          <a:lstStyle/>
          <a:p>
            <a:pPr marL="0" indent="0" algn="just" rtl="0" fontAlgn="base">
              <a:spcBef>
                <a:spcPts val="1200"/>
              </a:spcBef>
              <a:buNone/>
            </a:pPr>
            <a:r>
              <a:rPr lang="en-US" b="0" i="0" u="none" strike="noStrike" dirty="0">
                <a:solidFill>
                  <a:schemeClr val="tx1"/>
                </a:solidFill>
                <a:effectLst/>
                <a:latin typeface="Times New Roman"/>
                <a:cs typeface="Arial"/>
              </a:rPr>
              <a:t>Fine-tune pre-trained models on course-specific data for accurate recommendations.</a:t>
            </a:r>
            <a:endParaRPr lang="en-US" dirty="0">
              <a:solidFill>
                <a:schemeClr val="tx1"/>
              </a:solidFill>
              <a:ea typeface="Calibri" panose="020F0502020204030204"/>
              <a:cs typeface="Calibri" panose="020F0502020204030204"/>
            </a:endParaRPr>
          </a:p>
          <a:p>
            <a:pPr algn="just" rtl="0" fontAlgn="base">
              <a:buFont typeface="Arial" panose="020B0604020202020204" pitchFamily="34" charset="0"/>
              <a:buChar char="•"/>
            </a:pPr>
            <a:r>
              <a:rPr lang="en-US" b="0" i="0" u="none" strike="noStrike" dirty="0">
                <a:solidFill>
                  <a:schemeClr val="tx1"/>
                </a:solidFill>
                <a:effectLst/>
                <a:latin typeface="Times New Roman"/>
                <a:cs typeface="Arial"/>
              </a:rPr>
              <a:t>Analyze and Compare Machine Learning Models for Educational Recommendation</a:t>
            </a:r>
          </a:p>
          <a:p>
            <a:pPr algn="just" rtl="0" fontAlgn="base">
              <a:buFont typeface="Arial" panose="020B0604020202020204" pitchFamily="34" charset="0"/>
              <a:buChar char="•"/>
            </a:pPr>
            <a:r>
              <a:rPr lang="en-US" b="0" i="0" u="none" strike="noStrike" dirty="0">
                <a:solidFill>
                  <a:schemeClr val="tx1"/>
                </a:solidFill>
                <a:effectLst/>
                <a:latin typeface="Times New Roman"/>
                <a:cs typeface="Arial"/>
              </a:rPr>
              <a:t>Investigate the Impact of Transfer Learning</a:t>
            </a:r>
          </a:p>
          <a:p>
            <a:pPr algn="just" rtl="0" fontAlgn="base">
              <a:buFont typeface="Arial" panose="020B0604020202020204" pitchFamily="34" charset="0"/>
              <a:buChar char="•"/>
            </a:pPr>
            <a:r>
              <a:rPr lang="en-US" b="0" i="0" u="none" strike="noStrike" dirty="0">
                <a:solidFill>
                  <a:schemeClr val="tx1"/>
                </a:solidFill>
                <a:effectLst/>
                <a:latin typeface="Times New Roman"/>
                <a:cs typeface="Arial"/>
              </a:rPr>
              <a:t>Optimize Computational Efficiency</a:t>
            </a:r>
          </a:p>
          <a:p>
            <a:pPr>
              <a:buNone/>
            </a:pPr>
            <a:br>
              <a:rPr lang="en-US" b="0" dirty="0">
                <a:solidFill>
                  <a:schemeClr val="tx1"/>
                </a:solidFill>
                <a:effectLst/>
              </a:rPr>
            </a:br>
            <a:endParaRPr lang="en-IN" dirty="0">
              <a:solidFill>
                <a:schemeClr val="tx1"/>
              </a:solidFill>
            </a:endParaRPr>
          </a:p>
        </p:txBody>
      </p:sp>
      <p:sp>
        <p:nvSpPr>
          <p:cNvPr id="4" name="Date Placeholder 3">
            <a:extLst>
              <a:ext uri="{FF2B5EF4-FFF2-40B4-BE49-F238E27FC236}">
                <a16:creationId xmlns:a16="http://schemas.microsoft.com/office/drawing/2014/main" id="{91F06432-9228-9A72-116B-CE1EF27136DD}"/>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2F5E982A-981A-D120-D5B3-63E8DE1945D7}"/>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213573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7037A-3E06-611A-9A3B-08FCF7DF5DD6}"/>
              </a:ext>
            </a:extLst>
          </p:cNvPr>
          <p:cNvSpPr>
            <a:spLocks noGrp="1"/>
          </p:cNvSpPr>
          <p:nvPr>
            <p:ph type="title"/>
          </p:nvPr>
        </p:nvSpPr>
        <p:spPr/>
        <p:txBody>
          <a:bodyPr/>
          <a:lstStyle/>
          <a:p>
            <a:r>
              <a:rPr lang="en-IN" dirty="0"/>
              <a:t>NOVELTY AND INNOVATIVENESS</a:t>
            </a:r>
          </a:p>
        </p:txBody>
      </p:sp>
      <p:sp>
        <p:nvSpPr>
          <p:cNvPr id="6" name="Rectangle 1">
            <a:extLst>
              <a:ext uri="{FF2B5EF4-FFF2-40B4-BE49-F238E27FC236}">
                <a16:creationId xmlns:a16="http://schemas.microsoft.com/office/drawing/2014/main" id="{2159B010-88FB-48BB-8618-28D7FE979711}"/>
              </a:ext>
            </a:extLst>
          </p:cNvPr>
          <p:cNvSpPr>
            <a:spLocks noGrp="1" noChangeArrowheads="1"/>
          </p:cNvSpPr>
          <p:nvPr>
            <p:ph idx="1"/>
          </p:nvPr>
        </p:nvSpPr>
        <p:spPr bwMode="auto">
          <a:xfrm>
            <a:off x="838200" y="1714188"/>
            <a:ext cx="105226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indent="0" eaLnBrk="0" fontAlgn="base" hangingPunct="0">
              <a:lnSpc>
                <a:spcPct val="100000"/>
              </a:lnSpc>
              <a:spcBef>
                <a:spcPct val="0"/>
              </a:spcBef>
              <a:spcAft>
                <a:spcPct val="0"/>
              </a:spcAft>
              <a:buFont typeface="Arial"/>
              <a:buChar char="•"/>
            </a:pPr>
            <a:r>
              <a:rPr lang="en-US" b="1" dirty="0">
                <a:solidFill>
                  <a:schemeClr val="tx1"/>
                </a:solidFill>
                <a:latin typeface="Times New Roman"/>
                <a:cs typeface="Arial"/>
              </a:rPr>
              <a:t>Comprehensive Multi-Model Evaluation</a:t>
            </a:r>
            <a:br>
              <a:rPr lang="en-US" dirty="0">
                <a:solidFill>
                  <a:schemeClr val="tx1"/>
                </a:solidFill>
                <a:latin typeface="Times New Roman"/>
                <a:cs typeface="Arial"/>
              </a:rPr>
            </a:br>
            <a:r>
              <a:rPr lang="en-US" dirty="0">
                <a:solidFill>
                  <a:schemeClr val="tx1"/>
                </a:solidFill>
                <a:latin typeface="Times New Roman"/>
                <a:cs typeface="Arial"/>
              </a:rPr>
              <a:t>Applied transfer learning across four different models to assess generalizability.</a:t>
            </a:r>
          </a:p>
          <a:p>
            <a:pPr marL="0" indent="0">
              <a:lnSpc>
                <a:spcPct val="100000"/>
              </a:lnSpc>
              <a:spcBef>
                <a:spcPct val="0"/>
              </a:spcBef>
              <a:spcAft>
                <a:spcPct val="0"/>
              </a:spcAft>
              <a:buFont typeface="Arial"/>
              <a:buChar char="•"/>
            </a:pPr>
            <a:r>
              <a:rPr lang="en-US" b="1" dirty="0">
                <a:solidFill>
                  <a:schemeClr val="tx1"/>
                </a:solidFill>
                <a:latin typeface="Times New Roman"/>
                <a:cs typeface="Arial"/>
              </a:rPr>
              <a:t>Cross-Dataset Performance Analysis</a:t>
            </a:r>
            <a:br>
              <a:rPr lang="en-US" dirty="0">
                <a:solidFill>
                  <a:schemeClr val="tx1"/>
                </a:solidFill>
                <a:latin typeface="Times New Roman"/>
                <a:cs typeface="Arial"/>
              </a:rPr>
            </a:br>
            <a:r>
              <a:rPr lang="en-US" dirty="0">
                <a:solidFill>
                  <a:schemeClr val="tx1"/>
                </a:solidFill>
                <a:latin typeface="Times New Roman"/>
                <a:cs typeface="Arial"/>
              </a:rPr>
              <a:t>Tested on multiple datasets to study domain transfer effectiveness.</a:t>
            </a:r>
          </a:p>
          <a:p>
            <a:pPr marL="0" indent="0">
              <a:lnSpc>
                <a:spcPct val="100000"/>
              </a:lnSpc>
              <a:spcBef>
                <a:spcPct val="0"/>
              </a:spcBef>
              <a:spcAft>
                <a:spcPct val="0"/>
              </a:spcAft>
              <a:buFont typeface="Arial"/>
              <a:buChar char="•"/>
            </a:pPr>
            <a:r>
              <a:rPr lang="en-US" b="1" dirty="0">
                <a:solidFill>
                  <a:schemeClr val="tx1"/>
                </a:solidFill>
                <a:latin typeface="Times New Roman"/>
                <a:cs typeface="Arial"/>
              </a:rPr>
              <a:t>Speed vs. Accuracy Trade-off Exploration</a:t>
            </a:r>
            <a:br>
              <a:rPr lang="en-US" dirty="0">
                <a:solidFill>
                  <a:schemeClr val="tx1"/>
                </a:solidFill>
                <a:latin typeface="Times New Roman"/>
                <a:cs typeface="Arial"/>
              </a:rPr>
            </a:br>
            <a:r>
              <a:rPr lang="en-US" dirty="0">
                <a:solidFill>
                  <a:schemeClr val="tx1"/>
                </a:solidFill>
                <a:latin typeface="Times New Roman"/>
                <a:cs typeface="Arial"/>
              </a:rPr>
              <a:t>Highlighted inference time reduction (up to 80%) with minimal accuracy loss.</a:t>
            </a:r>
          </a:p>
          <a:p>
            <a:pPr marL="0" indent="0">
              <a:lnSpc>
                <a:spcPct val="100000"/>
              </a:lnSpc>
              <a:spcBef>
                <a:spcPct val="0"/>
              </a:spcBef>
              <a:spcAft>
                <a:spcPct val="0"/>
              </a:spcAft>
              <a:buFont typeface="Arial"/>
              <a:buChar char="•"/>
            </a:pPr>
            <a:r>
              <a:rPr lang="en-US" b="1" dirty="0">
                <a:solidFill>
                  <a:schemeClr val="tx1"/>
                </a:solidFill>
                <a:latin typeface="Times New Roman"/>
                <a:cs typeface="Arial"/>
              </a:rPr>
              <a:t>Real-Time Application Feasibility</a:t>
            </a:r>
            <a:br>
              <a:rPr lang="en-US" dirty="0">
                <a:solidFill>
                  <a:schemeClr val="tx1"/>
                </a:solidFill>
                <a:latin typeface="Times New Roman"/>
                <a:cs typeface="Arial"/>
              </a:rPr>
            </a:br>
            <a:r>
              <a:rPr lang="en-US" dirty="0">
                <a:solidFill>
                  <a:schemeClr val="tx1"/>
                </a:solidFill>
                <a:latin typeface="Times New Roman"/>
                <a:cs typeface="Arial"/>
              </a:rPr>
              <a:t>Achieved inference speeds as low as 2ms — suitable for time-sensitive tasks.</a:t>
            </a:r>
          </a:p>
          <a:p>
            <a:pPr marL="0" indent="0">
              <a:lnSpc>
                <a:spcPct val="100000"/>
              </a:lnSpc>
              <a:spcBef>
                <a:spcPct val="0"/>
              </a:spcBef>
              <a:spcAft>
                <a:spcPct val="0"/>
              </a:spcAft>
              <a:buFont typeface="Arial"/>
              <a:buChar char="•"/>
            </a:pPr>
            <a:r>
              <a:rPr lang="en-US" b="1" dirty="0">
                <a:solidFill>
                  <a:schemeClr val="tx1"/>
                </a:solidFill>
                <a:latin typeface="Times New Roman"/>
                <a:cs typeface="Arial"/>
              </a:rPr>
              <a:t>Unified Benchmarking Approach</a:t>
            </a:r>
            <a:br>
              <a:rPr lang="en-US" dirty="0">
                <a:solidFill>
                  <a:schemeClr val="tx1"/>
                </a:solidFill>
                <a:latin typeface="Times New Roman"/>
                <a:cs typeface="Arial"/>
              </a:rPr>
            </a:br>
            <a:r>
              <a:rPr lang="en-US" dirty="0">
                <a:solidFill>
                  <a:schemeClr val="tx1"/>
                </a:solidFill>
                <a:latin typeface="Times New Roman"/>
                <a:cs typeface="Arial"/>
              </a:rPr>
              <a:t>Compared RMSE, MAE, and Time/Step before and after transfer learning.</a:t>
            </a:r>
          </a:p>
          <a:p>
            <a:pPr marL="0" marR="0" lvl="0" indent="0" defTabSz="914400">
              <a:lnSpc>
                <a:spcPct val="100000"/>
              </a:lnSpc>
              <a:spcBef>
                <a:spcPct val="0"/>
              </a:spcBef>
              <a:spcAft>
                <a:spcPct val="0"/>
              </a:spcAft>
              <a:buClrTx/>
              <a:buSzTx/>
              <a:buFontTx/>
              <a:buChar char="•"/>
              <a:tabLst/>
            </a:pPr>
            <a:endParaRPr lang="en-US" altLang="en-US" sz="1800" b="0" i="0" u="none" strike="noStrike" cap="none" normalizeH="0" baseline="0" dirty="0">
              <a:ln>
                <a:noFill/>
              </a:ln>
              <a:solidFill>
                <a:schemeClr val="tx1"/>
              </a:solidFill>
              <a:effectLst/>
              <a:latin typeface="Arial"/>
              <a:cs typeface="Arial"/>
            </a:endParaRPr>
          </a:p>
        </p:txBody>
      </p:sp>
      <p:sp>
        <p:nvSpPr>
          <p:cNvPr id="4" name="Date Placeholder 3">
            <a:extLst>
              <a:ext uri="{FF2B5EF4-FFF2-40B4-BE49-F238E27FC236}">
                <a16:creationId xmlns:a16="http://schemas.microsoft.com/office/drawing/2014/main" id="{EBF01900-F45D-9634-4E34-E377750B2253}"/>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7F08D383-238E-6E9C-A002-381A1FA28B4A}"/>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1537521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E806-FD39-157D-7957-68F8731E9259}"/>
              </a:ext>
            </a:extLst>
          </p:cNvPr>
          <p:cNvSpPr>
            <a:spLocks noGrp="1"/>
          </p:cNvSpPr>
          <p:nvPr>
            <p:ph type="title"/>
          </p:nvPr>
        </p:nvSpPr>
        <p:spPr/>
        <p:txBody>
          <a:bodyPr/>
          <a:lstStyle/>
          <a:p>
            <a:r>
              <a:rPr lang="en-IN" dirty="0"/>
              <a:t>SCOPE OF IMPLEMENATION</a:t>
            </a:r>
          </a:p>
        </p:txBody>
      </p:sp>
      <p:sp>
        <p:nvSpPr>
          <p:cNvPr id="6" name="Rectangle 1">
            <a:extLst>
              <a:ext uri="{FF2B5EF4-FFF2-40B4-BE49-F238E27FC236}">
                <a16:creationId xmlns:a16="http://schemas.microsoft.com/office/drawing/2014/main" id="{5BF52007-C55C-32D3-7EBF-3769E3D61645}"/>
              </a:ext>
            </a:extLst>
          </p:cNvPr>
          <p:cNvSpPr>
            <a:spLocks noGrp="1" noChangeArrowheads="1"/>
          </p:cNvSpPr>
          <p:nvPr>
            <p:ph idx="1"/>
          </p:nvPr>
        </p:nvSpPr>
        <p:spPr bwMode="auto">
          <a:xfrm>
            <a:off x="816429" y="1791901"/>
            <a:ext cx="955765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b="1" i="0" u="none" strike="noStrike" cap="none" normalizeH="0" baseline="0" dirty="0">
                <a:ln>
                  <a:noFill/>
                </a:ln>
                <a:effectLst/>
                <a:latin typeface="Times New Roman"/>
                <a:cs typeface="Arial"/>
              </a:rPr>
              <a:t>Model </a:t>
            </a:r>
            <a:r>
              <a:rPr lang="en-US" altLang="en-US" b="1" dirty="0">
                <a:latin typeface="Times New Roman"/>
                <a:cs typeface="Arial"/>
              </a:rPr>
              <a:t>Adaptability</a:t>
            </a:r>
            <a:endParaRPr lang="en-US" dirty="0">
              <a:latin typeface="Calibri" panose="020F0502020204030204"/>
              <a:ea typeface="Calibri" panose="020F0502020204030204"/>
              <a:cs typeface="Calibri" panose="020F0502020204030204"/>
            </a:endParaRPr>
          </a:p>
          <a:p>
            <a:pPr marL="0" marR="0" lvl="0" indent="0" algn="l" defTabSz="914400">
              <a:lnSpc>
                <a:spcPct val="100000"/>
              </a:lnSpc>
              <a:spcBef>
                <a:spcPct val="0"/>
              </a:spcBef>
              <a:spcAft>
                <a:spcPct val="0"/>
              </a:spcAft>
              <a:buClrTx/>
              <a:buSzTx/>
              <a:buNone/>
              <a:tabLst/>
            </a:pPr>
            <a:r>
              <a:rPr lang="en-US" altLang="en-US" dirty="0">
                <a:latin typeface="Times New Roman"/>
                <a:cs typeface="Arial"/>
              </a:rPr>
              <a:t>Transfer</a:t>
            </a:r>
            <a:r>
              <a:rPr kumimoji="0" lang="en-US" altLang="en-US" b="0" i="0" u="none" strike="noStrike" cap="none" normalizeH="0" baseline="0" dirty="0">
                <a:ln>
                  <a:noFill/>
                </a:ln>
                <a:effectLst/>
                <a:latin typeface="Times New Roman"/>
                <a:cs typeface="Arial"/>
              </a:rPr>
              <a:t> learning enables rapid adaptation of models to new but related datasets with minimal retraining.</a:t>
            </a:r>
            <a:endParaRPr lang="en-US" dirty="0">
              <a:ea typeface="Calibri" panose="020F0502020204030204"/>
              <a:cs typeface="Calibri" panose="020F0502020204030204"/>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1" i="0" u="none" strike="noStrike" cap="none" normalizeH="0" baseline="0" dirty="0">
                <a:ln>
                  <a:noFill/>
                </a:ln>
                <a:effectLst/>
                <a:latin typeface="Times New Roman"/>
                <a:cs typeface="Arial"/>
              </a:rPr>
              <a:t>Real-Time Applications</a:t>
            </a:r>
            <a:br>
              <a:rPr lang="en-US" altLang="en-US" b="0" i="0" u="none" strike="noStrike" cap="none" normalizeH="0" baseline="0" dirty="0">
                <a:ln>
                  <a:noFill/>
                </a:ln>
                <a:effectLst/>
                <a:latin typeface="Times New Roman"/>
              </a:rPr>
            </a:br>
            <a:r>
              <a:rPr kumimoji="0" lang="en-US" altLang="en-US" b="0" i="0" u="none" strike="noStrike" cap="none" normalizeH="0" baseline="0" dirty="0">
                <a:ln>
                  <a:noFill/>
                </a:ln>
                <a:effectLst/>
                <a:latin typeface="Times New Roman"/>
                <a:cs typeface="Arial"/>
              </a:rPr>
              <a:t>Optimized inference speed (as low as 2ms) supports deployment in time-critical systems.</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1" i="0" u="none" strike="noStrike" cap="none" normalizeH="0" baseline="0" dirty="0">
                <a:ln>
                  <a:noFill/>
                </a:ln>
                <a:effectLst/>
                <a:latin typeface="Times New Roman"/>
                <a:cs typeface="Arial"/>
              </a:rPr>
              <a:t>Resource-Constrained Environments</a:t>
            </a:r>
            <a:br>
              <a:rPr lang="en-US" altLang="en-US" b="0" i="0" u="none" strike="noStrike" cap="none" normalizeH="0" baseline="0" dirty="0">
                <a:ln>
                  <a:noFill/>
                </a:ln>
                <a:effectLst/>
                <a:latin typeface="Times New Roman"/>
              </a:rPr>
            </a:br>
            <a:r>
              <a:rPr kumimoji="0" lang="en-US" altLang="en-US" b="0" i="0" u="none" strike="noStrike" cap="none" normalizeH="0" baseline="0" dirty="0">
                <a:ln>
                  <a:noFill/>
                </a:ln>
                <a:effectLst/>
                <a:latin typeface="Times New Roman"/>
                <a:cs typeface="Arial"/>
              </a:rPr>
              <a:t>Reduced computational cost makes the models suitable for edge devices and low-power platforms.</a:t>
            </a:r>
            <a:endParaRPr lang="en-US" altLang="en-US" b="0" i="0" u="none" strike="noStrike" cap="none" normalizeH="0" baseline="0" dirty="0">
              <a:ln>
                <a:noFill/>
              </a:ln>
              <a:effectLst/>
              <a:latin typeface="Times New Roman"/>
              <a:cs typeface="Arial"/>
            </a:endParaRPr>
          </a:p>
          <a:p>
            <a:pPr marL="0" marR="0" lvl="0" indent="0" algn="l" defTabSz="914400" rtl="0" eaLnBrk="0" fontAlgn="base" latinLnBrk="0" hangingPunct="0">
              <a:lnSpc>
                <a:spcPct val="100000"/>
              </a:lnSpc>
              <a:spcBef>
                <a:spcPct val="0"/>
              </a:spcBef>
              <a:spcAft>
                <a:spcPct val="0"/>
              </a:spcAft>
              <a:buClrTx/>
              <a:buSzTx/>
              <a:buFont typeface="Arial"/>
              <a:buChar char="•"/>
              <a:tabLst/>
            </a:pPr>
            <a:r>
              <a:rPr kumimoji="0" lang="en-US" altLang="en-US" b="1" i="0" u="none" strike="noStrike" cap="none" normalizeH="0" baseline="0" dirty="0">
                <a:ln>
                  <a:noFill/>
                </a:ln>
                <a:effectLst/>
                <a:latin typeface="Times New Roman"/>
                <a:cs typeface="Arial"/>
              </a:rPr>
              <a:t>Scalable Evaluation Framework</a:t>
            </a:r>
            <a:br>
              <a:rPr lang="en-US" altLang="en-US" b="0" i="0" u="none" strike="noStrike" cap="none" normalizeH="0" baseline="0" dirty="0">
                <a:ln>
                  <a:noFill/>
                </a:ln>
                <a:effectLst/>
                <a:latin typeface="Times New Roman"/>
              </a:rPr>
            </a:br>
            <a:r>
              <a:rPr kumimoji="0" lang="en-US" altLang="en-US" b="0" i="0" u="none" strike="noStrike" cap="none" normalizeH="0" baseline="0" dirty="0">
                <a:ln>
                  <a:noFill/>
                </a:ln>
                <a:effectLst/>
                <a:latin typeface="Times New Roman"/>
                <a:cs typeface="Arial"/>
              </a:rPr>
              <a:t>Methodology can be extended to additional models, datasets, or domains fo</a:t>
            </a:r>
            <a:r>
              <a:rPr kumimoji="0" lang="en-US" altLang="en-US" b="0" i="0" u="none" strike="noStrike" cap="none" normalizeH="0" baseline="0" dirty="0">
                <a:ln>
                  <a:noFill/>
                </a:ln>
                <a:effectLst/>
                <a:latin typeface="Arial"/>
                <a:cs typeface="Arial"/>
              </a:rPr>
              <a:t>r broader research.</a:t>
            </a:r>
            <a:endParaRPr lang="en-US" altLang="en-US" b="0" i="0" u="none" strike="noStrike" cap="none" normalizeH="0" baseline="0" dirty="0">
              <a:ln>
                <a:noFill/>
              </a:ln>
              <a:effectLst/>
              <a:latin typeface="Arial"/>
              <a:cs typeface="Arial"/>
            </a:endParaRPr>
          </a:p>
        </p:txBody>
      </p:sp>
      <p:sp>
        <p:nvSpPr>
          <p:cNvPr id="4" name="Date Placeholder 3">
            <a:extLst>
              <a:ext uri="{FF2B5EF4-FFF2-40B4-BE49-F238E27FC236}">
                <a16:creationId xmlns:a16="http://schemas.microsoft.com/office/drawing/2014/main" id="{12435DDE-4A19-73FB-EC62-4AD949827387}"/>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503F1325-5D93-09D4-7FC1-97C9534571C8}"/>
              </a:ext>
            </a:extLst>
          </p:cNvPr>
          <p:cNvSpPr>
            <a:spLocks noGrp="1"/>
          </p:cNvSpPr>
          <p:nvPr>
            <p:ph type="ftr" sz="quarter" idx="11"/>
          </p:nvPr>
        </p:nvSpPr>
        <p:spPr/>
        <p:txBody>
          <a:bodyPr/>
          <a:lstStyle/>
          <a:p>
            <a:r>
              <a:rPr lang="en-IN"/>
              <a:t>EFFICIENT EDUCATIONAL RECOMMENDER SYSTEM USING TRANSFER LEARNING</a:t>
            </a:r>
            <a:endParaRPr lang="en-IN" dirty="0"/>
          </a:p>
        </p:txBody>
      </p:sp>
    </p:spTree>
    <p:extLst>
      <p:ext uri="{BB962C8B-B14F-4D97-AF65-F5344CB8AC3E}">
        <p14:creationId xmlns:p14="http://schemas.microsoft.com/office/powerpoint/2010/main" val="4259464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8EBCE-9C30-FCB9-CAA7-549B609A5EBC}"/>
              </a:ext>
            </a:extLst>
          </p:cNvPr>
          <p:cNvSpPr>
            <a:spLocks noGrp="1"/>
          </p:cNvSpPr>
          <p:nvPr>
            <p:ph type="title"/>
          </p:nvPr>
        </p:nvSpPr>
        <p:spPr>
          <a:xfrm>
            <a:off x="-1159" y="4175"/>
            <a:ext cx="8596668" cy="1320800"/>
          </a:xfrm>
        </p:spPr>
        <p:txBody>
          <a:bodyPr/>
          <a:lstStyle/>
          <a:p>
            <a:r>
              <a:rPr lang="en-IN" dirty="0"/>
              <a:t>LITERATURE SURVEY</a:t>
            </a:r>
          </a:p>
        </p:txBody>
      </p:sp>
      <p:graphicFrame>
        <p:nvGraphicFramePr>
          <p:cNvPr id="6" name="Content Placeholder 5">
            <a:extLst>
              <a:ext uri="{FF2B5EF4-FFF2-40B4-BE49-F238E27FC236}">
                <a16:creationId xmlns:a16="http://schemas.microsoft.com/office/drawing/2014/main" id="{704A7183-2F88-0BA6-70F3-AE9198EAC4EC}"/>
              </a:ext>
            </a:extLst>
          </p:cNvPr>
          <p:cNvGraphicFramePr>
            <a:graphicFrameLocks noGrp="1"/>
          </p:cNvGraphicFramePr>
          <p:nvPr>
            <p:ph idx="1"/>
            <p:extLst>
              <p:ext uri="{D42A27DB-BD31-4B8C-83A1-F6EECF244321}">
                <p14:modId xmlns:p14="http://schemas.microsoft.com/office/powerpoint/2010/main" val="1082123596"/>
              </p:ext>
            </p:extLst>
          </p:nvPr>
        </p:nvGraphicFramePr>
        <p:xfrm>
          <a:off x="158454" y="666089"/>
          <a:ext cx="11751607" cy="5643814"/>
        </p:xfrm>
        <a:graphic>
          <a:graphicData uri="http://schemas.openxmlformats.org/drawingml/2006/table">
            <a:tbl>
              <a:tblPr/>
              <a:tblGrid>
                <a:gridCol w="1831551">
                  <a:extLst>
                    <a:ext uri="{9D8B030D-6E8A-4147-A177-3AD203B41FA5}">
                      <a16:colId xmlns:a16="http://schemas.microsoft.com/office/drawing/2014/main" val="1651350368"/>
                    </a:ext>
                  </a:extLst>
                </a:gridCol>
                <a:gridCol w="2213041">
                  <a:extLst>
                    <a:ext uri="{9D8B030D-6E8A-4147-A177-3AD203B41FA5}">
                      <a16:colId xmlns:a16="http://schemas.microsoft.com/office/drawing/2014/main" val="222228949"/>
                    </a:ext>
                  </a:extLst>
                </a:gridCol>
                <a:gridCol w="2012778">
                  <a:extLst>
                    <a:ext uri="{9D8B030D-6E8A-4147-A177-3AD203B41FA5}">
                      <a16:colId xmlns:a16="http://schemas.microsoft.com/office/drawing/2014/main" val="3363714571"/>
                    </a:ext>
                  </a:extLst>
                </a:gridCol>
                <a:gridCol w="1574214">
                  <a:extLst>
                    <a:ext uri="{9D8B030D-6E8A-4147-A177-3AD203B41FA5}">
                      <a16:colId xmlns:a16="http://schemas.microsoft.com/office/drawing/2014/main" val="2305276107"/>
                    </a:ext>
                  </a:extLst>
                </a:gridCol>
                <a:gridCol w="1839667">
                  <a:extLst>
                    <a:ext uri="{9D8B030D-6E8A-4147-A177-3AD203B41FA5}">
                      <a16:colId xmlns:a16="http://schemas.microsoft.com/office/drawing/2014/main" val="906187371"/>
                    </a:ext>
                  </a:extLst>
                </a:gridCol>
                <a:gridCol w="2280356">
                  <a:extLst>
                    <a:ext uri="{9D8B030D-6E8A-4147-A177-3AD203B41FA5}">
                      <a16:colId xmlns:a16="http://schemas.microsoft.com/office/drawing/2014/main" val="3596761625"/>
                    </a:ext>
                  </a:extLst>
                </a:gridCol>
              </a:tblGrid>
              <a:tr h="452054">
                <a:tc>
                  <a:txBody>
                    <a:bodyPr/>
                    <a:lstStyle/>
                    <a:p>
                      <a:pPr algn="ctr" rtl="0" fontAlgn="t">
                        <a:buNone/>
                      </a:pPr>
                      <a:r>
                        <a:rPr lang="en-IN" sz="1800" b="0" i="0" u="none" strike="noStrike" dirty="0">
                          <a:solidFill>
                            <a:srgbClr val="000000"/>
                          </a:solidFill>
                          <a:effectLst/>
                          <a:latin typeface="Arial" panose="020B0604020202020204" pitchFamily="34" charset="0"/>
                        </a:rPr>
                        <a:t>PAPER</a:t>
                      </a:r>
                      <a:endParaRPr lang="en-IN" sz="1800" dirty="0">
                        <a:effectLst/>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dirty="0">
                          <a:effectLst/>
                        </a:rPr>
                        <a:t>DATASET</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dirty="0">
                          <a:effectLst/>
                        </a:rPr>
                        <a:t>METHODOLOGY</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dirty="0">
                          <a:effectLst/>
                        </a:rPr>
                        <a:t>RESULT</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i="0" u="none" strike="noStrike" dirty="0">
                          <a:solidFill>
                            <a:srgbClr val="000000"/>
                          </a:solidFill>
                          <a:effectLst/>
                          <a:latin typeface="Arial"/>
                        </a:rPr>
                        <a:t>ADVANTAGES</a:t>
                      </a:r>
                      <a:endParaRPr lang="en-IN" sz="1800" dirty="0">
                        <a:effectLst/>
                        <a:latin typeface="Arial"/>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algn="ctr" rtl="0" fontAlgn="t">
                        <a:buNone/>
                      </a:pPr>
                      <a:r>
                        <a:rPr lang="en-IN" sz="1800" b="0" i="0" u="none" strike="noStrike" dirty="0">
                          <a:solidFill>
                            <a:srgbClr val="000000"/>
                          </a:solidFill>
                          <a:effectLst/>
                          <a:latin typeface="Arial"/>
                        </a:rPr>
                        <a:t>DISADVANTAGES</a:t>
                      </a:r>
                      <a:endParaRPr lang="en-IN" sz="1800" dirty="0">
                        <a:effectLst/>
                        <a:latin typeface="Arial"/>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extLst>
                  <a:ext uri="{0D108BD9-81ED-4DB2-BD59-A6C34878D82A}">
                    <a16:rowId xmlns:a16="http://schemas.microsoft.com/office/drawing/2014/main" val="30685338"/>
                  </a:ext>
                </a:extLst>
              </a:tr>
              <a:tr h="2393651">
                <a:tc>
                  <a:txBody>
                    <a:bodyPr/>
                    <a:lstStyle/>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[1] Dynamic Graph Neural Network for Sequential Recommendation. (2022)</a:t>
                      </a:r>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lvl="0">
                        <a:buNone/>
                      </a:pPr>
                      <a:r>
                        <a:rPr lang="en-US" sz="1800" b="0" i="0" u="none" strike="noStrike" noProof="0" dirty="0">
                          <a:effectLst/>
                          <a:latin typeface="Arial"/>
                        </a:rPr>
                        <a:t>Amazon: three </a:t>
                      </a:r>
                      <a:r>
                        <a:rPr lang="en-US" sz="1800" b="0" i="0" u="none" strike="noStrike" noProof="0" dirty="0" err="1">
                          <a:effectLst/>
                          <a:latin typeface="Arial"/>
                        </a:rPr>
                        <a:t>categories,AmazonCDs</a:t>
                      </a:r>
                      <a:r>
                        <a:rPr lang="en-US" sz="1800" b="0" i="0" u="none" strike="noStrike" noProof="0" dirty="0">
                          <a:effectLst/>
                          <a:latin typeface="Arial"/>
                        </a:rPr>
                        <a:t>, Amazon-Games, Amazon-Beauty.</a:t>
                      </a:r>
                      <a:endParaRPr lang="en-US" sz="1800" dirty="0">
                        <a:latin typeface="Arial"/>
                      </a:endParaRPr>
                    </a:p>
                    <a:p>
                      <a:pPr lvl="0">
                        <a:buNone/>
                      </a:pPr>
                      <a:r>
                        <a:rPr lang="en-US" sz="1800" b="0" i="0" u="none" strike="noStrike" noProof="0" dirty="0">
                          <a:effectLst/>
                          <a:latin typeface="Arial"/>
                        </a:rPr>
                        <a:t>MovieLens2:MoveLens-1M</a:t>
                      </a:r>
                      <a:endParaRPr lang="en-US" sz="1800" dirty="0">
                        <a:latin typeface="Arial"/>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lvl="0">
                        <a:buNone/>
                      </a:pPr>
                      <a:r>
                        <a:rPr lang="en-US" sz="1800" b="0" i="0" u="none" strike="noStrike" noProof="0" dirty="0">
                          <a:effectLst/>
                          <a:latin typeface="Arial"/>
                        </a:rPr>
                        <a:t>User sequences are converted into dynamic graph,</a:t>
                      </a:r>
                      <a:endParaRPr lang="en-US" sz="1800">
                        <a:latin typeface="Arial"/>
                      </a:endParaRPr>
                    </a:p>
                    <a:p>
                      <a:pPr lvl="0">
                        <a:buNone/>
                      </a:pPr>
                      <a:r>
                        <a:rPr lang="en-US" sz="1800" b="0" i="0" u="none" strike="noStrike" noProof="0" dirty="0">
                          <a:effectLst/>
                          <a:latin typeface="Arial"/>
                        </a:rPr>
                        <a:t>which contains the chronological order, time stamp of user item interactions</a:t>
                      </a:r>
                      <a:endParaRPr lang="en-US" sz="1800" dirty="0">
                        <a:latin typeface="Arial"/>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dirty="0">
                          <a:effectLst/>
                          <a:latin typeface="Arial" panose="020B0604020202020204" pitchFamily="34" charset="0"/>
                          <a:cs typeface="Arial" panose="020B0604020202020204" pitchFamily="34" charset="0"/>
                        </a:rPr>
                        <a:t>User sequences converted into a dynamic graph thereby using short and long term embeddings.</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Captures Temporal User Behavior,</a:t>
                      </a:r>
                      <a:endParaRPr lang="en-US" sz="1800" dirty="0">
                        <a:effectLst/>
                        <a:latin typeface="Arial" panose="020B0604020202020204" pitchFamily="34" charset="0"/>
                        <a:cs typeface="Arial" panose="020B0604020202020204" pitchFamily="34" charset="0"/>
                      </a:endParaRPr>
                    </a:p>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efficiently handle dynamic changes</a:t>
                      </a:r>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The complexity of processing large, evolving graph structures and training DGNNs.</a:t>
                      </a:r>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extLst>
                  <a:ext uri="{0D108BD9-81ED-4DB2-BD59-A6C34878D82A}">
                    <a16:rowId xmlns:a16="http://schemas.microsoft.com/office/drawing/2014/main" val="1209098328"/>
                  </a:ext>
                </a:extLst>
              </a:tr>
              <a:tr h="2393651">
                <a:tc>
                  <a:txBody>
                    <a:bodyPr/>
                    <a:lstStyle/>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[2] Transfer Learning With Time Series </a:t>
                      </a:r>
                      <a:r>
                        <a:rPr lang="en-US" sz="1800" b="0" i="0" u="none" strike="noStrike" dirty="0" err="1">
                          <a:solidFill>
                            <a:srgbClr val="000000"/>
                          </a:solidFill>
                          <a:effectLst/>
                          <a:latin typeface="Arial" panose="020B0604020202020204" pitchFamily="34" charset="0"/>
                          <a:cs typeface="Arial" panose="020B0604020202020204" pitchFamily="34" charset="0"/>
                        </a:rPr>
                        <a:t>Data:A</a:t>
                      </a:r>
                      <a:r>
                        <a:rPr lang="en-US" sz="1800" b="0" i="0" u="none" strike="noStrike" dirty="0">
                          <a:solidFill>
                            <a:srgbClr val="000000"/>
                          </a:solidFill>
                          <a:effectLst/>
                          <a:latin typeface="Arial" panose="020B0604020202020204" pitchFamily="34" charset="0"/>
                          <a:cs typeface="Arial" panose="020B0604020202020204" pitchFamily="34" charset="0"/>
                        </a:rPr>
                        <a:t> Systematic Mapping Study. (2021)</a:t>
                      </a:r>
                      <a:endParaRPr lang="en-US" sz="1800" dirty="0">
                        <a:effectLst/>
                        <a:latin typeface="Arial" panose="020B0604020202020204" pitchFamily="34" charset="0"/>
                        <a:cs typeface="Arial" panose="020B0604020202020204" pitchFamily="34" charset="0"/>
                      </a:endParaRPr>
                    </a:p>
                    <a:p>
                      <a:pPr fontAlgn="t"/>
                      <a:br>
                        <a:rPr lang="en-US" sz="1800" dirty="0">
                          <a:effectLst/>
                          <a:latin typeface="Arial" panose="020B0604020202020204" pitchFamily="34" charset="0"/>
                          <a:cs typeface="Arial" panose="020B0604020202020204" pitchFamily="34" charset="0"/>
                        </a:rPr>
                      </a:br>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fontAlgn="t"/>
                      <a:r>
                        <a:rPr lang="en-US" sz="1800" dirty="0">
                          <a:effectLst/>
                          <a:latin typeface="Arial" panose="020B0604020202020204" pitchFamily="34" charset="0"/>
                          <a:cs typeface="Arial" panose="020B0604020202020204" pitchFamily="34" charset="0"/>
                        </a:rPr>
                        <a:t>UCI HAR Dataset,</a:t>
                      </a:r>
                    </a:p>
                    <a:p>
                      <a:pPr fontAlgn="t"/>
                      <a:r>
                        <a:rPr lang="en-US" sz="1800" dirty="0">
                          <a:effectLst/>
                          <a:latin typeface="Arial" panose="020B0604020202020204" pitchFamily="34" charset="0"/>
                          <a:cs typeface="Arial" panose="020B0604020202020204" pitchFamily="34" charset="0"/>
                        </a:rPr>
                        <a:t>MIT-BIH Arrhythmia Database,</a:t>
                      </a:r>
                    </a:p>
                    <a:p>
                      <a:pPr fontAlgn="t"/>
                      <a:r>
                        <a:rPr lang="en-US" sz="1800" dirty="0">
                          <a:effectLst/>
                          <a:latin typeface="Arial" panose="020B0604020202020204" pitchFamily="34" charset="0"/>
                          <a:cs typeface="Arial" panose="020B0604020202020204" pitchFamily="34" charset="0"/>
                        </a:rPr>
                        <a:t>PhysioNet datasets Energy forecasting datasets</a:t>
                      </a: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Reuse a pretrained model on new data by adjusting its weights to adapt to the target task.</a:t>
                      </a:r>
                    </a:p>
                    <a:p>
                      <a:pPr fontAlgn="t"/>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fontAlgn="t"/>
                      <a:r>
                        <a:rPr lang="en-US" sz="1800" b="1" dirty="0">
                          <a:latin typeface="Arial" panose="020B0604020202020204" pitchFamily="34" charset="0"/>
                          <a:cs typeface="Arial" panose="020B0604020202020204" pitchFamily="34" charset="0"/>
                        </a:rPr>
                        <a:t>fine-tuning</a:t>
                      </a:r>
                      <a:r>
                        <a:rPr lang="en-US" sz="1800" dirty="0">
                          <a:latin typeface="Arial" panose="020B0604020202020204" pitchFamily="34" charset="0"/>
                          <a:cs typeface="Arial" panose="020B0604020202020204" pitchFamily="34" charset="0"/>
                        </a:rPr>
                        <a:t> was the most commonly used transfer learning approach in time series problems.</a:t>
                      </a:r>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Simple to implement; leverages</a:t>
                      </a:r>
                      <a:endParaRPr lang="en-US" sz="1800" dirty="0">
                        <a:effectLst/>
                        <a:latin typeface="Arial" panose="020B0604020202020204" pitchFamily="34" charset="0"/>
                        <a:cs typeface="Arial" panose="020B0604020202020204" pitchFamily="34" charset="0"/>
                      </a:endParaRPr>
                    </a:p>
                    <a:p>
                      <a:pPr rtl="0" fontAlgn="t">
                        <a:buNone/>
                      </a:pPr>
                      <a:r>
                        <a:rPr lang="en-US" sz="1800" b="0" i="0" u="none" strike="noStrike" dirty="0">
                          <a:solidFill>
                            <a:srgbClr val="000000"/>
                          </a:solidFill>
                          <a:effectLst/>
                          <a:latin typeface="Arial"/>
                          <a:cs typeface="Arial"/>
                        </a:rPr>
                        <a:t>knowledge from the source </a:t>
                      </a:r>
                      <a:r>
                        <a:rPr lang="en-US" sz="1800" b="0" i="0" u="none" strike="noStrike" dirty="0" err="1">
                          <a:solidFill>
                            <a:srgbClr val="000000"/>
                          </a:solidFill>
                          <a:effectLst/>
                          <a:latin typeface="Arial"/>
                          <a:cs typeface="Arial"/>
                        </a:rPr>
                        <a:t>domain;widely</a:t>
                      </a:r>
                      <a:r>
                        <a:rPr lang="en-US" sz="1800" b="0" i="0" u="none" strike="noStrike" dirty="0">
                          <a:solidFill>
                            <a:srgbClr val="000000"/>
                          </a:solidFill>
                          <a:effectLst/>
                          <a:latin typeface="Arial"/>
                          <a:cs typeface="Arial"/>
                        </a:rPr>
                        <a:t> applicable.</a:t>
                      </a:r>
                      <a:endParaRPr lang="en-US" sz="1800" dirty="0">
                        <a:effectLst/>
                        <a:latin typeface="Arial"/>
                        <a:cs typeface="Arial"/>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tc>
                  <a:txBody>
                    <a:bodyPr/>
                    <a:lstStyle/>
                    <a:p>
                      <a:pPr rtl="0" fontAlgn="t">
                        <a:buNone/>
                      </a:pPr>
                      <a:r>
                        <a:rPr lang="en-US" sz="1800" b="0" i="0" u="none" strike="noStrike" dirty="0">
                          <a:solidFill>
                            <a:srgbClr val="000000"/>
                          </a:solidFill>
                          <a:effectLst/>
                          <a:latin typeface="Arial" panose="020B0604020202020204" pitchFamily="34" charset="0"/>
                          <a:cs typeface="Arial" panose="020B0604020202020204" pitchFamily="34" charset="0"/>
                        </a:rPr>
                        <a:t>May struggle with significant domain shifts; </a:t>
                      </a:r>
                      <a:endParaRPr lang="en-US" sz="1800" dirty="0">
                        <a:effectLst/>
                        <a:latin typeface="Arial" panose="020B0604020202020204" pitchFamily="34" charset="0"/>
                        <a:cs typeface="Arial" panose="020B0604020202020204" pitchFamily="34" charset="0"/>
                      </a:endParaRPr>
                    </a:p>
                    <a:p>
                      <a:pPr fontAlgn="t"/>
                      <a:br>
                        <a:rPr lang="en-US" sz="1800" dirty="0">
                          <a:effectLst/>
                          <a:latin typeface="Arial" panose="020B0604020202020204" pitchFamily="34" charset="0"/>
                          <a:cs typeface="Arial" panose="020B0604020202020204" pitchFamily="34" charset="0"/>
                        </a:rPr>
                      </a:br>
                      <a:endParaRPr lang="en-US" sz="1800" dirty="0">
                        <a:effectLst/>
                        <a:latin typeface="Arial" panose="020B0604020202020204" pitchFamily="34" charset="0"/>
                        <a:cs typeface="Arial" panose="020B0604020202020204" pitchFamily="34" charset="0"/>
                      </a:endParaRPr>
                    </a:p>
                  </a:txBody>
                  <a:tcPr marL="63500" marR="63500" marT="63500" marB="63500">
                    <a:lnL w="6350" cap="flat" cmpd="sng" algn="ctr">
                      <a:solidFill>
                        <a:srgbClr val="073763"/>
                      </a:solidFill>
                      <a:prstDash val="solid"/>
                      <a:round/>
                      <a:headEnd type="none" w="med" len="med"/>
                      <a:tailEnd type="none" w="med" len="med"/>
                    </a:lnL>
                    <a:lnR w="6350" cap="flat" cmpd="sng" algn="ctr">
                      <a:solidFill>
                        <a:srgbClr val="073763"/>
                      </a:solidFill>
                      <a:prstDash val="solid"/>
                      <a:round/>
                      <a:headEnd type="none" w="med" len="med"/>
                      <a:tailEnd type="none" w="med" len="med"/>
                    </a:lnR>
                    <a:lnT w="6350" cap="flat" cmpd="sng" algn="ctr">
                      <a:solidFill>
                        <a:srgbClr val="073763"/>
                      </a:solidFill>
                      <a:prstDash val="solid"/>
                      <a:round/>
                      <a:headEnd type="none" w="med" len="med"/>
                      <a:tailEnd type="none" w="med" len="med"/>
                    </a:lnT>
                    <a:lnB w="6350" cap="flat" cmpd="sng" algn="ctr">
                      <a:solidFill>
                        <a:srgbClr val="073763"/>
                      </a:solidFill>
                      <a:prstDash val="solid"/>
                      <a:round/>
                      <a:headEnd type="none" w="med" len="med"/>
                      <a:tailEnd type="none" w="med" len="med"/>
                    </a:lnB>
                    <a:noFill/>
                  </a:tcPr>
                </a:tc>
                <a:extLst>
                  <a:ext uri="{0D108BD9-81ED-4DB2-BD59-A6C34878D82A}">
                    <a16:rowId xmlns:a16="http://schemas.microsoft.com/office/drawing/2014/main" val="695598247"/>
                  </a:ext>
                </a:extLst>
              </a:tr>
            </a:tbl>
          </a:graphicData>
        </a:graphic>
      </p:graphicFrame>
      <p:sp>
        <p:nvSpPr>
          <p:cNvPr id="4" name="Date Placeholder 3">
            <a:extLst>
              <a:ext uri="{FF2B5EF4-FFF2-40B4-BE49-F238E27FC236}">
                <a16:creationId xmlns:a16="http://schemas.microsoft.com/office/drawing/2014/main" id="{7D4A0A0D-EBA2-FFC6-22D6-24FA6717721F}"/>
              </a:ext>
            </a:extLst>
          </p:cNvPr>
          <p:cNvSpPr>
            <a:spLocks noGrp="1"/>
          </p:cNvSpPr>
          <p:nvPr>
            <p:ph type="dt" sz="half" idx="10"/>
          </p:nvPr>
        </p:nvSpPr>
        <p:spPr/>
        <p:txBody>
          <a:bodyPr/>
          <a:lstStyle/>
          <a:p>
            <a:fld id="{1ED6D64E-510D-4D1B-A3A5-D5D8D7656139}" type="datetime1">
              <a:rPr lang="en-IN" smtClean="0"/>
              <a:t>06-04-2025</a:t>
            </a:fld>
            <a:endParaRPr lang="en-IN"/>
          </a:p>
        </p:txBody>
      </p:sp>
      <p:sp>
        <p:nvSpPr>
          <p:cNvPr id="5" name="Footer Placeholder 4">
            <a:extLst>
              <a:ext uri="{FF2B5EF4-FFF2-40B4-BE49-F238E27FC236}">
                <a16:creationId xmlns:a16="http://schemas.microsoft.com/office/drawing/2014/main" id="{4FC30DD7-6EB7-5E95-03C3-D97E51E3DC04}"/>
              </a:ext>
            </a:extLst>
          </p:cNvPr>
          <p:cNvSpPr>
            <a:spLocks noGrp="1"/>
          </p:cNvSpPr>
          <p:nvPr>
            <p:ph type="ftr" sz="quarter" idx="11"/>
          </p:nvPr>
        </p:nvSpPr>
        <p:spPr/>
        <p:txBody>
          <a:bodyPr/>
          <a:lstStyle/>
          <a:p>
            <a:r>
              <a:rPr lang="en-IN"/>
              <a:t>EFFICIENT EDUCATIONAL RECOMMENDER SYSTEM USING TRANSFER LEARNING</a:t>
            </a:r>
            <a:endParaRPr lang="en-IN" dirty="0"/>
          </a:p>
        </p:txBody>
      </p:sp>
      <p:sp>
        <p:nvSpPr>
          <p:cNvPr id="7" name="Rectangle 1">
            <a:extLst>
              <a:ext uri="{FF2B5EF4-FFF2-40B4-BE49-F238E27FC236}">
                <a16:creationId xmlns:a16="http://schemas.microsoft.com/office/drawing/2014/main" id="{9E65E956-971E-8317-C7AF-7046D0F6D53A}"/>
              </a:ext>
            </a:extLst>
          </p:cNvPr>
          <p:cNvSpPr>
            <a:spLocks noChangeArrowheads="1"/>
          </p:cNvSpPr>
          <p:nvPr/>
        </p:nvSpPr>
        <p:spPr bwMode="auto">
          <a:xfrm>
            <a:off x="-3986626" y="-36207"/>
            <a:ext cx="19421378" cy="56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24643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269</TotalTime>
  <Words>3024</Words>
  <Application>Microsoft Office PowerPoint</Application>
  <PresentationFormat>Widescreen</PresentationFormat>
  <Paragraphs>465</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Lato</vt:lpstr>
      <vt:lpstr>Raleway</vt:lpstr>
      <vt:lpstr>Times New Roman</vt:lpstr>
      <vt:lpstr>Trebuchet MS</vt:lpstr>
      <vt:lpstr>Wingdings 3</vt:lpstr>
      <vt:lpstr>Facet</vt:lpstr>
      <vt:lpstr>EFFICIENT EDUCATIONAL RECOMMENDER SYSTEM USING TRANSFER LEARNING  </vt:lpstr>
      <vt:lpstr>CONTENTS</vt:lpstr>
      <vt:lpstr>INTRODUCTION</vt:lpstr>
      <vt:lpstr>PROBLEM STATEMENT</vt:lpstr>
      <vt:lpstr>PURPOSE AND NEED</vt:lpstr>
      <vt:lpstr>PROJECT OBJECTIVE</vt:lpstr>
      <vt:lpstr>NOVELTY AND INNOVATIVENESS</vt:lpstr>
      <vt:lpstr>SCOPE OF IMPLEMENATION</vt:lpstr>
      <vt:lpstr>LITERATURE SURVEY</vt:lpstr>
      <vt:lpstr>LITERATURE SURVEY</vt:lpstr>
      <vt:lpstr>PROPOSED METHOD</vt:lpstr>
      <vt:lpstr>SYSTEM ARCHITECTURE</vt:lpstr>
      <vt:lpstr>PowerPoint Presentation</vt:lpstr>
      <vt:lpstr>PowerPoint Presentation</vt:lpstr>
      <vt:lpstr>PowerPoint Presentation</vt:lpstr>
      <vt:lpstr>SEQUENCE DIAGRAM</vt:lpstr>
      <vt:lpstr>MODULES</vt:lpstr>
      <vt:lpstr>PowerPoint Presentation</vt:lpstr>
      <vt:lpstr>Module-3 Model Training</vt:lpstr>
      <vt:lpstr>PowerPoint Presentation</vt:lpstr>
      <vt:lpstr>Module-4 Transfer learning </vt:lpstr>
      <vt:lpstr>PowerPoint Presentation</vt:lpstr>
      <vt:lpstr>Module-5 Comparison </vt:lpstr>
      <vt:lpstr>WORK BREAKDOWN AND RESPONSIBILITIES</vt:lpstr>
      <vt:lpstr>HARDWARE AND SOFTWARE REQUIREMENTS</vt:lpstr>
      <vt:lpstr>GANTT CHART</vt:lpstr>
      <vt:lpstr>RISKS AND CHALLENGES</vt:lpstr>
      <vt:lpstr>RESULT</vt:lpstr>
      <vt:lpstr>PowerPoint Presentation</vt:lpstr>
      <vt:lpstr>COMPARISON OF RESULTS BEFORE AND AFTER APPLYING TRANSFER LEARNING   </vt:lpstr>
      <vt:lpstr>COMPARISON OF RESULTS BEFORE AND AFTER APPLYING TRANSFER LEARNING   </vt:lpstr>
      <vt:lpstr>MODEL-1(LSTM)</vt:lpstr>
      <vt:lpstr>MODEL-2(FNN)</vt:lpstr>
      <vt:lpstr>MODEL-3(MLP)</vt:lpstr>
      <vt:lpstr>MODEL-4(LSTM)</vt:lpstr>
      <vt:lpstr>BEFORE AND AFTER TRANSFER LEARNING(MODEL-4)</vt:lpstr>
      <vt:lpstr>FUTURE WORK</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Sreya S</dc:creator>
  <cp:lastModifiedBy>Sreya S</cp:lastModifiedBy>
  <cp:revision>118</cp:revision>
  <dcterms:created xsi:type="dcterms:W3CDTF">2025-04-05T15:52:17Z</dcterms:created>
  <dcterms:modified xsi:type="dcterms:W3CDTF">2025-04-06T05:45:21Z</dcterms:modified>
</cp:coreProperties>
</file>